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77" r:id="rId5"/>
    <p:sldId id="280" r:id="rId6"/>
    <p:sldId id="292" r:id="rId7"/>
    <p:sldId id="281" r:id="rId8"/>
    <p:sldId id="282" r:id="rId9"/>
    <p:sldId id="289" r:id="rId10"/>
    <p:sldId id="286" r:id="rId11"/>
    <p:sldId id="287" r:id="rId12"/>
    <p:sldId id="290" r:id="rId13"/>
    <p:sldId id="291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2BCA9-D762-0F2B-FAB6-3ACF44F11061}" v="42" dt="2020-04-16T18:45:42.753"/>
    <p1510:client id="{10805696-79DD-C4C2-32E4-3D39E7E3BF03}" v="86" dt="2020-04-16T18:59:28.764"/>
    <p1510:client id="{45984429-6F56-45E2-AC49-457187DE82C5}" v="453" dt="2020-04-16T18:44:13.996"/>
    <p1510:client id="{8FDEA3DD-E08B-AD40-FD48-B128A4B81BD0}" v="4894" dt="2020-04-16T20:12:19.535"/>
    <p1510:client id="{9BDE99CE-34B2-0759-AB06-D6187E4CB970}" v="75" dt="2020-04-16T19:00:53.826"/>
    <p1510:client id="{A7164603-B8B5-18AB-7877-2B5D09B2147A}" v="339" dt="2020-04-16T20:04:19.709"/>
    <p1510:client id="{AF85B9AC-A354-86A6-7323-6B121A3BF038}" v="4" dt="2020-04-16T18:48:16.959"/>
    <p1510:client id="{CE3A5227-AD0B-4CA0-90D0-10B8A74FB110}" v="227" dt="2020-04-16T18:44:0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t880" TargetMode="External"/><Relationship Id="rId13" Type="http://schemas.openxmlformats.org/officeDocument/2006/relationships/hyperlink" Target="mailto:jww5f@mtmail.mtsu.edu" TargetMode="External"/><Relationship Id="rId3" Type="http://schemas.openxmlformats.org/officeDocument/2006/relationships/hyperlink" Target="mailto:ndb3w@mtmail.mtsu.edu" TargetMode="External"/><Relationship Id="rId7" Type="http://schemas.openxmlformats.org/officeDocument/2006/relationships/hyperlink" Target="mailto:jbg4a@mtmail.mtsu.edu" TargetMode="External"/><Relationship Id="rId12" Type="http://schemas.openxmlformats.org/officeDocument/2006/relationships/hyperlink" Target="https://github.com/masturff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g7a" TargetMode="External"/><Relationship Id="rId11" Type="http://schemas.openxmlformats.org/officeDocument/2006/relationships/hyperlink" Target="mailto:ins2c@mtmail.mtsu.edu" TargetMode="External"/><Relationship Id="rId5" Type="http://schemas.openxmlformats.org/officeDocument/2006/relationships/hyperlink" Target="mailto:cag7a@mtmail.mtsu.edu" TargetMode="External"/><Relationship Id="rId10" Type="http://schemas.openxmlformats.org/officeDocument/2006/relationships/hyperlink" Target="https://github.com/cameron-justice" TargetMode="External"/><Relationship Id="rId4" Type="http://schemas.openxmlformats.org/officeDocument/2006/relationships/hyperlink" Target="https://github.com/NathanByrnes" TargetMode="External"/><Relationship Id="rId9" Type="http://schemas.openxmlformats.org/officeDocument/2006/relationships/hyperlink" Target="mailto:cj4g@mtmail.mtsu.edu" TargetMode="External"/><Relationship Id="rId14" Type="http://schemas.openxmlformats.org/officeDocument/2006/relationships/hyperlink" Target="https://github.com/JustinWa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/>
              <a:t>Galaga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cs typeface="Calibri"/>
              </a:rPr>
              <a:t>Team </a:t>
            </a:r>
            <a:r>
              <a:rPr lang="en-US" err="1">
                <a:cs typeface="Calibri"/>
              </a:rPr>
              <a:t>neocognitron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3FDE-9885-4109-A5C6-B69148CD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 Contributions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0F1F-0591-4A4A-8E04-170A67F2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 : Double Q-Learning, Replay Memory &amp; Presentation</a:t>
            </a:r>
          </a:p>
          <a:p>
            <a:r>
              <a:rPr lang="en-US">
                <a:cs typeface="Calibri"/>
              </a:rPr>
              <a:t>Chris: Utilities, GPU Training &amp; Paper</a:t>
            </a:r>
          </a:p>
          <a:p>
            <a:r>
              <a:rPr lang="en-US">
                <a:cs typeface="Calibri"/>
              </a:rPr>
              <a:t>Ian: DQN Model &amp; Paper</a:t>
            </a:r>
          </a:p>
          <a:p>
            <a:r>
              <a:rPr lang="en-US">
                <a:cs typeface="Calibri"/>
              </a:rPr>
              <a:t>Jonathan: DQN Model &amp; Paper</a:t>
            </a:r>
          </a:p>
          <a:p>
            <a:r>
              <a:rPr lang="en-US">
                <a:cs typeface="Calibri"/>
              </a:rPr>
              <a:t>Cameron: Project Management, Q-Learning &amp; Paper</a:t>
            </a:r>
          </a:p>
          <a:p>
            <a:r>
              <a:rPr lang="en-US">
                <a:cs typeface="Calibri"/>
              </a:rPr>
              <a:t>Justin: Single Q-Learning &amp; Presentation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9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B5BA-348A-7F4D-97B5-934471F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142" y="2696441"/>
            <a:ext cx="4736812" cy="1456267"/>
          </a:xfrm>
        </p:spPr>
        <p:txBody>
          <a:bodyPr>
            <a:normAutofit/>
          </a:bodyPr>
          <a:lstStyle/>
          <a:p>
            <a:r>
              <a:rPr lang="en-US" sz="6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71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C1BE6DB-49A6-4358-AA22-D6BB101A9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84" b="9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A6FBC4-9DF5-7D4B-B454-0F5161D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93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48163-4D78-664A-A0A5-489E6F51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Team</a:t>
            </a: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Neocognitron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7CD7-6A86-944A-A239-73F1CF55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857647"/>
            <a:ext cx="3242757" cy="326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/>
              <a:t>Nathan Byrnes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3"/>
              </a:rPr>
              <a:t>ndb3w@mtmail.mtsu.edu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4"/>
              </a:rPr>
              <a:t>https://github.com/NathanByrnes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/>
              <a:t>Chris </a:t>
            </a:r>
            <a:r>
              <a:rPr lang="en-US" sz="1400" err="1"/>
              <a:t>Gerspacher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5"/>
              </a:rPr>
              <a:t>cag7a@mtmail.mtsu.edu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6"/>
              </a:rPr>
              <a:t>https://github.com/cag7a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/>
              <a:t>Jonathan Gregory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7"/>
              </a:rPr>
              <a:t>jbg4a@mtmail.mtsu.edu</a:t>
            </a:r>
            <a:endParaRPr lang="en-US" sz="1400">
              <a:cs typeface="Calibri"/>
            </a:endParaRPr>
          </a:p>
          <a:p>
            <a:pPr marL="457200" lvl="1" indent="0">
              <a:buNone/>
            </a:pPr>
            <a:r>
              <a:rPr lang="en-US" sz="1400">
                <a:hlinkClick r:id="rId8"/>
              </a:rPr>
              <a:t>https://github.com/vat880</a:t>
            </a:r>
            <a:endParaRPr lang="en-US" sz="1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566BF-99EC-4814-9A6C-3FB3263876E5}"/>
              </a:ext>
            </a:extLst>
          </p:cNvPr>
          <p:cNvSpPr txBox="1"/>
          <p:nvPr/>
        </p:nvSpPr>
        <p:spPr>
          <a:xfrm>
            <a:off x="8232563" y="1855560"/>
            <a:ext cx="3251410" cy="3462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/>
              <a:t>Cameron Justice</a:t>
            </a:r>
            <a:endParaRPr lang="en-US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cj4g@mtmail.mtsu.edu</a:t>
            </a:r>
            <a:endParaRPr lang="en-US" sz="1400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https://github.com/cameron-justice</a:t>
            </a:r>
            <a:endParaRPr lang="en-US" sz="1400"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/>
              <a:t>Ian Seal</a:t>
            </a:r>
            <a:endParaRPr lang="en-US" sz="1400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ins2c@mtmail.mtsu.edu</a:t>
            </a:r>
            <a:endParaRPr lang="en-US" sz="1400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https://github.com/masturffect</a:t>
            </a:r>
            <a:endParaRPr lang="en-US" sz="1400"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/>
              <a:t>Justin Wade</a:t>
            </a:r>
            <a:endParaRPr lang="en-US" sz="1400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jww5f@mtmail.mtsu.edu</a:t>
            </a:r>
            <a:endParaRPr lang="en-US" sz="1400">
              <a:cs typeface="Calibri"/>
            </a:endParaRP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https://github.com/JustinWade</a:t>
            </a:r>
            <a:endParaRPr lang="en-US" sz="1400">
              <a:cs typeface="Calibri"/>
            </a:endParaRPr>
          </a:p>
          <a:p>
            <a:pPr algn="l">
              <a:spcBef>
                <a:spcPct val="0"/>
              </a:spcBef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8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4332-634A-431A-9EF1-6BCB9278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9E05-6517-4FD9-8A0E-A3570A6F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ea typeface="+mn-lt"/>
                <a:cs typeface="+mn-lt"/>
              </a:rPr>
              <a:t>Comparisons of Different Deep Q-Learning variations by playing the Classic Arcade Game </a:t>
            </a:r>
            <a:r>
              <a:rPr lang="en-US" sz="1600" err="1">
                <a:ea typeface="+mn-lt"/>
                <a:cs typeface="+mn-lt"/>
              </a:rPr>
              <a:t>Galaga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cs typeface="Calibri"/>
              </a:rPr>
              <a:t>Utilizes </a:t>
            </a:r>
            <a:r>
              <a:rPr lang="en-US" sz="1600" err="1">
                <a:cs typeface="Calibri"/>
              </a:rPr>
              <a:t>OpenAI</a:t>
            </a:r>
            <a:r>
              <a:rPr lang="en-US" sz="1600">
                <a:cs typeface="Calibri"/>
              </a:rPr>
              <a:t> Gym-Retro Environment</a:t>
            </a: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97C-32BB-244D-BDB2-849A5E59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Motivations &amp; 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C46F-E2C3-474A-994D-F8EE8B66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>
                <a:cs typeface="Calibri"/>
              </a:rPr>
              <a:t> Compare &amp; Contrast Four Implementations of the </a:t>
            </a:r>
            <a:r>
              <a:rPr lang="en-US" err="1">
                <a:cs typeface="Calibri"/>
              </a:rPr>
              <a:t>Galaga</a:t>
            </a:r>
            <a:r>
              <a:rPr lang="en-US">
                <a:cs typeface="Calibri"/>
              </a:rPr>
              <a:t> Net based on Score</a:t>
            </a:r>
            <a:endParaRPr lang="en-US" dirty="0"/>
          </a:p>
          <a:p>
            <a:pPr lvl="1"/>
            <a:r>
              <a:rPr lang="en-US">
                <a:cs typeface="Calibri"/>
              </a:rPr>
              <a:t>Single Q-Learning with Uniform Replay Memory</a:t>
            </a:r>
          </a:p>
          <a:p>
            <a:pPr lvl="1"/>
            <a:r>
              <a:rPr lang="en-US">
                <a:cs typeface="Calibri"/>
              </a:rPr>
              <a:t>Single Q-Learning with Prioritized Replay Memory</a:t>
            </a:r>
          </a:p>
          <a:p>
            <a:pPr lvl="1"/>
            <a:r>
              <a:rPr lang="en-US">
                <a:cs typeface="Calibri"/>
              </a:rPr>
              <a:t>Double Q-Learning with Uniform Replay Memory</a:t>
            </a:r>
          </a:p>
          <a:p>
            <a:pPr lvl="1"/>
            <a:r>
              <a:rPr lang="en-US">
                <a:cs typeface="Calibri"/>
              </a:rPr>
              <a:t>Double Q-Learning with Prioritized Replay Memory</a:t>
            </a:r>
          </a:p>
          <a:p>
            <a:pPr indent="0"/>
            <a:r>
              <a:rPr lang="en-US">
                <a:cs typeface="Calibri"/>
              </a:rPr>
              <a:t> Find the best variation of the Net to play Galaga by direct comparison of results</a:t>
            </a:r>
          </a:p>
        </p:txBody>
      </p:sp>
    </p:spTree>
    <p:extLst>
      <p:ext uri="{BB962C8B-B14F-4D97-AF65-F5344CB8AC3E}">
        <p14:creationId xmlns:p14="http://schemas.microsoft.com/office/powerpoint/2010/main" val="10915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7360-60A3-4947-B7DA-A6D71661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352FD8-3387-4FEA-A5A5-9C068F65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22128-6924-469D-B04D-269B7BAB573B}"/>
              </a:ext>
            </a:extLst>
          </p:cNvPr>
          <p:cNvSpPr txBox="1"/>
          <p:nvPr/>
        </p:nvSpPr>
        <p:spPr>
          <a:xfrm>
            <a:off x="685360" y="1923058"/>
            <a:ext cx="6786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400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9340-AF21-4165-B6A4-605E48DA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Utilities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330F-33DC-4903-A0A1-23933B78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Gray Scale</a:t>
            </a:r>
          </a:p>
          <a:p>
            <a:r>
              <a:rPr lang="en-US">
                <a:cs typeface="Calibri"/>
              </a:rPr>
              <a:t>Logs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Preprocessing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1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E6E1-E658-4F7B-A220-237D921B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Replay Memory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E1BD-F5F1-47A5-93E0-7295F5F8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>
                <a:cs typeface="Calibri"/>
              </a:rPr>
              <a:t>Replay Memory</a:t>
            </a:r>
          </a:p>
          <a:p>
            <a:pPr lvl="1"/>
            <a:r>
              <a:rPr lang="en-US">
                <a:cs typeface="Calibri"/>
              </a:rPr>
              <a:t>Stores Past Experiences for the Net to reuse</a:t>
            </a:r>
          </a:p>
          <a:p>
            <a:pPr lvl="1"/>
            <a:r>
              <a:rPr lang="en-US">
                <a:cs typeface="Calibri"/>
              </a:rPr>
              <a:t>Learn at a faster rate rather than not storing anything (does not immediately discard experience after update)</a:t>
            </a:r>
          </a:p>
          <a:p>
            <a:r>
              <a:rPr lang="en-US" sz="2800">
                <a:cs typeface="Calibri"/>
              </a:rPr>
              <a:t>Uniform</a:t>
            </a:r>
            <a:endParaRPr lang="en-US"/>
          </a:p>
          <a:p>
            <a:pPr lvl="1"/>
            <a:r>
              <a:rPr lang="en-US">
                <a:cs typeface="Calibri"/>
              </a:rPr>
              <a:t>Most basic form of Replay Memory</a:t>
            </a:r>
          </a:p>
          <a:p>
            <a:pPr lvl="1"/>
            <a:r>
              <a:rPr lang="en-US">
                <a:cs typeface="Calibri"/>
              </a:rPr>
              <a:t>Possible to break temporal correlations</a:t>
            </a:r>
          </a:p>
          <a:p>
            <a:pPr lvl="1"/>
            <a:r>
              <a:rPr lang="en-US">
                <a:cs typeface="Calibri"/>
              </a:rPr>
              <a:t>Rare experiences used more often</a:t>
            </a:r>
          </a:p>
          <a:p>
            <a:r>
              <a:rPr lang="en-US" sz="2800">
                <a:cs typeface="Calibri"/>
              </a:rPr>
              <a:t>Prioritized</a:t>
            </a:r>
          </a:p>
          <a:p>
            <a:pPr lvl="1"/>
            <a:r>
              <a:rPr lang="en-US">
                <a:cs typeface="Calibri"/>
              </a:rPr>
              <a:t>"Prioritize" experiences that might be more useful to learn from later</a:t>
            </a:r>
          </a:p>
          <a:p>
            <a:pPr lvl="1"/>
            <a:r>
              <a:rPr lang="en-US">
                <a:cs typeface="Calibri"/>
              </a:rPr>
              <a:t>Assign their sample probability based on their TD-Error</a:t>
            </a:r>
          </a:p>
          <a:p>
            <a:pPr lvl="1"/>
            <a:r>
              <a:rPr lang="en-US">
                <a:cs typeface="Calibri"/>
              </a:rPr>
              <a:t>These experiences deemed more useful, so are more likely to be learned from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69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65B2-A66C-453D-A9E0-20F43252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Q-Learning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EE0-33BD-4323-AA5C-A1717385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>
                <a:cs typeface="Calibri"/>
              </a:rPr>
              <a:t>Single Q</a:t>
            </a:r>
          </a:p>
          <a:p>
            <a:pPr lvl="1"/>
            <a:r>
              <a:rPr lang="en-US">
                <a:cs typeface="Calibri"/>
              </a:rPr>
              <a:t>Algorithm to select the action with the highest reward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Reach highest possible score from an action or set of actions in the smallest amount of time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Often is overoptimisitc &amp; leads to overestimated values</a:t>
            </a:r>
            <a:endParaRPr lang="en-US" dirty="0">
              <a:cs typeface="Calibri"/>
            </a:endParaRPr>
          </a:p>
          <a:p>
            <a:r>
              <a:rPr lang="en-US" sz="2600">
                <a:cs typeface="Calibri"/>
              </a:rPr>
              <a:t>Double Q</a:t>
            </a:r>
          </a:p>
          <a:p>
            <a:pPr lvl="1"/>
            <a:r>
              <a:rPr lang="en-US">
                <a:cs typeface="Calibri"/>
              </a:rPr>
              <a:t>Solves overestimation (via 2nd evaluation of Q with an inner Q, hence Double Q)</a:t>
            </a:r>
          </a:p>
          <a:p>
            <a:pPr lvl="1"/>
            <a:r>
              <a:rPr lang="en-US">
                <a:cs typeface="Calibri"/>
              </a:rPr>
              <a:t>Decouple the selection for the evaluation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43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DBB3-E8E7-4349-9DED-6AFE835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Optimization &amp; Final product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FBC1-3536-40FF-9974-512D7E41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What we achieved</a:t>
            </a:r>
          </a:p>
          <a:p>
            <a:r>
              <a:rPr lang="en-US">
                <a:cs typeface="Calibri"/>
              </a:rPr>
              <a:t>What we didn’t achieve</a:t>
            </a:r>
          </a:p>
        </p:txBody>
      </p:sp>
    </p:spTree>
    <p:extLst>
      <p:ext uri="{BB962C8B-B14F-4D97-AF65-F5344CB8AC3E}">
        <p14:creationId xmlns:p14="http://schemas.microsoft.com/office/powerpoint/2010/main" val="527414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Galaga Net</vt:lpstr>
      <vt:lpstr>Team Neocognitron</vt:lpstr>
      <vt:lpstr>Introduction</vt:lpstr>
      <vt:lpstr>Motivations &amp; Key Aims</vt:lpstr>
      <vt:lpstr>General strategy</vt:lpstr>
      <vt:lpstr>Utilities</vt:lpstr>
      <vt:lpstr>Replay Memory</vt:lpstr>
      <vt:lpstr>Q-Learning</vt:lpstr>
      <vt:lpstr>Optimization &amp; Final product</vt:lpstr>
      <vt:lpstr>Team Contributions</vt:lpstr>
      <vt:lpstr>Questions?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Galaga Net</dc:title>
  <dc:creator>Nathan  Byrnes</dc:creator>
  <cp:revision>424</cp:revision>
  <dcterms:created xsi:type="dcterms:W3CDTF">2020-03-11T19:06:56Z</dcterms:created>
  <dcterms:modified xsi:type="dcterms:W3CDTF">2020-04-16T20:12:21Z</dcterms:modified>
</cp:coreProperties>
</file>