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Amatic SC"/>
      <p:regular r:id="rId19"/>
      <p:bold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19" Type="http://schemas.openxmlformats.org/officeDocument/2006/relationships/font" Target="fonts/AmaticSC-regular.fntdata"/><Relationship Id="rId18" Type="http://schemas.openxmlformats.org/officeDocument/2006/relationships/font" Target="fonts/Economic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caadc8eb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8caadc8ebb_0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caadc8ebb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caadc8ebb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f6bfa6d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f6bfa6d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f6bfa6d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f6bfa6d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f6bfa6dd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f6bfa6dd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28aabd15a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28aabd15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28aabd15a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28aabd15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f6bfa6dd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9f6bfa6dd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28aa7ead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628aa7ead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Google Shape;1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81700" y="-1021925"/>
            <a:ext cx="2446075" cy="244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2525" y="3463725"/>
            <a:ext cx="2446075" cy="24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3" name="Google Shape;23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3350" y="-1063400"/>
            <a:ext cx="2177375" cy="217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4"/>
          <p:cNvPicPr preferRelativeResize="0"/>
          <p:nvPr/>
        </p:nvPicPr>
        <p:blipFill rotWithShape="1">
          <a:blip r:embed="rId2">
            <a:alphaModFix/>
          </a:blip>
          <a:srcRect b="-3719" l="-13809" r="13810" t="3720"/>
          <a:stretch/>
        </p:blipFill>
        <p:spPr>
          <a:xfrm>
            <a:off x="-846225" y="3526175"/>
            <a:ext cx="2446075" cy="24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/>
          <p:nvPr>
            <p:ph idx="4294967295" type="ctrTitle"/>
          </p:nvPr>
        </p:nvSpPr>
        <p:spPr>
          <a:xfrm>
            <a:off x="643200" y="1773625"/>
            <a:ext cx="796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50"/>
              <a:buFont typeface="Corbel"/>
              <a:buNone/>
            </a:pPr>
            <a:r>
              <a:rPr b="1" lang="en" sz="3720">
                <a:solidFill>
                  <a:srgbClr val="1186C3"/>
                </a:solidFill>
              </a:rPr>
              <a:t>GOLANG</a:t>
            </a:r>
            <a:r>
              <a:rPr b="1" lang="en" sz="3720">
                <a:solidFill>
                  <a:srgbClr val="1186C3"/>
                </a:solidFill>
              </a:rPr>
              <a:t> PROJECT</a:t>
            </a:r>
            <a:endParaRPr b="1" sz="3720">
              <a:solidFill>
                <a:srgbClr val="1186C3"/>
              </a:solidFill>
            </a:endParaRPr>
          </a:p>
        </p:txBody>
      </p:sp>
      <p:sp>
        <p:nvSpPr>
          <p:cNvPr id="139" name="Google Shape;139;p13"/>
          <p:cNvSpPr txBox="1"/>
          <p:nvPr/>
        </p:nvSpPr>
        <p:spPr>
          <a:xfrm>
            <a:off x="2610125" y="4004775"/>
            <a:ext cx="63693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2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sz="1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jay Y </a:t>
            </a:r>
            <a:r>
              <a:rPr b="0" i="0" lang="en" sz="1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|</a:t>
            </a:r>
            <a:r>
              <a:rPr lang="en" sz="1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Nikith M| Sumedha M |Madhuri D | Sravani B 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805275" y="709650"/>
            <a:ext cx="7603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ADVANCED SOFTWARE PARADIGMS</a:t>
            </a:r>
            <a:endParaRPr b="1" sz="2500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Professor : Walcelio Melo</a:t>
            </a:r>
            <a:endParaRPr b="1" sz="2500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" name="Google Shape;141;p13"/>
          <p:cNvPicPr preferRelativeResize="0"/>
          <p:nvPr/>
        </p:nvPicPr>
        <p:blipFill rotWithShape="1">
          <a:blip r:embed="rId3">
            <a:alphaModFix/>
          </a:blip>
          <a:srcRect b="11236" l="16756" r="18623" t="12838"/>
          <a:stretch/>
        </p:blipFill>
        <p:spPr>
          <a:xfrm flipH="1">
            <a:off x="563675" y="2951800"/>
            <a:ext cx="1995250" cy="21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type="title"/>
          </p:nvPr>
        </p:nvSpPr>
        <p:spPr>
          <a:xfrm>
            <a:off x="1245550" y="367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Objective of the Project</a:t>
            </a:r>
            <a:endParaRPr b="1" sz="2800" u="sng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7" name="Google Shape;147;p14"/>
          <p:cNvSpPr txBox="1"/>
          <p:nvPr>
            <p:ph idx="1" type="body"/>
          </p:nvPr>
        </p:nvSpPr>
        <p:spPr>
          <a:xfrm>
            <a:off x="1497500" y="1384475"/>
            <a:ext cx="7205100" cy="301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Economica"/>
              <a:buChar char="●"/>
            </a:pP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The primary goal of the project is to develop a real time Chat Application. </a:t>
            </a:r>
            <a:endParaRPr sz="2200">
              <a:latin typeface="Economica"/>
              <a:ea typeface="Economica"/>
              <a:cs typeface="Economica"/>
              <a:sym typeface="Economic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Economica"/>
              <a:buChar char="●"/>
            </a:pP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This  Chat Application is built utilizing server-side events in which backend is written in GoLang while the  frontend is written in React with TypeScript.</a:t>
            </a:r>
            <a:endParaRPr sz="2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1245550" y="367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CONSTRAINTS</a:t>
            </a:r>
            <a:endParaRPr b="1" sz="2800" u="sng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1594750" y="1658925"/>
            <a:ext cx="6340500" cy="206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Economica"/>
              <a:buChar char="●"/>
            </a:pP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The Chat Application </a:t>
            </a: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does</a:t>
            </a: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 not have any notification</a:t>
            </a: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 alerts</a:t>
            </a: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.</a:t>
            </a:r>
            <a:endParaRPr sz="2200">
              <a:latin typeface="Economica"/>
              <a:ea typeface="Economica"/>
              <a:cs typeface="Economica"/>
              <a:sym typeface="Economica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Economica"/>
              <a:buChar char="●"/>
            </a:pP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Unable to deal with inappropriate content in the messages</a:t>
            </a:r>
            <a:endParaRPr sz="2200">
              <a:latin typeface="Economica"/>
              <a:ea typeface="Economica"/>
              <a:cs typeface="Economica"/>
              <a:sym typeface="Economica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Economica"/>
              <a:buChar char="●"/>
            </a:pP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Limit on the length of messages.</a:t>
            </a:r>
            <a:endParaRPr sz="2200">
              <a:latin typeface="Economica"/>
              <a:ea typeface="Economica"/>
              <a:cs typeface="Economica"/>
              <a:sym typeface="Economica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Economica"/>
              <a:buChar char="●"/>
            </a:pP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Cannot share images in the conversation</a:t>
            </a:r>
            <a:endParaRPr sz="2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45550" y="367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FEATURES</a:t>
            </a:r>
            <a:endParaRPr b="1" sz="2800" u="sng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1621200" y="1460600"/>
            <a:ext cx="6920400" cy="247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Economica"/>
              <a:buChar char="●"/>
            </a:pP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The Chat Application has no limit on the number of the joinees in  a room.</a:t>
            </a:r>
            <a:endParaRPr sz="2200">
              <a:latin typeface="Economica"/>
              <a:ea typeface="Economica"/>
              <a:cs typeface="Economica"/>
              <a:sym typeface="Economica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Economica"/>
              <a:buChar char="●"/>
            </a:pP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Contains the real time events such as the room number and the number of people in each room</a:t>
            </a:r>
            <a:endParaRPr sz="2200">
              <a:latin typeface="Economica"/>
              <a:ea typeface="Economica"/>
              <a:cs typeface="Economica"/>
              <a:sym typeface="Economica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Economica"/>
              <a:buChar char="●"/>
            </a:pP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The </a:t>
            </a: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messages</a:t>
            </a: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 have the time stamp </a:t>
            </a: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at which the communication is made.</a:t>
            </a:r>
            <a:endParaRPr sz="2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45550" y="367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Technology used</a:t>
            </a:r>
            <a:endParaRPr b="1" sz="2800" u="sng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497500" y="1127275"/>
            <a:ext cx="7205100" cy="335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This chat application has server-side events, with the backend developed in Go and the frontend in React using TypeScript.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The integration of Redis which is used to store data, enables horizontal scalability, as each server instance avoids storing crucial state information in memory.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To maintain control, a rudimentary session ID system is implemented using JWT, ensuring that users are restricted to sending messages only in the room they are presently engaged in.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45550" y="367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Usage of Structs and GO ROUTINES</a:t>
            </a:r>
            <a:endParaRPr b="1" sz="2800" u="sng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71" name="Google Shape;171;p18"/>
          <p:cNvPicPr preferRelativeResize="0"/>
          <p:nvPr/>
        </p:nvPicPr>
        <p:blipFill rotWithShape="1">
          <a:blip r:embed="rId3">
            <a:alphaModFix/>
          </a:blip>
          <a:srcRect b="0" l="1429" r="0" t="0"/>
          <a:stretch/>
        </p:blipFill>
        <p:spPr>
          <a:xfrm>
            <a:off x="3786600" y="1507350"/>
            <a:ext cx="5178150" cy="25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 rotWithShape="1">
          <a:blip r:embed="rId4">
            <a:alphaModFix/>
          </a:blip>
          <a:srcRect b="0" l="0" r="3892" t="2610"/>
          <a:stretch/>
        </p:blipFill>
        <p:spPr>
          <a:xfrm>
            <a:off x="866400" y="1507350"/>
            <a:ext cx="2611075" cy="27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45550" y="367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Usage of Structs and GO ROUTINES</a:t>
            </a:r>
            <a:endParaRPr b="1" sz="2800" u="sng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675" y="1347988"/>
            <a:ext cx="3726075" cy="325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1975" y="1678950"/>
            <a:ext cx="3726075" cy="28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45550" y="367775"/>
            <a:ext cx="7038900" cy="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 u="sng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PROJECT APPLICATION</a:t>
            </a:r>
            <a:endParaRPr b="1" sz="2820" u="sng">
              <a:solidFill>
                <a:srgbClr val="00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497500" y="968975"/>
            <a:ext cx="7205100" cy="3221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40000" lnSpcReduction="20000"/>
          </a:bodyPr>
          <a:lstStyle/>
          <a:p>
            <a:pPr indent="-33567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●"/>
            </a:pPr>
            <a:r>
              <a:rPr lang="en" sz="4215">
                <a:latin typeface="Economica"/>
                <a:ea typeface="Economica"/>
                <a:cs typeface="Economica"/>
                <a:sym typeface="Economica"/>
              </a:rPr>
              <a:t>Customer Support</a:t>
            </a:r>
            <a:endParaRPr sz="4215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6094"/>
              <a:buFont typeface="Arial"/>
              <a:buNone/>
            </a:pPr>
            <a:r>
              <a:rPr lang="en" sz="4215">
                <a:latin typeface="Economica"/>
                <a:ea typeface="Economica"/>
                <a:cs typeface="Economica"/>
                <a:sym typeface="Economica"/>
              </a:rPr>
              <a:t>   - Chatbots are widely used in customer service to provide instant responses to frequently asked questions, troubleshoot issues, and guide users through processes.</a:t>
            </a:r>
            <a:endParaRPr sz="4215">
              <a:latin typeface="Economica"/>
              <a:ea typeface="Economica"/>
              <a:cs typeface="Economica"/>
              <a:sym typeface="Economica"/>
            </a:endParaRPr>
          </a:p>
          <a:p>
            <a:pPr indent="-33567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Economica"/>
              <a:buChar char="●"/>
            </a:pPr>
            <a:r>
              <a:rPr lang="en" sz="4215">
                <a:latin typeface="Economica"/>
                <a:ea typeface="Economica"/>
                <a:cs typeface="Economica"/>
                <a:sym typeface="Economica"/>
              </a:rPr>
              <a:t>E-commerce</a:t>
            </a:r>
            <a:endParaRPr sz="4215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6094"/>
              <a:buFont typeface="Arial"/>
              <a:buNone/>
            </a:pPr>
            <a:r>
              <a:rPr lang="en" sz="4215">
                <a:latin typeface="Economica"/>
                <a:ea typeface="Economica"/>
                <a:cs typeface="Economica"/>
                <a:sym typeface="Economica"/>
              </a:rPr>
              <a:t>   - Assists users in finding products, processing orders, and answering inquiries about product details, availability, and shipping information.</a:t>
            </a:r>
            <a:endParaRPr sz="4215">
              <a:latin typeface="Economica"/>
              <a:ea typeface="Economica"/>
              <a:cs typeface="Economica"/>
              <a:sym typeface="Economica"/>
            </a:endParaRPr>
          </a:p>
          <a:p>
            <a:pPr indent="-33567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Economica"/>
              <a:buChar char="●"/>
            </a:pPr>
            <a:r>
              <a:rPr lang="en" sz="4215">
                <a:latin typeface="Economica"/>
                <a:ea typeface="Economica"/>
                <a:cs typeface="Economica"/>
                <a:sym typeface="Economica"/>
              </a:rPr>
              <a:t>Healthcare:</a:t>
            </a:r>
            <a:endParaRPr sz="4215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26094"/>
              <a:buFont typeface="Arial"/>
              <a:buNone/>
            </a:pPr>
            <a:r>
              <a:rPr lang="en" sz="4215">
                <a:latin typeface="Economica"/>
                <a:ea typeface="Economica"/>
                <a:cs typeface="Economica"/>
                <a:sym typeface="Economica"/>
              </a:rPr>
              <a:t>   - In healthcare, chatbots can provide basic medical information, answer queries about symptoms, offer medication reminders, and schedule appointments.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2492450" y="1605300"/>
            <a:ext cx="67350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566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THANK YOU!!</a:t>
            </a:r>
            <a:endParaRPr sz="3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