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matic SC" panose="00000500000000000000" pitchFamily="2" charset="-79"/>
      <p:regular r:id="rId22"/>
      <p:bold r:id="rId23"/>
    </p:embeddedFont>
    <p:embeddedFont>
      <p:font typeface="Corbel" panose="020B0503020204020204" pitchFamily="34" charset="0"/>
      <p:regular r:id="rId24"/>
      <p:bold r:id="rId25"/>
      <p:italic r:id="rId26"/>
      <p:boldItalic r:id="rId27"/>
    </p:embeddedFont>
    <p:embeddedFont>
      <p:font typeface="Economica" panose="020B060402020202020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Montserrat" panose="020F0502020204030204" pitchFamily="2"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20" Type="http://schemas.openxmlformats.org/officeDocument/2006/relationships/slide" Target="slides/slide19.xml"/><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8caadc8ebb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g28caadc8ebb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e953d68976_57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e953d68976_57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8fe70bfbac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8fe70bfbac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904db0d24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904db0d24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8d14a97fd0_5_7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8d14a97fd0_5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9006c8237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9006c8237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e953d68976_57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e953d68976_57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8ff5244629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8ff524462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In summary, Go's approach to error handling is explicit and encourages developers to handle errors as values. While it doesn't have exceptions in the traditional sense, it provides the tools necessary to handle unexpected conditions and build robust systems.</a:t>
            </a:r>
            <a:endParaRPr sz="800">
              <a:solidFill>
                <a:schemeClr val="dk1"/>
              </a:solidFill>
              <a:latin typeface="Lato"/>
              <a:ea typeface="Lato"/>
              <a:cs typeface="Lato"/>
              <a:sym typeface="Lato"/>
            </a:endParaRPr>
          </a:p>
          <a:p>
            <a:pPr marL="0" lvl="0" indent="0" algn="l" rtl="0">
              <a:lnSpc>
                <a:spcPct val="115000"/>
              </a:lnSpc>
              <a:spcBef>
                <a:spcPts val="1200"/>
              </a:spcBef>
              <a:spcAft>
                <a:spcPts val="1200"/>
              </a:spcAft>
              <a:buClr>
                <a:schemeClr val="dk1"/>
              </a:buClr>
              <a:buSzPts val="1100"/>
              <a:buFont typeface="Arial"/>
              <a:buNone/>
            </a:pPr>
            <a:r>
              <a:rPr lang="en" sz="800">
                <a:solidFill>
                  <a:schemeClr val="dk1"/>
                </a:solidFill>
                <a:latin typeface="Lato"/>
                <a:ea typeface="Lato"/>
                <a:cs typeface="Lato"/>
                <a:sym typeface="Lato"/>
              </a:rPr>
              <a:t>In summary, Go's approach to error handling is explicit and encourages developers to handle errors as values. While it doesn't have exceptions in the traditional sense, it provides the tools necessary to handle unexpected conditions and build robust systems.</a:t>
            </a:r>
            <a:endParaRPr sz="800">
              <a:solidFill>
                <a:schemeClr val="dk1"/>
              </a:solidFill>
              <a:latin typeface="Lato"/>
              <a:ea typeface="Lato"/>
              <a:cs typeface="Lato"/>
              <a:sym typeface="La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8ff5244629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8ff524462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dk1"/>
                </a:solidFill>
                <a:latin typeface="Lato"/>
                <a:ea typeface="Lato"/>
                <a:cs typeface="Lato"/>
                <a:sym typeface="Lato"/>
              </a:rPr>
              <a:t>In summary, Go's approach to error handling is explicit and encourages developers to handle errors as values. While it doesn't have exceptions in the traditional sense, it provides the tools necessary to handle unexpected conditions and build robust systems.</a:t>
            </a:r>
            <a:endParaRPr sz="800">
              <a:solidFill>
                <a:schemeClr val="dk1"/>
              </a:solidFill>
              <a:latin typeface="Lato"/>
              <a:ea typeface="Lato"/>
              <a:cs typeface="Lato"/>
              <a:sym typeface="Lato"/>
            </a:endParaRPr>
          </a:p>
          <a:p>
            <a:pPr marL="0" lvl="0" indent="0" algn="l" rtl="0">
              <a:lnSpc>
                <a:spcPct val="115000"/>
              </a:lnSpc>
              <a:spcBef>
                <a:spcPts val="1200"/>
              </a:spcBef>
              <a:spcAft>
                <a:spcPts val="1200"/>
              </a:spcAft>
              <a:buNone/>
            </a:pPr>
            <a:r>
              <a:rPr lang="en" sz="800">
                <a:solidFill>
                  <a:schemeClr val="dk1"/>
                </a:solidFill>
                <a:latin typeface="Lato"/>
                <a:ea typeface="Lato"/>
                <a:cs typeface="Lato"/>
                <a:sym typeface="Lato"/>
              </a:rPr>
              <a:t>In summary, Go's approach to error handling is explicit and encourages developers to handle errors as values. While it doesn't have exceptions in the traditional sense, it provides the tools necessary to handle unexpected conditions and build robust systems.</a:t>
            </a:r>
            <a:endParaRPr sz="800">
              <a:solidFill>
                <a:schemeClr val="dk1"/>
              </a:solidFill>
              <a:latin typeface="Lato"/>
              <a:ea typeface="Lato"/>
              <a:cs typeface="Lato"/>
              <a:sym typeface="La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e953d68976_7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e953d68976_7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8d14a97fd0_5_8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8d14a97fd0_5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8caadc8ebb_0_9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8caadc8ebb_0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Static typing offers several advantages, such as improved code reliability, better performance, and improved tooling support.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8d14a97fd0_5_7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8d14a97fd0_5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8d14a97fd0_5_7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8d14a97fd0_5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e953d68976_7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e953d68976_7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953d68976_7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e953d68976_7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953d68976_57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e953d68976_5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8fe70bfba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8fe70bfba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8fe70bfbac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8fe70bfbac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expressions in Go evaluate to values and can be composed of various components like literals, operators, and function calls. Assignment statements, on the other hand, allow us to store values in variables, and Go offers a flexible way to perform these assignments. Understanding these concepts is foundational to programming in Go.</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9" name="Google Shape;19;p2"/>
          <p:cNvPicPr preferRelativeResize="0"/>
          <p:nvPr/>
        </p:nvPicPr>
        <p:blipFill>
          <a:blip r:embed="rId2">
            <a:alphaModFix/>
          </a:blip>
          <a:stretch>
            <a:fillRect/>
          </a:stretch>
        </p:blipFill>
        <p:spPr>
          <a:xfrm>
            <a:off x="7081700" y="-1021925"/>
            <a:ext cx="2446075" cy="2446075"/>
          </a:xfrm>
          <a:prstGeom prst="rect">
            <a:avLst/>
          </a:prstGeom>
          <a:noFill/>
          <a:ln>
            <a:noFill/>
          </a:ln>
        </p:spPr>
      </p:pic>
      <p:pic>
        <p:nvPicPr>
          <p:cNvPr id="20" name="Google Shape;20;p2"/>
          <p:cNvPicPr preferRelativeResize="0"/>
          <p:nvPr/>
        </p:nvPicPr>
        <p:blipFill>
          <a:blip r:embed="rId2">
            <a:alphaModFix/>
          </a:blip>
          <a:stretch>
            <a:fillRect/>
          </a:stretch>
        </p:blipFill>
        <p:spPr>
          <a:xfrm>
            <a:off x="-532525" y="3463725"/>
            <a:ext cx="2446075" cy="244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4406400" y="0"/>
            <a:ext cx="4737600" cy="5143065"/>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30" name="Google Shape;130;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1" name="Google Shape;13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4406400" y="0"/>
            <a:ext cx="4737600" cy="5143065"/>
            <a:chOff x="4406400" y="0"/>
            <a:chExt cx="4737600" cy="5143065"/>
          </a:xfrm>
        </p:grpSpPr>
        <p:sp>
          <p:nvSpPr>
            <p:cNvPr id="23" name="Google Shape;23;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grpSp>
        <p:nvGrpSpPr>
          <p:cNvPr id="44" name="Google Shape;44;p4"/>
          <p:cNvGrpSpPr/>
          <p:nvPr/>
        </p:nvGrpSpPr>
        <p:grpSpPr>
          <a:xfrm>
            <a:off x="0" y="381001"/>
            <a:ext cx="1037850" cy="1016287"/>
            <a:chOff x="0" y="381001"/>
            <a:chExt cx="1037850" cy="1016287"/>
          </a:xfrm>
        </p:grpSpPr>
        <p:sp>
          <p:nvSpPr>
            <p:cNvPr id="45" name="Google Shape;45;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9" name="Google Shape;4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4"/>
          <p:cNvPicPr preferRelativeResize="0"/>
          <p:nvPr/>
        </p:nvPicPr>
        <p:blipFill>
          <a:blip r:embed="rId2">
            <a:alphaModFix/>
          </a:blip>
          <a:stretch>
            <a:fillRect/>
          </a:stretch>
        </p:blipFill>
        <p:spPr>
          <a:xfrm>
            <a:off x="7143350" y="-1063400"/>
            <a:ext cx="2177375" cy="2177375"/>
          </a:xfrm>
          <a:prstGeom prst="rect">
            <a:avLst/>
          </a:prstGeom>
          <a:noFill/>
          <a:ln>
            <a:noFill/>
          </a:ln>
        </p:spPr>
      </p:pic>
      <p:pic>
        <p:nvPicPr>
          <p:cNvPr id="51" name="Google Shape;51;p4"/>
          <p:cNvPicPr preferRelativeResize="0"/>
          <p:nvPr/>
        </p:nvPicPr>
        <p:blipFill rotWithShape="1">
          <a:blip r:embed="rId2">
            <a:alphaModFix/>
          </a:blip>
          <a:srcRect l="-13809" t="3720" r="13810" b="-3719"/>
          <a:stretch/>
        </p:blipFill>
        <p:spPr>
          <a:xfrm>
            <a:off x="-846225" y="3526175"/>
            <a:ext cx="2446075" cy="24460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381001"/>
            <a:ext cx="1037850" cy="1016287"/>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8" name="Google Shape;58;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9" name="Google Shape;5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5" name="Google Shape;6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381001"/>
            <a:ext cx="1037850" cy="1016287"/>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2" name="Google Shape;7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4406400" y="0"/>
            <a:ext cx="4737600" cy="5143500"/>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381001"/>
            <a:ext cx="1037850" cy="1016287"/>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01" name="Google Shape;101;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4128572"/>
            <a:ext cx="698925" cy="684657"/>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txBox="1">
            <a:spLocks noGrp="1"/>
          </p:cNvSpPr>
          <p:nvPr>
            <p:ph type="ctrTitle" idx="4294967295"/>
          </p:nvPr>
        </p:nvSpPr>
        <p:spPr>
          <a:xfrm>
            <a:off x="643200" y="1773625"/>
            <a:ext cx="7968900" cy="738900"/>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dk1"/>
              </a:buClr>
              <a:buSzPts val="4050"/>
              <a:buFont typeface="Corbel"/>
              <a:buNone/>
            </a:pPr>
            <a:r>
              <a:rPr lang="en" sz="3720" b="1">
                <a:solidFill>
                  <a:srgbClr val="1186C3"/>
                </a:solidFill>
              </a:rPr>
              <a:t>GO PROGRAMMING LANGUAGE</a:t>
            </a:r>
            <a:endParaRPr sz="3720" b="1">
              <a:solidFill>
                <a:srgbClr val="1186C3"/>
              </a:solidFill>
            </a:endParaRPr>
          </a:p>
        </p:txBody>
      </p:sp>
      <p:sp>
        <p:nvSpPr>
          <p:cNvPr id="139" name="Google Shape;139;p13"/>
          <p:cNvSpPr txBox="1"/>
          <p:nvPr/>
        </p:nvSpPr>
        <p:spPr>
          <a:xfrm>
            <a:off x="2610125" y="4004775"/>
            <a:ext cx="6369300" cy="804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1186C3"/>
              </a:buClr>
              <a:buSzPts val="2200"/>
              <a:buFont typeface="Arial"/>
              <a:buNone/>
            </a:pPr>
            <a:endParaRPr sz="1900" b="0" i="0" u="none" strike="noStrike" cap="none">
              <a:solidFill>
                <a:schemeClr val="lt1"/>
              </a:solidFill>
              <a:latin typeface="Arial"/>
              <a:ea typeface="Arial"/>
              <a:cs typeface="Arial"/>
              <a:sym typeface="Arial"/>
            </a:endParaRPr>
          </a:p>
          <a:p>
            <a:pPr marL="0" marR="0" lvl="0" indent="0" algn="l" rtl="0">
              <a:lnSpc>
                <a:spcPct val="100000"/>
              </a:lnSpc>
              <a:spcBef>
                <a:spcPts val="500"/>
              </a:spcBef>
              <a:spcAft>
                <a:spcPts val="0"/>
              </a:spcAft>
              <a:buNone/>
            </a:pPr>
            <a:r>
              <a:rPr lang="en" sz="1900" b="0" i="0" u="none" strike="noStrike" cap="none">
                <a:solidFill>
                  <a:schemeClr val="lt1"/>
                </a:solidFill>
                <a:latin typeface="Open Sans"/>
                <a:ea typeface="Open Sans"/>
                <a:cs typeface="Open Sans"/>
                <a:sym typeface="Open Sans"/>
              </a:rPr>
              <a:t>A</a:t>
            </a:r>
            <a:r>
              <a:rPr lang="en" sz="1900">
                <a:solidFill>
                  <a:schemeClr val="lt1"/>
                </a:solidFill>
                <a:latin typeface="Open Sans"/>
                <a:ea typeface="Open Sans"/>
                <a:cs typeface="Open Sans"/>
                <a:sym typeface="Open Sans"/>
              </a:rPr>
              <a:t>jay Y </a:t>
            </a:r>
            <a:r>
              <a:rPr lang="en" sz="1900" b="0" i="0" u="none" strike="noStrike" cap="none">
                <a:solidFill>
                  <a:schemeClr val="lt1"/>
                </a:solidFill>
                <a:latin typeface="Open Sans"/>
                <a:ea typeface="Open Sans"/>
                <a:cs typeface="Open Sans"/>
                <a:sym typeface="Open Sans"/>
              </a:rPr>
              <a:t>|</a:t>
            </a:r>
            <a:r>
              <a:rPr lang="en" sz="1900">
                <a:solidFill>
                  <a:schemeClr val="lt1"/>
                </a:solidFill>
                <a:latin typeface="Open Sans"/>
                <a:ea typeface="Open Sans"/>
                <a:cs typeface="Open Sans"/>
                <a:sym typeface="Open Sans"/>
              </a:rPr>
              <a:t>Nikith M| Sumedha M |Madhuri D | Sravani B </a:t>
            </a:r>
            <a:endParaRPr sz="1900" b="0" i="0" u="none" strike="noStrike" cap="none">
              <a:solidFill>
                <a:schemeClr val="lt1"/>
              </a:solidFill>
              <a:latin typeface="Arial"/>
              <a:ea typeface="Arial"/>
              <a:cs typeface="Arial"/>
              <a:sym typeface="Arial"/>
            </a:endParaRPr>
          </a:p>
        </p:txBody>
      </p:sp>
      <p:sp>
        <p:nvSpPr>
          <p:cNvPr id="140" name="Google Shape;140;p13"/>
          <p:cNvSpPr txBox="1"/>
          <p:nvPr/>
        </p:nvSpPr>
        <p:spPr>
          <a:xfrm>
            <a:off x="805275" y="709650"/>
            <a:ext cx="76032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rgbClr val="00FFFF"/>
                </a:solidFill>
                <a:latin typeface="Montserrat"/>
                <a:ea typeface="Montserrat"/>
                <a:cs typeface="Montserrat"/>
                <a:sym typeface="Montserrat"/>
              </a:rPr>
              <a:t>ADVANCED SOFTWARE PARADIGMS</a:t>
            </a:r>
            <a:endParaRPr sz="2500" b="1">
              <a:solidFill>
                <a:srgbClr val="00FFFF"/>
              </a:solidFill>
              <a:latin typeface="Montserrat"/>
              <a:ea typeface="Montserrat"/>
              <a:cs typeface="Montserrat"/>
              <a:sym typeface="Montserrat"/>
            </a:endParaRPr>
          </a:p>
          <a:p>
            <a:pPr marL="0" lvl="0" indent="0" algn="ctr" rtl="0">
              <a:spcBef>
                <a:spcPts val="0"/>
              </a:spcBef>
              <a:spcAft>
                <a:spcPts val="0"/>
              </a:spcAft>
              <a:buNone/>
            </a:pPr>
            <a:r>
              <a:rPr lang="en" sz="2500" b="1">
                <a:solidFill>
                  <a:srgbClr val="00FFFF"/>
                </a:solidFill>
                <a:latin typeface="Montserrat"/>
                <a:ea typeface="Montserrat"/>
                <a:cs typeface="Montserrat"/>
                <a:sym typeface="Montserrat"/>
              </a:rPr>
              <a:t>Professor : Walcelio Melo</a:t>
            </a:r>
            <a:endParaRPr sz="2500" b="1">
              <a:solidFill>
                <a:srgbClr val="00FFFF"/>
              </a:solidFill>
              <a:latin typeface="Montserrat"/>
              <a:ea typeface="Montserrat"/>
              <a:cs typeface="Montserrat"/>
              <a:sym typeface="Montserrat"/>
            </a:endParaRPr>
          </a:p>
        </p:txBody>
      </p:sp>
      <p:pic>
        <p:nvPicPr>
          <p:cNvPr id="141" name="Google Shape;141;p13"/>
          <p:cNvPicPr preferRelativeResize="0"/>
          <p:nvPr/>
        </p:nvPicPr>
        <p:blipFill rotWithShape="1">
          <a:blip r:embed="rId3">
            <a:alphaModFix/>
          </a:blip>
          <a:srcRect l="16756" t="12838" r="18623" b="11236"/>
          <a:stretch/>
        </p:blipFill>
        <p:spPr>
          <a:xfrm flipH="1">
            <a:off x="563675" y="2951800"/>
            <a:ext cx="1995250" cy="2191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u="sng">
                <a:solidFill>
                  <a:srgbClr val="00FFFF"/>
                </a:solidFill>
                <a:highlight>
                  <a:schemeClr val="dk1"/>
                </a:highlight>
                <a:latin typeface="Amatic SC"/>
                <a:ea typeface="Amatic SC"/>
                <a:cs typeface="Amatic SC"/>
                <a:sym typeface="Amatic SC"/>
              </a:rPr>
              <a:t>Support to OO programming</a:t>
            </a:r>
            <a:endParaRPr sz="2800" b="1" u="sng">
              <a:solidFill>
                <a:srgbClr val="00FFFF"/>
              </a:solidFill>
              <a:highlight>
                <a:schemeClr val="dk1"/>
              </a:highlight>
              <a:latin typeface="Amatic SC"/>
              <a:ea typeface="Amatic SC"/>
              <a:cs typeface="Amatic SC"/>
              <a:sym typeface="Amatic SC"/>
            </a:endParaRPr>
          </a:p>
        </p:txBody>
      </p:sp>
      <p:sp>
        <p:nvSpPr>
          <p:cNvPr id="197" name="Google Shape;197;p22"/>
          <p:cNvSpPr txBox="1">
            <a:spLocks noGrp="1"/>
          </p:cNvSpPr>
          <p:nvPr>
            <p:ph type="body" idx="1"/>
          </p:nvPr>
        </p:nvSpPr>
        <p:spPr>
          <a:xfrm>
            <a:off x="1528200" y="1124775"/>
            <a:ext cx="7210500" cy="38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Economica"/>
                <a:ea typeface="Economica"/>
                <a:cs typeface="Economica"/>
                <a:sym typeface="Economica"/>
              </a:rPr>
              <a:t>Go supports many principles of Object-Oriented (OO) programming, though it approaches them differently than traditional OO languages like Java or C++. Instead of classes and inheritance, Go uses structs and interfaces</a:t>
            </a:r>
            <a:endParaRPr sz="1800">
              <a:latin typeface="Economica"/>
              <a:ea typeface="Economica"/>
              <a:cs typeface="Economica"/>
              <a:sym typeface="Economica"/>
            </a:endParaRPr>
          </a:p>
          <a:p>
            <a:pPr marL="457200" lvl="0" indent="-342900" algn="l" rtl="0">
              <a:spcBef>
                <a:spcPts val="1200"/>
              </a:spcBef>
              <a:spcAft>
                <a:spcPts val="0"/>
              </a:spcAft>
              <a:buSzPts val="1800"/>
              <a:buFont typeface="Economica"/>
              <a:buChar char="●"/>
            </a:pPr>
            <a:r>
              <a:rPr lang="en" sz="1800">
                <a:latin typeface="Economica"/>
                <a:ea typeface="Economica"/>
                <a:cs typeface="Economica"/>
                <a:sym typeface="Economica"/>
              </a:rPr>
              <a:t> </a:t>
            </a:r>
            <a:r>
              <a:rPr lang="en" sz="1800">
                <a:solidFill>
                  <a:srgbClr val="1186C3"/>
                </a:solidFill>
                <a:latin typeface="Economica"/>
                <a:ea typeface="Economica"/>
                <a:cs typeface="Economica"/>
                <a:sym typeface="Economica"/>
              </a:rPr>
              <a:t>Structs: </a:t>
            </a:r>
            <a:r>
              <a:rPr lang="en" sz="1800">
                <a:latin typeface="Economica"/>
                <a:ea typeface="Economica"/>
                <a:cs typeface="Economica"/>
                <a:sym typeface="Economica"/>
              </a:rPr>
              <a:t>In Go, you can define structs to represent data structures. Structs can be used to encapsulate data fields, similar to classes in OOP.</a:t>
            </a:r>
            <a:endParaRPr sz="1800">
              <a:latin typeface="Economica"/>
              <a:ea typeface="Economica"/>
              <a:cs typeface="Economica"/>
              <a:sym typeface="Economica"/>
            </a:endParaRPr>
          </a:p>
          <a:p>
            <a:pPr marL="457200" lvl="0" indent="-342900" algn="l" rtl="0">
              <a:spcBef>
                <a:spcPts val="0"/>
              </a:spcBef>
              <a:spcAft>
                <a:spcPts val="0"/>
              </a:spcAft>
              <a:buSzPts val="1800"/>
              <a:buFont typeface="Economica"/>
              <a:buChar char="●"/>
            </a:pPr>
            <a:r>
              <a:rPr lang="en" sz="1800">
                <a:solidFill>
                  <a:srgbClr val="1186C3"/>
                </a:solidFill>
                <a:latin typeface="Economica"/>
                <a:ea typeface="Economica"/>
                <a:cs typeface="Economica"/>
                <a:sym typeface="Economica"/>
              </a:rPr>
              <a:t>Methods: </a:t>
            </a:r>
            <a:r>
              <a:rPr lang="en" sz="1800">
                <a:latin typeface="Economica"/>
                <a:ea typeface="Economica"/>
                <a:cs typeface="Economica"/>
                <a:sym typeface="Economica"/>
              </a:rPr>
              <a:t>Go allows you to define methods associated with a struct. Methods in Go are functions that operate on a specific type, and they can be attached to a struct type, providing behavior similar to methods in OOP.</a:t>
            </a:r>
            <a:endParaRPr sz="1800">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u="sng">
                <a:solidFill>
                  <a:srgbClr val="00FFFF"/>
                </a:solidFill>
                <a:highlight>
                  <a:schemeClr val="dk1"/>
                </a:highlight>
                <a:latin typeface="Amatic SC"/>
                <a:ea typeface="Amatic SC"/>
                <a:cs typeface="Amatic SC"/>
                <a:sym typeface="Amatic SC"/>
              </a:rPr>
              <a:t>Support to OO programming</a:t>
            </a:r>
            <a:endParaRPr sz="2800" b="1" u="sng">
              <a:solidFill>
                <a:srgbClr val="00FFFF"/>
              </a:solidFill>
              <a:highlight>
                <a:schemeClr val="dk1"/>
              </a:highlight>
              <a:latin typeface="Amatic SC"/>
              <a:ea typeface="Amatic SC"/>
              <a:cs typeface="Amatic SC"/>
              <a:sym typeface="Amatic SC"/>
            </a:endParaRPr>
          </a:p>
        </p:txBody>
      </p:sp>
      <p:sp>
        <p:nvSpPr>
          <p:cNvPr id="203" name="Google Shape;203;p23"/>
          <p:cNvSpPr txBox="1">
            <a:spLocks noGrp="1"/>
          </p:cNvSpPr>
          <p:nvPr>
            <p:ph type="body" idx="1"/>
          </p:nvPr>
        </p:nvSpPr>
        <p:spPr>
          <a:xfrm>
            <a:off x="1425325" y="973525"/>
            <a:ext cx="7545600" cy="408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Economica"/>
              <a:buChar char="●"/>
            </a:pPr>
            <a:r>
              <a:rPr lang="en" sz="1800">
                <a:solidFill>
                  <a:srgbClr val="1186C3"/>
                </a:solidFill>
                <a:latin typeface="Economica"/>
                <a:ea typeface="Economica"/>
                <a:cs typeface="Economica"/>
                <a:sym typeface="Economica"/>
              </a:rPr>
              <a:t>Encapsulation: </a:t>
            </a:r>
            <a:r>
              <a:rPr lang="en" sz="1800">
                <a:latin typeface="Economica"/>
                <a:ea typeface="Economica"/>
                <a:cs typeface="Economica"/>
                <a:sym typeface="Economica"/>
              </a:rPr>
              <a:t>Go supports encapsulation by using exported and unexported names. If a struct field starts with a capital letter, it's exported (public); otherwise, it's unexported (private).</a:t>
            </a:r>
            <a:endParaRPr sz="1800">
              <a:latin typeface="Economica"/>
              <a:ea typeface="Economica"/>
              <a:cs typeface="Economica"/>
              <a:sym typeface="Economica"/>
            </a:endParaRPr>
          </a:p>
          <a:p>
            <a:pPr marL="0" lvl="0" indent="0" algn="l" rtl="0">
              <a:spcBef>
                <a:spcPts val="1200"/>
              </a:spcBef>
              <a:spcAft>
                <a:spcPts val="0"/>
              </a:spcAft>
              <a:buNone/>
            </a:pPr>
            <a:endParaRPr sz="1800">
              <a:latin typeface="Economica"/>
              <a:ea typeface="Economica"/>
              <a:cs typeface="Economica"/>
              <a:sym typeface="Economica"/>
            </a:endParaRPr>
          </a:p>
          <a:p>
            <a:pPr marL="0" lvl="0" indent="0" algn="l" rtl="0">
              <a:spcBef>
                <a:spcPts val="1200"/>
              </a:spcBef>
              <a:spcAft>
                <a:spcPts val="0"/>
              </a:spcAft>
              <a:buNone/>
            </a:pPr>
            <a:endParaRPr sz="1800">
              <a:latin typeface="Economica"/>
              <a:ea typeface="Economica"/>
              <a:cs typeface="Economica"/>
              <a:sym typeface="Economica"/>
            </a:endParaRPr>
          </a:p>
          <a:p>
            <a:pPr marL="457200" lvl="0" indent="-342900" algn="l" rtl="0">
              <a:spcBef>
                <a:spcPts val="1200"/>
              </a:spcBef>
              <a:spcAft>
                <a:spcPts val="0"/>
              </a:spcAft>
              <a:buSzPts val="1800"/>
              <a:buFont typeface="Economica"/>
              <a:buChar char="●"/>
            </a:pPr>
            <a:r>
              <a:rPr lang="en" sz="1800">
                <a:solidFill>
                  <a:srgbClr val="1186C3"/>
                </a:solidFill>
                <a:latin typeface="Economica"/>
                <a:ea typeface="Economica"/>
                <a:cs typeface="Economica"/>
                <a:sym typeface="Economica"/>
              </a:rPr>
              <a:t>Polymorphism with Interfaces:</a:t>
            </a:r>
            <a:r>
              <a:rPr lang="en" sz="1800">
                <a:latin typeface="Economica"/>
                <a:ea typeface="Economica"/>
                <a:cs typeface="Economica"/>
                <a:sym typeface="Economica"/>
              </a:rPr>
              <a:t> Go achieves polymorphism through interfaces. Any type that satisfies an interface's methods is said to implement that interface.</a:t>
            </a:r>
            <a:endParaRPr sz="1800">
              <a:latin typeface="Economica"/>
              <a:ea typeface="Economica"/>
              <a:cs typeface="Economica"/>
              <a:sym typeface="Economica"/>
            </a:endParaRPr>
          </a:p>
        </p:txBody>
      </p:sp>
      <p:pic>
        <p:nvPicPr>
          <p:cNvPr id="204" name="Google Shape;204;p23"/>
          <p:cNvPicPr preferRelativeResize="0"/>
          <p:nvPr/>
        </p:nvPicPr>
        <p:blipFill>
          <a:blip r:embed="rId3">
            <a:alphaModFix/>
          </a:blip>
          <a:stretch>
            <a:fillRect/>
          </a:stretch>
        </p:blipFill>
        <p:spPr>
          <a:xfrm>
            <a:off x="2763500" y="1773850"/>
            <a:ext cx="2939575" cy="699900"/>
          </a:xfrm>
          <a:prstGeom prst="rect">
            <a:avLst/>
          </a:prstGeom>
          <a:noFill/>
          <a:ln>
            <a:noFill/>
          </a:ln>
        </p:spPr>
      </p:pic>
      <p:pic>
        <p:nvPicPr>
          <p:cNvPr id="205" name="Google Shape;205;p23"/>
          <p:cNvPicPr preferRelativeResize="0"/>
          <p:nvPr/>
        </p:nvPicPr>
        <p:blipFill>
          <a:blip r:embed="rId4">
            <a:alphaModFix/>
          </a:blip>
          <a:stretch>
            <a:fillRect/>
          </a:stretch>
        </p:blipFill>
        <p:spPr>
          <a:xfrm>
            <a:off x="2320750" y="3474775"/>
            <a:ext cx="1875825" cy="1585875"/>
          </a:xfrm>
          <a:prstGeom prst="rect">
            <a:avLst/>
          </a:prstGeom>
          <a:noFill/>
          <a:ln>
            <a:noFill/>
          </a:ln>
        </p:spPr>
      </p:pic>
      <p:pic>
        <p:nvPicPr>
          <p:cNvPr id="206" name="Google Shape;206;p23"/>
          <p:cNvPicPr preferRelativeResize="0"/>
          <p:nvPr/>
        </p:nvPicPr>
        <p:blipFill>
          <a:blip r:embed="rId5">
            <a:alphaModFix/>
          </a:blip>
          <a:stretch>
            <a:fillRect/>
          </a:stretch>
        </p:blipFill>
        <p:spPr>
          <a:xfrm>
            <a:off x="4689700" y="3586625"/>
            <a:ext cx="4186225" cy="1474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sz="2800" b="1" u="sng">
                <a:solidFill>
                  <a:srgbClr val="00FFFF"/>
                </a:solidFill>
                <a:highlight>
                  <a:schemeClr val="dk1"/>
                </a:highlight>
                <a:latin typeface="Amatic SC"/>
                <a:ea typeface="Amatic SC"/>
                <a:cs typeface="Amatic SC"/>
                <a:sym typeface="Amatic SC"/>
              </a:rPr>
              <a:t>Support to oo programming</a:t>
            </a:r>
            <a:endParaRPr sz="2800" b="1" u="sng">
              <a:solidFill>
                <a:srgbClr val="00FFFF"/>
              </a:solidFill>
              <a:highlight>
                <a:schemeClr val="dk1"/>
              </a:highlight>
              <a:latin typeface="Amatic SC"/>
              <a:ea typeface="Amatic SC"/>
              <a:cs typeface="Amatic SC"/>
              <a:sym typeface="Amatic SC"/>
            </a:endParaRPr>
          </a:p>
          <a:p>
            <a:pPr marL="0" lvl="0" indent="0" algn="l" rtl="0">
              <a:spcBef>
                <a:spcPts val="0"/>
              </a:spcBef>
              <a:spcAft>
                <a:spcPts val="0"/>
              </a:spcAft>
              <a:buNone/>
            </a:pPr>
            <a:endParaRPr/>
          </a:p>
        </p:txBody>
      </p:sp>
      <p:sp>
        <p:nvSpPr>
          <p:cNvPr id="212" name="Google Shape;212;p24"/>
          <p:cNvSpPr txBox="1">
            <a:spLocks noGrp="1"/>
          </p:cNvSpPr>
          <p:nvPr>
            <p:ph type="body" idx="1"/>
          </p:nvPr>
        </p:nvSpPr>
        <p:spPr>
          <a:xfrm>
            <a:off x="1348950" y="1040325"/>
            <a:ext cx="7038900" cy="3974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Economica"/>
              <a:buChar char="●"/>
            </a:pPr>
            <a:r>
              <a:rPr lang="en" sz="1800">
                <a:solidFill>
                  <a:srgbClr val="1186C3"/>
                </a:solidFill>
                <a:latin typeface="Economica"/>
                <a:ea typeface="Economica"/>
                <a:cs typeface="Economica"/>
                <a:sym typeface="Economica"/>
              </a:rPr>
              <a:t>Composition Instead of Inheritance: </a:t>
            </a:r>
            <a:r>
              <a:rPr lang="en" sz="1800">
                <a:latin typeface="Economica"/>
                <a:ea typeface="Economica"/>
                <a:cs typeface="Economica"/>
                <a:sym typeface="Economica"/>
              </a:rPr>
              <a:t>Go prefers composition over inheritance. Instead of inheriting properties, you can embed one struct into another.</a:t>
            </a:r>
            <a:endParaRPr sz="1800">
              <a:latin typeface="Economica"/>
              <a:ea typeface="Economica"/>
              <a:cs typeface="Economica"/>
              <a:sym typeface="Economica"/>
            </a:endParaRPr>
          </a:p>
          <a:p>
            <a:pPr marL="457200" lvl="0" indent="0" algn="l" rtl="0">
              <a:spcBef>
                <a:spcPts val="1200"/>
              </a:spcBef>
              <a:spcAft>
                <a:spcPts val="1200"/>
              </a:spcAft>
              <a:buNone/>
            </a:pPr>
            <a:endParaRPr sz="1800">
              <a:latin typeface="Economica"/>
              <a:ea typeface="Economica"/>
              <a:cs typeface="Economica"/>
              <a:sym typeface="Economica"/>
            </a:endParaRPr>
          </a:p>
        </p:txBody>
      </p:sp>
      <p:pic>
        <p:nvPicPr>
          <p:cNvPr id="213" name="Google Shape;213;p24"/>
          <p:cNvPicPr preferRelativeResize="0"/>
          <p:nvPr/>
        </p:nvPicPr>
        <p:blipFill>
          <a:blip r:embed="rId3">
            <a:alphaModFix/>
          </a:blip>
          <a:stretch>
            <a:fillRect/>
          </a:stretch>
        </p:blipFill>
        <p:spPr>
          <a:xfrm>
            <a:off x="2755636" y="1845300"/>
            <a:ext cx="3999014" cy="316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1284700" y="534500"/>
            <a:ext cx="6878400" cy="68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u="sng">
                <a:solidFill>
                  <a:srgbClr val="00FFFF"/>
                </a:solidFill>
                <a:latin typeface="Amatic SC"/>
                <a:ea typeface="Amatic SC"/>
                <a:cs typeface="Amatic SC"/>
                <a:sym typeface="Amatic SC"/>
              </a:rPr>
              <a:t>Concurrency</a:t>
            </a:r>
            <a:endParaRPr sz="2800" b="1" u="sng">
              <a:solidFill>
                <a:srgbClr val="00FFFF"/>
              </a:solidFill>
              <a:latin typeface="Amatic SC"/>
              <a:ea typeface="Amatic SC"/>
              <a:cs typeface="Amatic SC"/>
              <a:sym typeface="Amatic SC"/>
            </a:endParaRPr>
          </a:p>
        </p:txBody>
      </p:sp>
      <p:sp>
        <p:nvSpPr>
          <p:cNvPr id="219" name="Google Shape;219;p25"/>
          <p:cNvSpPr txBox="1">
            <a:spLocks noGrp="1"/>
          </p:cNvSpPr>
          <p:nvPr>
            <p:ph type="body" idx="1"/>
          </p:nvPr>
        </p:nvSpPr>
        <p:spPr>
          <a:xfrm>
            <a:off x="1399850" y="1215500"/>
            <a:ext cx="7582200" cy="3518700"/>
          </a:xfrm>
          <a:prstGeom prst="rect">
            <a:avLst/>
          </a:prstGeom>
        </p:spPr>
        <p:txBody>
          <a:bodyPr spcFirstLastPara="1" wrap="square" lIns="91425" tIns="91425" rIns="91425" bIns="91425" anchor="t" anchorCtr="0">
            <a:normAutofit lnSpcReduction="20000"/>
          </a:bodyPr>
          <a:lstStyle/>
          <a:p>
            <a:pPr marL="0" lvl="0" indent="0" algn="l" rtl="0">
              <a:lnSpc>
                <a:spcPct val="150000"/>
              </a:lnSpc>
              <a:spcBef>
                <a:spcPts val="1000"/>
              </a:spcBef>
              <a:spcAft>
                <a:spcPts val="0"/>
              </a:spcAft>
              <a:buNone/>
            </a:pPr>
            <a:r>
              <a:rPr lang="en" sz="1800">
                <a:latin typeface="Economica"/>
                <a:ea typeface="Economica"/>
                <a:cs typeface="Economica"/>
                <a:sym typeface="Economica"/>
              </a:rPr>
              <a:t>Concurrency is a core feature of Go, and the language provides easy-to-use primitives, such as goroutines and channels, to facilitate concurrent execution.</a:t>
            </a:r>
            <a:endParaRPr sz="1800">
              <a:latin typeface="Economica"/>
              <a:ea typeface="Economica"/>
              <a:cs typeface="Economica"/>
              <a:sym typeface="Economica"/>
            </a:endParaRPr>
          </a:p>
          <a:p>
            <a:pPr marL="457200" lvl="0" indent="-342900" algn="l" rtl="0">
              <a:lnSpc>
                <a:spcPct val="150000"/>
              </a:lnSpc>
              <a:spcBef>
                <a:spcPts val="1000"/>
              </a:spcBef>
              <a:spcAft>
                <a:spcPts val="0"/>
              </a:spcAft>
              <a:buSzPts val="1800"/>
              <a:buFont typeface="Economica"/>
              <a:buChar char="●"/>
            </a:pPr>
            <a:r>
              <a:rPr lang="en" sz="1800">
                <a:solidFill>
                  <a:srgbClr val="1186C3"/>
                </a:solidFill>
                <a:latin typeface="Economica"/>
                <a:ea typeface="Economica"/>
                <a:cs typeface="Economica"/>
                <a:sym typeface="Economica"/>
              </a:rPr>
              <a:t>Goroutines:</a:t>
            </a:r>
            <a:r>
              <a:rPr lang="en" sz="1800">
                <a:latin typeface="Economica"/>
                <a:ea typeface="Economica"/>
                <a:cs typeface="Economica"/>
                <a:sym typeface="Economica"/>
              </a:rPr>
              <a:t>A goroutine is a lightweight thread managed by the Go runtime. To run a function concurrently, simply use the go keyword before a function call.</a:t>
            </a:r>
            <a:endParaRPr sz="1800">
              <a:latin typeface="Economica"/>
              <a:ea typeface="Economica"/>
              <a:cs typeface="Economica"/>
              <a:sym typeface="Economica"/>
            </a:endParaRPr>
          </a:p>
          <a:p>
            <a:pPr marL="457200" lvl="0" indent="-342900" algn="l" rtl="0">
              <a:lnSpc>
                <a:spcPct val="150000"/>
              </a:lnSpc>
              <a:spcBef>
                <a:spcPts val="0"/>
              </a:spcBef>
              <a:spcAft>
                <a:spcPts val="0"/>
              </a:spcAft>
              <a:buSzPts val="1800"/>
              <a:buFont typeface="Economica"/>
              <a:buChar char="●"/>
            </a:pPr>
            <a:r>
              <a:rPr lang="en" sz="1800">
                <a:solidFill>
                  <a:srgbClr val="1186C3"/>
                </a:solidFill>
                <a:latin typeface="Economica"/>
                <a:ea typeface="Economica"/>
                <a:cs typeface="Economica"/>
                <a:sym typeface="Economica"/>
              </a:rPr>
              <a:t>Channels:</a:t>
            </a:r>
            <a:r>
              <a:rPr lang="en" sz="1800">
                <a:latin typeface="Economica"/>
                <a:ea typeface="Economica"/>
                <a:cs typeface="Economica"/>
                <a:sym typeface="Economica"/>
              </a:rPr>
              <a:t> Channels provide a way for two goroutines to communicate with each other and synchronize their execution. You can send data into a channel and receive data from a channel.</a:t>
            </a:r>
            <a:endParaRPr sz="1800">
              <a:latin typeface="Economica"/>
              <a:ea typeface="Economica"/>
              <a:cs typeface="Economica"/>
              <a:sym typeface="Economica"/>
            </a:endParaRPr>
          </a:p>
          <a:p>
            <a:pPr marL="457200" lvl="0" indent="-342900" algn="l" rtl="0">
              <a:lnSpc>
                <a:spcPct val="150000"/>
              </a:lnSpc>
              <a:spcBef>
                <a:spcPts val="0"/>
              </a:spcBef>
              <a:spcAft>
                <a:spcPts val="0"/>
              </a:spcAft>
              <a:buSzPts val="1800"/>
              <a:buFont typeface="Economica"/>
              <a:buChar char="●"/>
            </a:pPr>
            <a:r>
              <a:rPr lang="en" sz="1800">
                <a:latin typeface="Economica"/>
                <a:ea typeface="Economica"/>
                <a:cs typeface="Economica"/>
                <a:sym typeface="Economica"/>
              </a:rPr>
              <a:t> </a:t>
            </a:r>
            <a:r>
              <a:rPr lang="en" sz="1800">
                <a:solidFill>
                  <a:srgbClr val="1186C3"/>
                </a:solidFill>
                <a:latin typeface="Economica"/>
                <a:ea typeface="Economica"/>
                <a:cs typeface="Economica"/>
                <a:sym typeface="Economica"/>
              </a:rPr>
              <a:t>Select:</a:t>
            </a:r>
            <a:r>
              <a:rPr lang="en" sz="1800">
                <a:latin typeface="Economica"/>
                <a:ea typeface="Economica"/>
                <a:cs typeface="Economica"/>
                <a:sym typeface="Economica"/>
              </a:rPr>
              <a:t> The select statement allows a goroutine to wait on multiple communication operations. It's like a switch statement, but for channels.</a:t>
            </a:r>
            <a:endParaRPr sz="1800">
              <a:latin typeface="Economica"/>
              <a:ea typeface="Economica"/>
              <a:cs typeface="Economica"/>
              <a:sym typeface="Economica"/>
            </a:endParaRPr>
          </a:p>
          <a:p>
            <a:pPr marL="457200" lvl="0" indent="0" algn="l" rtl="0">
              <a:spcBef>
                <a:spcPts val="0"/>
              </a:spcBef>
              <a:spcAft>
                <a:spcPts val="1200"/>
              </a:spcAft>
              <a:buNone/>
            </a:pPr>
            <a:endParaRPr sz="2200">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6"/>
          <p:cNvPicPr preferRelativeResize="0"/>
          <p:nvPr/>
        </p:nvPicPr>
        <p:blipFill rotWithShape="1">
          <a:blip r:embed="rId3">
            <a:alphaModFix/>
          </a:blip>
          <a:srcRect r="2276" b="5168"/>
          <a:stretch/>
        </p:blipFill>
        <p:spPr>
          <a:xfrm>
            <a:off x="1574475" y="899725"/>
            <a:ext cx="3932200" cy="3707801"/>
          </a:xfrm>
          <a:prstGeom prst="rect">
            <a:avLst/>
          </a:prstGeom>
          <a:noFill/>
          <a:ln>
            <a:noFill/>
          </a:ln>
        </p:spPr>
      </p:pic>
      <p:pic>
        <p:nvPicPr>
          <p:cNvPr id="225" name="Google Shape;225;p26"/>
          <p:cNvPicPr preferRelativeResize="0"/>
          <p:nvPr/>
        </p:nvPicPr>
        <p:blipFill>
          <a:blip r:embed="rId4">
            <a:alphaModFix/>
          </a:blip>
          <a:stretch>
            <a:fillRect/>
          </a:stretch>
        </p:blipFill>
        <p:spPr>
          <a:xfrm>
            <a:off x="5506675" y="1767250"/>
            <a:ext cx="3364025" cy="245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u="sng">
                <a:solidFill>
                  <a:srgbClr val="00FFFF"/>
                </a:solidFill>
                <a:latin typeface="Amatic SC"/>
                <a:ea typeface="Amatic SC"/>
                <a:cs typeface="Amatic SC"/>
                <a:sym typeface="Amatic SC"/>
              </a:rPr>
              <a:t>EXCEPTION HANDLING</a:t>
            </a:r>
            <a:endParaRPr sz="2800" b="1" u="sng">
              <a:solidFill>
                <a:srgbClr val="00FFFF"/>
              </a:solidFill>
              <a:latin typeface="Amatic SC"/>
              <a:ea typeface="Amatic SC"/>
              <a:cs typeface="Amatic SC"/>
              <a:sym typeface="Amatic SC"/>
            </a:endParaRPr>
          </a:p>
        </p:txBody>
      </p:sp>
      <p:sp>
        <p:nvSpPr>
          <p:cNvPr id="231" name="Google Shape;231;p27"/>
          <p:cNvSpPr txBox="1">
            <a:spLocks noGrp="1"/>
          </p:cNvSpPr>
          <p:nvPr>
            <p:ph type="body" idx="1"/>
          </p:nvPr>
        </p:nvSpPr>
        <p:spPr>
          <a:xfrm>
            <a:off x="1207500" y="1002975"/>
            <a:ext cx="7600800" cy="390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Economica"/>
                <a:ea typeface="Economica"/>
                <a:cs typeface="Economica"/>
                <a:sym typeface="Economica"/>
              </a:rPr>
              <a:t>Go has a unique way of handling errors compared to many traditional programming languages. Instead of exceptions, Go uses an error-returning mechanism.</a:t>
            </a:r>
            <a:endParaRPr sz="1800">
              <a:latin typeface="Economica"/>
              <a:ea typeface="Economica"/>
              <a:cs typeface="Economica"/>
              <a:sym typeface="Economica"/>
            </a:endParaRPr>
          </a:p>
          <a:p>
            <a:pPr marL="457200" lvl="0" indent="-342900" algn="l" rtl="0">
              <a:spcBef>
                <a:spcPts val="1200"/>
              </a:spcBef>
              <a:spcAft>
                <a:spcPts val="0"/>
              </a:spcAft>
              <a:buSzPts val="1800"/>
              <a:buFont typeface="Economica"/>
              <a:buChar char="●"/>
            </a:pPr>
            <a:r>
              <a:rPr lang="en" sz="1800">
                <a:solidFill>
                  <a:srgbClr val="1186C3"/>
                </a:solidFill>
                <a:latin typeface="Economica"/>
                <a:ea typeface="Economica"/>
                <a:cs typeface="Economica"/>
                <a:sym typeface="Economica"/>
              </a:rPr>
              <a:t>Error Handling: </a:t>
            </a:r>
            <a:r>
              <a:rPr lang="en" sz="1800">
                <a:latin typeface="Economica"/>
                <a:ea typeface="Economica"/>
                <a:cs typeface="Economica"/>
                <a:sym typeface="Economica"/>
              </a:rPr>
              <a:t>In Go, functions that can result in an error typically return an additional value of type error. It's idiomatic to return the result and an error, and to check if the error is nil before proceeding.</a:t>
            </a:r>
            <a:endParaRPr sz="180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a:latin typeface="Economica"/>
                <a:ea typeface="Economica"/>
                <a:cs typeface="Economica"/>
                <a:sym typeface="Economica"/>
              </a:rPr>
              <a:t>Error Returning</a:t>
            </a:r>
            <a:endParaRPr sz="180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a:latin typeface="Economica"/>
                <a:ea typeface="Economica"/>
                <a:cs typeface="Economica"/>
                <a:sym typeface="Economica"/>
              </a:rPr>
              <a:t>Custom Error Types</a:t>
            </a:r>
            <a:endParaRPr sz="1800">
              <a:latin typeface="Economica"/>
              <a:ea typeface="Economica"/>
              <a:cs typeface="Economica"/>
              <a:sym typeface="Economica"/>
            </a:endParaRPr>
          </a:p>
          <a:p>
            <a:pPr marL="457200" lvl="0" indent="-342900" algn="l" rtl="0">
              <a:spcBef>
                <a:spcPts val="0"/>
              </a:spcBef>
              <a:spcAft>
                <a:spcPts val="0"/>
              </a:spcAft>
              <a:buSzPts val="1800"/>
              <a:buFont typeface="Economica"/>
              <a:buChar char="●"/>
            </a:pPr>
            <a:r>
              <a:rPr lang="en" sz="1800">
                <a:solidFill>
                  <a:srgbClr val="1186C3"/>
                </a:solidFill>
                <a:latin typeface="Economica"/>
                <a:ea typeface="Economica"/>
                <a:cs typeface="Economica"/>
                <a:sym typeface="Economica"/>
              </a:rPr>
              <a:t>Panic and Recover:</a:t>
            </a:r>
            <a:r>
              <a:rPr lang="en" sz="1800">
                <a:latin typeface="Economica"/>
                <a:ea typeface="Economica"/>
                <a:cs typeface="Economica"/>
                <a:sym typeface="Economica"/>
              </a:rPr>
              <a:t> While Go encourages the use of error values for most error-handling, there are cases where the program cannot or should not continue to run. For these cases, Go provides the panic and recover mechanisms.</a:t>
            </a:r>
            <a:endParaRPr sz="180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a:latin typeface="Economica"/>
                <a:ea typeface="Economica"/>
                <a:cs typeface="Economica"/>
                <a:sym typeface="Economica"/>
              </a:rPr>
              <a:t>Panic</a:t>
            </a:r>
            <a:endParaRPr sz="1800">
              <a:latin typeface="Economica"/>
              <a:ea typeface="Economica"/>
              <a:cs typeface="Economica"/>
              <a:sym typeface="Economica"/>
            </a:endParaRPr>
          </a:p>
          <a:p>
            <a:pPr marL="914400" lvl="1" indent="-342900" algn="l" rtl="0">
              <a:spcBef>
                <a:spcPts val="0"/>
              </a:spcBef>
              <a:spcAft>
                <a:spcPts val="0"/>
              </a:spcAft>
              <a:buSzPts val="1800"/>
              <a:buFont typeface="Economica"/>
              <a:buChar char="○"/>
            </a:pPr>
            <a:r>
              <a:rPr lang="en" sz="1800">
                <a:latin typeface="Economica"/>
                <a:ea typeface="Economica"/>
                <a:cs typeface="Economica"/>
                <a:sym typeface="Economica"/>
              </a:rPr>
              <a:t> Recover</a:t>
            </a:r>
            <a:endParaRPr sz="1800">
              <a:latin typeface="Economica"/>
              <a:ea typeface="Economica"/>
              <a:cs typeface="Economica"/>
              <a:sym typeface="Economica"/>
            </a:endParaRPr>
          </a:p>
          <a:p>
            <a:pPr marL="0" lvl="0" indent="0" algn="l" rtl="0">
              <a:spcBef>
                <a:spcPts val="1200"/>
              </a:spcBef>
              <a:spcAft>
                <a:spcPts val="1200"/>
              </a:spcAft>
              <a:buNone/>
            </a:pPr>
            <a:endParaRPr sz="1800">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400" b="1" u="sng">
                <a:solidFill>
                  <a:srgbClr val="00FFFF"/>
                </a:solidFill>
                <a:latin typeface="Amatic SC"/>
                <a:ea typeface="Amatic SC"/>
                <a:cs typeface="Amatic SC"/>
                <a:sym typeface="Amatic SC"/>
              </a:rPr>
              <a:t>EVENT HANDLING</a:t>
            </a:r>
            <a:endParaRPr sz="3400" b="1" u="sng">
              <a:solidFill>
                <a:srgbClr val="00FFFF"/>
              </a:solidFill>
              <a:latin typeface="Amatic SC"/>
              <a:ea typeface="Amatic SC"/>
              <a:cs typeface="Amatic SC"/>
              <a:sym typeface="Amatic SC"/>
            </a:endParaRPr>
          </a:p>
        </p:txBody>
      </p:sp>
      <p:sp>
        <p:nvSpPr>
          <p:cNvPr id="237" name="Google Shape;237;p28"/>
          <p:cNvSpPr txBox="1">
            <a:spLocks noGrp="1"/>
          </p:cNvSpPr>
          <p:nvPr>
            <p:ph type="body" idx="1"/>
          </p:nvPr>
        </p:nvSpPr>
        <p:spPr>
          <a:xfrm>
            <a:off x="1207500" y="1449025"/>
            <a:ext cx="7600800" cy="34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Economica"/>
                <a:ea typeface="Economica"/>
                <a:cs typeface="Economica"/>
                <a:sym typeface="Economica"/>
              </a:rPr>
              <a:t>Go does not have a built-in, general-purpose event-handling mechanism like some languages/frameworks geared towards UI development. However, you can build event-driven systems using channels and goroutines, or use third-party libraries and frameworks depending on your specific needs.</a:t>
            </a:r>
            <a:endParaRPr sz="1800">
              <a:latin typeface="Economica"/>
              <a:ea typeface="Economica"/>
              <a:cs typeface="Economica"/>
              <a:sym typeface="Economica"/>
            </a:endParaRPr>
          </a:p>
          <a:p>
            <a:pPr marL="0" lvl="0" indent="0" algn="l" rtl="0">
              <a:spcBef>
                <a:spcPts val="1200"/>
              </a:spcBef>
              <a:spcAft>
                <a:spcPts val="1200"/>
              </a:spcAft>
              <a:buClr>
                <a:schemeClr val="dk1"/>
              </a:buClr>
              <a:buSzPts val="1100"/>
              <a:buFont typeface="Arial"/>
              <a:buNone/>
            </a:pPr>
            <a:endParaRPr sz="1800">
              <a:latin typeface="Economica"/>
              <a:ea typeface="Economica"/>
              <a:cs typeface="Economica"/>
              <a:sym typeface="Economic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u="sng">
                <a:solidFill>
                  <a:srgbClr val="00FFFF"/>
                </a:solidFill>
                <a:latin typeface="Amatic SC"/>
                <a:ea typeface="Amatic SC"/>
                <a:cs typeface="Amatic SC"/>
                <a:sym typeface="Amatic SC"/>
              </a:rPr>
              <a:t>FUNCTIONAL PROGRAMMING</a:t>
            </a:r>
            <a:endParaRPr sz="2800" b="1" u="sng">
              <a:solidFill>
                <a:srgbClr val="00FFFF"/>
              </a:solidFill>
              <a:latin typeface="Amatic SC"/>
              <a:ea typeface="Amatic SC"/>
              <a:cs typeface="Amatic SC"/>
              <a:sym typeface="Amatic SC"/>
            </a:endParaRPr>
          </a:p>
        </p:txBody>
      </p:sp>
      <p:sp>
        <p:nvSpPr>
          <p:cNvPr id="243" name="Google Shape;243;p29"/>
          <p:cNvSpPr txBox="1">
            <a:spLocks noGrp="1"/>
          </p:cNvSpPr>
          <p:nvPr>
            <p:ph type="body" idx="1"/>
          </p:nvPr>
        </p:nvSpPr>
        <p:spPr>
          <a:xfrm>
            <a:off x="1207500" y="1002975"/>
            <a:ext cx="7886400" cy="41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Economica"/>
                <a:ea typeface="Economica"/>
                <a:cs typeface="Economica"/>
                <a:sym typeface="Economica"/>
              </a:rPr>
              <a:t>While Go is primarily procedural and doesn't emphasize functional programming as much as some other languages, it certainly supports many functional concepts.</a:t>
            </a:r>
            <a:endParaRPr sz="1700">
              <a:latin typeface="Economica"/>
              <a:ea typeface="Economica"/>
              <a:cs typeface="Economica"/>
              <a:sym typeface="Economica"/>
            </a:endParaRPr>
          </a:p>
          <a:p>
            <a:pPr marL="0" lvl="0" indent="0" algn="l" rtl="0">
              <a:spcBef>
                <a:spcPts val="1200"/>
              </a:spcBef>
              <a:spcAft>
                <a:spcPts val="0"/>
              </a:spcAft>
              <a:buNone/>
            </a:pPr>
            <a:r>
              <a:rPr lang="en" sz="1800">
                <a:latin typeface="Economica"/>
                <a:ea typeface="Economica"/>
                <a:cs typeface="Economica"/>
                <a:sym typeface="Economica"/>
              </a:rPr>
              <a:t>We  can:</a:t>
            </a:r>
            <a:endParaRPr sz="1800">
              <a:latin typeface="Economica"/>
              <a:ea typeface="Economica"/>
              <a:cs typeface="Economica"/>
              <a:sym typeface="Economica"/>
            </a:endParaRPr>
          </a:p>
          <a:p>
            <a:pPr marL="457200" lvl="0" indent="-342900" algn="l" rtl="0">
              <a:lnSpc>
                <a:spcPct val="100000"/>
              </a:lnSpc>
              <a:spcBef>
                <a:spcPts val="1200"/>
              </a:spcBef>
              <a:spcAft>
                <a:spcPts val="0"/>
              </a:spcAft>
              <a:buSzPts val="1800"/>
              <a:buFont typeface="Economica"/>
              <a:buChar char="●"/>
            </a:pPr>
            <a:r>
              <a:rPr lang="en" sz="1600">
                <a:latin typeface="Economica"/>
                <a:ea typeface="Economica"/>
                <a:cs typeface="Economica"/>
                <a:sym typeface="Economica"/>
              </a:rPr>
              <a:t>Assign a function to a variable.   </a:t>
            </a:r>
            <a:r>
              <a:rPr lang="en" sz="1800">
                <a:latin typeface="Economica"/>
                <a:ea typeface="Economica"/>
                <a:cs typeface="Economica"/>
                <a:sym typeface="Economica"/>
              </a:rPr>
              <a:t>            </a:t>
            </a:r>
            <a:endParaRPr sz="1800">
              <a:latin typeface="Economica"/>
              <a:ea typeface="Economica"/>
              <a:cs typeface="Economica"/>
              <a:sym typeface="Economica"/>
            </a:endParaRPr>
          </a:p>
          <a:p>
            <a:pPr marL="457200" lvl="0" indent="0" algn="l" rtl="0">
              <a:lnSpc>
                <a:spcPct val="100000"/>
              </a:lnSpc>
              <a:spcBef>
                <a:spcPts val="0"/>
              </a:spcBef>
              <a:spcAft>
                <a:spcPts val="0"/>
              </a:spcAft>
              <a:buNone/>
            </a:pPr>
            <a:r>
              <a:rPr lang="en" sz="1800">
                <a:latin typeface="Economica"/>
                <a:ea typeface="Economica"/>
                <a:cs typeface="Economica"/>
                <a:sym typeface="Economica"/>
              </a:rPr>
              <a:t>    </a:t>
            </a:r>
            <a:r>
              <a:rPr lang="en" sz="1200">
                <a:solidFill>
                  <a:srgbClr val="2E95D3"/>
                </a:solidFill>
                <a:highlight>
                  <a:schemeClr val="dk1"/>
                </a:highlight>
                <a:latin typeface="Courier New"/>
                <a:ea typeface="Courier New"/>
                <a:cs typeface="Courier New"/>
                <a:sym typeface="Courier New"/>
              </a:rPr>
              <a:t>var</a:t>
            </a:r>
            <a:r>
              <a:rPr lang="en" sz="1200">
                <a:solidFill>
                  <a:srgbClr val="FFFFFF"/>
                </a:solidFill>
                <a:highlight>
                  <a:schemeClr val="dk1"/>
                </a:highlight>
                <a:latin typeface="Courier New"/>
                <a:ea typeface="Courier New"/>
                <a:cs typeface="Courier New"/>
                <a:sym typeface="Courier New"/>
              </a:rPr>
              <a:t> fn </a:t>
            </a:r>
            <a:r>
              <a:rPr lang="en" sz="1200">
                <a:solidFill>
                  <a:srgbClr val="2E95D3"/>
                </a:solidFill>
                <a:highlight>
                  <a:schemeClr val="dk1"/>
                </a:highlight>
                <a:latin typeface="Courier New"/>
                <a:ea typeface="Courier New"/>
                <a:cs typeface="Courier New"/>
                <a:sym typeface="Courier New"/>
              </a:rPr>
              <a:t>func</a:t>
            </a:r>
            <a:r>
              <a:rPr lang="en" sz="1200">
                <a:solidFill>
                  <a:srgbClr val="FFFFFF"/>
                </a:solidFill>
                <a:highlight>
                  <a:schemeClr val="dk1"/>
                </a:highlight>
                <a:latin typeface="Courier New"/>
                <a:ea typeface="Courier New"/>
                <a:cs typeface="Courier New"/>
                <a:sym typeface="Courier New"/>
              </a:rPr>
              <a:t>() = greet //greet()</a:t>
            </a:r>
            <a:endParaRPr sz="1200">
              <a:solidFill>
                <a:srgbClr val="FFFFFF"/>
              </a:solidFill>
              <a:highlight>
                <a:schemeClr val="dk1"/>
              </a:highlight>
              <a:latin typeface="Courier New"/>
              <a:ea typeface="Courier New"/>
              <a:cs typeface="Courier New"/>
              <a:sym typeface="Courier New"/>
            </a:endParaRPr>
          </a:p>
          <a:p>
            <a:pPr marL="457200" lvl="0" indent="-330200" algn="l" rtl="0">
              <a:spcBef>
                <a:spcPts val="0"/>
              </a:spcBef>
              <a:spcAft>
                <a:spcPts val="0"/>
              </a:spcAft>
              <a:buSzPts val="1600"/>
              <a:buFont typeface="Economica"/>
              <a:buChar char="●"/>
            </a:pPr>
            <a:r>
              <a:rPr lang="en" sz="1600">
                <a:latin typeface="Economica"/>
                <a:ea typeface="Economica"/>
                <a:cs typeface="Economica"/>
                <a:sym typeface="Economica"/>
              </a:rPr>
              <a:t>Pass a function as a parameter. </a:t>
            </a:r>
            <a:endParaRPr sz="1800">
              <a:latin typeface="Economica"/>
              <a:ea typeface="Economica"/>
              <a:cs typeface="Economica"/>
              <a:sym typeface="Economica"/>
            </a:endParaRPr>
          </a:p>
          <a:p>
            <a:pPr marL="457200" lvl="0" indent="0" algn="l" rtl="0">
              <a:spcBef>
                <a:spcPts val="1200"/>
              </a:spcBef>
              <a:spcAft>
                <a:spcPts val="0"/>
              </a:spcAft>
              <a:buNone/>
            </a:pPr>
            <a:endParaRPr sz="1800">
              <a:latin typeface="Economica"/>
              <a:ea typeface="Economica"/>
              <a:cs typeface="Economica"/>
              <a:sym typeface="Economica"/>
            </a:endParaRPr>
          </a:p>
          <a:p>
            <a:pPr marL="457200" lvl="0" indent="0" algn="l" rtl="0">
              <a:spcBef>
                <a:spcPts val="1200"/>
              </a:spcBef>
              <a:spcAft>
                <a:spcPts val="0"/>
              </a:spcAft>
              <a:buNone/>
            </a:pPr>
            <a:endParaRPr sz="1800">
              <a:latin typeface="Economica"/>
              <a:ea typeface="Economica"/>
              <a:cs typeface="Economica"/>
              <a:sym typeface="Economica"/>
            </a:endParaRPr>
          </a:p>
          <a:p>
            <a:pPr marL="457200" lvl="0" indent="0" algn="l" rtl="0">
              <a:spcBef>
                <a:spcPts val="1200"/>
              </a:spcBef>
              <a:spcAft>
                <a:spcPts val="0"/>
              </a:spcAft>
              <a:buNone/>
            </a:pPr>
            <a:endParaRPr sz="1800">
              <a:latin typeface="Economica"/>
              <a:ea typeface="Economica"/>
              <a:cs typeface="Economica"/>
              <a:sym typeface="Economica"/>
            </a:endParaRPr>
          </a:p>
          <a:p>
            <a:pPr marL="457200" lvl="0" indent="-330200" algn="l" rtl="0">
              <a:spcBef>
                <a:spcPts val="1200"/>
              </a:spcBef>
              <a:spcAft>
                <a:spcPts val="0"/>
              </a:spcAft>
              <a:buSzPts val="1600"/>
              <a:buFont typeface="Economica"/>
              <a:buChar char="●"/>
            </a:pPr>
            <a:r>
              <a:rPr lang="en" sz="1600">
                <a:latin typeface="Economica"/>
                <a:ea typeface="Economica"/>
                <a:cs typeface="Economica"/>
                <a:sym typeface="Economica"/>
              </a:rPr>
              <a:t>Return a function from another function</a:t>
            </a:r>
            <a:endParaRPr sz="1800">
              <a:latin typeface="Economica"/>
              <a:ea typeface="Economica"/>
              <a:cs typeface="Economica"/>
              <a:sym typeface="Economica"/>
            </a:endParaRPr>
          </a:p>
          <a:p>
            <a:pPr marL="0" lvl="0" indent="0" algn="l" rtl="0">
              <a:spcBef>
                <a:spcPts val="1200"/>
              </a:spcBef>
              <a:spcAft>
                <a:spcPts val="1200"/>
              </a:spcAft>
              <a:buNone/>
            </a:pPr>
            <a:endParaRPr sz="1800">
              <a:latin typeface="Economica"/>
              <a:ea typeface="Economica"/>
              <a:cs typeface="Economica"/>
              <a:sym typeface="Economica"/>
            </a:endParaRPr>
          </a:p>
        </p:txBody>
      </p:sp>
      <p:pic>
        <p:nvPicPr>
          <p:cNvPr id="244" name="Google Shape;244;p29"/>
          <p:cNvPicPr preferRelativeResize="0"/>
          <p:nvPr/>
        </p:nvPicPr>
        <p:blipFill rotWithShape="1">
          <a:blip r:embed="rId3">
            <a:alphaModFix/>
          </a:blip>
          <a:srcRect b="3975"/>
          <a:stretch/>
        </p:blipFill>
        <p:spPr>
          <a:xfrm>
            <a:off x="1688725" y="3325875"/>
            <a:ext cx="3111400" cy="1287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txBox="1">
            <a:spLocks noGrp="1"/>
          </p:cNvSpPr>
          <p:nvPr>
            <p:ph type="title"/>
          </p:nvPr>
        </p:nvSpPr>
        <p:spPr>
          <a:xfrm>
            <a:off x="1438950" y="501050"/>
            <a:ext cx="3036300" cy="69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u="sng">
                <a:solidFill>
                  <a:srgbClr val="00FFFF"/>
                </a:solidFill>
                <a:latin typeface="Amatic SC"/>
                <a:ea typeface="Amatic SC"/>
                <a:cs typeface="Amatic SC"/>
                <a:sym typeface="Amatic SC"/>
              </a:rPr>
              <a:t>PROJECT PROPOSAL</a:t>
            </a:r>
            <a:endParaRPr sz="2800" b="1" u="sng">
              <a:solidFill>
                <a:srgbClr val="00FFFF"/>
              </a:solidFill>
              <a:latin typeface="Amatic SC"/>
              <a:ea typeface="Amatic SC"/>
              <a:cs typeface="Amatic SC"/>
              <a:sym typeface="Amatic SC"/>
            </a:endParaRPr>
          </a:p>
        </p:txBody>
      </p:sp>
      <p:sp>
        <p:nvSpPr>
          <p:cNvPr id="250" name="Google Shape;250;p30"/>
          <p:cNvSpPr txBox="1">
            <a:spLocks noGrp="1"/>
          </p:cNvSpPr>
          <p:nvPr>
            <p:ph type="body" idx="2"/>
          </p:nvPr>
        </p:nvSpPr>
        <p:spPr>
          <a:xfrm>
            <a:off x="1602225" y="1195850"/>
            <a:ext cx="7044300" cy="3317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1186C3"/>
                </a:solidFill>
                <a:latin typeface="Economica"/>
                <a:ea typeface="Economica"/>
                <a:cs typeface="Economica"/>
                <a:sym typeface="Economica"/>
              </a:rPr>
              <a:t>Objective</a:t>
            </a:r>
            <a:endParaRPr sz="1800">
              <a:solidFill>
                <a:srgbClr val="1186C3"/>
              </a:solidFill>
              <a:latin typeface="Economica"/>
              <a:ea typeface="Economica"/>
              <a:cs typeface="Economica"/>
              <a:sym typeface="Economica"/>
            </a:endParaRPr>
          </a:p>
          <a:p>
            <a:pPr marL="457200" lvl="0" indent="-342900" algn="l" rtl="0">
              <a:lnSpc>
                <a:spcPct val="100000"/>
              </a:lnSpc>
              <a:spcBef>
                <a:spcPts val="0"/>
              </a:spcBef>
              <a:spcAft>
                <a:spcPts val="0"/>
              </a:spcAft>
              <a:buSzPts val="1800"/>
              <a:buFont typeface="Economica"/>
              <a:buChar char="●"/>
            </a:pPr>
            <a:r>
              <a:rPr lang="en" sz="1800">
                <a:latin typeface="Economica"/>
                <a:ea typeface="Economica"/>
                <a:cs typeface="Economica"/>
                <a:sym typeface="Economica"/>
              </a:rPr>
              <a:t>To build a Real Time Chat Application </a:t>
            </a:r>
            <a:endParaRPr sz="1800">
              <a:solidFill>
                <a:srgbClr val="1186C3"/>
              </a:solidFill>
              <a:highlight>
                <a:schemeClr val="dk1"/>
              </a:highlight>
              <a:latin typeface="Economica"/>
              <a:ea typeface="Economica"/>
              <a:cs typeface="Economica"/>
              <a:sym typeface="Economica"/>
            </a:endParaRPr>
          </a:p>
          <a:p>
            <a:pPr marL="0" lvl="0" indent="0" algn="l" rtl="0">
              <a:lnSpc>
                <a:spcPct val="100000"/>
              </a:lnSpc>
              <a:spcBef>
                <a:spcPts val="0"/>
              </a:spcBef>
              <a:spcAft>
                <a:spcPts val="0"/>
              </a:spcAft>
              <a:buNone/>
            </a:pPr>
            <a:r>
              <a:rPr lang="en" sz="1800">
                <a:solidFill>
                  <a:srgbClr val="1186C3"/>
                </a:solidFill>
                <a:highlight>
                  <a:schemeClr val="dk1"/>
                </a:highlight>
                <a:latin typeface="Economica"/>
                <a:ea typeface="Economica"/>
                <a:cs typeface="Economica"/>
                <a:sym typeface="Economica"/>
              </a:rPr>
              <a:t>Constraints </a:t>
            </a:r>
            <a:endParaRPr sz="1800">
              <a:solidFill>
                <a:srgbClr val="1186C3"/>
              </a:solidFill>
              <a:highlight>
                <a:schemeClr val="dk1"/>
              </a:highlight>
              <a:latin typeface="Economica"/>
              <a:ea typeface="Economica"/>
              <a:cs typeface="Economica"/>
              <a:sym typeface="Economica"/>
            </a:endParaRPr>
          </a:p>
          <a:p>
            <a:pPr marL="457200" lvl="0" indent="-342900" algn="l" rtl="0">
              <a:lnSpc>
                <a:spcPct val="100000"/>
              </a:lnSpc>
              <a:spcBef>
                <a:spcPts val="0"/>
              </a:spcBef>
              <a:spcAft>
                <a:spcPts val="0"/>
              </a:spcAft>
              <a:buSzPts val="1800"/>
              <a:buFont typeface="Economica"/>
              <a:buChar char="●"/>
            </a:pPr>
            <a:r>
              <a:rPr lang="en" sz="1800">
                <a:latin typeface="Economica"/>
                <a:ea typeface="Economica"/>
                <a:cs typeface="Economica"/>
                <a:sym typeface="Economica"/>
              </a:rPr>
              <a:t>Cannot alert users about new messages </a:t>
            </a:r>
            <a:endParaRPr sz="1800">
              <a:latin typeface="Economica"/>
              <a:ea typeface="Economica"/>
              <a:cs typeface="Economica"/>
              <a:sym typeface="Economica"/>
            </a:endParaRPr>
          </a:p>
          <a:p>
            <a:pPr marL="457200" lvl="0" indent="-342900" algn="l" rtl="0">
              <a:lnSpc>
                <a:spcPct val="100000"/>
              </a:lnSpc>
              <a:spcBef>
                <a:spcPts val="0"/>
              </a:spcBef>
              <a:spcAft>
                <a:spcPts val="0"/>
              </a:spcAft>
              <a:buSzPts val="1800"/>
              <a:buFont typeface="Economica"/>
              <a:buChar char="●"/>
            </a:pPr>
            <a:r>
              <a:rPr lang="en" sz="1800">
                <a:latin typeface="Economica"/>
                <a:ea typeface="Economica"/>
                <a:cs typeface="Economica"/>
                <a:sym typeface="Economica"/>
              </a:rPr>
              <a:t>Unable to deal with inappropriate content in the messages </a:t>
            </a:r>
            <a:endParaRPr sz="1800">
              <a:latin typeface="Economica"/>
              <a:ea typeface="Economica"/>
              <a:cs typeface="Economica"/>
              <a:sym typeface="Economica"/>
            </a:endParaRPr>
          </a:p>
          <a:p>
            <a:pPr marL="0" lvl="0" indent="0" algn="l" rtl="0">
              <a:lnSpc>
                <a:spcPct val="100000"/>
              </a:lnSpc>
              <a:spcBef>
                <a:spcPts val="0"/>
              </a:spcBef>
              <a:spcAft>
                <a:spcPts val="0"/>
              </a:spcAft>
              <a:buNone/>
            </a:pPr>
            <a:r>
              <a:rPr lang="en" sz="1800">
                <a:solidFill>
                  <a:srgbClr val="1186C3"/>
                </a:solidFill>
                <a:latin typeface="Economica"/>
                <a:ea typeface="Economica"/>
                <a:cs typeface="Economica"/>
                <a:sym typeface="Economica"/>
              </a:rPr>
              <a:t>Features </a:t>
            </a:r>
            <a:endParaRPr sz="1800">
              <a:solidFill>
                <a:srgbClr val="1186C3"/>
              </a:solidFill>
              <a:latin typeface="Economica"/>
              <a:ea typeface="Economica"/>
              <a:cs typeface="Economica"/>
              <a:sym typeface="Economica"/>
            </a:endParaRPr>
          </a:p>
          <a:p>
            <a:pPr marL="457200" lvl="0" indent="-342900" algn="l" rtl="0">
              <a:lnSpc>
                <a:spcPct val="100000"/>
              </a:lnSpc>
              <a:spcBef>
                <a:spcPts val="0"/>
              </a:spcBef>
              <a:spcAft>
                <a:spcPts val="0"/>
              </a:spcAft>
              <a:buClr>
                <a:schemeClr val="lt1"/>
              </a:buClr>
              <a:buSzPts val="1800"/>
              <a:buFont typeface="Economica"/>
              <a:buChar char="●"/>
            </a:pPr>
            <a:r>
              <a:rPr lang="en" sz="1800">
                <a:latin typeface="Economica"/>
                <a:ea typeface="Economica"/>
                <a:cs typeface="Economica"/>
                <a:sym typeface="Economica"/>
              </a:rPr>
              <a:t>Multiple users can chat in real time in same session </a:t>
            </a:r>
            <a:endParaRPr sz="1800">
              <a:latin typeface="Economica"/>
              <a:ea typeface="Economica"/>
              <a:cs typeface="Economica"/>
              <a:sym typeface="Economica"/>
            </a:endParaRPr>
          </a:p>
          <a:p>
            <a:pPr marL="457200" lvl="0" indent="-342900" algn="l" rtl="0">
              <a:lnSpc>
                <a:spcPct val="100000"/>
              </a:lnSpc>
              <a:spcBef>
                <a:spcPts val="0"/>
              </a:spcBef>
              <a:spcAft>
                <a:spcPts val="0"/>
              </a:spcAft>
              <a:buClr>
                <a:schemeClr val="lt1"/>
              </a:buClr>
              <a:buSzPts val="1800"/>
              <a:buFont typeface="Economica"/>
              <a:buChar char="●"/>
            </a:pPr>
            <a:r>
              <a:rPr lang="en" sz="1800">
                <a:latin typeface="Economica"/>
                <a:ea typeface="Economica"/>
                <a:cs typeface="Economica"/>
                <a:sym typeface="Economica"/>
              </a:rPr>
              <a:t>Time stamps included with each messages </a:t>
            </a:r>
            <a:endParaRPr sz="1800">
              <a:latin typeface="Economica"/>
              <a:ea typeface="Economica"/>
              <a:cs typeface="Economica"/>
              <a:sym typeface="Economica"/>
            </a:endParaRPr>
          </a:p>
          <a:p>
            <a:pPr marL="0" lvl="0" indent="0" algn="l" rtl="0">
              <a:lnSpc>
                <a:spcPct val="100000"/>
              </a:lnSpc>
              <a:spcBef>
                <a:spcPts val="0"/>
              </a:spcBef>
              <a:spcAft>
                <a:spcPts val="0"/>
              </a:spcAft>
              <a:buNone/>
            </a:pPr>
            <a:r>
              <a:rPr lang="en" sz="1800">
                <a:solidFill>
                  <a:srgbClr val="1186C3"/>
                </a:solidFill>
                <a:latin typeface="Economica"/>
                <a:ea typeface="Economica"/>
                <a:cs typeface="Economica"/>
                <a:sym typeface="Economica"/>
              </a:rPr>
              <a:t>Technologies Used </a:t>
            </a:r>
            <a:endParaRPr sz="1800">
              <a:solidFill>
                <a:srgbClr val="1186C3"/>
              </a:solidFill>
              <a:latin typeface="Economica"/>
              <a:ea typeface="Economica"/>
              <a:cs typeface="Economica"/>
              <a:sym typeface="Economica"/>
            </a:endParaRPr>
          </a:p>
          <a:p>
            <a:pPr marL="457200" lvl="0" indent="-342900" algn="l" rtl="0">
              <a:lnSpc>
                <a:spcPct val="100000"/>
              </a:lnSpc>
              <a:spcBef>
                <a:spcPts val="0"/>
              </a:spcBef>
              <a:spcAft>
                <a:spcPts val="0"/>
              </a:spcAft>
              <a:buClr>
                <a:schemeClr val="lt1"/>
              </a:buClr>
              <a:buSzPts val="1800"/>
              <a:buFont typeface="Economica"/>
              <a:buChar char="●"/>
            </a:pPr>
            <a:r>
              <a:rPr lang="en" sz="1800">
                <a:latin typeface="Economica"/>
                <a:ea typeface="Economica"/>
                <a:cs typeface="Economica"/>
                <a:sym typeface="Economica"/>
              </a:rPr>
              <a:t>Go</a:t>
            </a:r>
            <a:endParaRPr sz="1800">
              <a:latin typeface="Economica"/>
              <a:ea typeface="Economica"/>
              <a:cs typeface="Economica"/>
              <a:sym typeface="Economica"/>
            </a:endParaRPr>
          </a:p>
          <a:p>
            <a:pPr marL="457200" lvl="0" indent="-342900" algn="l" rtl="0">
              <a:lnSpc>
                <a:spcPct val="100000"/>
              </a:lnSpc>
              <a:spcBef>
                <a:spcPts val="0"/>
              </a:spcBef>
              <a:spcAft>
                <a:spcPts val="0"/>
              </a:spcAft>
              <a:buClr>
                <a:schemeClr val="lt1"/>
              </a:buClr>
              <a:buSzPts val="1800"/>
              <a:buFont typeface="Economica"/>
              <a:buChar char="●"/>
            </a:pPr>
            <a:r>
              <a:rPr lang="en" sz="1800">
                <a:latin typeface="Economica"/>
                <a:ea typeface="Economica"/>
                <a:cs typeface="Economica"/>
                <a:sym typeface="Economica"/>
              </a:rPr>
              <a:t>React </a:t>
            </a:r>
            <a:endParaRPr sz="1800">
              <a:latin typeface="Economica"/>
              <a:ea typeface="Economica"/>
              <a:cs typeface="Economica"/>
              <a:sym typeface="Economica"/>
            </a:endParaRPr>
          </a:p>
          <a:p>
            <a:pPr marL="457200" lvl="0" indent="-342900" algn="l" rtl="0">
              <a:lnSpc>
                <a:spcPct val="100000"/>
              </a:lnSpc>
              <a:spcBef>
                <a:spcPts val="0"/>
              </a:spcBef>
              <a:spcAft>
                <a:spcPts val="0"/>
              </a:spcAft>
              <a:buClr>
                <a:schemeClr val="lt1"/>
              </a:buClr>
              <a:buSzPts val="1800"/>
              <a:buFont typeface="Economica"/>
              <a:buChar char="●"/>
            </a:pPr>
            <a:r>
              <a:rPr lang="en" sz="1800">
                <a:latin typeface="Economica"/>
                <a:ea typeface="Economica"/>
                <a:cs typeface="Economica"/>
                <a:sym typeface="Economica"/>
              </a:rPr>
              <a:t>Web Sockets </a:t>
            </a:r>
            <a:endParaRPr sz="1800">
              <a:latin typeface="Economica"/>
              <a:ea typeface="Economica"/>
              <a:cs typeface="Economica"/>
              <a:sym typeface="Economica"/>
            </a:endParaRPr>
          </a:p>
          <a:p>
            <a:pPr marL="0" lvl="0" indent="0" algn="l" rtl="0">
              <a:lnSpc>
                <a:spcPct val="100000"/>
              </a:lnSpc>
              <a:spcBef>
                <a:spcPts val="0"/>
              </a:spcBef>
              <a:spcAft>
                <a:spcPts val="0"/>
              </a:spcAft>
              <a:buNone/>
            </a:pPr>
            <a:endParaRPr sz="1400">
              <a:latin typeface="Economica"/>
              <a:ea typeface="Economica"/>
              <a:cs typeface="Economica"/>
              <a:sym typeface="Economica"/>
            </a:endParaRPr>
          </a:p>
          <a:p>
            <a:pPr marL="457200" lvl="0" indent="0" algn="l" rtl="0">
              <a:spcBef>
                <a:spcPts val="0"/>
              </a:spcBef>
              <a:spcAft>
                <a:spcPts val="1200"/>
              </a:spcAft>
              <a:buNone/>
            </a:pPr>
            <a:endParaRPr sz="1800">
              <a:latin typeface="Economica"/>
              <a:ea typeface="Economica"/>
              <a:cs typeface="Economica"/>
              <a:sym typeface="Economica"/>
            </a:endParaRPr>
          </a:p>
        </p:txBody>
      </p:sp>
      <p:sp>
        <p:nvSpPr>
          <p:cNvPr id="251" name="Google Shape;251;p30"/>
          <p:cNvSpPr txBox="1"/>
          <p:nvPr/>
        </p:nvSpPr>
        <p:spPr>
          <a:xfrm>
            <a:off x="4695100" y="1670725"/>
            <a:ext cx="420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Economica"/>
              <a:ea typeface="Economica"/>
              <a:cs typeface="Economica"/>
              <a:sym typeface="Economica"/>
            </a:endParaRPr>
          </a:p>
        </p:txBody>
      </p:sp>
      <p:pic>
        <p:nvPicPr>
          <p:cNvPr id="252" name="Google Shape;252;p30"/>
          <p:cNvPicPr preferRelativeResize="0"/>
          <p:nvPr/>
        </p:nvPicPr>
        <p:blipFill rotWithShape="1">
          <a:blip r:embed="rId3">
            <a:alphaModFix/>
          </a:blip>
          <a:srcRect l="55234" t="12042" r="6611" b="13937"/>
          <a:stretch/>
        </p:blipFill>
        <p:spPr>
          <a:xfrm>
            <a:off x="48000" y="3147000"/>
            <a:ext cx="1614575" cy="2529050"/>
          </a:xfrm>
          <a:prstGeom prst="rect">
            <a:avLst/>
          </a:prstGeom>
          <a:noFill/>
          <a:ln>
            <a:noFill/>
          </a:ln>
        </p:spPr>
      </p:pic>
      <p:pic>
        <p:nvPicPr>
          <p:cNvPr id="253" name="Google Shape;253;p30"/>
          <p:cNvPicPr preferRelativeResize="0"/>
          <p:nvPr/>
        </p:nvPicPr>
        <p:blipFill rotWithShape="1">
          <a:blip r:embed="rId3">
            <a:alphaModFix/>
          </a:blip>
          <a:srcRect l="55234" t="12042" r="6611" b="13937"/>
          <a:stretch/>
        </p:blipFill>
        <p:spPr>
          <a:xfrm>
            <a:off x="7450175" y="-1269325"/>
            <a:ext cx="1693825" cy="2604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57"/>
        <p:cNvGrpSpPr/>
        <p:nvPr/>
      </p:nvGrpSpPr>
      <p:grpSpPr>
        <a:xfrm>
          <a:off x="0" y="0"/>
          <a:ext cx="0" cy="0"/>
          <a:chOff x="0" y="0"/>
          <a:chExt cx="0" cy="0"/>
        </a:xfrm>
      </p:grpSpPr>
      <p:sp>
        <p:nvSpPr>
          <p:cNvPr id="258" name="Google Shape;258;p31"/>
          <p:cNvSpPr txBox="1">
            <a:spLocks noGrp="1"/>
          </p:cNvSpPr>
          <p:nvPr>
            <p:ph type="title"/>
          </p:nvPr>
        </p:nvSpPr>
        <p:spPr>
          <a:xfrm>
            <a:off x="823850" y="2053000"/>
            <a:ext cx="4587000" cy="1148700"/>
          </a:xfrm>
          <a:prstGeom prst="rect">
            <a:avLst/>
          </a:prstGeom>
          <a:solidFill>
            <a:schemeClr val="dk1"/>
          </a:solidFill>
        </p:spPr>
        <p:txBody>
          <a:bodyPr spcFirstLastPara="1" wrap="square" lIns="91425" tIns="91425" rIns="91425" bIns="91425" anchor="ctr" anchorCtr="0">
            <a:normAutofit fontScale="90000"/>
          </a:bodyPr>
          <a:lstStyle/>
          <a:p>
            <a:pPr marL="0" lvl="0" indent="0" algn="l" rtl="0">
              <a:spcBef>
                <a:spcPts val="0"/>
              </a:spcBef>
              <a:spcAft>
                <a:spcPts val="0"/>
              </a:spcAft>
              <a:buNone/>
            </a:pPr>
            <a:endParaRPr sz="2600" b="1">
              <a:solidFill>
                <a:srgbClr val="00FFFF"/>
              </a:solidFill>
              <a:latin typeface="Amatic SC"/>
              <a:ea typeface="Amatic SC"/>
              <a:cs typeface="Amatic SC"/>
              <a:sym typeface="Amatic SC"/>
            </a:endParaRPr>
          </a:p>
          <a:p>
            <a:pPr marL="0" lvl="0" indent="0" algn="l" rtl="0">
              <a:spcBef>
                <a:spcPts val="0"/>
              </a:spcBef>
              <a:spcAft>
                <a:spcPts val="0"/>
              </a:spcAft>
              <a:buNone/>
            </a:pPr>
            <a:endParaRPr sz="6700" b="1">
              <a:solidFill>
                <a:srgbClr val="00FFFF"/>
              </a:solidFill>
              <a:latin typeface="Amatic SC"/>
              <a:ea typeface="Amatic SC"/>
              <a:cs typeface="Amatic SC"/>
              <a:sym typeface="Amatic SC"/>
            </a:endParaRPr>
          </a:p>
          <a:p>
            <a:pPr marL="0" lvl="0" indent="0" algn="l" rtl="0">
              <a:spcBef>
                <a:spcPts val="0"/>
              </a:spcBef>
              <a:spcAft>
                <a:spcPts val="0"/>
              </a:spcAft>
              <a:buNone/>
            </a:pPr>
            <a:r>
              <a:rPr lang="en" sz="7366" b="1">
                <a:solidFill>
                  <a:srgbClr val="00FFFF"/>
                </a:solidFill>
                <a:latin typeface="Amatic SC"/>
                <a:ea typeface="Amatic SC"/>
                <a:cs typeface="Amatic SC"/>
                <a:sym typeface="Amatic SC"/>
              </a:rPr>
              <a:t>YOU ARE READY TO…</a:t>
            </a:r>
            <a:endParaRPr sz="7366" b="1">
              <a:solidFill>
                <a:srgbClr val="00FFFF"/>
              </a:solidFill>
              <a:latin typeface="Amatic SC"/>
              <a:ea typeface="Amatic SC"/>
              <a:cs typeface="Amatic SC"/>
              <a:sym typeface="Amatic SC"/>
            </a:endParaRPr>
          </a:p>
          <a:p>
            <a:pPr marL="0" lvl="0" indent="0" algn="ctr" rtl="0">
              <a:lnSpc>
                <a:spcPct val="90000"/>
              </a:lnSpc>
              <a:spcBef>
                <a:spcPts val="1000"/>
              </a:spcBef>
              <a:spcAft>
                <a:spcPts val="0"/>
              </a:spcAft>
              <a:buNone/>
            </a:pPr>
            <a:endParaRPr sz="4500" b="1">
              <a:solidFill>
                <a:srgbClr val="1186C3"/>
              </a:solidFill>
              <a:latin typeface="Amatic SC"/>
              <a:ea typeface="Amatic SC"/>
              <a:cs typeface="Amatic SC"/>
              <a:sym typeface="Amatic SC"/>
            </a:endParaRPr>
          </a:p>
          <a:p>
            <a:pPr marL="0" lvl="0" indent="0" algn="ctr" rtl="0">
              <a:lnSpc>
                <a:spcPct val="90000"/>
              </a:lnSpc>
              <a:spcBef>
                <a:spcPts val="1000"/>
              </a:spcBef>
              <a:spcAft>
                <a:spcPts val="0"/>
              </a:spcAft>
              <a:buNone/>
            </a:pPr>
            <a:endParaRPr sz="5500" b="1">
              <a:solidFill>
                <a:srgbClr val="1186C3"/>
              </a:solidFill>
              <a:latin typeface="Amatic SC"/>
              <a:ea typeface="Amatic SC"/>
              <a:cs typeface="Amatic SC"/>
              <a:sym typeface="Amatic SC"/>
            </a:endParaRPr>
          </a:p>
          <a:p>
            <a:pPr marL="0" lvl="0" indent="0" algn="l" rtl="0">
              <a:lnSpc>
                <a:spcPct val="90000"/>
              </a:lnSpc>
              <a:spcBef>
                <a:spcPts val="1000"/>
              </a:spcBef>
              <a:spcAft>
                <a:spcPts val="0"/>
              </a:spcAft>
              <a:buNone/>
            </a:pPr>
            <a:r>
              <a:rPr lang="en" sz="6500" b="1">
                <a:solidFill>
                  <a:srgbClr val="1186C3"/>
                </a:solidFill>
                <a:latin typeface="Amatic SC"/>
                <a:ea typeface="Amatic SC"/>
                <a:cs typeface="Amatic SC"/>
                <a:sym typeface="Amatic SC"/>
              </a:rPr>
              <a:t>            </a:t>
            </a:r>
            <a:r>
              <a:rPr lang="en" sz="7277" b="1">
                <a:solidFill>
                  <a:srgbClr val="1186C3"/>
                </a:solidFill>
                <a:latin typeface="Amatic SC"/>
                <a:ea typeface="Amatic SC"/>
                <a:cs typeface="Amatic SC"/>
                <a:sym typeface="Amatic SC"/>
              </a:rPr>
              <a:t>Questions!? </a:t>
            </a:r>
            <a:endParaRPr sz="7277" b="1">
              <a:solidFill>
                <a:srgbClr val="1186C3"/>
              </a:solidFill>
              <a:latin typeface="Amatic SC"/>
              <a:ea typeface="Amatic SC"/>
              <a:cs typeface="Amatic SC"/>
              <a:sym typeface="Amatic SC"/>
            </a:endParaRPr>
          </a:p>
          <a:p>
            <a:pPr marL="0" lvl="0" indent="0" algn="l" rtl="0">
              <a:lnSpc>
                <a:spcPct val="115000"/>
              </a:lnSpc>
              <a:spcBef>
                <a:spcPts val="0"/>
              </a:spcBef>
              <a:spcAft>
                <a:spcPts val="0"/>
              </a:spcAft>
              <a:buNone/>
            </a:pPr>
            <a:endParaRPr sz="1300">
              <a:latin typeface="Lato"/>
              <a:ea typeface="Lato"/>
              <a:cs typeface="Lato"/>
              <a:sym typeface="Lato"/>
            </a:endParaRPr>
          </a:p>
          <a:p>
            <a:pPr marL="0" lvl="0" indent="0" algn="l" rtl="0">
              <a:spcBef>
                <a:spcPts val="1200"/>
              </a:spcBef>
              <a:spcAft>
                <a:spcPts val="0"/>
              </a:spcAft>
              <a:buNone/>
            </a:pPr>
            <a:endParaRPr sz="5700" b="1">
              <a:solidFill>
                <a:srgbClr val="00FFFF"/>
              </a:solidFill>
              <a:latin typeface="Amatic SC"/>
              <a:ea typeface="Amatic SC"/>
              <a:cs typeface="Amatic SC"/>
              <a:sym typeface="Amatic SC"/>
            </a:endParaRPr>
          </a:p>
        </p:txBody>
      </p:sp>
      <p:pic>
        <p:nvPicPr>
          <p:cNvPr id="259" name="Google Shape;259;p31"/>
          <p:cNvPicPr preferRelativeResize="0"/>
          <p:nvPr/>
        </p:nvPicPr>
        <p:blipFill rotWithShape="1">
          <a:blip r:embed="rId3">
            <a:alphaModFix/>
          </a:blip>
          <a:srcRect l="17087" t="29376" r="18842" b="29189"/>
          <a:stretch/>
        </p:blipFill>
        <p:spPr>
          <a:xfrm>
            <a:off x="5511500" y="663200"/>
            <a:ext cx="2398050" cy="1216076"/>
          </a:xfrm>
          <a:prstGeom prst="rect">
            <a:avLst/>
          </a:prstGeom>
          <a:noFill/>
          <a:ln>
            <a:noFill/>
          </a:ln>
        </p:spPr>
      </p:pic>
      <p:pic>
        <p:nvPicPr>
          <p:cNvPr id="260" name="Google Shape;260;p31"/>
          <p:cNvPicPr preferRelativeResize="0"/>
          <p:nvPr/>
        </p:nvPicPr>
        <p:blipFill rotWithShape="1">
          <a:blip r:embed="rId4">
            <a:alphaModFix/>
          </a:blip>
          <a:srcRect l="55234" t="12042" r="6611" b="13937"/>
          <a:stretch/>
        </p:blipFill>
        <p:spPr>
          <a:xfrm>
            <a:off x="6267825" y="2116325"/>
            <a:ext cx="2074375" cy="2915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60"/>
                                        </p:tgtEl>
                                        <p:attrNameLst>
                                          <p:attrName>style.visibility</p:attrName>
                                        </p:attrNameLst>
                                      </p:cBhvr>
                                      <p:to>
                                        <p:strVal val="visible"/>
                                      </p:to>
                                    </p:set>
                                    <p:anim calcmode="lin" valueType="num">
                                      <p:cBhvr additive="base">
                                        <p:cTn id="7" dur="1600"/>
                                        <p:tgtEl>
                                          <p:spTgt spid="26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1245550" y="3677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u="sng">
                <a:solidFill>
                  <a:srgbClr val="00FFFF"/>
                </a:solidFill>
                <a:latin typeface="Amatic SC"/>
                <a:ea typeface="Amatic SC"/>
                <a:cs typeface="Amatic SC"/>
                <a:sym typeface="Amatic SC"/>
              </a:rPr>
              <a:t>LETS GO!!</a:t>
            </a:r>
            <a:endParaRPr sz="2800" b="1" u="sng">
              <a:solidFill>
                <a:srgbClr val="00FFFF"/>
              </a:solidFill>
              <a:latin typeface="Amatic SC"/>
              <a:ea typeface="Amatic SC"/>
              <a:cs typeface="Amatic SC"/>
              <a:sym typeface="Amatic SC"/>
            </a:endParaRPr>
          </a:p>
        </p:txBody>
      </p:sp>
      <p:sp>
        <p:nvSpPr>
          <p:cNvPr id="147" name="Google Shape;147;p14"/>
          <p:cNvSpPr txBox="1">
            <a:spLocks noGrp="1"/>
          </p:cNvSpPr>
          <p:nvPr>
            <p:ph type="body" idx="1"/>
          </p:nvPr>
        </p:nvSpPr>
        <p:spPr>
          <a:xfrm>
            <a:off x="1497500" y="1177950"/>
            <a:ext cx="7205100" cy="3004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b" anchorCtr="0">
            <a:normAutofit fontScale="77500" lnSpcReduction="20000"/>
          </a:bodyPr>
          <a:lstStyle/>
          <a:p>
            <a:pPr marL="457200" lvl="0" indent="-346710" algn="just" rtl="0">
              <a:lnSpc>
                <a:spcPct val="150000"/>
              </a:lnSpc>
              <a:spcBef>
                <a:spcPts val="1000"/>
              </a:spcBef>
              <a:spcAft>
                <a:spcPts val="0"/>
              </a:spcAft>
              <a:buSzPct val="100000"/>
              <a:buFont typeface="Economica"/>
              <a:buChar char="●"/>
            </a:pPr>
            <a:r>
              <a:rPr lang="en" sz="2400">
                <a:latin typeface="Economica"/>
                <a:ea typeface="Economica"/>
                <a:cs typeface="Economica"/>
                <a:sym typeface="Economica"/>
              </a:rPr>
              <a:t>Go is an open source procedural programming language which makes it easy to build reliable and efficient software.</a:t>
            </a:r>
            <a:endParaRPr sz="2400">
              <a:latin typeface="Economica"/>
              <a:ea typeface="Economica"/>
              <a:cs typeface="Economica"/>
              <a:sym typeface="Economica"/>
            </a:endParaRPr>
          </a:p>
          <a:p>
            <a:pPr marL="457200" lvl="0" indent="-346710" algn="just" rtl="0">
              <a:lnSpc>
                <a:spcPct val="150000"/>
              </a:lnSpc>
              <a:spcBef>
                <a:spcPts val="0"/>
              </a:spcBef>
              <a:spcAft>
                <a:spcPts val="0"/>
              </a:spcAft>
              <a:buSzPct val="100000"/>
              <a:buFont typeface="Economica"/>
              <a:buChar char="●"/>
            </a:pPr>
            <a:r>
              <a:rPr lang="en" sz="2400">
                <a:latin typeface="Economica"/>
                <a:ea typeface="Economica"/>
                <a:cs typeface="Economica"/>
                <a:sym typeface="Economica"/>
              </a:rPr>
              <a:t>Developed by Robert Griesemer, Rob Pike, and Ken Thompson at Google, in 2007 and launched in 2009.</a:t>
            </a:r>
            <a:endParaRPr sz="2400">
              <a:latin typeface="Economica"/>
              <a:ea typeface="Economica"/>
              <a:cs typeface="Economica"/>
              <a:sym typeface="Economica"/>
            </a:endParaRPr>
          </a:p>
          <a:p>
            <a:pPr marL="457200" lvl="0" indent="-346710" algn="just" rtl="0">
              <a:lnSpc>
                <a:spcPct val="150000"/>
              </a:lnSpc>
              <a:spcBef>
                <a:spcPts val="0"/>
              </a:spcBef>
              <a:spcAft>
                <a:spcPts val="0"/>
              </a:spcAft>
              <a:buSzPct val="100000"/>
              <a:buFont typeface="Economica"/>
              <a:buChar char="●"/>
            </a:pPr>
            <a:r>
              <a:rPr lang="en" sz="2400">
                <a:latin typeface="Economica"/>
                <a:ea typeface="Economica"/>
                <a:cs typeface="Economica"/>
                <a:sym typeface="Economica"/>
              </a:rPr>
              <a:t>Go is a strong and statically typed, concurrent, and garbage-collected programming language </a:t>
            </a:r>
            <a:endParaRPr sz="2400">
              <a:latin typeface="Economica"/>
              <a:ea typeface="Economica"/>
              <a:cs typeface="Economica"/>
              <a:sym typeface="Economica"/>
            </a:endParaRPr>
          </a:p>
          <a:p>
            <a:pPr marL="457200" lvl="0" indent="-346710" algn="just" rtl="0">
              <a:lnSpc>
                <a:spcPct val="150000"/>
              </a:lnSpc>
              <a:spcBef>
                <a:spcPts val="0"/>
              </a:spcBef>
              <a:spcAft>
                <a:spcPts val="0"/>
              </a:spcAft>
              <a:buSzPct val="100000"/>
              <a:buFont typeface="Economica"/>
              <a:buChar char="●"/>
            </a:pPr>
            <a:r>
              <a:rPr lang="en" sz="2400">
                <a:latin typeface="Economica"/>
                <a:ea typeface="Economica"/>
                <a:cs typeface="Economica"/>
                <a:sym typeface="Economica"/>
              </a:rPr>
              <a:t>It is developed with the vision of high performance and fast development</a:t>
            </a:r>
            <a:endParaRPr sz="2400">
              <a:latin typeface="Economica"/>
              <a:ea typeface="Economica"/>
              <a:cs typeface="Economica"/>
              <a:sym typeface="Economica"/>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b="1" u="sng">
                <a:solidFill>
                  <a:srgbClr val="00FFFF"/>
                </a:solidFill>
                <a:latin typeface="Amatic SC"/>
                <a:ea typeface="Amatic SC"/>
                <a:cs typeface="Amatic SC"/>
                <a:sym typeface="Amatic SC"/>
              </a:rPr>
              <a:t>Why do we even need another programming language?</a:t>
            </a:r>
            <a:endParaRPr sz="2800" b="1" u="sng">
              <a:solidFill>
                <a:srgbClr val="00FFFF"/>
              </a:solidFill>
              <a:latin typeface="Amatic SC"/>
              <a:ea typeface="Amatic SC"/>
              <a:cs typeface="Amatic SC"/>
              <a:sym typeface="Amatic SC"/>
            </a:endParaRPr>
          </a:p>
          <a:p>
            <a:pPr marL="0" lvl="0" indent="0" algn="l" rtl="0">
              <a:spcBef>
                <a:spcPts val="0"/>
              </a:spcBef>
              <a:spcAft>
                <a:spcPts val="0"/>
              </a:spcAft>
              <a:buSzPts val="990"/>
              <a:buNone/>
            </a:pPr>
            <a:r>
              <a:rPr lang="en" sz="2800" b="1" u="sng">
                <a:solidFill>
                  <a:srgbClr val="1186C3"/>
                </a:solidFill>
                <a:latin typeface="Amatic SC"/>
                <a:ea typeface="Amatic SC"/>
                <a:cs typeface="Amatic SC"/>
                <a:sym typeface="Amatic SC"/>
              </a:rPr>
              <a:t>How is it different?</a:t>
            </a:r>
            <a:endParaRPr sz="2800" b="1" u="sng">
              <a:solidFill>
                <a:srgbClr val="1186C3"/>
              </a:solidFill>
              <a:latin typeface="Amatic SC"/>
              <a:ea typeface="Amatic SC"/>
              <a:cs typeface="Amatic SC"/>
              <a:sym typeface="Amatic SC"/>
            </a:endParaRPr>
          </a:p>
        </p:txBody>
      </p:sp>
      <p:sp>
        <p:nvSpPr>
          <p:cNvPr id="153" name="Google Shape;153;p15"/>
          <p:cNvSpPr txBox="1">
            <a:spLocks noGrp="1"/>
          </p:cNvSpPr>
          <p:nvPr>
            <p:ph type="body" idx="1"/>
          </p:nvPr>
        </p:nvSpPr>
        <p:spPr>
          <a:xfrm>
            <a:off x="1494200" y="1698475"/>
            <a:ext cx="6842100" cy="2780400"/>
          </a:xfrm>
          <a:prstGeom prst="rect">
            <a:avLst/>
          </a:prstGeom>
        </p:spPr>
        <p:txBody>
          <a:bodyPr spcFirstLastPara="1" wrap="square" lIns="91425" tIns="91425" rIns="91425" bIns="91425" anchor="t" anchorCtr="0">
            <a:normAutofit lnSpcReduction="20000"/>
          </a:bodyPr>
          <a:lstStyle/>
          <a:p>
            <a:pPr marL="457200" lvl="0" indent="-346075" algn="l" rtl="0">
              <a:lnSpc>
                <a:spcPct val="90000"/>
              </a:lnSpc>
              <a:spcBef>
                <a:spcPts val="1000"/>
              </a:spcBef>
              <a:spcAft>
                <a:spcPts val="0"/>
              </a:spcAft>
              <a:buSzPts val="1850"/>
              <a:buFont typeface="Economica"/>
              <a:buChar char="●"/>
            </a:pPr>
            <a:r>
              <a:rPr lang="en" sz="1850">
                <a:latin typeface="Economica"/>
                <a:ea typeface="Economica"/>
                <a:cs typeface="Economica"/>
                <a:sym typeface="Economica"/>
              </a:rPr>
              <a:t>The infrastructure where the applications were deployed changed a lot in the last few years.</a:t>
            </a:r>
            <a:endParaRPr sz="1850">
              <a:latin typeface="Economica"/>
              <a:ea typeface="Economica"/>
              <a:cs typeface="Economica"/>
              <a:sym typeface="Economica"/>
            </a:endParaRPr>
          </a:p>
          <a:p>
            <a:pPr marL="457200" lvl="0" indent="-346075" algn="l" rtl="0">
              <a:lnSpc>
                <a:spcPct val="90000"/>
              </a:lnSpc>
              <a:spcBef>
                <a:spcPts val="0"/>
              </a:spcBef>
              <a:spcAft>
                <a:spcPts val="0"/>
              </a:spcAft>
              <a:buSzPts val="1850"/>
              <a:buFont typeface="Economica"/>
              <a:buChar char="●"/>
            </a:pPr>
            <a:r>
              <a:rPr lang="en" sz="1850">
                <a:latin typeface="Economica"/>
                <a:ea typeface="Economica"/>
                <a:cs typeface="Economica"/>
                <a:sym typeface="Economica"/>
              </a:rPr>
              <a:t>Multicore processors became common and using cloud infrastructure with hundreds and thousands of servers with multiple processors to deploy applications became pretty universal.</a:t>
            </a:r>
            <a:endParaRPr sz="1850">
              <a:latin typeface="Economica"/>
              <a:ea typeface="Economica"/>
              <a:cs typeface="Economica"/>
              <a:sym typeface="Economica"/>
            </a:endParaRPr>
          </a:p>
          <a:p>
            <a:pPr marL="457200" lvl="0" indent="-346075" algn="l" rtl="0">
              <a:lnSpc>
                <a:spcPct val="90000"/>
              </a:lnSpc>
              <a:spcBef>
                <a:spcPts val="0"/>
              </a:spcBef>
              <a:spcAft>
                <a:spcPts val="0"/>
              </a:spcAft>
              <a:buSzPts val="1850"/>
              <a:buFont typeface="Economica"/>
              <a:buChar char="●"/>
            </a:pPr>
            <a:r>
              <a:rPr lang="en" sz="1850">
                <a:latin typeface="Economica"/>
                <a:ea typeface="Economica"/>
                <a:cs typeface="Economica"/>
                <a:sym typeface="Economica"/>
              </a:rPr>
              <a:t>Infrastructure became more scalable and distributed, dynamic, and had more capacity.</a:t>
            </a:r>
            <a:endParaRPr sz="1850">
              <a:latin typeface="Economica"/>
              <a:ea typeface="Economica"/>
              <a:cs typeface="Economica"/>
              <a:sym typeface="Economica"/>
            </a:endParaRPr>
          </a:p>
          <a:p>
            <a:pPr marL="457200" lvl="0" indent="-346075" algn="l" rtl="0">
              <a:lnSpc>
                <a:spcPct val="90000"/>
              </a:lnSpc>
              <a:spcBef>
                <a:spcPts val="0"/>
              </a:spcBef>
              <a:spcAft>
                <a:spcPts val="0"/>
              </a:spcAft>
              <a:buSzPts val="1850"/>
              <a:buFont typeface="Economica"/>
              <a:buChar char="●"/>
            </a:pPr>
            <a:r>
              <a:rPr lang="en" sz="1850" b="1">
                <a:solidFill>
                  <a:srgbClr val="1186C3"/>
                </a:solidFill>
                <a:latin typeface="Economica"/>
                <a:ea typeface="Economica"/>
                <a:cs typeface="Economica"/>
                <a:sym typeface="Economica"/>
              </a:rPr>
              <a:t>Existing programming languages </a:t>
            </a:r>
            <a:r>
              <a:rPr lang="en" sz="1850">
                <a:latin typeface="Economica"/>
                <a:ea typeface="Economica"/>
                <a:cs typeface="Economica"/>
                <a:sym typeface="Economica"/>
              </a:rPr>
              <a:t>did not fully take advantage of these infrastructure improvements</a:t>
            </a:r>
            <a:endParaRPr sz="1850">
              <a:latin typeface="Economica"/>
              <a:ea typeface="Economica"/>
              <a:cs typeface="Economica"/>
              <a:sym typeface="Economica"/>
            </a:endParaRPr>
          </a:p>
          <a:p>
            <a:pPr marL="457200" lvl="0" indent="0" algn="l" rtl="0">
              <a:lnSpc>
                <a:spcPct val="90000"/>
              </a:lnSpc>
              <a:spcBef>
                <a:spcPts val="1000"/>
              </a:spcBef>
              <a:spcAft>
                <a:spcPts val="0"/>
              </a:spcAft>
              <a:buNone/>
            </a:pPr>
            <a:r>
              <a:rPr lang="en" sz="1850">
                <a:latin typeface="Economica"/>
                <a:ea typeface="Economica"/>
                <a:cs typeface="Economica"/>
                <a:sym typeface="Economica"/>
              </a:rPr>
              <a:t>Example: Google Drive</a:t>
            </a:r>
            <a:endParaRPr sz="1850">
              <a:latin typeface="Economica"/>
              <a:ea typeface="Economica"/>
              <a:cs typeface="Economica"/>
              <a:sym typeface="Economica"/>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u="sng">
                <a:solidFill>
                  <a:srgbClr val="00FFFF"/>
                </a:solidFill>
                <a:latin typeface="Amatic SC"/>
                <a:ea typeface="Amatic SC"/>
                <a:cs typeface="Amatic SC"/>
                <a:sym typeface="Amatic SC"/>
              </a:rPr>
              <a:t>NAMES, BINDING AND SCOPE</a:t>
            </a:r>
            <a:endParaRPr sz="2800" b="1" u="sng">
              <a:solidFill>
                <a:srgbClr val="00FFFF"/>
              </a:solidFill>
              <a:latin typeface="Amatic SC"/>
              <a:ea typeface="Amatic SC"/>
              <a:cs typeface="Amatic SC"/>
              <a:sym typeface="Amatic SC"/>
            </a:endParaRPr>
          </a:p>
        </p:txBody>
      </p:sp>
      <p:sp>
        <p:nvSpPr>
          <p:cNvPr id="159" name="Google Shape;159;p16"/>
          <p:cNvSpPr txBox="1">
            <a:spLocks noGrp="1"/>
          </p:cNvSpPr>
          <p:nvPr>
            <p:ph type="body" idx="1"/>
          </p:nvPr>
        </p:nvSpPr>
        <p:spPr>
          <a:xfrm>
            <a:off x="1297500" y="1035325"/>
            <a:ext cx="5079300" cy="310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u="sng">
                <a:solidFill>
                  <a:srgbClr val="1186C3"/>
                </a:solidFill>
                <a:highlight>
                  <a:schemeClr val="dk1"/>
                </a:highlight>
                <a:latin typeface="Amatic SC"/>
                <a:ea typeface="Amatic SC"/>
                <a:cs typeface="Amatic SC"/>
                <a:sym typeface="Amatic SC"/>
              </a:rPr>
              <a:t> NAMES</a:t>
            </a:r>
            <a:endParaRPr sz="2400" b="1" u="sng">
              <a:solidFill>
                <a:srgbClr val="1186C3"/>
              </a:solidFill>
              <a:highlight>
                <a:schemeClr val="dk1"/>
              </a:highlight>
              <a:latin typeface="Amatic SC"/>
              <a:ea typeface="Amatic SC"/>
              <a:cs typeface="Amatic SC"/>
              <a:sym typeface="Amatic SC"/>
            </a:endParaRPr>
          </a:p>
          <a:p>
            <a:pPr marL="0" lvl="0" indent="0" algn="l" rtl="0">
              <a:spcBef>
                <a:spcPts val="1500"/>
              </a:spcBef>
              <a:spcAft>
                <a:spcPts val="0"/>
              </a:spcAft>
              <a:buClr>
                <a:schemeClr val="dk1"/>
              </a:buClr>
              <a:buSzPts val="1100"/>
              <a:buFont typeface="Arial"/>
              <a:buNone/>
            </a:pPr>
            <a:r>
              <a:rPr lang="en" sz="1800">
                <a:highlight>
                  <a:schemeClr val="dk1"/>
                </a:highlight>
                <a:latin typeface="Economica"/>
                <a:ea typeface="Economica"/>
                <a:cs typeface="Economica"/>
                <a:sym typeface="Economica"/>
              </a:rPr>
              <a:t>In Go, the convention for naming variables, functions, types, etc., is camelCase. However, there's an important distinction:</a:t>
            </a:r>
            <a:endParaRPr sz="1800">
              <a:highlight>
                <a:schemeClr val="dk1"/>
              </a:highlight>
              <a:latin typeface="Economica"/>
              <a:ea typeface="Economica"/>
              <a:cs typeface="Economica"/>
              <a:sym typeface="Economica"/>
            </a:endParaRPr>
          </a:p>
          <a:p>
            <a:pPr marL="457200" lvl="0" indent="-342900" algn="l" rtl="0">
              <a:spcBef>
                <a:spcPts val="1500"/>
              </a:spcBef>
              <a:spcAft>
                <a:spcPts val="0"/>
              </a:spcAft>
              <a:buClr>
                <a:schemeClr val="lt1"/>
              </a:buClr>
              <a:buSzPts val="1800"/>
              <a:buFont typeface="Economica"/>
              <a:buChar char="●"/>
            </a:pPr>
            <a:r>
              <a:rPr lang="en" sz="1800">
                <a:solidFill>
                  <a:srgbClr val="1186C3"/>
                </a:solidFill>
                <a:highlight>
                  <a:schemeClr val="dk1"/>
                </a:highlight>
                <a:latin typeface="Economica"/>
                <a:ea typeface="Economica"/>
                <a:cs typeface="Economica"/>
                <a:sym typeface="Economica"/>
              </a:rPr>
              <a:t>Exported Names: </a:t>
            </a:r>
            <a:r>
              <a:rPr lang="en" sz="1800">
                <a:highlight>
                  <a:schemeClr val="dk1"/>
                </a:highlight>
                <a:latin typeface="Economica"/>
                <a:ea typeface="Economica"/>
                <a:cs typeface="Economica"/>
                <a:sym typeface="Economica"/>
              </a:rPr>
              <a:t>If the name starts with a capital letter, it's exported, meaning it can be accessed from other packages.</a:t>
            </a:r>
            <a:endParaRPr sz="1800">
              <a:highlight>
                <a:schemeClr val="dk1"/>
              </a:highlight>
              <a:latin typeface="Economica"/>
              <a:ea typeface="Economica"/>
              <a:cs typeface="Economica"/>
              <a:sym typeface="Economica"/>
            </a:endParaRPr>
          </a:p>
          <a:p>
            <a:pPr marL="457200" lvl="0" indent="-342900" algn="l" rtl="0">
              <a:spcBef>
                <a:spcPts val="0"/>
              </a:spcBef>
              <a:spcAft>
                <a:spcPts val="0"/>
              </a:spcAft>
              <a:buClr>
                <a:schemeClr val="lt1"/>
              </a:buClr>
              <a:buSzPts val="1800"/>
              <a:buFont typeface="Economica"/>
              <a:buChar char="●"/>
            </a:pPr>
            <a:r>
              <a:rPr lang="en" sz="1800">
                <a:solidFill>
                  <a:srgbClr val="1186C3"/>
                </a:solidFill>
                <a:highlight>
                  <a:schemeClr val="dk1"/>
                </a:highlight>
                <a:latin typeface="Economica"/>
                <a:ea typeface="Economica"/>
                <a:cs typeface="Economica"/>
                <a:sym typeface="Economica"/>
              </a:rPr>
              <a:t>Unexported Names: </a:t>
            </a:r>
            <a:r>
              <a:rPr lang="en" sz="1800">
                <a:highlight>
                  <a:schemeClr val="dk1"/>
                </a:highlight>
                <a:latin typeface="Economica"/>
                <a:ea typeface="Economica"/>
                <a:cs typeface="Economica"/>
                <a:sym typeface="Economica"/>
              </a:rPr>
              <a:t>If the name starts with a lowercase letter, it's unexported, meaning it's private to the package.</a:t>
            </a:r>
            <a:endParaRPr sz="1800">
              <a:highlight>
                <a:schemeClr val="dk1"/>
              </a:highlight>
              <a:latin typeface="Economica"/>
              <a:ea typeface="Economica"/>
              <a:cs typeface="Economica"/>
              <a:sym typeface="Economica"/>
            </a:endParaRPr>
          </a:p>
        </p:txBody>
      </p:sp>
      <p:pic>
        <p:nvPicPr>
          <p:cNvPr id="160" name="Google Shape;160;p16"/>
          <p:cNvPicPr preferRelativeResize="0"/>
          <p:nvPr/>
        </p:nvPicPr>
        <p:blipFill>
          <a:blip r:embed="rId3">
            <a:alphaModFix/>
          </a:blip>
          <a:stretch>
            <a:fillRect/>
          </a:stretch>
        </p:blipFill>
        <p:spPr>
          <a:xfrm>
            <a:off x="6376800" y="1476450"/>
            <a:ext cx="2614800" cy="243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800" b="1" u="sng">
                <a:solidFill>
                  <a:srgbClr val="00FFFF"/>
                </a:solidFill>
                <a:latin typeface="Amatic SC"/>
                <a:ea typeface="Amatic SC"/>
                <a:cs typeface="Amatic SC"/>
                <a:sym typeface="Amatic SC"/>
              </a:rPr>
              <a:t>NAMES, BINDING AND SCOPE</a:t>
            </a:r>
            <a:endParaRPr sz="2800" b="1" u="sng">
              <a:solidFill>
                <a:srgbClr val="00FFFF"/>
              </a:solidFill>
              <a:latin typeface="Amatic SC"/>
              <a:ea typeface="Amatic SC"/>
              <a:cs typeface="Amatic SC"/>
              <a:sym typeface="Amatic SC"/>
            </a:endParaRPr>
          </a:p>
          <a:p>
            <a:pPr marL="0" lvl="0" indent="0" algn="l" rtl="0">
              <a:spcBef>
                <a:spcPts val="0"/>
              </a:spcBef>
              <a:spcAft>
                <a:spcPts val="0"/>
              </a:spcAft>
              <a:buSzPts val="990"/>
              <a:buNone/>
            </a:pPr>
            <a:endParaRPr sz="2160"/>
          </a:p>
        </p:txBody>
      </p:sp>
      <p:sp>
        <p:nvSpPr>
          <p:cNvPr id="166" name="Google Shape;166;p17"/>
          <p:cNvSpPr txBox="1">
            <a:spLocks noGrp="1"/>
          </p:cNvSpPr>
          <p:nvPr>
            <p:ph type="body" idx="1"/>
          </p:nvPr>
        </p:nvSpPr>
        <p:spPr>
          <a:xfrm>
            <a:off x="1297500" y="1079925"/>
            <a:ext cx="7038900" cy="324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u="sng">
                <a:solidFill>
                  <a:srgbClr val="1186C3"/>
                </a:solidFill>
                <a:highlight>
                  <a:schemeClr val="dk1"/>
                </a:highlight>
                <a:latin typeface="Amatic SC"/>
                <a:ea typeface="Amatic SC"/>
                <a:cs typeface="Amatic SC"/>
                <a:sym typeface="Amatic SC"/>
              </a:rPr>
              <a:t>BINDING</a:t>
            </a:r>
            <a:endParaRPr sz="2400" b="1" u="sng">
              <a:solidFill>
                <a:srgbClr val="1186C3"/>
              </a:solidFill>
              <a:highlight>
                <a:schemeClr val="dk1"/>
              </a:highlight>
              <a:latin typeface="Amatic SC"/>
              <a:ea typeface="Amatic SC"/>
              <a:cs typeface="Amatic SC"/>
              <a:sym typeface="Amatic SC"/>
            </a:endParaRPr>
          </a:p>
          <a:p>
            <a:pPr marL="0" lvl="0" indent="0" algn="l" rtl="0">
              <a:spcBef>
                <a:spcPts val="1200"/>
              </a:spcBef>
              <a:spcAft>
                <a:spcPts val="0"/>
              </a:spcAft>
              <a:buNone/>
            </a:pPr>
            <a:r>
              <a:rPr lang="en" sz="2000">
                <a:highlight>
                  <a:schemeClr val="dk1"/>
                </a:highlight>
                <a:latin typeface="Economica"/>
                <a:ea typeface="Economica"/>
                <a:cs typeface="Economica"/>
                <a:sym typeface="Economica"/>
              </a:rPr>
              <a:t>Binding refers to the association of a name with a value. In Go, this is done using the assignment operator ‘=’.</a:t>
            </a:r>
            <a:endParaRPr sz="2000">
              <a:highlight>
                <a:schemeClr val="dk1"/>
              </a:highlight>
              <a:latin typeface="Economica"/>
              <a:ea typeface="Economica"/>
              <a:cs typeface="Economica"/>
              <a:sym typeface="Economica"/>
            </a:endParaRPr>
          </a:p>
          <a:p>
            <a:pPr marL="0" lvl="0" indent="0" algn="l" rtl="0">
              <a:spcBef>
                <a:spcPts val="1200"/>
              </a:spcBef>
              <a:spcAft>
                <a:spcPts val="1200"/>
              </a:spcAft>
              <a:buNone/>
            </a:pPr>
            <a:endParaRPr sz="2000">
              <a:highlight>
                <a:schemeClr val="dk1"/>
              </a:highlight>
              <a:latin typeface="Economica"/>
              <a:ea typeface="Economica"/>
              <a:cs typeface="Economica"/>
              <a:sym typeface="Economica"/>
            </a:endParaRPr>
          </a:p>
        </p:txBody>
      </p:sp>
      <p:pic>
        <p:nvPicPr>
          <p:cNvPr id="167" name="Google Shape;167;p17"/>
          <p:cNvPicPr preferRelativeResize="0"/>
          <p:nvPr/>
        </p:nvPicPr>
        <p:blipFill>
          <a:blip r:embed="rId3">
            <a:alphaModFix/>
          </a:blip>
          <a:stretch>
            <a:fillRect/>
          </a:stretch>
        </p:blipFill>
        <p:spPr>
          <a:xfrm>
            <a:off x="1971225" y="2634275"/>
            <a:ext cx="6429376" cy="153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800" b="1" u="sng">
                <a:solidFill>
                  <a:srgbClr val="00FFFF"/>
                </a:solidFill>
                <a:latin typeface="Amatic SC"/>
                <a:ea typeface="Amatic SC"/>
                <a:cs typeface="Amatic SC"/>
                <a:sym typeface="Amatic SC"/>
              </a:rPr>
              <a:t>NAMES, BINDING AND SCOPE</a:t>
            </a:r>
            <a:endParaRPr sz="2800" b="1" u="sng">
              <a:solidFill>
                <a:srgbClr val="00FFFF"/>
              </a:solidFill>
              <a:latin typeface="Amatic SC"/>
              <a:ea typeface="Amatic SC"/>
              <a:cs typeface="Amatic SC"/>
              <a:sym typeface="Amatic SC"/>
            </a:endParaRPr>
          </a:p>
          <a:p>
            <a:pPr marL="0" lvl="0" indent="0" algn="l" rtl="0">
              <a:spcBef>
                <a:spcPts val="0"/>
              </a:spcBef>
              <a:spcAft>
                <a:spcPts val="0"/>
              </a:spcAft>
              <a:buSzPts val="990"/>
              <a:buNone/>
            </a:pPr>
            <a:endParaRPr sz="2160"/>
          </a:p>
        </p:txBody>
      </p:sp>
      <p:sp>
        <p:nvSpPr>
          <p:cNvPr id="173" name="Google Shape;173;p18"/>
          <p:cNvSpPr txBox="1">
            <a:spLocks noGrp="1"/>
          </p:cNvSpPr>
          <p:nvPr>
            <p:ph type="body" idx="1"/>
          </p:nvPr>
        </p:nvSpPr>
        <p:spPr>
          <a:xfrm>
            <a:off x="1366050" y="1057700"/>
            <a:ext cx="6901800" cy="3153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9600" b="1" u="sng">
                <a:solidFill>
                  <a:srgbClr val="1186C3"/>
                </a:solidFill>
                <a:highlight>
                  <a:schemeClr val="dk1"/>
                </a:highlight>
                <a:latin typeface="Amatic SC"/>
                <a:ea typeface="Amatic SC"/>
                <a:cs typeface="Amatic SC"/>
                <a:sym typeface="Amatic SC"/>
              </a:rPr>
              <a:t>SCOPE</a:t>
            </a:r>
            <a:endParaRPr sz="9600" b="1" u="sng">
              <a:solidFill>
                <a:srgbClr val="1186C3"/>
              </a:solidFill>
              <a:highlight>
                <a:schemeClr val="dk1"/>
              </a:highlight>
              <a:latin typeface="Amatic SC"/>
              <a:ea typeface="Amatic SC"/>
              <a:cs typeface="Amatic SC"/>
              <a:sym typeface="Amatic SC"/>
            </a:endParaRPr>
          </a:p>
          <a:p>
            <a:pPr marL="0" lvl="0" indent="0" algn="l" rtl="0">
              <a:spcBef>
                <a:spcPts val="1200"/>
              </a:spcBef>
              <a:spcAft>
                <a:spcPts val="0"/>
              </a:spcAft>
              <a:buNone/>
            </a:pPr>
            <a:r>
              <a:rPr lang="en" sz="7100">
                <a:highlight>
                  <a:schemeClr val="dk1"/>
                </a:highlight>
                <a:latin typeface="Economica"/>
                <a:ea typeface="Economica"/>
                <a:cs typeface="Economica"/>
                <a:sym typeface="Economica"/>
              </a:rPr>
              <a:t>The scope of a name is the region of the program where it can be used. In Go, there are several levels of scope:</a:t>
            </a:r>
            <a:endParaRPr sz="7100">
              <a:highlight>
                <a:schemeClr val="dk1"/>
              </a:highlight>
              <a:latin typeface="Economica"/>
              <a:ea typeface="Economica"/>
              <a:cs typeface="Economica"/>
              <a:sym typeface="Economica"/>
            </a:endParaRPr>
          </a:p>
          <a:p>
            <a:pPr marL="457200" lvl="0" indent="-322262" algn="l" rtl="0">
              <a:spcBef>
                <a:spcPts val="1500"/>
              </a:spcBef>
              <a:spcAft>
                <a:spcPts val="0"/>
              </a:spcAft>
              <a:buClr>
                <a:srgbClr val="1186C3"/>
              </a:buClr>
              <a:buSzPct val="83098"/>
              <a:buFont typeface="Roboto"/>
              <a:buChar char="●"/>
            </a:pPr>
            <a:r>
              <a:rPr lang="en" sz="7100">
                <a:solidFill>
                  <a:srgbClr val="1186C3"/>
                </a:solidFill>
                <a:highlight>
                  <a:schemeClr val="dk1"/>
                </a:highlight>
                <a:latin typeface="Economica"/>
                <a:ea typeface="Economica"/>
                <a:cs typeface="Economica"/>
                <a:sym typeface="Economica"/>
              </a:rPr>
              <a:t>Universal Scope: </a:t>
            </a:r>
            <a:r>
              <a:rPr lang="en" sz="7100">
                <a:highlight>
                  <a:schemeClr val="dk1"/>
                </a:highlight>
                <a:latin typeface="Economica"/>
                <a:ea typeface="Economica"/>
                <a:cs typeface="Economica"/>
                <a:sym typeface="Economica"/>
              </a:rPr>
              <a:t>Names that are available everywhere, like built-in functions (len, make, etc.).</a:t>
            </a:r>
            <a:endParaRPr sz="7100">
              <a:highlight>
                <a:schemeClr val="dk1"/>
              </a:highlight>
              <a:latin typeface="Economica"/>
              <a:ea typeface="Economica"/>
              <a:cs typeface="Economica"/>
              <a:sym typeface="Economica"/>
            </a:endParaRPr>
          </a:p>
          <a:p>
            <a:pPr marL="457200" lvl="0" indent="-322262" algn="l" rtl="0">
              <a:spcBef>
                <a:spcPts val="0"/>
              </a:spcBef>
              <a:spcAft>
                <a:spcPts val="0"/>
              </a:spcAft>
              <a:buClr>
                <a:srgbClr val="1186C3"/>
              </a:buClr>
              <a:buSzPct val="83098"/>
              <a:buFont typeface="Economica"/>
              <a:buChar char="●"/>
            </a:pPr>
            <a:r>
              <a:rPr lang="en" sz="7100">
                <a:solidFill>
                  <a:srgbClr val="1186C3"/>
                </a:solidFill>
                <a:highlight>
                  <a:schemeClr val="dk1"/>
                </a:highlight>
                <a:latin typeface="Economica"/>
                <a:ea typeface="Economica"/>
                <a:cs typeface="Economica"/>
                <a:sym typeface="Economica"/>
              </a:rPr>
              <a:t>Package Scope:</a:t>
            </a:r>
            <a:r>
              <a:rPr lang="en" sz="7100">
                <a:highlight>
                  <a:schemeClr val="dk1"/>
                </a:highlight>
                <a:latin typeface="Economica"/>
                <a:ea typeface="Economica"/>
                <a:cs typeface="Economica"/>
                <a:sym typeface="Economica"/>
              </a:rPr>
              <a:t> Names declared outside any function are accessible throughout the entire package.</a:t>
            </a:r>
            <a:endParaRPr sz="7100">
              <a:highlight>
                <a:schemeClr val="dk1"/>
              </a:highlight>
              <a:latin typeface="Economica"/>
              <a:ea typeface="Economica"/>
              <a:cs typeface="Economica"/>
              <a:sym typeface="Economica"/>
            </a:endParaRPr>
          </a:p>
          <a:p>
            <a:pPr marL="457200" lvl="0" indent="-322262" algn="l" rtl="0">
              <a:spcBef>
                <a:spcPts val="0"/>
              </a:spcBef>
              <a:spcAft>
                <a:spcPts val="0"/>
              </a:spcAft>
              <a:buClr>
                <a:srgbClr val="1186C3"/>
              </a:buClr>
              <a:buSzPct val="83098"/>
              <a:buFont typeface="Economica"/>
              <a:buChar char="●"/>
            </a:pPr>
            <a:r>
              <a:rPr lang="en" sz="7100">
                <a:solidFill>
                  <a:srgbClr val="1186C3"/>
                </a:solidFill>
                <a:highlight>
                  <a:schemeClr val="dk1"/>
                </a:highlight>
                <a:latin typeface="Economica"/>
                <a:ea typeface="Economica"/>
                <a:cs typeface="Economica"/>
                <a:sym typeface="Economica"/>
              </a:rPr>
              <a:t>Local Scope: </a:t>
            </a:r>
            <a:r>
              <a:rPr lang="en" sz="7100">
                <a:highlight>
                  <a:schemeClr val="dk1"/>
                </a:highlight>
                <a:latin typeface="Economica"/>
                <a:ea typeface="Economica"/>
                <a:cs typeface="Economica"/>
                <a:sym typeface="Economica"/>
              </a:rPr>
              <a:t>Names declared inside a function are only accessible within that function.</a:t>
            </a:r>
            <a:endParaRPr sz="7100">
              <a:highlight>
                <a:schemeClr val="dk1"/>
              </a:highlight>
              <a:latin typeface="Economica"/>
              <a:ea typeface="Economica"/>
              <a:cs typeface="Economica"/>
              <a:sym typeface="Economica"/>
            </a:endParaRPr>
          </a:p>
          <a:p>
            <a:pPr marL="457200" lvl="0" indent="-322262" algn="l" rtl="0">
              <a:spcBef>
                <a:spcPts val="0"/>
              </a:spcBef>
              <a:spcAft>
                <a:spcPts val="0"/>
              </a:spcAft>
              <a:buClr>
                <a:srgbClr val="1186C3"/>
              </a:buClr>
              <a:buSzPct val="83098"/>
              <a:buFont typeface="Roboto"/>
              <a:buChar char="●"/>
            </a:pPr>
            <a:r>
              <a:rPr lang="en" sz="7100">
                <a:solidFill>
                  <a:srgbClr val="1186C3"/>
                </a:solidFill>
                <a:highlight>
                  <a:schemeClr val="dk1"/>
                </a:highlight>
                <a:latin typeface="Economica"/>
                <a:ea typeface="Economica"/>
                <a:cs typeface="Economica"/>
                <a:sym typeface="Economica"/>
              </a:rPr>
              <a:t>Block Scope: </a:t>
            </a:r>
            <a:r>
              <a:rPr lang="en" sz="7100">
                <a:highlight>
                  <a:schemeClr val="dk1"/>
                </a:highlight>
                <a:latin typeface="Economica"/>
                <a:ea typeface="Economica"/>
                <a:cs typeface="Economica"/>
                <a:sym typeface="Economica"/>
              </a:rPr>
              <a:t>Names declared inside curly braces {}, such as in if, for, switch, and case, have their scope limited to that block.</a:t>
            </a:r>
            <a:endParaRPr sz="7100">
              <a:highlight>
                <a:schemeClr val="dk1"/>
              </a:highlight>
              <a:latin typeface="Economica"/>
              <a:ea typeface="Economica"/>
              <a:cs typeface="Economica"/>
              <a:sym typeface="Economica"/>
            </a:endParaRPr>
          </a:p>
          <a:p>
            <a:pPr marL="0" lvl="0" indent="0" algn="l" rtl="0">
              <a:spcBef>
                <a:spcPts val="1500"/>
              </a:spcBef>
              <a:spcAft>
                <a:spcPts val="0"/>
              </a:spcAft>
              <a:buNone/>
            </a:pPr>
            <a:endParaRPr sz="2400" b="1" u="sng">
              <a:solidFill>
                <a:srgbClr val="1186C3"/>
              </a:solidFill>
              <a:highlight>
                <a:schemeClr val="dk1"/>
              </a:highlight>
              <a:latin typeface="Amatic SC"/>
              <a:ea typeface="Amatic SC"/>
              <a:cs typeface="Amatic SC"/>
              <a:sym typeface="Amatic SC"/>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u="sng">
                <a:solidFill>
                  <a:srgbClr val="00FFFF"/>
                </a:solidFill>
                <a:latin typeface="Amatic SC"/>
                <a:ea typeface="Amatic SC"/>
                <a:cs typeface="Amatic SC"/>
                <a:sym typeface="Amatic SC"/>
              </a:rPr>
              <a:t>Data Types</a:t>
            </a:r>
            <a:endParaRPr sz="2800" b="1" u="sng">
              <a:solidFill>
                <a:srgbClr val="00FFFF"/>
              </a:solidFill>
              <a:latin typeface="Amatic SC"/>
              <a:ea typeface="Amatic SC"/>
              <a:cs typeface="Amatic SC"/>
              <a:sym typeface="Amatic SC"/>
            </a:endParaRPr>
          </a:p>
        </p:txBody>
      </p:sp>
      <p:sp>
        <p:nvSpPr>
          <p:cNvPr id="179" name="Google Shape;179;p19"/>
          <p:cNvSpPr txBox="1">
            <a:spLocks noGrp="1"/>
          </p:cNvSpPr>
          <p:nvPr>
            <p:ph type="body" idx="1"/>
          </p:nvPr>
        </p:nvSpPr>
        <p:spPr>
          <a:xfrm>
            <a:off x="1374650" y="1478750"/>
            <a:ext cx="7219200" cy="3025500"/>
          </a:xfrm>
          <a:prstGeom prst="rect">
            <a:avLst/>
          </a:prstGeom>
        </p:spPr>
        <p:txBody>
          <a:bodyPr spcFirstLastPara="1" wrap="square" lIns="91425" tIns="91425" rIns="91425" bIns="91425" anchor="t" anchorCtr="0">
            <a:noAutofit/>
          </a:bodyPr>
          <a:lstStyle/>
          <a:p>
            <a:pPr marL="457200" lvl="0" indent="-342900" algn="l" rtl="0">
              <a:lnSpc>
                <a:spcPct val="90000"/>
              </a:lnSpc>
              <a:spcBef>
                <a:spcPts val="1000"/>
              </a:spcBef>
              <a:spcAft>
                <a:spcPts val="0"/>
              </a:spcAft>
              <a:buSzPts val="1800"/>
              <a:buFont typeface="Economica"/>
              <a:buChar char="●"/>
            </a:pPr>
            <a:r>
              <a:rPr lang="en" sz="1800" b="1">
                <a:latin typeface="Economica"/>
                <a:ea typeface="Economica"/>
                <a:cs typeface="Economica"/>
                <a:sym typeface="Economica"/>
              </a:rPr>
              <a:t>Basic Data Types:</a:t>
            </a:r>
            <a:endParaRPr sz="1800" b="1">
              <a:latin typeface="Economica"/>
              <a:ea typeface="Economica"/>
              <a:cs typeface="Economica"/>
              <a:sym typeface="Economica"/>
            </a:endParaRPr>
          </a:p>
          <a:p>
            <a:pPr marL="914400" lvl="1" indent="-342900" algn="l" rtl="0">
              <a:lnSpc>
                <a:spcPct val="90000"/>
              </a:lnSpc>
              <a:spcBef>
                <a:spcPts val="0"/>
              </a:spcBef>
              <a:spcAft>
                <a:spcPts val="0"/>
              </a:spcAft>
              <a:buSzPts val="1800"/>
              <a:buFont typeface="Economica"/>
              <a:buChar char="○"/>
            </a:pPr>
            <a:r>
              <a:rPr lang="en" sz="1800">
                <a:latin typeface="Economica"/>
                <a:ea typeface="Economica"/>
                <a:cs typeface="Economica"/>
                <a:sym typeface="Economica"/>
              </a:rPr>
              <a:t>Integers, Boolean, Floating Point, String, Complex Numbers</a:t>
            </a:r>
            <a:endParaRPr sz="1800">
              <a:latin typeface="Economica"/>
              <a:ea typeface="Economica"/>
              <a:cs typeface="Economica"/>
              <a:sym typeface="Economica"/>
            </a:endParaRPr>
          </a:p>
          <a:p>
            <a:pPr marL="457200" lvl="0" indent="-342900" algn="l" rtl="0">
              <a:lnSpc>
                <a:spcPct val="90000"/>
              </a:lnSpc>
              <a:spcBef>
                <a:spcPts val="0"/>
              </a:spcBef>
              <a:spcAft>
                <a:spcPts val="0"/>
              </a:spcAft>
              <a:buSzPts val="1800"/>
              <a:buFont typeface="Economica"/>
              <a:buChar char="●"/>
            </a:pPr>
            <a:r>
              <a:rPr lang="en" sz="1800" b="1">
                <a:latin typeface="Economica"/>
                <a:ea typeface="Economica"/>
                <a:cs typeface="Economica"/>
                <a:sym typeface="Economica"/>
              </a:rPr>
              <a:t>Derived Data Types</a:t>
            </a:r>
            <a:endParaRPr sz="1800" b="1">
              <a:latin typeface="Economica"/>
              <a:ea typeface="Economica"/>
              <a:cs typeface="Economica"/>
              <a:sym typeface="Economica"/>
            </a:endParaRPr>
          </a:p>
          <a:p>
            <a:pPr marL="914400" lvl="1" indent="-342900" algn="l" rtl="0">
              <a:lnSpc>
                <a:spcPct val="90000"/>
              </a:lnSpc>
              <a:spcBef>
                <a:spcPts val="0"/>
              </a:spcBef>
              <a:spcAft>
                <a:spcPts val="0"/>
              </a:spcAft>
              <a:buSzPts val="1800"/>
              <a:buFont typeface="Economica"/>
              <a:buChar char="○"/>
            </a:pPr>
            <a:r>
              <a:rPr lang="en" sz="1800">
                <a:latin typeface="Economica"/>
                <a:ea typeface="Economica"/>
                <a:cs typeface="Economica"/>
                <a:sym typeface="Economica"/>
              </a:rPr>
              <a:t>Arrays</a:t>
            </a:r>
            <a:endParaRPr sz="1800">
              <a:latin typeface="Economica"/>
              <a:ea typeface="Economica"/>
              <a:cs typeface="Economica"/>
              <a:sym typeface="Economica"/>
            </a:endParaRPr>
          </a:p>
          <a:p>
            <a:pPr marL="914400" lvl="1" indent="-342900" algn="l" rtl="0">
              <a:lnSpc>
                <a:spcPct val="90000"/>
              </a:lnSpc>
              <a:spcBef>
                <a:spcPts val="0"/>
              </a:spcBef>
              <a:spcAft>
                <a:spcPts val="0"/>
              </a:spcAft>
              <a:buSzPts val="1800"/>
              <a:buFont typeface="Economica"/>
              <a:buChar char="○"/>
            </a:pPr>
            <a:r>
              <a:rPr lang="en" sz="1800">
                <a:latin typeface="Economica"/>
                <a:ea typeface="Economica"/>
                <a:cs typeface="Economica"/>
                <a:sym typeface="Economica"/>
              </a:rPr>
              <a:t>Slices</a:t>
            </a:r>
            <a:endParaRPr sz="1800">
              <a:latin typeface="Economica"/>
              <a:ea typeface="Economica"/>
              <a:cs typeface="Economica"/>
              <a:sym typeface="Economica"/>
            </a:endParaRPr>
          </a:p>
          <a:p>
            <a:pPr marL="914400" lvl="1" indent="-342900" algn="l" rtl="0">
              <a:lnSpc>
                <a:spcPct val="90000"/>
              </a:lnSpc>
              <a:spcBef>
                <a:spcPts val="0"/>
              </a:spcBef>
              <a:spcAft>
                <a:spcPts val="0"/>
              </a:spcAft>
              <a:buSzPts val="1800"/>
              <a:buFont typeface="Economica"/>
              <a:buChar char="○"/>
            </a:pPr>
            <a:r>
              <a:rPr lang="en" sz="1800">
                <a:latin typeface="Economica"/>
                <a:ea typeface="Economica"/>
                <a:cs typeface="Economica"/>
                <a:sym typeface="Economica"/>
              </a:rPr>
              <a:t>Pointers</a:t>
            </a:r>
            <a:endParaRPr sz="1800">
              <a:latin typeface="Economica"/>
              <a:ea typeface="Economica"/>
              <a:cs typeface="Economica"/>
              <a:sym typeface="Economica"/>
            </a:endParaRPr>
          </a:p>
          <a:p>
            <a:pPr marL="914400" lvl="1" indent="-342900" algn="l" rtl="0">
              <a:lnSpc>
                <a:spcPct val="90000"/>
              </a:lnSpc>
              <a:spcBef>
                <a:spcPts val="0"/>
              </a:spcBef>
              <a:spcAft>
                <a:spcPts val="0"/>
              </a:spcAft>
              <a:buSzPts val="1800"/>
              <a:buFont typeface="Economica"/>
              <a:buChar char="○"/>
            </a:pPr>
            <a:r>
              <a:rPr lang="en" sz="1800">
                <a:latin typeface="Economica"/>
                <a:ea typeface="Economica"/>
                <a:cs typeface="Economica"/>
                <a:sym typeface="Economica"/>
              </a:rPr>
              <a:t>Maps</a:t>
            </a:r>
            <a:endParaRPr sz="1800">
              <a:latin typeface="Economica"/>
              <a:ea typeface="Economica"/>
              <a:cs typeface="Economica"/>
              <a:sym typeface="Economica"/>
            </a:endParaRPr>
          </a:p>
          <a:p>
            <a:pPr marL="914400" lvl="1" indent="-342900" algn="l" rtl="0">
              <a:lnSpc>
                <a:spcPct val="90000"/>
              </a:lnSpc>
              <a:spcBef>
                <a:spcPts val="0"/>
              </a:spcBef>
              <a:spcAft>
                <a:spcPts val="0"/>
              </a:spcAft>
              <a:buSzPts val="1800"/>
              <a:buFont typeface="Economica"/>
              <a:buChar char="○"/>
            </a:pPr>
            <a:r>
              <a:rPr lang="en" sz="1800">
                <a:latin typeface="Economica"/>
                <a:ea typeface="Economica"/>
                <a:cs typeface="Economica"/>
                <a:sym typeface="Economica"/>
              </a:rPr>
              <a:t>Structs</a:t>
            </a:r>
            <a:endParaRPr sz="1800">
              <a:latin typeface="Economica"/>
              <a:ea typeface="Economica"/>
              <a:cs typeface="Economica"/>
              <a:sym typeface="Economica"/>
            </a:endParaRPr>
          </a:p>
          <a:p>
            <a:pPr marL="914400" lvl="1" indent="-342900" algn="l" rtl="0">
              <a:lnSpc>
                <a:spcPct val="90000"/>
              </a:lnSpc>
              <a:spcBef>
                <a:spcPts val="0"/>
              </a:spcBef>
              <a:spcAft>
                <a:spcPts val="0"/>
              </a:spcAft>
              <a:buSzPts val="1800"/>
              <a:buFont typeface="Economica"/>
              <a:buChar char="○"/>
            </a:pPr>
            <a:r>
              <a:rPr lang="en" sz="1800">
                <a:latin typeface="Economica"/>
                <a:ea typeface="Economica"/>
                <a:cs typeface="Economica"/>
                <a:sym typeface="Economica"/>
              </a:rPr>
              <a:t>Interfaces</a:t>
            </a:r>
            <a:endParaRPr sz="1800">
              <a:latin typeface="Economica"/>
              <a:ea typeface="Economica"/>
              <a:cs typeface="Economica"/>
              <a:sym typeface="Economica"/>
            </a:endParaRPr>
          </a:p>
          <a:p>
            <a:pPr marL="914400" lvl="1" indent="-342900" algn="l" rtl="0">
              <a:lnSpc>
                <a:spcPct val="90000"/>
              </a:lnSpc>
              <a:spcBef>
                <a:spcPts val="0"/>
              </a:spcBef>
              <a:spcAft>
                <a:spcPts val="0"/>
              </a:spcAft>
              <a:buSzPts val="1800"/>
              <a:buFont typeface="Economica"/>
              <a:buChar char="○"/>
            </a:pPr>
            <a:r>
              <a:rPr lang="en" sz="1800">
                <a:latin typeface="Economica"/>
                <a:ea typeface="Economica"/>
                <a:cs typeface="Economica"/>
                <a:sym typeface="Economica"/>
              </a:rPr>
              <a:t>Channels</a:t>
            </a:r>
            <a:endParaRPr sz="1800">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u="sng">
                <a:solidFill>
                  <a:srgbClr val="00FFFF"/>
                </a:solidFill>
                <a:latin typeface="Amatic SC"/>
                <a:ea typeface="Amatic SC"/>
                <a:cs typeface="Amatic SC"/>
                <a:sym typeface="Amatic SC"/>
              </a:rPr>
              <a:t>Expressions and Assignment Statements</a:t>
            </a:r>
            <a:endParaRPr sz="2800" b="1" u="sng">
              <a:solidFill>
                <a:srgbClr val="00FFFF"/>
              </a:solidFill>
              <a:latin typeface="Amatic SC"/>
              <a:ea typeface="Amatic SC"/>
              <a:cs typeface="Amatic SC"/>
              <a:sym typeface="Amatic SC"/>
            </a:endParaRPr>
          </a:p>
        </p:txBody>
      </p:sp>
      <p:sp>
        <p:nvSpPr>
          <p:cNvPr id="185" name="Google Shape;185;p20"/>
          <p:cNvSpPr txBox="1">
            <a:spLocks noGrp="1"/>
          </p:cNvSpPr>
          <p:nvPr>
            <p:ph type="body" idx="1"/>
          </p:nvPr>
        </p:nvSpPr>
        <p:spPr>
          <a:xfrm>
            <a:off x="1297500" y="1397425"/>
            <a:ext cx="7479600" cy="324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50">
                <a:solidFill>
                  <a:srgbClr val="1186C3"/>
                </a:solidFill>
                <a:latin typeface="Economica"/>
                <a:ea typeface="Economica"/>
                <a:cs typeface="Economica"/>
                <a:sym typeface="Economica"/>
              </a:rPr>
              <a:t>Expressions: </a:t>
            </a:r>
            <a:r>
              <a:rPr lang="en" sz="1850">
                <a:latin typeface="Economica"/>
                <a:ea typeface="Economica"/>
                <a:cs typeface="Economica"/>
                <a:sym typeface="Economica"/>
              </a:rPr>
              <a:t>An expression in Go represents a value and is composed of operands and operators. Expressions can be as simple as literals or more complex, involving function calls, arithmetic operations, and more.</a:t>
            </a:r>
            <a:endParaRPr sz="1850">
              <a:latin typeface="Economica"/>
              <a:ea typeface="Economica"/>
              <a:cs typeface="Economica"/>
              <a:sym typeface="Economica"/>
            </a:endParaRPr>
          </a:p>
          <a:p>
            <a:pPr marL="457200" lvl="0" indent="-346075" algn="l" rtl="0">
              <a:spcBef>
                <a:spcPts val="1200"/>
              </a:spcBef>
              <a:spcAft>
                <a:spcPts val="0"/>
              </a:spcAft>
              <a:buSzPts val="1850"/>
              <a:buFont typeface="Economica"/>
              <a:buChar char="●"/>
            </a:pPr>
            <a:r>
              <a:rPr lang="en" sz="1850">
                <a:latin typeface="Economica"/>
                <a:ea typeface="Economica"/>
                <a:cs typeface="Economica"/>
                <a:sym typeface="Economica"/>
              </a:rPr>
              <a:t>Literals: These are basic expressions representing fixed values.</a:t>
            </a:r>
            <a:endParaRPr sz="1850">
              <a:latin typeface="Economica"/>
              <a:ea typeface="Economica"/>
              <a:cs typeface="Economica"/>
              <a:sym typeface="Economica"/>
            </a:endParaRPr>
          </a:p>
          <a:p>
            <a:pPr marL="457200" lvl="0" indent="-346075" algn="l" rtl="0">
              <a:spcBef>
                <a:spcPts val="0"/>
              </a:spcBef>
              <a:spcAft>
                <a:spcPts val="0"/>
              </a:spcAft>
              <a:buSzPts val="1850"/>
              <a:buFont typeface="Economica"/>
              <a:buChar char="●"/>
            </a:pPr>
            <a:r>
              <a:rPr lang="en" sz="1850">
                <a:latin typeface="Economica"/>
                <a:ea typeface="Economica"/>
                <a:cs typeface="Economica"/>
                <a:sym typeface="Economica"/>
              </a:rPr>
              <a:t>Arithmetic Operations: These involve standard arithmetic operations.</a:t>
            </a:r>
            <a:endParaRPr sz="1850">
              <a:latin typeface="Economica"/>
              <a:ea typeface="Economica"/>
              <a:cs typeface="Economica"/>
              <a:sym typeface="Economica"/>
            </a:endParaRPr>
          </a:p>
          <a:p>
            <a:pPr marL="457200" lvl="0" indent="-346075" algn="l" rtl="0">
              <a:spcBef>
                <a:spcPts val="0"/>
              </a:spcBef>
              <a:spcAft>
                <a:spcPts val="0"/>
              </a:spcAft>
              <a:buSzPts val="1850"/>
              <a:buFont typeface="Economica"/>
              <a:buChar char="●"/>
            </a:pPr>
            <a:r>
              <a:rPr lang="en" sz="1850">
                <a:latin typeface="Economica"/>
                <a:ea typeface="Economica"/>
                <a:cs typeface="Economica"/>
                <a:sym typeface="Economica"/>
              </a:rPr>
              <a:t>Relational Operations: These are used for comparison and return a boolean value.</a:t>
            </a:r>
            <a:endParaRPr sz="1850">
              <a:latin typeface="Economica"/>
              <a:ea typeface="Economica"/>
              <a:cs typeface="Economica"/>
              <a:sym typeface="Economica"/>
            </a:endParaRPr>
          </a:p>
          <a:p>
            <a:pPr marL="457200" lvl="0" indent="-346075" algn="l" rtl="0">
              <a:spcBef>
                <a:spcPts val="0"/>
              </a:spcBef>
              <a:spcAft>
                <a:spcPts val="0"/>
              </a:spcAft>
              <a:buSzPts val="1850"/>
              <a:buFont typeface="Economica"/>
              <a:buChar char="●"/>
            </a:pPr>
            <a:r>
              <a:rPr lang="en" sz="1850">
                <a:latin typeface="Economica"/>
                <a:ea typeface="Economica"/>
                <a:cs typeface="Economica"/>
                <a:sym typeface="Economica"/>
              </a:rPr>
              <a:t>Function Calls: A function call is also an expression that returns a value.</a:t>
            </a:r>
            <a:endParaRPr sz="1850">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u="sng">
                <a:solidFill>
                  <a:srgbClr val="00FFFF"/>
                </a:solidFill>
                <a:latin typeface="Amatic SC"/>
                <a:ea typeface="Amatic SC"/>
                <a:cs typeface="Amatic SC"/>
                <a:sym typeface="Amatic SC"/>
              </a:rPr>
              <a:t>Expressions and Assignment Statements</a:t>
            </a:r>
            <a:endParaRPr sz="2800" b="1" u="sng">
              <a:solidFill>
                <a:srgbClr val="00FFFF"/>
              </a:solidFill>
              <a:latin typeface="Amatic SC"/>
              <a:ea typeface="Amatic SC"/>
              <a:cs typeface="Amatic SC"/>
              <a:sym typeface="Amatic SC"/>
            </a:endParaRPr>
          </a:p>
        </p:txBody>
      </p:sp>
      <p:sp>
        <p:nvSpPr>
          <p:cNvPr id="191" name="Google Shape;191;p21"/>
          <p:cNvSpPr txBox="1">
            <a:spLocks noGrp="1"/>
          </p:cNvSpPr>
          <p:nvPr>
            <p:ph type="body" idx="1"/>
          </p:nvPr>
        </p:nvSpPr>
        <p:spPr>
          <a:xfrm>
            <a:off x="1297500" y="1397425"/>
            <a:ext cx="7479600" cy="3247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850">
                <a:solidFill>
                  <a:srgbClr val="1186C3"/>
                </a:solidFill>
                <a:latin typeface="Economica"/>
                <a:ea typeface="Economica"/>
                <a:cs typeface="Economica"/>
                <a:sym typeface="Economica"/>
              </a:rPr>
              <a:t>Assignment Statements:</a:t>
            </a:r>
            <a:r>
              <a:rPr lang="en" sz="1800">
                <a:solidFill>
                  <a:srgbClr val="1186C3"/>
                </a:solidFill>
                <a:latin typeface="Economica"/>
                <a:ea typeface="Economica"/>
                <a:cs typeface="Economica"/>
                <a:sym typeface="Economica"/>
              </a:rPr>
              <a:t> </a:t>
            </a:r>
            <a:r>
              <a:rPr lang="en" sz="1800">
                <a:latin typeface="Economica"/>
                <a:ea typeface="Economica"/>
                <a:cs typeface="Economica"/>
                <a:sym typeface="Economica"/>
              </a:rPr>
              <a:t>Assignment statements in Go are used to assign values to variables.</a:t>
            </a:r>
            <a:endParaRPr sz="1800">
              <a:latin typeface="Economica"/>
              <a:ea typeface="Economica"/>
              <a:cs typeface="Economica"/>
              <a:sym typeface="Economica"/>
            </a:endParaRPr>
          </a:p>
          <a:p>
            <a:pPr marL="457200" lvl="0" indent="-342900" algn="l" rtl="0">
              <a:spcBef>
                <a:spcPts val="1200"/>
              </a:spcBef>
              <a:spcAft>
                <a:spcPts val="0"/>
              </a:spcAft>
              <a:buSzPts val="1800"/>
              <a:buFont typeface="Economica"/>
              <a:buChar char="●"/>
            </a:pPr>
            <a:r>
              <a:rPr lang="en" sz="1800">
                <a:latin typeface="Economica"/>
                <a:ea typeface="Economica"/>
                <a:cs typeface="Economica"/>
                <a:sym typeface="Economica"/>
              </a:rPr>
              <a:t>Basic Assignment:                           </a:t>
            </a:r>
            <a:r>
              <a:rPr lang="en" sz="1400">
                <a:solidFill>
                  <a:srgbClr val="FFFFFF"/>
                </a:solidFill>
                <a:highlight>
                  <a:schemeClr val="dk1"/>
                </a:highlight>
                <a:latin typeface="Courier New"/>
                <a:ea typeface="Courier New"/>
                <a:cs typeface="Courier New"/>
                <a:sym typeface="Courier New"/>
              </a:rPr>
              <a:t>x := </a:t>
            </a:r>
            <a:r>
              <a:rPr lang="en" sz="1400">
                <a:solidFill>
                  <a:srgbClr val="DF3079"/>
                </a:solidFill>
                <a:highlight>
                  <a:schemeClr val="dk1"/>
                </a:highlight>
                <a:latin typeface="Courier New"/>
                <a:ea typeface="Courier New"/>
                <a:cs typeface="Courier New"/>
                <a:sym typeface="Courier New"/>
              </a:rPr>
              <a:t>10</a:t>
            </a:r>
            <a:endParaRPr sz="1400">
              <a:solidFill>
                <a:srgbClr val="DF3079"/>
              </a:solidFill>
              <a:highlight>
                <a:schemeClr val="dk1"/>
              </a:highlight>
              <a:latin typeface="Courier New"/>
              <a:ea typeface="Courier New"/>
              <a:cs typeface="Courier New"/>
              <a:sym typeface="Courier New"/>
            </a:endParaRPr>
          </a:p>
          <a:p>
            <a:pPr marL="1828800" lvl="0" indent="0" algn="l" rtl="0">
              <a:spcBef>
                <a:spcPts val="1200"/>
              </a:spcBef>
              <a:spcAft>
                <a:spcPts val="0"/>
              </a:spcAft>
              <a:buNone/>
            </a:pPr>
            <a:r>
              <a:rPr lang="en" sz="1400">
                <a:solidFill>
                  <a:srgbClr val="FFFFFF"/>
                </a:solidFill>
                <a:highlight>
                  <a:schemeClr val="dk1"/>
                </a:highlight>
                <a:latin typeface="Courier New"/>
                <a:ea typeface="Courier New"/>
                <a:cs typeface="Courier New"/>
                <a:sym typeface="Courier New"/>
              </a:rPr>
              <a:t>          y = </a:t>
            </a:r>
            <a:r>
              <a:rPr lang="en" sz="1400">
                <a:solidFill>
                  <a:srgbClr val="DF3079"/>
                </a:solidFill>
                <a:highlight>
                  <a:schemeClr val="dk1"/>
                </a:highlight>
                <a:latin typeface="Courier New"/>
                <a:ea typeface="Courier New"/>
                <a:cs typeface="Courier New"/>
                <a:sym typeface="Courier New"/>
              </a:rPr>
              <a:t>20</a:t>
            </a:r>
            <a:r>
              <a:rPr lang="en" sz="1400">
                <a:solidFill>
                  <a:srgbClr val="FFFFFF"/>
                </a:solidFill>
                <a:highlight>
                  <a:schemeClr val="dk1"/>
                </a:highlight>
                <a:latin typeface="Courier New"/>
                <a:ea typeface="Courier New"/>
                <a:cs typeface="Courier New"/>
                <a:sym typeface="Courier New"/>
              </a:rPr>
              <a:t> </a:t>
            </a:r>
            <a:endParaRPr sz="1400">
              <a:latin typeface="Economica"/>
              <a:ea typeface="Economica"/>
              <a:cs typeface="Economica"/>
              <a:sym typeface="Economica"/>
            </a:endParaRPr>
          </a:p>
          <a:p>
            <a:pPr marL="457200" lvl="0" indent="-342900" algn="l" rtl="0">
              <a:spcBef>
                <a:spcPts val="1200"/>
              </a:spcBef>
              <a:spcAft>
                <a:spcPts val="0"/>
              </a:spcAft>
              <a:buSzPts val="1800"/>
              <a:buFont typeface="Economica"/>
              <a:buChar char="●"/>
            </a:pPr>
            <a:r>
              <a:rPr lang="en" sz="1800">
                <a:latin typeface="Economica"/>
                <a:ea typeface="Economica"/>
                <a:cs typeface="Economica"/>
                <a:sym typeface="Economica"/>
              </a:rPr>
              <a:t>Multiple Assignment :                     </a:t>
            </a:r>
            <a:r>
              <a:rPr lang="en" sz="1400">
                <a:solidFill>
                  <a:srgbClr val="FFFFFF"/>
                </a:solidFill>
                <a:highlight>
                  <a:schemeClr val="dk1"/>
                </a:highlight>
                <a:latin typeface="Courier New"/>
                <a:ea typeface="Courier New"/>
                <a:cs typeface="Courier New"/>
                <a:sym typeface="Courier New"/>
              </a:rPr>
              <a:t>a, b := </a:t>
            </a:r>
            <a:r>
              <a:rPr lang="en" sz="1400">
                <a:solidFill>
                  <a:srgbClr val="DF3079"/>
                </a:solidFill>
                <a:highlight>
                  <a:schemeClr val="dk1"/>
                </a:highlight>
                <a:latin typeface="Courier New"/>
                <a:ea typeface="Courier New"/>
                <a:cs typeface="Courier New"/>
                <a:sym typeface="Courier New"/>
              </a:rPr>
              <a:t>5</a:t>
            </a:r>
            <a:r>
              <a:rPr lang="en" sz="1400">
                <a:solidFill>
                  <a:srgbClr val="FFFFFF"/>
                </a:solidFill>
                <a:highlight>
                  <a:schemeClr val="dk1"/>
                </a:highlight>
                <a:latin typeface="Courier New"/>
                <a:ea typeface="Courier New"/>
                <a:cs typeface="Courier New"/>
                <a:sym typeface="Courier New"/>
              </a:rPr>
              <a:t>, </a:t>
            </a:r>
            <a:r>
              <a:rPr lang="en" sz="1400">
                <a:solidFill>
                  <a:srgbClr val="DF3079"/>
                </a:solidFill>
                <a:highlight>
                  <a:schemeClr val="dk1"/>
                </a:highlight>
                <a:latin typeface="Courier New"/>
                <a:ea typeface="Courier New"/>
                <a:cs typeface="Courier New"/>
                <a:sym typeface="Courier New"/>
              </a:rPr>
              <a:t>10</a:t>
            </a:r>
            <a:endParaRPr sz="1400">
              <a:solidFill>
                <a:srgbClr val="DF3079"/>
              </a:solidFill>
              <a:highlight>
                <a:schemeClr val="dk1"/>
              </a:highlight>
              <a:latin typeface="Courier New"/>
              <a:ea typeface="Courier New"/>
              <a:cs typeface="Courier New"/>
              <a:sym typeface="Courier New"/>
            </a:endParaRPr>
          </a:p>
          <a:p>
            <a:pPr marL="457200" lvl="0" indent="0" algn="l" rtl="0">
              <a:spcBef>
                <a:spcPts val="1200"/>
              </a:spcBef>
              <a:spcAft>
                <a:spcPts val="0"/>
              </a:spcAft>
              <a:buNone/>
            </a:pPr>
            <a:endParaRPr sz="1400">
              <a:solidFill>
                <a:srgbClr val="DF3079"/>
              </a:solidFill>
              <a:highlight>
                <a:schemeClr val="dk1"/>
              </a:highlight>
              <a:latin typeface="Courier New"/>
              <a:ea typeface="Courier New"/>
              <a:cs typeface="Courier New"/>
              <a:sym typeface="Courier New"/>
            </a:endParaRPr>
          </a:p>
          <a:p>
            <a:pPr marL="457200" lvl="0" indent="-342900" algn="l" rtl="0">
              <a:spcBef>
                <a:spcPts val="1200"/>
              </a:spcBef>
              <a:spcAft>
                <a:spcPts val="0"/>
              </a:spcAft>
              <a:buSzPts val="1800"/>
              <a:buFont typeface="Economica"/>
              <a:buChar char="●"/>
            </a:pPr>
            <a:r>
              <a:rPr lang="en" sz="1800">
                <a:latin typeface="Economica"/>
                <a:ea typeface="Economica"/>
                <a:cs typeface="Economica"/>
                <a:sym typeface="Economica"/>
              </a:rPr>
              <a:t>Tuple Assignment :           </a:t>
            </a:r>
            <a:r>
              <a:rPr lang="en" sz="2000">
                <a:latin typeface="Economica"/>
                <a:ea typeface="Economica"/>
                <a:cs typeface="Economica"/>
                <a:sym typeface="Economica"/>
              </a:rPr>
              <a:t>             </a:t>
            </a:r>
            <a:r>
              <a:rPr lang="en" sz="1400">
                <a:solidFill>
                  <a:srgbClr val="FFFFFF"/>
                </a:solidFill>
                <a:highlight>
                  <a:schemeClr val="dk1"/>
                </a:highlight>
                <a:latin typeface="Courier New"/>
                <a:ea typeface="Courier New"/>
                <a:cs typeface="Courier New"/>
                <a:sym typeface="Courier New"/>
              </a:rPr>
              <a:t>a, b := swap(</a:t>
            </a:r>
            <a:r>
              <a:rPr lang="en" sz="1400">
                <a:solidFill>
                  <a:srgbClr val="DF3079"/>
                </a:solidFill>
                <a:highlight>
                  <a:schemeClr val="dk1"/>
                </a:highlight>
                <a:latin typeface="Courier New"/>
                <a:ea typeface="Courier New"/>
                <a:cs typeface="Courier New"/>
                <a:sym typeface="Courier New"/>
              </a:rPr>
              <a:t>5</a:t>
            </a:r>
            <a:r>
              <a:rPr lang="en" sz="1400">
                <a:solidFill>
                  <a:srgbClr val="FFFFFF"/>
                </a:solidFill>
                <a:highlight>
                  <a:schemeClr val="dk1"/>
                </a:highlight>
                <a:latin typeface="Courier New"/>
                <a:ea typeface="Courier New"/>
                <a:cs typeface="Courier New"/>
                <a:sym typeface="Courier New"/>
              </a:rPr>
              <a:t>, </a:t>
            </a:r>
            <a:r>
              <a:rPr lang="en" sz="1400">
                <a:solidFill>
                  <a:srgbClr val="DF3079"/>
                </a:solidFill>
                <a:highlight>
                  <a:schemeClr val="dk1"/>
                </a:highlight>
                <a:latin typeface="Courier New"/>
                <a:ea typeface="Courier New"/>
                <a:cs typeface="Courier New"/>
                <a:sym typeface="Courier New"/>
              </a:rPr>
              <a:t>10</a:t>
            </a:r>
            <a:r>
              <a:rPr lang="en" sz="1400">
                <a:solidFill>
                  <a:srgbClr val="FFFFFF"/>
                </a:solidFill>
                <a:highlight>
                  <a:schemeClr val="dk1"/>
                </a:highlight>
                <a:latin typeface="Courier New"/>
                <a:ea typeface="Courier New"/>
                <a:cs typeface="Courier New"/>
                <a:sym typeface="Courier New"/>
              </a:rPr>
              <a:t>)</a:t>
            </a:r>
            <a:endParaRPr sz="1400">
              <a:solidFill>
                <a:srgbClr val="FFFFFF"/>
              </a:solidFill>
              <a:highlight>
                <a:schemeClr val="dk1"/>
              </a:highlight>
              <a:latin typeface="Courier New"/>
              <a:ea typeface="Courier New"/>
              <a:cs typeface="Courier New"/>
              <a:sym typeface="Courier New"/>
            </a:endParaRPr>
          </a:p>
          <a:p>
            <a:pPr marL="457200" lvl="0" indent="0" algn="l" rtl="0">
              <a:spcBef>
                <a:spcPts val="1200"/>
              </a:spcBef>
              <a:spcAft>
                <a:spcPts val="0"/>
              </a:spcAft>
              <a:buNone/>
            </a:pPr>
            <a:endParaRPr sz="1400">
              <a:solidFill>
                <a:srgbClr val="FFFFFF"/>
              </a:solidFill>
              <a:highlight>
                <a:schemeClr val="dk1"/>
              </a:highlight>
              <a:latin typeface="Courier New"/>
              <a:ea typeface="Courier New"/>
              <a:cs typeface="Courier New"/>
              <a:sym typeface="Courier New"/>
            </a:endParaRPr>
          </a:p>
          <a:p>
            <a:pPr marL="457200" lvl="0" indent="-342900" algn="l" rtl="0">
              <a:spcBef>
                <a:spcPts val="1200"/>
              </a:spcBef>
              <a:spcAft>
                <a:spcPts val="0"/>
              </a:spcAft>
              <a:buSzPts val="1800"/>
              <a:buFont typeface="Economica"/>
              <a:buChar char="●"/>
            </a:pPr>
            <a:r>
              <a:rPr lang="en" sz="1800">
                <a:latin typeface="Economica"/>
                <a:ea typeface="Economica"/>
                <a:cs typeface="Economica"/>
                <a:sym typeface="Economica"/>
              </a:rPr>
              <a:t>Assignment with Operators:           </a:t>
            </a:r>
            <a:r>
              <a:rPr lang="en" sz="1400">
                <a:solidFill>
                  <a:srgbClr val="FFFFFF"/>
                </a:solidFill>
                <a:highlight>
                  <a:schemeClr val="dk1"/>
                </a:highlight>
                <a:latin typeface="Courier New"/>
                <a:ea typeface="Courier New"/>
                <a:cs typeface="Courier New"/>
                <a:sym typeface="Courier New"/>
              </a:rPr>
              <a:t>x += </a:t>
            </a:r>
            <a:r>
              <a:rPr lang="en" sz="1400">
                <a:solidFill>
                  <a:srgbClr val="DF3079"/>
                </a:solidFill>
                <a:highlight>
                  <a:schemeClr val="dk1"/>
                </a:highlight>
                <a:latin typeface="Courier New"/>
                <a:ea typeface="Courier New"/>
                <a:cs typeface="Courier New"/>
                <a:sym typeface="Courier New"/>
              </a:rPr>
              <a:t>5</a:t>
            </a:r>
            <a:endParaRPr sz="14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name="Focus">
  <a:themeElements>
    <a:clrScheme name="Focus">
      <a:dk1>
        <a:srgbClr val="000000"/>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1423</Words>
  <Application>Microsoft Office PowerPoint</Application>
  <PresentationFormat>On-screen Show (16:9)</PresentationFormat>
  <Paragraphs>119</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Lato</vt:lpstr>
      <vt:lpstr>Corbel</vt:lpstr>
      <vt:lpstr>Courier New</vt:lpstr>
      <vt:lpstr>Open Sans</vt:lpstr>
      <vt:lpstr>Montserrat</vt:lpstr>
      <vt:lpstr>Economica</vt:lpstr>
      <vt:lpstr>Amatic SC</vt:lpstr>
      <vt:lpstr>Roboto</vt:lpstr>
      <vt:lpstr>Focus</vt:lpstr>
      <vt:lpstr>GO PROGRAMMING LANGUAGE</vt:lpstr>
      <vt:lpstr>LETS GO!!</vt:lpstr>
      <vt:lpstr>Why do we even need another programming language? How is it different?</vt:lpstr>
      <vt:lpstr>NAMES, BINDING AND SCOPE</vt:lpstr>
      <vt:lpstr>NAMES, BINDING AND SCOPE </vt:lpstr>
      <vt:lpstr>NAMES, BINDING AND SCOPE </vt:lpstr>
      <vt:lpstr>Data Types</vt:lpstr>
      <vt:lpstr>Expressions and Assignment Statements</vt:lpstr>
      <vt:lpstr>Expressions and Assignment Statements</vt:lpstr>
      <vt:lpstr>Support to OO programming</vt:lpstr>
      <vt:lpstr>Support to OO programming</vt:lpstr>
      <vt:lpstr>Support to oo programming </vt:lpstr>
      <vt:lpstr>Concurrency</vt:lpstr>
      <vt:lpstr>PowerPoint Presentation</vt:lpstr>
      <vt:lpstr>EXCEPTION HANDLING</vt:lpstr>
      <vt:lpstr>EVENT HANDLING</vt:lpstr>
      <vt:lpstr>FUNCTIONAL PROGRAMMING</vt:lpstr>
      <vt:lpstr>PROJECT PROPOSAL</vt:lpstr>
      <vt:lpstr>  YOU ARE READY TO…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PROGRAMMING LANGUAGE</dc:title>
  <cp:lastModifiedBy>Ajay Yadlapalli</cp:lastModifiedBy>
  <cp:revision>1</cp:revision>
  <dcterms:modified xsi:type="dcterms:W3CDTF">2023-10-17T21:49:43Z</dcterms:modified>
</cp:coreProperties>
</file>