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PTSansNarrow-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bf1f47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bf1f47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96d59c0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96d59c0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t>
            </a:r>
            <a:r>
              <a:rPr lang="en"/>
              <a:t>main idea of this project is Q-Learning and Epsilon Greedy. </a:t>
            </a:r>
            <a:r>
              <a:rPr lang="en"/>
              <a:t>The basic idea of the algorithm is to gradually optimize the strategy by iteratively updating the Q table, so that the agent can take the optimal action in different states, so as to obtain the maximum cumulative reward.</a:t>
            </a: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96d59c0e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96d59c0e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However, if we only rely on Q-Learning,the algorithm will fall into a local optimum. Therefore, we introduce Epsilon Greedy strategy.</a:t>
            </a:r>
            <a:endParaRPr/>
          </a:p>
          <a:p>
            <a:pPr indent="0" lvl="0" marL="0" rtl="0" algn="l">
              <a:spcBef>
                <a:spcPts val="0"/>
              </a:spcBef>
              <a:spcAft>
                <a:spcPts val="0"/>
              </a:spcAft>
              <a:buClr>
                <a:schemeClr val="dk1"/>
              </a:buClr>
              <a:buSzPts val="1100"/>
              <a:buFont typeface="Arial"/>
              <a:buNone/>
            </a:pPr>
            <a:r>
              <a:rPr lang="en"/>
              <a:t>The goal is to strike a balance between exploration and exploitation. Exploration allows us some room to try new things, sometimes contradicting what we have already learned. So we started by turning up the value of epsilon so that we could get more useful information from exploration. As the number of experiments increases, We hope to rely more on the results of q-learning. At this point we then turn down the value of epsilon to make the previously obtained Q-value work.</a:t>
            </a:r>
            <a:endParaRPr sz="1200">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t/>
            </a:r>
            <a:endParaRPr sz="1200">
              <a:solidFill>
                <a:srgbClr val="D1D5DB"/>
              </a:solidFill>
              <a:highlight>
                <a:srgbClr val="444654"/>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96198a5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396198a5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Here is a snippet of our code. Q-Agent and Grid World are two of our main class. Here are the variables in each class. Actions is a enum class </a:t>
            </a:r>
            <a:r>
              <a:rPr lang="en">
                <a:solidFill>
                  <a:schemeClr val="dk1"/>
                </a:solidFill>
              </a:rPr>
              <a:t>which defines all the action agent can move.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96d59c0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96d59c0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move to constants and parameters. The agent will </a:t>
            </a:r>
            <a:r>
              <a:rPr lang="en"/>
              <a:t>takes an exploratory action with probability Epsilon and a greedy action with probability 1 - Epsilon. The greater Epsilon, the more probability the agent will take exploratory action. We can see from the picture that proper epsilon is helpful for the agent to get more reward.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Q- learning formula q(s,a), </a:t>
            </a:r>
            <a:r>
              <a:rPr lang="en"/>
              <a:t>α</a:t>
            </a:r>
            <a:r>
              <a:rPr lang="en"/>
              <a:t> is the learning rate. </a:t>
            </a:r>
            <a:r>
              <a:rPr lang="en"/>
              <a:t>It decides </a:t>
            </a:r>
            <a:r>
              <a:rPr lang="en"/>
              <a:t>algorithm</a:t>
            </a:r>
            <a:r>
              <a:rPr lang="en"/>
              <a:t> convergence speed.</a:t>
            </a:r>
            <a:r>
              <a:rPr lang="en"/>
              <a:t> </a:t>
            </a:r>
            <a:r>
              <a:rPr lang="en"/>
              <a:t>The greater the learning rate α, the less effect of previous training</a:t>
            </a:r>
            <a:r>
              <a:rPr lang="en"/>
              <a:t> to decisions of agent, which means algorithm will take less time to converge.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γ(Gamma) is the discount of the effect of future reward in Q-learning formula. The greater the discount γ, the more effect of </a:t>
            </a:r>
            <a:r>
              <a:rPr lang="en"/>
              <a:t>future</a:t>
            </a:r>
            <a:r>
              <a:rPr lang="en"/>
              <a:t> reward. </a:t>
            </a:r>
            <a:r>
              <a:rPr lang="en"/>
              <a:t>Usually, we will set gamma to a constant close to 1 to ensure that the algorithm can consider the impact of each decision in the long run.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96d59c0e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96d59c0e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Here is our exploration logic. </a:t>
            </a:r>
            <a:r>
              <a:rPr lang="en">
                <a:solidFill>
                  <a:schemeClr val="dk1"/>
                </a:solidFill>
              </a:rPr>
              <a:t>We can get old_state from current_location. </a:t>
            </a:r>
            <a:r>
              <a:rPr lang="en">
                <a:solidFill>
                  <a:schemeClr val="dk1"/>
                </a:solidFill>
              </a:rPr>
              <a:t>After we make a move, we can get a dictionary which contains reward and new_state. The action could be different from what we expected due to the noise, so we need to check if the action we supposed is the real_action by comparing the old_state and new_state. Finally, we select the real_action as our action.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Now we have old_state, reward, new_state, and action, we can calculate the q_value for state ‘s’ taking action ‘a’. </a:t>
            </a:r>
            <a:r>
              <a:rPr lang="en">
                <a:solidFill>
                  <a:schemeClr val="dk1"/>
                </a:solidFill>
              </a:rPr>
              <a:t>Repeat</a:t>
            </a:r>
            <a:r>
              <a:rPr lang="en">
                <a:solidFill>
                  <a:schemeClr val="dk1"/>
                </a:solidFill>
              </a:rPr>
              <a:t> above steps until we reach the max_step or game_over is True. When finished, we store the q_value table in use for the next trial.</a:t>
            </a:r>
            <a:endParaRPr>
              <a:solidFill>
                <a:srgbClr val="FF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96198a55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96198a55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022025"/>
            <a:ext cx="7136668" cy="152400"/>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3969100"/>
            <a:ext cx="7136668" cy="152400"/>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4" name="Google Shape;64;p14"/>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4" name="Google Shape;7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7"/>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7"/>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6" name="Google Shape;8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4" name="Google Shape;10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1004150" y="1751764"/>
            <a:ext cx="7136700" cy="10224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rgbClr val="000000"/>
                </a:solidFill>
                <a:latin typeface="Arial"/>
                <a:ea typeface="Arial"/>
                <a:cs typeface="Arial"/>
                <a:sym typeface="Arial"/>
              </a:rPr>
              <a:t>Project 4: Reinforcement Learning</a:t>
            </a:r>
            <a:endParaRPr/>
          </a:p>
        </p:txBody>
      </p:sp>
      <p:sp>
        <p:nvSpPr>
          <p:cNvPr id="112" name="Google Shape;112;p25"/>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Grid World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118" name="Google Shape;118;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Q-learning </a:t>
            </a:r>
            <a:endParaRPr/>
          </a:p>
        </p:txBody>
      </p:sp>
      <p:pic>
        <p:nvPicPr>
          <p:cNvPr id="119" name="Google Shape;119;p26"/>
          <p:cNvPicPr preferRelativeResize="0"/>
          <p:nvPr/>
        </p:nvPicPr>
        <p:blipFill>
          <a:blip r:embed="rId3">
            <a:alphaModFix/>
          </a:blip>
          <a:stretch>
            <a:fillRect/>
          </a:stretch>
        </p:blipFill>
        <p:spPr>
          <a:xfrm>
            <a:off x="263150" y="3917100"/>
            <a:ext cx="8617699" cy="1056250"/>
          </a:xfrm>
          <a:prstGeom prst="rect">
            <a:avLst/>
          </a:prstGeom>
          <a:noFill/>
          <a:ln>
            <a:noFill/>
          </a:ln>
        </p:spPr>
      </p:pic>
      <p:pic>
        <p:nvPicPr>
          <p:cNvPr id="120" name="Google Shape;120;p26"/>
          <p:cNvPicPr preferRelativeResize="0"/>
          <p:nvPr/>
        </p:nvPicPr>
        <p:blipFill>
          <a:blip r:embed="rId4">
            <a:alphaModFix/>
          </a:blip>
          <a:stretch>
            <a:fillRect/>
          </a:stretch>
        </p:blipFill>
        <p:spPr>
          <a:xfrm>
            <a:off x="957038" y="1862938"/>
            <a:ext cx="7058025" cy="1990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a:p>
            <a:pPr indent="0" lvl="0" marL="0" rtl="0" algn="l">
              <a:spcBef>
                <a:spcPts val="0"/>
              </a:spcBef>
              <a:spcAft>
                <a:spcPts val="0"/>
              </a:spcAft>
              <a:buNone/>
            </a:pPr>
            <a:r>
              <a:t/>
            </a:r>
            <a:endParaRPr/>
          </a:p>
        </p:txBody>
      </p:sp>
      <p:sp>
        <p:nvSpPr>
          <p:cNvPr id="126" name="Google Shape;126;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Epsilon Greedy</a:t>
            </a:r>
            <a:endParaRPr/>
          </a:p>
        </p:txBody>
      </p:sp>
      <p:pic>
        <p:nvPicPr>
          <p:cNvPr id="127" name="Google Shape;127;p27"/>
          <p:cNvPicPr preferRelativeResize="0"/>
          <p:nvPr/>
        </p:nvPicPr>
        <p:blipFill>
          <a:blip r:embed="rId3">
            <a:alphaModFix/>
          </a:blip>
          <a:stretch>
            <a:fillRect/>
          </a:stretch>
        </p:blipFill>
        <p:spPr>
          <a:xfrm>
            <a:off x="4410150" y="681338"/>
            <a:ext cx="3790950" cy="4010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Structure</a:t>
            </a:r>
            <a:endParaRPr/>
          </a:p>
        </p:txBody>
      </p:sp>
      <p:sp>
        <p:nvSpPr>
          <p:cNvPr id="133" name="Google Shape;133;p28"/>
          <p:cNvSpPr txBox="1"/>
          <p:nvPr>
            <p:ph idx="1" type="body"/>
          </p:nvPr>
        </p:nvSpPr>
        <p:spPr>
          <a:xfrm>
            <a:off x="311700" y="1266325"/>
            <a:ext cx="3891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Q-Agent</a:t>
            </a:r>
            <a:endParaRPr/>
          </a:p>
        </p:txBody>
      </p:sp>
      <p:pic>
        <p:nvPicPr>
          <p:cNvPr id="134" name="Google Shape;134;p28"/>
          <p:cNvPicPr preferRelativeResize="0"/>
          <p:nvPr/>
        </p:nvPicPr>
        <p:blipFill>
          <a:blip r:embed="rId3">
            <a:alphaModFix/>
          </a:blip>
          <a:stretch>
            <a:fillRect/>
          </a:stretch>
        </p:blipFill>
        <p:spPr>
          <a:xfrm>
            <a:off x="532238" y="1784175"/>
            <a:ext cx="2390775" cy="1504950"/>
          </a:xfrm>
          <a:prstGeom prst="rect">
            <a:avLst/>
          </a:prstGeom>
          <a:noFill/>
          <a:ln>
            <a:noFill/>
          </a:ln>
        </p:spPr>
      </p:pic>
      <p:sp>
        <p:nvSpPr>
          <p:cNvPr id="135" name="Google Shape;135;p28"/>
          <p:cNvSpPr txBox="1"/>
          <p:nvPr>
            <p:ph idx="1" type="body"/>
          </p:nvPr>
        </p:nvSpPr>
        <p:spPr>
          <a:xfrm>
            <a:off x="4372650" y="1152425"/>
            <a:ext cx="3891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Grid World</a:t>
            </a:r>
            <a:endParaRPr/>
          </a:p>
        </p:txBody>
      </p:sp>
      <p:pic>
        <p:nvPicPr>
          <p:cNvPr id="136" name="Google Shape;136;p28"/>
          <p:cNvPicPr preferRelativeResize="0"/>
          <p:nvPr/>
        </p:nvPicPr>
        <p:blipFill>
          <a:blip r:embed="rId4">
            <a:alphaModFix/>
          </a:blip>
          <a:stretch>
            <a:fillRect/>
          </a:stretch>
        </p:blipFill>
        <p:spPr>
          <a:xfrm>
            <a:off x="4629125" y="1784163"/>
            <a:ext cx="4000500" cy="1895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Constants &amp; Parameters</a:t>
            </a:r>
            <a:endParaRPr/>
          </a:p>
        </p:txBody>
      </p:sp>
      <p:sp>
        <p:nvSpPr>
          <p:cNvPr id="142" name="Google Shape;142;p29"/>
          <p:cNvSpPr txBox="1"/>
          <p:nvPr>
            <p:ph idx="1" type="body"/>
          </p:nvPr>
        </p:nvSpPr>
        <p:spPr>
          <a:xfrm>
            <a:off x="311775"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ε</a:t>
            </a:r>
            <a:r>
              <a:rPr lang="en"/>
              <a:t> –</a:t>
            </a:r>
            <a:r>
              <a:rPr lang="en"/>
              <a:t> Epsilon Greedy Exploration</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α – Learning Rate</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γ –  Discount </a:t>
            </a:r>
            <a:endParaRPr/>
          </a:p>
        </p:txBody>
      </p:sp>
      <p:pic>
        <p:nvPicPr>
          <p:cNvPr id="143" name="Google Shape;143;p29"/>
          <p:cNvPicPr preferRelativeResize="0"/>
          <p:nvPr/>
        </p:nvPicPr>
        <p:blipFill>
          <a:blip r:embed="rId3">
            <a:alphaModFix/>
          </a:blip>
          <a:stretch>
            <a:fillRect/>
          </a:stretch>
        </p:blipFill>
        <p:spPr>
          <a:xfrm>
            <a:off x="3660775" y="1735300"/>
            <a:ext cx="4592374" cy="2833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Exploration</a:t>
            </a:r>
            <a:endParaRPr/>
          </a:p>
        </p:txBody>
      </p:sp>
      <p:sp>
        <p:nvSpPr>
          <p:cNvPr id="149" name="Google Shape;149;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old_state</a:t>
            </a:r>
            <a:endParaRPr/>
          </a:p>
          <a:p>
            <a:pPr indent="-342900" lvl="0" marL="457200" rtl="0" algn="l">
              <a:lnSpc>
                <a:spcPct val="150000"/>
              </a:lnSpc>
              <a:spcBef>
                <a:spcPts val="0"/>
              </a:spcBef>
              <a:spcAft>
                <a:spcPts val="0"/>
              </a:spcAft>
              <a:buSzPts val="1800"/>
              <a:buChar char="●"/>
            </a:pPr>
            <a:r>
              <a:rPr lang="en"/>
              <a:t>reward</a:t>
            </a:r>
            <a:endParaRPr/>
          </a:p>
          <a:p>
            <a:pPr indent="-342900" lvl="0" marL="457200" rtl="0" algn="l">
              <a:lnSpc>
                <a:spcPct val="150000"/>
              </a:lnSpc>
              <a:spcBef>
                <a:spcPts val="0"/>
              </a:spcBef>
              <a:spcAft>
                <a:spcPts val="0"/>
              </a:spcAft>
              <a:buSzPts val="1800"/>
              <a:buChar char="●"/>
            </a:pPr>
            <a:r>
              <a:rPr lang="en"/>
              <a:t>new_state</a:t>
            </a:r>
            <a:endParaRPr/>
          </a:p>
          <a:p>
            <a:pPr indent="-342900" lvl="0" marL="457200" rtl="0" algn="l">
              <a:lnSpc>
                <a:spcPct val="150000"/>
              </a:lnSpc>
              <a:spcBef>
                <a:spcPts val="0"/>
              </a:spcBef>
              <a:spcAft>
                <a:spcPts val="0"/>
              </a:spcAft>
              <a:buSzPts val="1800"/>
              <a:buChar char="●"/>
            </a:pPr>
            <a:r>
              <a:rPr lang="en"/>
              <a:t>real_action</a:t>
            </a:r>
            <a:endParaRPr/>
          </a:p>
        </p:txBody>
      </p:sp>
      <p:pic>
        <p:nvPicPr>
          <p:cNvPr id="150" name="Google Shape;150;p30"/>
          <p:cNvPicPr preferRelativeResize="0"/>
          <p:nvPr/>
        </p:nvPicPr>
        <p:blipFill>
          <a:blip r:embed="rId3">
            <a:alphaModFix/>
          </a:blip>
          <a:stretch>
            <a:fillRect/>
          </a:stretch>
        </p:blipFill>
        <p:spPr>
          <a:xfrm>
            <a:off x="3049598" y="1266325"/>
            <a:ext cx="5782700" cy="3616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ctrTitle"/>
          </p:nvPr>
        </p:nvSpPr>
        <p:spPr>
          <a:xfrm>
            <a:off x="1004150" y="1751764"/>
            <a:ext cx="7136700" cy="10224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rgbClr val="000000"/>
                </a:solidFill>
                <a:latin typeface="Arial"/>
                <a:ea typeface="Arial"/>
                <a:cs typeface="Arial"/>
                <a:sym typeface="Arial"/>
              </a:rPr>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