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1" r:id="rId11"/>
    <p:sldId id="272" r:id="rId12"/>
    <p:sldId id="273" r:id="rId13"/>
    <p:sldId id="274" r:id="rId14"/>
    <p:sldId id="276" r:id="rId15"/>
    <p:sldId id="277" r:id="rId16"/>
    <p:sldId id="278" r:id="rId17"/>
    <p:sldId id="279"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1FBF6E8-2936-47E7-B11B-85B9A0E18AAB}" type="datetimeFigureOut">
              <a:rPr lang="en-US" smtClean="0"/>
              <a:pPr/>
              <a:t>4/17/2019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C32FF1C-BF9D-454D-9CB0-1D575F69D2A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FBF6E8-2936-47E7-B11B-85B9A0E18AAB}" type="datetimeFigureOut">
              <a:rPr lang="en-US" smtClean="0"/>
              <a:pPr/>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2FF1C-BF9D-454D-9CB0-1D575F69D2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FBF6E8-2936-47E7-B11B-85B9A0E18AAB}" type="datetimeFigureOut">
              <a:rPr lang="en-US" smtClean="0"/>
              <a:pPr/>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2FF1C-BF9D-454D-9CB0-1D575F69D2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FBF6E8-2936-47E7-B11B-85B9A0E18AAB}" type="datetimeFigureOut">
              <a:rPr lang="en-US" smtClean="0"/>
              <a:pPr/>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2FF1C-BF9D-454D-9CB0-1D575F69D2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1FBF6E8-2936-47E7-B11B-85B9A0E18AAB}" type="datetimeFigureOut">
              <a:rPr lang="en-US" smtClean="0"/>
              <a:pPr/>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2FF1C-BF9D-454D-9CB0-1D575F69D2A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1FBF6E8-2936-47E7-B11B-85B9A0E18AAB}" type="datetimeFigureOut">
              <a:rPr lang="en-US" smtClean="0"/>
              <a:pPr/>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2FF1C-BF9D-454D-9CB0-1D575F69D2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1FBF6E8-2936-47E7-B11B-85B9A0E18AAB}" type="datetimeFigureOut">
              <a:rPr lang="en-US" smtClean="0"/>
              <a:pPr/>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32FF1C-BF9D-454D-9CB0-1D575F69D2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1FBF6E8-2936-47E7-B11B-85B9A0E18AAB}" type="datetimeFigureOut">
              <a:rPr lang="en-US" smtClean="0"/>
              <a:pPr/>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32FF1C-BF9D-454D-9CB0-1D575F69D2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BF6E8-2936-47E7-B11B-85B9A0E18AAB}" type="datetimeFigureOut">
              <a:rPr lang="en-US" smtClean="0"/>
              <a:pPr/>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32FF1C-BF9D-454D-9CB0-1D575F69D2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1FBF6E8-2936-47E7-B11B-85B9A0E18AAB}" type="datetimeFigureOut">
              <a:rPr lang="en-US" smtClean="0"/>
              <a:pPr/>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2FF1C-BF9D-454D-9CB0-1D575F69D2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1FBF6E8-2936-47E7-B11B-85B9A0E18AAB}" type="datetimeFigureOut">
              <a:rPr lang="en-US" smtClean="0"/>
              <a:pPr/>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C32FF1C-BF9D-454D-9CB0-1D575F69D2A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1FBF6E8-2936-47E7-B11B-85B9A0E18AAB}" type="datetimeFigureOut">
              <a:rPr lang="en-US" smtClean="0"/>
              <a:pPr/>
              <a:t>4/17/2019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C32FF1C-BF9D-454D-9CB0-1D575F69D2A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ENERGY RESOURCES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14380"/>
          </a:xfrm>
        </p:spPr>
        <p:txBody>
          <a:bodyPr>
            <a:normAutofit fontScale="90000"/>
          </a:bodyPr>
          <a:lstStyle/>
          <a:p>
            <a:r>
              <a:rPr lang="en-US" dirty="0" smtClean="0"/>
              <a:t>RENEWABLE ENERGY RESOURCES</a:t>
            </a:r>
            <a:endParaRPr lang="en-US" dirty="0"/>
          </a:p>
        </p:txBody>
      </p:sp>
      <p:grpSp>
        <p:nvGrpSpPr>
          <p:cNvPr id="10" name="Group 9"/>
          <p:cNvGrpSpPr/>
          <p:nvPr/>
        </p:nvGrpSpPr>
        <p:grpSpPr>
          <a:xfrm>
            <a:off x="0" y="928670"/>
            <a:ext cx="9740900" cy="5929330"/>
            <a:chOff x="0" y="928670"/>
            <a:chExt cx="9740900" cy="5929330"/>
          </a:xfrm>
        </p:grpSpPr>
        <p:sp>
          <p:nvSpPr>
            <p:cNvPr id="4" name="TextBox 3"/>
            <p:cNvSpPr txBox="1"/>
            <p:nvPr/>
          </p:nvSpPr>
          <p:spPr>
            <a:xfrm>
              <a:off x="5435600" y="1335089"/>
              <a:ext cx="3708400" cy="2308225"/>
            </a:xfrm>
            <a:prstGeom prst="rect">
              <a:avLst/>
            </a:prstGeom>
            <a:noFill/>
          </p:spPr>
          <p:txBody>
            <a:bodyPr wrap="square">
              <a:spAutoFit/>
            </a:bodyPr>
            <a:lstStyle/>
            <a:p>
              <a:pPr algn="ctr" fontAlgn="auto">
                <a:spcBef>
                  <a:spcPts val="0"/>
                </a:spcBef>
                <a:spcAft>
                  <a:spcPts val="0"/>
                </a:spcAft>
                <a:defRPr/>
              </a:pPr>
              <a:r>
                <a:rPr lang="en-GB" sz="2400" u="sng" dirty="0">
                  <a:solidFill>
                    <a:srgbClr val="FF0000"/>
                  </a:solidFill>
                  <a:latin typeface="+mn-lt"/>
                </a:rPr>
                <a:t>Disadvantages</a:t>
              </a:r>
            </a:p>
            <a:p>
              <a:pPr marL="285750" indent="-285750" fontAlgn="auto">
                <a:spcBef>
                  <a:spcPts val="0"/>
                </a:spcBef>
                <a:spcAft>
                  <a:spcPts val="0"/>
                </a:spcAft>
                <a:buFont typeface="Arial" pitchFamily="34" charset="0"/>
                <a:buChar char="•"/>
                <a:defRPr/>
              </a:pPr>
              <a:r>
                <a:rPr lang="en-GB" sz="2400" dirty="0">
                  <a:latin typeface="+mn-lt"/>
                </a:rPr>
                <a:t>Inefficient (only 30% efficiency).</a:t>
              </a:r>
            </a:p>
            <a:p>
              <a:pPr marL="285750" indent="-285750" fontAlgn="auto">
                <a:spcBef>
                  <a:spcPts val="0"/>
                </a:spcBef>
                <a:spcAft>
                  <a:spcPts val="0"/>
                </a:spcAft>
                <a:buFont typeface="Arial" pitchFamily="34" charset="0"/>
                <a:buChar char="•"/>
                <a:defRPr/>
              </a:pPr>
              <a:r>
                <a:rPr lang="en-GB" sz="2400" dirty="0">
                  <a:latin typeface="+mn-lt"/>
                </a:rPr>
                <a:t>Releases harmful solid carbon particles into the atmosphere.</a:t>
              </a:r>
            </a:p>
          </p:txBody>
        </p:sp>
        <p:sp>
          <p:nvSpPr>
            <p:cNvPr id="5" name="TextBox 4"/>
            <p:cNvSpPr txBox="1"/>
            <p:nvPr/>
          </p:nvSpPr>
          <p:spPr>
            <a:xfrm>
              <a:off x="0" y="928670"/>
              <a:ext cx="2736850" cy="4893647"/>
            </a:xfrm>
            <a:prstGeom prst="rect">
              <a:avLst/>
            </a:prstGeom>
            <a:noFill/>
          </p:spPr>
          <p:txBody>
            <a:bodyPr wrap="square">
              <a:spAutoFit/>
            </a:bodyPr>
            <a:lstStyle/>
            <a:p>
              <a:pPr algn="ctr" fontAlgn="auto">
                <a:spcBef>
                  <a:spcPts val="0"/>
                </a:spcBef>
                <a:spcAft>
                  <a:spcPts val="0"/>
                </a:spcAft>
                <a:defRPr/>
              </a:pPr>
              <a:r>
                <a:rPr lang="en-GB" sz="2400" b="1" dirty="0">
                  <a:solidFill>
                    <a:schemeClr val="tx2">
                      <a:lumMod val="60000"/>
                      <a:lumOff val="40000"/>
                    </a:schemeClr>
                  </a:solidFill>
                  <a:latin typeface="+mn-lt"/>
                </a:rPr>
                <a:t>What is it?</a:t>
              </a:r>
            </a:p>
            <a:p>
              <a:pPr marL="342900" indent="-342900" fontAlgn="auto">
                <a:spcBef>
                  <a:spcPts val="0"/>
                </a:spcBef>
                <a:spcAft>
                  <a:spcPts val="0"/>
                </a:spcAft>
                <a:buFont typeface="Arial" pitchFamily="34" charset="0"/>
                <a:buChar char="•"/>
                <a:defRPr/>
              </a:pPr>
              <a:r>
                <a:rPr lang="en-GB" sz="2400" dirty="0">
                  <a:latin typeface="+mn-lt"/>
                </a:rPr>
                <a:t>Biomass, is a renewable energy source made of biological material from living, or recently living organisms.</a:t>
              </a:r>
              <a:endParaRPr lang="en-GB" sz="2400" baseline="30000" dirty="0">
                <a:latin typeface="+mn-lt"/>
              </a:endParaRPr>
            </a:p>
            <a:p>
              <a:pPr marL="342900" indent="-342900" fontAlgn="auto">
                <a:spcBef>
                  <a:spcPts val="0"/>
                </a:spcBef>
                <a:spcAft>
                  <a:spcPts val="0"/>
                </a:spcAft>
                <a:buFont typeface="Arial" pitchFamily="34" charset="0"/>
                <a:buChar char="•"/>
                <a:defRPr/>
              </a:pPr>
              <a:r>
                <a:rPr lang="en-GB" sz="2400" dirty="0">
                  <a:latin typeface="+mn-lt"/>
                </a:rPr>
                <a:t>Energy is released by combustion (burning).</a:t>
              </a:r>
            </a:p>
          </p:txBody>
        </p:sp>
        <p:sp>
          <p:nvSpPr>
            <p:cNvPr id="6" name="TextBox 5"/>
            <p:cNvSpPr txBox="1"/>
            <p:nvPr/>
          </p:nvSpPr>
          <p:spPr>
            <a:xfrm>
              <a:off x="4859338" y="4478262"/>
              <a:ext cx="4070380" cy="2308324"/>
            </a:xfrm>
            <a:prstGeom prst="rect">
              <a:avLst/>
            </a:prstGeom>
            <a:noFill/>
          </p:spPr>
          <p:txBody>
            <a:bodyPr wrap="square">
              <a:spAutoFit/>
            </a:bodyPr>
            <a:lstStyle/>
            <a:p>
              <a:pPr algn="ctr" fontAlgn="auto">
                <a:spcBef>
                  <a:spcPts val="0"/>
                </a:spcBef>
                <a:spcAft>
                  <a:spcPts val="0"/>
                </a:spcAft>
                <a:defRPr/>
              </a:pPr>
              <a:r>
                <a:rPr lang="en-GB" sz="2400" u="sng" dirty="0">
                  <a:solidFill>
                    <a:srgbClr val="00B050"/>
                  </a:solidFill>
                  <a:latin typeface="+mn-lt"/>
                </a:rPr>
                <a:t>Advantages</a:t>
              </a:r>
            </a:p>
            <a:p>
              <a:pPr marL="285750" indent="-285750" fontAlgn="auto">
                <a:spcBef>
                  <a:spcPts val="0"/>
                </a:spcBef>
                <a:spcAft>
                  <a:spcPts val="0"/>
                </a:spcAft>
                <a:buFont typeface="Arial" pitchFamily="34" charset="0"/>
                <a:buChar char="•"/>
                <a:defRPr/>
              </a:pPr>
              <a:r>
                <a:rPr lang="en-GB" sz="2400" dirty="0">
                  <a:latin typeface="+mn-lt"/>
                </a:rPr>
                <a:t>Produces less pollution than fossil fuels.</a:t>
              </a:r>
            </a:p>
            <a:p>
              <a:pPr marL="285750" indent="-285750" fontAlgn="auto">
                <a:spcBef>
                  <a:spcPts val="0"/>
                </a:spcBef>
                <a:spcAft>
                  <a:spcPts val="0"/>
                </a:spcAft>
                <a:buFont typeface="Arial" pitchFamily="34" charset="0"/>
                <a:buChar char="•"/>
                <a:defRPr/>
              </a:pPr>
              <a:r>
                <a:rPr lang="en-GB" sz="2400" dirty="0">
                  <a:latin typeface="+mn-lt"/>
                </a:rPr>
                <a:t>Does not cause acid rain.</a:t>
              </a:r>
            </a:p>
            <a:p>
              <a:pPr marL="285750" indent="-285750" fontAlgn="auto">
                <a:spcBef>
                  <a:spcPts val="0"/>
                </a:spcBef>
                <a:spcAft>
                  <a:spcPts val="0"/>
                </a:spcAft>
                <a:buFont typeface="Arial" pitchFamily="34" charset="0"/>
                <a:buChar char="•"/>
                <a:defRPr/>
              </a:pPr>
              <a:r>
                <a:rPr lang="en-GB" sz="2400" dirty="0">
                  <a:latin typeface="+mn-lt"/>
                </a:rPr>
                <a:t>Can be found locally.</a:t>
              </a:r>
            </a:p>
            <a:p>
              <a:pPr marL="285750" indent="-285750" fontAlgn="auto">
                <a:spcBef>
                  <a:spcPts val="0"/>
                </a:spcBef>
                <a:spcAft>
                  <a:spcPts val="0"/>
                </a:spcAft>
                <a:buFont typeface="Arial" pitchFamily="34" charset="0"/>
                <a:buChar char="•"/>
                <a:defRPr/>
              </a:pPr>
              <a:r>
                <a:rPr lang="en-GB" sz="2400" dirty="0">
                  <a:latin typeface="+mn-lt"/>
                </a:rPr>
                <a:t>It is renewable.</a:t>
              </a:r>
            </a:p>
          </p:txBody>
        </p:sp>
        <p:pic>
          <p:nvPicPr>
            <p:cNvPr id="7" name="Picture 2" descr="http://bakewellovens.co.uk/Burners/images/stories/biomass.jpg"/>
            <p:cNvPicPr>
              <a:picLocks noChangeAspect="1" noChangeArrowheads="1"/>
            </p:cNvPicPr>
            <p:nvPr/>
          </p:nvPicPr>
          <p:blipFill>
            <a:blip r:embed="rId2"/>
            <a:srcRect/>
            <a:stretch>
              <a:fillRect/>
            </a:stretch>
          </p:blipFill>
          <p:spPr bwMode="auto">
            <a:xfrm>
              <a:off x="2027238" y="4357694"/>
              <a:ext cx="2671762" cy="2500306"/>
            </a:xfrm>
            <a:prstGeom prst="rect">
              <a:avLst/>
            </a:prstGeom>
            <a:noFill/>
            <a:ln w="9525">
              <a:noFill/>
              <a:miter lim="800000"/>
              <a:headEnd/>
              <a:tailEnd/>
            </a:ln>
          </p:spPr>
        </p:pic>
        <p:pic>
          <p:nvPicPr>
            <p:cNvPr id="8" name="Picture 4" descr="http://www.ukerc.ac.uk/support/tiki-download_file.php?fileId=1688"/>
            <p:cNvPicPr>
              <a:picLocks noChangeAspect="1" noChangeArrowheads="1"/>
            </p:cNvPicPr>
            <p:nvPr/>
          </p:nvPicPr>
          <p:blipFill>
            <a:blip r:embed="rId3"/>
            <a:srcRect/>
            <a:stretch>
              <a:fillRect/>
            </a:stretch>
          </p:blipFill>
          <p:spPr bwMode="auto">
            <a:xfrm>
              <a:off x="2590806" y="928690"/>
              <a:ext cx="2838450" cy="2857500"/>
            </a:xfrm>
            <a:prstGeom prst="rect">
              <a:avLst/>
            </a:prstGeom>
            <a:noFill/>
            <a:ln w="9525">
              <a:noFill/>
              <a:miter lim="800000"/>
              <a:headEnd/>
              <a:tailEnd/>
            </a:ln>
          </p:spPr>
        </p:pic>
        <p:pic>
          <p:nvPicPr>
            <p:cNvPr id="9" name="Rectangle 3"/>
            <p:cNvPicPr>
              <a:picLocks noChangeArrowheads="1"/>
            </p:cNvPicPr>
            <p:nvPr/>
          </p:nvPicPr>
          <p:blipFill>
            <a:blip r:embed="rId4"/>
            <a:srcRect/>
            <a:stretch>
              <a:fillRect/>
            </a:stretch>
          </p:blipFill>
          <p:spPr bwMode="auto">
            <a:xfrm>
              <a:off x="4035425" y="3714752"/>
              <a:ext cx="5705475" cy="85725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28575"/>
            <a:ext cx="9594850" cy="7129463"/>
            <a:chOff x="0" y="28575"/>
            <a:chExt cx="9594850" cy="7129463"/>
          </a:xfrm>
        </p:grpSpPr>
        <p:sp>
          <p:nvSpPr>
            <p:cNvPr id="4" name="TextBox 3"/>
            <p:cNvSpPr txBox="1"/>
            <p:nvPr/>
          </p:nvSpPr>
          <p:spPr>
            <a:xfrm>
              <a:off x="5435600" y="28575"/>
              <a:ext cx="3457575" cy="3416300"/>
            </a:xfrm>
            <a:prstGeom prst="rect">
              <a:avLst/>
            </a:prstGeom>
            <a:noFill/>
          </p:spPr>
          <p:txBody>
            <a:bodyPr>
              <a:spAutoFit/>
            </a:bodyPr>
            <a:lstStyle/>
            <a:p>
              <a:pPr algn="ctr" fontAlgn="auto">
                <a:spcBef>
                  <a:spcPts val="0"/>
                </a:spcBef>
                <a:spcAft>
                  <a:spcPts val="0"/>
                </a:spcAft>
                <a:defRPr/>
              </a:pPr>
              <a:r>
                <a:rPr lang="en-GB" sz="2400" u="sng" dirty="0">
                  <a:solidFill>
                    <a:srgbClr val="FF0000"/>
                  </a:solidFill>
                  <a:latin typeface="+mn-lt"/>
                </a:rPr>
                <a:t>Disadvantages</a:t>
              </a:r>
            </a:p>
            <a:p>
              <a:pPr marL="285750" indent="-285750" fontAlgn="auto">
                <a:spcBef>
                  <a:spcPts val="0"/>
                </a:spcBef>
                <a:spcAft>
                  <a:spcPts val="0"/>
                </a:spcAft>
                <a:buFont typeface="Arial" pitchFamily="34" charset="0"/>
                <a:buChar char="•"/>
                <a:defRPr/>
              </a:pPr>
              <a:r>
                <a:rPr lang="en-GB" sz="2400" dirty="0">
                  <a:latin typeface="+mn-lt"/>
                </a:rPr>
                <a:t>Harmful radioactive waste is created.</a:t>
              </a:r>
            </a:p>
            <a:p>
              <a:pPr marL="285750" indent="-285750" fontAlgn="auto">
                <a:spcBef>
                  <a:spcPts val="0"/>
                </a:spcBef>
                <a:spcAft>
                  <a:spcPts val="0"/>
                </a:spcAft>
                <a:buFont typeface="Arial" pitchFamily="34" charset="0"/>
                <a:buChar char="•"/>
                <a:defRPr/>
              </a:pPr>
              <a:r>
                <a:rPr lang="en-GB" sz="2400" dirty="0">
                  <a:latin typeface="+mn-lt"/>
                </a:rPr>
                <a:t>Uranium supplies may only last for another 50 years.</a:t>
              </a:r>
            </a:p>
            <a:p>
              <a:pPr marL="285750" indent="-285750" fontAlgn="auto">
                <a:spcBef>
                  <a:spcPts val="0"/>
                </a:spcBef>
                <a:spcAft>
                  <a:spcPts val="0"/>
                </a:spcAft>
                <a:buFont typeface="Arial" pitchFamily="34" charset="0"/>
                <a:buChar char="•"/>
                <a:defRPr/>
              </a:pPr>
              <a:r>
                <a:rPr lang="en-GB" sz="2400" dirty="0">
                  <a:latin typeface="+mn-lt"/>
                </a:rPr>
                <a:t>Non-renewable</a:t>
              </a:r>
            </a:p>
            <a:p>
              <a:pPr marL="285750" indent="-285750" fontAlgn="auto">
                <a:spcBef>
                  <a:spcPts val="0"/>
                </a:spcBef>
                <a:spcAft>
                  <a:spcPts val="0"/>
                </a:spcAft>
                <a:buFont typeface="Arial" pitchFamily="34" charset="0"/>
                <a:buChar char="•"/>
                <a:defRPr/>
              </a:pPr>
              <a:r>
                <a:rPr lang="en-GB" sz="2400" dirty="0">
                  <a:latin typeface="+mn-lt"/>
                </a:rPr>
                <a:t>Radiation may cause cancer</a:t>
              </a:r>
            </a:p>
          </p:txBody>
        </p:sp>
        <p:sp>
          <p:nvSpPr>
            <p:cNvPr id="5" name="TextBox 4"/>
            <p:cNvSpPr txBox="1"/>
            <p:nvPr/>
          </p:nvSpPr>
          <p:spPr>
            <a:xfrm>
              <a:off x="0" y="333375"/>
              <a:ext cx="2730500" cy="3784600"/>
            </a:xfrm>
            <a:prstGeom prst="rect">
              <a:avLst/>
            </a:prstGeom>
            <a:noFill/>
          </p:spPr>
          <p:txBody>
            <a:bodyPr>
              <a:spAutoFit/>
            </a:bodyPr>
            <a:lstStyle/>
            <a:p>
              <a:pPr algn="ctr" fontAlgn="auto">
                <a:spcBef>
                  <a:spcPts val="0"/>
                </a:spcBef>
                <a:spcAft>
                  <a:spcPts val="0"/>
                </a:spcAft>
                <a:defRPr/>
              </a:pPr>
              <a:r>
                <a:rPr lang="en-GB" sz="2400" b="1" dirty="0">
                  <a:solidFill>
                    <a:schemeClr val="bg2">
                      <a:lumMod val="10000"/>
                    </a:schemeClr>
                  </a:solidFill>
                  <a:latin typeface="+mn-lt"/>
                </a:rPr>
                <a:t>What is it?</a:t>
              </a:r>
            </a:p>
            <a:p>
              <a:pPr marL="342900" indent="-342900" fontAlgn="auto">
                <a:spcBef>
                  <a:spcPts val="0"/>
                </a:spcBef>
                <a:spcAft>
                  <a:spcPts val="0"/>
                </a:spcAft>
                <a:buFont typeface="Arial" pitchFamily="34" charset="0"/>
                <a:buChar char="•"/>
                <a:defRPr/>
              </a:pPr>
              <a:r>
                <a:rPr lang="en-GB" sz="2400" dirty="0">
                  <a:solidFill>
                    <a:schemeClr val="bg2">
                      <a:lumMod val="10000"/>
                    </a:schemeClr>
                  </a:solidFill>
                  <a:latin typeface="+mn-lt"/>
                </a:rPr>
                <a:t>Radiation is released from the nuclei of metal atoms.</a:t>
              </a:r>
            </a:p>
            <a:p>
              <a:pPr marL="342900" indent="-342900" fontAlgn="auto">
                <a:spcBef>
                  <a:spcPts val="0"/>
                </a:spcBef>
                <a:spcAft>
                  <a:spcPts val="0"/>
                </a:spcAft>
                <a:buFont typeface="Arial" pitchFamily="34" charset="0"/>
                <a:buChar char="•"/>
                <a:defRPr/>
              </a:pPr>
              <a:r>
                <a:rPr lang="en-GB" sz="2400" dirty="0">
                  <a:solidFill>
                    <a:schemeClr val="bg2">
                      <a:lumMod val="10000"/>
                    </a:schemeClr>
                  </a:solidFill>
                  <a:latin typeface="+mn-lt"/>
                </a:rPr>
                <a:t>The radiation can be used to generate electricity.</a:t>
              </a:r>
            </a:p>
            <a:p>
              <a:pPr marL="342900" indent="-342900" fontAlgn="auto">
                <a:spcBef>
                  <a:spcPts val="0"/>
                </a:spcBef>
                <a:spcAft>
                  <a:spcPts val="0"/>
                </a:spcAft>
                <a:buFont typeface="Arial" pitchFamily="34" charset="0"/>
                <a:buChar char="•"/>
                <a:defRPr/>
              </a:pPr>
              <a:endParaRPr lang="en-GB" sz="2400" dirty="0">
                <a:solidFill>
                  <a:schemeClr val="bg2">
                    <a:lumMod val="10000"/>
                  </a:schemeClr>
                </a:solidFill>
                <a:latin typeface="+mn-lt"/>
              </a:endParaRPr>
            </a:p>
          </p:txBody>
        </p:sp>
        <p:sp>
          <p:nvSpPr>
            <p:cNvPr id="6" name="TextBox 5"/>
            <p:cNvSpPr txBox="1"/>
            <p:nvPr/>
          </p:nvSpPr>
          <p:spPr>
            <a:xfrm>
              <a:off x="5503863" y="4479925"/>
              <a:ext cx="3455987" cy="2678113"/>
            </a:xfrm>
            <a:prstGeom prst="rect">
              <a:avLst/>
            </a:prstGeom>
            <a:noFill/>
          </p:spPr>
          <p:txBody>
            <a:bodyPr>
              <a:spAutoFit/>
            </a:bodyPr>
            <a:lstStyle/>
            <a:p>
              <a:pPr algn="ctr" fontAlgn="auto">
                <a:spcBef>
                  <a:spcPts val="0"/>
                </a:spcBef>
                <a:spcAft>
                  <a:spcPts val="0"/>
                </a:spcAft>
                <a:defRPr/>
              </a:pPr>
              <a:r>
                <a:rPr lang="en-GB" sz="2400" u="sng" dirty="0">
                  <a:solidFill>
                    <a:srgbClr val="00B050"/>
                  </a:solidFill>
                  <a:latin typeface="+mn-lt"/>
                </a:rPr>
                <a:t>Advantages</a:t>
              </a:r>
            </a:p>
            <a:p>
              <a:pPr marL="285750" indent="-285750" fontAlgn="auto">
                <a:spcBef>
                  <a:spcPts val="0"/>
                </a:spcBef>
                <a:spcAft>
                  <a:spcPts val="0"/>
                </a:spcAft>
                <a:buFont typeface="Arial" pitchFamily="34" charset="0"/>
                <a:buChar char="•"/>
                <a:defRPr/>
              </a:pPr>
              <a:r>
                <a:rPr lang="en-GB" sz="2400" dirty="0">
                  <a:latin typeface="+mn-lt"/>
                </a:rPr>
                <a:t>Green House gases are not made.</a:t>
              </a:r>
            </a:p>
            <a:p>
              <a:pPr marL="285750" indent="-285750" fontAlgn="auto">
                <a:spcBef>
                  <a:spcPts val="0"/>
                </a:spcBef>
                <a:spcAft>
                  <a:spcPts val="0"/>
                </a:spcAft>
                <a:buFont typeface="Arial" pitchFamily="34" charset="0"/>
                <a:buChar char="•"/>
                <a:defRPr/>
              </a:pPr>
              <a:r>
                <a:rPr lang="en-GB" sz="2400" dirty="0">
                  <a:latin typeface="+mn-lt"/>
                </a:rPr>
                <a:t>Only a small amount of fuel is needed to create a lot of energy.</a:t>
              </a:r>
            </a:p>
            <a:p>
              <a:pPr marL="285750" indent="-285750" fontAlgn="auto">
                <a:spcBef>
                  <a:spcPts val="0"/>
                </a:spcBef>
                <a:spcAft>
                  <a:spcPts val="0"/>
                </a:spcAft>
                <a:buFont typeface="Arial" pitchFamily="34" charset="0"/>
                <a:buChar char="•"/>
                <a:defRPr/>
              </a:pPr>
              <a:endParaRPr lang="en-GB" sz="2400" dirty="0">
                <a:latin typeface="+mn-lt"/>
              </a:endParaRPr>
            </a:p>
          </p:txBody>
        </p:sp>
        <p:pic>
          <p:nvPicPr>
            <p:cNvPr id="7" name="Picture 2" descr="http://kidzcoolzone.com/wp-content/uploads/2011/03/nuclear-power-plant.jpg"/>
            <p:cNvPicPr>
              <a:picLocks noChangeAspect="1" noChangeArrowheads="1"/>
            </p:cNvPicPr>
            <p:nvPr/>
          </p:nvPicPr>
          <p:blipFill>
            <a:blip r:embed="rId2"/>
            <a:srcRect/>
            <a:stretch>
              <a:fillRect/>
            </a:stretch>
          </p:blipFill>
          <p:spPr bwMode="auto">
            <a:xfrm>
              <a:off x="854075" y="4117975"/>
              <a:ext cx="3213100" cy="2544763"/>
            </a:xfrm>
            <a:prstGeom prst="rect">
              <a:avLst/>
            </a:prstGeom>
            <a:noFill/>
            <a:ln w="9525">
              <a:noFill/>
              <a:miter lim="800000"/>
              <a:headEnd/>
              <a:tailEnd/>
            </a:ln>
          </p:spPr>
        </p:pic>
        <p:pic>
          <p:nvPicPr>
            <p:cNvPr id="8" name="Picture 4" descr="http://keetsa.com/blog/wp-content/uploads/2007/08/nuclearpower.jpg"/>
            <p:cNvPicPr>
              <a:picLocks noChangeAspect="1" noChangeArrowheads="1"/>
            </p:cNvPicPr>
            <p:nvPr/>
          </p:nvPicPr>
          <p:blipFill>
            <a:blip r:embed="rId3"/>
            <a:srcRect/>
            <a:stretch>
              <a:fillRect/>
            </a:stretch>
          </p:blipFill>
          <p:spPr bwMode="auto">
            <a:xfrm>
              <a:off x="2730500" y="203198"/>
              <a:ext cx="2673350" cy="2940050"/>
            </a:xfrm>
            <a:prstGeom prst="rect">
              <a:avLst/>
            </a:prstGeom>
            <a:noFill/>
            <a:ln w="9525">
              <a:noFill/>
              <a:miter lim="800000"/>
              <a:headEnd/>
              <a:tailEnd/>
            </a:ln>
          </p:spPr>
        </p:pic>
        <p:pic>
          <p:nvPicPr>
            <p:cNvPr id="9" name="Rectangle 3"/>
            <p:cNvPicPr>
              <a:picLocks noChangeArrowheads="1"/>
            </p:cNvPicPr>
            <p:nvPr/>
          </p:nvPicPr>
          <p:blipFill>
            <a:blip r:embed="rId4"/>
            <a:srcRect/>
            <a:stretch>
              <a:fillRect/>
            </a:stretch>
          </p:blipFill>
          <p:spPr bwMode="auto">
            <a:xfrm>
              <a:off x="4181475" y="2640013"/>
              <a:ext cx="5413375" cy="1912937"/>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28575"/>
            <a:ext cx="9144000" cy="6654800"/>
            <a:chOff x="0" y="28575"/>
            <a:chExt cx="9144000" cy="6654800"/>
          </a:xfrm>
        </p:grpSpPr>
        <p:sp>
          <p:nvSpPr>
            <p:cNvPr id="4" name="TextBox 3"/>
            <p:cNvSpPr txBox="1"/>
            <p:nvPr/>
          </p:nvSpPr>
          <p:spPr>
            <a:xfrm>
              <a:off x="5548344" y="28575"/>
              <a:ext cx="3524250" cy="3416300"/>
            </a:xfrm>
            <a:prstGeom prst="rect">
              <a:avLst/>
            </a:prstGeom>
            <a:noFill/>
          </p:spPr>
          <p:txBody>
            <a:bodyPr>
              <a:spAutoFit/>
            </a:bodyPr>
            <a:lstStyle/>
            <a:p>
              <a:pPr algn="ctr" fontAlgn="auto">
                <a:spcBef>
                  <a:spcPts val="0"/>
                </a:spcBef>
                <a:spcAft>
                  <a:spcPts val="0"/>
                </a:spcAft>
                <a:defRPr/>
              </a:pPr>
              <a:r>
                <a:rPr lang="en-GB" sz="2400" u="sng" dirty="0">
                  <a:solidFill>
                    <a:srgbClr val="FF0000"/>
                  </a:solidFill>
                  <a:latin typeface="+mn-lt"/>
                </a:rPr>
                <a:t>Disadvantages</a:t>
              </a:r>
            </a:p>
            <a:p>
              <a:pPr marL="285750" indent="-285750" fontAlgn="auto">
                <a:spcBef>
                  <a:spcPts val="0"/>
                </a:spcBef>
                <a:spcAft>
                  <a:spcPts val="0"/>
                </a:spcAft>
                <a:buFont typeface="Arial" pitchFamily="34" charset="0"/>
                <a:buChar char="•"/>
                <a:defRPr/>
              </a:pPr>
              <a:r>
                <a:rPr lang="en-GB" sz="2400" dirty="0">
                  <a:latin typeface="+mn-lt"/>
                </a:rPr>
                <a:t>Lots of wind turbines are needed to produce enough power.</a:t>
              </a:r>
            </a:p>
            <a:p>
              <a:pPr marL="285750" indent="-285750" fontAlgn="auto">
                <a:spcBef>
                  <a:spcPts val="0"/>
                </a:spcBef>
                <a:spcAft>
                  <a:spcPts val="0"/>
                </a:spcAft>
                <a:buFont typeface="Arial" pitchFamily="34" charset="0"/>
                <a:buChar char="•"/>
                <a:defRPr/>
              </a:pPr>
              <a:r>
                <a:rPr lang="en-GB" sz="2400" dirty="0">
                  <a:latin typeface="+mn-lt"/>
                </a:rPr>
                <a:t>Turbines can only be put in windy areas.</a:t>
              </a:r>
            </a:p>
            <a:p>
              <a:pPr marL="285750" indent="-285750" fontAlgn="auto">
                <a:spcBef>
                  <a:spcPts val="0"/>
                </a:spcBef>
                <a:spcAft>
                  <a:spcPts val="0"/>
                </a:spcAft>
                <a:buFont typeface="Arial" pitchFamily="34" charset="0"/>
                <a:buChar char="•"/>
                <a:defRPr/>
              </a:pPr>
              <a:r>
                <a:rPr lang="en-GB" sz="2400" dirty="0">
                  <a:latin typeface="+mn-lt"/>
                </a:rPr>
                <a:t>It is not always windy.</a:t>
              </a:r>
            </a:p>
            <a:p>
              <a:pPr marL="285750" indent="-285750" fontAlgn="auto">
                <a:spcBef>
                  <a:spcPts val="0"/>
                </a:spcBef>
                <a:spcAft>
                  <a:spcPts val="0"/>
                </a:spcAft>
                <a:buFont typeface="Arial" pitchFamily="34" charset="0"/>
                <a:buChar char="•"/>
                <a:defRPr/>
              </a:pPr>
              <a:r>
                <a:rPr lang="en-GB" sz="2400" dirty="0">
                  <a:latin typeface="+mn-lt"/>
                </a:rPr>
                <a:t>Some people don’t like the look of the turbines.</a:t>
              </a:r>
            </a:p>
          </p:txBody>
        </p:sp>
        <p:sp>
          <p:nvSpPr>
            <p:cNvPr id="5" name="TextBox 4"/>
            <p:cNvSpPr txBox="1"/>
            <p:nvPr/>
          </p:nvSpPr>
          <p:spPr>
            <a:xfrm>
              <a:off x="0" y="333375"/>
              <a:ext cx="2730500" cy="3784600"/>
            </a:xfrm>
            <a:prstGeom prst="rect">
              <a:avLst/>
            </a:prstGeom>
            <a:noFill/>
          </p:spPr>
          <p:txBody>
            <a:bodyPr>
              <a:spAutoFit/>
            </a:bodyPr>
            <a:lstStyle/>
            <a:p>
              <a:pPr algn="ctr" fontAlgn="auto">
                <a:spcBef>
                  <a:spcPts val="0"/>
                </a:spcBef>
                <a:spcAft>
                  <a:spcPts val="0"/>
                </a:spcAft>
                <a:defRPr/>
              </a:pPr>
              <a:r>
                <a:rPr lang="en-GB" sz="2400" b="1" dirty="0">
                  <a:solidFill>
                    <a:schemeClr val="tx2">
                      <a:lumMod val="60000"/>
                      <a:lumOff val="40000"/>
                    </a:schemeClr>
                  </a:solidFill>
                  <a:latin typeface="+mn-lt"/>
                </a:rPr>
                <a:t>What is it?</a:t>
              </a:r>
            </a:p>
            <a:p>
              <a:pPr marL="342900" indent="-342900" fontAlgn="auto">
                <a:spcBef>
                  <a:spcPts val="0"/>
                </a:spcBef>
                <a:spcAft>
                  <a:spcPts val="0"/>
                </a:spcAft>
                <a:buFont typeface="Arial" pitchFamily="34" charset="0"/>
                <a:buChar char="•"/>
                <a:defRPr/>
              </a:pPr>
              <a:r>
                <a:rPr lang="en-GB" sz="2400" dirty="0">
                  <a:latin typeface="+mn-lt"/>
                </a:rPr>
                <a:t>Wind turbines are used to generate electricity from the wind.</a:t>
              </a:r>
            </a:p>
            <a:p>
              <a:pPr marL="342900" indent="-342900" fontAlgn="auto">
                <a:spcBef>
                  <a:spcPts val="0"/>
                </a:spcBef>
                <a:spcAft>
                  <a:spcPts val="0"/>
                </a:spcAft>
                <a:buFont typeface="Arial" pitchFamily="34" charset="0"/>
                <a:buChar char="•"/>
                <a:defRPr/>
              </a:pPr>
              <a:r>
                <a:rPr lang="en-GB" sz="2400" dirty="0">
                  <a:latin typeface="+mn-lt"/>
                </a:rPr>
                <a:t>The wind turns the large blades and the blades turn a generator.</a:t>
              </a:r>
            </a:p>
          </p:txBody>
        </p:sp>
        <p:sp>
          <p:nvSpPr>
            <p:cNvPr id="6" name="TextBox 5"/>
            <p:cNvSpPr txBox="1"/>
            <p:nvPr/>
          </p:nvSpPr>
          <p:spPr>
            <a:xfrm>
              <a:off x="5403850" y="4286256"/>
              <a:ext cx="3740150" cy="2308225"/>
            </a:xfrm>
            <a:prstGeom prst="rect">
              <a:avLst/>
            </a:prstGeom>
            <a:noFill/>
          </p:spPr>
          <p:txBody>
            <a:bodyPr>
              <a:spAutoFit/>
            </a:bodyPr>
            <a:lstStyle/>
            <a:p>
              <a:pPr algn="ctr" fontAlgn="auto">
                <a:spcBef>
                  <a:spcPts val="0"/>
                </a:spcBef>
                <a:spcAft>
                  <a:spcPts val="0"/>
                </a:spcAft>
                <a:defRPr/>
              </a:pPr>
              <a:r>
                <a:rPr lang="en-GB" sz="2400" u="sng" dirty="0">
                  <a:solidFill>
                    <a:srgbClr val="00B050"/>
                  </a:solidFill>
                  <a:latin typeface="+mn-lt"/>
                </a:rPr>
                <a:t>Advantages</a:t>
              </a:r>
            </a:p>
            <a:p>
              <a:pPr marL="285750" indent="-285750" fontAlgn="auto">
                <a:spcBef>
                  <a:spcPts val="0"/>
                </a:spcBef>
                <a:spcAft>
                  <a:spcPts val="0"/>
                </a:spcAft>
                <a:buFont typeface="Arial" pitchFamily="34" charset="0"/>
                <a:buChar char="•"/>
                <a:defRPr/>
              </a:pPr>
              <a:r>
                <a:rPr lang="en-GB" sz="2400" dirty="0">
                  <a:latin typeface="+mn-lt"/>
                </a:rPr>
                <a:t>Wind is renewable.</a:t>
              </a:r>
            </a:p>
            <a:p>
              <a:pPr marL="285750" indent="-285750" fontAlgn="auto">
                <a:spcBef>
                  <a:spcPts val="0"/>
                </a:spcBef>
                <a:spcAft>
                  <a:spcPts val="0"/>
                </a:spcAft>
                <a:buFont typeface="Arial" pitchFamily="34" charset="0"/>
                <a:buChar char="•"/>
                <a:defRPr/>
              </a:pPr>
              <a:r>
                <a:rPr lang="en-GB" sz="2400" dirty="0">
                  <a:latin typeface="+mn-lt"/>
                </a:rPr>
                <a:t>Wind is free.</a:t>
              </a:r>
            </a:p>
            <a:p>
              <a:pPr marL="285750" indent="-285750" fontAlgn="auto">
                <a:spcBef>
                  <a:spcPts val="0"/>
                </a:spcBef>
                <a:spcAft>
                  <a:spcPts val="0"/>
                </a:spcAft>
                <a:buFont typeface="Arial" pitchFamily="34" charset="0"/>
                <a:buChar char="•"/>
                <a:defRPr/>
              </a:pPr>
              <a:r>
                <a:rPr lang="en-GB" sz="2400" dirty="0">
                  <a:latin typeface="+mn-lt"/>
                </a:rPr>
                <a:t>No greenhouse gases are made.</a:t>
              </a:r>
            </a:p>
            <a:p>
              <a:pPr marL="285750" indent="-285750" fontAlgn="auto">
                <a:spcBef>
                  <a:spcPts val="0"/>
                </a:spcBef>
                <a:spcAft>
                  <a:spcPts val="0"/>
                </a:spcAft>
                <a:buFont typeface="Arial" pitchFamily="34" charset="0"/>
                <a:buChar char="•"/>
                <a:defRPr/>
              </a:pPr>
              <a:r>
                <a:rPr lang="en-GB" sz="2400" dirty="0">
                  <a:latin typeface="+mn-lt"/>
                </a:rPr>
                <a:t>There are few safety risks.</a:t>
              </a:r>
            </a:p>
          </p:txBody>
        </p:sp>
        <p:pic>
          <p:nvPicPr>
            <p:cNvPr id="7" name="Rectangle 3"/>
            <p:cNvPicPr>
              <a:picLocks noChangeArrowheads="1"/>
            </p:cNvPicPr>
            <p:nvPr/>
          </p:nvPicPr>
          <p:blipFill>
            <a:blip r:embed="rId2"/>
            <a:srcRect/>
            <a:stretch>
              <a:fillRect/>
            </a:stretch>
          </p:blipFill>
          <p:spPr bwMode="auto">
            <a:xfrm>
              <a:off x="3676650" y="3214686"/>
              <a:ext cx="4198938" cy="1331913"/>
            </a:xfrm>
            <a:prstGeom prst="rect">
              <a:avLst/>
            </a:prstGeom>
            <a:noFill/>
            <a:ln w="9525">
              <a:noFill/>
              <a:miter lim="800000"/>
              <a:headEnd/>
              <a:tailEnd/>
            </a:ln>
          </p:spPr>
        </p:pic>
        <p:pic>
          <p:nvPicPr>
            <p:cNvPr id="8" name="Picture 2" descr="http://wordlesstech.com/wp-content/uploads/2011/01/rhode-island-offshore-wind-farm.jpg"/>
            <p:cNvPicPr>
              <a:picLocks noChangeAspect="1" noChangeArrowheads="1"/>
            </p:cNvPicPr>
            <p:nvPr/>
          </p:nvPicPr>
          <p:blipFill>
            <a:blip r:embed="rId3"/>
            <a:srcRect/>
            <a:stretch>
              <a:fillRect/>
            </a:stretch>
          </p:blipFill>
          <p:spPr bwMode="auto">
            <a:xfrm>
              <a:off x="2478095" y="188913"/>
              <a:ext cx="3094037" cy="2320925"/>
            </a:xfrm>
            <a:prstGeom prst="rect">
              <a:avLst/>
            </a:prstGeom>
            <a:noFill/>
            <a:ln w="9525">
              <a:noFill/>
              <a:miter lim="800000"/>
              <a:headEnd/>
              <a:tailEnd/>
            </a:ln>
          </p:spPr>
        </p:pic>
        <p:pic>
          <p:nvPicPr>
            <p:cNvPr id="9" name="Picture 4" descr="http://t0.gstatic.com/images?q=tbn:ANd9GcSrUHKm_UxTUbRfIwg3Iq_lHBvKYs5BZ7GlTY0M2vt57LUkE7HOEQ"/>
            <p:cNvPicPr>
              <a:picLocks noChangeAspect="1" noChangeArrowheads="1"/>
            </p:cNvPicPr>
            <p:nvPr/>
          </p:nvPicPr>
          <p:blipFill>
            <a:blip r:embed="rId4"/>
            <a:srcRect/>
            <a:stretch>
              <a:fillRect/>
            </a:stretch>
          </p:blipFill>
          <p:spPr bwMode="auto">
            <a:xfrm>
              <a:off x="755650" y="4124325"/>
              <a:ext cx="3538538" cy="255905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ctangle 3"/>
          <p:cNvPicPr>
            <a:picLocks noChangeArrowheads="1"/>
          </p:cNvPicPr>
          <p:nvPr/>
        </p:nvPicPr>
        <p:blipFill>
          <a:blip r:embed="rId2"/>
          <a:srcRect/>
          <a:stretch>
            <a:fillRect/>
          </a:stretch>
        </p:blipFill>
        <p:spPr bwMode="auto">
          <a:xfrm>
            <a:off x="2176463" y="2357430"/>
            <a:ext cx="7583487" cy="1352555"/>
          </a:xfrm>
          <a:prstGeom prst="rect">
            <a:avLst/>
          </a:prstGeom>
          <a:noFill/>
          <a:ln w="9525">
            <a:noFill/>
            <a:miter lim="800000"/>
            <a:headEnd/>
            <a:tailEnd/>
          </a:ln>
        </p:spPr>
      </p:pic>
      <p:grpSp>
        <p:nvGrpSpPr>
          <p:cNvPr id="10" name="Group 9"/>
          <p:cNvGrpSpPr/>
          <p:nvPr/>
        </p:nvGrpSpPr>
        <p:grpSpPr>
          <a:xfrm>
            <a:off x="0" y="28575"/>
            <a:ext cx="9144000" cy="6581775"/>
            <a:chOff x="0" y="28575"/>
            <a:chExt cx="9144000" cy="6581775"/>
          </a:xfrm>
        </p:grpSpPr>
        <p:sp>
          <p:nvSpPr>
            <p:cNvPr id="4" name="TextBox 3"/>
            <p:cNvSpPr txBox="1"/>
            <p:nvPr/>
          </p:nvSpPr>
          <p:spPr>
            <a:xfrm>
              <a:off x="5364163" y="28575"/>
              <a:ext cx="3779837" cy="3046413"/>
            </a:xfrm>
            <a:prstGeom prst="rect">
              <a:avLst/>
            </a:prstGeom>
            <a:noFill/>
          </p:spPr>
          <p:txBody>
            <a:bodyPr>
              <a:spAutoFit/>
            </a:bodyPr>
            <a:lstStyle/>
            <a:p>
              <a:pPr algn="ctr" fontAlgn="auto">
                <a:spcBef>
                  <a:spcPts val="0"/>
                </a:spcBef>
                <a:spcAft>
                  <a:spcPts val="0"/>
                </a:spcAft>
                <a:defRPr/>
              </a:pPr>
              <a:r>
                <a:rPr lang="en-GB" sz="2400" u="sng" dirty="0">
                  <a:solidFill>
                    <a:srgbClr val="FF0000"/>
                  </a:solidFill>
                  <a:latin typeface="+mn-lt"/>
                </a:rPr>
                <a:t>Disadvantages</a:t>
              </a:r>
            </a:p>
            <a:p>
              <a:pPr marL="342900" indent="-342900" fontAlgn="auto">
                <a:spcBef>
                  <a:spcPts val="0"/>
                </a:spcBef>
                <a:spcAft>
                  <a:spcPts val="0"/>
                </a:spcAft>
                <a:buFont typeface="Arial" pitchFamily="34" charset="0"/>
                <a:buChar char="•"/>
                <a:defRPr/>
              </a:pPr>
              <a:r>
                <a:rPr lang="en-GB" sz="2400" dirty="0">
                  <a:latin typeface="+mn-lt"/>
                </a:rPr>
                <a:t>Solar panels are expensive.</a:t>
              </a:r>
            </a:p>
            <a:p>
              <a:pPr marL="342900" indent="-342900" fontAlgn="auto">
                <a:spcBef>
                  <a:spcPts val="0"/>
                </a:spcBef>
                <a:spcAft>
                  <a:spcPts val="0"/>
                </a:spcAft>
                <a:buFont typeface="Arial" pitchFamily="34" charset="0"/>
                <a:buChar char="•"/>
                <a:defRPr/>
              </a:pPr>
              <a:r>
                <a:rPr lang="en-GB" sz="2400" dirty="0">
                  <a:latin typeface="+mn-lt"/>
                </a:rPr>
                <a:t>When it is cloudy or at night there is not enough light.</a:t>
              </a:r>
            </a:p>
            <a:p>
              <a:pPr marL="342900" indent="-342900" fontAlgn="auto">
                <a:spcBef>
                  <a:spcPts val="0"/>
                </a:spcBef>
                <a:spcAft>
                  <a:spcPts val="0"/>
                </a:spcAft>
                <a:buFont typeface="Arial" pitchFamily="34" charset="0"/>
                <a:buChar char="•"/>
                <a:defRPr/>
              </a:pPr>
              <a:r>
                <a:rPr lang="en-GB" sz="2400" dirty="0">
                  <a:latin typeface="+mn-lt"/>
                </a:rPr>
                <a:t>Some people don’t like the look of solar panels.</a:t>
              </a:r>
            </a:p>
          </p:txBody>
        </p:sp>
        <p:sp>
          <p:nvSpPr>
            <p:cNvPr id="5" name="TextBox 4"/>
            <p:cNvSpPr txBox="1"/>
            <p:nvPr/>
          </p:nvSpPr>
          <p:spPr>
            <a:xfrm>
              <a:off x="0" y="333375"/>
              <a:ext cx="2128838" cy="3784600"/>
            </a:xfrm>
            <a:prstGeom prst="rect">
              <a:avLst/>
            </a:prstGeom>
            <a:noFill/>
          </p:spPr>
          <p:txBody>
            <a:bodyPr>
              <a:spAutoFit/>
            </a:bodyPr>
            <a:lstStyle/>
            <a:p>
              <a:pPr algn="ctr" fontAlgn="auto">
                <a:spcBef>
                  <a:spcPts val="0"/>
                </a:spcBef>
                <a:spcAft>
                  <a:spcPts val="0"/>
                </a:spcAft>
                <a:defRPr/>
              </a:pPr>
              <a:r>
                <a:rPr lang="en-GB" sz="2400" b="1" dirty="0">
                  <a:solidFill>
                    <a:schemeClr val="bg2">
                      <a:lumMod val="10000"/>
                    </a:schemeClr>
                  </a:solidFill>
                  <a:latin typeface="+mn-lt"/>
                </a:rPr>
                <a:t>What is it?</a:t>
              </a:r>
            </a:p>
            <a:p>
              <a:pPr marL="342900" indent="-342900" fontAlgn="auto">
                <a:spcBef>
                  <a:spcPts val="0"/>
                </a:spcBef>
                <a:spcAft>
                  <a:spcPts val="0"/>
                </a:spcAft>
                <a:buFont typeface="Arial" pitchFamily="34" charset="0"/>
                <a:buChar char="•"/>
                <a:defRPr/>
              </a:pPr>
              <a:r>
                <a:rPr lang="en-GB" sz="2400" dirty="0">
                  <a:solidFill>
                    <a:schemeClr val="bg2">
                      <a:lumMod val="10000"/>
                    </a:schemeClr>
                  </a:solidFill>
                  <a:latin typeface="+mn-lt"/>
                </a:rPr>
                <a:t>Solar power uses energy from the Sun.</a:t>
              </a:r>
            </a:p>
            <a:p>
              <a:pPr marL="342900" indent="-342900" fontAlgn="auto">
                <a:spcBef>
                  <a:spcPts val="0"/>
                </a:spcBef>
                <a:spcAft>
                  <a:spcPts val="0"/>
                </a:spcAft>
                <a:buFont typeface="Arial" pitchFamily="34" charset="0"/>
                <a:buChar char="•"/>
                <a:defRPr/>
              </a:pPr>
              <a:r>
                <a:rPr lang="en-GB" sz="2400" dirty="0">
                  <a:solidFill>
                    <a:schemeClr val="bg2">
                      <a:lumMod val="10000"/>
                    </a:schemeClr>
                  </a:solidFill>
                  <a:latin typeface="+mn-lt"/>
                </a:rPr>
                <a:t>Solar panels transfer the Suns energy to heat water.</a:t>
              </a:r>
            </a:p>
          </p:txBody>
        </p:sp>
        <p:sp>
          <p:nvSpPr>
            <p:cNvPr id="6" name="TextBox 5"/>
            <p:cNvSpPr txBox="1"/>
            <p:nvPr/>
          </p:nvSpPr>
          <p:spPr>
            <a:xfrm>
              <a:off x="4859338" y="3500438"/>
              <a:ext cx="3816350" cy="2676525"/>
            </a:xfrm>
            <a:prstGeom prst="rect">
              <a:avLst/>
            </a:prstGeom>
            <a:noFill/>
          </p:spPr>
          <p:txBody>
            <a:bodyPr>
              <a:spAutoFit/>
            </a:bodyPr>
            <a:lstStyle/>
            <a:p>
              <a:pPr algn="ctr" fontAlgn="auto">
                <a:spcBef>
                  <a:spcPts val="0"/>
                </a:spcBef>
                <a:spcAft>
                  <a:spcPts val="0"/>
                </a:spcAft>
                <a:defRPr/>
              </a:pPr>
              <a:r>
                <a:rPr lang="en-GB" sz="2400" u="sng" dirty="0">
                  <a:solidFill>
                    <a:srgbClr val="00B050"/>
                  </a:solidFill>
                  <a:latin typeface="+mn-lt"/>
                </a:rPr>
                <a:t>Advantages</a:t>
              </a:r>
            </a:p>
            <a:p>
              <a:pPr marL="342900" indent="-342900" fontAlgn="auto">
                <a:spcBef>
                  <a:spcPts val="0"/>
                </a:spcBef>
                <a:spcAft>
                  <a:spcPts val="0"/>
                </a:spcAft>
                <a:buFont typeface="Arial" pitchFamily="34" charset="0"/>
                <a:buChar char="•"/>
                <a:defRPr/>
              </a:pPr>
              <a:r>
                <a:rPr lang="en-GB" sz="2400" dirty="0">
                  <a:latin typeface="+mn-lt"/>
                </a:rPr>
                <a:t>The energy from the Sun is free.</a:t>
              </a:r>
            </a:p>
            <a:p>
              <a:pPr marL="342900" indent="-342900" fontAlgn="auto">
                <a:spcBef>
                  <a:spcPts val="0"/>
                </a:spcBef>
                <a:spcAft>
                  <a:spcPts val="0"/>
                </a:spcAft>
                <a:buFont typeface="Arial" pitchFamily="34" charset="0"/>
                <a:buChar char="•"/>
                <a:defRPr/>
              </a:pPr>
              <a:r>
                <a:rPr lang="en-GB" sz="2400" dirty="0">
                  <a:latin typeface="+mn-lt"/>
                </a:rPr>
                <a:t>The sun does not produce greenhouse gases.</a:t>
              </a:r>
            </a:p>
            <a:p>
              <a:pPr marL="342900" indent="-342900" fontAlgn="auto">
                <a:spcBef>
                  <a:spcPts val="0"/>
                </a:spcBef>
                <a:spcAft>
                  <a:spcPts val="0"/>
                </a:spcAft>
                <a:buFont typeface="Arial" pitchFamily="34" charset="0"/>
                <a:buChar char="•"/>
                <a:defRPr/>
              </a:pPr>
              <a:r>
                <a:rPr lang="en-GB" sz="2400" dirty="0">
                  <a:latin typeface="+mn-lt"/>
                </a:rPr>
                <a:t>The sun will always be there during our lifetime.</a:t>
              </a:r>
            </a:p>
          </p:txBody>
        </p:sp>
        <p:pic>
          <p:nvPicPr>
            <p:cNvPr id="8" name="Picture 2" descr="http://t1.gstatic.com/images?q=tbn:ANd9GcRMvxJOxU5xRql3R-LG4-8C09V9upDhQOpXTqPydUaho4XW79v7UQ"/>
            <p:cNvPicPr>
              <a:picLocks noChangeAspect="1" noChangeArrowheads="1"/>
            </p:cNvPicPr>
            <p:nvPr/>
          </p:nvPicPr>
          <p:blipFill>
            <a:blip r:embed="rId3"/>
            <a:srcRect/>
            <a:stretch>
              <a:fillRect/>
            </a:stretch>
          </p:blipFill>
          <p:spPr bwMode="auto">
            <a:xfrm>
              <a:off x="1547813" y="4062413"/>
              <a:ext cx="3311525" cy="2547937"/>
            </a:xfrm>
            <a:prstGeom prst="rect">
              <a:avLst/>
            </a:prstGeom>
            <a:noFill/>
            <a:ln w="9525">
              <a:noFill/>
              <a:miter lim="800000"/>
              <a:headEnd/>
              <a:tailEnd/>
            </a:ln>
          </p:spPr>
        </p:pic>
        <p:pic>
          <p:nvPicPr>
            <p:cNvPr id="9" name="Picture 2" descr="http://t2.gstatic.com/images?q=tbn:ANd9GcT7DXw2LvkAVkIFG49BvKxBf1-eNyr8JEzDYCuEjH5_WQnYi64nJQ"/>
            <p:cNvPicPr>
              <a:picLocks noChangeAspect="1" noChangeArrowheads="1"/>
            </p:cNvPicPr>
            <p:nvPr/>
          </p:nvPicPr>
          <p:blipFill>
            <a:blip r:embed="rId4"/>
            <a:srcRect/>
            <a:stretch>
              <a:fillRect/>
            </a:stretch>
          </p:blipFill>
          <p:spPr bwMode="auto">
            <a:xfrm>
              <a:off x="2627313" y="63500"/>
              <a:ext cx="2095500" cy="2789238"/>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28575"/>
            <a:ext cx="9144000" cy="6758011"/>
            <a:chOff x="0" y="28575"/>
            <a:chExt cx="9144000" cy="6758011"/>
          </a:xfrm>
        </p:grpSpPr>
        <p:sp>
          <p:nvSpPr>
            <p:cNvPr id="4" name="TextBox 3"/>
            <p:cNvSpPr txBox="1"/>
            <p:nvPr/>
          </p:nvSpPr>
          <p:spPr>
            <a:xfrm>
              <a:off x="5003800" y="28575"/>
              <a:ext cx="4140200" cy="3416300"/>
            </a:xfrm>
            <a:prstGeom prst="rect">
              <a:avLst/>
            </a:prstGeom>
            <a:noFill/>
          </p:spPr>
          <p:txBody>
            <a:bodyPr>
              <a:spAutoFit/>
            </a:bodyPr>
            <a:lstStyle/>
            <a:p>
              <a:pPr algn="ctr" fontAlgn="auto">
                <a:spcBef>
                  <a:spcPts val="0"/>
                </a:spcBef>
                <a:spcAft>
                  <a:spcPts val="0"/>
                </a:spcAft>
                <a:defRPr/>
              </a:pPr>
              <a:r>
                <a:rPr lang="en-GB" sz="2400" u="sng" dirty="0">
                  <a:solidFill>
                    <a:srgbClr val="FF0000"/>
                  </a:solidFill>
                  <a:latin typeface="+mn-lt"/>
                </a:rPr>
                <a:t>Disadvantages</a:t>
              </a:r>
            </a:p>
            <a:p>
              <a:pPr marL="342900" indent="-342900" fontAlgn="auto">
                <a:spcBef>
                  <a:spcPts val="0"/>
                </a:spcBef>
                <a:spcAft>
                  <a:spcPts val="0"/>
                </a:spcAft>
                <a:buFont typeface="Arial" pitchFamily="34" charset="0"/>
                <a:buChar char="•"/>
                <a:defRPr/>
              </a:pPr>
              <a:r>
                <a:rPr lang="en-GB" sz="2400" dirty="0">
                  <a:latin typeface="+mn-lt"/>
                </a:rPr>
                <a:t>There are not many places where we can build geothermal power stations.</a:t>
              </a:r>
            </a:p>
            <a:p>
              <a:pPr marL="342900" indent="-342900" fontAlgn="auto">
                <a:spcBef>
                  <a:spcPts val="0"/>
                </a:spcBef>
                <a:spcAft>
                  <a:spcPts val="0"/>
                </a:spcAft>
                <a:buFont typeface="Arial" pitchFamily="34" charset="0"/>
                <a:buChar char="•"/>
                <a:defRPr/>
              </a:pPr>
              <a:r>
                <a:rPr lang="en-GB" sz="2400" dirty="0">
                  <a:latin typeface="+mn-lt"/>
                </a:rPr>
                <a:t>Harmful gases and minerals may occasionally come up from the ground below. These can be</a:t>
              </a:r>
            </a:p>
            <a:p>
              <a:pPr marL="342900" indent="-342900" fontAlgn="auto">
                <a:spcBef>
                  <a:spcPts val="0"/>
                </a:spcBef>
                <a:spcAft>
                  <a:spcPts val="0"/>
                </a:spcAft>
                <a:buFont typeface="Arial" pitchFamily="34" charset="0"/>
                <a:buChar char="•"/>
                <a:defRPr/>
              </a:pPr>
              <a:r>
                <a:rPr lang="en-GB" sz="2400" dirty="0">
                  <a:latin typeface="+mn-lt"/>
                </a:rPr>
                <a:t>difficult to control.</a:t>
              </a:r>
            </a:p>
          </p:txBody>
        </p:sp>
        <p:sp>
          <p:nvSpPr>
            <p:cNvPr id="5" name="TextBox 4"/>
            <p:cNvSpPr txBox="1"/>
            <p:nvPr/>
          </p:nvSpPr>
          <p:spPr>
            <a:xfrm>
              <a:off x="0" y="333375"/>
              <a:ext cx="2128838" cy="4154984"/>
            </a:xfrm>
            <a:prstGeom prst="rect">
              <a:avLst/>
            </a:prstGeom>
            <a:noFill/>
          </p:spPr>
          <p:txBody>
            <a:bodyPr>
              <a:spAutoFit/>
            </a:bodyPr>
            <a:lstStyle/>
            <a:p>
              <a:pPr algn="ctr" fontAlgn="auto">
                <a:spcBef>
                  <a:spcPts val="0"/>
                </a:spcBef>
                <a:spcAft>
                  <a:spcPts val="0"/>
                </a:spcAft>
                <a:defRPr/>
              </a:pPr>
              <a:r>
                <a:rPr lang="en-GB" sz="2400" b="1" dirty="0">
                  <a:solidFill>
                    <a:schemeClr val="bg2">
                      <a:lumMod val="10000"/>
                    </a:schemeClr>
                  </a:solidFill>
                  <a:latin typeface="+mn-lt"/>
                </a:rPr>
                <a:t>What is it?</a:t>
              </a:r>
            </a:p>
            <a:p>
              <a:pPr marL="342900" indent="-342900" fontAlgn="auto">
                <a:spcBef>
                  <a:spcPts val="0"/>
                </a:spcBef>
                <a:spcAft>
                  <a:spcPts val="0"/>
                </a:spcAft>
                <a:buFont typeface="Arial" pitchFamily="34" charset="0"/>
                <a:buChar char="•"/>
                <a:defRPr/>
              </a:pPr>
              <a:r>
                <a:rPr lang="en-GB" sz="2400" dirty="0">
                  <a:solidFill>
                    <a:schemeClr val="bg2">
                      <a:lumMod val="10000"/>
                    </a:schemeClr>
                  </a:solidFill>
                  <a:latin typeface="+mn-lt"/>
                </a:rPr>
                <a:t>Rocks under the ground are hot.</a:t>
              </a:r>
            </a:p>
            <a:p>
              <a:pPr marL="342900" indent="-342900" fontAlgn="auto">
                <a:spcBef>
                  <a:spcPts val="0"/>
                </a:spcBef>
                <a:spcAft>
                  <a:spcPts val="0"/>
                </a:spcAft>
                <a:buFont typeface="Arial" pitchFamily="34" charset="0"/>
                <a:buChar char="•"/>
                <a:defRPr/>
              </a:pPr>
              <a:r>
                <a:rPr lang="en-GB" sz="2400" dirty="0">
                  <a:solidFill>
                    <a:schemeClr val="bg2">
                      <a:lumMod val="10000"/>
                    </a:schemeClr>
                  </a:solidFill>
                  <a:latin typeface="+mn-lt"/>
                </a:rPr>
                <a:t>Water can be pumped through these hot rocks and warmed up.</a:t>
              </a:r>
            </a:p>
          </p:txBody>
        </p:sp>
        <p:sp>
          <p:nvSpPr>
            <p:cNvPr id="6" name="TextBox 5"/>
            <p:cNvSpPr txBox="1"/>
            <p:nvPr/>
          </p:nvSpPr>
          <p:spPr>
            <a:xfrm>
              <a:off x="4859338" y="4117975"/>
              <a:ext cx="3816350" cy="2308225"/>
            </a:xfrm>
            <a:prstGeom prst="rect">
              <a:avLst/>
            </a:prstGeom>
            <a:noFill/>
          </p:spPr>
          <p:txBody>
            <a:bodyPr>
              <a:spAutoFit/>
            </a:bodyPr>
            <a:lstStyle/>
            <a:p>
              <a:pPr algn="ctr" fontAlgn="auto">
                <a:spcBef>
                  <a:spcPts val="0"/>
                </a:spcBef>
                <a:spcAft>
                  <a:spcPts val="0"/>
                </a:spcAft>
                <a:defRPr/>
              </a:pPr>
              <a:r>
                <a:rPr lang="en-GB" sz="2400" u="sng" dirty="0">
                  <a:solidFill>
                    <a:srgbClr val="00B050"/>
                  </a:solidFill>
                  <a:latin typeface="+mn-lt"/>
                </a:rPr>
                <a:t>Advantages</a:t>
              </a:r>
            </a:p>
            <a:p>
              <a:pPr marL="342900" indent="-342900" fontAlgn="auto">
                <a:spcBef>
                  <a:spcPts val="0"/>
                </a:spcBef>
                <a:spcAft>
                  <a:spcPts val="0"/>
                </a:spcAft>
                <a:buFont typeface="Arial" pitchFamily="34" charset="0"/>
                <a:buChar char="•"/>
                <a:defRPr/>
              </a:pPr>
              <a:r>
                <a:rPr lang="en-GB" sz="2400" dirty="0">
                  <a:latin typeface="+mn-lt"/>
                </a:rPr>
                <a:t>Geothermal energy does not produce greenhouse gases.</a:t>
              </a:r>
            </a:p>
            <a:p>
              <a:pPr marL="342900" indent="-342900" fontAlgn="auto">
                <a:spcBef>
                  <a:spcPts val="0"/>
                </a:spcBef>
                <a:spcAft>
                  <a:spcPts val="0"/>
                </a:spcAft>
                <a:buFont typeface="Arial" pitchFamily="34" charset="0"/>
                <a:buChar char="•"/>
                <a:defRPr/>
              </a:pPr>
              <a:r>
                <a:rPr lang="en-GB" sz="2400" dirty="0">
                  <a:latin typeface="+mn-lt"/>
                </a:rPr>
                <a:t>The energy source is free and will not run out.</a:t>
              </a:r>
            </a:p>
          </p:txBody>
        </p:sp>
        <p:pic>
          <p:nvPicPr>
            <p:cNvPr id="7" name="Rectangle 3"/>
            <p:cNvPicPr>
              <a:picLocks noChangeArrowheads="1"/>
            </p:cNvPicPr>
            <p:nvPr/>
          </p:nvPicPr>
          <p:blipFill>
            <a:blip r:embed="rId2"/>
            <a:srcRect/>
            <a:stretch>
              <a:fillRect/>
            </a:stretch>
          </p:blipFill>
          <p:spPr bwMode="auto">
            <a:xfrm>
              <a:off x="1487488" y="2560638"/>
              <a:ext cx="7559675" cy="1914525"/>
            </a:xfrm>
            <a:prstGeom prst="rect">
              <a:avLst/>
            </a:prstGeom>
            <a:noFill/>
            <a:ln w="9525">
              <a:noFill/>
              <a:miter lim="800000"/>
              <a:headEnd/>
              <a:tailEnd/>
            </a:ln>
          </p:spPr>
        </p:pic>
        <p:pic>
          <p:nvPicPr>
            <p:cNvPr id="8" name="Picture 2" descr="http://t1.gstatic.com/images?q=tbn:ANd9GcSnpHxD6p9Ka54OJiBLB8HKtppuuny7HA2ygDMA5GZAje8CJDuy9A"/>
            <p:cNvPicPr>
              <a:picLocks noChangeAspect="1" noChangeArrowheads="1"/>
            </p:cNvPicPr>
            <p:nvPr/>
          </p:nvPicPr>
          <p:blipFill>
            <a:blip r:embed="rId3"/>
            <a:srcRect/>
            <a:stretch>
              <a:fillRect/>
            </a:stretch>
          </p:blipFill>
          <p:spPr bwMode="auto">
            <a:xfrm>
              <a:off x="1476375" y="4449786"/>
              <a:ext cx="3119438" cy="2336800"/>
            </a:xfrm>
            <a:prstGeom prst="rect">
              <a:avLst/>
            </a:prstGeom>
            <a:noFill/>
            <a:ln w="9525">
              <a:noFill/>
              <a:miter lim="800000"/>
              <a:headEnd/>
              <a:tailEnd/>
            </a:ln>
          </p:spPr>
        </p:pic>
        <p:pic>
          <p:nvPicPr>
            <p:cNvPr id="9" name="Picture 4" descr="http://t2.gstatic.com/images?q=tbn:ANd9GcR-VhOOoeHwz-QH-8_mGpix2rsh6VMKe5pGhAsniSAI4JrS2eUjZQ"/>
            <p:cNvPicPr>
              <a:picLocks noChangeAspect="1" noChangeArrowheads="1"/>
            </p:cNvPicPr>
            <p:nvPr/>
          </p:nvPicPr>
          <p:blipFill>
            <a:blip r:embed="rId4"/>
            <a:srcRect/>
            <a:stretch>
              <a:fillRect/>
            </a:stretch>
          </p:blipFill>
          <p:spPr bwMode="auto">
            <a:xfrm>
              <a:off x="2295525" y="628646"/>
              <a:ext cx="2563813" cy="215741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28575"/>
            <a:ext cx="9144000" cy="6846888"/>
            <a:chOff x="0" y="28575"/>
            <a:chExt cx="9144000" cy="6846888"/>
          </a:xfrm>
        </p:grpSpPr>
        <p:pic>
          <p:nvPicPr>
            <p:cNvPr id="4" name="Picture 6" descr="http://t0.gstatic.com/images?q=tbn:ANd9GcRRbJ_Pvmb8v3frs2g5CNPewR8DSkoyOt2Zf1XtZQtNVmhC2FOF"/>
            <p:cNvPicPr>
              <a:picLocks noChangeAspect="1" noChangeArrowheads="1"/>
            </p:cNvPicPr>
            <p:nvPr/>
          </p:nvPicPr>
          <p:blipFill>
            <a:blip r:embed="rId2"/>
            <a:srcRect/>
            <a:stretch>
              <a:fillRect/>
            </a:stretch>
          </p:blipFill>
          <p:spPr bwMode="auto">
            <a:xfrm>
              <a:off x="2093913" y="188913"/>
              <a:ext cx="2662237" cy="3384550"/>
            </a:xfrm>
            <a:prstGeom prst="rect">
              <a:avLst/>
            </a:prstGeom>
            <a:noFill/>
            <a:ln w="9525">
              <a:noFill/>
              <a:miter lim="800000"/>
              <a:headEnd/>
              <a:tailEnd/>
            </a:ln>
          </p:spPr>
        </p:pic>
        <p:sp>
          <p:nvSpPr>
            <p:cNvPr id="5" name="TextBox 4"/>
            <p:cNvSpPr txBox="1"/>
            <p:nvPr/>
          </p:nvSpPr>
          <p:spPr>
            <a:xfrm>
              <a:off x="4859338" y="28575"/>
              <a:ext cx="4284662" cy="3416300"/>
            </a:xfrm>
            <a:prstGeom prst="rect">
              <a:avLst/>
            </a:prstGeom>
            <a:noFill/>
          </p:spPr>
          <p:txBody>
            <a:bodyPr>
              <a:spAutoFit/>
            </a:bodyPr>
            <a:lstStyle/>
            <a:p>
              <a:pPr algn="ctr" fontAlgn="auto">
                <a:spcBef>
                  <a:spcPts val="0"/>
                </a:spcBef>
                <a:spcAft>
                  <a:spcPts val="0"/>
                </a:spcAft>
                <a:defRPr/>
              </a:pPr>
              <a:r>
                <a:rPr lang="en-GB" sz="2400" u="sng" dirty="0">
                  <a:solidFill>
                    <a:srgbClr val="FF0000"/>
                  </a:solidFill>
                  <a:latin typeface="+mn-lt"/>
                </a:rPr>
                <a:t>Disadvantages</a:t>
              </a:r>
            </a:p>
            <a:p>
              <a:pPr marL="342900" indent="-342900" fontAlgn="auto">
                <a:spcBef>
                  <a:spcPts val="0"/>
                </a:spcBef>
                <a:spcAft>
                  <a:spcPts val="0"/>
                </a:spcAft>
                <a:buFont typeface="Arial" pitchFamily="34" charset="0"/>
                <a:buChar char="•"/>
                <a:defRPr/>
              </a:pPr>
              <a:r>
                <a:rPr lang="en-GB" sz="2400" dirty="0">
                  <a:latin typeface="+mn-lt"/>
                </a:rPr>
                <a:t>The dam is expensive to build.</a:t>
              </a:r>
            </a:p>
            <a:p>
              <a:pPr marL="342900" indent="-342900" fontAlgn="auto">
                <a:spcBef>
                  <a:spcPts val="0"/>
                </a:spcBef>
                <a:spcAft>
                  <a:spcPts val="0"/>
                </a:spcAft>
                <a:buFont typeface="Arial" pitchFamily="34" charset="0"/>
                <a:buChar char="•"/>
                <a:defRPr/>
              </a:pPr>
              <a:r>
                <a:rPr lang="en-GB" sz="2400" dirty="0">
                  <a:latin typeface="+mn-lt"/>
                </a:rPr>
                <a:t>By building a dam, the nearby area has to be flooded and this could affect nearby habitats.</a:t>
              </a:r>
            </a:p>
            <a:p>
              <a:pPr marL="342900" indent="-342900" fontAlgn="auto">
                <a:spcBef>
                  <a:spcPts val="0"/>
                </a:spcBef>
                <a:spcAft>
                  <a:spcPts val="0"/>
                </a:spcAft>
                <a:buFont typeface="Arial" pitchFamily="34" charset="0"/>
                <a:buChar char="•"/>
                <a:defRPr/>
              </a:pPr>
              <a:r>
                <a:rPr lang="en-GB" sz="2400" dirty="0">
                  <a:latin typeface="+mn-lt"/>
                </a:rPr>
                <a:t>If it does not rain much we may not have enough water to turn the turbines.</a:t>
              </a:r>
            </a:p>
          </p:txBody>
        </p:sp>
        <p:sp>
          <p:nvSpPr>
            <p:cNvPr id="6" name="TextBox 5"/>
            <p:cNvSpPr txBox="1"/>
            <p:nvPr/>
          </p:nvSpPr>
          <p:spPr>
            <a:xfrm>
              <a:off x="0" y="333375"/>
              <a:ext cx="2128838" cy="3046413"/>
            </a:xfrm>
            <a:prstGeom prst="rect">
              <a:avLst/>
            </a:prstGeom>
            <a:noFill/>
          </p:spPr>
          <p:txBody>
            <a:bodyPr>
              <a:spAutoFit/>
            </a:bodyPr>
            <a:lstStyle/>
            <a:p>
              <a:pPr algn="ctr" fontAlgn="auto">
                <a:spcBef>
                  <a:spcPts val="0"/>
                </a:spcBef>
                <a:spcAft>
                  <a:spcPts val="0"/>
                </a:spcAft>
                <a:defRPr/>
              </a:pPr>
              <a:r>
                <a:rPr lang="en-GB" sz="2400" b="1" dirty="0">
                  <a:solidFill>
                    <a:schemeClr val="bg2">
                      <a:lumMod val="10000"/>
                    </a:schemeClr>
                  </a:solidFill>
                  <a:latin typeface="+mn-lt"/>
                </a:rPr>
                <a:t>What is it?</a:t>
              </a:r>
            </a:p>
            <a:p>
              <a:pPr marL="342900" indent="-342900" fontAlgn="auto">
                <a:spcBef>
                  <a:spcPts val="0"/>
                </a:spcBef>
                <a:spcAft>
                  <a:spcPts val="0"/>
                </a:spcAft>
                <a:buFont typeface="Arial" pitchFamily="34" charset="0"/>
                <a:buChar char="•"/>
                <a:defRPr/>
              </a:pPr>
              <a:r>
                <a:rPr lang="en-GB" sz="2400" dirty="0">
                  <a:solidFill>
                    <a:schemeClr val="bg2">
                      <a:lumMod val="10000"/>
                    </a:schemeClr>
                  </a:solidFill>
                  <a:latin typeface="+mn-lt"/>
                </a:rPr>
                <a:t>Flowing water is used to turn a turbine which generates electricity.</a:t>
              </a:r>
            </a:p>
          </p:txBody>
        </p:sp>
        <p:sp>
          <p:nvSpPr>
            <p:cNvPr id="7" name="TextBox 6"/>
            <p:cNvSpPr txBox="1"/>
            <p:nvPr/>
          </p:nvSpPr>
          <p:spPr>
            <a:xfrm>
              <a:off x="4906963" y="4198938"/>
              <a:ext cx="4237037" cy="2676525"/>
            </a:xfrm>
            <a:prstGeom prst="rect">
              <a:avLst/>
            </a:prstGeom>
            <a:noFill/>
          </p:spPr>
          <p:txBody>
            <a:bodyPr>
              <a:spAutoFit/>
            </a:bodyPr>
            <a:lstStyle/>
            <a:p>
              <a:pPr algn="ctr" fontAlgn="auto">
                <a:spcBef>
                  <a:spcPts val="0"/>
                </a:spcBef>
                <a:spcAft>
                  <a:spcPts val="0"/>
                </a:spcAft>
                <a:defRPr/>
              </a:pPr>
              <a:r>
                <a:rPr lang="en-GB" sz="2400" u="sng" dirty="0">
                  <a:solidFill>
                    <a:srgbClr val="00B050"/>
                  </a:solidFill>
                  <a:latin typeface="+mn-lt"/>
                </a:rPr>
                <a:t>Advantages</a:t>
              </a:r>
            </a:p>
            <a:p>
              <a:pPr marL="342900" indent="-342900" fontAlgn="auto">
                <a:spcBef>
                  <a:spcPts val="0"/>
                </a:spcBef>
                <a:spcAft>
                  <a:spcPts val="0"/>
                </a:spcAft>
                <a:buFont typeface="Arial" pitchFamily="34" charset="0"/>
                <a:buChar char="•"/>
                <a:defRPr/>
              </a:pPr>
              <a:r>
                <a:rPr lang="en-GB" sz="2400" dirty="0">
                  <a:latin typeface="+mn-lt"/>
                </a:rPr>
                <a:t>When the electricity is generated, no greenhouse gases are made.</a:t>
              </a:r>
            </a:p>
            <a:p>
              <a:pPr marL="342900" indent="-342900" fontAlgn="auto">
                <a:spcBef>
                  <a:spcPts val="0"/>
                </a:spcBef>
                <a:spcAft>
                  <a:spcPts val="0"/>
                </a:spcAft>
                <a:buFont typeface="Arial" pitchFamily="34" charset="0"/>
                <a:buChar char="•"/>
                <a:defRPr/>
              </a:pPr>
              <a:r>
                <a:rPr lang="en-GB" sz="2400" dirty="0">
                  <a:latin typeface="+mn-lt"/>
                </a:rPr>
                <a:t>The water used is free.</a:t>
              </a:r>
            </a:p>
            <a:p>
              <a:pPr marL="342900" indent="-342900" fontAlgn="auto">
                <a:spcBef>
                  <a:spcPts val="0"/>
                </a:spcBef>
                <a:spcAft>
                  <a:spcPts val="0"/>
                </a:spcAft>
                <a:buFont typeface="Arial" pitchFamily="34" charset="0"/>
                <a:buChar char="•"/>
                <a:defRPr/>
              </a:pPr>
              <a:r>
                <a:rPr lang="en-GB" sz="2400" dirty="0">
                  <a:latin typeface="+mn-lt"/>
                </a:rPr>
                <a:t>It is a renewable energy source.</a:t>
              </a:r>
            </a:p>
          </p:txBody>
        </p:sp>
        <p:pic>
          <p:nvPicPr>
            <p:cNvPr id="8" name="Rectangle 3"/>
            <p:cNvPicPr>
              <a:picLocks noChangeArrowheads="1"/>
            </p:cNvPicPr>
            <p:nvPr/>
          </p:nvPicPr>
          <p:blipFill>
            <a:blip r:embed="rId3"/>
            <a:srcRect/>
            <a:stretch>
              <a:fillRect/>
            </a:stretch>
          </p:blipFill>
          <p:spPr bwMode="auto">
            <a:xfrm>
              <a:off x="500034" y="3070228"/>
              <a:ext cx="8266113" cy="1573218"/>
            </a:xfrm>
            <a:prstGeom prst="rect">
              <a:avLst/>
            </a:prstGeom>
            <a:noFill/>
            <a:ln w="9525">
              <a:noFill/>
              <a:miter lim="800000"/>
              <a:headEnd/>
              <a:tailEnd/>
            </a:ln>
          </p:spPr>
        </p:pic>
        <p:pic>
          <p:nvPicPr>
            <p:cNvPr id="9" name="Picture 4" descr="http://t3.gstatic.com/images?q=tbn:ANd9GcRrzMqGIcuVMkCcap-CnivNA8watD5AjS6gp729JswdEdF04zlg"/>
            <p:cNvPicPr>
              <a:picLocks noChangeAspect="1" noChangeArrowheads="1"/>
            </p:cNvPicPr>
            <p:nvPr/>
          </p:nvPicPr>
          <p:blipFill>
            <a:blip r:embed="rId4"/>
            <a:srcRect/>
            <a:stretch>
              <a:fillRect/>
            </a:stretch>
          </p:blipFill>
          <p:spPr bwMode="auto">
            <a:xfrm>
              <a:off x="722313" y="4537075"/>
              <a:ext cx="3417887" cy="2274888"/>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28575"/>
            <a:ext cx="9144000" cy="6581775"/>
            <a:chOff x="0" y="28575"/>
            <a:chExt cx="9144000" cy="6581775"/>
          </a:xfrm>
        </p:grpSpPr>
        <p:sp>
          <p:nvSpPr>
            <p:cNvPr id="4" name="TextBox 3"/>
            <p:cNvSpPr txBox="1"/>
            <p:nvPr/>
          </p:nvSpPr>
          <p:spPr>
            <a:xfrm>
              <a:off x="5364163" y="28575"/>
              <a:ext cx="3779837" cy="3416300"/>
            </a:xfrm>
            <a:prstGeom prst="rect">
              <a:avLst/>
            </a:prstGeom>
            <a:noFill/>
          </p:spPr>
          <p:txBody>
            <a:bodyPr>
              <a:spAutoFit/>
            </a:bodyPr>
            <a:lstStyle/>
            <a:p>
              <a:pPr algn="ctr" fontAlgn="auto">
                <a:spcBef>
                  <a:spcPts val="0"/>
                </a:spcBef>
                <a:spcAft>
                  <a:spcPts val="0"/>
                </a:spcAft>
                <a:defRPr/>
              </a:pPr>
              <a:r>
                <a:rPr lang="en-GB" sz="2400" u="sng" dirty="0">
                  <a:solidFill>
                    <a:srgbClr val="FF0000"/>
                  </a:solidFill>
                  <a:latin typeface="+mn-lt"/>
                </a:rPr>
                <a:t>Disadvantages</a:t>
              </a:r>
            </a:p>
            <a:p>
              <a:pPr marL="342900" indent="-342900" fontAlgn="auto">
                <a:spcBef>
                  <a:spcPts val="0"/>
                </a:spcBef>
                <a:spcAft>
                  <a:spcPts val="0"/>
                </a:spcAft>
                <a:buFont typeface="Arial" pitchFamily="34" charset="0"/>
                <a:buChar char="•"/>
                <a:defRPr/>
              </a:pPr>
              <a:r>
                <a:rPr lang="en-GB" sz="2400" dirty="0">
                  <a:latin typeface="+mn-lt"/>
                </a:rPr>
                <a:t>Small waves generate small amounts of electricity.</a:t>
              </a:r>
            </a:p>
            <a:p>
              <a:pPr marL="342900" indent="-342900" fontAlgn="auto">
                <a:spcBef>
                  <a:spcPts val="0"/>
                </a:spcBef>
                <a:spcAft>
                  <a:spcPts val="0"/>
                </a:spcAft>
                <a:buFont typeface="Arial" pitchFamily="34" charset="0"/>
                <a:buChar char="•"/>
                <a:defRPr/>
              </a:pPr>
              <a:r>
                <a:rPr lang="en-GB" sz="2400" dirty="0">
                  <a:latin typeface="+mn-lt"/>
                </a:rPr>
                <a:t>Electricity needs to be transported from the sea onto the land.</a:t>
              </a:r>
            </a:p>
            <a:p>
              <a:pPr marL="342900" indent="-342900" fontAlgn="auto">
                <a:spcBef>
                  <a:spcPts val="0"/>
                </a:spcBef>
                <a:spcAft>
                  <a:spcPts val="0"/>
                </a:spcAft>
                <a:buFont typeface="Arial" pitchFamily="34" charset="0"/>
                <a:buChar char="•"/>
                <a:defRPr/>
              </a:pPr>
              <a:r>
                <a:rPr lang="en-GB" sz="2400" dirty="0">
                  <a:latin typeface="+mn-lt"/>
                </a:rPr>
                <a:t>The equipment is expensive</a:t>
              </a:r>
            </a:p>
          </p:txBody>
        </p:sp>
        <p:sp>
          <p:nvSpPr>
            <p:cNvPr id="5" name="TextBox 4"/>
            <p:cNvSpPr txBox="1"/>
            <p:nvPr/>
          </p:nvSpPr>
          <p:spPr>
            <a:xfrm>
              <a:off x="0" y="333375"/>
              <a:ext cx="2128838" cy="3784600"/>
            </a:xfrm>
            <a:prstGeom prst="rect">
              <a:avLst/>
            </a:prstGeom>
            <a:noFill/>
          </p:spPr>
          <p:txBody>
            <a:bodyPr>
              <a:spAutoFit/>
            </a:bodyPr>
            <a:lstStyle/>
            <a:p>
              <a:pPr algn="ctr" fontAlgn="auto">
                <a:spcBef>
                  <a:spcPts val="0"/>
                </a:spcBef>
                <a:spcAft>
                  <a:spcPts val="0"/>
                </a:spcAft>
                <a:defRPr/>
              </a:pPr>
              <a:r>
                <a:rPr lang="en-GB" sz="2400" b="1" dirty="0">
                  <a:solidFill>
                    <a:schemeClr val="bg2">
                      <a:lumMod val="10000"/>
                    </a:schemeClr>
                  </a:solidFill>
                  <a:latin typeface="+mn-lt"/>
                </a:rPr>
                <a:t>What is it?</a:t>
              </a:r>
            </a:p>
            <a:p>
              <a:pPr marL="342900" indent="-342900" fontAlgn="auto">
                <a:spcBef>
                  <a:spcPts val="0"/>
                </a:spcBef>
                <a:spcAft>
                  <a:spcPts val="0"/>
                </a:spcAft>
                <a:buFont typeface="Arial" pitchFamily="34" charset="0"/>
                <a:buChar char="•"/>
                <a:defRPr/>
              </a:pPr>
              <a:r>
                <a:rPr lang="en-GB" sz="2400" dirty="0">
                  <a:solidFill>
                    <a:schemeClr val="bg2">
                      <a:lumMod val="10000"/>
                    </a:schemeClr>
                  </a:solidFill>
                  <a:latin typeface="+mn-lt"/>
                </a:rPr>
                <a:t>Waves force air in and out of a chamber.</a:t>
              </a:r>
            </a:p>
            <a:p>
              <a:pPr marL="342900" indent="-342900" fontAlgn="auto">
                <a:spcBef>
                  <a:spcPts val="0"/>
                </a:spcBef>
                <a:spcAft>
                  <a:spcPts val="0"/>
                </a:spcAft>
                <a:buFont typeface="Arial" pitchFamily="34" charset="0"/>
                <a:buChar char="•"/>
                <a:defRPr/>
              </a:pPr>
              <a:r>
                <a:rPr lang="en-GB" sz="2400" dirty="0">
                  <a:solidFill>
                    <a:schemeClr val="bg2">
                      <a:lumMod val="10000"/>
                    </a:schemeClr>
                  </a:solidFill>
                  <a:latin typeface="+mn-lt"/>
                </a:rPr>
                <a:t>The air causes a turbine to generate electricity.</a:t>
              </a:r>
            </a:p>
          </p:txBody>
        </p:sp>
        <p:sp>
          <p:nvSpPr>
            <p:cNvPr id="6" name="TextBox 5"/>
            <p:cNvSpPr txBox="1"/>
            <p:nvPr/>
          </p:nvSpPr>
          <p:spPr>
            <a:xfrm>
              <a:off x="4859338" y="3933825"/>
              <a:ext cx="4176712" cy="2676525"/>
            </a:xfrm>
            <a:prstGeom prst="rect">
              <a:avLst/>
            </a:prstGeom>
            <a:noFill/>
          </p:spPr>
          <p:txBody>
            <a:bodyPr>
              <a:spAutoFit/>
            </a:bodyPr>
            <a:lstStyle/>
            <a:p>
              <a:pPr algn="ctr" fontAlgn="auto">
                <a:spcBef>
                  <a:spcPts val="0"/>
                </a:spcBef>
                <a:spcAft>
                  <a:spcPts val="0"/>
                </a:spcAft>
                <a:defRPr/>
              </a:pPr>
              <a:r>
                <a:rPr lang="en-GB" sz="2400" u="sng" dirty="0">
                  <a:solidFill>
                    <a:srgbClr val="00B050"/>
                  </a:solidFill>
                  <a:latin typeface="+mn-lt"/>
                </a:rPr>
                <a:t>Advantages</a:t>
              </a:r>
            </a:p>
            <a:p>
              <a:pPr marL="342900" indent="-342900" fontAlgn="auto">
                <a:spcBef>
                  <a:spcPts val="0"/>
                </a:spcBef>
                <a:spcAft>
                  <a:spcPts val="0"/>
                </a:spcAft>
                <a:buFont typeface="Arial" pitchFamily="34" charset="0"/>
                <a:buChar char="•"/>
                <a:defRPr/>
              </a:pPr>
              <a:r>
                <a:rPr lang="en-GB" sz="2400" dirty="0">
                  <a:latin typeface="+mn-lt"/>
                </a:rPr>
                <a:t>Waves are free and will not run out. </a:t>
              </a:r>
            </a:p>
            <a:p>
              <a:pPr marL="342900" indent="-342900" fontAlgn="auto">
                <a:spcBef>
                  <a:spcPts val="0"/>
                </a:spcBef>
                <a:spcAft>
                  <a:spcPts val="0"/>
                </a:spcAft>
                <a:buFont typeface="Arial" pitchFamily="34" charset="0"/>
                <a:buChar char="•"/>
                <a:defRPr/>
              </a:pPr>
              <a:r>
                <a:rPr lang="en-GB" sz="2400" dirty="0">
                  <a:latin typeface="+mn-lt"/>
                </a:rPr>
                <a:t>Wave power does not produce greenhouse gases.</a:t>
              </a:r>
            </a:p>
            <a:p>
              <a:pPr marL="342900" indent="-342900" fontAlgn="auto">
                <a:spcBef>
                  <a:spcPts val="0"/>
                </a:spcBef>
                <a:spcAft>
                  <a:spcPts val="0"/>
                </a:spcAft>
                <a:buFont typeface="Arial" pitchFamily="34" charset="0"/>
                <a:buChar char="•"/>
                <a:defRPr/>
              </a:pPr>
              <a:r>
                <a:rPr lang="en-GB" sz="2400" dirty="0">
                  <a:latin typeface="+mn-lt"/>
                </a:rPr>
                <a:t>There are very few safety risks.</a:t>
              </a:r>
            </a:p>
          </p:txBody>
        </p:sp>
        <p:sp>
          <p:nvSpPr>
            <p:cNvPr id="7" name="Rectangle 6"/>
            <p:cNvSpPr/>
            <p:nvPr/>
          </p:nvSpPr>
          <p:spPr>
            <a:xfrm>
              <a:off x="3635896" y="2776860"/>
              <a:ext cx="3036793" cy="1569660"/>
            </a:xfrm>
            <a:prstGeom prst="rect">
              <a:avLst/>
            </a:prstGeom>
            <a:noFill/>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fontAlgn="auto">
                <a:spcBef>
                  <a:spcPts val="0"/>
                </a:spcBef>
                <a:spcAft>
                  <a:spcPts val="0"/>
                </a:spcAft>
                <a:defRPr/>
              </a:pPr>
              <a:r>
                <a:rPr lang="en-US" sz="9600" b="1" dirty="0">
                  <a:ln/>
                  <a:solidFill>
                    <a:schemeClr val="accent3"/>
                  </a:solidFill>
                  <a:latin typeface="+mn-lt"/>
                </a:rPr>
                <a:t>Wave</a:t>
              </a:r>
            </a:p>
          </p:txBody>
        </p:sp>
        <p:pic>
          <p:nvPicPr>
            <p:cNvPr id="8" name="Picture 2" descr="http://www.darvill.clara.net/altenerg/images/wave.jpg"/>
            <p:cNvPicPr>
              <a:picLocks noChangeAspect="1" noChangeArrowheads="1"/>
            </p:cNvPicPr>
            <p:nvPr/>
          </p:nvPicPr>
          <p:blipFill>
            <a:blip r:embed="rId2"/>
            <a:srcRect/>
            <a:stretch>
              <a:fillRect/>
            </a:stretch>
          </p:blipFill>
          <p:spPr bwMode="auto">
            <a:xfrm>
              <a:off x="2039938" y="177800"/>
              <a:ext cx="3332162" cy="2387600"/>
            </a:xfrm>
            <a:prstGeom prst="rect">
              <a:avLst/>
            </a:prstGeom>
            <a:noFill/>
            <a:ln w="9525">
              <a:noFill/>
              <a:miter lim="800000"/>
              <a:headEnd/>
              <a:tailEnd/>
            </a:ln>
          </p:spPr>
        </p:pic>
        <p:pic>
          <p:nvPicPr>
            <p:cNvPr id="9" name="Picture 4" descr="http://t1.gstatic.com/images?q=tbn:ANd9GcTqj0WVxFxyC4eMy8YwZk8OI-5RcyTD9ZmH8MKTsw_bXPh9oRsJ"/>
            <p:cNvPicPr>
              <a:picLocks noChangeAspect="1" noChangeArrowheads="1"/>
            </p:cNvPicPr>
            <p:nvPr/>
          </p:nvPicPr>
          <p:blipFill>
            <a:blip r:embed="rId3"/>
            <a:srcRect/>
            <a:stretch>
              <a:fillRect/>
            </a:stretch>
          </p:blipFill>
          <p:spPr bwMode="auto">
            <a:xfrm>
              <a:off x="168275" y="4221163"/>
              <a:ext cx="4530725" cy="2389187"/>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429684" cy="368280"/>
          </a:xfrm>
        </p:spPr>
        <p:txBody>
          <a:bodyPr>
            <a:noAutofit/>
          </a:bodyPr>
          <a:lstStyle/>
          <a:p>
            <a:r>
              <a:rPr lang="en-US" sz="2800" b="1" dirty="0" smtClean="0">
                <a:solidFill>
                  <a:schemeClr val="bg2">
                    <a:lumMod val="10000"/>
                  </a:schemeClr>
                </a:solidFill>
              </a:rPr>
              <a:t>Ocean Thermal Energy</a:t>
            </a:r>
            <a:r>
              <a:rPr lang="en-US" sz="2800" dirty="0" smtClean="0">
                <a:solidFill>
                  <a:schemeClr val="bg2">
                    <a:lumMod val="10000"/>
                  </a:schemeClr>
                </a:solidFill>
              </a:rPr>
              <a:t> Conversion (</a:t>
            </a:r>
            <a:r>
              <a:rPr lang="en-US" sz="2800" b="1" dirty="0" smtClean="0">
                <a:solidFill>
                  <a:schemeClr val="bg2">
                    <a:lumMod val="10000"/>
                  </a:schemeClr>
                </a:solidFill>
              </a:rPr>
              <a:t>OTEC</a:t>
            </a:r>
            <a:r>
              <a:rPr lang="en-US" sz="2800" dirty="0" smtClean="0">
                <a:solidFill>
                  <a:schemeClr val="bg2">
                    <a:lumMod val="10000"/>
                  </a:schemeClr>
                </a:solidFill>
              </a:rPr>
              <a:t>) </a:t>
            </a:r>
            <a:endParaRPr lang="en-US" sz="2800" dirty="0">
              <a:solidFill>
                <a:schemeClr val="bg2">
                  <a:lumMod val="10000"/>
                </a:schemeClr>
              </a:solidFill>
            </a:endParaRPr>
          </a:p>
        </p:txBody>
      </p:sp>
      <p:grpSp>
        <p:nvGrpSpPr>
          <p:cNvPr id="9" name="Group 8"/>
          <p:cNvGrpSpPr/>
          <p:nvPr/>
        </p:nvGrpSpPr>
        <p:grpSpPr>
          <a:xfrm>
            <a:off x="142844" y="477734"/>
            <a:ext cx="8858312" cy="6308852"/>
            <a:chOff x="142844" y="477734"/>
            <a:chExt cx="8858312" cy="6308852"/>
          </a:xfrm>
        </p:grpSpPr>
        <p:sp>
          <p:nvSpPr>
            <p:cNvPr id="4" name="Rectangle 3"/>
            <p:cNvSpPr/>
            <p:nvPr/>
          </p:nvSpPr>
          <p:spPr>
            <a:xfrm>
              <a:off x="142844" y="500042"/>
              <a:ext cx="2000264" cy="5632311"/>
            </a:xfrm>
            <a:prstGeom prst="rect">
              <a:avLst/>
            </a:prstGeom>
          </p:spPr>
          <p:txBody>
            <a:bodyPr wrap="square">
              <a:spAutoFit/>
            </a:bodyPr>
            <a:lstStyle/>
            <a:p>
              <a:pPr algn="just"/>
              <a:r>
                <a:rPr lang="en-US" b="1" dirty="0" smtClean="0">
                  <a:latin typeface="Arial" pitchFamily="34" charset="0"/>
                  <a:cs typeface="Arial" pitchFamily="34" charset="0"/>
                </a:rPr>
                <a:t>What is it is </a:t>
              </a:r>
            </a:p>
            <a:p>
              <a:pPr algn="just"/>
              <a:r>
                <a:rPr lang="en-US" dirty="0" smtClean="0">
                  <a:latin typeface="Arial" pitchFamily="34" charset="0"/>
                  <a:cs typeface="Arial" pitchFamily="34" charset="0"/>
                </a:rPr>
                <a:t>a </a:t>
              </a:r>
              <a:r>
                <a:rPr lang="en-US" dirty="0">
                  <a:latin typeface="Arial" pitchFamily="34" charset="0"/>
                  <a:cs typeface="Arial" pitchFamily="34" charset="0"/>
                </a:rPr>
                <a:t>process that can produce electricity by using the temperature difference between deep cold </a:t>
              </a:r>
              <a:r>
                <a:rPr lang="en-US" b="1" dirty="0">
                  <a:latin typeface="Arial" pitchFamily="34" charset="0"/>
                  <a:cs typeface="Arial" pitchFamily="34" charset="0"/>
                </a:rPr>
                <a:t>ocean</a:t>
              </a:r>
              <a:r>
                <a:rPr lang="en-US" dirty="0">
                  <a:latin typeface="Arial" pitchFamily="34" charset="0"/>
                  <a:cs typeface="Arial" pitchFamily="34" charset="0"/>
                </a:rPr>
                <a:t> water and warm tropical surface waters</a:t>
              </a:r>
              <a:r>
                <a:rPr lang="en-US" dirty="0" smtClean="0">
                  <a:latin typeface="Arial" pitchFamily="34" charset="0"/>
                  <a:cs typeface="Arial" pitchFamily="34" charset="0"/>
                </a:rPr>
                <a:t>.</a:t>
              </a:r>
            </a:p>
            <a:p>
              <a:pPr algn="just"/>
              <a:r>
                <a:rPr lang="en-US" b="1" dirty="0" smtClean="0">
                  <a:latin typeface="Arial" pitchFamily="34" charset="0"/>
                  <a:cs typeface="Arial" pitchFamily="34" charset="0"/>
                </a:rPr>
                <a:t>OTEC</a:t>
              </a:r>
              <a:r>
                <a:rPr lang="en-US" dirty="0">
                  <a:latin typeface="Arial" pitchFamily="34" charset="0"/>
                  <a:cs typeface="Arial" pitchFamily="34" charset="0"/>
                </a:rPr>
                <a:t> plants pump large quantities of deep cold seawater and surface seawater to run a power cycle and produce electricity.</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p:txBody>
        </p:sp>
        <p:pic>
          <p:nvPicPr>
            <p:cNvPr id="6146" name="Picture 2"/>
            <p:cNvPicPr>
              <a:picLocks noChangeAspect="1" noChangeArrowheads="1"/>
            </p:cNvPicPr>
            <p:nvPr/>
          </p:nvPicPr>
          <p:blipFill>
            <a:blip r:embed="rId2"/>
            <a:srcRect/>
            <a:stretch>
              <a:fillRect/>
            </a:stretch>
          </p:blipFill>
          <p:spPr bwMode="auto">
            <a:xfrm>
              <a:off x="2214546" y="500042"/>
              <a:ext cx="5143536" cy="3500462"/>
            </a:xfrm>
            <a:prstGeom prst="rect">
              <a:avLst/>
            </a:prstGeom>
            <a:noFill/>
            <a:ln w="9525">
              <a:noFill/>
              <a:miter lim="800000"/>
              <a:headEnd/>
              <a:tailEnd/>
            </a:ln>
            <a:effectLst/>
          </p:spPr>
        </p:pic>
        <p:sp>
          <p:nvSpPr>
            <p:cNvPr id="6" name="Rectangle 5"/>
            <p:cNvSpPr/>
            <p:nvPr/>
          </p:nvSpPr>
          <p:spPr>
            <a:xfrm>
              <a:off x="7358082" y="477734"/>
              <a:ext cx="1643074" cy="3693319"/>
            </a:xfrm>
            <a:prstGeom prst="rect">
              <a:avLst/>
            </a:prstGeom>
          </p:spPr>
          <p:txBody>
            <a:bodyPr wrap="square">
              <a:spAutoFit/>
            </a:bodyPr>
            <a:lstStyle/>
            <a:p>
              <a:r>
                <a:rPr lang="en-US" b="1" dirty="0">
                  <a:latin typeface="Arial" pitchFamily="34" charset="0"/>
                  <a:cs typeface="Arial" pitchFamily="34" charset="0"/>
                </a:rPr>
                <a:t>Advantage</a:t>
              </a:r>
              <a:r>
                <a:rPr lang="en-US" b="1" dirty="0" smtClean="0">
                  <a:latin typeface="Arial" pitchFamily="34" charset="0"/>
                  <a:cs typeface="Arial" pitchFamily="34" charset="0"/>
                </a:rPr>
                <a:t>:</a:t>
              </a:r>
              <a:endParaRPr lang="en-US" b="1" dirty="0">
                <a:latin typeface="Arial" pitchFamily="34" charset="0"/>
                <a:cs typeface="Arial" pitchFamily="34" charset="0"/>
              </a:endParaRPr>
            </a:p>
            <a:p>
              <a:r>
                <a:rPr lang="en-US" dirty="0" smtClean="0">
                  <a:latin typeface="Arial" pitchFamily="34" charset="0"/>
                  <a:cs typeface="Arial" pitchFamily="34" charset="0"/>
                </a:rPr>
                <a:t>Run </a:t>
              </a:r>
              <a:r>
                <a:rPr lang="en-US" dirty="0">
                  <a:latin typeface="Arial" pitchFamily="34" charset="0"/>
                  <a:cs typeface="Arial" pitchFamily="34" charset="0"/>
                </a:rPr>
                <a:t>virtually continuously, </a:t>
              </a:r>
              <a:r>
                <a:rPr lang="en-US" dirty="0" smtClean="0">
                  <a:latin typeface="Arial" pitchFamily="34" charset="0"/>
                  <a:cs typeface="Arial" pitchFamily="34" charset="0"/>
                </a:rPr>
                <a:t>minimal </a:t>
              </a:r>
              <a:r>
                <a:rPr lang="en-US" dirty="0">
                  <a:latin typeface="Arial" pitchFamily="34" charset="0"/>
                  <a:cs typeface="Arial" pitchFamily="34" charset="0"/>
                </a:rPr>
                <a:t>upkeep is required to keep the flow of electricity running and no harmful byproducts result from the process.</a:t>
              </a:r>
            </a:p>
          </p:txBody>
        </p:sp>
        <p:sp>
          <p:nvSpPr>
            <p:cNvPr id="7" name="Rectangle 6"/>
            <p:cNvSpPr/>
            <p:nvPr/>
          </p:nvSpPr>
          <p:spPr>
            <a:xfrm>
              <a:off x="2214546" y="3924264"/>
              <a:ext cx="6643734" cy="2862322"/>
            </a:xfrm>
            <a:prstGeom prst="rect">
              <a:avLst/>
            </a:prstGeom>
          </p:spPr>
          <p:txBody>
            <a:bodyPr wrap="square">
              <a:spAutoFit/>
            </a:bodyPr>
            <a:lstStyle/>
            <a:p>
              <a:pPr lvl="0" algn="just" fontAlgn="base">
                <a:spcBef>
                  <a:spcPct val="0"/>
                </a:spcBef>
                <a:spcAft>
                  <a:spcPct val="0"/>
                </a:spcAft>
              </a:pPr>
              <a:r>
                <a:rPr lang="en-US" b="1" dirty="0" smtClean="0">
                  <a:latin typeface="Arial" pitchFamily="34" charset="0"/>
                  <a:cs typeface="Arial" pitchFamily="34" charset="0"/>
                </a:rPr>
                <a:t>Disadvantage </a:t>
              </a:r>
            </a:p>
            <a:p>
              <a:pPr lvl="0" algn="just" fontAlgn="base">
                <a:spcBef>
                  <a:spcPct val="0"/>
                </a:spcBef>
                <a:spcAft>
                  <a:spcPct val="0"/>
                </a:spcAf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OTEC power plants cause major adverse impacts on the ocean water quality.</a:t>
              </a:r>
            </a:p>
            <a:p>
              <a:pPr lvl="0" algn="just" fontAlgn="base">
                <a:spcBef>
                  <a:spcPct val="0"/>
                </a:spcBef>
                <a:spcAft>
                  <a:spcPct val="0"/>
                </a:spcAf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Such plants would require entraining and discharging enormous quantities of seawater. </a:t>
              </a:r>
            </a:p>
            <a:p>
              <a:pPr lvl="0" algn="just" fontAlgn="base">
                <a:spcBef>
                  <a:spcPct val="0"/>
                </a:spcBef>
                <a:spcAft>
                  <a:spcPct val="0"/>
                </a:spcAf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Marine biota may have an effect on the screens covering the warm and coldwater intakes of an OTEC plan</a:t>
              </a:r>
            </a:p>
            <a:p>
              <a:pPr lvl="0" algn="just" fontAlgn="base">
                <a:spcBef>
                  <a:spcPct val="0"/>
                </a:spcBef>
                <a:spcAft>
                  <a:spcPct val="0"/>
                </a:spcAft>
              </a:pPr>
              <a:r>
                <a:rPr lang="en-US" dirty="0" smtClean="0">
                  <a:latin typeface="Arial" pitchFamily="34" charset="0"/>
                  <a:ea typeface="Times New Roman" pitchFamily="18" charset="0"/>
                  <a:cs typeface="Arial" pitchFamily="34" charset="0"/>
                </a:rPr>
                <a:t>Small fishes and crustaceans may be entrained through the system, where they will experience rapid changes of temperature, salinity, pressure, turbidity, and dissolved oxygen</a:t>
              </a:r>
              <a:endParaRPr lang="en-US"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928662" y="1071546"/>
            <a:ext cx="7500990" cy="2582858"/>
          </a:xfrm>
        </p:spPr>
        <p:txBody>
          <a:bodyPr>
            <a:noAutofit/>
          </a:bodyPr>
          <a:lstStyle/>
          <a:p>
            <a:r>
              <a:rPr lang="en-US" sz="6000" dirty="0" smtClean="0">
                <a:solidFill>
                  <a:schemeClr val="tx1"/>
                </a:solidFill>
                <a:latin typeface="Algerian" pitchFamily="82" charset="0"/>
              </a:rPr>
              <a:t>         THANK </a:t>
            </a:r>
            <a:r>
              <a:rPr lang="en-US" sz="6000" dirty="0" smtClean="0">
                <a:solidFill>
                  <a:schemeClr val="tx1"/>
                </a:solidFill>
                <a:latin typeface="Algerian" pitchFamily="82" charset="0"/>
              </a:rPr>
              <a:t>YOU </a:t>
            </a:r>
            <a:endParaRPr lang="en-US" sz="6000" dirty="0">
              <a:solidFill>
                <a:schemeClr val="tx1"/>
              </a:soli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143000"/>
          </a:xfrm>
        </p:spPr>
        <p:txBody>
          <a:bodyPr/>
          <a:lstStyle/>
          <a:p>
            <a:r>
              <a:rPr lang="en-US" dirty="0" smtClean="0"/>
              <a:t>ENERGY RESOURCES </a:t>
            </a:r>
            <a:endParaRPr lang="en-US" dirty="0"/>
          </a:p>
        </p:txBody>
      </p:sp>
      <p:sp>
        <p:nvSpPr>
          <p:cNvPr id="4" name="Rectangle 3"/>
          <p:cNvSpPr/>
          <p:nvPr/>
        </p:nvSpPr>
        <p:spPr>
          <a:xfrm>
            <a:off x="357158" y="1500174"/>
            <a:ext cx="8501122" cy="1418017"/>
          </a:xfrm>
          <a:prstGeom prst="rect">
            <a:avLst/>
          </a:prstGeom>
        </p:spPr>
        <p:txBody>
          <a:bodyPr wrap="square">
            <a:spAutoFit/>
          </a:bodyPr>
          <a:lstStyle/>
          <a:p>
            <a:pPr algn="just">
              <a:lnSpc>
                <a:spcPct val="150000"/>
              </a:lnSpc>
            </a:pPr>
            <a:r>
              <a:rPr lang="en-US" sz="2000" dirty="0" smtClean="0">
                <a:latin typeface="Arial Rounded MT Bold" pitchFamily="34" charset="0"/>
              </a:rPr>
              <a:t>• </a:t>
            </a:r>
            <a:r>
              <a:rPr lang="en-US" sz="2000" dirty="0">
                <a:latin typeface="Arial Rounded MT Bold" pitchFamily="34" charset="0"/>
              </a:rPr>
              <a:t>Energy is the capacity to do work and is required for life processes. An energy resource is something that can produce heat, power life, move objects, or produce electricity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928694"/>
            <a:ext cx="8229600" cy="785794"/>
          </a:xfrm>
        </p:spPr>
        <p:txBody>
          <a:bodyPr>
            <a:normAutofit fontScale="90000"/>
          </a:bodyPr>
          <a:lstStyle/>
          <a:p>
            <a:pPr algn="ctr"/>
            <a:r>
              <a:rPr lang="en-US" dirty="0" smtClean="0"/>
              <a:t>NON RENEWABLE ENERGY RESOURCES </a:t>
            </a:r>
            <a:endParaRPr lang="en-US" dirty="0"/>
          </a:p>
        </p:txBody>
      </p:sp>
      <p:sp>
        <p:nvSpPr>
          <p:cNvPr id="4" name="Rectangle 3"/>
          <p:cNvSpPr/>
          <p:nvPr/>
        </p:nvSpPr>
        <p:spPr>
          <a:xfrm>
            <a:off x="357158" y="1493959"/>
            <a:ext cx="8501122" cy="5078313"/>
          </a:xfrm>
          <a:prstGeom prst="rect">
            <a:avLst/>
          </a:prstGeom>
        </p:spPr>
        <p:txBody>
          <a:bodyPr wrap="square">
            <a:spAutoFit/>
          </a:bodyPr>
          <a:lstStyle/>
          <a:p>
            <a:pPr algn="just">
              <a:lnSpc>
                <a:spcPct val="150000"/>
              </a:lnSpc>
              <a:buFont typeface="Wingdings" pitchFamily="2" charset="2"/>
              <a:buChar char="q"/>
            </a:pPr>
            <a:r>
              <a:rPr lang="en-US" sz="2400" dirty="0">
                <a:latin typeface="Arial Rounded MT Bold" pitchFamily="34" charset="0"/>
              </a:rPr>
              <a:t> </a:t>
            </a:r>
            <a:r>
              <a:rPr lang="en-US" sz="2400" dirty="0" smtClean="0">
                <a:latin typeface="Arial Rounded MT Bold" pitchFamily="34" charset="0"/>
              </a:rPr>
              <a:t>Non-renewable </a:t>
            </a:r>
            <a:r>
              <a:rPr lang="en-US" sz="2400" dirty="0">
                <a:latin typeface="Arial Rounded MT Bold" pitchFamily="34" charset="0"/>
              </a:rPr>
              <a:t>energy is energy which is taken from the sources that are available on the earth in limited quantity and will vanish fifty-sixty years from now. </a:t>
            </a:r>
          </a:p>
          <a:p>
            <a:pPr algn="just">
              <a:lnSpc>
                <a:spcPct val="150000"/>
              </a:lnSpc>
              <a:buFont typeface="Wingdings" pitchFamily="2" charset="2"/>
              <a:buChar char="q"/>
            </a:pPr>
            <a:r>
              <a:rPr lang="en-US" sz="2400" dirty="0" smtClean="0">
                <a:latin typeface="Arial Rounded MT Bold" pitchFamily="34" charset="0"/>
              </a:rPr>
              <a:t> Non-renewable </a:t>
            </a:r>
            <a:r>
              <a:rPr lang="en-US" sz="2400" dirty="0">
                <a:latin typeface="Arial Rounded MT Bold" pitchFamily="34" charset="0"/>
              </a:rPr>
              <a:t>sources are not environmental friendly and can have serious affect on our health</a:t>
            </a:r>
            <a:r>
              <a:rPr lang="en-US" sz="2400" dirty="0" smtClean="0">
                <a:latin typeface="Arial Rounded MT Bold" pitchFamily="34" charset="0"/>
              </a:rPr>
              <a:t>.</a:t>
            </a:r>
          </a:p>
          <a:p>
            <a:pPr algn="just">
              <a:lnSpc>
                <a:spcPct val="150000"/>
              </a:lnSpc>
              <a:buFont typeface="Wingdings" pitchFamily="2" charset="2"/>
              <a:buChar char="q"/>
            </a:pPr>
            <a:r>
              <a:rPr lang="en-US" sz="2400" dirty="0">
                <a:latin typeface="Arial Rounded MT Bold" pitchFamily="34" charset="0"/>
              </a:rPr>
              <a:t> </a:t>
            </a:r>
            <a:r>
              <a:rPr lang="en-US" sz="2400" dirty="0" smtClean="0">
                <a:latin typeface="Arial Rounded MT Bold" pitchFamily="34" charset="0"/>
              </a:rPr>
              <a:t> </a:t>
            </a:r>
            <a:r>
              <a:rPr lang="en-US" sz="2400" dirty="0">
                <a:latin typeface="Arial Rounded MT Bold" pitchFamily="34" charset="0"/>
              </a:rPr>
              <a:t>They are called non-renewable because they cannot be re-generated within a short span of time. </a:t>
            </a:r>
            <a:endParaRPr lang="en-US" sz="2400" dirty="0" smtClean="0">
              <a:latin typeface="Arial Rounded MT Bold" pitchFamily="34" charset="0"/>
            </a:endParaRPr>
          </a:p>
          <a:p>
            <a:pPr algn="just">
              <a:lnSpc>
                <a:spcPct val="150000"/>
              </a:lnSpc>
              <a:buFont typeface="Wingdings" pitchFamily="2" charset="2"/>
              <a:buChar char="q"/>
            </a:pPr>
            <a:r>
              <a:rPr lang="en-US" sz="2400" dirty="0">
                <a:latin typeface="Arial Rounded MT Bold" pitchFamily="34" charset="0"/>
              </a:rPr>
              <a:t> </a:t>
            </a:r>
            <a:r>
              <a:rPr lang="en-US" sz="2400" dirty="0" smtClean="0">
                <a:latin typeface="Arial Rounded MT Bold" pitchFamily="34" charset="0"/>
              </a:rPr>
              <a:t>Non-renewable </a:t>
            </a:r>
            <a:r>
              <a:rPr lang="en-US" sz="2400" dirty="0">
                <a:latin typeface="Arial Rounded MT Bold" pitchFamily="34" charset="0"/>
              </a:rPr>
              <a:t>sources exist in the form of fossil fuels, natural gas, oil and coal.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4422"/>
            <a:ext cx="8229600" cy="725470"/>
          </a:xfrm>
        </p:spPr>
        <p:txBody>
          <a:bodyPr>
            <a:normAutofit fontScale="90000"/>
          </a:bodyPr>
          <a:lstStyle/>
          <a:p>
            <a:r>
              <a:rPr lang="en-US" dirty="0" smtClean="0"/>
              <a:t>FOSSIL FUEL ENERGY </a:t>
            </a:r>
            <a:endParaRPr lang="en-US" dirty="0"/>
          </a:p>
        </p:txBody>
      </p:sp>
      <p:sp>
        <p:nvSpPr>
          <p:cNvPr id="4" name="Rectangle 3"/>
          <p:cNvSpPr/>
          <p:nvPr/>
        </p:nvSpPr>
        <p:spPr>
          <a:xfrm>
            <a:off x="214282" y="2000240"/>
            <a:ext cx="8643998" cy="1569660"/>
          </a:xfrm>
          <a:prstGeom prst="rect">
            <a:avLst/>
          </a:prstGeom>
        </p:spPr>
        <p:txBody>
          <a:bodyPr wrap="square">
            <a:spAutoFit/>
          </a:bodyPr>
          <a:lstStyle/>
          <a:p>
            <a:r>
              <a:rPr lang="en-US" sz="2400" dirty="0" smtClean="0">
                <a:latin typeface="Arial Rounded MT Bold" pitchFamily="34" charset="0"/>
              </a:rPr>
              <a:t>• </a:t>
            </a:r>
            <a:r>
              <a:rPr lang="en-US" sz="2400" dirty="0">
                <a:latin typeface="Arial Rounded MT Bold" pitchFamily="34" charset="0"/>
              </a:rPr>
              <a:t>Coal, petroleum, and natural gas are called fossil fuel as these are formed by the decomposition of the remains of dead plants and animals buried under the earth for a long time</a:t>
            </a:r>
          </a:p>
        </p:txBody>
      </p:sp>
      <p:pic>
        <p:nvPicPr>
          <p:cNvPr id="1026" name="Picture 2"/>
          <p:cNvPicPr>
            <a:picLocks noChangeAspect="1" noChangeArrowheads="1"/>
          </p:cNvPicPr>
          <p:nvPr/>
        </p:nvPicPr>
        <p:blipFill>
          <a:blip r:embed="rId2"/>
          <a:srcRect/>
          <a:stretch>
            <a:fillRect/>
          </a:stretch>
        </p:blipFill>
        <p:spPr bwMode="auto">
          <a:xfrm>
            <a:off x="214282" y="3643314"/>
            <a:ext cx="2500330" cy="250033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928926" y="3571876"/>
            <a:ext cx="2571768" cy="257176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715008" y="3571876"/>
            <a:ext cx="2786082"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725470"/>
          </a:xfrm>
        </p:spPr>
        <p:txBody>
          <a:bodyPr>
            <a:normAutofit fontScale="90000"/>
          </a:bodyPr>
          <a:lstStyle/>
          <a:p>
            <a:r>
              <a:rPr lang="en-US" dirty="0" smtClean="0"/>
              <a:t>HOW IS COAL FORMED?</a:t>
            </a:r>
            <a:endParaRPr lang="en-US" dirty="0"/>
          </a:p>
        </p:txBody>
      </p:sp>
      <p:sp>
        <p:nvSpPr>
          <p:cNvPr id="4" name="Rectangle 3"/>
          <p:cNvSpPr/>
          <p:nvPr/>
        </p:nvSpPr>
        <p:spPr>
          <a:xfrm>
            <a:off x="214282" y="928670"/>
            <a:ext cx="8643998" cy="2677656"/>
          </a:xfrm>
          <a:prstGeom prst="rect">
            <a:avLst/>
          </a:prstGeom>
        </p:spPr>
        <p:txBody>
          <a:bodyPr wrap="square">
            <a:spAutoFit/>
          </a:bodyPr>
          <a:lstStyle/>
          <a:p>
            <a:pPr algn="just">
              <a:buFont typeface="Wingdings" pitchFamily="2" charset="2"/>
              <a:buChar char="q"/>
            </a:pPr>
            <a:r>
              <a:rPr lang="en-US" sz="2400" dirty="0">
                <a:latin typeface="Arial Rounded MT Bold" pitchFamily="34" charset="0"/>
              </a:rPr>
              <a:t> </a:t>
            </a:r>
            <a:r>
              <a:rPr lang="en-US" sz="2400" dirty="0" smtClean="0">
                <a:latin typeface="Arial Rounded MT Bold" pitchFamily="34" charset="0"/>
              </a:rPr>
              <a:t>Coal </a:t>
            </a:r>
            <a:r>
              <a:rPr lang="en-US" sz="2400" dirty="0">
                <a:latin typeface="Arial Rounded MT Bold" pitchFamily="34" charset="0"/>
              </a:rPr>
              <a:t>is formed by carbon, hydrogen, oxygen, nitrogen and varying amounts of </a:t>
            </a:r>
            <a:r>
              <a:rPr lang="en-US" sz="2400" dirty="0" err="1">
                <a:latin typeface="Arial Rounded MT Bold" pitchFamily="34" charset="0"/>
              </a:rPr>
              <a:t>sulphur</a:t>
            </a:r>
            <a:r>
              <a:rPr lang="en-US" sz="2400" dirty="0">
                <a:latin typeface="Arial Rounded MT Bold" pitchFamily="34" charset="0"/>
              </a:rPr>
              <a:t>. The dead plants from the swamps are piled up with sand and mud on top. Without water the carbon increases and forms a hard black substance called coal. </a:t>
            </a:r>
          </a:p>
          <a:p>
            <a:pPr algn="just">
              <a:buFont typeface="Wingdings" pitchFamily="2" charset="2"/>
              <a:buChar char="q"/>
            </a:pPr>
            <a:r>
              <a:rPr lang="en-US" sz="2400" dirty="0" smtClean="0">
                <a:latin typeface="Arial Rounded MT Bold" pitchFamily="34" charset="0"/>
              </a:rPr>
              <a:t> Coal </a:t>
            </a:r>
            <a:r>
              <a:rPr lang="en-US" sz="2400" dirty="0">
                <a:latin typeface="Arial Rounded MT Bold" pitchFamily="34" charset="0"/>
              </a:rPr>
              <a:t>is used as a fossil fuel to produce electricity and heat in something such as a train.</a:t>
            </a:r>
          </a:p>
        </p:txBody>
      </p:sp>
      <p:pic>
        <p:nvPicPr>
          <p:cNvPr id="2050" name="Picture 2"/>
          <p:cNvPicPr>
            <a:picLocks noChangeAspect="1" noChangeArrowheads="1"/>
          </p:cNvPicPr>
          <p:nvPr/>
        </p:nvPicPr>
        <p:blipFill>
          <a:blip r:embed="rId2"/>
          <a:srcRect/>
          <a:stretch>
            <a:fillRect/>
          </a:stretch>
        </p:blipFill>
        <p:spPr bwMode="auto">
          <a:xfrm>
            <a:off x="785786" y="3643314"/>
            <a:ext cx="6667500" cy="31432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1536134"/>
          </a:xfrm>
        </p:spPr>
        <p:txBody>
          <a:bodyPr>
            <a:normAutofit fontScale="90000"/>
          </a:bodyPr>
          <a:lstStyle/>
          <a:p>
            <a:r>
              <a:rPr lang="en-US" dirty="0" smtClean="0"/>
              <a:t>IMPACT OF COAL MINING ON ENVIRONMENT </a:t>
            </a:r>
            <a:endParaRPr lang="en-US" dirty="0"/>
          </a:p>
        </p:txBody>
      </p:sp>
      <p:sp>
        <p:nvSpPr>
          <p:cNvPr id="4" name="Rectangle 3"/>
          <p:cNvSpPr/>
          <p:nvPr/>
        </p:nvSpPr>
        <p:spPr>
          <a:xfrm>
            <a:off x="71438" y="2525152"/>
            <a:ext cx="8572528" cy="3046988"/>
          </a:xfrm>
          <a:prstGeom prst="rect">
            <a:avLst/>
          </a:prstGeom>
        </p:spPr>
        <p:txBody>
          <a:bodyPr wrap="square">
            <a:spAutoFit/>
          </a:bodyPr>
          <a:lstStyle/>
          <a:p>
            <a:pPr>
              <a:buFont typeface="Wingdings" pitchFamily="2" charset="2"/>
              <a:buChar char="q"/>
            </a:pPr>
            <a:r>
              <a:rPr lang="en-US" sz="2400" dirty="0" smtClean="0">
                <a:latin typeface="Arial Rounded MT Bold" pitchFamily="34" charset="0"/>
              </a:rPr>
              <a:t> </a:t>
            </a:r>
            <a:r>
              <a:rPr lang="en-US" sz="2400" dirty="0">
                <a:latin typeface="Arial Rounded MT Bold" pitchFamily="34" charset="0"/>
              </a:rPr>
              <a:t>Impact of mining on Air </a:t>
            </a:r>
          </a:p>
          <a:p>
            <a:pPr>
              <a:buFont typeface="Wingdings" pitchFamily="2" charset="2"/>
              <a:buChar char="q"/>
            </a:pPr>
            <a:r>
              <a:rPr lang="en-US" sz="2400" dirty="0" smtClean="0">
                <a:latin typeface="Arial Rounded MT Bold" pitchFamily="34" charset="0"/>
              </a:rPr>
              <a:t> Co2 </a:t>
            </a:r>
            <a:r>
              <a:rPr lang="en-US" sz="2400" dirty="0">
                <a:latin typeface="Arial Rounded MT Bold" pitchFamily="34" charset="0"/>
              </a:rPr>
              <a:t>emission </a:t>
            </a:r>
          </a:p>
          <a:p>
            <a:pPr>
              <a:buFont typeface="Wingdings" pitchFamily="2" charset="2"/>
              <a:buChar char="q"/>
            </a:pPr>
            <a:r>
              <a:rPr lang="en-US" sz="2400" dirty="0" smtClean="0">
                <a:latin typeface="Arial Rounded MT Bold" pitchFamily="34" charset="0"/>
              </a:rPr>
              <a:t> Ozone </a:t>
            </a:r>
            <a:r>
              <a:rPr lang="en-US" sz="2400" dirty="0">
                <a:latin typeface="Arial Rounded MT Bold" pitchFamily="34" charset="0"/>
              </a:rPr>
              <a:t>depletion </a:t>
            </a:r>
          </a:p>
          <a:p>
            <a:pPr>
              <a:buFont typeface="Wingdings" pitchFamily="2" charset="2"/>
              <a:buChar char="q"/>
            </a:pPr>
            <a:r>
              <a:rPr lang="en-US" sz="2400" dirty="0" smtClean="0">
                <a:latin typeface="Arial Rounded MT Bold" pitchFamily="34" charset="0"/>
              </a:rPr>
              <a:t> Global </a:t>
            </a:r>
            <a:r>
              <a:rPr lang="en-US" sz="2400" dirty="0">
                <a:latin typeface="Arial Rounded MT Bold" pitchFamily="34" charset="0"/>
              </a:rPr>
              <a:t>warming and climate change </a:t>
            </a:r>
          </a:p>
          <a:p>
            <a:pPr>
              <a:buFont typeface="Wingdings" pitchFamily="2" charset="2"/>
              <a:buChar char="q"/>
            </a:pPr>
            <a:r>
              <a:rPr lang="en-US" sz="2400" dirty="0" smtClean="0">
                <a:latin typeface="Arial Rounded MT Bold" pitchFamily="34" charset="0"/>
              </a:rPr>
              <a:t> Mine </a:t>
            </a:r>
            <a:r>
              <a:rPr lang="en-US" sz="2400" dirty="0">
                <a:latin typeface="Arial Rounded MT Bold" pitchFamily="34" charset="0"/>
              </a:rPr>
              <a:t>fires </a:t>
            </a:r>
          </a:p>
          <a:p>
            <a:pPr>
              <a:buFont typeface="Wingdings" pitchFamily="2" charset="2"/>
              <a:buChar char="q"/>
            </a:pPr>
            <a:r>
              <a:rPr lang="en-US" sz="2400" dirty="0" smtClean="0">
                <a:latin typeface="Arial Rounded MT Bold" pitchFamily="34" charset="0"/>
              </a:rPr>
              <a:t> Impact </a:t>
            </a:r>
            <a:r>
              <a:rPr lang="en-US" sz="2400" dirty="0">
                <a:latin typeface="Arial Rounded MT Bold" pitchFamily="34" charset="0"/>
              </a:rPr>
              <a:t>on water </a:t>
            </a:r>
          </a:p>
          <a:p>
            <a:pPr>
              <a:buFont typeface="Wingdings" pitchFamily="2" charset="2"/>
              <a:buChar char="q"/>
            </a:pPr>
            <a:r>
              <a:rPr lang="en-US" sz="2400" dirty="0" smtClean="0">
                <a:latin typeface="Arial Rounded MT Bold" pitchFamily="34" charset="0"/>
              </a:rPr>
              <a:t> Impact </a:t>
            </a:r>
            <a:r>
              <a:rPr lang="en-US" sz="2400" dirty="0">
                <a:latin typeface="Arial Rounded MT Bold" pitchFamily="34" charset="0"/>
              </a:rPr>
              <a:t>on land </a:t>
            </a:r>
          </a:p>
          <a:p>
            <a:pPr>
              <a:buFont typeface="Wingdings" pitchFamily="2" charset="2"/>
              <a:buChar char="q"/>
            </a:pPr>
            <a:r>
              <a:rPr lang="en-US" sz="2400" dirty="0" smtClean="0">
                <a:latin typeface="Arial Rounded MT Bold" pitchFamily="34" charset="0"/>
              </a:rPr>
              <a:t> Mining </a:t>
            </a:r>
            <a:r>
              <a:rPr lang="en-US" sz="2400" dirty="0">
                <a:latin typeface="Arial Rounded MT Bold" pitchFamily="34" charset="0"/>
              </a:rPr>
              <a:t>waste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654032"/>
          </a:xfrm>
        </p:spPr>
        <p:txBody>
          <a:bodyPr>
            <a:normAutofit fontScale="90000"/>
          </a:bodyPr>
          <a:lstStyle/>
          <a:p>
            <a:r>
              <a:rPr lang="en-US" dirty="0" smtClean="0"/>
              <a:t>HOW IS OIL FORMED?</a:t>
            </a:r>
            <a:endParaRPr lang="en-US" dirty="0"/>
          </a:p>
        </p:txBody>
      </p:sp>
      <p:sp>
        <p:nvSpPr>
          <p:cNvPr id="4" name="Rectangle 3"/>
          <p:cNvSpPr/>
          <p:nvPr/>
        </p:nvSpPr>
        <p:spPr>
          <a:xfrm>
            <a:off x="357158" y="714356"/>
            <a:ext cx="8358246" cy="3046988"/>
          </a:xfrm>
          <a:prstGeom prst="rect">
            <a:avLst/>
          </a:prstGeom>
        </p:spPr>
        <p:txBody>
          <a:bodyPr wrap="square">
            <a:spAutoFit/>
          </a:bodyPr>
          <a:lstStyle/>
          <a:p>
            <a:pPr algn="just">
              <a:buFont typeface="Wingdings" pitchFamily="2" charset="2"/>
              <a:buChar char="q"/>
            </a:pPr>
            <a:r>
              <a:rPr lang="en-US" sz="2400" dirty="0">
                <a:latin typeface="Arial Rounded MT Bold" pitchFamily="34" charset="0"/>
              </a:rPr>
              <a:t> </a:t>
            </a:r>
            <a:r>
              <a:rPr lang="en-US" sz="2400" dirty="0" smtClean="0">
                <a:latin typeface="Arial Rounded MT Bold" pitchFamily="34" charset="0"/>
              </a:rPr>
              <a:t>Oil </a:t>
            </a:r>
            <a:r>
              <a:rPr lang="en-US" sz="2400" dirty="0">
                <a:latin typeface="Arial Rounded MT Bold" pitchFamily="34" charset="0"/>
              </a:rPr>
              <a:t>was formed from plants called plankton. When the plankton dies, it sinks in the bottom of the sea and is buried under layers of sand and mud. When these layers are mixed it turns into a hard rock, but when bacteria ate the plankton, it turned into ooze, which is now oil. </a:t>
            </a:r>
          </a:p>
          <a:p>
            <a:pPr algn="just">
              <a:buFont typeface="Wingdings" pitchFamily="2" charset="2"/>
              <a:buChar char="q"/>
            </a:pPr>
            <a:r>
              <a:rPr lang="en-US" sz="2400" dirty="0" smtClean="0">
                <a:latin typeface="Arial Rounded MT Bold" pitchFamily="34" charset="0"/>
              </a:rPr>
              <a:t> Oils </a:t>
            </a:r>
            <a:r>
              <a:rPr lang="en-US" sz="2400" dirty="0">
                <a:latin typeface="Arial Rounded MT Bold" pitchFamily="34" charset="0"/>
              </a:rPr>
              <a:t>are used for ,Fuel for lamps , fertilizers, </a:t>
            </a:r>
            <a:r>
              <a:rPr lang="en-US" sz="2400" dirty="0" smtClean="0">
                <a:latin typeface="Arial Rounded MT Bold" pitchFamily="34" charset="0"/>
              </a:rPr>
              <a:t> </a:t>
            </a:r>
            <a:r>
              <a:rPr lang="en-US" sz="2400" dirty="0">
                <a:latin typeface="Arial Rounded MT Bold" pitchFamily="34" charset="0"/>
              </a:rPr>
              <a:t>car gas, heating oil for home, planes, ships, factories, food</a:t>
            </a:r>
          </a:p>
        </p:txBody>
      </p:sp>
      <p:pic>
        <p:nvPicPr>
          <p:cNvPr id="3074" name="Picture 2"/>
          <p:cNvPicPr>
            <a:picLocks noChangeAspect="1" noChangeArrowheads="1"/>
          </p:cNvPicPr>
          <p:nvPr/>
        </p:nvPicPr>
        <p:blipFill>
          <a:blip r:embed="rId2"/>
          <a:srcRect/>
          <a:stretch>
            <a:fillRect/>
          </a:stretch>
        </p:blipFill>
        <p:spPr bwMode="auto">
          <a:xfrm>
            <a:off x="2000272" y="3857628"/>
            <a:ext cx="5715000" cy="30003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6362"/>
            <a:ext cx="8229600" cy="582594"/>
          </a:xfrm>
        </p:spPr>
        <p:txBody>
          <a:bodyPr>
            <a:normAutofit fontScale="90000"/>
          </a:bodyPr>
          <a:lstStyle/>
          <a:p>
            <a:pPr algn="ctr"/>
            <a:r>
              <a:rPr lang="en-US" dirty="0" smtClean="0"/>
              <a:t>Advantages </a:t>
            </a:r>
            <a:endParaRPr lang="en-US" dirty="0"/>
          </a:p>
        </p:txBody>
      </p:sp>
      <p:sp>
        <p:nvSpPr>
          <p:cNvPr id="4" name="Rectangle 3"/>
          <p:cNvSpPr/>
          <p:nvPr/>
        </p:nvSpPr>
        <p:spPr>
          <a:xfrm>
            <a:off x="214282" y="1620742"/>
            <a:ext cx="8715436" cy="1569660"/>
          </a:xfrm>
          <a:prstGeom prst="rect">
            <a:avLst/>
          </a:prstGeom>
        </p:spPr>
        <p:txBody>
          <a:bodyPr wrap="square">
            <a:spAutoFit/>
          </a:bodyPr>
          <a:lstStyle/>
          <a:p>
            <a:pPr algn="just">
              <a:buFont typeface="Wingdings" pitchFamily="2" charset="2"/>
              <a:buChar char="q"/>
            </a:pPr>
            <a:r>
              <a:rPr lang="en-US" sz="2400" dirty="0">
                <a:latin typeface="Arial Rounded MT Bold" pitchFamily="34" charset="0"/>
              </a:rPr>
              <a:t> </a:t>
            </a:r>
            <a:r>
              <a:rPr lang="en-US" sz="2400" dirty="0" smtClean="0">
                <a:latin typeface="Arial Rounded MT Bold" pitchFamily="34" charset="0"/>
              </a:rPr>
              <a:t>Widely </a:t>
            </a:r>
            <a:r>
              <a:rPr lang="en-US" sz="2400" dirty="0">
                <a:latin typeface="Arial Rounded MT Bold" pitchFamily="34" charset="0"/>
              </a:rPr>
              <a:t>and easily distributed all over world </a:t>
            </a:r>
          </a:p>
          <a:p>
            <a:pPr algn="just">
              <a:buFont typeface="Wingdings" pitchFamily="2" charset="2"/>
              <a:buChar char="q"/>
            </a:pPr>
            <a:r>
              <a:rPr lang="en-US" sz="2400" dirty="0" smtClean="0">
                <a:latin typeface="Arial Rounded MT Bold" pitchFamily="34" charset="0"/>
              </a:rPr>
              <a:t> Easy </a:t>
            </a:r>
            <a:r>
              <a:rPr lang="en-US" sz="2400" dirty="0">
                <a:latin typeface="Arial Rounded MT Bold" pitchFamily="34" charset="0"/>
              </a:rPr>
              <a:t>to store and transport  </a:t>
            </a:r>
            <a:endParaRPr lang="en-US" sz="2400" dirty="0" smtClean="0">
              <a:latin typeface="Arial Rounded MT Bold" pitchFamily="34" charset="0"/>
            </a:endParaRPr>
          </a:p>
          <a:p>
            <a:pPr algn="just">
              <a:buFont typeface="Wingdings" pitchFamily="2" charset="2"/>
              <a:buChar char="q"/>
            </a:pPr>
            <a:r>
              <a:rPr lang="en-US" sz="2400" dirty="0">
                <a:latin typeface="Arial Rounded MT Bold" pitchFamily="34" charset="0"/>
              </a:rPr>
              <a:t> </a:t>
            </a:r>
            <a:r>
              <a:rPr lang="en-US" sz="2400" dirty="0" smtClean="0">
                <a:latin typeface="Arial Rounded MT Bold" pitchFamily="34" charset="0"/>
              </a:rPr>
              <a:t>Cleaner </a:t>
            </a:r>
            <a:r>
              <a:rPr lang="en-US" sz="2400" dirty="0">
                <a:latin typeface="Arial Rounded MT Bold" pitchFamily="34" charset="0"/>
              </a:rPr>
              <a:t>and easier to burn than coal </a:t>
            </a:r>
          </a:p>
          <a:p>
            <a:pPr algn="just">
              <a:buFont typeface="Wingdings" pitchFamily="2" charset="2"/>
              <a:buChar char="q"/>
            </a:pPr>
            <a:r>
              <a:rPr lang="en-US" sz="2400" dirty="0" smtClean="0">
                <a:latin typeface="Arial Rounded MT Bold" pitchFamily="34" charset="0"/>
              </a:rPr>
              <a:t> Reliable </a:t>
            </a:r>
            <a:r>
              <a:rPr lang="en-US" sz="2400" dirty="0">
                <a:latin typeface="Arial Rounded MT Bold" pitchFamily="34" charset="0"/>
              </a:rPr>
              <a:t>electricity </a:t>
            </a:r>
            <a:r>
              <a:rPr lang="en-US" sz="2400" dirty="0" smtClean="0">
                <a:latin typeface="Arial Rounded MT Bold" pitchFamily="34" charset="0"/>
              </a:rPr>
              <a:t> </a:t>
            </a:r>
            <a:endParaRPr lang="en-US" sz="2400" dirty="0">
              <a:latin typeface="Arial Rounded MT Bold" pitchFamily="34" charset="0"/>
            </a:endParaRPr>
          </a:p>
        </p:txBody>
      </p:sp>
      <p:sp>
        <p:nvSpPr>
          <p:cNvPr id="5" name="Title 1"/>
          <p:cNvSpPr txBox="1">
            <a:spLocks/>
          </p:cNvSpPr>
          <p:nvPr/>
        </p:nvSpPr>
        <p:spPr>
          <a:xfrm>
            <a:off x="357158" y="3406692"/>
            <a:ext cx="8229600" cy="582594"/>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2">
                    <a:lumMod val="10000"/>
                  </a:schemeClr>
                </a:solidFill>
                <a:effectLst/>
                <a:uLnTx/>
                <a:uFillTx/>
                <a:latin typeface="+mj-lt"/>
                <a:ea typeface="+mj-ea"/>
                <a:cs typeface="+mj-cs"/>
              </a:rPr>
              <a:t>Disadvantages </a:t>
            </a:r>
          </a:p>
        </p:txBody>
      </p:sp>
      <p:sp>
        <p:nvSpPr>
          <p:cNvPr id="6" name="Rectangle 5"/>
          <p:cNvSpPr/>
          <p:nvPr/>
        </p:nvSpPr>
        <p:spPr>
          <a:xfrm>
            <a:off x="285720" y="4049634"/>
            <a:ext cx="8643998" cy="2308324"/>
          </a:xfrm>
          <a:prstGeom prst="rect">
            <a:avLst/>
          </a:prstGeom>
        </p:spPr>
        <p:txBody>
          <a:bodyPr wrap="square">
            <a:spAutoFit/>
          </a:bodyPr>
          <a:lstStyle/>
          <a:p>
            <a:pPr algn="just">
              <a:buFont typeface="Wingdings" pitchFamily="2" charset="2"/>
              <a:buChar char="q"/>
            </a:pPr>
            <a:r>
              <a:rPr lang="en-US" sz="2400" dirty="0">
                <a:latin typeface="Arial Rounded MT Bold" pitchFamily="34" charset="0"/>
              </a:rPr>
              <a:t> </a:t>
            </a:r>
            <a:r>
              <a:rPr lang="en-US" sz="2400" dirty="0" smtClean="0">
                <a:latin typeface="Arial Rounded MT Bold" pitchFamily="34" charset="0"/>
              </a:rPr>
              <a:t>Growing demand </a:t>
            </a:r>
          </a:p>
          <a:p>
            <a:pPr algn="just">
              <a:buFont typeface="Wingdings" pitchFamily="2" charset="2"/>
              <a:buChar char="q"/>
            </a:pPr>
            <a:r>
              <a:rPr lang="en-US" sz="2400" dirty="0" smtClean="0">
                <a:latin typeface="Arial Rounded MT Bold" pitchFamily="34" charset="0"/>
              </a:rPr>
              <a:t> Non-renewable and fast depleting( used up fast) </a:t>
            </a:r>
          </a:p>
          <a:p>
            <a:pPr algn="just">
              <a:buFont typeface="Wingdings" pitchFamily="2" charset="2"/>
              <a:buChar char="q"/>
            </a:pPr>
            <a:r>
              <a:rPr lang="en-US" sz="2400" dirty="0">
                <a:latin typeface="Arial Rounded MT Bold" pitchFamily="34" charset="0"/>
              </a:rPr>
              <a:t> </a:t>
            </a:r>
            <a:r>
              <a:rPr lang="en-US" sz="2400" dirty="0" smtClean="0">
                <a:latin typeface="Arial Rounded MT Bold" pitchFamily="34" charset="0"/>
              </a:rPr>
              <a:t>Burning produces carbon dioxide which is major cause for global warming leaves harmful products when combusting </a:t>
            </a:r>
          </a:p>
          <a:p>
            <a:pPr algn="just">
              <a:buFont typeface="Wingdings" pitchFamily="2" charset="2"/>
              <a:buChar char="q"/>
            </a:pPr>
            <a:r>
              <a:rPr lang="en-US" sz="2400" dirty="0">
                <a:latin typeface="Arial Rounded MT Bold" pitchFamily="34" charset="0"/>
              </a:rPr>
              <a:t> </a:t>
            </a:r>
            <a:r>
              <a:rPr lang="en-US" sz="2400" dirty="0" smtClean="0">
                <a:latin typeface="Arial Rounded MT Bold" pitchFamily="34" charset="0"/>
              </a:rPr>
              <a:t>Increasing prices</a:t>
            </a:r>
            <a:endParaRPr lang="en-US" sz="2400" dirty="0">
              <a:latin typeface="Arial Rounded MT Bold"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642942"/>
          </a:xfrm>
        </p:spPr>
        <p:txBody>
          <a:bodyPr>
            <a:normAutofit fontScale="90000"/>
          </a:bodyPr>
          <a:lstStyle/>
          <a:p>
            <a:r>
              <a:rPr lang="en-US" dirty="0" smtClean="0"/>
              <a:t>HOW IS NATURAL GAS FORMED? </a:t>
            </a:r>
            <a:endParaRPr lang="en-US" dirty="0"/>
          </a:p>
        </p:txBody>
      </p:sp>
      <p:grpSp>
        <p:nvGrpSpPr>
          <p:cNvPr id="5" name="Group 4"/>
          <p:cNvGrpSpPr/>
          <p:nvPr/>
        </p:nvGrpSpPr>
        <p:grpSpPr>
          <a:xfrm>
            <a:off x="214282" y="785794"/>
            <a:ext cx="8715436" cy="5988068"/>
            <a:chOff x="214282" y="785794"/>
            <a:chExt cx="8715436" cy="5988068"/>
          </a:xfrm>
        </p:grpSpPr>
        <p:sp>
          <p:nvSpPr>
            <p:cNvPr id="4" name="Rectangle 3"/>
            <p:cNvSpPr/>
            <p:nvPr/>
          </p:nvSpPr>
          <p:spPr>
            <a:xfrm>
              <a:off x="214282" y="785794"/>
              <a:ext cx="8715436" cy="2677656"/>
            </a:xfrm>
            <a:prstGeom prst="rect">
              <a:avLst/>
            </a:prstGeom>
          </p:spPr>
          <p:txBody>
            <a:bodyPr wrap="square">
              <a:spAutoFit/>
            </a:bodyPr>
            <a:lstStyle/>
            <a:p>
              <a:pPr algn="just">
                <a:buFont typeface="Wingdings" pitchFamily="2" charset="2"/>
                <a:buChar char="q"/>
              </a:pPr>
              <a:r>
                <a:rPr lang="en-US" sz="2400" dirty="0">
                  <a:latin typeface="Arial Rounded MT Bold" pitchFamily="34" charset="0"/>
                </a:rPr>
                <a:t> </a:t>
              </a:r>
              <a:r>
                <a:rPr lang="en-US" sz="2400" dirty="0" smtClean="0">
                  <a:latin typeface="Arial Rounded MT Bold" pitchFamily="34" charset="0"/>
                </a:rPr>
                <a:t>It </a:t>
              </a:r>
              <a:r>
                <a:rPr lang="en-US" sz="2400" dirty="0">
                  <a:latin typeface="Arial Rounded MT Bold" pitchFamily="34" charset="0"/>
                </a:rPr>
                <a:t>is formed from a plant called plankton just like oil. The plankton died, sank to the bottom, and sand and mud covered it up. Over the years, bacteria and heat pressure turned the plankton into natural gas. </a:t>
              </a:r>
            </a:p>
            <a:p>
              <a:pPr algn="just">
                <a:buFont typeface="Wingdings" pitchFamily="2" charset="2"/>
                <a:buChar char="q"/>
              </a:pPr>
              <a:r>
                <a:rPr lang="en-US" sz="2400" dirty="0" smtClean="0">
                  <a:latin typeface="Arial Rounded MT Bold" pitchFamily="34" charset="0"/>
                </a:rPr>
                <a:t> Natural </a:t>
              </a:r>
              <a:r>
                <a:rPr lang="en-US" sz="2400" dirty="0">
                  <a:latin typeface="Arial Rounded MT Bold" pitchFamily="34" charset="0"/>
                </a:rPr>
                <a:t>gas is used as fossil fuel when people are heating homes, buildings, heating water, fertilizations or cooking</a:t>
              </a:r>
            </a:p>
          </p:txBody>
        </p:sp>
        <p:pic>
          <p:nvPicPr>
            <p:cNvPr id="4098" name="Picture 2"/>
            <p:cNvPicPr>
              <a:picLocks noChangeAspect="1" noChangeArrowheads="1"/>
            </p:cNvPicPr>
            <p:nvPr/>
          </p:nvPicPr>
          <p:blipFill>
            <a:blip r:embed="rId2"/>
            <a:srcRect/>
            <a:stretch>
              <a:fillRect/>
            </a:stretch>
          </p:blipFill>
          <p:spPr bwMode="auto">
            <a:xfrm>
              <a:off x="620738" y="3429000"/>
              <a:ext cx="7594600" cy="3344862"/>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233</TotalTime>
  <Words>1163</Words>
  <Application>Microsoft Office PowerPoint</Application>
  <PresentationFormat>On-screen Show (4:3)</PresentationFormat>
  <Paragraphs>129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ENERGY RESOURCES </vt:lpstr>
      <vt:lpstr>ENERGY RESOURCES </vt:lpstr>
      <vt:lpstr>NON RENEWABLE ENERGY RESOURCES </vt:lpstr>
      <vt:lpstr>FOSSIL FUEL ENERGY </vt:lpstr>
      <vt:lpstr>HOW IS COAL FORMED?</vt:lpstr>
      <vt:lpstr>IMPACT OF COAL MINING ON ENVIRONMENT </vt:lpstr>
      <vt:lpstr>HOW IS OIL FORMED?</vt:lpstr>
      <vt:lpstr>Advantages </vt:lpstr>
      <vt:lpstr>HOW IS NATURAL GAS FORMED? </vt:lpstr>
      <vt:lpstr>RENEWABLE ENERGY RESOURCES</vt:lpstr>
      <vt:lpstr>Slide 11</vt:lpstr>
      <vt:lpstr>Slide 12</vt:lpstr>
      <vt:lpstr>Slide 13</vt:lpstr>
      <vt:lpstr>Slide 14</vt:lpstr>
      <vt:lpstr>Slide 15</vt:lpstr>
      <vt:lpstr>Slide 16</vt:lpstr>
      <vt:lpstr>Ocean Thermal Energy Conversion (OTEC) </vt:lpstr>
      <vt:lpstr>         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RESOURCES </dc:title>
  <dc:creator>user</dc:creator>
  <cp:lastModifiedBy>user</cp:lastModifiedBy>
  <cp:revision>24</cp:revision>
  <dcterms:created xsi:type="dcterms:W3CDTF">2019-03-27T17:02:38Z</dcterms:created>
  <dcterms:modified xsi:type="dcterms:W3CDTF">2019-04-17T16:13:22Z</dcterms:modified>
</cp:coreProperties>
</file>