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Willie Kemp" initials="WK" lastIdx="1" clrIdx="4">
    <p:extLst>
      <p:ext uri="{19B8F6BF-5375-455C-9EA6-DF929625EA0E}">
        <p15:presenceInfo xmlns:p15="http://schemas.microsoft.com/office/powerpoint/2012/main" userId="616c1c0a6f2ee0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FA82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59" autoAdjust="0"/>
  </p:normalViewPr>
  <p:slideViewPr>
    <p:cSldViewPr snapToGrid="0" snapToObjects="1" showGuides="1">
      <p:cViewPr>
        <p:scale>
          <a:sx n="30" d="100"/>
          <a:sy n="30" d="100"/>
        </p:scale>
        <p:origin x="1264" y="15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8-26T21:52:41.949" idx="1">
    <p:pos x="25435" y="10929"/>
    <p:text>Who is X??</p:text>
    <p:extLst>
      <p:ext uri="{C676402C-5697-4E1C-873F-D02D1690AC5C}">
        <p15:threadingInfo xmlns:p15="http://schemas.microsoft.com/office/powerpoint/2012/main" timeZoneBias="24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8/28/19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7689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solidFill>
            <a:schemeClr val="bg1"/>
          </a:solidFill>
          <a:ln>
            <a:solidFill>
              <a:schemeClr val="bg1"/>
            </a:solidFill>
          </a:ln>
        </p:spPr>
        <p:txBody>
          <a:bodyPr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solidFill>
            <a:schemeClr val="bg1"/>
          </a:solidFill>
          <a:ln>
            <a:solidFill>
              <a:schemeClr val="bg1"/>
            </a:solidFill>
          </a:ln>
        </p:spPr>
        <p:txBody>
          <a:bodyPr wrap="square"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solidFill>
            <a:schemeClr val="bg1"/>
          </a:solidFill>
          <a:ln>
            <a:solidFill>
              <a:schemeClr val="bg1"/>
            </a:solidFill>
          </a:ln>
        </p:spPr>
        <p:txBody>
          <a:bodyPr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solidFill>
            <a:schemeClr val="bg1"/>
          </a:solidFill>
          <a:ln>
            <a:solidFill>
              <a:schemeClr val="bg1"/>
            </a:solidFill>
          </a:ln>
        </p:spPr>
        <p:txBody>
          <a:bodyPr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solidFill>
            <a:schemeClr val="bg1"/>
          </a:solidFill>
          <a:ln>
            <a:solidFill>
              <a:schemeClr val="bg1"/>
            </a:solidFill>
          </a:ln>
        </p:spPr>
        <p:txBody>
          <a:bodyPr wrap="square"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solidFill>
            <a:schemeClr val="bg1"/>
          </a:solidFill>
          <a:ln>
            <a:solidFill>
              <a:schemeClr val="bg1"/>
            </a:solidFill>
          </a:ln>
        </p:spPr>
        <p:txBody>
          <a:bodyPr wrap="square"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solidFill>
            <a:schemeClr val="bg1"/>
          </a:solidFill>
          <a:ln>
            <a:solidFill>
              <a:schemeClr val="bg1"/>
            </a:solidFill>
          </a:ln>
        </p:spPr>
        <p:txBody>
          <a:bodyPr wrap="square" lIns="91436" tIns="91436" rIns="91436" bIns="91436" anchor="ctr" anchorCtr="0">
            <a:spAutoFit/>
          </a:bodyPr>
          <a:lstStyle>
            <a:lvl1pPr marL="0" indent="0" algn="ctr">
              <a:buNone/>
              <a:defRPr sz="3700" b="1" u="sng" baseline="0">
                <a:solidFill>
                  <a:schemeClr val="tx1"/>
                </a:solidFill>
                <a:latin typeface="+mj-lt"/>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a:solidFill>
            <a:schemeClr val="bg1"/>
          </a:solidFill>
          <a:ln>
            <a:solidFill>
              <a:schemeClr val="bg1"/>
            </a:solidFill>
          </a:ln>
        </p:spPr>
        <p:txBody>
          <a:bodyPr wrap="square" lIns="228589" tIns="228589" rIns="228589" bIns="228589">
            <a:spAutoFit/>
          </a:bodyPr>
          <a:lstStyle>
            <a:lvl1pPr marL="0" indent="0">
              <a:buNone/>
              <a:defRPr sz="2500">
                <a:solidFill>
                  <a:schemeClr val="tx1"/>
                </a:solidFill>
                <a:latin typeface="+mj-lt"/>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2" name="Rectangle 1">
            <a:extLst>
              <a:ext uri="{FF2B5EF4-FFF2-40B4-BE49-F238E27FC236}">
                <a16:creationId xmlns:a16="http://schemas.microsoft.com/office/drawing/2014/main" id="{0247684A-B067-43BF-A40F-D84AD2475378}"/>
              </a:ext>
            </a:extLst>
          </p:cNvPr>
          <p:cNvSpPr/>
          <p:nvPr userDrawn="1"/>
        </p:nvSpPr>
        <p:spPr>
          <a:xfrm>
            <a:off x="0" y="0"/>
            <a:ext cx="43891200" cy="5413216"/>
          </a:xfrm>
          <a:prstGeom prst="rect">
            <a:avLst/>
          </a:prstGeom>
          <a:solidFill>
            <a:srgbClr val="FA8200"/>
          </a:solidFill>
          <a:ln>
            <a:solidFill>
              <a:srgbClr val="FA82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7593BB-0E75-4B04-A80E-A44E98282506}"/>
              </a:ext>
            </a:extLst>
          </p:cNvPr>
          <p:cNvSpPr/>
          <p:nvPr userDrawn="1"/>
        </p:nvSpPr>
        <p:spPr>
          <a:xfrm>
            <a:off x="0" y="4451102"/>
            <a:ext cx="43891200" cy="1002129"/>
          </a:xfrm>
          <a:prstGeom prst="rect">
            <a:avLst/>
          </a:prstGeom>
          <a:solidFill>
            <a:srgbClr val="58595B"/>
          </a:solidFill>
          <a:ln>
            <a:solidFill>
              <a:srgbClr val="58595B"/>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B6BAF32-E8BE-4B2F-8269-0359E4068CEB}"/>
              </a:ext>
            </a:extLst>
          </p:cNvPr>
          <p:cNvCxnSpPr>
            <a:cxnSpLocks/>
            <a:stCxn id="31" idx="1"/>
            <a:endCxn id="31" idx="3"/>
          </p:cNvCxnSpPr>
          <p:nvPr userDrawn="1"/>
        </p:nvCxnSpPr>
        <p:spPr>
          <a:xfrm>
            <a:off x="0" y="4952167"/>
            <a:ext cx="43891200" cy="0"/>
          </a:xfrm>
          <a:prstGeom prst="line">
            <a:avLst/>
          </a:prstGeom>
          <a:ln w="76200">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56C43CB-1E9C-4712-AD2D-6C76F9C4D9B5}"/>
              </a:ext>
            </a:extLst>
          </p:cNvPr>
          <p:cNvSpPr/>
          <p:nvPr userDrawn="1"/>
        </p:nvSpPr>
        <p:spPr>
          <a:xfrm>
            <a:off x="0" y="5453231"/>
            <a:ext cx="43891200" cy="2746516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6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6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6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comments" Target="../comments/comment1.xml"/><Relationship Id="rId4" Type="http://schemas.openxmlformats.org/officeDocument/2006/relationships/image" Target="../media/image1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F63D1A2-CEFB-4097-9B20-8ADDF2DE9886}"/>
              </a:ext>
            </a:extLst>
          </p:cNvPr>
          <p:cNvGrpSpPr/>
          <p:nvPr/>
        </p:nvGrpSpPr>
        <p:grpSpPr>
          <a:xfrm>
            <a:off x="25794640" y="17107217"/>
            <a:ext cx="6914736" cy="14195363"/>
            <a:chOff x="10858436" y="17062872"/>
            <a:chExt cx="6914736" cy="14195363"/>
          </a:xfrm>
        </p:grpSpPr>
        <p:sp>
          <p:nvSpPr>
            <p:cNvPr id="41" name="Rectangle: Rounded Corners 40">
              <a:extLst>
                <a:ext uri="{FF2B5EF4-FFF2-40B4-BE49-F238E27FC236}">
                  <a16:creationId xmlns:a16="http://schemas.microsoft.com/office/drawing/2014/main" id="{2AA48520-051D-4BB7-BFC1-18CEEA0C988B}"/>
                </a:ext>
              </a:extLst>
            </p:cNvPr>
            <p:cNvSpPr/>
            <p:nvPr/>
          </p:nvSpPr>
          <p:spPr>
            <a:xfrm>
              <a:off x="10858436" y="17062872"/>
              <a:ext cx="6914736" cy="14195363"/>
            </a:xfrm>
            <a:prstGeom prst="roundRect">
              <a:avLst>
                <a:gd name="adj" fmla="val 117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2CB1618-53DB-4088-A7D9-A285F79EC285}"/>
                </a:ext>
              </a:extLst>
            </p:cNvPr>
            <p:cNvSpPr/>
            <p:nvPr/>
          </p:nvSpPr>
          <p:spPr>
            <a:xfrm>
              <a:off x="13898880" y="30274726"/>
              <a:ext cx="822960" cy="822960"/>
            </a:xfrm>
            <a:prstGeom prst="ellipse">
              <a:avLst/>
            </a:prstGeom>
            <a:solidFill>
              <a:srgbClr val="5859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2179C09-ED71-4763-9821-021F026A4A24}"/>
                </a:ext>
              </a:extLst>
            </p:cNvPr>
            <p:cNvSpPr/>
            <p:nvPr/>
          </p:nvSpPr>
          <p:spPr>
            <a:xfrm>
              <a:off x="14182912" y="30549046"/>
              <a:ext cx="274320" cy="274320"/>
            </a:xfrm>
            <a:prstGeom prst="round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263BBCC-A443-496E-909E-6E86321F23EC}"/>
              </a:ext>
            </a:extLst>
          </p:cNvPr>
          <p:cNvGrpSpPr/>
          <p:nvPr/>
        </p:nvGrpSpPr>
        <p:grpSpPr>
          <a:xfrm>
            <a:off x="18384930" y="17107536"/>
            <a:ext cx="6914736" cy="14195363"/>
            <a:chOff x="10858436" y="17062872"/>
            <a:chExt cx="6914736" cy="14195363"/>
          </a:xfrm>
        </p:grpSpPr>
        <p:sp>
          <p:nvSpPr>
            <p:cNvPr id="35" name="Rectangle: Rounded Corners 34">
              <a:extLst>
                <a:ext uri="{FF2B5EF4-FFF2-40B4-BE49-F238E27FC236}">
                  <a16:creationId xmlns:a16="http://schemas.microsoft.com/office/drawing/2014/main" id="{5AC7F1C1-B64A-4371-8531-AFA941D9DA5D}"/>
                </a:ext>
              </a:extLst>
            </p:cNvPr>
            <p:cNvSpPr/>
            <p:nvPr/>
          </p:nvSpPr>
          <p:spPr>
            <a:xfrm>
              <a:off x="10858436" y="17062872"/>
              <a:ext cx="6914736" cy="14195363"/>
            </a:xfrm>
            <a:prstGeom prst="roundRect">
              <a:avLst>
                <a:gd name="adj" fmla="val 117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621278-5A0D-4819-ABC5-52BF35D82325}"/>
                </a:ext>
              </a:extLst>
            </p:cNvPr>
            <p:cNvSpPr/>
            <p:nvPr/>
          </p:nvSpPr>
          <p:spPr>
            <a:xfrm>
              <a:off x="13898880" y="30274726"/>
              <a:ext cx="822960" cy="822960"/>
            </a:xfrm>
            <a:prstGeom prst="ellipse">
              <a:avLst/>
            </a:prstGeom>
            <a:solidFill>
              <a:srgbClr val="5859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5B0FFA3B-82A1-42F1-A651-0A51371FEA9C}"/>
                </a:ext>
              </a:extLst>
            </p:cNvPr>
            <p:cNvSpPr/>
            <p:nvPr/>
          </p:nvSpPr>
          <p:spPr>
            <a:xfrm>
              <a:off x="14182912" y="30549046"/>
              <a:ext cx="274320" cy="274320"/>
            </a:xfrm>
            <a:prstGeom prst="round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86366776-A75D-4EDD-8CE7-E063F8299055}"/>
              </a:ext>
            </a:extLst>
          </p:cNvPr>
          <p:cNvGrpSpPr/>
          <p:nvPr/>
        </p:nvGrpSpPr>
        <p:grpSpPr>
          <a:xfrm>
            <a:off x="10858436" y="17062872"/>
            <a:ext cx="6914736" cy="14195363"/>
            <a:chOff x="10858436" y="17062872"/>
            <a:chExt cx="6914736" cy="14195363"/>
          </a:xfrm>
        </p:grpSpPr>
        <p:sp>
          <p:nvSpPr>
            <p:cNvPr id="22" name="Rectangle: Rounded Corners 21">
              <a:extLst>
                <a:ext uri="{FF2B5EF4-FFF2-40B4-BE49-F238E27FC236}">
                  <a16:creationId xmlns:a16="http://schemas.microsoft.com/office/drawing/2014/main" id="{A1DB6E5E-16F5-410A-B9A5-34D84D638DC5}"/>
                </a:ext>
              </a:extLst>
            </p:cNvPr>
            <p:cNvSpPr/>
            <p:nvPr/>
          </p:nvSpPr>
          <p:spPr>
            <a:xfrm>
              <a:off x="10858436" y="17062872"/>
              <a:ext cx="6914736" cy="14195363"/>
            </a:xfrm>
            <a:prstGeom prst="roundRect">
              <a:avLst>
                <a:gd name="adj" fmla="val 117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4239BC5-45FC-49D4-AD65-4DB5F68A0FA4}"/>
                </a:ext>
              </a:extLst>
            </p:cNvPr>
            <p:cNvSpPr/>
            <p:nvPr/>
          </p:nvSpPr>
          <p:spPr>
            <a:xfrm>
              <a:off x="13898880" y="30274726"/>
              <a:ext cx="822960" cy="822960"/>
            </a:xfrm>
            <a:prstGeom prst="ellipse">
              <a:avLst/>
            </a:prstGeom>
            <a:solidFill>
              <a:srgbClr val="58595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58D757F-87D2-4671-99C1-4C1EC23B73E3}"/>
                </a:ext>
              </a:extLst>
            </p:cNvPr>
            <p:cNvSpPr/>
            <p:nvPr/>
          </p:nvSpPr>
          <p:spPr>
            <a:xfrm>
              <a:off x="14182912" y="30549046"/>
              <a:ext cx="274320" cy="274320"/>
            </a:xfrm>
            <a:prstGeom prst="round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 name="Text Placeholder 1"/>
          <p:cNvSpPr>
            <a:spLocks noGrp="1"/>
          </p:cNvSpPr>
          <p:nvPr>
            <p:ph type="body" sz="quarter" idx="10"/>
          </p:nvPr>
        </p:nvSpPr>
        <p:spPr>
          <a:xfrm>
            <a:off x="459674" y="6698521"/>
            <a:ext cx="10056813" cy="4893625"/>
          </a:xfrm>
        </p:spPr>
        <p:txBody>
          <a:bodyPr/>
          <a:lstStyle/>
          <a:p>
            <a:pPr algn="just"/>
            <a:r>
              <a:rPr lang="en-US" sz="2800" dirty="0">
                <a:solidFill>
                  <a:schemeClr val="tx1"/>
                </a:solidFill>
                <a:latin typeface="+mj-lt"/>
                <a:ea typeface="Cambria" panose="02040503050406030204" pitchFamily="18" charset="0"/>
                <a:cs typeface="Arial" panose="020B0604020202020204" pitchFamily="34" charset="0"/>
              </a:rPr>
              <a:t>     </a:t>
            </a:r>
            <a:r>
              <a:rPr lang="en-US" sz="3200" dirty="0"/>
              <a:t>This summer, my team co-designed the game logic and graphic interface for an experiential-learning curricular tool that teaches empathy and perspective-taking (the foundations of ethical and intercultural sensitivity) though immersion into moment in history.  I translated my teams' work into a prototype template of the game using the ARIS (Augmented Reality Interactive Storytelling) platform to engage the user in the lived experiences of and challenges faced by the historical events’ participants. </a:t>
            </a:r>
          </a:p>
        </p:txBody>
      </p:sp>
      <p:sp>
        <p:nvSpPr>
          <p:cNvPr id="3" name="Text Placeholder 2"/>
          <p:cNvSpPr>
            <a:spLocks noGrp="1"/>
          </p:cNvSpPr>
          <p:nvPr>
            <p:ph type="body" sz="quarter" idx="11"/>
          </p:nvPr>
        </p:nvSpPr>
        <p:spPr>
          <a:xfrm>
            <a:off x="495756" y="5960229"/>
            <a:ext cx="10048875" cy="754045"/>
          </a:xfrm>
          <a:solidFill>
            <a:srgbClr val="58595B"/>
          </a:solidFill>
          <a:ln w="28575">
            <a:solidFill>
              <a:schemeClr val="bg1">
                <a:lumMod val="75000"/>
              </a:schemeClr>
            </a:solidFill>
          </a:ln>
        </p:spPr>
        <p:txBody>
          <a:bodyPr/>
          <a:lstStyle/>
          <a:p>
            <a:r>
              <a:rPr lang="en-US" dirty="0">
                <a:solidFill>
                  <a:schemeClr val="bg1"/>
                </a:solidFill>
                <a:latin typeface="+mj-lt"/>
                <a:ea typeface="Cambria" panose="02040503050406030204" pitchFamily="18" charset="0"/>
                <a:cs typeface="Arial" panose="020B0604020202020204" pitchFamily="34" charset="0"/>
              </a:rPr>
              <a:t>INTRODUCTION</a:t>
            </a:r>
          </a:p>
        </p:txBody>
      </p:sp>
      <p:sp>
        <p:nvSpPr>
          <p:cNvPr id="4" name="Text Placeholder 3"/>
          <p:cNvSpPr>
            <a:spLocks noGrp="1"/>
          </p:cNvSpPr>
          <p:nvPr>
            <p:ph type="body" sz="quarter" idx="20"/>
          </p:nvPr>
        </p:nvSpPr>
        <p:spPr>
          <a:xfrm>
            <a:off x="495756" y="12598791"/>
            <a:ext cx="10050462" cy="754045"/>
          </a:xfrm>
          <a:solidFill>
            <a:srgbClr val="58595B"/>
          </a:solidFill>
          <a:ln w="28575">
            <a:solidFill>
              <a:schemeClr val="bg1">
                <a:lumMod val="75000"/>
              </a:schemeClr>
            </a:solidFill>
          </a:ln>
        </p:spPr>
        <p:txBody>
          <a:bodyPr/>
          <a:lstStyle/>
          <a:p>
            <a:r>
              <a:rPr lang="en-US" dirty="0">
                <a:solidFill>
                  <a:schemeClr val="bg1"/>
                </a:solidFill>
                <a:latin typeface="+mj-lt"/>
                <a:ea typeface="Cambria" panose="02040503050406030204" pitchFamily="18" charset="0"/>
                <a:cs typeface="Arial" panose="020B0604020202020204" pitchFamily="34" charset="0"/>
              </a:rPr>
              <a:t>OBJECTIVES</a:t>
            </a:r>
          </a:p>
        </p:txBody>
      </p:sp>
      <p:sp>
        <p:nvSpPr>
          <p:cNvPr id="5" name="Text Placeholder 4"/>
          <p:cNvSpPr>
            <a:spLocks noGrp="1"/>
          </p:cNvSpPr>
          <p:nvPr>
            <p:ph type="body" sz="quarter" idx="21"/>
          </p:nvPr>
        </p:nvSpPr>
        <p:spPr>
          <a:xfrm>
            <a:off x="11180669" y="6605421"/>
            <a:ext cx="10427432" cy="9731873"/>
          </a:xfrm>
        </p:spPr>
        <p:txBody>
          <a:bodyPr/>
          <a:lstStyle/>
          <a:p>
            <a:r>
              <a:rPr lang="en-US" sz="3200" dirty="0"/>
              <a:t>     </a:t>
            </a:r>
            <a:r>
              <a:rPr lang="en-US" sz="3100" dirty="0"/>
              <a:t>The Fall 2018, Leadership Studies Under/Graduate Research Team began a scholarly literature review investigating the gamification of education, the application of technology in history lessons and in historical contexts, and how history can be and is used to teach perspective-taking and empathy skills. </a:t>
            </a:r>
          </a:p>
          <a:p>
            <a:r>
              <a:rPr lang="en-US" sz="3100" dirty="0"/>
              <a:t>     Our research team partnered with the students of the Spring 2019 ARTD 352 – Intermediate Graphic Design II class to explore concept designs for how the user interface of the game might appear to effectively delivery the historical content. The students completed their work with poster presentations at the Exhibition of Undergraduate Research and Creative Achievement (</a:t>
            </a:r>
            <a:r>
              <a:rPr lang="en-US" sz="3100" dirty="0" err="1"/>
              <a:t>EURēCA</a:t>
            </a:r>
            <a:r>
              <a:rPr lang="en-US" sz="3100" dirty="0"/>
              <a:t>). </a:t>
            </a:r>
          </a:p>
          <a:p>
            <a:r>
              <a:rPr lang="en-US" sz="3100" dirty="0"/>
              <a:t>     The Summer 2019 interdisciplinary Game Design and Production Team made an action plan to create a usable </a:t>
            </a:r>
            <a:r>
              <a:rPr lang="en-US" sz="3100" dirty="0" err="1"/>
              <a:t>protoype</a:t>
            </a:r>
            <a:r>
              <a:rPr lang="en-US" sz="3100" dirty="0"/>
              <a:t> inside ARIS. This included the following: Game Process Design, Front and Back End Computer Programming, Graphic Design Images and Media, Historical Content Analysis and Delivery, and Audio-Visual Production.</a:t>
            </a:r>
            <a:endParaRPr lang="en-US" sz="2700" dirty="0">
              <a:solidFill>
                <a:schemeClr val="tx1"/>
              </a:solidFill>
              <a:latin typeface="+mj-lt"/>
              <a:ea typeface="Cambria" panose="02040503050406030204" pitchFamily="18" charset="0"/>
              <a:cs typeface="Arial" panose="020B0604020202020204" pitchFamily="34" charset="0"/>
            </a:endParaRPr>
          </a:p>
        </p:txBody>
      </p:sp>
      <p:sp>
        <p:nvSpPr>
          <p:cNvPr id="6" name="Text Placeholder 5"/>
          <p:cNvSpPr>
            <a:spLocks noGrp="1"/>
          </p:cNvSpPr>
          <p:nvPr>
            <p:ph type="body" sz="quarter" idx="22"/>
          </p:nvPr>
        </p:nvSpPr>
        <p:spPr>
          <a:xfrm>
            <a:off x="11180669" y="5960229"/>
            <a:ext cx="10427432" cy="754045"/>
          </a:xfrm>
          <a:solidFill>
            <a:srgbClr val="58595B"/>
          </a:solidFill>
          <a:ln w="28575">
            <a:solidFill>
              <a:schemeClr val="bg1">
                <a:lumMod val="75000"/>
              </a:schemeClr>
            </a:solidFill>
          </a:ln>
        </p:spPr>
        <p:txBody>
          <a:bodyPr/>
          <a:lstStyle/>
          <a:p>
            <a:r>
              <a:rPr lang="en-US" dirty="0">
                <a:solidFill>
                  <a:schemeClr val="bg1"/>
                </a:solidFill>
                <a:latin typeface="+mj-lt"/>
                <a:ea typeface="Cambria" panose="02040503050406030204" pitchFamily="18" charset="0"/>
                <a:cs typeface="Arial" panose="020B0604020202020204" pitchFamily="34" charset="0"/>
              </a:rPr>
              <a:t>METHODS</a:t>
            </a:r>
          </a:p>
        </p:txBody>
      </p:sp>
      <p:sp>
        <p:nvSpPr>
          <p:cNvPr id="7" name="Text Placeholder 6"/>
          <p:cNvSpPr>
            <a:spLocks noGrp="1"/>
          </p:cNvSpPr>
          <p:nvPr>
            <p:ph type="body" sz="quarter" idx="23"/>
          </p:nvPr>
        </p:nvSpPr>
        <p:spPr>
          <a:xfrm>
            <a:off x="22308892" y="6737675"/>
            <a:ext cx="10313684" cy="9721525"/>
          </a:xfrm>
        </p:spPr>
        <p:txBody>
          <a:bodyPr/>
          <a:lstStyle/>
          <a:p>
            <a:r>
              <a:rPr lang="en-US" sz="2600" dirty="0">
                <a:solidFill>
                  <a:schemeClr val="tx1"/>
                </a:solidFill>
                <a:latin typeface="+mj-lt"/>
                <a:ea typeface="Cambria" panose="02040503050406030204" pitchFamily="18" charset="0"/>
                <a:cs typeface="Arial" panose="020B0604020202020204" pitchFamily="34" charset="0"/>
              </a:rPr>
              <a:t>     </a:t>
            </a:r>
            <a:r>
              <a:rPr lang="en-US" sz="2600" dirty="0"/>
              <a:t>We have created a functional ARIS game template that allows for a mix of instructor-guided lessons and free-to-play elements. This mix of game types gives the student the opportunity to take full advantage of the risk-free environment while still maintaining structure and prompting progressions through the lessons. The team organized the historical events into a framework of “Headlines” based on the theoretical dimensions of ethical action proposed by Rest</a:t>
            </a:r>
            <a:r>
              <a:rPr lang="en-US" sz="2600" baseline="30000" dirty="0"/>
              <a:t>9</a:t>
            </a:r>
            <a:r>
              <a:rPr lang="en-US" sz="2600" dirty="0"/>
              <a:t> with the story told through the differing perspectives of the event’s primary historical actors (The Students of the Sit-in, the Governor, and the President of the College). The actors’ stories are presented as moral comparator case studies. </a:t>
            </a:r>
          </a:p>
          <a:p>
            <a:r>
              <a:rPr lang="en-US" sz="2600" dirty="0"/>
              <a:t>     The completed protype sequence follows the primary female student activist as she makes decisions regarding her participation in the student sit-ins at Alabama State College. The art designers generated artwork for the historical comparators and events and our graphic designers visually structured the users’ visual progression through the game.  Our computer science team members integrated the audio-visual elements of the historical content into one accessible, seamless screen as seen in the first image below.  This sequence will be replicated in communicating the experiences and decisions of additional comparators and serves as a base model for organizing and delivering all event “Headline” content.  This content is curated by the whole team to make sure it meets both student and instructor standards.</a:t>
            </a:r>
          </a:p>
        </p:txBody>
      </p:sp>
      <p:sp>
        <p:nvSpPr>
          <p:cNvPr id="8" name="Text Placeholder 7"/>
          <p:cNvSpPr>
            <a:spLocks noGrp="1"/>
          </p:cNvSpPr>
          <p:nvPr>
            <p:ph type="body" sz="quarter" idx="24"/>
          </p:nvPr>
        </p:nvSpPr>
        <p:spPr>
          <a:xfrm>
            <a:off x="22301029" y="5960229"/>
            <a:ext cx="10339476" cy="758952"/>
          </a:xfrm>
          <a:solidFill>
            <a:srgbClr val="58595B"/>
          </a:solidFill>
          <a:ln w="28575">
            <a:solidFill>
              <a:schemeClr val="bg1">
                <a:lumMod val="75000"/>
              </a:schemeClr>
            </a:solidFill>
          </a:ln>
        </p:spPr>
        <p:txBody>
          <a:bodyPr/>
          <a:lstStyle/>
          <a:p>
            <a:r>
              <a:rPr lang="en-US" dirty="0">
                <a:solidFill>
                  <a:schemeClr val="bg1"/>
                </a:solidFill>
                <a:latin typeface="+mj-lt"/>
                <a:ea typeface="Cambria" panose="02040503050406030204" pitchFamily="18" charset="0"/>
                <a:cs typeface="Arial" panose="020B0604020202020204" pitchFamily="34" charset="0"/>
              </a:rPr>
              <a:t>RESULTS</a:t>
            </a:r>
          </a:p>
        </p:txBody>
      </p:sp>
      <p:sp>
        <p:nvSpPr>
          <p:cNvPr id="9" name="Text Placeholder 8"/>
          <p:cNvSpPr>
            <a:spLocks noGrp="1"/>
          </p:cNvSpPr>
          <p:nvPr>
            <p:ph type="body" sz="quarter" idx="25"/>
          </p:nvPr>
        </p:nvSpPr>
        <p:spPr>
          <a:xfrm>
            <a:off x="33429369" y="6017650"/>
            <a:ext cx="10047019" cy="754045"/>
          </a:xfrm>
          <a:solidFill>
            <a:srgbClr val="58595B"/>
          </a:solidFill>
          <a:ln w="28575">
            <a:solidFill>
              <a:schemeClr val="bg1">
                <a:lumMod val="75000"/>
              </a:schemeClr>
            </a:solidFill>
          </a:ln>
        </p:spPr>
        <p:txBody>
          <a:bodyPr/>
          <a:lstStyle/>
          <a:p>
            <a:r>
              <a:rPr lang="en-US" dirty="0">
                <a:solidFill>
                  <a:schemeClr val="bg1"/>
                </a:solidFill>
                <a:ea typeface="Cambria" panose="02040503050406030204" pitchFamily="18" charset="0"/>
                <a:cs typeface="Arial" panose="020B0604020202020204" pitchFamily="34" charset="0"/>
              </a:rPr>
              <a:t>FUTURE RESEARCH</a:t>
            </a:r>
            <a:endParaRPr lang="en-US" dirty="0">
              <a:solidFill>
                <a:schemeClr val="bg1"/>
              </a:solidFill>
              <a:latin typeface="+mj-lt"/>
              <a:ea typeface="Cambria" panose="02040503050406030204" pitchFamily="18" charset="0"/>
              <a:cs typeface="Arial" panose="020B0604020202020204" pitchFamily="34" charset="0"/>
            </a:endParaRPr>
          </a:p>
        </p:txBody>
      </p:sp>
      <p:sp>
        <p:nvSpPr>
          <p:cNvPr id="10" name="Text Placeholder 9"/>
          <p:cNvSpPr>
            <a:spLocks noGrp="1"/>
          </p:cNvSpPr>
          <p:nvPr>
            <p:ph type="body" sz="quarter" idx="26"/>
          </p:nvPr>
        </p:nvSpPr>
        <p:spPr>
          <a:xfrm>
            <a:off x="33429370" y="6852957"/>
            <a:ext cx="10047018" cy="10310493"/>
          </a:xfrm>
        </p:spPr>
        <p:txBody>
          <a:bodyPr/>
          <a:lstStyle/>
          <a:p>
            <a:r>
              <a:rPr lang="en-US" sz="3000" dirty="0">
                <a:solidFill>
                  <a:schemeClr val="tx1"/>
                </a:solidFill>
                <a:latin typeface="+mj-lt"/>
                <a:ea typeface="Cambria" panose="02040503050406030204" pitchFamily="18" charset="0"/>
                <a:cs typeface="Arial" panose="020B0604020202020204" pitchFamily="34" charset="0"/>
              </a:rPr>
              <a:t>     </a:t>
            </a:r>
            <a:r>
              <a:rPr lang="en-US" sz="3200" dirty="0"/>
              <a:t>Over the course of the fall semester, we will streamline the game, eliminate any redundancies, and gather further student input about the user interface and playability of the game. This feedback will help to launch the game into its beta version for testing with the ELPS 351 class during spring 2020. Research team members will continue generating data from historical primary sources to populate the application with moral comparators experiences in the 1960 Alabama State College Student Sit-Ins. Once one scenario is complete, we will examine the classroom relational environment facilitated by this approach and explore how those environmental factors influence ethical development when experienced through technology and a gamified pedagogy. Once the on-campus portions of the project are complete, we look to share the data collection and story-telling theoretical framework, game technology, and creation plans with other universities so they too can make campus specific games to address issues they may be facing or wanting to investigate. </a:t>
            </a:r>
          </a:p>
        </p:txBody>
      </p:sp>
      <p:sp>
        <p:nvSpPr>
          <p:cNvPr id="12" name="Text Placeholder 11"/>
          <p:cNvSpPr>
            <a:spLocks noGrp="1"/>
          </p:cNvSpPr>
          <p:nvPr>
            <p:ph type="body" sz="quarter" idx="28"/>
          </p:nvPr>
        </p:nvSpPr>
        <p:spPr>
          <a:xfrm>
            <a:off x="33419306" y="19103661"/>
            <a:ext cx="10052050" cy="3462464"/>
          </a:xfrm>
        </p:spPr>
        <p:txBody>
          <a:bodyPr/>
          <a:lstStyle/>
          <a:p>
            <a:r>
              <a:rPr lang="en-US" dirty="0">
                <a:solidFill>
                  <a:schemeClr val="tx1"/>
                </a:solidFill>
                <a:latin typeface="+mj-lt"/>
                <a:ea typeface="Cambria" panose="02040503050406030204" pitchFamily="18" charset="0"/>
                <a:cs typeface="Arial" panose="020B0604020202020204" pitchFamily="34" charset="0"/>
              </a:rPr>
              <a:t>The Association for Student Conduct Administration</a:t>
            </a:r>
          </a:p>
          <a:p>
            <a:r>
              <a:rPr lang="en-US" dirty="0">
                <a:solidFill>
                  <a:schemeClr val="tx1"/>
                </a:solidFill>
                <a:latin typeface="+mj-lt"/>
                <a:ea typeface="Cambria" panose="02040503050406030204" pitchFamily="18" charset="0"/>
                <a:cs typeface="Arial" panose="020B0604020202020204" pitchFamily="34" charset="0"/>
              </a:rPr>
              <a:t>The University of Tennessee Office of Undergraduate Research</a:t>
            </a:r>
          </a:p>
          <a:p>
            <a:pPr algn="just"/>
            <a:endParaRPr lang="en-US" dirty="0">
              <a:solidFill>
                <a:schemeClr val="tx1"/>
              </a:solidFill>
              <a:latin typeface="+mj-lt"/>
              <a:ea typeface="Cambria" panose="02040503050406030204" pitchFamily="18" charset="0"/>
              <a:cs typeface="Arial" panose="020B0604020202020204" pitchFamily="34" charset="0"/>
            </a:endParaRPr>
          </a:p>
          <a:p>
            <a:r>
              <a:rPr lang="en-US" dirty="0">
                <a:solidFill>
                  <a:schemeClr val="tx1"/>
                </a:solidFill>
                <a:latin typeface="+mj-lt"/>
                <a:ea typeface="Cambria" panose="02040503050406030204" pitchFamily="18" charset="0"/>
                <a:cs typeface="Arial" panose="020B0604020202020204" pitchFamily="34" charset="0"/>
              </a:rPr>
              <a:t>Special thanks to those who have collaborated on this work:</a:t>
            </a:r>
          </a:p>
          <a:p>
            <a:r>
              <a:rPr lang="en-US" dirty="0">
                <a:solidFill>
                  <a:schemeClr val="tx1"/>
                </a:solidFill>
                <a:latin typeface="+mj-lt"/>
                <a:ea typeface="Cambria" panose="02040503050406030204" pitchFamily="18" charset="0"/>
                <a:cs typeface="Arial" panose="020B0604020202020204" pitchFamily="34" charset="0"/>
              </a:rPr>
              <a:t>Karen D. Boyd, Carolyn Staples, James W. Kemp, Drew Ashby-King, Gregory </a:t>
            </a:r>
            <a:r>
              <a:rPr lang="en-US" dirty="0" err="1">
                <a:solidFill>
                  <a:schemeClr val="tx1"/>
                </a:solidFill>
                <a:latin typeface="+mj-lt"/>
                <a:ea typeface="Cambria" panose="02040503050406030204" pitchFamily="18" charset="0"/>
                <a:cs typeface="Arial" panose="020B0604020202020204" pitchFamily="34" charset="0"/>
              </a:rPr>
              <a:t>Croisdale</a:t>
            </a:r>
            <a:r>
              <a:rPr lang="en-US" dirty="0">
                <a:solidFill>
                  <a:schemeClr val="tx1"/>
                </a:solidFill>
                <a:latin typeface="+mj-lt"/>
                <a:ea typeface="Cambria" panose="02040503050406030204" pitchFamily="18" charset="0"/>
                <a:cs typeface="Arial" panose="020B0604020202020204" pitchFamily="34" charset="0"/>
              </a:rPr>
              <a:t>, Khoa Dang, </a:t>
            </a:r>
            <a:r>
              <a:rPr lang="en-US" dirty="0" err="1">
                <a:solidFill>
                  <a:schemeClr val="tx1"/>
                </a:solidFill>
                <a:latin typeface="+mj-lt"/>
                <a:ea typeface="Cambria" panose="02040503050406030204" pitchFamily="18" charset="0"/>
                <a:cs typeface="Arial" panose="020B0604020202020204" pitchFamily="34" charset="0"/>
              </a:rPr>
              <a:t>Wenxi</a:t>
            </a:r>
            <a:r>
              <a:rPr lang="en-US" dirty="0">
                <a:solidFill>
                  <a:schemeClr val="tx1"/>
                </a:solidFill>
                <a:latin typeface="+mj-lt"/>
                <a:ea typeface="Cambria" panose="02040503050406030204" pitchFamily="18" charset="0"/>
                <a:cs typeface="Arial" panose="020B0604020202020204" pitchFamily="34" charset="0"/>
              </a:rPr>
              <a:t> </a:t>
            </a:r>
            <a:r>
              <a:rPr lang="en-US" dirty="0" err="1">
                <a:solidFill>
                  <a:schemeClr val="tx1"/>
                </a:solidFill>
                <a:latin typeface="+mj-lt"/>
                <a:ea typeface="Cambria" panose="02040503050406030204" pitchFamily="18" charset="0"/>
                <a:cs typeface="Arial" panose="020B0604020202020204" pitchFamily="34" charset="0"/>
              </a:rPr>
              <a:t>Lyu</a:t>
            </a:r>
            <a:r>
              <a:rPr lang="en-US" dirty="0">
                <a:solidFill>
                  <a:schemeClr val="tx1"/>
                </a:solidFill>
                <a:latin typeface="+mj-lt"/>
                <a:ea typeface="Cambria" panose="02040503050406030204" pitchFamily="18" charset="0"/>
                <a:cs typeface="Arial" panose="020B0604020202020204" pitchFamily="34" charset="0"/>
              </a:rPr>
              <a:t>, </a:t>
            </a:r>
            <a:r>
              <a:rPr lang="en-US" dirty="0" err="1">
                <a:solidFill>
                  <a:schemeClr val="tx1"/>
                </a:solidFill>
                <a:latin typeface="+mj-lt"/>
                <a:ea typeface="Cambria" panose="02040503050406030204" pitchFamily="18" charset="0"/>
                <a:cs typeface="Arial" panose="020B0604020202020204" pitchFamily="34" charset="0"/>
              </a:rPr>
              <a:t>Ovi</a:t>
            </a:r>
            <a:r>
              <a:rPr lang="en-US" dirty="0">
                <a:solidFill>
                  <a:schemeClr val="tx1"/>
                </a:solidFill>
                <a:latin typeface="+mj-lt"/>
                <a:ea typeface="Cambria" panose="02040503050406030204" pitchFamily="18" charset="0"/>
                <a:cs typeface="Arial" panose="020B0604020202020204" pitchFamily="34" charset="0"/>
              </a:rPr>
              <a:t> Kabir, Wesley Smith, and </a:t>
            </a:r>
            <a:r>
              <a:rPr lang="en-US" dirty="0" err="1">
                <a:solidFill>
                  <a:schemeClr val="tx1"/>
                </a:solidFill>
                <a:latin typeface="+mj-lt"/>
                <a:ea typeface="Cambria" panose="02040503050406030204" pitchFamily="18" charset="0"/>
                <a:cs typeface="Arial" panose="020B0604020202020204" pitchFamily="34" charset="0"/>
              </a:rPr>
              <a:t>Takaylan</a:t>
            </a:r>
            <a:r>
              <a:rPr lang="en-US" dirty="0">
                <a:solidFill>
                  <a:schemeClr val="tx1"/>
                </a:solidFill>
                <a:latin typeface="+mj-lt"/>
                <a:ea typeface="Cambria" panose="02040503050406030204" pitchFamily="18" charset="0"/>
                <a:cs typeface="Arial" panose="020B0604020202020204" pitchFamily="34" charset="0"/>
              </a:rPr>
              <a:t> Johnson</a:t>
            </a:r>
          </a:p>
        </p:txBody>
      </p:sp>
      <p:sp>
        <p:nvSpPr>
          <p:cNvPr id="13" name="Text Placeholder 12"/>
          <p:cNvSpPr>
            <a:spLocks noGrp="1"/>
          </p:cNvSpPr>
          <p:nvPr>
            <p:ph type="body" sz="quarter" idx="29"/>
          </p:nvPr>
        </p:nvSpPr>
        <p:spPr>
          <a:xfrm>
            <a:off x="33424338" y="23530198"/>
            <a:ext cx="10047018" cy="754045"/>
          </a:xfrm>
          <a:solidFill>
            <a:srgbClr val="58595B"/>
          </a:solidFill>
        </p:spPr>
        <p:txBody>
          <a:bodyPr/>
          <a:lstStyle/>
          <a:p>
            <a:r>
              <a:rPr lang="en-US" dirty="0">
                <a:solidFill>
                  <a:schemeClr val="bg1"/>
                </a:solidFill>
                <a:latin typeface="+mj-lt"/>
                <a:ea typeface="Cambria" panose="02040503050406030204" pitchFamily="18" charset="0"/>
                <a:cs typeface="Arial" panose="020B0604020202020204" pitchFamily="34" charset="0"/>
              </a:rPr>
              <a:t>REFERENCES</a:t>
            </a:r>
          </a:p>
        </p:txBody>
      </p:sp>
      <p:sp>
        <p:nvSpPr>
          <p:cNvPr id="15" name="Text Placeholder 14"/>
          <p:cNvSpPr>
            <a:spLocks noGrp="1"/>
          </p:cNvSpPr>
          <p:nvPr>
            <p:ph type="body" sz="quarter" idx="96"/>
          </p:nvPr>
        </p:nvSpPr>
        <p:spPr>
          <a:xfrm>
            <a:off x="495186" y="13311001"/>
            <a:ext cx="10056813" cy="15473267"/>
          </a:xfrm>
        </p:spPr>
        <p:txBody>
          <a:bodyPr/>
          <a:lstStyle/>
          <a:p>
            <a:pPr algn="just"/>
            <a:r>
              <a:rPr lang="en-US" sz="2800" dirty="0">
                <a:solidFill>
                  <a:schemeClr val="tx1"/>
                </a:solidFill>
                <a:latin typeface="+mj-lt"/>
                <a:ea typeface="Cambria" panose="02040503050406030204" pitchFamily="18" charset="0"/>
                <a:cs typeface="Arial" panose="020B0604020202020204" pitchFamily="34" charset="0"/>
              </a:rPr>
              <a:t>     </a:t>
            </a:r>
            <a:r>
              <a:rPr lang="en-US" sz="3200" dirty="0"/>
              <a:t>Our ARIS game looks to provide an environment to experience another’s lived leadership challenges while practicing ethical and intercultural leadership skills. Additionally, we seek to design an experiment mechanism to test the effectiveness of gamification in leadership education. Finally, we wish to quantify the effects of empathy and perspective-taking through gamification. </a:t>
            </a:r>
          </a:p>
          <a:p>
            <a:pPr algn="just"/>
            <a:endParaRPr lang="en-US" sz="3200" dirty="0">
              <a:solidFill>
                <a:schemeClr val="tx1"/>
              </a:solidFill>
              <a:latin typeface="+mj-lt"/>
              <a:ea typeface="Cambria" panose="02040503050406030204" pitchFamily="18" charset="0"/>
              <a:cs typeface="Arial" panose="020B0604020202020204" pitchFamily="34" charset="0"/>
            </a:endParaRPr>
          </a:p>
          <a:p>
            <a:pPr marL="457200" indent="-457200" algn="just">
              <a:buFontTx/>
              <a:buChar char="-"/>
            </a:pPr>
            <a:r>
              <a:rPr lang="en-US" sz="3200" dirty="0">
                <a:solidFill>
                  <a:schemeClr val="tx1"/>
                </a:solidFill>
                <a:latin typeface="+mj-lt"/>
                <a:ea typeface="Cambria" panose="02040503050406030204" pitchFamily="18" charset="0"/>
                <a:cs typeface="Arial" panose="020B0604020202020204" pitchFamily="34" charset="0"/>
              </a:rPr>
              <a:t>Students develop ethical and intercultural competence when engaged in intentionally structured ethical learning experiences within a caring community that is supportive of self-authored and self-regulated expectations and acts of personal and social responsibility.</a:t>
            </a:r>
            <a:r>
              <a:rPr lang="en-US" sz="3200" baseline="30000" dirty="0">
                <a:solidFill>
                  <a:schemeClr val="tx1"/>
                </a:solidFill>
                <a:latin typeface="+mj-lt"/>
                <a:ea typeface="Cambria" panose="02040503050406030204" pitchFamily="18" charset="0"/>
                <a:cs typeface="Arial" panose="020B0604020202020204" pitchFamily="34" charset="0"/>
              </a:rPr>
              <a:t>1,2</a:t>
            </a:r>
          </a:p>
          <a:p>
            <a:pPr marL="457200" indent="-457200" algn="just">
              <a:buFontTx/>
              <a:buChar char="-"/>
            </a:pPr>
            <a:endParaRPr lang="en-US" sz="3200" baseline="30000" dirty="0">
              <a:solidFill>
                <a:schemeClr val="tx1"/>
              </a:solidFill>
              <a:latin typeface="+mj-lt"/>
              <a:ea typeface="Cambria" panose="02040503050406030204" pitchFamily="18" charset="0"/>
              <a:cs typeface="Arial" panose="020B0604020202020204" pitchFamily="34" charset="0"/>
            </a:endParaRPr>
          </a:p>
          <a:p>
            <a:pPr marL="457200" indent="-457200" algn="just">
              <a:buFontTx/>
              <a:buChar char="-"/>
            </a:pPr>
            <a:r>
              <a:rPr lang="en-US" sz="3200" dirty="0">
                <a:solidFill>
                  <a:schemeClr val="tx1"/>
                </a:solidFill>
                <a:latin typeface="+mj-lt"/>
                <a:ea typeface="Cambria" panose="02040503050406030204" pitchFamily="18" charset="0"/>
                <a:cs typeface="Arial" panose="020B0604020202020204" pitchFamily="34" charset="0"/>
              </a:rPr>
              <a:t>Mobile devices have been used in museums to present information to visitors through interactive activities to help expand user experiences</a:t>
            </a:r>
            <a:r>
              <a:rPr lang="en-US" sz="3200" baseline="30000" dirty="0">
                <a:solidFill>
                  <a:schemeClr val="tx1"/>
                </a:solidFill>
                <a:latin typeface="+mj-lt"/>
                <a:ea typeface="Cambria" panose="02040503050406030204" pitchFamily="18" charset="0"/>
                <a:cs typeface="Arial" panose="020B0604020202020204" pitchFamily="34" charset="0"/>
              </a:rPr>
              <a:t>3</a:t>
            </a:r>
            <a:r>
              <a:rPr lang="en-US" sz="3200" dirty="0">
                <a:solidFill>
                  <a:schemeClr val="tx1"/>
                </a:solidFill>
                <a:latin typeface="+mj-lt"/>
                <a:ea typeface="Cambria" panose="02040503050406030204" pitchFamily="18" charset="0"/>
                <a:cs typeface="Arial" panose="020B0604020202020204" pitchFamily="34" charset="0"/>
              </a:rPr>
              <a:t>. It has also been proposed and shown that student use of mobile devices in university classrooms is beneficial and desirable to students across multiple cultures</a:t>
            </a:r>
            <a:r>
              <a:rPr lang="en-US" sz="3200" baseline="30000" dirty="0">
                <a:solidFill>
                  <a:schemeClr val="tx1"/>
                </a:solidFill>
                <a:latin typeface="+mj-lt"/>
                <a:ea typeface="Cambria" panose="02040503050406030204" pitchFamily="18" charset="0"/>
                <a:cs typeface="Arial" panose="020B0604020202020204" pitchFamily="34" charset="0"/>
              </a:rPr>
              <a:t>4</a:t>
            </a:r>
            <a:r>
              <a:rPr lang="en-US" sz="3200" dirty="0">
                <a:solidFill>
                  <a:schemeClr val="tx1"/>
                </a:solidFill>
                <a:latin typeface="+mj-lt"/>
                <a:ea typeface="Cambria" panose="02040503050406030204" pitchFamily="18" charset="0"/>
                <a:cs typeface="Arial" panose="020B0604020202020204" pitchFamily="34" charset="0"/>
              </a:rPr>
              <a:t>. </a:t>
            </a:r>
          </a:p>
          <a:p>
            <a:pPr marL="457200" indent="-457200" algn="just">
              <a:buFontTx/>
              <a:buChar char="-"/>
            </a:pPr>
            <a:endParaRPr lang="en-US" sz="3200" dirty="0">
              <a:solidFill>
                <a:schemeClr val="tx1"/>
              </a:solidFill>
              <a:latin typeface="+mj-lt"/>
              <a:ea typeface="Cambria" panose="02040503050406030204" pitchFamily="18" charset="0"/>
              <a:cs typeface="Arial" panose="020B0604020202020204" pitchFamily="34" charset="0"/>
            </a:endParaRPr>
          </a:p>
          <a:p>
            <a:pPr marL="457200" indent="-457200" algn="just">
              <a:buFontTx/>
              <a:buChar char="-"/>
            </a:pPr>
            <a:r>
              <a:rPr lang="en-US" sz="3200" dirty="0">
                <a:solidFill>
                  <a:schemeClr val="tx1"/>
                </a:solidFill>
                <a:latin typeface="+mj-lt"/>
                <a:ea typeface="Cambria" panose="02040503050406030204" pitchFamily="18" charset="0"/>
                <a:cs typeface="Arial" panose="020B0604020202020204" pitchFamily="34" charset="0"/>
              </a:rPr>
              <a:t>Empathy is, “</a:t>
            </a:r>
            <a:r>
              <a:rPr lang="en-US" sz="3200" i="1" dirty="0">
                <a:solidFill>
                  <a:schemeClr val="tx1"/>
                </a:solidFill>
                <a:latin typeface="+mj-lt"/>
                <a:ea typeface="Cambria" panose="02040503050406030204" pitchFamily="18" charset="0"/>
                <a:cs typeface="Arial" panose="020B0604020202020204" pitchFamily="34" charset="0"/>
              </a:rPr>
              <a:t>a recognition of our humanity in the person of historical actors</a:t>
            </a:r>
            <a:r>
              <a:rPr lang="en-US" sz="3200" i="1" baseline="30000" dirty="0">
                <a:solidFill>
                  <a:schemeClr val="tx1"/>
                </a:solidFill>
                <a:latin typeface="+mj-lt"/>
                <a:ea typeface="Cambria" panose="02040503050406030204" pitchFamily="18" charset="0"/>
                <a:cs typeface="Arial" panose="020B0604020202020204" pitchFamily="34" charset="0"/>
              </a:rPr>
              <a:t>6</a:t>
            </a:r>
            <a:r>
              <a:rPr lang="en-US" sz="3200" i="1" dirty="0">
                <a:solidFill>
                  <a:schemeClr val="tx1"/>
                </a:solidFill>
                <a:latin typeface="+mj-lt"/>
                <a:ea typeface="Cambria" panose="02040503050406030204" pitchFamily="18" charset="0"/>
                <a:cs typeface="Arial" panose="020B0604020202020204" pitchFamily="34" charset="0"/>
              </a:rPr>
              <a:t>,” </a:t>
            </a:r>
            <a:r>
              <a:rPr lang="en-US" sz="3200" dirty="0">
                <a:solidFill>
                  <a:schemeClr val="tx1"/>
                </a:solidFill>
                <a:latin typeface="+mj-lt"/>
                <a:ea typeface="Cambria" panose="02040503050406030204" pitchFamily="18" charset="0"/>
                <a:cs typeface="Arial" panose="020B0604020202020204" pitchFamily="34" charset="0"/>
              </a:rPr>
              <a:t>while simultaneously opening, “</a:t>
            </a:r>
            <a:r>
              <a:rPr lang="en-US" sz="3200" i="1" dirty="0">
                <a:solidFill>
                  <a:schemeClr val="tx1"/>
                </a:solidFill>
                <a:latin typeface="+mj-lt"/>
                <a:ea typeface="Cambria" panose="02040503050406030204" pitchFamily="18" charset="0"/>
                <a:cs typeface="Arial" panose="020B0604020202020204" pitchFamily="34" charset="0"/>
              </a:rPr>
              <a:t>every door to the possibility that those actors differ from us in ways so profound that we perpetually risk misunderstanding them</a:t>
            </a:r>
            <a:r>
              <a:rPr lang="en-US" sz="3200" dirty="0">
                <a:solidFill>
                  <a:schemeClr val="tx1"/>
                </a:solidFill>
                <a:latin typeface="+mj-lt"/>
                <a:ea typeface="Cambria" panose="02040503050406030204" pitchFamily="18" charset="0"/>
                <a:cs typeface="Arial" panose="020B0604020202020204" pitchFamily="34" charset="0"/>
              </a:rPr>
              <a:t>.” Additionally, intercultural sensitivity and ethics can be gained while teaching in a historical context</a:t>
            </a:r>
            <a:r>
              <a:rPr lang="en-US" sz="3200" baseline="30000" dirty="0">
                <a:solidFill>
                  <a:schemeClr val="tx1"/>
                </a:solidFill>
                <a:latin typeface="+mj-lt"/>
                <a:ea typeface="Cambria" panose="02040503050406030204" pitchFamily="18" charset="0"/>
                <a:cs typeface="Arial" panose="020B0604020202020204" pitchFamily="34" charset="0"/>
              </a:rPr>
              <a:t>5</a:t>
            </a:r>
            <a:r>
              <a:rPr lang="en-US" sz="3200" dirty="0">
                <a:solidFill>
                  <a:schemeClr val="tx1"/>
                </a:solidFill>
                <a:latin typeface="+mj-lt"/>
                <a:ea typeface="Cambria" panose="02040503050406030204" pitchFamily="18" charset="0"/>
                <a:cs typeface="Arial" panose="020B0604020202020204" pitchFamily="34" charset="0"/>
              </a:rPr>
              <a:t>.</a:t>
            </a:r>
          </a:p>
        </p:txBody>
      </p:sp>
      <p:sp>
        <p:nvSpPr>
          <p:cNvPr id="16" name="Text Placeholder 15"/>
          <p:cNvSpPr>
            <a:spLocks noGrp="1"/>
          </p:cNvSpPr>
          <p:nvPr>
            <p:ph type="body" sz="quarter" idx="150"/>
          </p:nvPr>
        </p:nvSpPr>
        <p:spPr>
          <a:xfrm>
            <a:off x="4590905" y="3492964"/>
            <a:ext cx="34709390" cy="1280160"/>
          </a:xfrm>
        </p:spPr>
        <p:txBody>
          <a:bodyPr>
            <a:normAutofit/>
          </a:bodyPr>
          <a:lstStyle/>
          <a:p>
            <a:r>
              <a:rPr lang="en-US" sz="4400" dirty="0">
                <a:solidFill>
                  <a:schemeClr val="bg1"/>
                </a:solidFill>
                <a:ea typeface="Cambria" panose="02040503050406030204" pitchFamily="18" charset="0"/>
                <a:cs typeface="Arial" panose="020B0604020202020204" pitchFamily="34" charset="0"/>
              </a:rPr>
              <a:t>University of Tennessee, Knoxville: </a:t>
            </a:r>
            <a:r>
              <a:rPr lang="en-US" sz="4400" baseline="30000" dirty="0">
                <a:solidFill>
                  <a:schemeClr val="bg1"/>
                </a:solidFill>
                <a:ea typeface="Cambria" panose="02040503050406030204" pitchFamily="18" charset="0"/>
                <a:cs typeface="Arial" panose="020B0604020202020204" pitchFamily="34" charset="0"/>
              </a:rPr>
              <a:t>1</a:t>
            </a:r>
            <a:r>
              <a:rPr lang="en-US" sz="4400" dirty="0">
                <a:solidFill>
                  <a:schemeClr val="bg1"/>
                </a:solidFill>
                <a:ea typeface="Cambria" panose="02040503050406030204" pitchFamily="18" charset="0"/>
                <a:cs typeface="Arial" panose="020B0604020202020204" pitchFamily="34" charset="0"/>
              </a:rPr>
              <a:t>Educational Leadership and Policy Studies, </a:t>
            </a:r>
            <a:r>
              <a:rPr lang="en-US" sz="4400" baseline="30000" dirty="0">
                <a:solidFill>
                  <a:schemeClr val="bg1"/>
                </a:solidFill>
                <a:ea typeface="Cambria" panose="02040503050406030204" pitchFamily="18" charset="0"/>
                <a:cs typeface="Arial" panose="020B0604020202020204" pitchFamily="34" charset="0"/>
              </a:rPr>
              <a:t>2</a:t>
            </a:r>
            <a:r>
              <a:rPr lang="en-US" sz="4400" dirty="0">
                <a:solidFill>
                  <a:schemeClr val="bg1"/>
                </a:solidFill>
                <a:ea typeface="Cambria" panose="02040503050406030204" pitchFamily="18" charset="0"/>
                <a:cs typeface="Arial" panose="020B0604020202020204" pitchFamily="34" charset="0"/>
              </a:rPr>
              <a:t>Graphic Design – School of Art, </a:t>
            </a:r>
            <a:r>
              <a:rPr lang="en-US" sz="4400" baseline="30000" dirty="0">
                <a:solidFill>
                  <a:schemeClr val="bg1"/>
                </a:solidFill>
                <a:ea typeface="Cambria" panose="02040503050406030204" pitchFamily="18" charset="0"/>
                <a:cs typeface="Arial" panose="020B0604020202020204" pitchFamily="34" charset="0"/>
              </a:rPr>
              <a:t>3</a:t>
            </a:r>
            <a:r>
              <a:rPr lang="en-US" sz="4400" dirty="0">
                <a:solidFill>
                  <a:schemeClr val="bg1"/>
                </a:solidFill>
                <a:ea typeface="Cambria" panose="02040503050406030204" pitchFamily="18" charset="0"/>
                <a:cs typeface="Arial" panose="020B0604020202020204" pitchFamily="34" charset="0"/>
              </a:rPr>
              <a:t>Tickle College of Engineering</a:t>
            </a:r>
            <a:endParaRPr lang="en-US" sz="4400" baseline="30000" dirty="0">
              <a:solidFill>
                <a:schemeClr val="bg1"/>
              </a:solidFill>
              <a:ea typeface="Cambria" panose="02040503050406030204" pitchFamily="18" charset="0"/>
              <a:cs typeface="Arial" panose="020B0604020202020204" pitchFamily="34" charset="0"/>
            </a:endParaRPr>
          </a:p>
        </p:txBody>
      </p:sp>
      <p:sp>
        <p:nvSpPr>
          <p:cNvPr id="11" name="Text Placeholder 10"/>
          <p:cNvSpPr>
            <a:spLocks noGrp="1"/>
          </p:cNvSpPr>
          <p:nvPr>
            <p:ph type="body" sz="quarter" idx="27"/>
          </p:nvPr>
        </p:nvSpPr>
        <p:spPr>
          <a:xfrm>
            <a:off x="33429369" y="18319714"/>
            <a:ext cx="10047018" cy="754045"/>
          </a:xfrm>
          <a:solidFill>
            <a:srgbClr val="58595B"/>
          </a:solidFill>
          <a:ln w="28575">
            <a:solidFill>
              <a:schemeClr val="bg1">
                <a:lumMod val="75000"/>
              </a:schemeClr>
            </a:solidFill>
          </a:ln>
        </p:spPr>
        <p:txBody>
          <a:bodyPr/>
          <a:lstStyle/>
          <a:p>
            <a:r>
              <a:rPr lang="en-US" dirty="0">
                <a:solidFill>
                  <a:schemeClr val="bg1"/>
                </a:solidFill>
                <a:latin typeface="+mj-lt"/>
                <a:ea typeface="Cambria" panose="02040503050406030204" pitchFamily="18" charset="0"/>
                <a:cs typeface="Arial" panose="020B0604020202020204" pitchFamily="34" charset="0"/>
              </a:rPr>
              <a:t>ACKNOWLEDGEMENTS</a:t>
            </a:r>
          </a:p>
        </p:txBody>
      </p:sp>
      <mc:AlternateContent xmlns:mc="http://schemas.openxmlformats.org/markup-compatibility/2006" xmlns:a14="http://schemas.microsoft.com/office/drawing/2010/main">
        <mc:Choice Requires="a14">
          <p:sp>
            <p:nvSpPr>
              <p:cNvPr id="17" name="Text Placeholder 16"/>
              <p:cNvSpPr>
                <a:spLocks noGrp="1"/>
              </p:cNvSpPr>
              <p:nvPr>
                <p:ph type="body" sz="quarter" idx="151"/>
              </p:nvPr>
            </p:nvSpPr>
            <p:spPr>
              <a:xfrm>
                <a:off x="5932593" y="2103786"/>
                <a:ext cx="31998968" cy="1280160"/>
              </a:xfrm>
            </p:spPr>
            <p:txBody>
              <a:bodyPr>
                <a:normAutofit fontScale="92500" lnSpcReduction="10000"/>
              </a:bodyPr>
              <a:lstStyle/>
              <a:p>
                <a14:m>
                  <m:oMath xmlns:m="http://schemas.openxmlformats.org/officeDocument/2006/math">
                    <m:sSup>
                      <m:sSupPr>
                        <m:ctrlPr>
                          <a:rPr lang="en-US" i="1" smtClean="0">
                            <a:solidFill>
                              <a:schemeClr val="bg1"/>
                            </a:solidFill>
                            <a:latin typeface="Cambria Math" panose="02040503050406030204" pitchFamily="18" charset="0"/>
                          </a:rPr>
                        </m:ctrlPr>
                      </m:sSupPr>
                      <m:e>
                        <m:r>
                          <m:rPr>
                            <m:nor/>
                          </m:rPr>
                          <a:rPr lang="en-US" dirty="0">
                            <a:solidFill>
                              <a:schemeClr val="bg1"/>
                            </a:solidFill>
                            <a:ea typeface="Cambria" panose="02040503050406030204" pitchFamily="18" charset="0"/>
                            <a:cs typeface="Arial" panose="020B0604020202020204" pitchFamily="34" charset="0"/>
                          </a:rPr>
                          <m:t>Dr</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Karen</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D</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Boyd</m:t>
                        </m:r>
                      </m:e>
                      <m:sup>
                        <m:r>
                          <a:rPr lang="en-US" b="0" i="1" smtClean="0">
                            <a:solidFill>
                              <a:schemeClr val="bg1"/>
                            </a:solidFill>
                            <a:latin typeface="Cambria Math" panose="02040503050406030204" pitchFamily="18" charset="0"/>
                          </a:rPr>
                          <m:t>1</m:t>
                        </m:r>
                      </m:sup>
                    </m:sSup>
                  </m:oMath>
                </a14:m>
                <a:r>
                  <a:rPr lang="en-US" dirty="0">
                    <a:solidFill>
                      <a:schemeClr val="bg1"/>
                    </a:solidFill>
                    <a:ea typeface="Cambria" panose="02040503050406030204" pitchFamily="18" charset="0"/>
                    <a:cs typeface="Arial" panose="020B0604020202020204" pitchFamily="34" charset="0"/>
                  </a:rPr>
                  <a:t>,</a:t>
                </a:r>
                <a14:m>
                  <m:oMath xmlns:m="http://schemas.openxmlformats.org/officeDocument/2006/math">
                    <m:sSup>
                      <m:sSupPr>
                        <m:ctrlPr>
                          <a:rPr lang="en-US" i="1" dirty="0" smtClean="0">
                            <a:solidFill>
                              <a:schemeClr val="bg1"/>
                            </a:solidFill>
                            <a:latin typeface="Cambria Math" panose="02040503050406030204" pitchFamily="18" charset="0"/>
                          </a:rPr>
                        </m:ctrlPr>
                      </m:sSupPr>
                      <m:e>
                        <m:r>
                          <m:rPr>
                            <m:nor/>
                          </m:rPr>
                          <a:rPr lang="en-US" b="0" i="0" dirty="0" smtClean="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Prof</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Carolyn</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Staples</m:t>
                        </m:r>
                      </m:e>
                      <m:sup>
                        <m:r>
                          <a:rPr lang="en-US" b="0" i="1" dirty="0" smtClean="0">
                            <a:solidFill>
                              <a:schemeClr val="bg1"/>
                            </a:solidFill>
                            <a:latin typeface="Cambria Math" panose="02040503050406030204" pitchFamily="18" charset="0"/>
                          </a:rPr>
                          <m:t>2</m:t>
                        </m:r>
                      </m:sup>
                    </m:sSup>
                  </m:oMath>
                </a14:m>
                <a:r>
                  <a:rPr lang="en-US" dirty="0">
                    <a:solidFill>
                      <a:schemeClr val="bg1"/>
                    </a:solidFill>
                    <a:ea typeface="Cambria" panose="02040503050406030204" pitchFamily="18" charset="0"/>
                    <a:cs typeface="Arial" panose="020B0604020202020204" pitchFamily="34" charset="0"/>
                  </a:rPr>
                  <a:t>, </a:t>
                </a:r>
                <a14:m>
                  <m:oMath xmlns:m="http://schemas.openxmlformats.org/officeDocument/2006/math">
                    <m:sSup>
                      <m:sSupPr>
                        <m:ctrlPr>
                          <a:rPr lang="en-US" i="1" smtClean="0">
                            <a:solidFill>
                              <a:schemeClr val="bg1"/>
                            </a:solidFill>
                            <a:latin typeface="Cambria Math" panose="02040503050406030204" pitchFamily="18" charset="0"/>
                          </a:rPr>
                        </m:ctrlPr>
                      </m:sSupPr>
                      <m:e>
                        <m:r>
                          <m:rPr>
                            <m:nor/>
                          </m:rPr>
                          <a:rPr lang="en-US" dirty="0">
                            <a:solidFill>
                              <a:schemeClr val="bg1"/>
                            </a:solidFill>
                            <a:ea typeface="Cambria" panose="02040503050406030204" pitchFamily="18" charset="0"/>
                            <a:cs typeface="Arial" panose="020B0604020202020204" pitchFamily="34" charset="0"/>
                          </a:rPr>
                          <m:t>Brooks</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M</m:t>
                        </m:r>
                        <m:r>
                          <m:rPr>
                            <m:nor/>
                          </m:rPr>
                          <a:rPr lang="en-US" dirty="0">
                            <a:solidFill>
                              <a:schemeClr val="bg1"/>
                            </a:solidFill>
                            <a:ea typeface="Cambria" panose="02040503050406030204" pitchFamily="18" charset="0"/>
                            <a:cs typeface="Arial" panose="020B0604020202020204" pitchFamily="34" charset="0"/>
                          </a:rPr>
                          <m:t>. </m:t>
                        </m:r>
                        <m:r>
                          <m:rPr>
                            <m:nor/>
                          </m:rPr>
                          <a:rPr lang="en-US" dirty="0">
                            <a:solidFill>
                              <a:schemeClr val="bg1"/>
                            </a:solidFill>
                            <a:ea typeface="Cambria" panose="02040503050406030204" pitchFamily="18" charset="0"/>
                            <a:cs typeface="Arial" panose="020B0604020202020204" pitchFamily="34" charset="0"/>
                          </a:rPr>
                          <m:t>Leftwich</m:t>
                        </m:r>
                      </m:e>
                      <m:sup>
                        <m:r>
                          <a:rPr lang="en-US" b="0" i="1" smtClean="0">
                            <a:solidFill>
                              <a:schemeClr val="bg1"/>
                            </a:solidFill>
                            <a:latin typeface="Cambria Math" panose="02040503050406030204" pitchFamily="18" charset="0"/>
                          </a:rPr>
                          <m:t>3</m:t>
                        </m:r>
                      </m:sup>
                    </m:sSup>
                  </m:oMath>
                </a14:m>
                <a:endParaRPr lang="en-US" dirty="0">
                  <a:solidFill>
                    <a:schemeClr val="bg1"/>
                  </a:solidFill>
                  <a:ea typeface="Cambria" panose="02040503050406030204" pitchFamily="18" charset="0"/>
                  <a:cs typeface="Arial" panose="020B0604020202020204" pitchFamily="34" charset="0"/>
                </a:endParaRPr>
              </a:p>
            </p:txBody>
          </p:sp>
        </mc:Choice>
        <mc:Fallback xmlns="">
          <p:sp>
            <p:nvSpPr>
              <p:cNvPr id="17" name="Text Placeholder 16"/>
              <p:cNvSpPr>
                <a:spLocks noGrp="1" noRot="1" noChangeAspect="1" noMove="1" noResize="1" noEditPoints="1" noAdjustHandles="1" noChangeArrowheads="1" noChangeShapeType="1" noTextEdit="1"/>
              </p:cNvSpPr>
              <p:nvPr>
                <p:ph type="body" sz="quarter" idx="151"/>
              </p:nvPr>
            </p:nvSpPr>
            <p:spPr>
              <a:xfrm>
                <a:off x="5932593" y="2103786"/>
                <a:ext cx="31998968" cy="1280160"/>
              </a:xfrm>
              <a:blipFill>
                <a:blip r:embed="rId3"/>
                <a:stretch>
                  <a:fillRect t="-28571" b="-41429"/>
                </a:stretch>
              </a:blipFill>
            </p:spPr>
            <p:txBody>
              <a:bodyPr/>
              <a:lstStyle/>
              <a:p>
                <a:r>
                  <a:rPr lang="en-US">
                    <a:noFill/>
                  </a:rPr>
                  <a:t> </a:t>
                </a:r>
              </a:p>
            </p:txBody>
          </p:sp>
        </mc:Fallback>
      </mc:AlternateContent>
      <p:sp>
        <p:nvSpPr>
          <p:cNvPr id="18" name="Text Placeholder 17"/>
          <p:cNvSpPr>
            <a:spLocks noGrp="1"/>
          </p:cNvSpPr>
          <p:nvPr>
            <p:ph type="body" sz="quarter" idx="153"/>
          </p:nvPr>
        </p:nvSpPr>
        <p:spPr>
          <a:xfrm>
            <a:off x="0" y="465813"/>
            <a:ext cx="43891200" cy="1637973"/>
          </a:xfrm>
        </p:spPr>
        <p:txBody>
          <a:bodyPr>
            <a:noAutofit/>
          </a:bodyPr>
          <a:lstStyle/>
          <a:p>
            <a:r>
              <a:rPr lang="en-US" sz="9100" dirty="0">
                <a:solidFill>
                  <a:schemeClr val="bg1"/>
                </a:solidFill>
                <a:ea typeface="Cambria" panose="02040503050406030204" pitchFamily="18" charset="0"/>
                <a:cs typeface="Arial" panose="020B0604020202020204" pitchFamily="34" charset="0"/>
              </a:rPr>
              <a:t>Montgomery 1960: Exploring the Gamification of Moral Comparators in Ethical Education</a:t>
            </a:r>
          </a:p>
        </p:txBody>
      </p:sp>
      <p:pic>
        <p:nvPicPr>
          <p:cNvPr id="29" name="Picture 28">
            <a:extLst>
              <a:ext uri="{FF2B5EF4-FFF2-40B4-BE49-F238E27FC236}">
                <a16:creationId xmlns:a16="http://schemas.microsoft.com/office/drawing/2014/main" id="{0F8B38B4-BCA1-844D-A2EF-3234E66EE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2867" y="17704374"/>
            <a:ext cx="6400800" cy="12405694"/>
          </a:xfrm>
          <a:prstGeom prst="rect">
            <a:avLst/>
          </a:prstGeom>
        </p:spPr>
      </p:pic>
      <p:pic>
        <p:nvPicPr>
          <p:cNvPr id="33" name="Picture 32">
            <a:extLst>
              <a:ext uri="{FF2B5EF4-FFF2-40B4-BE49-F238E27FC236}">
                <a16:creationId xmlns:a16="http://schemas.microsoft.com/office/drawing/2014/main" id="{FD2FA82C-6171-294C-90BE-E84EFBACD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9672" y="17704374"/>
            <a:ext cx="6400800" cy="12405694"/>
          </a:xfrm>
          <a:prstGeom prst="rect">
            <a:avLst/>
          </a:prstGeom>
        </p:spPr>
      </p:pic>
      <p:pic>
        <p:nvPicPr>
          <p:cNvPr id="34" name="Picture 33">
            <a:extLst>
              <a:ext uri="{FF2B5EF4-FFF2-40B4-BE49-F238E27FC236}">
                <a16:creationId xmlns:a16="http://schemas.microsoft.com/office/drawing/2014/main" id="{DAF64225-B5C7-EE48-973F-1A32481782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70522" y="17704374"/>
            <a:ext cx="6400800" cy="12405694"/>
          </a:xfrm>
          <a:prstGeom prst="rect">
            <a:avLst/>
          </a:prstGeom>
        </p:spPr>
      </p:pic>
      <p:sp>
        <p:nvSpPr>
          <p:cNvPr id="38" name="Text Placeholder 13">
            <a:extLst>
              <a:ext uri="{FF2B5EF4-FFF2-40B4-BE49-F238E27FC236}">
                <a16:creationId xmlns:a16="http://schemas.microsoft.com/office/drawing/2014/main" id="{8697D68B-C553-5D43-B67C-696E32B07651}"/>
              </a:ext>
            </a:extLst>
          </p:cNvPr>
          <p:cNvSpPr txBox="1">
            <a:spLocks/>
          </p:cNvSpPr>
          <p:nvPr/>
        </p:nvSpPr>
        <p:spPr>
          <a:xfrm>
            <a:off x="33426853" y="24284243"/>
            <a:ext cx="10052050" cy="7786725"/>
          </a:xfrm>
          <a:prstGeom prst="rect">
            <a:avLst/>
          </a:prstGeom>
          <a:solidFill>
            <a:schemeClr val="bg1"/>
          </a:solidFill>
          <a:ln>
            <a:solidFill>
              <a:schemeClr val="bg1"/>
            </a:solid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000" dirty="0">
                <a:solidFill>
                  <a:schemeClr val="tx1"/>
                </a:solidFill>
                <a:latin typeface="+mj-lt"/>
                <a:ea typeface="Cambria" panose="02040503050406030204" pitchFamily="18" charset="0"/>
                <a:cs typeface="Arial" panose="020B0604020202020204" pitchFamily="34" charset="0"/>
              </a:rPr>
              <a:t>1. Perez, R. J., Shim, W., King, P. M., Baxter </a:t>
            </a:r>
            <a:r>
              <a:rPr lang="en-US" sz="2000" dirty="0" err="1">
                <a:solidFill>
                  <a:schemeClr val="tx1"/>
                </a:solidFill>
                <a:latin typeface="+mj-lt"/>
                <a:ea typeface="Cambria" panose="02040503050406030204" pitchFamily="18" charset="0"/>
                <a:cs typeface="Arial" panose="020B0604020202020204" pitchFamily="34" charset="0"/>
              </a:rPr>
              <a:t>Magolda</a:t>
            </a:r>
            <a:r>
              <a:rPr lang="en-US" sz="2000" dirty="0">
                <a:solidFill>
                  <a:schemeClr val="tx1"/>
                </a:solidFill>
                <a:latin typeface="+mj-lt"/>
                <a:ea typeface="Cambria" panose="02040503050406030204" pitchFamily="18" charset="0"/>
                <a:cs typeface="Arial" panose="020B0604020202020204" pitchFamily="34" charset="0"/>
              </a:rPr>
              <a:t>, M. B. (2015). Refining King and Baxter </a:t>
            </a:r>
            <a:r>
              <a:rPr lang="en-US" sz="2000" dirty="0" err="1">
                <a:solidFill>
                  <a:schemeClr val="tx1"/>
                </a:solidFill>
                <a:latin typeface="+mj-lt"/>
                <a:ea typeface="Cambria" panose="02040503050406030204" pitchFamily="18" charset="0"/>
                <a:cs typeface="Arial" panose="020B0604020202020204" pitchFamily="34" charset="0"/>
              </a:rPr>
              <a:t>Magolda’s</a:t>
            </a:r>
            <a:r>
              <a:rPr lang="en-US" sz="2000" dirty="0">
                <a:solidFill>
                  <a:schemeClr val="tx1"/>
                </a:solidFill>
                <a:latin typeface="+mj-lt"/>
                <a:ea typeface="Cambria" panose="02040503050406030204" pitchFamily="18" charset="0"/>
                <a:cs typeface="Arial" panose="020B0604020202020204" pitchFamily="34" charset="0"/>
              </a:rPr>
              <a:t> model of intercultural maturity. </a:t>
            </a:r>
            <a:r>
              <a:rPr lang="en-US" sz="2000" i="1" dirty="0">
                <a:solidFill>
                  <a:schemeClr val="tx1"/>
                </a:solidFill>
                <a:latin typeface="+mj-lt"/>
                <a:ea typeface="Cambria" panose="02040503050406030204" pitchFamily="18" charset="0"/>
                <a:cs typeface="Arial" panose="020B0604020202020204" pitchFamily="34" charset="0"/>
              </a:rPr>
              <a:t>Journal of College Student Development, 56(8), </a:t>
            </a:r>
            <a:r>
              <a:rPr lang="en-US" sz="2000" dirty="0">
                <a:solidFill>
                  <a:schemeClr val="tx1"/>
                </a:solidFill>
                <a:latin typeface="+mj-lt"/>
                <a:ea typeface="Cambria" panose="02040503050406030204" pitchFamily="18" charset="0"/>
                <a:cs typeface="Arial" panose="020B0604020202020204" pitchFamily="34" charset="0"/>
              </a:rPr>
              <a:t>759- 776</a:t>
            </a:r>
            <a:r>
              <a:rPr lang="en-US" sz="2000" i="1" dirty="0">
                <a:solidFill>
                  <a:schemeClr val="tx1"/>
                </a:solidFill>
                <a:latin typeface="+mj-lt"/>
                <a:ea typeface="Cambria" panose="02040503050406030204" pitchFamily="18" charset="0"/>
                <a:cs typeface="Arial" panose="020B0604020202020204" pitchFamily="34" charset="0"/>
              </a:rPr>
              <a:t>. </a:t>
            </a:r>
            <a:endParaRPr lang="en-US" sz="2000" dirty="0">
              <a:solidFill>
                <a:schemeClr val="tx1"/>
              </a:solidFill>
              <a:latin typeface="+mj-lt"/>
              <a:ea typeface="Cambria" panose="02040503050406030204" pitchFamily="18" charset="0"/>
              <a:cs typeface="Arial" panose="020B0604020202020204" pitchFamily="34" charset="0"/>
            </a:endParaRPr>
          </a:p>
          <a:p>
            <a:pPr algn="just"/>
            <a:r>
              <a:rPr lang="en-US" sz="2000" dirty="0">
                <a:solidFill>
                  <a:schemeClr val="tx1"/>
                </a:solidFill>
                <a:latin typeface="+mj-lt"/>
                <a:ea typeface="Cambria" panose="02040503050406030204" pitchFamily="18" charset="0"/>
                <a:cs typeface="Arial" panose="020B0604020202020204" pitchFamily="34" charset="0"/>
              </a:rPr>
              <a:t>2. Narvaez, D. (2006). Integrative ethical education. In M. Killen &amp; J. Smetana (Eds.), </a:t>
            </a:r>
            <a:r>
              <a:rPr lang="en-US" sz="2000" i="1" dirty="0">
                <a:solidFill>
                  <a:schemeClr val="tx1"/>
                </a:solidFill>
                <a:latin typeface="+mj-lt"/>
                <a:ea typeface="Cambria" panose="02040503050406030204" pitchFamily="18" charset="0"/>
                <a:cs typeface="Arial" panose="020B0604020202020204" pitchFamily="34" charset="0"/>
              </a:rPr>
              <a:t>Handbook </a:t>
            </a:r>
            <a:endParaRPr lang="en-US" sz="2000" dirty="0">
              <a:solidFill>
                <a:schemeClr val="tx1"/>
              </a:solidFill>
              <a:latin typeface="+mj-lt"/>
              <a:ea typeface="Cambria" panose="02040503050406030204" pitchFamily="18" charset="0"/>
              <a:cs typeface="Arial" panose="020B0604020202020204" pitchFamily="34" charset="0"/>
            </a:endParaRPr>
          </a:p>
          <a:p>
            <a:pPr algn="just"/>
            <a:r>
              <a:rPr lang="en-US" sz="2000" i="1" dirty="0">
                <a:solidFill>
                  <a:schemeClr val="tx1"/>
                </a:solidFill>
                <a:latin typeface="+mj-lt"/>
                <a:ea typeface="Cambria" panose="02040503050406030204" pitchFamily="18" charset="0"/>
                <a:cs typeface="Arial" panose="020B0604020202020204" pitchFamily="34" charset="0"/>
              </a:rPr>
              <a:t>of Moral Development </a:t>
            </a:r>
            <a:r>
              <a:rPr lang="en-US" sz="2000" dirty="0">
                <a:solidFill>
                  <a:schemeClr val="tx1"/>
                </a:solidFill>
                <a:latin typeface="+mj-lt"/>
                <a:ea typeface="Cambria" panose="02040503050406030204" pitchFamily="18" charset="0"/>
                <a:cs typeface="Arial" panose="020B0604020202020204" pitchFamily="34" charset="0"/>
              </a:rPr>
              <a:t>(pp. 703-733). Mahwah, NJ: Erlbaum. </a:t>
            </a:r>
          </a:p>
          <a:p>
            <a:pPr algn="just"/>
            <a:r>
              <a:rPr lang="en-US" sz="2000" dirty="0">
                <a:solidFill>
                  <a:schemeClr val="tx1"/>
                </a:solidFill>
                <a:latin typeface="+mj-lt"/>
                <a:ea typeface="Cambria" panose="02040503050406030204" pitchFamily="18" charset="0"/>
                <a:cs typeface="Arial" panose="020B0604020202020204" pitchFamily="34" charset="0"/>
              </a:rPr>
              <a:t>3. </a:t>
            </a:r>
            <a:r>
              <a:rPr lang="en-US" sz="2000" dirty="0" err="1">
                <a:solidFill>
                  <a:schemeClr val="tx1"/>
                </a:solidFill>
                <a:latin typeface="+mj-lt"/>
                <a:ea typeface="Cambria" panose="02040503050406030204" pitchFamily="18" charset="0"/>
                <a:cs typeface="Arial" panose="020B0604020202020204" pitchFamily="34" charset="0"/>
              </a:rPr>
              <a:t>Voet</a:t>
            </a:r>
            <a:r>
              <a:rPr lang="en-US" sz="2000" dirty="0">
                <a:solidFill>
                  <a:schemeClr val="tx1"/>
                </a:solidFill>
                <a:latin typeface="+mj-lt"/>
                <a:ea typeface="Cambria" panose="02040503050406030204" pitchFamily="18" charset="0"/>
                <a:cs typeface="Arial" panose="020B0604020202020204" pitchFamily="34" charset="0"/>
              </a:rPr>
              <a:t>, British Journal of Edu</a:t>
            </a:r>
          </a:p>
          <a:p>
            <a:pPr algn="just"/>
            <a:r>
              <a:rPr lang="en-US" sz="2000" dirty="0">
                <a:solidFill>
                  <a:schemeClr val="tx1"/>
                </a:solidFill>
                <a:latin typeface="+mj-lt"/>
                <a:ea typeface="Cambria" panose="02040503050406030204" pitchFamily="18" charset="0"/>
                <a:cs typeface="Arial" panose="020B0604020202020204" pitchFamily="34" charset="0"/>
              </a:rPr>
              <a:t>4. </a:t>
            </a:r>
            <a:r>
              <a:rPr lang="en-US" sz="2000" dirty="0" err="1">
                <a:solidFill>
                  <a:schemeClr val="tx1"/>
                </a:solidFill>
                <a:latin typeface="+mj-lt"/>
                <a:ea typeface="Cambria" panose="02040503050406030204" pitchFamily="18" charset="0"/>
                <a:cs typeface="Arial" panose="020B0604020202020204" pitchFamily="34" charset="0"/>
              </a:rPr>
              <a:t>Biddix</a:t>
            </a:r>
            <a:r>
              <a:rPr lang="en-US" sz="2000" dirty="0">
                <a:solidFill>
                  <a:schemeClr val="tx1"/>
                </a:solidFill>
                <a:latin typeface="+mj-lt"/>
                <a:ea typeface="Cambria" panose="02040503050406030204" pitchFamily="18" charset="0"/>
                <a:cs typeface="Arial" panose="020B0604020202020204" pitchFamily="34" charset="0"/>
              </a:rPr>
              <a:t>, J. P., Chung, C. J., &amp; Park, H. W. (2015). The hybrid shift: Evidencing a student-driven restructuring of the college classroom. </a:t>
            </a:r>
            <a:r>
              <a:rPr lang="en-US" sz="2000" i="1" dirty="0">
                <a:solidFill>
                  <a:schemeClr val="tx1"/>
                </a:solidFill>
                <a:latin typeface="+mj-lt"/>
                <a:ea typeface="Cambria" panose="02040503050406030204" pitchFamily="18" charset="0"/>
                <a:cs typeface="Arial" panose="020B0604020202020204" pitchFamily="34" charset="0"/>
              </a:rPr>
              <a:t>Computers &amp; Education</a:t>
            </a:r>
            <a:r>
              <a:rPr lang="en-US" sz="2000" dirty="0">
                <a:solidFill>
                  <a:schemeClr val="tx1"/>
                </a:solidFill>
                <a:latin typeface="+mj-lt"/>
                <a:ea typeface="Cambria" panose="02040503050406030204" pitchFamily="18" charset="0"/>
                <a:cs typeface="Arial" panose="020B0604020202020204" pitchFamily="34" charset="0"/>
              </a:rPr>
              <a:t>, </a:t>
            </a:r>
            <a:r>
              <a:rPr lang="en-US" sz="2000" i="1" dirty="0">
                <a:solidFill>
                  <a:schemeClr val="tx1"/>
                </a:solidFill>
                <a:latin typeface="+mj-lt"/>
                <a:ea typeface="Cambria" panose="02040503050406030204" pitchFamily="18" charset="0"/>
                <a:cs typeface="Arial" panose="020B0604020202020204" pitchFamily="34" charset="0"/>
              </a:rPr>
              <a:t>80</a:t>
            </a:r>
            <a:r>
              <a:rPr lang="en-US" sz="2000" dirty="0">
                <a:solidFill>
                  <a:schemeClr val="tx1"/>
                </a:solidFill>
                <a:latin typeface="+mj-lt"/>
                <a:ea typeface="Cambria" panose="02040503050406030204" pitchFamily="18" charset="0"/>
                <a:cs typeface="Arial" panose="020B0604020202020204" pitchFamily="34" charset="0"/>
              </a:rPr>
              <a:t>, 162-175.</a:t>
            </a:r>
          </a:p>
          <a:p>
            <a:pPr algn="just"/>
            <a:r>
              <a:rPr lang="en-US" sz="2000" dirty="0">
                <a:solidFill>
                  <a:schemeClr val="tx1"/>
                </a:solidFill>
                <a:latin typeface="+mj-lt"/>
                <a:ea typeface="Cambria" panose="02040503050406030204" pitchFamily="18" charset="0"/>
                <a:cs typeface="Arial" panose="020B0604020202020204" pitchFamily="34" charset="0"/>
              </a:rPr>
              <a:t>5. </a:t>
            </a:r>
            <a:r>
              <a:rPr lang="en-US" sz="2000" dirty="0" err="1">
                <a:solidFill>
                  <a:schemeClr val="tx1"/>
                </a:solidFill>
                <a:latin typeface="+mj-lt"/>
                <a:ea typeface="Cambria" panose="02040503050406030204" pitchFamily="18" charset="0"/>
                <a:cs typeface="Arial" panose="020B0604020202020204" pitchFamily="34" charset="0"/>
              </a:rPr>
              <a:t>Kassenoff</a:t>
            </a:r>
            <a:r>
              <a:rPr lang="en-US" sz="2000" dirty="0">
                <a:solidFill>
                  <a:schemeClr val="tx1"/>
                </a:solidFill>
                <a:latin typeface="+mj-lt"/>
                <a:ea typeface="Cambria" panose="02040503050406030204" pitchFamily="18" charset="0"/>
                <a:cs typeface="Arial" panose="020B0604020202020204" pitchFamily="34" charset="0"/>
              </a:rPr>
              <a:t>, M. K., &amp; </a:t>
            </a:r>
            <a:r>
              <a:rPr lang="en-US" sz="2000" dirty="0" err="1">
                <a:solidFill>
                  <a:schemeClr val="tx1"/>
                </a:solidFill>
                <a:latin typeface="+mj-lt"/>
                <a:ea typeface="Cambria" panose="02040503050406030204" pitchFamily="18" charset="0"/>
                <a:cs typeface="Arial" panose="020B0604020202020204" pitchFamily="34" charset="0"/>
              </a:rPr>
              <a:t>Meinbach</a:t>
            </a:r>
            <a:r>
              <a:rPr lang="en-US" sz="2000" dirty="0">
                <a:solidFill>
                  <a:schemeClr val="tx1"/>
                </a:solidFill>
                <a:latin typeface="+mj-lt"/>
                <a:ea typeface="Cambria" panose="02040503050406030204" pitchFamily="18" charset="0"/>
                <a:cs typeface="Arial" panose="020B0604020202020204" pitchFamily="34" charset="0"/>
              </a:rPr>
              <a:t>, A. M. (2004). Studying the holocaust through film and literature. </a:t>
            </a:r>
            <a:r>
              <a:rPr lang="en-US" sz="2000" i="1" dirty="0">
                <a:solidFill>
                  <a:schemeClr val="tx1"/>
                </a:solidFill>
                <a:latin typeface="+mj-lt"/>
                <a:ea typeface="Cambria" panose="02040503050406030204" pitchFamily="18" charset="0"/>
                <a:cs typeface="Arial" panose="020B0604020202020204" pitchFamily="34" charset="0"/>
              </a:rPr>
              <a:t>Norwood, MA: Christopher-Gordon Publishers</a:t>
            </a:r>
            <a:r>
              <a:rPr lang="en-US" sz="2000" dirty="0">
                <a:solidFill>
                  <a:schemeClr val="tx1"/>
                </a:solidFill>
                <a:latin typeface="+mj-lt"/>
                <a:ea typeface="Cambria" panose="02040503050406030204" pitchFamily="18" charset="0"/>
                <a:cs typeface="Arial" panose="020B0604020202020204" pitchFamily="34" charset="0"/>
              </a:rPr>
              <a:t>.</a:t>
            </a:r>
          </a:p>
          <a:p>
            <a:pPr algn="just"/>
            <a:r>
              <a:rPr lang="en-US" sz="2000" dirty="0">
                <a:solidFill>
                  <a:schemeClr val="tx1"/>
                </a:solidFill>
                <a:latin typeface="+mj-lt"/>
                <a:ea typeface="Cambria" panose="02040503050406030204" pitchFamily="18" charset="0"/>
                <a:cs typeface="Arial" panose="020B0604020202020204" pitchFamily="34" charset="0"/>
              </a:rPr>
              <a:t>6.  </a:t>
            </a:r>
            <a:r>
              <a:rPr lang="en-US" sz="2000" dirty="0" err="1">
                <a:solidFill>
                  <a:schemeClr val="tx1"/>
                </a:solidFill>
                <a:latin typeface="+mj-lt"/>
                <a:ea typeface="Cambria" panose="02040503050406030204" pitchFamily="18" charset="0"/>
                <a:cs typeface="Arial" panose="020B0604020202020204" pitchFamily="34" charset="0"/>
              </a:rPr>
              <a:t>Seixas</a:t>
            </a:r>
            <a:r>
              <a:rPr lang="en-US" sz="2000" dirty="0">
                <a:solidFill>
                  <a:schemeClr val="tx1"/>
                </a:solidFill>
                <a:latin typeface="+mj-lt"/>
                <a:ea typeface="Cambria" panose="02040503050406030204" pitchFamily="18" charset="0"/>
                <a:cs typeface="Arial" panose="020B0604020202020204" pitchFamily="34" charset="0"/>
              </a:rPr>
              <a:t>, P., &amp; Peck, C. (2004). Teaching historical thinking. In A. Sears &amp; I. Wright (Eds.), Challenges and Prospects for Canadian Social Studies (pp. 113). Vancouver: Pacific Educational Press.</a:t>
            </a:r>
          </a:p>
          <a:p>
            <a:pPr algn="just"/>
            <a:r>
              <a:rPr lang="en-US" sz="2000" dirty="0">
                <a:solidFill>
                  <a:schemeClr val="tx1"/>
                </a:solidFill>
                <a:latin typeface="+mj-lt"/>
                <a:ea typeface="Cambria" panose="02040503050406030204" pitchFamily="18" charset="0"/>
                <a:cs typeface="Arial" panose="020B0604020202020204" pitchFamily="34" charset="0"/>
              </a:rPr>
              <a:t>7.  </a:t>
            </a:r>
            <a:r>
              <a:rPr lang="en-US" sz="2000" dirty="0" err="1">
                <a:solidFill>
                  <a:schemeClr val="tx1"/>
                </a:solidFill>
                <a:latin typeface="+mj-lt"/>
                <a:ea typeface="Cambria" panose="02040503050406030204" pitchFamily="18" charset="0"/>
                <a:cs typeface="Arial" panose="020B0604020202020204" pitchFamily="34" charset="0"/>
              </a:rPr>
              <a:t>Nordgren</a:t>
            </a:r>
            <a:r>
              <a:rPr lang="en-US" sz="2000" dirty="0">
                <a:solidFill>
                  <a:schemeClr val="tx1"/>
                </a:solidFill>
                <a:latin typeface="+mj-lt"/>
                <a:ea typeface="Cambria" panose="02040503050406030204" pitchFamily="18" charset="0"/>
                <a:cs typeface="Arial" panose="020B0604020202020204" pitchFamily="34" charset="0"/>
              </a:rPr>
              <a:t>, K., &amp; Johansson, M. (2015) Intercultural historical learning: a conceptual framework, Journal of Curriculum Studies, 47:1, 1-25, DOI: 10.1080/00220272.2014.956795</a:t>
            </a:r>
          </a:p>
          <a:p>
            <a:pPr algn="just"/>
            <a:r>
              <a:rPr lang="en-US" sz="2000" dirty="0">
                <a:solidFill>
                  <a:schemeClr val="tx1"/>
                </a:solidFill>
                <a:latin typeface="+mj-lt"/>
                <a:ea typeface="Cambria" panose="02040503050406030204" pitchFamily="18" charset="0"/>
                <a:cs typeface="Arial" panose="020B0604020202020204" pitchFamily="34" charset="0"/>
              </a:rPr>
              <a:t>8. </a:t>
            </a:r>
            <a:r>
              <a:rPr lang="en-US" sz="2000" dirty="0" err="1">
                <a:solidFill>
                  <a:schemeClr val="tx1"/>
                </a:solidFill>
                <a:latin typeface="+mj-lt"/>
                <a:ea typeface="Cambria" panose="02040503050406030204" pitchFamily="18" charset="0"/>
                <a:cs typeface="Arial" panose="020B0604020202020204" pitchFamily="34" charset="0"/>
              </a:rPr>
              <a:t>Huijgen</a:t>
            </a:r>
            <a:r>
              <a:rPr lang="en-US" sz="2000" dirty="0">
                <a:solidFill>
                  <a:schemeClr val="tx1"/>
                </a:solidFill>
                <a:latin typeface="+mj-lt"/>
                <a:ea typeface="Cambria" panose="02040503050406030204" pitchFamily="18" charset="0"/>
                <a:cs typeface="Arial" panose="020B0604020202020204" pitchFamily="34" charset="0"/>
              </a:rPr>
              <a:t>, </a:t>
            </a:r>
            <a:r>
              <a:rPr lang="en-US" sz="2000" dirty="0" err="1">
                <a:solidFill>
                  <a:schemeClr val="tx1"/>
                </a:solidFill>
                <a:latin typeface="+mj-lt"/>
                <a:ea typeface="Cambria" panose="02040503050406030204" pitchFamily="18" charset="0"/>
                <a:cs typeface="Arial" panose="020B0604020202020204" pitchFamily="34" charset="0"/>
              </a:rPr>
              <a:t>T.,van</a:t>
            </a:r>
            <a:r>
              <a:rPr lang="en-US" sz="2000" dirty="0">
                <a:solidFill>
                  <a:schemeClr val="tx1"/>
                </a:solidFill>
                <a:latin typeface="+mj-lt"/>
                <a:ea typeface="Cambria" panose="02040503050406030204" pitchFamily="18" charset="0"/>
                <a:cs typeface="Arial" panose="020B0604020202020204" pitchFamily="34" charset="0"/>
              </a:rPr>
              <a:t> </a:t>
            </a:r>
            <a:r>
              <a:rPr lang="en-US" sz="2000" dirty="0" err="1">
                <a:solidFill>
                  <a:schemeClr val="tx1"/>
                </a:solidFill>
                <a:latin typeface="+mj-lt"/>
                <a:ea typeface="Cambria" panose="02040503050406030204" pitchFamily="18" charset="0"/>
                <a:cs typeface="Arial" panose="020B0604020202020204" pitchFamily="34" charset="0"/>
              </a:rPr>
              <a:t>Boxtel</a:t>
            </a:r>
            <a:r>
              <a:rPr lang="en-US" sz="2000" dirty="0">
                <a:solidFill>
                  <a:schemeClr val="tx1"/>
                </a:solidFill>
                <a:latin typeface="+mj-lt"/>
                <a:ea typeface="Cambria" panose="02040503050406030204" pitchFamily="18" charset="0"/>
                <a:cs typeface="Arial" panose="020B0604020202020204" pitchFamily="34" charset="0"/>
              </a:rPr>
              <a:t>, C., van de Grift, W.,  </a:t>
            </a:r>
            <a:r>
              <a:rPr lang="en-US" sz="2000" dirty="0" err="1">
                <a:solidFill>
                  <a:schemeClr val="tx1"/>
                </a:solidFill>
                <a:latin typeface="+mj-lt"/>
                <a:ea typeface="Cambria" panose="02040503050406030204" pitchFamily="18" charset="0"/>
                <a:cs typeface="Arial" panose="020B0604020202020204" pitchFamily="34" charset="0"/>
              </a:rPr>
              <a:t>Holthuis</a:t>
            </a:r>
            <a:r>
              <a:rPr lang="en-US" sz="2000" dirty="0">
                <a:solidFill>
                  <a:schemeClr val="tx1"/>
                </a:solidFill>
                <a:latin typeface="+mj-lt"/>
                <a:ea typeface="Cambria" panose="02040503050406030204" pitchFamily="18" charset="0"/>
                <a:cs typeface="Arial" panose="020B0604020202020204" pitchFamily="34" charset="0"/>
              </a:rPr>
              <a:t>, P. (2017) Toward Historical Perspective Taking: Students’ Reasoning When Contextualizing the Actions of People in the Past, Theory &amp; Research in Social Education, 45:1, 110-144, DOI: 10.1080/00933104.2016.1208597</a:t>
            </a:r>
          </a:p>
          <a:p>
            <a:pPr algn="just"/>
            <a:r>
              <a:rPr lang="en-US" sz="2000" dirty="0">
                <a:solidFill>
                  <a:schemeClr val="tx1"/>
                </a:solidFill>
                <a:latin typeface="+mj-lt"/>
                <a:ea typeface="Cambria" panose="02040503050406030204" pitchFamily="18" charset="0"/>
                <a:cs typeface="Arial" panose="020B0604020202020204" pitchFamily="34" charset="0"/>
              </a:rPr>
              <a:t>9. Rest, J., Narvaez, D., </a:t>
            </a:r>
            <a:r>
              <a:rPr lang="en-US" sz="2000" dirty="0" err="1">
                <a:solidFill>
                  <a:schemeClr val="tx1"/>
                </a:solidFill>
                <a:latin typeface="+mj-lt"/>
                <a:ea typeface="Cambria" panose="02040503050406030204" pitchFamily="18" charset="0"/>
                <a:cs typeface="Arial" panose="020B0604020202020204" pitchFamily="34" charset="0"/>
              </a:rPr>
              <a:t>Bebeau</a:t>
            </a:r>
            <a:r>
              <a:rPr lang="en-US" sz="2000" dirty="0">
                <a:solidFill>
                  <a:schemeClr val="tx1"/>
                </a:solidFill>
                <a:latin typeface="+mj-lt"/>
                <a:ea typeface="Cambria" panose="02040503050406030204" pitchFamily="18" charset="0"/>
                <a:cs typeface="Arial" panose="020B0604020202020204" pitchFamily="34" charset="0"/>
              </a:rPr>
              <a:t>, M. J., &amp; Thomas, S., J. (1999). Postconventional moral thinking: A neo-</a:t>
            </a:r>
            <a:r>
              <a:rPr lang="en-US" sz="2000" dirty="0" err="1">
                <a:solidFill>
                  <a:schemeClr val="tx1"/>
                </a:solidFill>
                <a:latin typeface="+mj-lt"/>
                <a:ea typeface="Cambria" panose="02040503050406030204" pitchFamily="18" charset="0"/>
                <a:cs typeface="Arial" panose="020B0604020202020204" pitchFamily="34" charset="0"/>
              </a:rPr>
              <a:t>Kohlbergina</a:t>
            </a:r>
            <a:r>
              <a:rPr lang="en-US" sz="2000" dirty="0">
                <a:solidFill>
                  <a:schemeClr val="tx1"/>
                </a:solidFill>
                <a:latin typeface="+mj-lt"/>
                <a:ea typeface="Cambria" panose="02040503050406030204" pitchFamily="18" charset="0"/>
                <a:cs typeface="Arial" panose="020B0604020202020204" pitchFamily="34" charset="0"/>
              </a:rPr>
              <a:t> approach. Mahwah, NJ: Lawrence Erlbaum.</a:t>
            </a:r>
          </a:p>
        </p:txBody>
      </p:sp>
      <p:pic>
        <p:nvPicPr>
          <p:cNvPr id="19" name="Picture 18">
            <a:extLst>
              <a:ext uri="{FF2B5EF4-FFF2-40B4-BE49-F238E27FC236}">
                <a16:creationId xmlns:a16="http://schemas.microsoft.com/office/drawing/2014/main" id="{480AFF05-4270-4AAC-91C0-3CEB068E5E6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000" b="96000" l="8876" r="89941">
                        <a14:foregroundMark x1="30769" y1="33333" x2="29586" y2="26333"/>
                        <a14:foregroundMark x1="54438" y1="13667" x2="56213" y2="8000"/>
                        <a14:foregroundMark x1="59172" y1="10000" x2="59172" y2="5000"/>
                        <a14:foregroundMark x1="31953" y1="30000" x2="28402" y2="25333"/>
                        <a14:foregroundMark x1="30769" y1="26667" x2="30769" y2="26667"/>
                        <a14:foregroundMark x1="29586" y1="26000" x2="28402" y2="24333"/>
                        <a14:foregroundMark x1="41420" y1="94000" x2="57988" y2="96000"/>
                      </a14:backgroundRemoval>
                    </a14:imgEffect>
                  </a14:imgLayer>
                </a14:imgProps>
              </a:ext>
              <a:ext uri="{28A0092B-C50C-407E-A947-70E740481C1C}">
                <a14:useLocalDpi xmlns:a14="http://schemas.microsoft.com/office/drawing/2010/main" val="0"/>
              </a:ext>
            </a:extLst>
          </a:blip>
          <a:stretch>
            <a:fillRect/>
          </a:stretch>
        </p:blipFill>
        <p:spPr>
          <a:xfrm>
            <a:off x="7239589" y="29153341"/>
            <a:ext cx="1806688" cy="3207140"/>
          </a:xfrm>
          <a:prstGeom prst="rect">
            <a:avLst/>
          </a:prstGeom>
        </p:spPr>
      </p:pic>
      <p:sp>
        <p:nvSpPr>
          <p:cNvPr id="20" name="TextBox 19">
            <a:extLst>
              <a:ext uri="{FF2B5EF4-FFF2-40B4-BE49-F238E27FC236}">
                <a16:creationId xmlns:a16="http://schemas.microsoft.com/office/drawing/2014/main" id="{709FFC3A-73D4-4C75-8387-04865EAC3A3A}"/>
              </a:ext>
            </a:extLst>
          </p:cNvPr>
          <p:cNvSpPr txBox="1"/>
          <p:nvPr/>
        </p:nvSpPr>
        <p:spPr>
          <a:xfrm>
            <a:off x="6185579" y="32252500"/>
            <a:ext cx="3908612" cy="477054"/>
          </a:xfrm>
          <a:prstGeom prst="rect">
            <a:avLst/>
          </a:prstGeom>
          <a:noFill/>
        </p:spPr>
        <p:txBody>
          <a:bodyPr wrap="square" rtlCol="0">
            <a:spAutoFit/>
          </a:bodyPr>
          <a:lstStyle/>
          <a:p>
            <a:pPr algn="ctr"/>
            <a:r>
              <a:rPr lang="en-US" sz="2500" dirty="0">
                <a:latin typeface="Segoe UI Semibold" panose="020B0702040204020203" pitchFamily="34" charset="0"/>
                <a:cs typeface="Segoe UI Semibold" panose="020B0702040204020203" pitchFamily="34" charset="0"/>
              </a:rPr>
              <a:t>Leadership Studies Minor</a:t>
            </a:r>
          </a:p>
        </p:txBody>
      </p:sp>
      <p:sp>
        <p:nvSpPr>
          <p:cNvPr id="30" name="TextBox 29">
            <a:extLst>
              <a:ext uri="{FF2B5EF4-FFF2-40B4-BE49-F238E27FC236}">
                <a16:creationId xmlns:a16="http://schemas.microsoft.com/office/drawing/2014/main" id="{CE5E5F77-CC54-4500-A70E-2180F5563F87}"/>
              </a:ext>
            </a:extLst>
          </p:cNvPr>
          <p:cNvSpPr txBox="1"/>
          <p:nvPr/>
        </p:nvSpPr>
        <p:spPr>
          <a:xfrm>
            <a:off x="10879996" y="31398552"/>
            <a:ext cx="6860727" cy="954107"/>
          </a:xfrm>
          <a:prstGeom prst="rect">
            <a:avLst/>
          </a:prstGeom>
          <a:noFill/>
        </p:spPr>
        <p:txBody>
          <a:bodyPr wrap="square" rtlCol="0">
            <a:spAutoFit/>
          </a:bodyPr>
          <a:lstStyle/>
          <a:p>
            <a:pPr algn="ctr"/>
            <a:r>
              <a:rPr lang="en-US" sz="2800" i="1" dirty="0">
                <a:ea typeface="Cambria" panose="02040503050406030204" pitchFamily="18" charset="0"/>
                <a:cs typeface="Arial" panose="020B0604020202020204" pitchFamily="34" charset="0"/>
              </a:rPr>
              <a:t>Integrated the audio-visual elements of the historical content into one seamless screen</a:t>
            </a:r>
            <a:endParaRPr lang="en-US" sz="2800" i="1" dirty="0">
              <a:latin typeface="+mj-lt"/>
              <a:ea typeface="Cambria" panose="020405030504060302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CD6C73-BDEC-4119-8E9D-145B5E7479C4}"/>
              </a:ext>
            </a:extLst>
          </p:cNvPr>
          <p:cNvSpPr txBox="1"/>
          <p:nvPr/>
        </p:nvSpPr>
        <p:spPr>
          <a:xfrm>
            <a:off x="18406490" y="31395395"/>
            <a:ext cx="6860727" cy="954107"/>
          </a:xfrm>
          <a:prstGeom prst="rect">
            <a:avLst/>
          </a:prstGeom>
          <a:noFill/>
        </p:spPr>
        <p:txBody>
          <a:bodyPr wrap="square" rtlCol="0">
            <a:spAutoFit/>
          </a:bodyPr>
          <a:lstStyle/>
          <a:p>
            <a:pPr algn="ctr"/>
            <a:r>
              <a:rPr lang="en-US" sz="2800" i="1" dirty="0">
                <a:ea typeface="Cambria" panose="02040503050406030204" pitchFamily="18" charset="0"/>
                <a:cs typeface="Arial" panose="020B0604020202020204" pitchFamily="34" charset="0"/>
              </a:rPr>
              <a:t>Interactive map of ASC campus during the time of the sit-in movement</a:t>
            </a:r>
            <a:endParaRPr lang="en-US" sz="2800" i="1" dirty="0">
              <a:latin typeface="+mj-lt"/>
              <a:ea typeface="Cambria" panose="020405030504060302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2DB31E0-8E49-435A-A5B4-AC7206C891B7}"/>
              </a:ext>
            </a:extLst>
          </p:cNvPr>
          <p:cNvSpPr txBox="1"/>
          <p:nvPr/>
        </p:nvSpPr>
        <p:spPr>
          <a:xfrm>
            <a:off x="25816200" y="31398552"/>
            <a:ext cx="6860727" cy="523220"/>
          </a:xfrm>
          <a:prstGeom prst="rect">
            <a:avLst/>
          </a:prstGeom>
          <a:noFill/>
        </p:spPr>
        <p:txBody>
          <a:bodyPr wrap="square" rtlCol="0">
            <a:spAutoFit/>
          </a:bodyPr>
          <a:lstStyle/>
          <a:p>
            <a:pPr algn="ctr"/>
            <a:r>
              <a:rPr lang="en-US" sz="2800" i="1" dirty="0">
                <a:latin typeface="+mj-lt"/>
                <a:ea typeface="Cambria" panose="02040503050406030204" pitchFamily="18" charset="0"/>
                <a:cs typeface="Arial" panose="020B0604020202020204" pitchFamily="34" charset="0"/>
              </a:rPr>
              <a:t>Eleanor Moody-Shepherd game sequence</a:t>
            </a:r>
            <a:endParaRPr lang="en-US" sz="2800" i="1" dirty="0">
              <a:latin typeface="+mj-lt"/>
              <a:ea typeface="Cambria" panose="020405030504060302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2DDB095A-F1E1-4743-8328-64220DB113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7769" y="29492202"/>
            <a:ext cx="7413307" cy="3426198"/>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7653</TotalTime>
  <Words>1177</Words>
  <Application>Microsoft Macintosh PowerPoint</Application>
  <PresentationFormat>Custom</PresentationFormat>
  <Paragraphs>44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Cambria Math</vt:lpstr>
      <vt:lpstr>Segoe UI Semibold</vt:lpstr>
      <vt:lpstr>Trebuchet MS</vt:lpstr>
      <vt:lpstr>36x48-Template-V2b</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Leftwich, Brooks Michael</cp:lastModifiedBy>
  <cp:revision>105</cp:revision>
  <dcterms:created xsi:type="dcterms:W3CDTF">2012-02-03T19:11:35Z</dcterms:created>
  <dcterms:modified xsi:type="dcterms:W3CDTF">2019-08-29T02:23:09Z</dcterms:modified>
</cp:coreProperties>
</file>