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4"/>
  </p:sldMasterIdLst>
  <p:notesMasterIdLst>
    <p:notesMasterId r:id="rId23"/>
  </p:notesMasterIdLst>
  <p:sldIdLst>
    <p:sldId id="256" r:id="rId5"/>
    <p:sldId id="267" r:id="rId6"/>
    <p:sldId id="268" r:id="rId7"/>
    <p:sldId id="269" r:id="rId8"/>
    <p:sldId id="270" r:id="rId9"/>
    <p:sldId id="273" r:id="rId10"/>
    <p:sldId id="275" r:id="rId11"/>
    <p:sldId id="272" r:id="rId12"/>
    <p:sldId id="274" r:id="rId13"/>
    <p:sldId id="265" r:id="rId14"/>
    <p:sldId id="266" r:id="rId15"/>
    <p:sldId id="257" r:id="rId16"/>
    <p:sldId id="259" r:id="rId17"/>
    <p:sldId id="260" r:id="rId18"/>
    <p:sldId id="261" r:id="rId19"/>
    <p:sldId id="262" r:id="rId20"/>
    <p:sldId id="263" r:id="rId21"/>
    <p:sldId id="264" r:id="rId2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75CA3-4164-4604-B2AB-B1FC847143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97C51D-1C04-477C-AF88-274E1DBFEF26}">
      <dgm:prSet/>
      <dgm:spPr/>
      <dgm:t>
        <a:bodyPr/>
        <a:lstStyle/>
        <a:p>
          <a:r>
            <a:rPr lang="en-US"/>
            <a:t>McFadden Spotlight Article </a:t>
          </a:r>
        </a:p>
      </dgm:t>
    </dgm:pt>
    <dgm:pt modelId="{73ED93C6-BD9A-4019-B068-5FE71F571DC1}" type="parTrans" cxnId="{B7A68FB9-B24F-432C-8403-7B6232194934}">
      <dgm:prSet/>
      <dgm:spPr/>
      <dgm:t>
        <a:bodyPr/>
        <a:lstStyle/>
        <a:p>
          <a:endParaRPr lang="en-US"/>
        </a:p>
      </dgm:t>
    </dgm:pt>
    <dgm:pt modelId="{86145846-9D29-4E51-80DF-4625B9E76969}" type="sibTrans" cxnId="{B7A68FB9-B24F-432C-8403-7B6232194934}">
      <dgm:prSet/>
      <dgm:spPr/>
      <dgm:t>
        <a:bodyPr/>
        <a:lstStyle/>
        <a:p>
          <a:endParaRPr lang="en-US"/>
        </a:p>
      </dgm:t>
    </dgm:pt>
    <dgm:pt modelId="{3E7589F5-6EB4-451C-B4CF-60F060BAEB11}">
      <dgm:prSet/>
      <dgm:spPr/>
      <dgm:t>
        <a:bodyPr/>
        <a:lstStyle/>
        <a:p>
          <a:r>
            <a:rPr lang="en-US"/>
            <a:t>McFadden 2018 Interview Transcripts</a:t>
          </a:r>
        </a:p>
      </dgm:t>
    </dgm:pt>
    <dgm:pt modelId="{74AE07F3-195D-434F-9114-FD3CCDC43271}" type="parTrans" cxnId="{8D5328F1-889C-46CA-B2FC-E48366708CDA}">
      <dgm:prSet/>
      <dgm:spPr/>
      <dgm:t>
        <a:bodyPr/>
        <a:lstStyle/>
        <a:p>
          <a:endParaRPr lang="en-US"/>
        </a:p>
      </dgm:t>
    </dgm:pt>
    <dgm:pt modelId="{B914387D-4D0F-493D-B85C-938AEEBCBE4E}" type="sibTrans" cxnId="{8D5328F1-889C-46CA-B2FC-E48366708CDA}">
      <dgm:prSet/>
      <dgm:spPr/>
      <dgm:t>
        <a:bodyPr/>
        <a:lstStyle/>
        <a:p>
          <a:endParaRPr lang="en-US"/>
        </a:p>
      </dgm:t>
    </dgm:pt>
    <dgm:pt modelId="{E3464BAC-54B3-4787-B6F2-DCF278A0A231}">
      <dgm:prSet/>
      <dgm:spPr/>
      <dgm:t>
        <a:bodyPr/>
        <a:lstStyle/>
        <a:p>
          <a:r>
            <a:rPr lang="en-US"/>
            <a:t>McFadden Gem Sheet</a:t>
          </a:r>
        </a:p>
      </dgm:t>
    </dgm:pt>
    <dgm:pt modelId="{8D586D66-4127-45DC-9F80-2B631C08CCF5}" type="parTrans" cxnId="{9932476C-E647-4916-94B0-291B514718AA}">
      <dgm:prSet/>
      <dgm:spPr/>
      <dgm:t>
        <a:bodyPr/>
        <a:lstStyle/>
        <a:p>
          <a:endParaRPr lang="en-US"/>
        </a:p>
      </dgm:t>
    </dgm:pt>
    <dgm:pt modelId="{CC6AB0A1-A8C8-45C9-934F-03609064F8C5}" type="sibTrans" cxnId="{9932476C-E647-4916-94B0-291B514718AA}">
      <dgm:prSet/>
      <dgm:spPr/>
      <dgm:t>
        <a:bodyPr/>
        <a:lstStyle/>
        <a:p>
          <a:endParaRPr lang="en-US"/>
        </a:p>
      </dgm:t>
    </dgm:pt>
    <dgm:pt modelId="{D7449EEA-E67F-4D83-9068-50FBDFCA72D8}" type="pres">
      <dgm:prSet presAssocID="{CDF75CA3-4164-4604-B2AB-B1FC84714310}" presName="linear" presStyleCnt="0">
        <dgm:presLayoutVars>
          <dgm:animLvl val="lvl"/>
          <dgm:resizeHandles val="exact"/>
        </dgm:presLayoutVars>
      </dgm:prSet>
      <dgm:spPr/>
    </dgm:pt>
    <dgm:pt modelId="{9724C80B-8A4F-46A9-85A1-7D2574A7B997}" type="pres">
      <dgm:prSet presAssocID="{F397C51D-1C04-477C-AF88-274E1DBFEF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E5321C-435C-4B4C-9B8B-AE9A9043C9B7}" type="pres">
      <dgm:prSet presAssocID="{86145846-9D29-4E51-80DF-4625B9E76969}" presName="spacer" presStyleCnt="0"/>
      <dgm:spPr/>
    </dgm:pt>
    <dgm:pt modelId="{2AA19BE2-D948-489C-8913-8E808FA94672}" type="pres">
      <dgm:prSet presAssocID="{3E7589F5-6EB4-451C-B4CF-60F060BAEB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4C39A6-6A64-497F-8BC7-E2322C6D341E}" type="pres">
      <dgm:prSet presAssocID="{B914387D-4D0F-493D-B85C-938AEEBCBE4E}" presName="spacer" presStyleCnt="0"/>
      <dgm:spPr/>
    </dgm:pt>
    <dgm:pt modelId="{210F93CB-6F1B-433E-BE42-6AFF5D296A85}" type="pres">
      <dgm:prSet presAssocID="{E3464BAC-54B3-4787-B6F2-DCF278A0A2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E16E08-1681-4FDD-B9D4-4F241FCFFD4F}" type="presOf" srcId="{CDF75CA3-4164-4604-B2AB-B1FC84714310}" destId="{D7449EEA-E67F-4D83-9068-50FBDFCA72D8}" srcOrd="0" destOrd="0" presId="urn:microsoft.com/office/officeart/2005/8/layout/vList2"/>
    <dgm:cxn modelId="{48C8E127-605E-4AAB-9834-E8535A50203D}" type="presOf" srcId="{3E7589F5-6EB4-451C-B4CF-60F060BAEB11}" destId="{2AA19BE2-D948-489C-8913-8E808FA94672}" srcOrd="0" destOrd="0" presId="urn:microsoft.com/office/officeart/2005/8/layout/vList2"/>
    <dgm:cxn modelId="{9932476C-E647-4916-94B0-291B514718AA}" srcId="{CDF75CA3-4164-4604-B2AB-B1FC84714310}" destId="{E3464BAC-54B3-4787-B6F2-DCF278A0A231}" srcOrd="2" destOrd="0" parTransId="{8D586D66-4127-45DC-9F80-2B631C08CCF5}" sibTransId="{CC6AB0A1-A8C8-45C9-934F-03609064F8C5}"/>
    <dgm:cxn modelId="{0A63AA86-138C-4CE9-AA05-09D913DCB3FF}" type="presOf" srcId="{F397C51D-1C04-477C-AF88-274E1DBFEF26}" destId="{9724C80B-8A4F-46A9-85A1-7D2574A7B997}" srcOrd="0" destOrd="0" presId="urn:microsoft.com/office/officeart/2005/8/layout/vList2"/>
    <dgm:cxn modelId="{B7A68FB9-B24F-432C-8403-7B6232194934}" srcId="{CDF75CA3-4164-4604-B2AB-B1FC84714310}" destId="{F397C51D-1C04-477C-AF88-274E1DBFEF26}" srcOrd="0" destOrd="0" parTransId="{73ED93C6-BD9A-4019-B068-5FE71F571DC1}" sibTransId="{86145846-9D29-4E51-80DF-4625B9E76969}"/>
    <dgm:cxn modelId="{CE2658C2-4750-42AC-B303-3B80DCBDEAE5}" type="presOf" srcId="{E3464BAC-54B3-4787-B6F2-DCF278A0A231}" destId="{210F93CB-6F1B-433E-BE42-6AFF5D296A85}" srcOrd="0" destOrd="0" presId="urn:microsoft.com/office/officeart/2005/8/layout/vList2"/>
    <dgm:cxn modelId="{8D5328F1-889C-46CA-B2FC-E48366708CDA}" srcId="{CDF75CA3-4164-4604-B2AB-B1FC84714310}" destId="{3E7589F5-6EB4-451C-B4CF-60F060BAEB11}" srcOrd="1" destOrd="0" parTransId="{74AE07F3-195D-434F-9114-FD3CCDC43271}" sibTransId="{B914387D-4D0F-493D-B85C-938AEEBCBE4E}"/>
    <dgm:cxn modelId="{8BBFE372-4E7A-4272-9200-337B6E294B11}" type="presParOf" srcId="{D7449EEA-E67F-4D83-9068-50FBDFCA72D8}" destId="{9724C80B-8A4F-46A9-85A1-7D2574A7B997}" srcOrd="0" destOrd="0" presId="urn:microsoft.com/office/officeart/2005/8/layout/vList2"/>
    <dgm:cxn modelId="{F1E79C1F-39B9-4BF5-89A5-62165F5E5AA2}" type="presParOf" srcId="{D7449EEA-E67F-4D83-9068-50FBDFCA72D8}" destId="{92E5321C-435C-4B4C-9B8B-AE9A9043C9B7}" srcOrd="1" destOrd="0" presId="urn:microsoft.com/office/officeart/2005/8/layout/vList2"/>
    <dgm:cxn modelId="{198EF7CA-F81A-463E-9735-A923958F4F4B}" type="presParOf" srcId="{D7449EEA-E67F-4D83-9068-50FBDFCA72D8}" destId="{2AA19BE2-D948-489C-8913-8E808FA94672}" srcOrd="2" destOrd="0" presId="urn:microsoft.com/office/officeart/2005/8/layout/vList2"/>
    <dgm:cxn modelId="{F7765893-2CE5-45FE-B4D0-33B05D64AEEE}" type="presParOf" srcId="{D7449EEA-E67F-4D83-9068-50FBDFCA72D8}" destId="{C44C39A6-6A64-497F-8BC7-E2322C6D341E}" srcOrd="3" destOrd="0" presId="urn:microsoft.com/office/officeart/2005/8/layout/vList2"/>
    <dgm:cxn modelId="{B3B5C07F-13B2-4FAE-A7CC-BD23140DC1BF}" type="presParOf" srcId="{D7449EEA-E67F-4D83-9068-50FBDFCA72D8}" destId="{210F93CB-6F1B-433E-BE42-6AFF5D296A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4C80B-8A4F-46A9-85A1-7D2574A7B997}">
      <dsp:nvSpPr>
        <dsp:cNvPr id="0" name=""/>
        <dsp:cNvSpPr/>
      </dsp:nvSpPr>
      <dsp:spPr>
        <a:xfrm>
          <a:off x="0" y="326134"/>
          <a:ext cx="6603156" cy="1949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McFadden Spotlight Article </a:t>
          </a:r>
        </a:p>
      </dsp:txBody>
      <dsp:txXfrm>
        <a:off x="95153" y="421287"/>
        <a:ext cx="6412850" cy="1758914"/>
      </dsp:txXfrm>
    </dsp:sp>
    <dsp:sp modelId="{2AA19BE2-D948-489C-8913-8E808FA94672}">
      <dsp:nvSpPr>
        <dsp:cNvPr id="0" name=""/>
        <dsp:cNvSpPr/>
      </dsp:nvSpPr>
      <dsp:spPr>
        <a:xfrm>
          <a:off x="0" y="2416474"/>
          <a:ext cx="6603156" cy="194922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McFadden 2018 Interview Transcripts</a:t>
          </a:r>
        </a:p>
      </dsp:txBody>
      <dsp:txXfrm>
        <a:off x="95153" y="2511627"/>
        <a:ext cx="6412850" cy="1758914"/>
      </dsp:txXfrm>
    </dsp:sp>
    <dsp:sp modelId="{210F93CB-6F1B-433E-BE42-6AFF5D296A85}">
      <dsp:nvSpPr>
        <dsp:cNvPr id="0" name=""/>
        <dsp:cNvSpPr/>
      </dsp:nvSpPr>
      <dsp:spPr>
        <a:xfrm>
          <a:off x="0" y="4506814"/>
          <a:ext cx="6603156" cy="194922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McFadden Gem Sheet</a:t>
          </a:r>
        </a:p>
      </dsp:txBody>
      <dsp:txXfrm>
        <a:off x="95153" y="4601967"/>
        <a:ext cx="6412850" cy="1758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01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of my reaction was plain because of the simplicity of the games, but games like Spent and Ayiti: Cost of Life stand out.</a:t>
            </a:r>
          </a:p>
        </p:txBody>
      </p:sp>
    </p:spTree>
    <p:extLst>
      <p:ext uri="{BB962C8B-B14F-4D97-AF65-F5344CB8AC3E}">
        <p14:creationId xmlns:p14="http://schemas.microsoft.com/office/powerpoint/2010/main" val="111527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Felt very inspired when hearing and reading about the activists and their stories. Saw a lot of things that angered me as well from the past</a:t>
            </a:r>
          </a:p>
        </p:txBody>
      </p:sp>
    </p:spTree>
    <p:extLst>
      <p:ext uri="{BB962C8B-B14F-4D97-AF65-F5344CB8AC3E}">
        <p14:creationId xmlns:p14="http://schemas.microsoft.com/office/powerpoint/2010/main" val="73274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165239" y="1663902"/>
            <a:ext cx="6847765" cy="7102296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14" y="758614"/>
            <a:ext cx="8753370" cy="4443308"/>
          </a:xfrm>
        </p:spPr>
        <p:txBody>
          <a:bodyPr anchor="b">
            <a:normAutofit/>
          </a:bodyPr>
          <a:lstStyle>
            <a:lvl1pPr algn="l">
              <a:defRPr sz="62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14" y="5466834"/>
            <a:ext cx="7046044" cy="2721374"/>
          </a:xfrm>
        </p:spPr>
        <p:txBody>
          <a:bodyPr anchor="t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58614" y="758613"/>
            <a:ext cx="11487573" cy="444330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3736" y="5466833"/>
            <a:ext cx="10355672" cy="6502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76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758613"/>
            <a:ext cx="11487573" cy="4118187"/>
          </a:xfrm>
        </p:spPr>
        <p:txBody>
          <a:bodyPr anchor="ctr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5852160"/>
            <a:ext cx="9078830" cy="2709333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5" y="758613"/>
            <a:ext cx="9756142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227" y="4876800"/>
            <a:ext cx="9105731" cy="68636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117077"/>
            <a:ext cx="9077136" cy="2444416"/>
          </a:xfrm>
        </p:spPr>
        <p:txBody>
          <a:bodyPr anchor="ctr">
            <a:normAutofit/>
          </a:bodyPr>
          <a:lstStyle>
            <a:lvl1pPr marL="0" indent="0" algn="l">
              <a:buNone/>
              <a:defRPr sz="2844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0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4876800"/>
            <a:ext cx="9077136" cy="2414080"/>
          </a:xfrm>
        </p:spPr>
        <p:txBody>
          <a:bodyPr anchor="b">
            <a:normAutofit/>
          </a:bodyPr>
          <a:lstStyle>
            <a:lvl1pPr algn="l">
              <a:defRPr sz="398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300239"/>
            <a:ext cx="9078830" cy="126125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826" y="758613"/>
            <a:ext cx="9756140" cy="4118187"/>
          </a:xfrm>
        </p:spPr>
        <p:txBody>
          <a:bodyPr anchor="ctr">
            <a:normAutofit/>
          </a:bodyPr>
          <a:lstStyle>
            <a:lvl1pPr algn="l">
              <a:defRPr sz="398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27040"/>
            <a:ext cx="9077136" cy="14931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7044267"/>
            <a:ext cx="9077134" cy="151722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121" y="1010665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708" y="393756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05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758613"/>
            <a:ext cx="10703158" cy="41181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8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8614" y="5587248"/>
            <a:ext cx="9077136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4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3" y="6779357"/>
            <a:ext cx="9077134" cy="1782137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 algn="l"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4" y="758615"/>
            <a:ext cx="9322478" cy="535846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889" y="758614"/>
            <a:ext cx="2907298" cy="6285653"/>
          </a:xfrm>
        </p:spPr>
        <p:txBody>
          <a:bodyPr vert="eaVert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3"/>
            <a:ext cx="8320017" cy="78028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758613"/>
            <a:ext cx="9322478" cy="535846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2817706"/>
            <a:ext cx="9105732" cy="3299366"/>
          </a:xfrm>
        </p:spPr>
        <p:txBody>
          <a:bodyPr anchor="b">
            <a:normAutofit/>
          </a:bodyPr>
          <a:lstStyle>
            <a:lvl1pPr algn="l">
              <a:defRPr sz="45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6381985"/>
            <a:ext cx="9105731" cy="2179509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bg2">
                    <a:lumMod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58614" y="758614"/>
            <a:ext cx="5617731" cy="53584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758613"/>
            <a:ext cx="5615272" cy="534641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5" y="758613"/>
            <a:ext cx="5286209" cy="866987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613" y="1625601"/>
            <a:ext cx="5611331" cy="449147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912" y="806027"/>
            <a:ext cx="535331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 cap="all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0915" y="1625600"/>
            <a:ext cx="5627314" cy="44794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</p:spPr>
        <p:txBody>
          <a:bodyPr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549" y="758613"/>
            <a:ext cx="4551680" cy="2167467"/>
          </a:xfrm>
        </p:spPr>
        <p:txBody>
          <a:bodyPr anchor="b">
            <a:normAutofit/>
          </a:bodyPr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3" y="758613"/>
            <a:ext cx="6312896" cy="78028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549" y="3142830"/>
            <a:ext cx="4551680" cy="2974246"/>
          </a:xfrm>
        </p:spPr>
        <p:txBody>
          <a:bodyPr anchor="t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27" y="2059093"/>
            <a:ext cx="5067745" cy="1625600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83733" y="1300480"/>
            <a:ext cx="4666274" cy="68275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4350" y="3901440"/>
            <a:ext cx="5069117" cy="2962204"/>
          </a:xfrm>
        </p:spPr>
        <p:txBody>
          <a:bodyPr anchor="t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8613" y="8778241"/>
            <a:ext cx="826556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87182" y="5539083"/>
            <a:ext cx="3513537" cy="378102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614" y="6394027"/>
            <a:ext cx="9322478" cy="2167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758615"/>
            <a:ext cx="9322478" cy="535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7460" y="8778245"/>
            <a:ext cx="1707325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3" y="8778241"/>
            <a:ext cx="8265563" cy="5192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2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6962" y="7933836"/>
            <a:ext cx="1218712" cy="9527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8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455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4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7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" y="2"/>
            <a:ext cx="13004800" cy="97536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" y="2"/>
            <a:ext cx="13003814" cy="97535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Shape 119"/>
          <p:cNvSpPr/>
          <p:nvPr/>
        </p:nvSpPr>
        <p:spPr>
          <a:xfrm>
            <a:off x="1787354" y="975358"/>
            <a:ext cx="8534400" cy="422656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SURGE 2020 History Presentation: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McFadden Spotlight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629361" y="911906"/>
            <a:ext cx="859369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Montgomery 1960 Surge Team Problem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3039038" y="1630051"/>
            <a:ext cx="9027066" cy="8689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is the problem you are solving and how does it connect to  your project (The Research Question)?  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How do we make the Montgomery 1960 an engaging learning experience?  (This was established by Staples and Boyd. You need to explain this when discussing the project.)</a:t>
            </a:r>
          </a:p>
          <a:p>
            <a:pPr lvl="1" indent="0"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                - as a game (the mechanics)</a:t>
            </a:r>
          </a:p>
          <a:p>
            <a:pPr lvl="1" indent="0"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                - as a historical experience (the gems)</a:t>
            </a:r>
          </a:p>
          <a:p>
            <a:pPr marL="457200" lvl="1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How can this experience accurately reflect the historical characters’ experiences? 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Why is solving this problem a good idea? (The Significance of the Problem or benefit to answering the problem)</a:t>
            </a:r>
          </a:p>
          <a:p>
            <a:pPr marL="457200" lvl="1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does solving this problem do for society? (You identify what YOU think is the most compelling contribution of this work.)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8726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041373" y="4179665"/>
            <a:ext cx="9015703" cy="42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research did YOU AS A TEAM do, what did the TEAM find, and how did it connect to the project?  (What did you do to  help the team answer the engagement question – The Game Mechanics)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How did you research games and various mechanics?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was your personal emotional reaction to playing each game?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	</a:t>
            </a:r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8C3CCA0A-6956-1040-A792-DFF77A2A9CDA}"/>
              </a:ext>
            </a:extLst>
          </p:cNvPr>
          <p:cNvSpPr/>
          <p:nvPr/>
        </p:nvSpPr>
        <p:spPr>
          <a:xfrm>
            <a:off x="1510748" y="660302"/>
            <a:ext cx="1204622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dirty="0"/>
              <a:t>Your Contributions to the Team Problem: </a:t>
            </a:r>
          </a:p>
          <a:p>
            <a:pPr algn="l"/>
            <a:r>
              <a:rPr lang="en-US" dirty="0"/>
              <a:t>Game Mechanics Design Research (Methodology)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34067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749286" y="431517"/>
            <a:ext cx="9837951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dirty="0"/>
              <a:t>Your Contributions to the Team Problem: </a:t>
            </a:r>
          </a:p>
          <a:p>
            <a:pPr algn="l"/>
            <a:r>
              <a:rPr lang="en-US" dirty="0"/>
              <a:t>Historical Content Research (Methodology)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2564295" y="4135114"/>
            <a:ext cx="9181969" cy="47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is the research you are leveraging our ideas on? (What did you do to  help the team answer the engagement question - Explain the development of the Historical GEMS):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How did you research the history (i.e. web scholarship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    search, newspapers, audio clips)?	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was your personal emotional reaction to the data?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  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399183" y="3535245"/>
            <a:ext cx="8518746" cy="5180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research did YOU do, what did YOU find, and how did it connect to the project?  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did you include to in your individual project to make the Montgomery 1960 an engaging learning experience? 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How did we/you insure that what we included was consistent with the historical character’s experience? 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	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8C3CCA0A-6956-1040-A792-DFF77A2A9CDA}"/>
              </a:ext>
            </a:extLst>
          </p:cNvPr>
          <p:cNvSpPr/>
          <p:nvPr/>
        </p:nvSpPr>
        <p:spPr>
          <a:xfrm>
            <a:off x="1212574" y="352525"/>
            <a:ext cx="1234440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dirty="0"/>
              <a:t>Individual Contributions to Solving The Problem: </a:t>
            </a:r>
          </a:p>
          <a:p>
            <a:pPr algn="l"/>
            <a:r>
              <a:rPr lang="en-US" dirty="0"/>
              <a:t>Methodology for Individually Addressing Research Question</a:t>
            </a: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572000" y="2864541"/>
            <a:ext cx="789167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Describe your individual assignment and how  might this assignment connect with the overall project…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What research did YOU do, what did YOU find, and how did it connect to the project?  (Foundation of Our Team Product and You Individual Work – What did you do to  help the team answer the questions from the prior page)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How did we/you insure that what we included was consistent with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     the historical character’s experience? 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	</a:t>
            </a:r>
          </a:p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D8C20307-3CA1-6C43-B8CF-E2F47AB1C936}"/>
              </a:ext>
            </a:extLst>
          </p:cNvPr>
          <p:cNvSpPr/>
          <p:nvPr/>
        </p:nvSpPr>
        <p:spPr>
          <a:xfrm>
            <a:off x="1542890" y="968078"/>
            <a:ext cx="594393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Your Individual Assignment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073096" y="3806579"/>
            <a:ext cx="7596579" cy="333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Show how your Teams’ themes of the game work in YOUR individual assignment </a:t>
            </a:r>
          </a:p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Ex. Show how the historical themes are found in your final assignment </a:t>
            </a:r>
          </a:p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Ex. Show the time line of how the game works. Reference the other archetypes.</a:t>
            </a:r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6B6F8FB2-9F65-8A49-B3AB-0F674C360170}"/>
              </a:ext>
            </a:extLst>
          </p:cNvPr>
          <p:cNvSpPr/>
          <p:nvPr/>
        </p:nvSpPr>
        <p:spPr>
          <a:xfrm>
            <a:off x="1240277" y="890281"/>
            <a:ext cx="1022947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Your Individual Assignment: </a:t>
            </a:r>
            <a:r>
              <a:rPr lang="en-US" dirty="0"/>
              <a:t>Research Findings </a:t>
            </a:r>
            <a:endParaRPr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073096" y="3898912"/>
            <a:ext cx="7596579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 b="1"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Show how your individual assignment uses the themes/data points and informs the game</a:t>
            </a:r>
          </a:p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Ex. Show how you see your archetype interacting with the gems and other characters in the game.</a:t>
            </a:r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7FF634BF-4FD6-7848-921C-35E548093DEF}"/>
              </a:ext>
            </a:extLst>
          </p:cNvPr>
          <p:cNvSpPr/>
          <p:nvPr/>
        </p:nvSpPr>
        <p:spPr>
          <a:xfrm>
            <a:off x="1073426" y="712048"/>
            <a:ext cx="12830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Individual Assignment: </a:t>
            </a:r>
            <a:r>
              <a:rPr lang="en-US" dirty="0"/>
              <a:t>Research Findings and Collected Data Applied To YOUR Assignment </a:t>
            </a:r>
          </a:p>
          <a:p>
            <a:pPr algn="l"/>
            <a:r>
              <a:rPr lang="en-US" dirty="0"/>
              <a:t>(Words and/or Images – Miro Board Images)</a:t>
            </a:r>
            <a:endParaRPr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073096" y="4057289"/>
            <a:ext cx="759657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Show how you used what you “found”</a:t>
            </a:r>
          </a:p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Ex. Show how the best example of how you used a gem to address a historical theme in your final assignment</a:t>
            </a:r>
          </a:p>
          <a:p>
            <a:pPr algn="l" defTabSz="457200"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Ex. Show how one interaction might play out.</a:t>
            </a:r>
            <a:endParaRPr dirty="0"/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0171B056-584A-9046-A404-2086013B4D57}"/>
              </a:ext>
            </a:extLst>
          </p:cNvPr>
          <p:cNvSpPr/>
          <p:nvPr/>
        </p:nvSpPr>
        <p:spPr>
          <a:xfrm>
            <a:off x="1470990" y="747975"/>
            <a:ext cx="1047584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Individual Assignment: </a:t>
            </a:r>
            <a:r>
              <a:rPr lang="en-US" dirty="0"/>
              <a:t>Research Applied or Discussion (Words and/or Images –Miro Board)</a:t>
            </a:r>
            <a:endParaRPr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444696" y="4909442"/>
            <a:ext cx="759657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Include suggestions for next steps.</a:t>
            </a:r>
            <a:endParaRPr dirty="0"/>
          </a:p>
        </p:txBody>
      </p:sp>
      <p:sp>
        <p:nvSpPr>
          <p:cNvPr id="6" name="Shape 124">
            <a:extLst>
              <a:ext uri="{FF2B5EF4-FFF2-40B4-BE49-F238E27FC236}">
                <a16:creationId xmlns:a16="http://schemas.microsoft.com/office/drawing/2014/main" id="{6FC74B2D-5110-B34C-9A52-1D7570CC50AB}"/>
              </a:ext>
            </a:extLst>
          </p:cNvPr>
          <p:cNvSpPr/>
          <p:nvPr/>
        </p:nvSpPr>
        <p:spPr>
          <a:xfrm>
            <a:off x="655983" y="674223"/>
            <a:ext cx="106680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Individual Assignment: Future </a:t>
            </a:r>
            <a:r>
              <a:rPr lang="en-US" dirty="0"/>
              <a:t>Research + Next Steps</a:t>
            </a:r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392A-A6CD-4E90-BFF4-82496C7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Montgomery 1960 Surge Team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237C-D821-4855-A9F1-891EFC4A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problem to solve for the game was figuring how to make the game an enjoyable one, and have it be historically accurate </a:t>
            </a:r>
          </a:p>
          <a:p>
            <a:r>
              <a:rPr lang="en-US" dirty="0"/>
              <a:t>The game should help players develop empathy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3CB3-26DF-4002-95B2-42F2A845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26" y="975358"/>
            <a:ext cx="3996918" cy="6957568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Contributions to the Team Problem: </a:t>
            </a:r>
            <a:br>
              <a:rPr lang="en-US" sz="3900"/>
            </a:br>
            <a:r>
              <a:rPr lang="en-US" sz="3900"/>
              <a:t>Game Mechanics Design Research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0835" y="2179374"/>
            <a:ext cx="0" cy="4549536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426A-FC10-4E2F-9E3F-A24AA3A9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959" y="975358"/>
            <a:ext cx="6707477" cy="69575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During the first week of research, we played several different games to see what made them effective or ineffective</a:t>
            </a:r>
          </a:p>
          <a:p>
            <a:r>
              <a:rPr lang="en-US">
                <a:solidFill>
                  <a:schemeClr val="tx1"/>
                </a:solidFill>
              </a:rPr>
              <a:t>Very few games elicited an emotional response</a:t>
            </a:r>
          </a:p>
        </p:txBody>
      </p:sp>
    </p:spTree>
    <p:extLst>
      <p:ext uri="{BB962C8B-B14F-4D97-AF65-F5344CB8AC3E}">
        <p14:creationId xmlns:p14="http://schemas.microsoft.com/office/powerpoint/2010/main" val="224948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4C5C7-4C82-4194-A13E-4D93618E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76" y="975360"/>
            <a:ext cx="5139899" cy="654755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/>
              <a:t>Contributions to the Team Problem: </a:t>
            </a:r>
            <a:br>
              <a:rPr lang="en-US" sz="5000"/>
            </a:br>
            <a:r>
              <a:rPr lang="en-US" sz="5000"/>
              <a:t>Historical Content Research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398" y="0"/>
            <a:ext cx="6502402" cy="9753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9267-8E9C-414C-99E7-20A8E294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361" y="975360"/>
            <a:ext cx="5204223" cy="65475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required a variety of different searches throughout the eight weeks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Early searches were just through the internet for a general idea of the movement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Examined interviews, primary sources, newspapers for gems, and other info to include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Conducted interviews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7CFC-FDBB-4755-AD62-44AEDDC3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14" y="6827519"/>
            <a:ext cx="9322478" cy="2167467"/>
          </a:xfrm>
        </p:spPr>
        <p:txBody>
          <a:bodyPr>
            <a:normAutofit fontScale="90000"/>
          </a:bodyPr>
          <a:lstStyle/>
          <a:p>
            <a:r>
              <a:rPr lang="en-US" dirty="0"/>
              <a:t>Individual Contributions to Solving The Problem: </a:t>
            </a:r>
            <a:br>
              <a:rPr lang="en-US" dirty="0"/>
            </a:br>
            <a:r>
              <a:rPr lang="en-US" dirty="0"/>
              <a:t>Methodology for Individually Addressing Research Question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D0D3-5969-4A52-A008-BB62F565E8D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1"/>
            <a:r>
              <a:rPr lang="en-US" dirty="0"/>
              <a:t>Most of the work I did that relates to the group was finding gems or info that relates to the gems</a:t>
            </a:r>
          </a:p>
          <a:p>
            <a:pPr lvl="1"/>
            <a:r>
              <a:rPr lang="en-US" dirty="0"/>
              <a:t>Examined the transcripts for gems</a:t>
            </a:r>
          </a:p>
          <a:p>
            <a:pPr lvl="1"/>
            <a:r>
              <a:rPr lang="en-US" dirty="0"/>
              <a:t>Examined newspapers and primary sources for details about the gems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39871-4004-467F-A3F0-BC599C7AE0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For My individual progress</a:t>
            </a:r>
          </a:p>
          <a:p>
            <a:pPr lvl="1"/>
            <a:r>
              <a:rPr lang="en-US" dirty="0"/>
              <a:t>Having a realistic description of McFadden is important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7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2866-AC0E-4903-BD1A-C9C7180D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Assignment and research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B5DF-F939-4006-8262-364AD1E13BB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2400" dirty="0"/>
              <a:t>Write a spotlight article about James McFadden talking about his life and motivation for activism</a:t>
            </a:r>
          </a:p>
          <a:p>
            <a:r>
              <a:rPr lang="en-US" sz="2400" dirty="0"/>
              <a:t>This relates to the overall because McFadden one of the important figures involved in the sit-ins in 1960, and is an important character in the game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B25F-7A95-40F4-86AC-A6E7AC6E3D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After interviewing McFadden and reading over his transcripts I was able to find ways that many of our gems relate specifically to McFadden, and include those in the article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671864" cy="97536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20763" y="4214520"/>
            <a:ext cx="3180648" cy="4563724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388262-639A-431F-952D-2334388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238" y="1338914"/>
            <a:ext cx="3246822" cy="462024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Research Findings and Collected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D32BF-7372-42B1-B83B-AAACF2F1F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73858"/>
              </p:ext>
            </p:extLst>
          </p:nvPr>
        </p:nvGraphicFramePr>
        <p:xfrm>
          <a:off x="1003354" y="1338914"/>
          <a:ext cx="6603156" cy="678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6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C9FA-C1BA-4AE5-8B6B-C0BE879D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Applied 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16CB-6081-4C82-9C66-AF709EEC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McFadden Relating to gems</a:t>
            </a:r>
          </a:p>
          <a:p>
            <a:pPr lvl="1"/>
            <a:r>
              <a:rPr lang="en-US" dirty="0"/>
              <a:t>The empowering environment gem related a lot to McFadden.</a:t>
            </a:r>
          </a:p>
          <a:p>
            <a:pPr lvl="1"/>
            <a:r>
              <a:rPr lang="en-US" dirty="0"/>
              <a:t>The rejection of Dehumanization was also a main one for McFadden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AE38-0354-444C-8EC7-B3C3BB96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+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741E-E9C3-4139-8066-92D21352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Working on historical accuracies of characters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199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738497424D6249ACF52A9DFE0C9191" ma:contentTypeVersion="10" ma:contentTypeDescription="Create a new document." ma:contentTypeScope="" ma:versionID="84978bcd93ccef13afa18a485841995e">
  <xsd:schema xmlns:xsd="http://www.w3.org/2001/XMLSchema" xmlns:xs="http://www.w3.org/2001/XMLSchema" xmlns:p="http://schemas.microsoft.com/office/2006/metadata/properties" xmlns:ns2="dadfb1b8-e9b6-4097-ac36-5ad849358353" xmlns:ns3="5e3abddd-090f-44b9-b32e-a6d58c9a93f9" targetNamespace="http://schemas.microsoft.com/office/2006/metadata/properties" ma:root="true" ma:fieldsID="4a66a14ee333af282c1392ae94901c2c" ns2:_="" ns3:_="">
    <xsd:import namespace="dadfb1b8-e9b6-4097-ac36-5ad849358353"/>
    <xsd:import namespace="5e3abddd-090f-44b9-b32e-a6d58c9a9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fb1b8-e9b6-4097-ac36-5ad8493583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abddd-090f-44b9-b32e-a6d58c9a93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FE7C5A-E3DC-458A-A747-F98AB2CF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dfb1b8-e9b6-4097-ac36-5ad849358353"/>
    <ds:schemaRef ds:uri="5e3abddd-090f-44b9-b32e-a6d58c9a9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BE44C4-76B5-4BC3-8C25-B1AA532F5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66B6E6-A5AF-49EA-B3D9-C6247D31C1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1014</Words>
  <Application>Microsoft Office PowerPoint</Application>
  <PresentationFormat>Custom</PresentationFormat>
  <Paragraphs>89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Helvetica</vt:lpstr>
      <vt:lpstr>Helvetica Neue</vt:lpstr>
      <vt:lpstr>Wingdings 3</vt:lpstr>
      <vt:lpstr>Slice</vt:lpstr>
      <vt:lpstr>PowerPoint Presentation</vt:lpstr>
      <vt:lpstr>Montgomery 1960 Surge Team Problem </vt:lpstr>
      <vt:lpstr>Contributions to the Team Problem:  Game Mechanics Design Research</vt:lpstr>
      <vt:lpstr>Contributions to the Team Problem:  Historical Content Research</vt:lpstr>
      <vt:lpstr>Individual Contributions to Solving The Problem:  Methodology for Individually Addressing Research Question </vt:lpstr>
      <vt:lpstr>Individual Assignment and research finding</vt:lpstr>
      <vt:lpstr>Research Findings and Collected Data</vt:lpstr>
      <vt:lpstr>Research Applied or Discussion</vt:lpstr>
      <vt:lpstr>Research + 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Wood</dc:creator>
  <cp:lastModifiedBy>Spencer Wood</cp:lastModifiedBy>
  <cp:revision>3</cp:revision>
  <dcterms:created xsi:type="dcterms:W3CDTF">2020-07-24T18:14:13Z</dcterms:created>
  <dcterms:modified xsi:type="dcterms:W3CDTF">2020-07-24T19:09:00Z</dcterms:modified>
</cp:coreProperties>
</file>