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0"/>
  </p:notesMasterIdLst>
  <p:handoutMasterIdLst>
    <p:handoutMasterId r:id="rId21"/>
  </p:handoutMasterIdLst>
  <p:sldIdLst>
    <p:sldId id="256" r:id="rId5"/>
    <p:sldId id="277" r:id="rId6"/>
    <p:sldId id="298" r:id="rId7"/>
    <p:sldId id="289" r:id="rId8"/>
    <p:sldId id="295" r:id="rId9"/>
    <p:sldId id="296" r:id="rId10"/>
    <p:sldId id="297" r:id="rId11"/>
    <p:sldId id="266" r:id="rId12"/>
    <p:sldId id="270" r:id="rId13"/>
    <p:sldId id="299" r:id="rId14"/>
    <p:sldId id="300" r:id="rId15"/>
    <p:sldId id="301" r:id="rId16"/>
    <p:sldId id="302" r:id="rId17"/>
    <p:sldId id="303"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B18D"/>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57" autoAdjust="0"/>
  </p:normalViewPr>
  <p:slideViewPr>
    <p:cSldViewPr snapToGrid="0">
      <p:cViewPr varScale="1">
        <p:scale>
          <a:sx n="110" d="100"/>
          <a:sy n="110" d="100"/>
        </p:scale>
        <p:origin x="576" y="96"/>
      </p:cViewPr>
      <p:guideLst>
        <p:guide orient="horz" pos="33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7/21/2022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7/21/2022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3624631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dirty="0"/>
          </a:p>
        </p:txBody>
      </p:sp>
    </p:spTree>
    <p:extLst>
      <p:ext uri="{BB962C8B-B14F-4D97-AF65-F5344CB8AC3E}">
        <p14:creationId xmlns:p14="http://schemas.microsoft.com/office/powerpoint/2010/main" val="420529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dirty="0"/>
          </a:p>
        </p:txBody>
      </p:sp>
    </p:spTree>
    <p:extLst>
      <p:ext uri="{BB962C8B-B14F-4D97-AF65-F5344CB8AC3E}">
        <p14:creationId xmlns:p14="http://schemas.microsoft.com/office/powerpoint/2010/main" val="4258283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B9A9E5-4F7F-4A7D-9DE1-899232329269}" type="slidenum">
              <a:rPr lang="en-US" smtClean="0"/>
              <a:t>11</a:t>
            </a:fld>
            <a:endParaRPr lang="en-US" dirty="0"/>
          </a:p>
        </p:txBody>
      </p:sp>
    </p:spTree>
    <p:extLst>
      <p:ext uri="{BB962C8B-B14F-4D97-AF65-F5344CB8AC3E}">
        <p14:creationId xmlns:p14="http://schemas.microsoft.com/office/powerpoint/2010/main" val="96613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B9A9E5-4F7F-4A7D-9DE1-899232329269}" type="slidenum">
              <a:rPr lang="en-US" smtClean="0"/>
              <a:t>12</a:t>
            </a:fld>
            <a:endParaRPr lang="en-US" dirty="0"/>
          </a:p>
        </p:txBody>
      </p:sp>
    </p:spTree>
    <p:extLst>
      <p:ext uri="{BB962C8B-B14F-4D97-AF65-F5344CB8AC3E}">
        <p14:creationId xmlns:p14="http://schemas.microsoft.com/office/powerpoint/2010/main" val="512260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B9A9E5-4F7F-4A7D-9DE1-899232329269}" type="slidenum">
              <a:rPr lang="en-US" smtClean="0"/>
              <a:t>13</a:t>
            </a:fld>
            <a:endParaRPr lang="en-US" dirty="0"/>
          </a:p>
        </p:txBody>
      </p:sp>
    </p:spTree>
    <p:extLst>
      <p:ext uri="{BB962C8B-B14F-4D97-AF65-F5344CB8AC3E}">
        <p14:creationId xmlns:p14="http://schemas.microsoft.com/office/powerpoint/2010/main" val="225885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B9A9E5-4F7F-4A7D-9DE1-899232329269}" type="slidenum">
              <a:rPr lang="en-US" smtClean="0"/>
              <a:t>14</a:t>
            </a:fld>
            <a:endParaRPr lang="en-US" dirty="0"/>
          </a:p>
        </p:txBody>
      </p:sp>
    </p:spTree>
    <p:extLst>
      <p:ext uri="{BB962C8B-B14F-4D97-AF65-F5344CB8AC3E}">
        <p14:creationId xmlns:p14="http://schemas.microsoft.com/office/powerpoint/2010/main" val="7840963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2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49.png"/><Relationship Id="rId4" Type="http://schemas.openxmlformats.org/officeDocument/2006/relationships/image" Target="../media/image48.png"/></Relationships>
</file>

<file path=ppt/slides/_rels/slide1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52.png"/><Relationship Id="rId4" Type="http://schemas.openxmlformats.org/officeDocument/2006/relationships/image" Target="../media/image51.png"/></Relationships>
</file>

<file path=ppt/slides/_rels/slide1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55.png"/><Relationship Id="rId4" Type="http://schemas.openxmlformats.org/officeDocument/2006/relationships/image" Target="../media/image54.png"/></Relationships>
</file>

<file path=ppt/slides/_rels/slide1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58.png"/><Relationship Id="rId4" Type="http://schemas.openxmlformats.org/officeDocument/2006/relationships/image" Target="../media/image57.png"/></Relationships>
</file>

<file path=ppt/slides/_rels/slide1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61.png"/><Relationship Id="rId4" Type="http://schemas.openxmlformats.org/officeDocument/2006/relationships/image" Target="../media/image60.png"/></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9.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9.png"/><Relationship Id="rId1" Type="http://schemas.openxmlformats.org/officeDocument/2006/relationships/slideLayout" Target="../slideLayouts/slideLayout5.xml"/><Relationship Id="rId5" Type="http://schemas.openxmlformats.org/officeDocument/2006/relationships/image" Target="../media/image35.png"/><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9.png"/><Relationship Id="rId1" Type="http://schemas.openxmlformats.org/officeDocument/2006/relationships/slideLayout" Target="../slideLayouts/slideLayout5.xml"/><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9.png"/><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9.png"/><Relationship Id="rId1" Type="http://schemas.openxmlformats.org/officeDocument/2006/relationships/slideLayout" Target="../slideLayouts/slideLayout5.xml"/><Relationship Id="rId4" Type="http://schemas.openxmlformats.org/officeDocument/2006/relationships/image" Target="../media/image41.png"/></Relationships>
</file>

<file path=ppt/slides/_rels/slide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9.xml"/><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46.png"/><Relationship Id="rId4" Type="http://schemas.openxmlformats.org/officeDocument/2006/relationships/image" Target="../media/image4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295987" y="4753621"/>
            <a:ext cx="4941771" cy="1122202"/>
          </a:xfrm>
        </p:spPr>
        <p:txBody>
          <a:bodyPr/>
          <a:lstStyle/>
          <a:p>
            <a:r>
              <a:rPr lang="en-US" dirty="0"/>
              <a:t>IMS Project</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295988" y="5905671"/>
            <a:ext cx="4941770" cy="396660"/>
          </a:xfrm>
        </p:spPr>
        <p:txBody>
          <a:bodyPr/>
          <a:lstStyle/>
          <a:p>
            <a:r>
              <a:rPr lang="en-US" dirty="0"/>
              <a:t>By Charles Cairney</a:t>
            </a:r>
          </a:p>
        </p:txBody>
      </p:sp>
      <p:pic>
        <p:nvPicPr>
          <p:cNvPr id="5" name="Picture 4" descr="Icon&#10;&#10;Description automatically generated">
            <a:extLst>
              <a:ext uri="{FF2B5EF4-FFF2-40B4-BE49-F238E27FC236}">
                <a16:creationId xmlns:a16="http://schemas.microsoft.com/office/drawing/2014/main" id="{0F86B845-841C-08FC-9FE6-AE6E0F60BD5A}"/>
              </a:ext>
            </a:extLst>
          </p:cNvPr>
          <p:cNvPicPr>
            <a:picLocks noChangeAspect="1"/>
          </p:cNvPicPr>
          <p:nvPr/>
        </p:nvPicPr>
        <p:blipFill>
          <a:blip r:embed="rId3"/>
          <a:stretch>
            <a:fillRect/>
          </a:stretch>
        </p:blipFill>
        <p:spPr>
          <a:xfrm>
            <a:off x="9808836" y="4957893"/>
            <a:ext cx="2087177" cy="1630607"/>
          </a:xfrm>
          <a:prstGeom prst="rect">
            <a:avLst/>
          </a:prstGeom>
        </p:spPr>
      </p:pic>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3380015" y="219983"/>
            <a:ext cx="5431971" cy="582073"/>
          </a:xfrm>
        </p:spPr>
        <p:txBody>
          <a:bodyPr>
            <a:normAutofit/>
          </a:bodyPr>
          <a:lstStyle/>
          <a:p>
            <a:pPr algn="ctr"/>
            <a:r>
              <a:rPr lang="en-US" dirty="0"/>
              <a:t>DOMAINS TESTING</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838200" y="1110978"/>
            <a:ext cx="2533769" cy="365125"/>
          </a:xfrm>
        </p:spPr>
        <p:txBody>
          <a:bodyPr vert="horz" lIns="91440" tIns="45720" rIns="91440" bIns="45720" rtlCol="0" anchor="t">
            <a:normAutofit lnSpcReduction="10000"/>
          </a:bodyPr>
          <a:lstStyle/>
          <a:p>
            <a:pPr algn="ctr"/>
            <a:r>
              <a:rPr lang="en-US" dirty="0"/>
              <a:t>Customer</a:t>
            </a:r>
          </a:p>
        </p:txBody>
      </p:sp>
      <p:cxnSp>
        <p:nvCxnSpPr>
          <p:cNvPr id="12" name="Straight Connector 11">
            <a:extLst>
              <a:ext uri="{FF2B5EF4-FFF2-40B4-BE49-F238E27FC236}">
                <a16:creationId xmlns:a16="http://schemas.microsoft.com/office/drawing/2014/main" id="{4FDAC8E3-3C5F-5168-19E0-E6220C672795}"/>
              </a:ext>
            </a:extLst>
          </p:cNvPr>
          <p:cNvCxnSpPr>
            <a:cxnSpLocks/>
          </p:cNvCxnSpPr>
          <p:nvPr/>
        </p:nvCxnSpPr>
        <p:spPr>
          <a:xfrm>
            <a:off x="4736984" y="660697"/>
            <a:ext cx="2718033" cy="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2293742-3B23-A2BD-DD29-DB90D34DD8C9}"/>
              </a:ext>
            </a:extLst>
          </p:cNvPr>
          <p:cNvPicPr>
            <a:picLocks noChangeAspect="1"/>
          </p:cNvPicPr>
          <p:nvPr/>
        </p:nvPicPr>
        <p:blipFill>
          <a:blip r:embed="rId3"/>
          <a:srcRect/>
          <a:stretch/>
        </p:blipFill>
        <p:spPr>
          <a:xfrm>
            <a:off x="401336" y="1744083"/>
            <a:ext cx="3268157" cy="3369833"/>
          </a:xfrm>
          <a:prstGeom prst="rect">
            <a:avLst/>
          </a:prstGeom>
        </p:spPr>
      </p:pic>
      <p:cxnSp>
        <p:nvCxnSpPr>
          <p:cNvPr id="21" name="Straight Connector 20">
            <a:extLst>
              <a:ext uri="{FF2B5EF4-FFF2-40B4-BE49-F238E27FC236}">
                <a16:creationId xmlns:a16="http://schemas.microsoft.com/office/drawing/2014/main" id="{05062901-0674-60A1-B57A-AC9DE7469F2D}"/>
              </a:ext>
            </a:extLst>
          </p:cNvPr>
          <p:cNvCxnSpPr>
            <a:cxnSpLocks/>
          </p:cNvCxnSpPr>
          <p:nvPr/>
        </p:nvCxnSpPr>
        <p:spPr>
          <a:xfrm flipV="1">
            <a:off x="1076726" y="1456353"/>
            <a:ext cx="2056713" cy="1975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44285094-EBA9-512E-150C-74A84967729A}"/>
              </a:ext>
            </a:extLst>
          </p:cNvPr>
          <p:cNvSpPr txBox="1">
            <a:spLocks/>
          </p:cNvSpPr>
          <p:nvPr/>
        </p:nvSpPr>
        <p:spPr>
          <a:xfrm>
            <a:off x="4712770" y="1113000"/>
            <a:ext cx="2533769"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dirty="0"/>
              <a:t>ITEMS</a:t>
            </a:r>
          </a:p>
        </p:txBody>
      </p:sp>
      <p:cxnSp>
        <p:nvCxnSpPr>
          <p:cNvPr id="28" name="Straight Connector 27">
            <a:extLst>
              <a:ext uri="{FF2B5EF4-FFF2-40B4-BE49-F238E27FC236}">
                <a16:creationId xmlns:a16="http://schemas.microsoft.com/office/drawing/2014/main" id="{57983390-98B3-F4A4-3E9A-FD1EA7F59B74}"/>
              </a:ext>
            </a:extLst>
          </p:cNvPr>
          <p:cNvCxnSpPr>
            <a:cxnSpLocks/>
          </p:cNvCxnSpPr>
          <p:nvPr/>
        </p:nvCxnSpPr>
        <p:spPr>
          <a:xfrm flipV="1">
            <a:off x="4951296" y="1458375"/>
            <a:ext cx="2056713" cy="1975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C13B2CCC-C4AE-75BF-2EA7-491E67F2FE0A}"/>
              </a:ext>
            </a:extLst>
          </p:cNvPr>
          <p:cNvSpPr txBox="1">
            <a:spLocks/>
          </p:cNvSpPr>
          <p:nvPr/>
        </p:nvSpPr>
        <p:spPr>
          <a:xfrm>
            <a:off x="8820033" y="1108646"/>
            <a:ext cx="2533769"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dirty="0"/>
              <a:t>ORDERS</a:t>
            </a:r>
          </a:p>
        </p:txBody>
      </p:sp>
      <p:cxnSp>
        <p:nvCxnSpPr>
          <p:cNvPr id="30" name="Straight Connector 29">
            <a:extLst>
              <a:ext uri="{FF2B5EF4-FFF2-40B4-BE49-F238E27FC236}">
                <a16:creationId xmlns:a16="http://schemas.microsoft.com/office/drawing/2014/main" id="{888D343C-7BAE-4606-201A-E88C566A1F65}"/>
              </a:ext>
            </a:extLst>
          </p:cNvPr>
          <p:cNvCxnSpPr>
            <a:cxnSpLocks/>
          </p:cNvCxnSpPr>
          <p:nvPr/>
        </p:nvCxnSpPr>
        <p:spPr>
          <a:xfrm flipV="1">
            <a:off x="9058559" y="1454021"/>
            <a:ext cx="2056713" cy="1975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69D299DA-55EB-DCD7-B23B-8D35DC3BE5DE}"/>
              </a:ext>
            </a:extLst>
          </p:cNvPr>
          <p:cNvPicPr>
            <a:picLocks noChangeAspect="1"/>
          </p:cNvPicPr>
          <p:nvPr/>
        </p:nvPicPr>
        <p:blipFill>
          <a:blip r:embed="rId4"/>
          <a:srcRect/>
          <a:stretch/>
        </p:blipFill>
        <p:spPr>
          <a:xfrm>
            <a:off x="4597984" y="1697494"/>
            <a:ext cx="2763341" cy="3463011"/>
          </a:xfrm>
          <a:prstGeom prst="rect">
            <a:avLst/>
          </a:prstGeom>
        </p:spPr>
      </p:pic>
      <p:pic>
        <p:nvPicPr>
          <p:cNvPr id="34" name="Picture 33">
            <a:extLst>
              <a:ext uri="{FF2B5EF4-FFF2-40B4-BE49-F238E27FC236}">
                <a16:creationId xmlns:a16="http://schemas.microsoft.com/office/drawing/2014/main" id="{8ADEE5C7-DE34-F02E-6259-C399335D137D}"/>
              </a:ext>
            </a:extLst>
          </p:cNvPr>
          <p:cNvPicPr>
            <a:picLocks noChangeAspect="1"/>
          </p:cNvPicPr>
          <p:nvPr/>
        </p:nvPicPr>
        <p:blipFill>
          <a:blip r:embed="rId5"/>
          <a:srcRect/>
          <a:stretch/>
        </p:blipFill>
        <p:spPr>
          <a:xfrm>
            <a:off x="8375858" y="1689270"/>
            <a:ext cx="3328766" cy="3472557"/>
          </a:xfrm>
          <a:prstGeom prst="rect">
            <a:avLst/>
          </a:prstGeom>
        </p:spPr>
      </p:pic>
      <p:pic>
        <p:nvPicPr>
          <p:cNvPr id="35" name="Picture 34" descr="Icon&#10;&#10;Description automatically generated">
            <a:extLst>
              <a:ext uri="{FF2B5EF4-FFF2-40B4-BE49-F238E27FC236}">
                <a16:creationId xmlns:a16="http://schemas.microsoft.com/office/drawing/2014/main" id="{2C4C0F2E-E2CA-422E-A68C-5A1247887AB9}"/>
              </a:ext>
            </a:extLst>
          </p:cNvPr>
          <p:cNvPicPr>
            <a:picLocks noChangeAspect="1"/>
          </p:cNvPicPr>
          <p:nvPr/>
        </p:nvPicPr>
        <p:blipFill>
          <a:blip r:embed="rId6"/>
          <a:stretch>
            <a:fillRect/>
          </a:stretch>
        </p:blipFill>
        <p:spPr>
          <a:xfrm>
            <a:off x="1" y="5992140"/>
            <a:ext cx="1115736" cy="871668"/>
          </a:xfrm>
          <a:prstGeom prst="rect">
            <a:avLst/>
          </a:prstGeom>
        </p:spPr>
      </p:pic>
    </p:spTree>
    <p:extLst>
      <p:ext uri="{BB962C8B-B14F-4D97-AF65-F5344CB8AC3E}">
        <p14:creationId xmlns:p14="http://schemas.microsoft.com/office/powerpoint/2010/main" val="1713258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3380014" y="219983"/>
            <a:ext cx="5431971" cy="582073"/>
          </a:xfrm>
        </p:spPr>
        <p:txBody>
          <a:bodyPr>
            <a:normAutofit/>
          </a:bodyPr>
          <a:lstStyle/>
          <a:p>
            <a:pPr algn="ctr"/>
            <a:r>
              <a:rPr lang="en-US" dirty="0"/>
              <a:t>Data Access Object (DAO)</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838200" y="1110978"/>
            <a:ext cx="2533769" cy="365125"/>
          </a:xfrm>
        </p:spPr>
        <p:txBody>
          <a:bodyPr vert="horz" lIns="91440" tIns="45720" rIns="91440" bIns="45720" rtlCol="0" anchor="t">
            <a:normAutofit lnSpcReduction="10000"/>
          </a:bodyPr>
          <a:lstStyle/>
          <a:p>
            <a:pPr algn="ctr"/>
            <a:r>
              <a:rPr lang="en-US" dirty="0"/>
              <a:t>Customer</a:t>
            </a:r>
          </a:p>
        </p:txBody>
      </p:sp>
      <p:cxnSp>
        <p:nvCxnSpPr>
          <p:cNvPr id="12" name="Straight Connector 11">
            <a:extLst>
              <a:ext uri="{FF2B5EF4-FFF2-40B4-BE49-F238E27FC236}">
                <a16:creationId xmlns:a16="http://schemas.microsoft.com/office/drawing/2014/main" id="{4FDAC8E3-3C5F-5168-19E0-E6220C672795}"/>
              </a:ext>
            </a:extLst>
          </p:cNvPr>
          <p:cNvCxnSpPr>
            <a:cxnSpLocks/>
          </p:cNvCxnSpPr>
          <p:nvPr/>
        </p:nvCxnSpPr>
        <p:spPr>
          <a:xfrm>
            <a:off x="4736983" y="660697"/>
            <a:ext cx="2718033" cy="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2293742-3B23-A2BD-DD29-DB90D34DD8C9}"/>
              </a:ext>
            </a:extLst>
          </p:cNvPr>
          <p:cNvPicPr>
            <a:picLocks noChangeAspect="1"/>
          </p:cNvPicPr>
          <p:nvPr/>
        </p:nvPicPr>
        <p:blipFill>
          <a:blip r:embed="rId3"/>
          <a:srcRect/>
          <a:stretch/>
        </p:blipFill>
        <p:spPr>
          <a:xfrm>
            <a:off x="401336" y="1826754"/>
            <a:ext cx="3268157" cy="3204491"/>
          </a:xfrm>
          <a:prstGeom prst="rect">
            <a:avLst/>
          </a:prstGeom>
        </p:spPr>
      </p:pic>
      <p:cxnSp>
        <p:nvCxnSpPr>
          <p:cNvPr id="21" name="Straight Connector 20">
            <a:extLst>
              <a:ext uri="{FF2B5EF4-FFF2-40B4-BE49-F238E27FC236}">
                <a16:creationId xmlns:a16="http://schemas.microsoft.com/office/drawing/2014/main" id="{05062901-0674-60A1-B57A-AC9DE7469F2D}"/>
              </a:ext>
            </a:extLst>
          </p:cNvPr>
          <p:cNvCxnSpPr>
            <a:cxnSpLocks/>
          </p:cNvCxnSpPr>
          <p:nvPr/>
        </p:nvCxnSpPr>
        <p:spPr>
          <a:xfrm flipV="1">
            <a:off x="1076726" y="1456353"/>
            <a:ext cx="2056713" cy="1975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44285094-EBA9-512E-150C-74A84967729A}"/>
              </a:ext>
            </a:extLst>
          </p:cNvPr>
          <p:cNvSpPr txBox="1">
            <a:spLocks/>
          </p:cNvSpPr>
          <p:nvPr/>
        </p:nvSpPr>
        <p:spPr>
          <a:xfrm>
            <a:off x="4712770" y="1113000"/>
            <a:ext cx="2533769"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dirty="0"/>
              <a:t>ITEMS</a:t>
            </a:r>
          </a:p>
        </p:txBody>
      </p:sp>
      <p:cxnSp>
        <p:nvCxnSpPr>
          <p:cNvPr id="28" name="Straight Connector 27">
            <a:extLst>
              <a:ext uri="{FF2B5EF4-FFF2-40B4-BE49-F238E27FC236}">
                <a16:creationId xmlns:a16="http://schemas.microsoft.com/office/drawing/2014/main" id="{57983390-98B3-F4A4-3E9A-FD1EA7F59B74}"/>
              </a:ext>
            </a:extLst>
          </p:cNvPr>
          <p:cNvCxnSpPr>
            <a:cxnSpLocks/>
          </p:cNvCxnSpPr>
          <p:nvPr/>
        </p:nvCxnSpPr>
        <p:spPr>
          <a:xfrm flipV="1">
            <a:off x="4951296" y="1458375"/>
            <a:ext cx="2056713" cy="1975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C13B2CCC-C4AE-75BF-2EA7-491E67F2FE0A}"/>
              </a:ext>
            </a:extLst>
          </p:cNvPr>
          <p:cNvSpPr txBox="1">
            <a:spLocks/>
          </p:cNvSpPr>
          <p:nvPr/>
        </p:nvSpPr>
        <p:spPr>
          <a:xfrm>
            <a:off x="8820033" y="1108646"/>
            <a:ext cx="2533769"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dirty="0"/>
              <a:t>ORDERS</a:t>
            </a:r>
          </a:p>
        </p:txBody>
      </p:sp>
      <p:cxnSp>
        <p:nvCxnSpPr>
          <p:cNvPr id="30" name="Straight Connector 29">
            <a:extLst>
              <a:ext uri="{FF2B5EF4-FFF2-40B4-BE49-F238E27FC236}">
                <a16:creationId xmlns:a16="http://schemas.microsoft.com/office/drawing/2014/main" id="{888D343C-7BAE-4606-201A-E88C566A1F65}"/>
              </a:ext>
            </a:extLst>
          </p:cNvPr>
          <p:cNvCxnSpPr>
            <a:cxnSpLocks/>
          </p:cNvCxnSpPr>
          <p:nvPr/>
        </p:nvCxnSpPr>
        <p:spPr>
          <a:xfrm flipV="1">
            <a:off x="9058559" y="1454021"/>
            <a:ext cx="2056713" cy="1975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69D299DA-55EB-DCD7-B23B-8D35DC3BE5DE}"/>
              </a:ext>
            </a:extLst>
          </p:cNvPr>
          <p:cNvPicPr>
            <a:picLocks noChangeAspect="1"/>
          </p:cNvPicPr>
          <p:nvPr/>
        </p:nvPicPr>
        <p:blipFill>
          <a:blip r:embed="rId4"/>
          <a:srcRect/>
          <a:stretch/>
        </p:blipFill>
        <p:spPr>
          <a:xfrm>
            <a:off x="4114264" y="1848237"/>
            <a:ext cx="3809800" cy="3183008"/>
          </a:xfrm>
          <a:prstGeom prst="rect">
            <a:avLst/>
          </a:prstGeom>
        </p:spPr>
      </p:pic>
      <p:pic>
        <p:nvPicPr>
          <p:cNvPr id="34" name="Picture 33">
            <a:extLst>
              <a:ext uri="{FF2B5EF4-FFF2-40B4-BE49-F238E27FC236}">
                <a16:creationId xmlns:a16="http://schemas.microsoft.com/office/drawing/2014/main" id="{8ADEE5C7-DE34-F02E-6259-C399335D137D}"/>
              </a:ext>
            </a:extLst>
          </p:cNvPr>
          <p:cNvPicPr>
            <a:picLocks noChangeAspect="1"/>
          </p:cNvPicPr>
          <p:nvPr/>
        </p:nvPicPr>
        <p:blipFill>
          <a:blip r:embed="rId5"/>
          <a:srcRect/>
          <a:stretch/>
        </p:blipFill>
        <p:spPr>
          <a:xfrm>
            <a:off x="8194023" y="1848237"/>
            <a:ext cx="3828919" cy="3163258"/>
          </a:xfrm>
          <a:prstGeom prst="rect">
            <a:avLst/>
          </a:prstGeom>
        </p:spPr>
      </p:pic>
      <p:pic>
        <p:nvPicPr>
          <p:cNvPr id="35" name="Picture 34" descr="Icon&#10;&#10;Description automatically generated">
            <a:extLst>
              <a:ext uri="{FF2B5EF4-FFF2-40B4-BE49-F238E27FC236}">
                <a16:creationId xmlns:a16="http://schemas.microsoft.com/office/drawing/2014/main" id="{2C4C0F2E-E2CA-422E-A68C-5A1247887AB9}"/>
              </a:ext>
            </a:extLst>
          </p:cNvPr>
          <p:cNvPicPr>
            <a:picLocks noChangeAspect="1"/>
          </p:cNvPicPr>
          <p:nvPr/>
        </p:nvPicPr>
        <p:blipFill>
          <a:blip r:embed="rId6"/>
          <a:stretch>
            <a:fillRect/>
          </a:stretch>
        </p:blipFill>
        <p:spPr>
          <a:xfrm>
            <a:off x="1" y="5992140"/>
            <a:ext cx="1115736" cy="871668"/>
          </a:xfrm>
          <a:prstGeom prst="rect">
            <a:avLst/>
          </a:prstGeom>
        </p:spPr>
      </p:pic>
    </p:spTree>
    <p:extLst>
      <p:ext uri="{BB962C8B-B14F-4D97-AF65-F5344CB8AC3E}">
        <p14:creationId xmlns:p14="http://schemas.microsoft.com/office/powerpoint/2010/main" val="778906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3380014" y="219983"/>
            <a:ext cx="5431971" cy="582073"/>
          </a:xfrm>
        </p:spPr>
        <p:txBody>
          <a:bodyPr>
            <a:normAutofit fontScale="90000"/>
          </a:bodyPr>
          <a:lstStyle/>
          <a:p>
            <a:pPr algn="ctr"/>
            <a:r>
              <a:rPr lang="en-US" dirty="0"/>
              <a:t>Data Access Object (DAO) TESTING</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838200" y="1110978"/>
            <a:ext cx="2533769" cy="365125"/>
          </a:xfrm>
        </p:spPr>
        <p:txBody>
          <a:bodyPr vert="horz" lIns="91440" tIns="45720" rIns="91440" bIns="45720" rtlCol="0" anchor="t">
            <a:normAutofit lnSpcReduction="10000"/>
          </a:bodyPr>
          <a:lstStyle/>
          <a:p>
            <a:pPr algn="ctr"/>
            <a:r>
              <a:rPr lang="en-US" dirty="0" err="1"/>
              <a:t>CustomerDAO</a:t>
            </a:r>
            <a:endParaRPr lang="en-US" dirty="0"/>
          </a:p>
        </p:txBody>
      </p:sp>
      <p:cxnSp>
        <p:nvCxnSpPr>
          <p:cNvPr id="12" name="Straight Connector 11">
            <a:extLst>
              <a:ext uri="{FF2B5EF4-FFF2-40B4-BE49-F238E27FC236}">
                <a16:creationId xmlns:a16="http://schemas.microsoft.com/office/drawing/2014/main" id="{4FDAC8E3-3C5F-5168-19E0-E6220C672795}"/>
              </a:ext>
            </a:extLst>
          </p:cNvPr>
          <p:cNvCxnSpPr>
            <a:cxnSpLocks/>
          </p:cNvCxnSpPr>
          <p:nvPr/>
        </p:nvCxnSpPr>
        <p:spPr>
          <a:xfrm>
            <a:off x="4736983" y="965498"/>
            <a:ext cx="2718033" cy="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2293742-3B23-A2BD-DD29-DB90D34DD8C9}"/>
              </a:ext>
            </a:extLst>
          </p:cNvPr>
          <p:cNvPicPr>
            <a:picLocks noChangeAspect="1"/>
          </p:cNvPicPr>
          <p:nvPr/>
        </p:nvPicPr>
        <p:blipFill>
          <a:blip r:embed="rId3"/>
          <a:srcRect/>
          <a:stretch/>
        </p:blipFill>
        <p:spPr>
          <a:xfrm>
            <a:off x="169058" y="1848237"/>
            <a:ext cx="3420925" cy="3163258"/>
          </a:xfrm>
          <a:prstGeom prst="rect">
            <a:avLst/>
          </a:prstGeom>
        </p:spPr>
      </p:pic>
      <p:cxnSp>
        <p:nvCxnSpPr>
          <p:cNvPr id="21" name="Straight Connector 20">
            <a:extLst>
              <a:ext uri="{FF2B5EF4-FFF2-40B4-BE49-F238E27FC236}">
                <a16:creationId xmlns:a16="http://schemas.microsoft.com/office/drawing/2014/main" id="{05062901-0674-60A1-B57A-AC9DE7469F2D}"/>
              </a:ext>
            </a:extLst>
          </p:cNvPr>
          <p:cNvCxnSpPr>
            <a:cxnSpLocks/>
          </p:cNvCxnSpPr>
          <p:nvPr/>
        </p:nvCxnSpPr>
        <p:spPr>
          <a:xfrm flipV="1">
            <a:off x="1076726" y="1456353"/>
            <a:ext cx="2056713" cy="1975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44285094-EBA9-512E-150C-74A84967729A}"/>
              </a:ext>
            </a:extLst>
          </p:cNvPr>
          <p:cNvSpPr txBox="1">
            <a:spLocks/>
          </p:cNvSpPr>
          <p:nvPr/>
        </p:nvSpPr>
        <p:spPr>
          <a:xfrm>
            <a:off x="4712770" y="1113000"/>
            <a:ext cx="2533769"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dirty="0"/>
              <a:t>ITEMS</a:t>
            </a:r>
          </a:p>
        </p:txBody>
      </p:sp>
      <p:cxnSp>
        <p:nvCxnSpPr>
          <p:cNvPr id="28" name="Straight Connector 27">
            <a:extLst>
              <a:ext uri="{FF2B5EF4-FFF2-40B4-BE49-F238E27FC236}">
                <a16:creationId xmlns:a16="http://schemas.microsoft.com/office/drawing/2014/main" id="{57983390-98B3-F4A4-3E9A-FD1EA7F59B74}"/>
              </a:ext>
            </a:extLst>
          </p:cNvPr>
          <p:cNvCxnSpPr>
            <a:cxnSpLocks/>
          </p:cNvCxnSpPr>
          <p:nvPr/>
        </p:nvCxnSpPr>
        <p:spPr>
          <a:xfrm flipV="1">
            <a:off x="4951296" y="1458375"/>
            <a:ext cx="2056713" cy="1975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C13B2CCC-C4AE-75BF-2EA7-491E67F2FE0A}"/>
              </a:ext>
            </a:extLst>
          </p:cNvPr>
          <p:cNvSpPr txBox="1">
            <a:spLocks/>
          </p:cNvSpPr>
          <p:nvPr/>
        </p:nvSpPr>
        <p:spPr>
          <a:xfrm>
            <a:off x="8820033" y="1108646"/>
            <a:ext cx="2533769"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dirty="0"/>
              <a:t>ORDERS</a:t>
            </a:r>
          </a:p>
        </p:txBody>
      </p:sp>
      <p:cxnSp>
        <p:nvCxnSpPr>
          <p:cNvPr id="30" name="Straight Connector 29">
            <a:extLst>
              <a:ext uri="{FF2B5EF4-FFF2-40B4-BE49-F238E27FC236}">
                <a16:creationId xmlns:a16="http://schemas.microsoft.com/office/drawing/2014/main" id="{888D343C-7BAE-4606-201A-E88C566A1F65}"/>
              </a:ext>
            </a:extLst>
          </p:cNvPr>
          <p:cNvCxnSpPr>
            <a:cxnSpLocks/>
          </p:cNvCxnSpPr>
          <p:nvPr/>
        </p:nvCxnSpPr>
        <p:spPr>
          <a:xfrm flipV="1">
            <a:off x="9058559" y="1454021"/>
            <a:ext cx="2056713" cy="1975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69D299DA-55EB-DCD7-B23B-8D35DC3BE5DE}"/>
              </a:ext>
            </a:extLst>
          </p:cNvPr>
          <p:cNvPicPr>
            <a:picLocks noChangeAspect="1"/>
          </p:cNvPicPr>
          <p:nvPr/>
        </p:nvPicPr>
        <p:blipFill>
          <a:blip r:embed="rId4"/>
          <a:srcRect/>
          <a:stretch/>
        </p:blipFill>
        <p:spPr>
          <a:xfrm>
            <a:off x="4085421" y="1848237"/>
            <a:ext cx="4103912" cy="3163258"/>
          </a:xfrm>
          <a:prstGeom prst="rect">
            <a:avLst/>
          </a:prstGeom>
        </p:spPr>
      </p:pic>
      <p:pic>
        <p:nvPicPr>
          <p:cNvPr id="34" name="Picture 33">
            <a:extLst>
              <a:ext uri="{FF2B5EF4-FFF2-40B4-BE49-F238E27FC236}">
                <a16:creationId xmlns:a16="http://schemas.microsoft.com/office/drawing/2014/main" id="{8ADEE5C7-DE34-F02E-6259-C399335D137D}"/>
              </a:ext>
            </a:extLst>
          </p:cNvPr>
          <p:cNvPicPr>
            <a:picLocks noChangeAspect="1"/>
          </p:cNvPicPr>
          <p:nvPr/>
        </p:nvPicPr>
        <p:blipFill>
          <a:blip r:embed="rId5"/>
          <a:srcRect/>
          <a:stretch/>
        </p:blipFill>
        <p:spPr>
          <a:xfrm>
            <a:off x="8684771" y="1848237"/>
            <a:ext cx="3004177" cy="3163258"/>
          </a:xfrm>
          <a:prstGeom prst="rect">
            <a:avLst/>
          </a:prstGeom>
        </p:spPr>
      </p:pic>
      <p:pic>
        <p:nvPicPr>
          <p:cNvPr id="35" name="Picture 34" descr="Icon&#10;&#10;Description automatically generated">
            <a:extLst>
              <a:ext uri="{FF2B5EF4-FFF2-40B4-BE49-F238E27FC236}">
                <a16:creationId xmlns:a16="http://schemas.microsoft.com/office/drawing/2014/main" id="{2C4C0F2E-E2CA-422E-A68C-5A1247887AB9}"/>
              </a:ext>
            </a:extLst>
          </p:cNvPr>
          <p:cNvPicPr>
            <a:picLocks noChangeAspect="1"/>
          </p:cNvPicPr>
          <p:nvPr/>
        </p:nvPicPr>
        <p:blipFill>
          <a:blip r:embed="rId6"/>
          <a:stretch>
            <a:fillRect/>
          </a:stretch>
        </p:blipFill>
        <p:spPr>
          <a:xfrm>
            <a:off x="1" y="5992140"/>
            <a:ext cx="1115736" cy="871668"/>
          </a:xfrm>
          <a:prstGeom prst="rect">
            <a:avLst/>
          </a:prstGeom>
        </p:spPr>
      </p:pic>
    </p:spTree>
    <p:extLst>
      <p:ext uri="{BB962C8B-B14F-4D97-AF65-F5344CB8AC3E}">
        <p14:creationId xmlns:p14="http://schemas.microsoft.com/office/powerpoint/2010/main" val="2254797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3380014" y="219983"/>
            <a:ext cx="5431971" cy="582073"/>
          </a:xfrm>
        </p:spPr>
        <p:txBody>
          <a:bodyPr>
            <a:normAutofit/>
          </a:bodyPr>
          <a:lstStyle/>
          <a:p>
            <a:pPr algn="ctr"/>
            <a:r>
              <a:rPr lang="en-US" dirty="0"/>
              <a:t>Controllers</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838200" y="1110978"/>
            <a:ext cx="2533769" cy="365125"/>
          </a:xfrm>
        </p:spPr>
        <p:txBody>
          <a:bodyPr vert="horz" lIns="91440" tIns="45720" rIns="91440" bIns="45720" rtlCol="0" anchor="t">
            <a:normAutofit lnSpcReduction="10000"/>
          </a:bodyPr>
          <a:lstStyle/>
          <a:p>
            <a:pPr algn="ctr"/>
            <a:r>
              <a:rPr lang="en-US" dirty="0"/>
              <a:t>Customer</a:t>
            </a:r>
          </a:p>
        </p:txBody>
      </p:sp>
      <p:cxnSp>
        <p:nvCxnSpPr>
          <p:cNvPr id="12" name="Straight Connector 11">
            <a:extLst>
              <a:ext uri="{FF2B5EF4-FFF2-40B4-BE49-F238E27FC236}">
                <a16:creationId xmlns:a16="http://schemas.microsoft.com/office/drawing/2014/main" id="{4FDAC8E3-3C5F-5168-19E0-E6220C672795}"/>
              </a:ext>
            </a:extLst>
          </p:cNvPr>
          <p:cNvCxnSpPr>
            <a:cxnSpLocks/>
          </p:cNvCxnSpPr>
          <p:nvPr/>
        </p:nvCxnSpPr>
        <p:spPr>
          <a:xfrm>
            <a:off x="4736983" y="660697"/>
            <a:ext cx="2718033" cy="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2293742-3B23-A2BD-DD29-DB90D34DD8C9}"/>
              </a:ext>
            </a:extLst>
          </p:cNvPr>
          <p:cNvPicPr>
            <a:picLocks noChangeAspect="1"/>
          </p:cNvPicPr>
          <p:nvPr/>
        </p:nvPicPr>
        <p:blipFill>
          <a:blip r:embed="rId3"/>
          <a:srcRect/>
          <a:stretch/>
        </p:blipFill>
        <p:spPr>
          <a:xfrm>
            <a:off x="419333" y="1826754"/>
            <a:ext cx="3232163" cy="3204491"/>
          </a:xfrm>
          <a:prstGeom prst="rect">
            <a:avLst/>
          </a:prstGeom>
        </p:spPr>
      </p:pic>
      <p:cxnSp>
        <p:nvCxnSpPr>
          <p:cNvPr id="21" name="Straight Connector 20">
            <a:extLst>
              <a:ext uri="{FF2B5EF4-FFF2-40B4-BE49-F238E27FC236}">
                <a16:creationId xmlns:a16="http://schemas.microsoft.com/office/drawing/2014/main" id="{05062901-0674-60A1-B57A-AC9DE7469F2D}"/>
              </a:ext>
            </a:extLst>
          </p:cNvPr>
          <p:cNvCxnSpPr>
            <a:cxnSpLocks/>
          </p:cNvCxnSpPr>
          <p:nvPr/>
        </p:nvCxnSpPr>
        <p:spPr>
          <a:xfrm flipV="1">
            <a:off x="1076726" y="1456353"/>
            <a:ext cx="2056713" cy="1975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44285094-EBA9-512E-150C-74A84967729A}"/>
              </a:ext>
            </a:extLst>
          </p:cNvPr>
          <p:cNvSpPr txBox="1">
            <a:spLocks/>
          </p:cNvSpPr>
          <p:nvPr/>
        </p:nvSpPr>
        <p:spPr>
          <a:xfrm>
            <a:off x="4712770" y="1113000"/>
            <a:ext cx="2533769"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dirty="0"/>
              <a:t>ITEMS</a:t>
            </a:r>
          </a:p>
        </p:txBody>
      </p:sp>
      <p:cxnSp>
        <p:nvCxnSpPr>
          <p:cNvPr id="28" name="Straight Connector 27">
            <a:extLst>
              <a:ext uri="{FF2B5EF4-FFF2-40B4-BE49-F238E27FC236}">
                <a16:creationId xmlns:a16="http://schemas.microsoft.com/office/drawing/2014/main" id="{57983390-98B3-F4A4-3E9A-FD1EA7F59B74}"/>
              </a:ext>
            </a:extLst>
          </p:cNvPr>
          <p:cNvCxnSpPr>
            <a:cxnSpLocks/>
          </p:cNvCxnSpPr>
          <p:nvPr/>
        </p:nvCxnSpPr>
        <p:spPr>
          <a:xfrm flipV="1">
            <a:off x="4951296" y="1458375"/>
            <a:ext cx="2056713" cy="1975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C13B2CCC-C4AE-75BF-2EA7-491E67F2FE0A}"/>
              </a:ext>
            </a:extLst>
          </p:cNvPr>
          <p:cNvSpPr txBox="1">
            <a:spLocks/>
          </p:cNvSpPr>
          <p:nvPr/>
        </p:nvSpPr>
        <p:spPr>
          <a:xfrm>
            <a:off x="8820033" y="1108646"/>
            <a:ext cx="2533769"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dirty="0"/>
              <a:t>ORDERS</a:t>
            </a:r>
          </a:p>
        </p:txBody>
      </p:sp>
      <p:cxnSp>
        <p:nvCxnSpPr>
          <p:cNvPr id="30" name="Straight Connector 29">
            <a:extLst>
              <a:ext uri="{FF2B5EF4-FFF2-40B4-BE49-F238E27FC236}">
                <a16:creationId xmlns:a16="http://schemas.microsoft.com/office/drawing/2014/main" id="{888D343C-7BAE-4606-201A-E88C566A1F65}"/>
              </a:ext>
            </a:extLst>
          </p:cNvPr>
          <p:cNvCxnSpPr>
            <a:cxnSpLocks/>
          </p:cNvCxnSpPr>
          <p:nvPr/>
        </p:nvCxnSpPr>
        <p:spPr>
          <a:xfrm flipV="1">
            <a:off x="9058559" y="1454021"/>
            <a:ext cx="2056713" cy="1975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69D299DA-55EB-DCD7-B23B-8D35DC3BE5DE}"/>
              </a:ext>
            </a:extLst>
          </p:cNvPr>
          <p:cNvPicPr>
            <a:picLocks noChangeAspect="1"/>
          </p:cNvPicPr>
          <p:nvPr/>
        </p:nvPicPr>
        <p:blipFill>
          <a:blip r:embed="rId4"/>
          <a:srcRect/>
          <a:stretch/>
        </p:blipFill>
        <p:spPr>
          <a:xfrm>
            <a:off x="4315538" y="1848237"/>
            <a:ext cx="3407251" cy="3183008"/>
          </a:xfrm>
          <a:prstGeom prst="rect">
            <a:avLst/>
          </a:prstGeom>
        </p:spPr>
      </p:pic>
      <p:pic>
        <p:nvPicPr>
          <p:cNvPr id="34" name="Picture 33">
            <a:extLst>
              <a:ext uri="{FF2B5EF4-FFF2-40B4-BE49-F238E27FC236}">
                <a16:creationId xmlns:a16="http://schemas.microsoft.com/office/drawing/2014/main" id="{8ADEE5C7-DE34-F02E-6259-C399335D137D}"/>
              </a:ext>
            </a:extLst>
          </p:cNvPr>
          <p:cNvPicPr>
            <a:picLocks noChangeAspect="1"/>
          </p:cNvPicPr>
          <p:nvPr/>
        </p:nvPicPr>
        <p:blipFill>
          <a:blip r:embed="rId5"/>
          <a:srcRect/>
          <a:stretch/>
        </p:blipFill>
        <p:spPr>
          <a:xfrm>
            <a:off x="8429264" y="1848237"/>
            <a:ext cx="3358437" cy="3163258"/>
          </a:xfrm>
          <a:prstGeom prst="rect">
            <a:avLst/>
          </a:prstGeom>
        </p:spPr>
      </p:pic>
      <p:pic>
        <p:nvPicPr>
          <p:cNvPr id="35" name="Picture 34" descr="Icon&#10;&#10;Description automatically generated">
            <a:extLst>
              <a:ext uri="{FF2B5EF4-FFF2-40B4-BE49-F238E27FC236}">
                <a16:creationId xmlns:a16="http://schemas.microsoft.com/office/drawing/2014/main" id="{2C4C0F2E-E2CA-422E-A68C-5A1247887AB9}"/>
              </a:ext>
            </a:extLst>
          </p:cNvPr>
          <p:cNvPicPr>
            <a:picLocks noChangeAspect="1"/>
          </p:cNvPicPr>
          <p:nvPr/>
        </p:nvPicPr>
        <p:blipFill>
          <a:blip r:embed="rId6"/>
          <a:stretch>
            <a:fillRect/>
          </a:stretch>
        </p:blipFill>
        <p:spPr>
          <a:xfrm>
            <a:off x="1" y="5992140"/>
            <a:ext cx="1115736" cy="871668"/>
          </a:xfrm>
          <a:prstGeom prst="rect">
            <a:avLst/>
          </a:prstGeom>
        </p:spPr>
      </p:pic>
    </p:spTree>
    <p:extLst>
      <p:ext uri="{BB962C8B-B14F-4D97-AF65-F5344CB8AC3E}">
        <p14:creationId xmlns:p14="http://schemas.microsoft.com/office/powerpoint/2010/main" val="3292332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3380014" y="219983"/>
            <a:ext cx="5431971" cy="582073"/>
          </a:xfrm>
        </p:spPr>
        <p:txBody>
          <a:bodyPr>
            <a:normAutofit/>
          </a:bodyPr>
          <a:lstStyle/>
          <a:p>
            <a:pPr algn="ctr"/>
            <a:r>
              <a:rPr lang="en-US" dirty="0"/>
              <a:t>Controllers TESTING</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838200" y="1110978"/>
            <a:ext cx="2533769" cy="365125"/>
          </a:xfrm>
        </p:spPr>
        <p:txBody>
          <a:bodyPr vert="horz" lIns="91440" tIns="45720" rIns="91440" bIns="45720" rtlCol="0" anchor="t">
            <a:normAutofit lnSpcReduction="10000"/>
          </a:bodyPr>
          <a:lstStyle/>
          <a:p>
            <a:pPr algn="ctr"/>
            <a:r>
              <a:rPr lang="en-US" dirty="0"/>
              <a:t>Customer</a:t>
            </a:r>
          </a:p>
        </p:txBody>
      </p:sp>
      <p:cxnSp>
        <p:nvCxnSpPr>
          <p:cNvPr id="12" name="Straight Connector 11">
            <a:extLst>
              <a:ext uri="{FF2B5EF4-FFF2-40B4-BE49-F238E27FC236}">
                <a16:creationId xmlns:a16="http://schemas.microsoft.com/office/drawing/2014/main" id="{4FDAC8E3-3C5F-5168-19E0-E6220C672795}"/>
              </a:ext>
            </a:extLst>
          </p:cNvPr>
          <p:cNvCxnSpPr>
            <a:cxnSpLocks/>
          </p:cNvCxnSpPr>
          <p:nvPr/>
        </p:nvCxnSpPr>
        <p:spPr>
          <a:xfrm>
            <a:off x="4736983" y="660697"/>
            <a:ext cx="2718033" cy="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2293742-3B23-A2BD-DD29-DB90D34DD8C9}"/>
              </a:ext>
            </a:extLst>
          </p:cNvPr>
          <p:cNvPicPr>
            <a:picLocks noChangeAspect="1"/>
          </p:cNvPicPr>
          <p:nvPr/>
        </p:nvPicPr>
        <p:blipFill>
          <a:blip r:embed="rId3"/>
          <a:srcRect/>
          <a:stretch/>
        </p:blipFill>
        <p:spPr>
          <a:xfrm>
            <a:off x="491865" y="1604678"/>
            <a:ext cx="3048000" cy="3970850"/>
          </a:xfrm>
          <a:prstGeom prst="rect">
            <a:avLst/>
          </a:prstGeom>
        </p:spPr>
      </p:pic>
      <p:cxnSp>
        <p:nvCxnSpPr>
          <p:cNvPr id="21" name="Straight Connector 20">
            <a:extLst>
              <a:ext uri="{FF2B5EF4-FFF2-40B4-BE49-F238E27FC236}">
                <a16:creationId xmlns:a16="http://schemas.microsoft.com/office/drawing/2014/main" id="{05062901-0674-60A1-B57A-AC9DE7469F2D}"/>
              </a:ext>
            </a:extLst>
          </p:cNvPr>
          <p:cNvCxnSpPr>
            <a:cxnSpLocks/>
          </p:cNvCxnSpPr>
          <p:nvPr/>
        </p:nvCxnSpPr>
        <p:spPr>
          <a:xfrm flipV="1">
            <a:off x="1076726" y="1456353"/>
            <a:ext cx="2056713" cy="1975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44285094-EBA9-512E-150C-74A84967729A}"/>
              </a:ext>
            </a:extLst>
          </p:cNvPr>
          <p:cNvSpPr txBox="1">
            <a:spLocks/>
          </p:cNvSpPr>
          <p:nvPr/>
        </p:nvSpPr>
        <p:spPr>
          <a:xfrm>
            <a:off x="4712770" y="1113000"/>
            <a:ext cx="2533769"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dirty="0"/>
              <a:t>ITEMS</a:t>
            </a:r>
          </a:p>
        </p:txBody>
      </p:sp>
      <p:cxnSp>
        <p:nvCxnSpPr>
          <p:cNvPr id="28" name="Straight Connector 27">
            <a:extLst>
              <a:ext uri="{FF2B5EF4-FFF2-40B4-BE49-F238E27FC236}">
                <a16:creationId xmlns:a16="http://schemas.microsoft.com/office/drawing/2014/main" id="{57983390-98B3-F4A4-3E9A-FD1EA7F59B74}"/>
              </a:ext>
            </a:extLst>
          </p:cNvPr>
          <p:cNvCxnSpPr>
            <a:cxnSpLocks/>
          </p:cNvCxnSpPr>
          <p:nvPr/>
        </p:nvCxnSpPr>
        <p:spPr>
          <a:xfrm flipV="1">
            <a:off x="4951296" y="1458375"/>
            <a:ext cx="2056713" cy="1975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C13B2CCC-C4AE-75BF-2EA7-491E67F2FE0A}"/>
              </a:ext>
            </a:extLst>
          </p:cNvPr>
          <p:cNvSpPr txBox="1">
            <a:spLocks/>
          </p:cNvSpPr>
          <p:nvPr/>
        </p:nvSpPr>
        <p:spPr>
          <a:xfrm>
            <a:off x="8820033" y="1108646"/>
            <a:ext cx="2533769"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dirty="0"/>
              <a:t>ORDERS</a:t>
            </a:r>
          </a:p>
        </p:txBody>
      </p:sp>
      <p:cxnSp>
        <p:nvCxnSpPr>
          <p:cNvPr id="30" name="Straight Connector 29">
            <a:extLst>
              <a:ext uri="{FF2B5EF4-FFF2-40B4-BE49-F238E27FC236}">
                <a16:creationId xmlns:a16="http://schemas.microsoft.com/office/drawing/2014/main" id="{888D343C-7BAE-4606-201A-E88C566A1F65}"/>
              </a:ext>
            </a:extLst>
          </p:cNvPr>
          <p:cNvCxnSpPr>
            <a:cxnSpLocks/>
          </p:cNvCxnSpPr>
          <p:nvPr/>
        </p:nvCxnSpPr>
        <p:spPr>
          <a:xfrm flipV="1">
            <a:off x="9058559" y="1454021"/>
            <a:ext cx="2056713" cy="1975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69D299DA-55EB-DCD7-B23B-8D35DC3BE5DE}"/>
              </a:ext>
            </a:extLst>
          </p:cNvPr>
          <p:cNvPicPr>
            <a:picLocks noChangeAspect="1"/>
          </p:cNvPicPr>
          <p:nvPr/>
        </p:nvPicPr>
        <p:blipFill>
          <a:blip r:embed="rId4"/>
          <a:srcRect/>
          <a:stretch/>
        </p:blipFill>
        <p:spPr>
          <a:xfrm>
            <a:off x="4345194" y="1583679"/>
            <a:ext cx="3268915" cy="3991849"/>
          </a:xfrm>
          <a:prstGeom prst="rect">
            <a:avLst/>
          </a:prstGeom>
        </p:spPr>
      </p:pic>
      <p:pic>
        <p:nvPicPr>
          <p:cNvPr id="34" name="Picture 33">
            <a:extLst>
              <a:ext uri="{FF2B5EF4-FFF2-40B4-BE49-F238E27FC236}">
                <a16:creationId xmlns:a16="http://schemas.microsoft.com/office/drawing/2014/main" id="{8ADEE5C7-DE34-F02E-6259-C399335D137D}"/>
              </a:ext>
            </a:extLst>
          </p:cNvPr>
          <p:cNvPicPr>
            <a:picLocks noChangeAspect="1"/>
          </p:cNvPicPr>
          <p:nvPr/>
        </p:nvPicPr>
        <p:blipFill>
          <a:blip r:embed="rId5"/>
          <a:srcRect/>
          <a:stretch/>
        </p:blipFill>
        <p:spPr>
          <a:xfrm>
            <a:off x="8419438" y="1594180"/>
            <a:ext cx="3224249" cy="3970849"/>
          </a:xfrm>
          <a:prstGeom prst="rect">
            <a:avLst/>
          </a:prstGeom>
        </p:spPr>
      </p:pic>
      <p:pic>
        <p:nvPicPr>
          <p:cNvPr id="35" name="Picture 34" descr="Icon&#10;&#10;Description automatically generated">
            <a:extLst>
              <a:ext uri="{FF2B5EF4-FFF2-40B4-BE49-F238E27FC236}">
                <a16:creationId xmlns:a16="http://schemas.microsoft.com/office/drawing/2014/main" id="{2C4C0F2E-E2CA-422E-A68C-5A1247887AB9}"/>
              </a:ext>
            </a:extLst>
          </p:cNvPr>
          <p:cNvPicPr>
            <a:picLocks noChangeAspect="1"/>
          </p:cNvPicPr>
          <p:nvPr/>
        </p:nvPicPr>
        <p:blipFill>
          <a:blip r:embed="rId6"/>
          <a:stretch>
            <a:fillRect/>
          </a:stretch>
        </p:blipFill>
        <p:spPr>
          <a:xfrm>
            <a:off x="1" y="5992140"/>
            <a:ext cx="1115736" cy="871668"/>
          </a:xfrm>
          <a:prstGeom prst="rect">
            <a:avLst/>
          </a:prstGeom>
        </p:spPr>
      </p:pic>
    </p:spTree>
    <p:extLst>
      <p:ext uri="{BB962C8B-B14F-4D97-AF65-F5344CB8AC3E}">
        <p14:creationId xmlns:p14="http://schemas.microsoft.com/office/powerpoint/2010/main" val="3931188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3951786" y="1317072"/>
            <a:ext cx="4179570" cy="1127113"/>
          </a:xfrm>
        </p:spPr>
        <p:txBody>
          <a:bodyPr/>
          <a:lstStyle/>
          <a:p>
            <a:pPr algn="ctr"/>
            <a:r>
              <a:rPr lang="en-US" dirty="0"/>
              <a:t>THANKs for listening</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006215" y="2927711"/>
            <a:ext cx="4179570" cy="2004161"/>
          </a:xfrm>
        </p:spPr>
        <p:txBody>
          <a:bodyPr>
            <a:normAutofit/>
          </a:bodyPr>
          <a:lstStyle/>
          <a:p>
            <a:pPr algn="ctr"/>
            <a:r>
              <a:rPr lang="en-US" dirty="0"/>
              <a:t>Charles Cairney​</a:t>
            </a:r>
          </a:p>
          <a:p>
            <a:r>
              <a:rPr lang="en-US" dirty="0"/>
              <a:t>https://github.com/CSCairneywww.contoso.com</a:t>
            </a:r>
          </a:p>
        </p:txBody>
      </p:sp>
      <p:pic>
        <p:nvPicPr>
          <p:cNvPr id="7" name="Picture 6" descr="Icon&#10;&#10;Description automatically generated">
            <a:extLst>
              <a:ext uri="{FF2B5EF4-FFF2-40B4-BE49-F238E27FC236}">
                <a16:creationId xmlns:a16="http://schemas.microsoft.com/office/drawing/2014/main" id="{8C5C6BC3-054F-8D28-8E73-AF4E8385D548}"/>
              </a:ext>
            </a:extLst>
          </p:cNvPr>
          <p:cNvPicPr>
            <a:picLocks noChangeAspect="1"/>
          </p:cNvPicPr>
          <p:nvPr/>
        </p:nvPicPr>
        <p:blipFill>
          <a:blip r:embed="rId2"/>
          <a:stretch>
            <a:fillRect/>
          </a:stretch>
        </p:blipFill>
        <p:spPr>
          <a:xfrm>
            <a:off x="1" y="5992140"/>
            <a:ext cx="1115736" cy="871668"/>
          </a:xfrm>
          <a:prstGeom prst="rect">
            <a:avLst/>
          </a:prstGeom>
        </p:spPr>
      </p:pic>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234892"/>
            <a:ext cx="3171825" cy="609487"/>
          </a:xfrm>
        </p:spPr>
        <p:txBody>
          <a:bodyPr/>
          <a:lstStyle/>
          <a:p>
            <a:r>
              <a:rPr lang="en-ZA" dirty="0"/>
              <a:t>ABOUT US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1045042"/>
            <a:ext cx="3037165" cy="2268610"/>
          </a:xfrm>
        </p:spPr>
        <p:txBody>
          <a:bodyPr>
            <a:normAutofit/>
          </a:bodyPr>
          <a:lstStyle/>
          <a:p>
            <a:r>
              <a:rPr lang="en-US" dirty="0"/>
              <a:t>The Projects task was to complete an inventory management system that end user can interact with via the Command line Interface. Below are the product feature requirements.</a:t>
            </a:r>
          </a:p>
          <a:p>
            <a:pPr algn="ctr"/>
            <a:endParaRPr lang="en-US" dirty="0"/>
          </a:p>
        </p:txBody>
      </p:sp>
      <p:pic>
        <p:nvPicPr>
          <p:cNvPr id="7" name="Picture 6" descr="Icon&#10;&#10;Description automatically generated">
            <a:extLst>
              <a:ext uri="{FF2B5EF4-FFF2-40B4-BE49-F238E27FC236}">
                <a16:creationId xmlns:a16="http://schemas.microsoft.com/office/drawing/2014/main" id="{8D411D01-E63F-07C9-8F12-6E45D5EEFFF6}"/>
              </a:ext>
            </a:extLst>
          </p:cNvPr>
          <p:cNvPicPr>
            <a:picLocks noChangeAspect="1"/>
          </p:cNvPicPr>
          <p:nvPr/>
        </p:nvPicPr>
        <p:blipFill>
          <a:blip r:embed="rId2"/>
          <a:stretch>
            <a:fillRect/>
          </a:stretch>
        </p:blipFill>
        <p:spPr>
          <a:xfrm>
            <a:off x="1" y="5992140"/>
            <a:ext cx="1115736" cy="871668"/>
          </a:xfrm>
          <a:prstGeom prst="rect">
            <a:avLst/>
          </a:prstGeom>
        </p:spPr>
      </p:pic>
      <p:pic>
        <p:nvPicPr>
          <p:cNvPr id="9" name="Picture 8" descr="Text&#10;&#10;Description automatically generated">
            <a:extLst>
              <a:ext uri="{FF2B5EF4-FFF2-40B4-BE49-F238E27FC236}">
                <a16:creationId xmlns:a16="http://schemas.microsoft.com/office/drawing/2014/main" id="{299EFBC9-E0E0-EDFB-8111-311954957635}"/>
              </a:ext>
            </a:extLst>
          </p:cNvPr>
          <p:cNvPicPr>
            <a:picLocks noChangeAspect="1"/>
          </p:cNvPicPr>
          <p:nvPr/>
        </p:nvPicPr>
        <p:blipFill>
          <a:blip r:embed="rId3"/>
          <a:stretch>
            <a:fillRect/>
          </a:stretch>
        </p:blipFill>
        <p:spPr>
          <a:xfrm>
            <a:off x="1308332" y="3162421"/>
            <a:ext cx="3172268" cy="3296110"/>
          </a:xfrm>
          <a:prstGeom prst="rect">
            <a:avLst/>
          </a:prstGeom>
        </p:spPr>
      </p:pic>
      <p:cxnSp>
        <p:nvCxnSpPr>
          <p:cNvPr id="11" name="Straight Connector 10">
            <a:extLst>
              <a:ext uri="{FF2B5EF4-FFF2-40B4-BE49-F238E27FC236}">
                <a16:creationId xmlns:a16="http://schemas.microsoft.com/office/drawing/2014/main" id="{CE6F5B21-4B70-9148-35C1-5A9B788DDCAB}"/>
              </a:ext>
            </a:extLst>
          </p:cNvPr>
          <p:cNvCxnSpPr/>
          <p:nvPr/>
        </p:nvCxnSpPr>
        <p:spPr>
          <a:xfrm>
            <a:off x="1333499" y="2860646"/>
            <a:ext cx="3171825" cy="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675431" y="240468"/>
            <a:ext cx="8421688" cy="635787"/>
          </a:xfrm>
        </p:spPr>
        <p:txBody>
          <a:bodyPr/>
          <a:lstStyle/>
          <a:p>
            <a:r>
              <a:rPr lang="en-US" dirty="0"/>
              <a:t>INITIAL RISK assessment</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a:t>
            </a:fld>
            <a:endParaRPr lang="en-US" dirty="0"/>
          </a:p>
        </p:txBody>
      </p:sp>
      <p:pic>
        <p:nvPicPr>
          <p:cNvPr id="28" name="Picture 27" descr="Icon&#10;&#10;Description automatically generated">
            <a:extLst>
              <a:ext uri="{FF2B5EF4-FFF2-40B4-BE49-F238E27FC236}">
                <a16:creationId xmlns:a16="http://schemas.microsoft.com/office/drawing/2014/main" id="{7A0CBF64-CA99-633D-B7A3-5059901A246D}"/>
              </a:ext>
            </a:extLst>
          </p:cNvPr>
          <p:cNvPicPr>
            <a:picLocks noChangeAspect="1"/>
          </p:cNvPicPr>
          <p:nvPr/>
        </p:nvPicPr>
        <p:blipFill>
          <a:blip r:embed="rId2"/>
          <a:stretch>
            <a:fillRect/>
          </a:stretch>
        </p:blipFill>
        <p:spPr>
          <a:xfrm>
            <a:off x="1" y="5992140"/>
            <a:ext cx="1115736" cy="871668"/>
          </a:xfrm>
          <a:prstGeom prst="rect">
            <a:avLst/>
          </a:prstGeom>
        </p:spPr>
      </p:pic>
      <p:cxnSp>
        <p:nvCxnSpPr>
          <p:cNvPr id="29" name="Straight Connector 28">
            <a:extLst>
              <a:ext uri="{FF2B5EF4-FFF2-40B4-BE49-F238E27FC236}">
                <a16:creationId xmlns:a16="http://schemas.microsoft.com/office/drawing/2014/main" id="{21C11AD3-52E1-56E1-EE60-E2B574EF7042}"/>
              </a:ext>
            </a:extLst>
          </p:cNvPr>
          <p:cNvCxnSpPr>
            <a:cxnSpLocks/>
          </p:cNvCxnSpPr>
          <p:nvPr/>
        </p:nvCxnSpPr>
        <p:spPr>
          <a:xfrm>
            <a:off x="4496499" y="771596"/>
            <a:ext cx="2718033" cy="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sp>
        <p:nvSpPr>
          <p:cNvPr id="20" name="Text Placeholder 3">
            <a:extLst>
              <a:ext uri="{FF2B5EF4-FFF2-40B4-BE49-F238E27FC236}">
                <a16:creationId xmlns:a16="http://schemas.microsoft.com/office/drawing/2014/main" id="{4EBC0EA8-66CD-DF52-0C0E-B865794F41A6}"/>
              </a:ext>
            </a:extLst>
          </p:cNvPr>
          <p:cNvSpPr txBox="1">
            <a:spLocks/>
          </p:cNvSpPr>
          <p:nvPr/>
        </p:nvSpPr>
        <p:spPr>
          <a:xfrm>
            <a:off x="9285499" y="5949428"/>
            <a:ext cx="2462139" cy="589484"/>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t>Link to Risk assessment excel spreadsheet found in the documents section of the Repo.</a:t>
            </a:r>
            <a:endParaRPr lang="en-US" dirty="0"/>
          </a:p>
        </p:txBody>
      </p:sp>
      <p:pic>
        <p:nvPicPr>
          <p:cNvPr id="16" name="Picture 15" descr="A picture containing table&#10;&#10;Description automatically generated">
            <a:extLst>
              <a:ext uri="{FF2B5EF4-FFF2-40B4-BE49-F238E27FC236}">
                <a16:creationId xmlns:a16="http://schemas.microsoft.com/office/drawing/2014/main" id="{A767029F-E92A-6596-FF81-7401F052FB54}"/>
              </a:ext>
            </a:extLst>
          </p:cNvPr>
          <p:cNvPicPr>
            <a:picLocks noChangeAspect="1"/>
          </p:cNvPicPr>
          <p:nvPr/>
        </p:nvPicPr>
        <p:blipFill>
          <a:blip r:embed="rId3"/>
          <a:stretch>
            <a:fillRect/>
          </a:stretch>
        </p:blipFill>
        <p:spPr>
          <a:xfrm>
            <a:off x="1280289" y="1211814"/>
            <a:ext cx="9236280" cy="3083288"/>
          </a:xfrm>
          <a:prstGeom prst="rect">
            <a:avLst/>
          </a:prstGeom>
        </p:spPr>
      </p:pic>
      <p:pic>
        <p:nvPicPr>
          <p:cNvPr id="18" name="Picture 17" descr="Table, scatter chart&#10;&#10;Description automatically generated">
            <a:extLst>
              <a:ext uri="{FF2B5EF4-FFF2-40B4-BE49-F238E27FC236}">
                <a16:creationId xmlns:a16="http://schemas.microsoft.com/office/drawing/2014/main" id="{5AB389C0-00F8-586D-9550-C8420C9005E4}"/>
              </a:ext>
            </a:extLst>
          </p:cNvPr>
          <p:cNvPicPr>
            <a:picLocks noChangeAspect="1"/>
          </p:cNvPicPr>
          <p:nvPr/>
        </p:nvPicPr>
        <p:blipFill>
          <a:blip r:embed="rId4"/>
          <a:stretch>
            <a:fillRect/>
          </a:stretch>
        </p:blipFill>
        <p:spPr>
          <a:xfrm>
            <a:off x="3396835" y="4552781"/>
            <a:ext cx="4978880" cy="2064751"/>
          </a:xfrm>
          <a:prstGeom prst="rect">
            <a:avLst/>
          </a:prstGeom>
        </p:spPr>
      </p:pic>
    </p:spTree>
    <p:extLst>
      <p:ext uri="{BB962C8B-B14F-4D97-AF65-F5344CB8AC3E}">
        <p14:creationId xmlns:p14="http://schemas.microsoft.com/office/powerpoint/2010/main" val="2897734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441034" y="134291"/>
            <a:ext cx="2957291" cy="557950"/>
          </a:xfrm>
        </p:spPr>
        <p:txBody>
          <a:bodyPr>
            <a:normAutofit/>
          </a:bodyPr>
          <a:lstStyle/>
          <a:p>
            <a:r>
              <a:rPr lang="en-US" dirty="0"/>
              <a:t>Kanban board</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206428" y="606457"/>
            <a:ext cx="1426502" cy="365125"/>
          </a:xfrm>
        </p:spPr>
        <p:txBody>
          <a:bodyPr vert="horz" lIns="91440" tIns="45720" rIns="91440" bIns="45720" rtlCol="0" anchor="t">
            <a:normAutofit lnSpcReduction="10000"/>
          </a:bodyPr>
          <a:lstStyle/>
          <a:p>
            <a:r>
              <a:rPr lang="en-US" dirty="0"/>
              <a:t>SPRINT 1</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3203694" y="1118260"/>
            <a:ext cx="5431971" cy="557950"/>
          </a:xfrm>
        </p:spPr>
        <p:txBody>
          <a:bodyPr>
            <a:normAutofit/>
          </a:bodyPr>
          <a:lstStyle/>
          <a:p>
            <a:r>
              <a:rPr lang="en-ZA" dirty="0"/>
              <a:t>Initial sprint with Risk assessment, user stories created for all users and creation of repo with full FBM &amp; branch protection.</a:t>
            </a:r>
            <a:endParaRPr lang="en-US"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4</a:t>
            </a:fld>
            <a:endParaRPr lang="en-US" dirty="0"/>
          </a:p>
        </p:txBody>
      </p:sp>
      <p:pic>
        <p:nvPicPr>
          <p:cNvPr id="14" name="Picture 13" descr="Icon&#10;&#10;Description automatically generated">
            <a:extLst>
              <a:ext uri="{FF2B5EF4-FFF2-40B4-BE49-F238E27FC236}">
                <a16:creationId xmlns:a16="http://schemas.microsoft.com/office/drawing/2014/main" id="{1FB11380-D8E7-362E-30E0-C8A27BCB99DD}"/>
              </a:ext>
            </a:extLst>
          </p:cNvPr>
          <p:cNvPicPr>
            <a:picLocks noChangeAspect="1"/>
          </p:cNvPicPr>
          <p:nvPr/>
        </p:nvPicPr>
        <p:blipFill>
          <a:blip r:embed="rId2"/>
          <a:stretch>
            <a:fillRect/>
          </a:stretch>
        </p:blipFill>
        <p:spPr>
          <a:xfrm>
            <a:off x="1" y="5992140"/>
            <a:ext cx="1115736" cy="871668"/>
          </a:xfrm>
          <a:prstGeom prst="rect">
            <a:avLst/>
          </a:prstGeom>
        </p:spPr>
      </p:pic>
      <p:pic>
        <p:nvPicPr>
          <p:cNvPr id="28" name="Picture 27" descr="Graphical user interface, application&#10;&#10;Description automatically generated">
            <a:extLst>
              <a:ext uri="{FF2B5EF4-FFF2-40B4-BE49-F238E27FC236}">
                <a16:creationId xmlns:a16="http://schemas.microsoft.com/office/drawing/2014/main" id="{963111B1-A02A-D7D2-A819-59E8DC6795D0}"/>
              </a:ext>
            </a:extLst>
          </p:cNvPr>
          <p:cNvPicPr>
            <a:picLocks noChangeAspect="1"/>
          </p:cNvPicPr>
          <p:nvPr/>
        </p:nvPicPr>
        <p:blipFill>
          <a:blip r:embed="rId3"/>
          <a:stretch>
            <a:fillRect/>
          </a:stretch>
        </p:blipFill>
        <p:spPr>
          <a:xfrm>
            <a:off x="5630015" y="1895759"/>
            <a:ext cx="6307822" cy="4962241"/>
          </a:xfrm>
          <a:prstGeom prst="rect">
            <a:avLst/>
          </a:prstGeom>
        </p:spPr>
      </p:pic>
      <p:pic>
        <p:nvPicPr>
          <p:cNvPr id="30" name="Picture 29" descr="Graphical user interface, text&#10;&#10;Description automatically generated">
            <a:extLst>
              <a:ext uri="{FF2B5EF4-FFF2-40B4-BE49-F238E27FC236}">
                <a16:creationId xmlns:a16="http://schemas.microsoft.com/office/drawing/2014/main" id="{5561A2E7-ED3F-F4CE-38BC-70EE9AA9B066}"/>
              </a:ext>
            </a:extLst>
          </p:cNvPr>
          <p:cNvPicPr>
            <a:picLocks noChangeAspect="1"/>
          </p:cNvPicPr>
          <p:nvPr/>
        </p:nvPicPr>
        <p:blipFill>
          <a:blip r:embed="rId4"/>
          <a:stretch>
            <a:fillRect/>
          </a:stretch>
        </p:blipFill>
        <p:spPr>
          <a:xfrm>
            <a:off x="1686457" y="5194138"/>
            <a:ext cx="3658111" cy="1162212"/>
          </a:xfrm>
          <a:prstGeom prst="rect">
            <a:avLst/>
          </a:prstGeom>
        </p:spPr>
      </p:pic>
      <p:sp>
        <p:nvSpPr>
          <p:cNvPr id="31" name="Text Placeholder 3">
            <a:extLst>
              <a:ext uri="{FF2B5EF4-FFF2-40B4-BE49-F238E27FC236}">
                <a16:creationId xmlns:a16="http://schemas.microsoft.com/office/drawing/2014/main" id="{927BA124-4C35-C312-0A25-4ECC6CFB5C5B}"/>
              </a:ext>
            </a:extLst>
          </p:cNvPr>
          <p:cNvSpPr txBox="1">
            <a:spLocks/>
          </p:cNvSpPr>
          <p:nvPr/>
        </p:nvSpPr>
        <p:spPr>
          <a:xfrm>
            <a:off x="1704393" y="4787083"/>
            <a:ext cx="3336966" cy="40705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t>Example of tasks:</a:t>
            </a:r>
            <a:endParaRPr lang="en-US" dirty="0"/>
          </a:p>
        </p:txBody>
      </p:sp>
      <p:pic>
        <p:nvPicPr>
          <p:cNvPr id="33" name="Picture 32" descr="Graphical user interface, application&#10;&#10;Description automatically generated">
            <a:extLst>
              <a:ext uri="{FF2B5EF4-FFF2-40B4-BE49-F238E27FC236}">
                <a16:creationId xmlns:a16="http://schemas.microsoft.com/office/drawing/2014/main" id="{11EE73F6-5ADB-1BB1-BE77-02A864B789E7}"/>
              </a:ext>
            </a:extLst>
          </p:cNvPr>
          <p:cNvPicPr>
            <a:picLocks noChangeAspect="1"/>
          </p:cNvPicPr>
          <p:nvPr/>
        </p:nvPicPr>
        <p:blipFill>
          <a:blip r:embed="rId5"/>
          <a:stretch>
            <a:fillRect/>
          </a:stretch>
        </p:blipFill>
        <p:spPr>
          <a:xfrm>
            <a:off x="9530470" y="4493884"/>
            <a:ext cx="1664589" cy="1991225"/>
          </a:xfrm>
          <a:prstGeom prst="rect">
            <a:avLst/>
          </a:prstGeom>
        </p:spPr>
      </p:pic>
      <p:cxnSp>
        <p:nvCxnSpPr>
          <p:cNvPr id="37" name="Straight Connector 36">
            <a:extLst>
              <a:ext uri="{FF2B5EF4-FFF2-40B4-BE49-F238E27FC236}">
                <a16:creationId xmlns:a16="http://schemas.microsoft.com/office/drawing/2014/main" id="{C93EE983-4E62-99CE-A7EA-D1F9A4915A8E}"/>
              </a:ext>
            </a:extLst>
          </p:cNvPr>
          <p:cNvCxnSpPr>
            <a:cxnSpLocks/>
          </p:cNvCxnSpPr>
          <p:nvPr/>
        </p:nvCxnSpPr>
        <p:spPr>
          <a:xfrm>
            <a:off x="4496499" y="939376"/>
            <a:ext cx="2718033" cy="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481AB1A-6EAE-7E30-5D92-E6FC208CCEB6}"/>
              </a:ext>
            </a:extLst>
          </p:cNvPr>
          <p:cNvCxnSpPr>
            <a:cxnSpLocks/>
          </p:cNvCxnSpPr>
          <p:nvPr/>
        </p:nvCxnSpPr>
        <p:spPr>
          <a:xfrm>
            <a:off x="4506286" y="1779674"/>
            <a:ext cx="2718033" cy="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494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441034" y="134291"/>
            <a:ext cx="2957291" cy="557950"/>
          </a:xfrm>
        </p:spPr>
        <p:txBody>
          <a:bodyPr>
            <a:normAutofit/>
          </a:bodyPr>
          <a:lstStyle/>
          <a:p>
            <a:r>
              <a:rPr lang="en-US" dirty="0"/>
              <a:t>Kanban board</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206428" y="606457"/>
            <a:ext cx="1426502" cy="365125"/>
          </a:xfrm>
        </p:spPr>
        <p:txBody>
          <a:bodyPr vert="horz" lIns="91440" tIns="45720" rIns="91440" bIns="45720" rtlCol="0" anchor="t">
            <a:normAutofit lnSpcReduction="10000"/>
          </a:bodyPr>
          <a:lstStyle/>
          <a:p>
            <a:r>
              <a:rPr lang="en-US" dirty="0"/>
              <a:t>SPRINT 2</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3203694" y="1118260"/>
            <a:ext cx="5431971" cy="557950"/>
          </a:xfrm>
        </p:spPr>
        <p:txBody>
          <a:bodyPr>
            <a:normAutofit fontScale="85000" lnSpcReduction="10000"/>
          </a:bodyPr>
          <a:lstStyle/>
          <a:p>
            <a:r>
              <a:rPr lang="en-ZA" dirty="0"/>
              <a:t>2</a:t>
            </a:r>
            <a:r>
              <a:rPr lang="en-ZA" baseline="30000" dirty="0"/>
              <a:t>nd</a:t>
            </a:r>
            <a:r>
              <a:rPr lang="en-ZA" dirty="0"/>
              <a:t> Sprint was taking the generated stories for users and implement task that complete the product specification requirements for Customers and items.</a:t>
            </a:r>
            <a:endParaRPr lang="en-US"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dirty="0"/>
          </a:p>
        </p:txBody>
      </p:sp>
      <p:pic>
        <p:nvPicPr>
          <p:cNvPr id="14" name="Picture 13" descr="Icon&#10;&#10;Description automatically generated">
            <a:extLst>
              <a:ext uri="{FF2B5EF4-FFF2-40B4-BE49-F238E27FC236}">
                <a16:creationId xmlns:a16="http://schemas.microsoft.com/office/drawing/2014/main" id="{1FB11380-D8E7-362E-30E0-C8A27BCB99DD}"/>
              </a:ext>
            </a:extLst>
          </p:cNvPr>
          <p:cNvPicPr>
            <a:picLocks noChangeAspect="1"/>
          </p:cNvPicPr>
          <p:nvPr/>
        </p:nvPicPr>
        <p:blipFill>
          <a:blip r:embed="rId2"/>
          <a:stretch>
            <a:fillRect/>
          </a:stretch>
        </p:blipFill>
        <p:spPr>
          <a:xfrm>
            <a:off x="1" y="5992140"/>
            <a:ext cx="1115736" cy="871668"/>
          </a:xfrm>
          <a:prstGeom prst="rect">
            <a:avLst/>
          </a:prstGeom>
        </p:spPr>
      </p:pic>
      <p:pic>
        <p:nvPicPr>
          <p:cNvPr id="28" name="Picture 27">
            <a:extLst>
              <a:ext uri="{FF2B5EF4-FFF2-40B4-BE49-F238E27FC236}">
                <a16:creationId xmlns:a16="http://schemas.microsoft.com/office/drawing/2014/main" id="{963111B1-A02A-D7D2-A819-59E8DC6795D0}"/>
              </a:ext>
            </a:extLst>
          </p:cNvPr>
          <p:cNvPicPr>
            <a:picLocks noChangeAspect="1"/>
          </p:cNvPicPr>
          <p:nvPr/>
        </p:nvPicPr>
        <p:blipFill>
          <a:blip r:embed="rId3"/>
          <a:srcRect/>
          <a:stretch/>
        </p:blipFill>
        <p:spPr>
          <a:xfrm>
            <a:off x="6016167" y="1895759"/>
            <a:ext cx="5535518" cy="4962241"/>
          </a:xfrm>
          <a:prstGeom prst="rect">
            <a:avLst/>
          </a:prstGeom>
        </p:spPr>
      </p:pic>
      <p:pic>
        <p:nvPicPr>
          <p:cNvPr id="30" name="Picture 29">
            <a:extLst>
              <a:ext uri="{FF2B5EF4-FFF2-40B4-BE49-F238E27FC236}">
                <a16:creationId xmlns:a16="http://schemas.microsoft.com/office/drawing/2014/main" id="{5561A2E7-ED3F-F4CE-38BC-70EE9AA9B066}"/>
              </a:ext>
            </a:extLst>
          </p:cNvPr>
          <p:cNvPicPr>
            <a:picLocks noChangeAspect="1"/>
          </p:cNvPicPr>
          <p:nvPr/>
        </p:nvPicPr>
        <p:blipFill>
          <a:blip r:embed="rId4"/>
          <a:srcRect/>
          <a:stretch/>
        </p:blipFill>
        <p:spPr>
          <a:xfrm>
            <a:off x="1704393" y="4142166"/>
            <a:ext cx="2760187" cy="2396746"/>
          </a:xfrm>
          <a:prstGeom prst="rect">
            <a:avLst/>
          </a:prstGeom>
        </p:spPr>
      </p:pic>
      <p:sp>
        <p:nvSpPr>
          <p:cNvPr id="31" name="Text Placeholder 3">
            <a:extLst>
              <a:ext uri="{FF2B5EF4-FFF2-40B4-BE49-F238E27FC236}">
                <a16:creationId xmlns:a16="http://schemas.microsoft.com/office/drawing/2014/main" id="{927BA124-4C35-C312-0A25-4ECC6CFB5C5B}"/>
              </a:ext>
            </a:extLst>
          </p:cNvPr>
          <p:cNvSpPr txBox="1">
            <a:spLocks/>
          </p:cNvSpPr>
          <p:nvPr/>
        </p:nvSpPr>
        <p:spPr>
          <a:xfrm>
            <a:off x="1704393" y="3735111"/>
            <a:ext cx="3336966" cy="40705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t>Example of tasks:</a:t>
            </a:r>
            <a:endParaRPr lang="en-US" dirty="0"/>
          </a:p>
        </p:txBody>
      </p:sp>
      <p:cxnSp>
        <p:nvCxnSpPr>
          <p:cNvPr id="15" name="Straight Connector 14">
            <a:extLst>
              <a:ext uri="{FF2B5EF4-FFF2-40B4-BE49-F238E27FC236}">
                <a16:creationId xmlns:a16="http://schemas.microsoft.com/office/drawing/2014/main" id="{99BB0A5C-34FB-503C-74C9-CF90F30D1463}"/>
              </a:ext>
            </a:extLst>
          </p:cNvPr>
          <p:cNvCxnSpPr>
            <a:cxnSpLocks/>
          </p:cNvCxnSpPr>
          <p:nvPr/>
        </p:nvCxnSpPr>
        <p:spPr>
          <a:xfrm>
            <a:off x="4496499" y="939376"/>
            <a:ext cx="2718033" cy="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128EDF7-B0FF-CB48-10C7-CA31A67255CD}"/>
              </a:ext>
            </a:extLst>
          </p:cNvPr>
          <p:cNvCxnSpPr>
            <a:cxnSpLocks/>
          </p:cNvCxnSpPr>
          <p:nvPr/>
        </p:nvCxnSpPr>
        <p:spPr>
          <a:xfrm>
            <a:off x="4506286" y="1704173"/>
            <a:ext cx="2718033" cy="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2481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441034" y="134291"/>
            <a:ext cx="2957291" cy="557950"/>
          </a:xfrm>
        </p:spPr>
        <p:txBody>
          <a:bodyPr>
            <a:normAutofit/>
          </a:bodyPr>
          <a:lstStyle/>
          <a:p>
            <a:r>
              <a:rPr lang="en-US" dirty="0"/>
              <a:t>Kanban board</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206428" y="606457"/>
            <a:ext cx="1426502" cy="365125"/>
          </a:xfrm>
        </p:spPr>
        <p:txBody>
          <a:bodyPr vert="horz" lIns="91440" tIns="45720" rIns="91440" bIns="45720" rtlCol="0" anchor="t">
            <a:normAutofit lnSpcReduction="10000"/>
          </a:bodyPr>
          <a:lstStyle/>
          <a:p>
            <a:r>
              <a:rPr lang="en-US" dirty="0"/>
              <a:t>SPRINT 3</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2702052" y="959234"/>
            <a:ext cx="6435256" cy="704628"/>
          </a:xfrm>
        </p:spPr>
        <p:txBody>
          <a:bodyPr>
            <a:normAutofit fontScale="85000" lnSpcReduction="20000"/>
          </a:bodyPr>
          <a:lstStyle/>
          <a:p>
            <a:r>
              <a:rPr lang="en-ZA" dirty="0"/>
              <a:t>The 3</a:t>
            </a:r>
            <a:r>
              <a:rPr lang="en-ZA" baseline="30000" dirty="0"/>
              <a:t>rd</a:t>
            </a:r>
            <a:r>
              <a:rPr lang="en-ZA" dirty="0"/>
              <a:t> sprint was to complete the Order requirements as they were more difficult. Linked order items table in MySQL to connect foreign keys to allow queries to pull all the information for actions like cost or add_item. Also, the increase actions in the order section required a new action table to be create and implemented into the existing IMS class for full functionality.</a:t>
            </a:r>
            <a:endParaRPr lang="en-US"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6</a:t>
            </a:fld>
            <a:endParaRPr lang="en-US" dirty="0"/>
          </a:p>
        </p:txBody>
      </p:sp>
      <p:pic>
        <p:nvPicPr>
          <p:cNvPr id="14" name="Picture 13" descr="Icon&#10;&#10;Description automatically generated">
            <a:extLst>
              <a:ext uri="{FF2B5EF4-FFF2-40B4-BE49-F238E27FC236}">
                <a16:creationId xmlns:a16="http://schemas.microsoft.com/office/drawing/2014/main" id="{1FB11380-D8E7-362E-30E0-C8A27BCB99DD}"/>
              </a:ext>
            </a:extLst>
          </p:cNvPr>
          <p:cNvPicPr>
            <a:picLocks noChangeAspect="1"/>
          </p:cNvPicPr>
          <p:nvPr/>
        </p:nvPicPr>
        <p:blipFill>
          <a:blip r:embed="rId2"/>
          <a:stretch>
            <a:fillRect/>
          </a:stretch>
        </p:blipFill>
        <p:spPr>
          <a:xfrm>
            <a:off x="1" y="5992140"/>
            <a:ext cx="1115736" cy="871668"/>
          </a:xfrm>
          <a:prstGeom prst="rect">
            <a:avLst/>
          </a:prstGeom>
        </p:spPr>
      </p:pic>
      <p:pic>
        <p:nvPicPr>
          <p:cNvPr id="28" name="Picture 27">
            <a:extLst>
              <a:ext uri="{FF2B5EF4-FFF2-40B4-BE49-F238E27FC236}">
                <a16:creationId xmlns:a16="http://schemas.microsoft.com/office/drawing/2014/main" id="{963111B1-A02A-D7D2-A819-59E8DC6795D0}"/>
              </a:ext>
            </a:extLst>
          </p:cNvPr>
          <p:cNvPicPr>
            <a:picLocks noChangeAspect="1"/>
          </p:cNvPicPr>
          <p:nvPr/>
        </p:nvPicPr>
        <p:blipFill>
          <a:blip r:embed="rId3"/>
          <a:srcRect/>
          <a:stretch/>
        </p:blipFill>
        <p:spPr>
          <a:xfrm>
            <a:off x="5947034" y="1822888"/>
            <a:ext cx="5673784" cy="4962241"/>
          </a:xfrm>
          <a:prstGeom prst="rect">
            <a:avLst/>
          </a:prstGeom>
        </p:spPr>
      </p:pic>
      <p:pic>
        <p:nvPicPr>
          <p:cNvPr id="30" name="Picture 29">
            <a:extLst>
              <a:ext uri="{FF2B5EF4-FFF2-40B4-BE49-F238E27FC236}">
                <a16:creationId xmlns:a16="http://schemas.microsoft.com/office/drawing/2014/main" id="{5561A2E7-ED3F-F4CE-38BC-70EE9AA9B066}"/>
              </a:ext>
            </a:extLst>
          </p:cNvPr>
          <p:cNvPicPr>
            <a:picLocks noChangeAspect="1"/>
          </p:cNvPicPr>
          <p:nvPr/>
        </p:nvPicPr>
        <p:blipFill>
          <a:blip r:embed="rId4"/>
          <a:srcRect/>
          <a:stretch/>
        </p:blipFill>
        <p:spPr>
          <a:xfrm>
            <a:off x="1296096" y="5200930"/>
            <a:ext cx="4501173" cy="1155419"/>
          </a:xfrm>
          <a:prstGeom prst="rect">
            <a:avLst/>
          </a:prstGeom>
        </p:spPr>
      </p:pic>
      <p:sp>
        <p:nvSpPr>
          <p:cNvPr id="31" name="Text Placeholder 3">
            <a:extLst>
              <a:ext uri="{FF2B5EF4-FFF2-40B4-BE49-F238E27FC236}">
                <a16:creationId xmlns:a16="http://schemas.microsoft.com/office/drawing/2014/main" id="{927BA124-4C35-C312-0A25-4ECC6CFB5C5B}"/>
              </a:ext>
            </a:extLst>
          </p:cNvPr>
          <p:cNvSpPr txBox="1">
            <a:spLocks/>
          </p:cNvSpPr>
          <p:nvPr/>
        </p:nvSpPr>
        <p:spPr>
          <a:xfrm>
            <a:off x="1704393" y="4787083"/>
            <a:ext cx="3336966" cy="40705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t>Example of task:</a:t>
            </a:r>
            <a:endParaRPr lang="en-US" dirty="0"/>
          </a:p>
        </p:txBody>
      </p:sp>
      <p:cxnSp>
        <p:nvCxnSpPr>
          <p:cNvPr id="12" name="Straight Connector 11">
            <a:extLst>
              <a:ext uri="{FF2B5EF4-FFF2-40B4-BE49-F238E27FC236}">
                <a16:creationId xmlns:a16="http://schemas.microsoft.com/office/drawing/2014/main" id="{201707D3-E4AE-204B-6223-F926AA25DD6A}"/>
              </a:ext>
            </a:extLst>
          </p:cNvPr>
          <p:cNvCxnSpPr>
            <a:cxnSpLocks/>
          </p:cNvCxnSpPr>
          <p:nvPr/>
        </p:nvCxnSpPr>
        <p:spPr>
          <a:xfrm>
            <a:off x="4496499" y="939376"/>
            <a:ext cx="2718033" cy="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55C199F-1EC0-6FC5-BCF2-9E53732E0DCD}"/>
              </a:ext>
            </a:extLst>
          </p:cNvPr>
          <p:cNvCxnSpPr>
            <a:cxnSpLocks/>
          </p:cNvCxnSpPr>
          <p:nvPr/>
        </p:nvCxnSpPr>
        <p:spPr>
          <a:xfrm>
            <a:off x="4506286" y="1687395"/>
            <a:ext cx="2718033" cy="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01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441034" y="134291"/>
            <a:ext cx="2957291" cy="557950"/>
          </a:xfrm>
        </p:spPr>
        <p:txBody>
          <a:bodyPr>
            <a:normAutofit/>
          </a:bodyPr>
          <a:lstStyle/>
          <a:p>
            <a:r>
              <a:rPr lang="en-US" dirty="0"/>
              <a:t>Kanban board</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206428" y="606457"/>
            <a:ext cx="1426502" cy="365125"/>
          </a:xfrm>
        </p:spPr>
        <p:txBody>
          <a:bodyPr vert="horz" lIns="91440" tIns="45720" rIns="91440" bIns="45720" rtlCol="0" anchor="t">
            <a:normAutofit lnSpcReduction="10000"/>
          </a:bodyPr>
          <a:lstStyle/>
          <a:p>
            <a:r>
              <a:rPr lang="en-US" dirty="0"/>
              <a:t>SPRINT 4</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2702052" y="959234"/>
            <a:ext cx="6435256" cy="704628"/>
          </a:xfrm>
        </p:spPr>
        <p:txBody>
          <a:bodyPr>
            <a:normAutofit/>
          </a:bodyPr>
          <a:lstStyle/>
          <a:p>
            <a:r>
              <a:rPr lang="en-ZA" dirty="0"/>
              <a:t>Sprint 4 consisted of the main unit testing and integration testing of the methods to ensure full functionality and finalising full documentation due to completion.</a:t>
            </a:r>
            <a:endParaRPr lang="en-US"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7</a:t>
            </a:fld>
            <a:endParaRPr lang="en-US" dirty="0"/>
          </a:p>
        </p:txBody>
      </p:sp>
      <p:pic>
        <p:nvPicPr>
          <p:cNvPr id="14" name="Picture 13" descr="Icon&#10;&#10;Description automatically generated">
            <a:extLst>
              <a:ext uri="{FF2B5EF4-FFF2-40B4-BE49-F238E27FC236}">
                <a16:creationId xmlns:a16="http://schemas.microsoft.com/office/drawing/2014/main" id="{1FB11380-D8E7-362E-30E0-C8A27BCB99DD}"/>
              </a:ext>
            </a:extLst>
          </p:cNvPr>
          <p:cNvPicPr>
            <a:picLocks noChangeAspect="1"/>
          </p:cNvPicPr>
          <p:nvPr/>
        </p:nvPicPr>
        <p:blipFill>
          <a:blip r:embed="rId2"/>
          <a:stretch>
            <a:fillRect/>
          </a:stretch>
        </p:blipFill>
        <p:spPr>
          <a:xfrm>
            <a:off x="1" y="5992140"/>
            <a:ext cx="1115736" cy="871668"/>
          </a:xfrm>
          <a:prstGeom prst="rect">
            <a:avLst/>
          </a:prstGeom>
        </p:spPr>
      </p:pic>
      <p:pic>
        <p:nvPicPr>
          <p:cNvPr id="28" name="Picture 27">
            <a:extLst>
              <a:ext uri="{FF2B5EF4-FFF2-40B4-BE49-F238E27FC236}">
                <a16:creationId xmlns:a16="http://schemas.microsoft.com/office/drawing/2014/main" id="{963111B1-A02A-D7D2-A819-59E8DC6795D0}"/>
              </a:ext>
            </a:extLst>
          </p:cNvPr>
          <p:cNvPicPr>
            <a:picLocks noChangeAspect="1"/>
          </p:cNvPicPr>
          <p:nvPr/>
        </p:nvPicPr>
        <p:blipFill>
          <a:blip r:embed="rId3"/>
          <a:srcRect/>
          <a:stretch/>
        </p:blipFill>
        <p:spPr>
          <a:xfrm>
            <a:off x="5947034" y="2008387"/>
            <a:ext cx="5673784" cy="4591243"/>
          </a:xfrm>
          <a:prstGeom prst="rect">
            <a:avLst/>
          </a:prstGeom>
        </p:spPr>
      </p:pic>
      <p:pic>
        <p:nvPicPr>
          <p:cNvPr id="30" name="Picture 29">
            <a:extLst>
              <a:ext uri="{FF2B5EF4-FFF2-40B4-BE49-F238E27FC236}">
                <a16:creationId xmlns:a16="http://schemas.microsoft.com/office/drawing/2014/main" id="{5561A2E7-ED3F-F4CE-38BC-70EE9AA9B066}"/>
              </a:ext>
            </a:extLst>
          </p:cNvPr>
          <p:cNvPicPr>
            <a:picLocks noChangeAspect="1"/>
          </p:cNvPicPr>
          <p:nvPr/>
        </p:nvPicPr>
        <p:blipFill>
          <a:blip r:embed="rId4"/>
          <a:srcRect/>
          <a:stretch/>
        </p:blipFill>
        <p:spPr>
          <a:xfrm>
            <a:off x="1428415" y="5200930"/>
            <a:ext cx="4236534" cy="1155419"/>
          </a:xfrm>
          <a:prstGeom prst="rect">
            <a:avLst/>
          </a:prstGeom>
        </p:spPr>
      </p:pic>
      <p:sp>
        <p:nvSpPr>
          <p:cNvPr id="31" name="Text Placeholder 3">
            <a:extLst>
              <a:ext uri="{FF2B5EF4-FFF2-40B4-BE49-F238E27FC236}">
                <a16:creationId xmlns:a16="http://schemas.microsoft.com/office/drawing/2014/main" id="{927BA124-4C35-C312-0A25-4ECC6CFB5C5B}"/>
              </a:ext>
            </a:extLst>
          </p:cNvPr>
          <p:cNvSpPr txBox="1">
            <a:spLocks/>
          </p:cNvSpPr>
          <p:nvPr/>
        </p:nvSpPr>
        <p:spPr>
          <a:xfrm>
            <a:off x="1704393" y="4787083"/>
            <a:ext cx="3336966" cy="40705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t>Example of task:</a:t>
            </a:r>
            <a:endParaRPr lang="en-US" dirty="0"/>
          </a:p>
        </p:txBody>
      </p:sp>
      <p:cxnSp>
        <p:nvCxnSpPr>
          <p:cNvPr id="12" name="Straight Connector 11">
            <a:extLst>
              <a:ext uri="{FF2B5EF4-FFF2-40B4-BE49-F238E27FC236}">
                <a16:creationId xmlns:a16="http://schemas.microsoft.com/office/drawing/2014/main" id="{E5C604A7-29B3-43F7-F335-A062950AC02D}"/>
              </a:ext>
            </a:extLst>
          </p:cNvPr>
          <p:cNvCxnSpPr>
            <a:cxnSpLocks/>
          </p:cNvCxnSpPr>
          <p:nvPr/>
        </p:nvCxnSpPr>
        <p:spPr>
          <a:xfrm>
            <a:off x="4506286" y="1595116"/>
            <a:ext cx="2718033" cy="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3E5255E-975C-B58E-55C5-B1A63CE98D12}"/>
              </a:ext>
            </a:extLst>
          </p:cNvPr>
          <p:cNvCxnSpPr>
            <a:cxnSpLocks/>
          </p:cNvCxnSpPr>
          <p:nvPr/>
        </p:nvCxnSpPr>
        <p:spPr>
          <a:xfrm>
            <a:off x="4496499" y="939376"/>
            <a:ext cx="2718033" cy="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422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675431" y="73622"/>
            <a:ext cx="8421688" cy="1325563"/>
          </a:xfrm>
        </p:spPr>
        <p:txBody>
          <a:bodyPr/>
          <a:lstStyle/>
          <a:p>
            <a:r>
              <a:rPr lang="en-US" dirty="0"/>
              <a:t>ERD and MYSQL</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sp>
        <p:nvSpPr>
          <p:cNvPr id="13" name="Text Placeholder 12">
            <a:extLst>
              <a:ext uri="{FF2B5EF4-FFF2-40B4-BE49-F238E27FC236}">
                <a16:creationId xmlns:a16="http://schemas.microsoft.com/office/drawing/2014/main" id="{0C38E6FE-DBFD-C4DD-19CD-868439CA893C}"/>
              </a:ext>
            </a:extLst>
          </p:cNvPr>
          <p:cNvSpPr>
            <a:spLocks noGrp="1"/>
          </p:cNvSpPr>
          <p:nvPr>
            <p:ph type="body" idx="1"/>
          </p:nvPr>
        </p:nvSpPr>
        <p:spPr>
          <a:xfrm>
            <a:off x="1301827" y="1799558"/>
            <a:ext cx="2968169" cy="438198"/>
          </a:xfrm>
        </p:spPr>
        <p:txBody>
          <a:bodyPr/>
          <a:lstStyle/>
          <a:p>
            <a:pPr algn="ctr"/>
            <a:r>
              <a:rPr lang="en-GB" dirty="0"/>
              <a:t>Concept ERD</a:t>
            </a:r>
          </a:p>
        </p:txBody>
      </p:sp>
      <p:pic>
        <p:nvPicPr>
          <p:cNvPr id="25" name="Content Placeholder 24" descr="Diagram&#10;&#10;Description automatically generated">
            <a:extLst>
              <a:ext uri="{FF2B5EF4-FFF2-40B4-BE49-F238E27FC236}">
                <a16:creationId xmlns:a16="http://schemas.microsoft.com/office/drawing/2014/main" id="{7DFA5F02-6022-1F8A-F086-417E590398F9}"/>
              </a:ext>
            </a:extLst>
          </p:cNvPr>
          <p:cNvPicPr>
            <a:picLocks noGrp="1" noChangeAspect="1"/>
          </p:cNvPicPr>
          <p:nvPr>
            <p:ph sz="half" idx="2"/>
          </p:nvPr>
        </p:nvPicPr>
        <p:blipFill rotWithShape="1">
          <a:blip r:embed="rId2"/>
          <a:srcRect l="3073" r="2398" b="4265"/>
          <a:stretch/>
        </p:blipFill>
        <p:spPr>
          <a:xfrm>
            <a:off x="285226" y="2631124"/>
            <a:ext cx="5427677" cy="2117045"/>
          </a:xfrm>
        </p:spPr>
      </p:pic>
      <p:pic>
        <p:nvPicPr>
          <p:cNvPr id="27" name="Content Placeholder 26" descr="Diagram&#10;&#10;Description automatically generated">
            <a:extLst>
              <a:ext uri="{FF2B5EF4-FFF2-40B4-BE49-F238E27FC236}">
                <a16:creationId xmlns:a16="http://schemas.microsoft.com/office/drawing/2014/main" id="{DD9E751C-8336-B28E-AF76-CB1532BFD706}"/>
              </a:ext>
            </a:extLst>
          </p:cNvPr>
          <p:cNvPicPr>
            <a:picLocks noGrp="1" noChangeAspect="1"/>
          </p:cNvPicPr>
          <p:nvPr>
            <p:ph sz="quarter" idx="4"/>
          </p:nvPr>
        </p:nvPicPr>
        <p:blipFill>
          <a:blip r:embed="rId3"/>
          <a:stretch>
            <a:fillRect/>
          </a:stretch>
        </p:blipFill>
        <p:spPr>
          <a:xfrm>
            <a:off x="6907307" y="2553943"/>
            <a:ext cx="3942292" cy="3299528"/>
          </a:xfrm>
        </p:spPr>
      </p:pic>
      <p:sp>
        <p:nvSpPr>
          <p:cNvPr id="19" name="Text Placeholder 18">
            <a:extLst>
              <a:ext uri="{FF2B5EF4-FFF2-40B4-BE49-F238E27FC236}">
                <a16:creationId xmlns:a16="http://schemas.microsoft.com/office/drawing/2014/main" id="{1AD7542A-3ECE-F389-FB80-0626D851FA02}"/>
              </a:ext>
            </a:extLst>
          </p:cNvPr>
          <p:cNvSpPr>
            <a:spLocks noGrp="1"/>
          </p:cNvSpPr>
          <p:nvPr>
            <p:ph type="body" sz="quarter" idx="3"/>
          </p:nvPr>
        </p:nvSpPr>
        <p:spPr>
          <a:xfrm>
            <a:off x="7483144" y="1606701"/>
            <a:ext cx="2896671" cy="823912"/>
          </a:xfrm>
        </p:spPr>
        <p:txBody>
          <a:bodyPr/>
          <a:lstStyle/>
          <a:p>
            <a:pPr algn="ctr"/>
            <a:r>
              <a:rPr lang="en-GB" dirty="0"/>
              <a:t>MYSQL Reverse engineered ERD</a:t>
            </a:r>
          </a:p>
        </p:txBody>
      </p:sp>
      <p:pic>
        <p:nvPicPr>
          <p:cNvPr id="28" name="Picture 27" descr="Icon&#10;&#10;Description automatically generated">
            <a:extLst>
              <a:ext uri="{FF2B5EF4-FFF2-40B4-BE49-F238E27FC236}">
                <a16:creationId xmlns:a16="http://schemas.microsoft.com/office/drawing/2014/main" id="{7A0CBF64-CA99-633D-B7A3-5059901A246D}"/>
              </a:ext>
            </a:extLst>
          </p:cNvPr>
          <p:cNvPicPr>
            <a:picLocks noChangeAspect="1"/>
          </p:cNvPicPr>
          <p:nvPr/>
        </p:nvPicPr>
        <p:blipFill>
          <a:blip r:embed="rId4"/>
          <a:stretch>
            <a:fillRect/>
          </a:stretch>
        </p:blipFill>
        <p:spPr>
          <a:xfrm>
            <a:off x="1" y="5992140"/>
            <a:ext cx="1115736" cy="871668"/>
          </a:xfrm>
          <a:prstGeom prst="rect">
            <a:avLst/>
          </a:prstGeom>
        </p:spPr>
      </p:pic>
      <p:cxnSp>
        <p:nvCxnSpPr>
          <p:cNvPr id="29" name="Straight Connector 28">
            <a:extLst>
              <a:ext uri="{FF2B5EF4-FFF2-40B4-BE49-F238E27FC236}">
                <a16:creationId xmlns:a16="http://schemas.microsoft.com/office/drawing/2014/main" id="{21C11AD3-52E1-56E1-EE60-E2B574EF7042}"/>
              </a:ext>
            </a:extLst>
          </p:cNvPr>
          <p:cNvCxnSpPr>
            <a:cxnSpLocks/>
          </p:cNvCxnSpPr>
          <p:nvPr/>
        </p:nvCxnSpPr>
        <p:spPr>
          <a:xfrm>
            <a:off x="4496499" y="939376"/>
            <a:ext cx="2718033" cy="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1178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3380014" y="219983"/>
            <a:ext cx="5431971" cy="582073"/>
          </a:xfrm>
        </p:spPr>
        <p:txBody>
          <a:bodyPr>
            <a:normAutofit/>
          </a:bodyPr>
          <a:lstStyle/>
          <a:p>
            <a:pPr algn="ctr"/>
            <a:r>
              <a:rPr lang="en-US" dirty="0"/>
              <a:t>DOMAINS</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838200" y="1110978"/>
            <a:ext cx="2533769" cy="365125"/>
          </a:xfrm>
        </p:spPr>
        <p:txBody>
          <a:bodyPr vert="horz" lIns="91440" tIns="45720" rIns="91440" bIns="45720" rtlCol="0" anchor="t">
            <a:normAutofit lnSpcReduction="10000"/>
          </a:bodyPr>
          <a:lstStyle/>
          <a:p>
            <a:pPr algn="ctr"/>
            <a:r>
              <a:rPr lang="en-US" dirty="0"/>
              <a:t>Customer</a:t>
            </a:r>
          </a:p>
        </p:txBody>
      </p:sp>
      <p:cxnSp>
        <p:nvCxnSpPr>
          <p:cNvPr id="12" name="Straight Connector 11">
            <a:extLst>
              <a:ext uri="{FF2B5EF4-FFF2-40B4-BE49-F238E27FC236}">
                <a16:creationId xmlns:a16="http://schemas.microsoft.com/office/drawing/2014/main" id="{4FDAC8E3-3C5F-5168-19E0-E6220C672795}"/>
              </a:ext>
            </a:extLst>
          </p:cNvPr>
          <p:cNvCxnSpPr>
            <a:cxnSpLocks/>
          </p:cNvCxnSpPr>
          <p:nvPr/>
        </p:nvCxnSpPr>
        <p:spPr>
          <a:xfrm>
            <a:off x="4736983" y="660697"/>
            <a:ext cx="2718033" cy="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pic>
        <p:nvPicPr>
          <p:cNvPr id="15" name="Picture 14" descr="Text&#10;&#10;Description automatically generated">
            <a:extLst>
              <a:ext uri="{FF2B5EF4-FFF2-40B4-BE49-F238E27FC236}">
                <a16:creationId xmlns:a16="http://schemas.microsoft.com/office/drawing/2014/main" id="{42293742-3B23-A2BD-DD29-DB90D34DD8C9}"/>
              </a:ext>
            </a:extLst>
          </p:cNvPr>
          <p:cNvPicPr>
            <a:picLocks noChangeAspect="1"/>
          </p:cNvPicPr>
          <p:nvPr/>
        </p:nvPicPr>
        <p:blipFill>
          <a:blip r:embed="rId3"/>
          <a:stretch>
            <a:fillRect/>
          </a:stretch>
        </p:blipFill>
        <p:spPr>
          <a:xfrm>
            <a:off x="401336" y="1689270"/>
            <a:ext cx="3268157" cy="3479460"/>
          </a:xfrm>
          <a:prstGeom prst="rect">
            <a:avLst/>
          </a:prstGeom>
        </p:spPr>
      </p:pic>
      <p:cxnSp>
        <p:nvCxnSpPr>
          <p:cNvPr id="21" name="Straight Connector 20">
            <a:extLst>
              <a:ext uri="{FF2B5EF4-FFF2-40B4-BE49-F238E27FC236}">
                <a16:creationId xmlns:a16="http://schemas.microsoft.com/office/drawing/2014/main" id="{05062901-0674-60A1-B57A-AC9DE7469F2D}"/>
              </a:ext>
            </a:extLst>
          </p:cNvPr>
          <p:cNvCxnSpPr>
            <a:cxnSpLocks/>
          </p:cNvCxnSpPr>
          <p:nvPr/>
        </p:nvCxnSpPr>
        <p:spPr>
          <a:xfrm flipV="1">
            <a:off x="1076726" y="1456353"/>
            <a:ext cx="2056713" cy="1975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44285094-EBA9-512E-150C-74A84967729A}"/>
              </a:ext>
            </a:extLst>
          </p:cNvPr>
          <p:cNvSpPr txBox="1">
            <a:spLocks/>
          </p:cNvSpPr>
          <p:nvPr/>
        </p:nvSpPr>
        <p:spPr>
          <a:xfrm>
            <a:off x="4712770" y="1113000"/>
            <a:ext cx="2533769"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dirty="0"/>
              <a:t>ITEMS</a:t>
            </a:r>
          </a:p>
        </p:txBody>
      </p:sp>
      <p:cxnSp>
        <p:nvCxnSpPr>
          <p:cNvPr id="28" name="Straight Connector 27">
            <a:extLst>
              <a:ext uri="{FF2B5EF4-FFF2-40B4-BE49-F238E27FC236}">
                <a16:creationId xmlns:a16="http://schemas.microsoft.com/office/drawing/2014/main" id="{57983390-98B3-F4A4-3E9A-FD1EA7F59B74}"/>
              </a:ext>
            </a:extLst>
          </p:cNvPr>
          <p:cNvCxnSpPr>
            <a:cxnSpLocks/>
          </p:cNvCxnSpPr>
          <p:nvPr/>
        </p:nvCxnSpPr>
        <p:spPr>
          <a:xfrm flipV="1">
            <a:off x="4951296" y="1458375"/>
            <a:ext cx="2056713" cy="1975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C13B2CCC-C4AE-75BF-2EA7-491E67F2FE0A}"/>
              </a:ext>
            </a:extLst>
          </p:cNvPr>
          <p:cNvSpPr txBox="1">
            <a:spLocks/>
          </p:cNvSpPr>
          <p:nvPr/>
        </p:nvSpPr>
        <p:spPr>
          <a:xfrm>
            <a:off x="8820033" y="1108646"/>
            <a:ext cx="2533769"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dirty="0"/>
              <a:t>ORDERS</a:t>
            </a:r>
          </a:p>
        </p:txBody>
      </p:sp>
      <p:cxnSp>
        <p:nvCxnSpPr>
          <p:cNvPr id="30" name="Straight Connector 29">
            <a:extLst>
              <a:ext uri="{FF2B5EF4-FFF2-40B4-BE49-F238E27FC236}">
                <a16:creationId xmlns:a16="http://schemas.microsoft.com/office/drawing/2014/main" id="{888D343C-7BAE-4606-201A-E88C566A1F65}"/>
              </a:ext>
            </a:extLst>
          </p:cNvPr>
          <p:cNvCxnSpPr>
            <a:cxnSpLocks/>
          </p:cNvCxnSpPr>
          <p:nvPr/>
        </p:nvCxnSpPr>
        <p:spPr>
          <a:xfrm flipV="1">
            <a:off x="9058559" y="1454021"/>
            <a:ext cx="2056713" cy="19750"/>
          </a:xfrm>
          <a:prstGeom prst="line">
            <a:avLst/>
          </a:prstGeom>
          <a:ln>
            <a:solidFill>
              <a:srgbClr val="E3B18D"/>
            </a:solidFill>
          </a:ln>
        </p:spPr>
        <p:style>
          <a:lnRef idx="1">
            <a:schemeClr val="accent1"/>
          </a:lnRef>
          <a:fillRef idx="0">
            <a:schemeClr val="accent1"/>
          </a:fillRef>
          <a:effectRef idx="0">
            <a:schemeClr val="accent1"/>
          </a:effectRef>
          <a:fontRef idx="minor">
            <a:schemeClr val="tx1"/>
          </a:fontRef>
        </p:style>
      </p:cxnSp>
      <p:pic>
        <p:nvPicPr>
          <p:cNvPr id="32" name="Picture 31" descr="Text&#10;&#10;Description automatically generated">
            <a:extLst>
              <a:ext uri="{FF2B5EF4-FFF2-40B4-BE49-F238E27FC236}">
                <a16:creationId xmlns:a16="http://schemas.microsoft.com/office/drawing/2014/main" id="{69D299DA-55EB-DCD7-B23B-8D35DC3BE5DE}"/>
              </a:ext>
            </a:extLst>
          </p:cNvPr>
          <p:cNvPicPr>
            <a:picLocks noChangeAspect="1"/>
          </p:cNvPicPr>
          <p:nvPr/>
        </p:nvPicPr>
        <p:blipFill>
          <a:blip r:embed="rId4"/>
          <a:stretch>
            <a:fillRect/>
          </a:stretch>
        </p:blipFill>
        <p:spPr>
          <a:xfrm>
            <a:off x="4524637" y="1697494"/>
            <a:ext cx="2910036" cy="3463011"/>
          </a:xfrm>
          <a:prstGeom prst="rect">
            <a:avLst/>
          </a:prstGeom>
        </p:spPr>
      </p:pic>
      <p:pic>
        <p:nvPicPr>
          <p:cNvPr id="34" name="Picture 33" descr="Text&#10;&#10;Description automatically generated">
            <a:extLst>
              <a:ext uri="{FF2B5EF4-FFF2-40B4-BE49-F238E27FC236}">
                <a16:creationId xmlns:a16="http://schemas.microsoft.com/office/drawing/2014/main" id="{8ADEE5C7-DE34-F02E-6259-C399335D137D}"/>
              </a:ext>
            </a:extLst>
          </p:cNvPr>
          <p:cNvPicPr>
            <a:picLocks noChangeAspect="1"/>
          </p:cNvPicPr>
          <p:nvPr/>
        </p:nvPicPr>
        <p:blipFill>
          <a:blip r:embed="rId5"/>
          <a:stretch>
            <a:fillRect/>
          </a:stretch>
        </p:blipFill>
        <p:spPr>
          <a:xfrm>
            <a:off x="8289818" y="1689270"/>
            <a:ext cx="3500846" cy="3472557"/>
          </a:xfrm>
          <a:prstGeom prst="rect">
            <a:avLst/>
          </a:prstGeom>
        </p:spPr>
      </p:pic>
      <p:pic>
        <p:nvPicPr>
          <p:cNvPr id="35" name="Picture 34" descr="Icon&#10;&#10;Description automatically generated">
            <a:extLst>
              <a:ext uri="{FF2B5EF4-FFF2-40B4-BE49-F238E27FC236}">
                <a16:creationId xmlns:a16="http://schemas.microsoft.com/office/drawing/2014/main" id="{2C4C0F2E-E2CA-422E-A68C-5A1247887AB9}"/>
              </a:ext>
            </a:extLst>
          </p:cNvPr>
          <p:cNvPicPr>
            <a:picLocks noChangeAspect="1"/>
          </p:cNvPicPr>
          <p:nvPr/>
        </p:nvPicPr>
        <p:blipFill>
          <a:blip r:embed="rId6"/>
          <a:stretch>
            <a:fillRect/>
          </a:stretch>
        </p:blipFill>
        <p:spPr>
          <a:xfrm>
            <a:off x="1" y="5992140"/>
            <a:ext cx="1115736" cy="871668"/>
          </a:xfrm>
          <a:prstGeom prst="rect">
            <a:avLst/>
          </a:prstGeom>
        </p:spPr>
      </p:pic>
    </p:spTree>
    <p:extLst>
      <p:ext uri="{BB962C8B-B14F-4D97-AF65-F5344CB8AC3E}">
        <p14:creationId xmlns:p14="http://schemas.microsoft.com/office/powerpoint/2010/main" val="1472106130"/>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3.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195</TotalTime>
  <Words>316</Words>
  <Application>Microsoft Office PowerPoint</Application>
  <PresentationFormat>Widescreen</PresentationFormat>
  <Paragraphs>73</Paragraphs>
  <Slides>15</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Tenorite</vt:lpstr>
      <vt:lpstr>Monoline</vt:lpstr>
      <vt:lpstr>IMS Project</vt:lpstr>
      <vt:lpstr>ABOUT US</vt:lpstr>
      <vt:lpstr>INITIAL RISK assessment</vt:lpstr>
      <vt:lpstr>Kanban board</vt:lpstr>
      <vt:lpstr>Kanban board</vt:lpstr>
      <vt:lpstr>Kanban board</vt:lpstr>
      <vt:lpstr>Kanban board</vt:lpstr>
      <vt:lpstr>ERD and MYSQL</vt:lpstr>
      <vt:lpstr>DOMAINS</vt:lpstr>
      <vt:lpstr>DOMAINS TESTING</vt:lpstr>
      <vt:lpstr>Data Access Object (DAO)</vt:lpstr>
      <vt:lpstr>Data Access Object (DAO) TESTING</vt:lpstr>
      <vt:lpstr>Controllers</vt:lpstr>
      <vt:lpstr>Controllers TESTING</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IMS Project</dc:title>
  <dc:creator>Charles Cairney (Student)</dc:creator>
  <cp:lastModifiedBy>Charles Cairney (Student)</cp:lastModifiedBy>
  <cp:revision>28</cp:revision>
  <dcterms:created xsi:type="dcterms:W3CDTF">2022-07-21T13:19:53Z</dcterms:created>
  <dcterms:modified xsi:type="dcterms:W3CDTF">2022-07-21T16:35:13Z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