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1"/>
  </p:notesMasterIdLst>
  <p:handoutMasterIdLst>
    <p:handoutMasterId r:id="rId22"/>
  </p:handoutMasterIdLst>
  <p:sldIdLst>
    <p:sldId id="256" r:id="rId5"/>
    <p:sldId id="277" r:id="rId6"/>
    <p:sldId id="298" r:id="rId7"/>
    <p:sldId id="289" r:id="rId8"/>
    <p:sldId id="295" r:id="rId9"/>
    <p:sldId id="296" r:id="rId10"/>
    <p:sldId id="297" r:id="rId11"/>
    <p:sldId id="266" r:id="rId12"/>
    <p:sldId id="270" r:id="rId13"/>
    <p:sldId id="299" r:id="rId14"/>
    <p:sldId id="300" r:id="rId15"/>
    <p:sldId id="301" r:id="rId16"/>
    <p:sldId id="302" r:id="rId17"/>
    <p:sldId id="303" r:id="rId18"/>
    <p:sldId id="304"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18D"/>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936" autoAdjust="0"/>
  </p:normalViewPr>
  <p:slideViewPr>
    <p:cSldViewPr snapToGrid="0">
      <p:cViewPr varScale="1">
        <p:scale>
          <a:sx n="63" d="100"/>
          <a:sy n="63" d="100"/>
        </p:scale>
        <p:origin x="1411" y="62"/>
      </p:cViewPr>
      <p:guideLst>
        <p:guide orient="horz" pos="33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7/21/2022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my name is Charles Cairney and welcome to my IMS project. Where we were tasked with building an inventory management system using Java and MySQL.</a:t>
            </a:r>
          </a:p>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362463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 used Unit testing using the dependency Junit, which a link for can be found in the ReadMe. The only issue with the unit testing, was with the setters as you had to initially use the set method and check the completion using the get method in the </a:t>
            </a:r>
            <a:r>
              <a:rPr lang="en-GB" dirty="0" err="1"/>
              <a:t>assertEquals</a:t>
            </a:r>
            <a:r>
              <a:rPr lang="en-GB" dirty="0"/>
              <a:t>. If I could have improved the testing in this segment it would be by setting up a @Before and @After to generate the base customer so it didn’t have to instantiated every test and the @After would delete the customer, saving time and memory.</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4258283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have screenshots of the Data access objects for customer, items and orders. Here the CRUD functionality was easy to implement for customer/items as all you have to do was firstly gain connection to the database in use, through the implementation of your access username/password found in the </a:t>
            </a:r>
            <a:r>
              <a:rPr lang="en-GB" dirty="0" err="1"/>
              <a:t>Dbproperties</a:t>
            </a:r>
            <a:r>
              <a:rPr lang="en-GB" dirty="0"/>
              <a:t> tab where the SQL-schema is also found, the SQL-schema is used for DB &amp; table generation which ensures correct formation for new users.</a:t>
            </a:r>
          </a:p>
          <a:p>
            <a:r>
              <a:rPr lang="en-GB" dirty="0"/>
              <a:t>Assuming connection was a success for each CRUD functionality a JDBC prepare statement object is used. The statement is a string formatted in a MySQL query order. With ? For the areas in which you want to input Java code specific information like </a:t>
            </a:r>
            <a:r>
              <a:rPr lang="en-GB" dirty="0" err="1"/>
              <a:t>orderId</a:t>
            </a:r>
            <a:r>
              <a:rPr lang="en-GB" dirty="0"/>
              <a:t> or </a:t>
            </a:r>
            <a:r>
              <a:rPr lang="en-GB" dirty="0" err="1"/>
              <a:t>itemName</a:t>
            </a:r>
            <a:r>
              <a:rPr lang="en-GB" dirty="0"/>
              <a:t> so the final end user can send information to the Database from the command Line. For example, the </a:t>
            </a:r>
            <a:r>
              <a:rPr lang="en-GB" dirty="0" err="1"/>
              <a:t>statement.setString</a:t>
            </a:r>
            <a:r>
              <a:rPr lang="en-GB" dirty="0"/>
              <a:t>(1, “</a:t>
            </a:r>
            <a:r>
              <a:rPr lang="en-GB" dirty="0" err="1"/>
              <a:t>kevin</a:t>
            </a:r>
            <a:r>
              <a:rPr lang="en-GB" dirty="0"/>
              <a:t>”) would replace the first instance of ? With Kevin and so on. If the statement is a success it returns the result process through the </a:t>
            </a:r>
            <a:r>
              <a:rPr lang="en-GB" dirty="0" err="1"/>
              <a:t>ModelFromResultSet</a:t>
            </a:r>
            <a:r>
              <a:rPr lang="en-GB" dirty="0"/>
              <a:t> which converts the MySQL query result back into it respective java code kind of going in reverse of the first </a:t>
            </a:r>
            <a:r>
              <a:rPr lang="en-GB" dirty="0" err="1"/>
              <a:t>preparedstatement</a:t>
            </a:r>
            <a:r>
              <a:rPr lang="en-GB" dirty="0"/>
              <a:t> to ensure a two way conversation with each other.</a:t>
            </a:r>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96613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my testing here I created a local </a:t>
            </a:r>
            <a:r>
              <a:rPr lang="en-GB" dirty="0" err="1"/>
              <a:t>testIMS</a:t>
            </a:r>
            <a:r>
              <a:rPr lang="en-GB" dirty="0"/>
              <a:t> database to contain test data that could be </a:t>
            </a:r>
            <a:r>
              <a:rPr lang="en-GB" dirty="0" err="1"/>
              <a:t>controled</a:t>
            </a:r>
            <a:r>
              <a:rPr lang="en-GB" dirty="0"/>
              <a:t> for the test environment. A new test schema with </a:t>
            </a:r>
            <a:r>
              <a:rPr lang="en-GB" dirty="0" err="1"/>
              <a:t>tIMS</a:t>
            </a:r>
            <a:r>
              <a:rPr lang="en-GB" dirty="0"/>
              <a:t> database creation was also added in the test resources. This was effective, but also during the DAO testing, I experienced the most of my difficulties. The first issue was after running the tests here the second attempt would always fail. This problem was fixed after awhile by creating @Before and @After test requirements that would add customers, items and orders to the DB and then remove when finished therefore allow repeatability in testing.</a:t>
            </a:r>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512260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 created a controller for each customer, items and orders. The Item controller was created directly with the customer controller as they both contained the same options for the user to pick from Create, Read, update and delete with variations of read like (</a:t>
            </a:r>
            <a:r>
              <a:rPr lang="en-GB" dirty="0" err="1"/>
              <a:t>readLatest</a:t>
            </a:r>
            <a:r>
              <a:rPr lang="en-GB" dirty="0"/>
              <a:t>/</a:t>
            </a:r>
            <a:r>
              <a:rPr lang="en-GB" dirty="0" err="1"/>
              <a:t>readRecent</a:t>
            </a:r>
            <a:r>
              <a:rPr lang="en-GB" dirty="0"/>
              <a:t> and </a:t>
            </a:r>
            <a:r>
              <a:rPr lang="en-GB" dirty="0" err="1"/>
              <a:t>readAll</a:t>
            </a:r>
            <a:r>
              <a:rPr lang="en-GB" dirty="0"/>
              <a:t>) which were implemented to serve as a function for the other options where required, for example my create method required the use of displaying only the customer it just created therefore it used </a:t>
            </a:r>
            <a:r>
              <a:rPr lang="en-GB" dirty="0" err="1"/>
              <a:t>readlatest</a:t>
            </a:r>
            <a:r>
              <a:rPr lang="en-GB" dirty="0"/>
              <a:t> which used my </a:t>
            </a:r>
            <a:r>
              <a:rPr lang="en-GB" dirty="0" err="1"/>
              <a:t>sql</a:t>
            </a:r>
            <a:r>
              <a:rPr lang="en-GB" dirty="0"/>
              <a:t> queries special parameter of LIMIT 1 DESC.</a:t>
            </a:r>
          </a:p>
          <a:p>
            <a:r>
              <a:rPr lang="en-GB" dirty="0"/>
              <a:t>Order functionality was a little more advanced as it required Add_item, </a:t>
            </a:r>
            <a:r>
              <a:rPr lang="en-GB" dirty="0" err="1"/>
              <a:t>Delete_item</a:t>
            </a:r>
            <a:r>
              <a:rPr lang="en-GB" dirty="0"/>
              <a:t> and Cost. </a:t>
            </a:r>
          </a:p>
          <a:p>
            <a:r>
              <a:rPr lang="en-GB" dirty="0"/>
              <a:t>This created an issue of the original Action </a:t>
            </a:r>
            <a:r>
              <a:rPr lang="en-GB" dirty="0" err="1"/>
              <a:t>enum</a:t>
            </a:r>
            <a:r>
              <a:rPr lang="en-GB" dirty="0"/>
              <a:t> not being acceptable so a new </a:t>
            </a:r>
            <a:r>
              <a:rPr lang="en-GB" dirty="0" err="1"/>
              <a:t>OrderAction</a:t>
            </a:r>
            <a:r>
              <a:rPr lang="en-GB" dirty="0"/>
              <a:t> </a:t>
            </a:r>
            <a:r>
              <a:rPr lang="en-GB" dirty="0" err="1"/>
              <a:t>enum</a:t>
            </a:r>
            <a:r>
              <a:rPr lang="en-GB" dirty="0"/>
              <a:t> was generated in the same way but with the added functions. Also the IMS was altered with an IF statement when the ORDER domain was selected to instead activate the new </a:t>
            </a:r>
            <a:r>
              <a:rPr lang="en-GB" dirty="0" err="1"/>
              <a:t>OrderAction</a:t>
            </a:r>
            <a:r>
              <a:rPr lang="en-GB" dirty="0"/>
              <a:t> instead of original Action </a:t>
            </a:r>
            <a:r>
              <a:rPr lang="en-GB" dirty="0" err="1"/>
              <a:t>enum</a:t>
            </a:r>
            <a:r>
              <a:rPr lang="en-GB" dirty="0"/>
              <a:t>.</a:t>
            </a:r>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225885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controllers I used Integration testing with the use of Mockito which a link for can be found in the ReadMe, integration testing was used as these controller implemented many modules of the program and could not be logically isolated therefore Mockito was able to call and simulate the DAO return function which works hand in hand with the </a:t>
            </a:r>
            <a:r>
              <a:rPr lang="en-GB" dirty="0" err="1"/>
              <a:t>assertEquals</a:t>
            </a:r>
            <a:r>
              <a:rPr lang="en-GB" dirty="0"/>
              <a:t> from Junit.</a:t>
            </a:r>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784096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the full feature branch model after merge into master due to the complete build meeting the project requirements creating a MVP with a testing coverage of 74%.</a:t>
            </a:r>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121987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About Us.</a:t>
            </a:r>
          </a:p>
          <a:p>
            <a:r>
              <a:rPr lang="en-GB" dirty="0"/>
              <a:t>Read Requirements</a:t>
            </a: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2293767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step in the product was to generate a risk assessment.</a:t>
            </a:r>
          </a:p>
          <a:p>
            <a:r>
              <a:rPr lang="en-GB" dirty="0"/>
              <a:t>A risk assessment is created to mitigate damage they could cause.</a:t>
            </a:r>
          </a:p>
          <a:p>
            <a:r>
              <a:rPr lang="en-GB" dirty="0"/>
              <a:t>In a risk assessment you IDENTIFY risks, ASSESS the probability and IMPACT, And PLAN counter measures to stop these every becoming true. Also helps identify all areas to monitor throughout the project.</a:t>
            </a:r>
          </a:p>
          <a:p>
            <a:endParaRPr lang="en-GB" dirty="0"/>
          </a:p>
          <a:p>
            <a:r>
              <a:rPr lang="en-GB" dirty="0"/>
              <a:t>READ ALL RISKS</a:t>
            </a:r>
          </a:p>
          <a:p>
            <a:endParaRPr lang="en-GB" dirty="0"/>
          </a:p>
          <a:p>
            <a:r>
              <a:rPr lang="en-GB" dirty="0"/>
              <a:t>4 is the worst due to post pandemic, current high temperatures and elderly family.</a:t>
            </a:r>
          </a:p>
          <a:p>
            <a:endParaRPr lang="en-GB" dirty="0"/>
          </a:p>
          <a:p>
            <a:r>
              <a:rPr lang="en-GB" dirty="0"/>
              <a:t>READ RISKS FULLY AND EXPLAIN MATRIX</a:t>
            </a:r>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2475356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site used for my agile project management was JIRA and specifically the Kanban board aspect.</a:t>
            </a:r>
          </a:p>
          <a:p>
            <a:r>
              <a:rPr lang="en-GB" dirty="0"/>
              <a:t>To begin with I created as many User Stories as possible with the product requirements as my guide and coding experience to fill in gaps required. </a:t>
            </a:r>
          </a:p>
          <a:p>
            <a:r>
              <a:rPr lang="en-GB" dirty="0"/>
              <a:t>Once all the user stories were created Epics through common themes in user stories were generated (items, customer, orders and system) which allowed us to tag/link stories to correct epics.</a:t>
            </a:r>
          </a:p>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926025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second sprint was use for creating the class, DAO (data access object) and controller for customer and items and updating the IMS to access these entities to become active controllers.</a:t>
            </a:r>
          </a:p>
          <a:p>
            <a:r>
              <a:rPr lang="en-GB" dirty="0"/>
              <a:t>This included deciding the attributes required for each entity and if any relationships required special assessment. Also creating the tables in MySQL and the statements required with the functionality to also pull long, int and double values from the database with conversion models. Here I ran into a couple of issues when I attempted to run the application before updating the IMS, therefore the item domain was not a case in the running order to become active with its controller/DAO, resulting in failure.</a:t>
            </a:r>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12403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third sprint was dedicated to the production of the order class, DAO and controller. When creating the user stories and implementing story points, orders was identified as the heavier task. This was mainly due to the requirement of an </a:t>
            </a:r>
            <a:r>
              <a:rPr lang="en-GB" dirty="0" err="1"/>
              <a:t>OrderAction</a:t>
            </a:r>
            <a:r>
              <a:rPr lang="en-GB" dirty="0"/>
              <a:t> </a:t>
            </a:r>
            <a:r>
              <a:rPr lang="en-GB" dirty="0" err="1"/>
              <a:t>enum</a:t>
            </a:r>
            <a:r>
              <a:rPr lang="en-GB" dirty="0"/>
              <a:t>, the cost order method, the requirement to add items to these order and delete items from these orders.</a:t>
            </a:r>
          </a:p>
          <a:p>
            <a:endParaRPr lang="en-GB" dirty="0"/>
          </a:p>
          <a:p>
            <a:r>
              <a:rPr lang="en-GB" dirty="0"/>
              <a:t>Read the user stories</a:t>
            </a:r>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042009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final sprint was about unit &amp; integration testing and documentation finalisation with the final merge into the master branch for full Feature branch model creation. </a:t>
            </a:r>
          </a:p>
          <a:p>
            <a:endParaRPr lang="en-GB" dirty="0"/>
          </a:p>
          <a:p>
            <a:r>
              <a:rPr lang="en-GB" dirty="0"/>
              <a:t>An example of a user story</a:t>
            </a:r>
          </a:p>
          <a:p>
            <a:r>
              <a:rPr lang="en-GB" dirty="0"/>
              <a:t>From here would be “As a developer, I want to complete a ReadMe, So that other users can use the program correctly”</a:t>
            </a: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2291058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my conceptualised ERD was the same as the reverse engineered ERD from MySQL.</a:t>
            </a:r>
          </a:p>
          <a:p>
            <a:endParaRPr lang="en-GB" dirty="0"/>
          </a:p>
          <a:p>
            <a:r>
              <a:rPr lang="en-GB" dirty="0"/>
              <a:t>The relationships are as follows:</a:t>
            </a:r>
          </a:p>
          <a:p>
            <a:r>
              <a:rPr lang="en-GB" dirty="0"/>
              <a:t>(Items – </a:t>
            </a:r>
            <a:r>
              <a:rPr lang="en-GB" dirty="0" err="1"/>
              <a:t>order_items</a:t>
            </a:r>
            <a:r>
              <a:rPr lang="en-GB" dirty="0"/>
              <a:t>) is a one and only one to One or many relationship.</a:t>
            </a:r>
          </a:p>
          <a:p>
            <a:r>
              <a:rPr lang="en-GB" dirty="0"/>
              <a:t>customers to orders is a one and only one to One or many relationship</a:t>
            </a:r>
          </a:p>
          <a:p>
            <a:r>
              <a:rPr lang="en-GB" dirty="0"/>
              <a:t>order to customer is a one and only one relationship</a:t>
            </a:r>
          </a:p>
          <a:p>
            <a:r>
              <a:rPr lang="en-GB" dirty="0"/>
              <a:t>Customer to </a:t>
            </a:r>
            <a:r>
              <a:rPr lang="en-GB" dirty="0" err="1"/>
              <a:t>order_items</a:t>
            </a:r>
            <a:r>
              <a:rPr lang="en-GB" dirty="0"/>
              <a:t>, is a one way, One or Many relationship</a:t>
            </a:r>
          </a:p>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870253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example of the initial code for the domains of each. As you can see they all contain constructors, getters/setters and just off screen which I will show later is the </a:t>
            </a:r>
            <a:r>
              <a:rPr lang="en-GB" dirty="0" err="1"/>
              <a:t>toString</a:t>
            </a:r>
            <a:r>
              <a:rPr lang="en-GB" dirty="0"/>
              <a:t>, </a:t>
            </a:r>
            <a:r>
              <a:rPr lang="en-GB" dirty="0" err="1"/>
              <a:t>hashcode</a:t>
            </a:r>
            <a:r>
              <a:rPr lang="en-GB" dirty="0"/>
              <a:t> generation and Equals method.</a:t>
            </a:r>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420529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52.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61.png"/><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63.png"/><Relationship Id="rId4" Type="http://schemas.openxmlformats.org/officeDocument/2006/relationships/image" Target="../media/image62.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7.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295987" y="4753621"/>
            <a:ext cx="4941771" cy="1122202"/>
          </a:xfrm>
        </p:spPr>
        <p:txBody>
          <a:bodyPr/>
          <a:lstStyle/>
          <a:p>
            <a:r>
              <a:rPr lang="en-US" dirty="0"/>
              <a:t>IMS Project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295988" y="5905671"/>
            <a:ext cx="4941770" cy="396660"/>
          </a:xfrm>
        </p:spPr>
        <p:txBody>
          <a:bodyPr/>
          <a:lstStyle/>
          <a:p>
            <a:r>
              <a:rPr lang="en-US" dirty="0"/>
              <a:t>By Charles Cairney</a:t>
            </a:r>
          </a:p>
        </p:txBody>
      </p:sp>
      <p:pic>
        <p:nvPicPr>
          <p:cNvPr id="5" name="Picture 4" descr="Icon&#10;&#10;Description automatically generated">
            <a:extLst>
              <a:ext uri="{FF2B5EF4-FFF2-40B4-BE49-F238E27FC236}">
                <a16:creationId xmlns:a16="http://schemas.microsoft.com/office/drawing/2014/main" id="{0F86B845-841C-08FC-9FE6-AE6E0F60BD5A}"/>
              </a:ext>
            </a:extLst>
          </p:cNvPr>
          <p:cNvPicPr>
            <a:picLocks noChangeAspect="1"/>
          </p:cNvPicPr>
          <p:nvPr/>
        </p:nvPicPr>
        <p:blipFill>
          <a:blip r:embed="rId3"/>
          <a:stretch>
            <a:fillRect/>
          </a:stretch>
        </p:blipFill>
        <p:spPr>
          <a:xfrm>
            <a:off x="9808836" y="4957893"/>
            <a:ext cx="2087177" cy="1630607"/>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5" y="219983"/>
            <a:ext cx="5431971" cy="582073"/>
          </a:xfrm>
        </p:spPr>
        <p:txBody>
          <a:bodyPr>
            <a:normAutofit/>
          </a:bodyPr>
          <a:lstStyle/>
          <a:p>
            <a:pPr algn="ctr"/>
            <a:r>
              <a:rPr lang="en-US" dirty="0"/>
              <a:t>DOMAINS TESTING</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110978"/>
            <a:ext cx="2533769" cy="365125"/>
          </a:xfrm>
        </p:spPr>
        <p:txBody>
          <a:bodyPr vert="horz" lIns="91440" tIns="45720" rIns="91440" bIns="45720" rtlCol="0" anchor="t">
            <a:normAutofit lnSpcReduction="10000"/>
          </a:bodyPr>
          <a:lstStyle/>
          <a:p>
            <a:pPr algn="ctr"/>
            <a:r>
              <a:rPr lang="en-US" dirty="0"/>
              <a:t>Customer</a:t>
            </a:r>
          </a:p>
        </p:txBody>
      </p:sp>
      <p:cxnSp>
        <p:nvCxnSpPr>
          <p:cNvPr id="12" name="Straight Connector 11">
            <a:extLst>
              <a:ext uri="{FF2B5EF4-FFF2-40B4-BE49-F238E27FC236}">
                <a16:creationId xmlns:a16="http://schemas.microsoft.com/office/drawing/2014/main" id="{4FDAC8E3-3C5F-5168-19E0-E6220C672795}"/>
              </a:ext>
            </a:extLst>
          </p:cNvPr>
          <p:cNvCxnSpPr>
            <a:cxnSpLocks/>
          </p:cNvCxnSpPr>
          <p:nvPr/>
        </p:nvCxnSpPr>
        <p:spPr>
          <a:xfrm>
            <a:off x="4736984" y="660697"/>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2293742-3B23-A2BD-DD29-DB90D34DD8C9}"/>
              </a:ext>
            </a:extLst>
          </p:cNvPr>
          <p:cNvPicPr>
            <a:picLocks noChangeAspect="1"/>
          </p:cNvPicPr>
          <p:nvPr/>
        </p:nvPicPr>
        <p:blipFill>
          <a:blip r:embed="rId3"/>
          <a:srcRect/>
          <a:stretch/>
        </p:blipFill>
        <p:spPr>
          <a:xfrm>
            <a:off x="401336" y="1744083"/>
            <a:ext cx="3268157" cy="3369833"/>
          </a:xfrm>
          <a:prstGeom prst="rect">
            <a:avLst/>
          </a:prstGeom>
        </p:spPr>
      </p:pic>
      <p:cxnSp>
        <p:nvCxnSpPr>
          <p:cNvPr id="21" name="Straight Connector 20">
            <a:extLst>
              <a:ext uri="{FF2B5EF4-FFF2-40B4-BE49-F238E27FC236}">
                <a16:creationId xmlns:a16="http://schemas.microsoft.com/office/drawing/2014/main" id="{05062901-0674-60A1-B57A-AC9DE7469F2D}"/>
              </a:ext>
            </a:extLst>
          </p:cNvPr>
          <p:cNvCxnSpPr>
            <a:cxnSpLocks/>
          </p:cNvCxnSpPr>
          <p:nvPr/>
        </p:nvCxnSpPr>
        <p:spPr>
          <a:xfrm flipV="1">
            <a:off x="1076726" y="1456353"/>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4285094-EBA9-512E-150C-74A84967729A}"/>
              </a:ext>
            </a:extLst>
          </p:cNvPr>
          <p:cNvSpPr txBox="1">
            <a:spLocks/>
          </p:cNvSpPr>
          <p:nvPr/>
        </p:nvSpPr>
        <p:spPr>
          <a:xfrm>
            <a:off x="4712770" y="1113000"/>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ITEMS</a:t>
            </a:r>
          </a:p>
        </p:txBody>
      </p:sp>
      <p:cxnSp>
        <p:nvCxnSpPr>
          <p:cNvPr id="28" name="Straight Connector 27">
            <a:extLst>
              <a:ext uri="{FF2B5EF4-FFF2-40B4-BE49-F238E27FC236}">
                <a16:creationId xmlns:a16="http://schemas.microsoft.com/office/drawing/2014/main" id="{57983390-98B3-F4A4-3E9A-FD1EA7F59B74}"/>
              </a:ext>
            </a:extLst>
          </p:cNvPr>
          <p:cNvCxnSpPr>
            <a:cxnSpLocks/>
          </p:cNvCxnSpPr>
          <p:nvPr/>
        </p:nvCxnSpPr>
        <p:spPr>
          <a:xfrm flipV="1">
            <a:off x="4951296" y="1458375"/>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C13B2CCC-C4AE-75BF-2EA7-491E67F2FE0A}"/>
              </a:ext>
            </a:extLst>
          </p:cNvPr>
          <p:cNvSpPr txBox="1">
            <a:spLocks/>
          </p:cNvSpPr>
          <p:nvPr/>
        </p:nvSpPr>
        <p:spPr>
          <a:xfrm>
            <a:off x="8820033" y="1108646"/>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ORDERS</a:t>
            </a:r>
          </a:p>
        </p:txBody>
      </p:sp>
      <p:cxnSp>
        <p:nvCxnSpPr>
          <p:cNvPr id="30" name="Straight Connector 29">
            <a:extLst>
              <a:ext uri="{FF2B5EF4-FFF2-40B4-BE49-F238E27FC236}">
                <a16:creationId xmlns:a16="http://schemas.microsoft.com/office/drawing/2014/main" id="{888D343C-7BAE-4606-201A-E88C566A1F65}"/>
              </a:ext>
            </a:extLst>
          </p:cNvPr>
          <p:cNvCxnSpPr>
            <a:cxnSpLocks/>
          </p:cNvCxnSpPr>
          <p:nvPr/>
        </p:nvCxnSpPr>
        <p:spPr>
          <a:xfrm flipV="1">
            <a:off x="9058559" y="1454021"/>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69D299DA-55EB-DCD7-B23B-8D35DC3BE5DE}"/>
              </a:ext>
            </a:extLst>
          </p:cNvPr>
          <p:cNvPicPr>
            <a:picLocks noChangeAspect="1"/>
          </p:cNvPicPr>
          <p:nvPr/>
        </p:nvPicPr>
        <p:blipFill>
          <a:blip r:embed="rId4"/>
          <a:srcRect/>
          <a:stretch/>
        </p:blipFill>
        <p:spPr>
          <a:xfrm>
            <a:off x="4597984" y="1697494"/>
            <a:ext cx="2763341" cy="3463011"/>
          </a:xfrm>
          <a:prstGeom prst="rect">
            <a:avLst/>
          </a:prstGeom>
        </p:spPr>
      </p:pic>
      <p:pic>
        <p:nvPicPr>
          <p:cNvPr id="34" name="Picture 33">
            <a:extLst>
              <a:ext uri="{FF2B5EF4-FFF2-40B4-BE49-F238E27FC236}">
                <a16:creationId xmlns:a16="http://schemas.microsoft.com/office/drawing/2014/main" id="{8ADEE5C7-DE34-F02E-6259-C399335D137D}"/>
              </a:ext>
            </a:extLst>
          </p:cNvPr>
          <p:cNvPicPr>
            <a:picLocks noChangeAspect="1"/>
          </p:cNvPicPr>
          <p:nvPr/>
        </p:nvPicPr>
        <p:blipFill>
          <a:blip r:embed="rId5"/>
          <a:srcRect/>
          <a:stretch/>
        </p:blipFill>
        <p:spPr>
          <a:xfrm>
            <a:off x="8375858" y="1689270"/>
            <a:ext cx="3328766" cy="3472557"/>
          </a:xfrm>
          <a:prstGeom prst="rect">
            <a:avLst/>
          </a:prstGeom>
        </p:spPr>
      </p:pic>
      <p:pic>
        <p:nvPicPr>
          <p:cNvPr id="35" name="Picture 34" descr="Icon&#10;&#10;Description automatically generated">
            <a:extLst>
              <a:ext uri="{FF2B5EF4-FFF2-40B4-BE49-F238E27FC236}">
                <a16:creationId xmlns:a16="http://schemas.microsoft.com/office/drawing/2014/main" id="{2C4C0F2E-E2CA-422E-A68C-5A1247887AB9}"/>
              </a:ext>
            </a:extLst>
          </p:cNvPr>
          <p:cNvPicPr>
            <a:picLocks noChangeAspect="1"/>
          </p:cNvPicPr>
          <p:nvPr/>
        </p:nvPicPr>
        <p:blipFill>
          <a:blip r:embed="rId6"/>
          <a:stretch>
            <a:fillRect/>
          </a:stretch>
        </p:blipFill>
        <p:spPr>
          <a:xfrm>
            <a:off x="1" y="5992140"/>
            <a:ext cx="1115736" cy="871668"/>
          </a:xfrm>
          <a:prstGeom prst="rect">
            <a:avLst/>
          </a:prstGeom>
        </p:spPr>
      </p:pic>
    </p:spTree>
    <p:extLst>
      <p:ext uri="{BB962C8B-B14F-4D97-AF65-F5344CB8AC3E}">
        <p14:creationId xmlns:p14="http://schemas.microsoft.com/office/powerpoint/2010/main" val="171325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4" y="219983"/>
            <a:ext cx="5431971" cy="582073"/>
          </a:xfrm>
        </p:spPr>
        <p:txBody>
          <a:bodyPr>
            <a:normAutofit/>
          </a:bodyPr>
          <a:lstStyle/>
          <a:p>
            <a:pPr algn="ctr"/>
            <a:r>
              <a:rPr lang="en-US" dirty="0"/>
              <a:t>Data Access Object (DAO)</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110978"/>
            <a:ext cx="2533769" cy="365125"/>
          </a:xfrm>
        </p:spPr>
        <p:txBody>
          <a:bodyPr vert="horz" lIns="91440" tIns="45720" rIns="91440" bIns="45720" rtlCol="0" anchor="t">
            <a:normAutofit lnSpcReduction="10000"/>
          </a:bodyPr>
          <a:lstStyle/>
          <a:p>
            <a:pPr algn="ctr"/>
            <a:r>
              <a:rPr lang="en-US" dirty="0"/>
              <a:t>Customer</a:t>
            </a:r>
          </a:p>
        </p:txBody>
      </p:sp>
      <p:cxnSp>
        <p:nvCxnSpPr>
          <p:cNvPr id="12" name="Straight Connector 11">
            <a:extLst>
              <a:ext uri="{FF2B5EF4-FFF2-40B4-BE49-F238E27FC236}">
                <a16:creationId xmlns:a16="http://schemas.microsoft.com/office/drawing/2014/main" id="{4FDAC8E3-3C5F-5168-19E0-E6220C672795}"/>
              </a:ext>
            </a:extLst>
          </p:cNvPr>
          <p:cNvCxnSpPr>
            <a:cxnSpLocks/>
          </p:cNvCxnSpPr>
          <p:nvPr/>
        </p:nvCxnSpPr>
        <p:spPr>
          <a:xfrm>
            <a:off x="4736983" y="660697"/>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2293742-3B23-A2BD-DD29-DB90D34DD8C9}"/>
              </a:ext>
            </a:extLst>
          </p:cNvPr>
          <p:cNvPicPr>
            <a:picLocks noChangeAspect="1"/>
          </p:cNvPicPr>
          <p:nvPr/>
        </p:nvPicPr>
        <p:blipFill>
          <a:blip r:embed="rId3"/>
          <a:srcRect/>
          <a:stretch/>
        </p:blipFill>
        <p:spPr>
          <a:xfrm>
            <a:off x="401336" y="1826754"/>
            <a:ext cx="3268157" cy="3204491"/>
          </a:xfrm>
          <a:prstGeom prst="rect">
            <a:avLst/>
          </a:prstGeom>
        </p:spPr>
      </p:pic>
      <p:cxnSp>
        <p:nvCxnSpPr>
          <p:cNvPr id="21" name="Straight Connector 20">
            <a:extLst>
              <a:ext uri="{FF2B5EF4-FFF2-40B4-BE49-F238E27FC236}">
                <a16:creationId xmlns:a16="http://schemas.microsoft.com/office/drawing/2014/main" id="{05062901-0674-60A1-B57A-AC9DE7469F2D}"/>
              </a:ext>
            </a:extLst>
          </p:cNvPr>
          <p:cNvCxnSpPr>
            <a:cxnSpLocks/>
          </p:cNvCxnSpPr>
          <p:nvPr/>
        </p:nvCxnSpPr>
        <p:spPr>
          <a:xfrm flipV="1">
            <a:off x="1076726" y="1456353"/>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4285094-EBA9-512E-150C-74A84967729A}"/>
              </a:ext>
            </a:extLst>
          </p:cNvPr>
          <p:cNvSpPr txBox="1">
            <a:spLocks/>
          </p:cNvSpPr>
          <p:nvPr/>
        </p:nvSpPr>
        <p:spPr>
          <a:xfrm>
            <a:off x="4712770" y="1113000"/>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ITEMS</a:t>
            </a:r>
          </a:p>
        </p:txBody>
      </p:sp>
      <p:cxnSp>
        <p:nvCxnSpPr>
          <p:cNvPr id="28" name="Straight Connector 27">
            <a:extLst>
              <a:ext uri="{FF2B5EF4-FFF2-40B4-BE49-F238E27FC236}">
                <a16:creationId xmlns:a16="http://schemas.microsoft.com/office/drawing/2014/main" id="{57983390-98B3-F4A4-3E9A-FD1EA7F59B74}"/>
              </a:ext>
            </a:extLst>
          </p:cNvPr>
          <p:cNvCxnSpPr>
            <a:cxnSpLocks/>
          </p:cNvCxnSpPr>
          <p:nvPr/>
        </p:nvCxnSpPr>
        <p:spPr>
          <a:xfrm flipV="1">
            <a:off x="4951296" y="1458375"/>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C13B2CCC-C4AE-75BF-2EA7-491E67F2FE0A}"/>
              </a:ext>
            </a:extLst>
          </p:cNvPr>
          <p:cNvSpPr txBox="1">
            <a:spLocks/>
          </p:cNvSpPr>
          <p:nvPr/>
        </p:nvSpPr>
        <p:spPr>
          <a:xfrm>
            <a:off x="8820033" y="1108646"/>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ORDERS</a:t>
            </a:r>
          </a:p>
        </p:txBody>
      </p:sp>
      <p:cxnSp>
        <p:nvCxnSpPr>
          <p:cNvPr id="30" name="Straight Connector 29">
            <a:extLst>
              <a:ext uri="{FF2B5EF4-FFF2-40B4-BE49-F238E27FC236}">
                <a16:creationId xmlns:a16="http://schemas.microsoft.com/office/drawing/2014/main" id="{888D343C-7BAE-4606-201A-E88C566A1F65}"/>
              </a:ext>
            </a:extLst>
          </p:cNvPr>
          <p:cNvCxnSpPr>
            <a:cxnSpLocks/>
          </p:cNvCxnSpPr>
          <p:nvPr/>
        </p:nvCxnSpPr>
        <p:spPr>
          <a:xfrm flipV="1">
            <a:off x="9058559" y="1454021"/>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69D299DA-55EB-DCD7-B23B-8D35DC3BE5DE}"/>
              </a:ext>
            </a:extLst>
          </p:cNvPr>
          <p:cNvPicPr>
            <a:picLocks noChangeAspect="1"/>
          </p:cNvPicPr>
          <p:nvPr/>
        </p:nvPicPr>
        <p:blipFill>
          <a:blip r:embed="rId4"/>
          <a:srcRect/>
          <a:stretch/>
        </p:blipFill>
        <p:spPr>
          <a:xfrm>
            <a:off x="4114264" y="1848237"/>
            <a:ext cx="3809800" cy="3183008"/>
          </a:xfrm>
          <a:prstGeom prst="rect">
            <a:avLst/>
          </a:prstGeom>
        </p:spPr>
      </p:pic>
      <p:pic>
        <p:nvPicPr>
          <p:cNvPr id="34" name="Picture 33">
            <a:extLst>
              <a:ext uri="{FF2B5EF4-FFF2-40B4-BE49-F238E27FC236}">
                <a16:creationId xmlns:a16="http://schemas.microsoft.com/office/drawing/2014/main" id="{8ADEE5C7-DE34-F02E-6259-C399335D137D}"/>
              </a:ext>
            </a:extLst>
          </p:cNvPr>
          <p:cNvPicPr>
            <a:picLocks noChangeAspect="1"/>
          </p:cNvPicPr>
          <p:nvPr/>
        </p:nvPicPr>
        <p:blipFill>
          <a:blip r:embed="rId5"/>
          <a:srcRect/>
          <a:stretch/>
        </p:blipFill>
        <p:spPr>
          <a:xfrm>
            <a:off x="8194023" y="1848237"/>
            <a:ext cx="3828919" cy="3163258"/>
          </a:xfrm>
          <a:prstGeom prst="rect">
            <a:avLst/>
          </a:prstGeom>
        </p:spPr>
      </p:pic>
      <p:pic>
        <p:nvPicPr>
          <p:cNvPr id="35" name="Picture 34" descr="Icon&#10;&#10;Description automatically generated">
            <a:extLst>
              <a:ext uri="{FF2B5EF4-FFF2-40B4-BE49-F238E27FC236}">
                <a16:creationId xmlns:a16="http://schemas.microsoft.com/office/drawing/2014/main" id="{2C4C0F2E-E2CA-422E-A68C-5A1247887AB9}"/>
              </a:ext>
            </a:extLst>
          </p:cNvPr>
          <p:cNvPicPr>
            <a:picLocks noChangeAspect="1"/>
          </p:cNvPicPr>
          <p:nvPr/>
        </p:nvPicPr>
        <p:blipFill>
          <a:blip r:embed="rId6"/>
          <a:stretch>
            <a:fillRect/>
          </a:stretch>
        </p:blipFill>
        <p:spPr>
          <a:xfrm>
            <a:off x="1" y="5992140"/>
            <a:ext cx="1115736" cy="871668"/>
          </a:xfrm>
          <a:prstGeom prst="rect">
            <a:avLst/>
          </a:prstGeom>
        </p:spPr>
      </p:pic>
    </p:spTree>
    <p:extLst>
      <p:ext uri="{BB962C8B-B14F-4D97-AF65-F5344CB8AC3E}">
        <p14:creationId xmlns:p14="http://schemas.microsoft.com/office/powerpoint/2010/main" val="778906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4" y="219983"/>
            <a:ext cx="5431971" cy="582073"/>
          </a:xfrm>
        </p:spPr>
        <p:txBody>
          <a:bodyPr>
            <a:normAutofit fontScale="90000"/>
          </a:bodyPr>
          <a:lstStyle/>
          <a:p>
            <a:pPr algn="ctr"/>
            <a:r>
              <a:rPr lang="en-US" dirty="0"/>
              <a:t>Data Access Object (DAO) TESTING</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110978"/>
            <a:ext cx="2533769" cy="365125"/>
          </a:xfrm>
        </p:spPr>
        <p:txBody>
          <a:bodyPr vert="horz" lIns="91440" tIns="45720" rIns="91440" bIns="45720" rtlCol="0" anchor="t">
            <a:normAutofit lnSpcReduction="10000"/>
          </a:bodyPr>
          <a:lstStyle/>
          <a:p>
            <a:pPr algn="ctr"/>
            <a:r>
              <a:rPr lang="en-US" dirty="0" err="1"/>
              <a:t>CustomerDAO</a:t>
            </a:r>
            <a:endParaRPr lang="en-US" dirty="0"/>
          </a:p>
        </p:txBody>
      </p:sp>
      <p:cxnSp>
        <p:nvCxnSpPr>
          <p:cNvPr id="12" name="Straight Connector 11">
            <a:extLst>
              <a:ext uri="{FF2B5EF4-FFF2-40B4-BE49-F238E27FC236}">
                <a16:creationId xmlns:a16="http://schemas.microsoft.com/office/drawing/2014/main" id="{4FDAC8E3-3C5F-5168-19E0-E6220C672795}"/>
              </a:ext>
            </a:extLst>
          </p:cNvPr>
          <p:cNvCxnSpPr>
            <a:cxnSpLocks/>
          </p:cNvCxnSpPr>
          <p:nvPr/>
        </p:nvCxnSpPr>
        <p:spPr>
          <a:xfrm>
            <a:off x="4736983" y="965498"/>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2293742-3B23-A2BD-DD29-DB90D34DD8C9}"/>
              </a:ext>
            </a:extLst>
          </p:cNvPr>
          <p:cNvPicPr>
            <a:picLocks noChangeAspect="1"/>
          </p:cNvPicPr>
          <p:nvPr/>
        </p:nvPicPr>
        <p:blipFill>
          <a:blip r:embed="rId3"/>
          <a:srcRect/>
          <a:stretch/>
        </p:blipFill>
        <p:spPr>
          <a:xfrm>
            <a:off x="169058" y="1848237"/>
            <a:ext cx="3420925" cy="3163258"/>
          </a:xfrm>
          <a:prstGeom prst="rect">
            <a:avLst/>
          </a:prstGeom>
        </p:spPr>
      </p:pic>
      <p:cxnSp>
        <p:nvCxnSpPr>
          <p:cNvPr id="21" name="Straight Connector 20">
            <a:extLst>
              <a:ext uri="{FF2B5EF4-FFF2-40B4-BE49-F238E27FC236}">
                <a16:creationId xmlns:a16="http://schemas.microsoft.com/office/drawing/2014/main" id="{05062901-0674-60A1-B57A-AC9DE7469F2D}"/>
              </a:ext>
            </a:extLst>
          </p:cNvPr>
          <p:cNvCxnSpPr>
            <a:cxnSpLocks/>
          </p:cNvCxnSpPr>
          <p:nvPr/>
        </p:nvCxnSpPr>
        <p:spPr>
          <a:xfrm flipV="1">
            <a:off x="1076726" y="1456353"/>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4285094-EBA9-512E-150C-74A84967729A}"/>
              </a:ext>
            </a:extLst>
          </p:cNvPr>
          <p:cNvSpPr txBox="1">
            <a:spLocks/>
          </p:cNvSpPr>
          <p:nvPr/>
        </p:nvSpPr>
        <p:spPr>
          <a:xfrm>
            <a:off x="4712770" y="1113000"/>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ITEMS</a:t>
            </a:r>
          </a:p>
        </p:txBody>
      </p:sp>
      <p:cxnSp>
        <p:nvCxnSpPr>
          <p:cNvPr id="28" name="Straight Connector 27">
            <a:extLst>
              <a:ext uri="{FF2B5EF4-FFF2-40B4-BE49-F238E27FC236}">
                <a16:creationId xmlns:a16="http://schemas.microsoft.com/office/drawing/2014/main" id="{57983390-98B3-F4A4-3E9A-FD1EA7F59B74}"/>
              </a:ext>
            </a:extLst>
          </p:cNvPr>
          <p:cNvCxnSpPr>
            <a:cxnSpLocks/>
          </p:cNvCxnSpPr>
          <p:nvPr/>
        </p:nvCxnSpPr>
        <p:spPr>
          <a:xfrm flipV="1">
            <a:off x="4951296" y="1458375"/>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C13B2CCC-C4AE-75BF-2EA7-491E67F2FE0A}"/>
              </a:ext>
            </a:extLst>
          </p:cNvPr>
          <p:cNvSpPr txBox="1">
            <a:spLocks/>
          </p:cNvSpPr>
          <p:nvPr/>
        </p:nvSpPr>
        <p:spPr>
          <a:xfrm>
            <a:off x="8820033" y="1108646"/>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ORDERS</a:t>
            </a:r>
          </a:p>
        </p:txBody>
      </p:sp>
      <p:cxnSp>
        <p:nvCxnSpPr>
          <p:cNvPr id="30" name="Straight Connector 29">
            <a:extLst>
              <a:ext uri="{FF2B5EF4-FFF2-40B4-BE49-F238E27FC236}">
                <a16:creationId xmlns:a16="http://schemas.microsoft.com/office/drawing/2014/main" id="{888D343C-7BAE-4606-201A-E88C566A1F65}"/>
              </a:ext>
            </a:extLst>
          </p:cNvPr>
          <p:cNvCxnSpPr>
            <a:cxnSpLocks/>
          </p:cNvCxnSpPr>
          <p:nvPr/>
        </p:nvCxnSpPr>
        <p:spPr>
          <a:xfrm flipV="1">
            <a:off x="9058559" y="1454021"/>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69D299DA-55EB-DCD7-B23B-8D35DC3BE5DE}"/>
              </a:ext>
            </a:extLst>
          </p:cNvPr>
          <p:cNvPicPr>
            <a:picLocks noChangeAspect="1"/>
          </p:cNvPicPr>
          <p:nvPr/>
        </p:nvPicPr>
        <p:blipFill>
          <a:blip r:embed="rId4"/>
          <a:srcRect/>
          <a:stretch/>
        </p:blipFill>
        <p:spPr>
          <a:xfrm>
            <a:off x="4085421" y="1848237"/>
            <a:ext cx="4103912" cy="3163258"/>
          </a:xfrm>
          <a:prstGeom prst="rect">
            <a:avLst/>
          </a:prstGeom>
        </p:spPr>
      </p:pic>
      <p:pic>
        <p:nvPicPr>
          <p:cNvPr id="34" name="Picture 33">
            <a:extLst>
              <a:ext uri="{FF2B5EF4-FFF2-40B4-BE49-F238E27FC236}">
                <a16:creationId xmlns:a16="http://schemas.microsoft.com/office/drawing/2014/main" id="{8ADEE5C7-DE34-F02E-6259-C399335D137D}"/>
              </a:ext>
            </a:extLst>
          </p:cNvPr>
          <p:cNvPicPr>
            <a:picLocks noChangeAspect="1"/>
          </p:cNvPicPr>
          <p:nvPr/>
        </p:nvPicPr>
        <p:blipFill>
          <a:blip r:embed="rId5"/>
          <a:srcRect/>
          <a:stretch/>
        </p:blipFill>
        <p:spPr>
          <a:xfrm>
            <a:off x="8684771" y="1848237"/>
            <a:ext cx="3004177" cy="3163258"/>
          </a:xfrm>
          <a:prstGeom prst="rect">
            <a:avLst/>
          </a:prstGeom>
        </p:spPr>
      </p:pic>
      <p:pic>
        <p:nvPicPr>
          <p:cNvPr id="35" name="Picture 34" descr="Icon&#10;&#10;Description automatically generated">
            <a:extLst>
              <a:ext uri="{FF2B5EF4-FFF2-40B4-BE49-F238E27FC236}">
                <a16:creationId xmlns:a16="http://schemas.microsoft.com/office/drawing/2014/main" id="{2C4C0F2E-E2CA-422E-A68C-5A1247887AB9}"/>
              </a:ext>
            </a:extLst>
          </p:cNvPr>
          <p:cNvPicPr>
            <a:picLocks noChangeAspect="1"/>
          </p:cNvPicPr>
          <p:nvPr/>
        </p:nvPicPr>
        <p:blipFill>
          <a:blip r:embed="rId6"/>
          <a:stretch>
            <a:fillRect/>
          </a:stretch>
        </p:blipFill>
        <p:spPr>
          <a:xfrm>
            <a:off x="1" y="5992140"/>
            <a:ext cx="1115736" cy="871668"/>
          </a:xfrm>
          <a:prstGeom prst="rect">
            <a:avLst/>
          </a:prstGeom>
        </p:spPr>
      </p:pic>
    </p:spTree>
    <p:extLst>
      <p:ext uri="{BB962C8B-B14F-4D97-AF65-F5344CB8AC3E}">
        <p14:creationId xmlns:p14="http://schemas.microsoft.com/office/powerpoint/2010/main" val="225479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4" y="219983"/>
            <a:ext cx="5431971" cy="582073"/>
          </a:xfrm>
        </p:spPr>
        <p:txBody>
          <a:bodyPr>
            <a:normAutofit/>
          </a:bodyPr>
          <a:lstStyle/>
          <a:p>
            <a:pPr algn="ctr"/>
            <a:r>
              <a:rPr lang="en-US" dirty="0"/>
              <a:t>Controllers</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110978"/>
            <a:ext cx="2533769" cy="365125"/>
          </a:xfrm>
        </p:spPr>
        <p:txBody>
          <a:bodyPr vert="horz" lIns="91440" tIns="45720" rIns="91440" bIns="45720" rtlCol="0" anchor="t">
            <a:normAutofit lnSpcReduction="10000"/>
          </a:bodyPr>
          <a:lstStyle/>
          <a:p>
            <a:pPr algn="ctr"/>
            <a:r>
              <a:rPr lang="en-US" dirty="0"/>
              <a:t>Customer</a:t>
            </a:r>
          </a:p>
        </p:txBody>
      </p:sp>
      <p:cxnSp>
        <p:nvCxnSpPr>
          <p:cNvPr id="12" name="Straight Connector 11">
            <a:extLst>
              <a:ext uri="{FF2B5EF4-FFF2-40B4-BE49-F238E27FC236}">
                <a16:creationId xmlns:a16="http://schemas.microsoft.com/office/drawing/2014/main" id="{4FDAC8E3-3C5F-5168-19E0-E6220C672795}"/>
              </a:ext>
            </a:extLst>
          </p:cNvPr>
          <p:cNvCxnSpPr>
            <a:cxnSpLocks/>
          </p:cNvCxnSpPr>
          <p:nvPr/>
        </p:nvCxnSpPr>
        <p:spPr>
          <a:xfrm>
            <a:off x="4736983" y="660697"/>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2293742-3B23-A2BD-DD29-DB90D34DD8C9}"/>
              </a:ext>
            </a:extLst>
          </p:cNvPr>
          <p:cNvPicPr>
            <a:picLocks noChangeAspect="1"/>
          </p:cNvPicPr>
          <p:nvPr/>
        </p:nvPicPr>
        <p:blipFill>
          <a:blip r:embed="rId3"/>
          <a:srcRect/>
          <a:stretch/>
        </p:blipFill>
        <p:spPr>
          <a:xfrm>
            <a:off x="419333" y="1826754"/>
            <a:ext cx="3232163" cy="3204491"/>
          </a:xfrm>
          <a:prstGeom prst="rect">
            <a:avLst/>
          </a:prstGeom>
        </p:spPr>
      </p:pic>
      <p:cxnSp>
        <p:nvCxnSpPr>
          <p:cNvPr id="21" name="Straight Connector 20">
            <a:extLst>
              <a:ext uri="{FF2B5EF4-FFF2-40B4-BE49-F238E27FC236}">
                <a16:creationId xmlns:a16="http://schemas.microsoft.com/office/drawing/2014/main" id="{05062901-0674-60A1-B57A-AC9DE7469F2D}"/>
              </a:ext>
            </a:extLst>
          </p:cNvPr>
          <p:cNvCxnSpPr>
            <a:cxnSpLocks/>
          </p:cNvCxnSpPr>
          <p:nvPr/>
        </p:nvCxnSpPr>
        <p:spPr>
          <a:xfrm flipV="1">
            <a:off x="1076726" y="1456353"/>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4285094-EBA9-512E-150C-74A84967729A}"/>
              </a:ext>
            </a:extLst>
          </p:cNvPr>
          <p:cNvSpPr txBox="1">
            <a:spLocks/>
          </p:cNvSpPr>
          <p:nvPr/>
        </p:nvSpPr>
        <p:spPr>
          <a:xfrm>
            <a:off x="4712770" y="1113000"/>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ITEMS</a:t>
            </a:r>
          </a:p>
        </p:txBody>
      </p:sp>
      <p:cxnSp>
        <p:nvCxnSpPr>
          <p:cNvPr id="28" name="Straight Connector 27">
            <a:extLst>
              <a:ext uri="{FF2B5EF4-FFF2-40B4-BE49-F238E27FC236}">
                <a16:creationId xmlns:a16="http://schemas.microsoft.com/office/drawing/2014/main" id="{57983390-98B3-F4A4-3E9A-FD1EA7F59B74}"/>
              </a:ext>
            </a:extLst>
          </p:cNvPr>
          <p:cNvCxnSpPr>
            <a:cxnSpLocks/>
          </p:cNvCxnSpPr>
          <p:nvPr/>
        </p:nvCxnSpPr>
        <p:spPr>
          <a:xfrm flipV="1">
            <a:off x="4951296" y="1458375"/>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C13B2CCC-C4AE-75BF-2EA7-491E67F2FE0A}"/>
              </a:ext>
            </a:extLst>
          </p:cNvPr>
          <p:cNvSpPr txBox="1">
            <a:spLocks/>
          </p:cNvSpPr>
          <p:nvPr/>
        </p:nvSpPr>
        <p:spPr>
          <a:xfrm>
            <a:off x="8820033" y="1108646"/>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ORDERS</a:t>
            </a:r>
          </a:p>
        </p:txBody>
      </p:sp>
      <p:cxnSp>
        <p:nvCxnSpPr>
          <p:cNvPr id="30" name="Straight Connector 29">
            <a:extLst>
              <a:ext uri="{FF2B5EF4-FFF2-40B4-BE49-F238E27FC236}">
                <a16:creationId xmlns:a16="http://schemas.microsoft.com/office/drawing/2014/main" id="{888D343C-7BAE-4606-201A-E88C566A1F65}"/>
              </a:ext>
            </a:extLst>
          </p:cNvPr>
          <p:cNvCxnSpPr>
            <a:cxnSpLocks/>
          </p:cNvCxnSpPr>
          <p:nvPr/>
        </p:nvCxnSpPr>
        <p:spPr>
          <a:xfrm flipV="1">
            <a:off x="9058559" y="1454021"/>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69D299DA-55EB-DCD7-B23B-8D35DC3BE5DE}"/>
              </a:ext>
            </a:extLst>
          </p:cNvPr>
          <p:cNvPicPr>
            <a:picLocks noChangeAspect="1"/>
          </p:cNvPicPr>
          <p:nvPr/>
        </p:nvPicPr>
        <p:blipFill>
          <a:blip r:embed="rId4"/>
          <a:srcRect/>
          <a:stretch/>
        </p:blipFill>
        <p:spPr>
          <a:xfrm>
            <a:off x="4315538" y="1848237"/>
            <a:ext cx="3407251" cy="3183008"/>
          </a:xfrm>
          <a:prstGeom prst="rect">
            <a:avLst/>
          </a:prstGeom>
        </p:spPr>
      </p:pic>
      <p:pic>
        <p:nvPicPr>
          <p:cNvPr id="34" name="Picture 33">
            <a:extLst>
              <a:ext uri="{FF2B5EF4-FFF2-40B4-BE49-F238E27FC236}">
                <a16:creationId xmlns:a16="http://schemas.microsoft.com/office/drawing/2014/main" id="{8ADEE5C7-DE34-F02E-6259-C399335D137D}"/>
              </a:ext>
            </a:extLst>
          </p:cNvPr>
          <p:cNvPicPr>
            <a:picLocks noChangeAspect="1"/>
          </p:cNvPicPr>
          <p:nvPr/>
        </p:nvPicPr>
        <p:blipFill>
          <a:blip r:embed="rId5"/>
          <a:srcRect/>
          <a:stretch/>
        </p:blipFill>
        <p:spPr>
          <a:xfrm>
            <a:off x="8429264" y="1848237"/>
            <a:ext cx="3358437" cy="3163258"/>
          </a:xfrm>
          <a:prstGeom prst="rect">
            <a:avLst/>
          </a:prstGeom>
        </p:spPr>
      </p:pic>
      <p:pic>
        <p:nvPicPr>
          <p:cNvPr id="35" name="Picture 34" descr="Icon&#10;&#10;Description automatically generated">
            <a:extLst>
              <a:ext uri="{FF2B5EF4-FFF2-40B4-BE49-F238E27FC236}">
                <a16:creationId xmlns:a16="http://schemas.microsoft.com/office/drawing/2014/main" id="{2C4C0F2E-E2CA-422E-A68C-5A1247887AB9}"/>
              </a:ext>
            </a:extLst>
          </p:cNvPr>
          <p:cNvPicPr>
            <a:picLocks noChangeAspect="1"/>
          </p:cNvPicPr>
          <p:nvPr/>
        </p:nvPicPr>
        <p:blipFill>
          <a:blip r:embed="rId6"/>
          <a:stretch>
            <a:fillRect/>
          </a:stretch>
        </p:blipFill>
        <p:spPr>
          <a:xfrm>
            <a:off x="1" y="5992140"/>
            <a:ext cx="1115736" cy="871668"/>
          </a:xfrm>
          <a:prstGeom prst="rect">
            <a:avLst/>
          </a:prstGeom>
        </p:spPr>
      </p:pic>
    </p:spTree>
    <p:extLst>
      <p:ext uri="{BB962C8B-B14F-4D97-AF65-F5344CB8AC3E}">
        <p14:creationId xmlns:p14="http://schemas.microsoft.com/office/powerpoint/2010/main" val="329233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4" y="219983"/>
            <a:ext cx="5431971" cy="582073"/>
          </a:xfrm>
        </p:spPr>
        <p:txBody>
          <a:bodyPr>
            <a:normAutofit/>
          </a:bodyPr>
          <a:lstStyle/>
          <a:p>
            <a:pPr algn="ctr"/>
            <a:r>
              <a:rPr lang="en-US" dirty="0"/>
              <a:t>Controllers TESTING</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110978"/>
            <a:ext cx="2533769" cy="365125"/>
          </a:xfrm>
        </p:spPr>
        <p:txBody>
          <a:bodyPr vert="horz" lIns="91440" tIns="45720" rIns="91440" bIns="45720" rtlCol="0" anchor="t">
            <a:normAutofit lnSpcReduction="10000"/>
          </a:bodyPr>
          <a:lstStyle/>
          <a:p>
            <a:pPr algn="ctr"/>
            <a:r>
              <a:rPr lang="en-US" dirty="0"/>
              <a:t>Customer</a:t>
            </a:r>
          </a:p>
        </p:txBody>
      </p:sp>
      <p:cxnSp>
        <p:nvCxnSpPr>
          <p:cNvPr id="12" name="Straight Connector 11">
            <a:extLst>
              <a:ext uri="{FF2B5EF4-FFF2-40B4-BE49-F238E27FC236}">
                <a16:creationId xmlns:a16="http://schemas.microsoft.com/office/drawing/2014/main" id="{4FDAC8E3-3C5F-5168-19E0-E6220C672795}"/>
              </a:ext>
            </a:extLst>
          </p:cNvPr>
          <p:cNvCxnSpPr>
            <a:cxnSpLocks/>
          </p:cNvCxnSpPr>
          <p:nvPr/>
        </p:nvCxnSpPr>
        <p:spPr>
          <a:xfrm>
            <a:off x="4736983" y="660697"/>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2293742-3B23-A2BD-DD29-DB90D34DD8C9}"/>
              </a:ext>
            </a:extLst>
          </p:cNvPr>
          <p:cNvPicPr>
            <a:picLocks noChangeAspect="1"/>
          </p:cNvPicPr>
          <p:nvPr/>
        </p:nvPicPr>
        <p:blipFill>
          <a:blip r:embed="rId3"/>
          <a:srcRect/>
          <a:stretch/>
        </p:blipFill>
        <p:spPr>
          <a:xfrm>
            <a:off x="491865" y="1604678"/>
            <a:ext cx="3048000" cy="3970850"/>
          </a:xfrm>
          <a:prstGeom prst="rect">
            <a:avLst/>
          </a:prstGeom>
        </p:spPr>
      </p:pic>
      <p:cxnSp>
        <p:nvCxnSpPr>
          <p:cNvPr id="21" name="Straight Connector 20">
            <a:extLst>
              <a:ext uri="{FF2B5EF4-FFF2-40B4-BE49-F238E27FC236}">
                <a16:creationId xmlns:a16="http://schemas.microsoft.com/office/drawing/2014/main" id="{05062901-0674-60A1-B57A-AC9DE7469F2D}"/>
              </a:ext>
            </a:extLst>
          </p:cNvPr>
          <p:cNvCxnSpPr>
            <a:cxnSpLocks/>
          </p:cNvCxnSpPr>
          <p:nvPr/>
        </p:nvCxnSpPr>
        <p:spPr>
          <a:xfrm flipV="1">
            <a:off x="1076726" y="1456353"/>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4285094-EBA9-512E-150C-74A84967729A}"/>
              </a:ext>
            </a:extLst>
          </p:cNvPr>
          <p:cNvSpPr txBox="1">
            <a:spLocks/>
          </p:cNvSpPr>
          <p:nvPr/>
        </p:nvSpPr>
        <p:spPr>
          <a:xfrm>
            <a:off x="4712770" y="1113000"/>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ITEMS</a:t>
            </a:r>
          </a:p>
        </p:txBody>
      </p:sp>
      <p:cxnSp>
        <p:nvCxnSpPr>
          <p:cNvPr id="28" name="Straight Connector 27">
            <a:extLst>
              <a:ext uri="{FF2B5EF4-FFF2-40B4-BE49-F238E27FC236}">
                <a16:creationId xmlns:a16="http://schemas.microsoft.com/office/drawing/2014/main" id="{57983390-98B3-F4A4-3E9A-FD1EA7F59B74}"/>
              </a:ext>
            </a:extLst>
          </p:cNvPr>
          <p:cNvCxnSpPr>
            <a:cxnSpLocks/>
          </p:cNvCxnSpPr>
          <p:nvPr/>
        </p:nvCxnSpPr>
        <p:spPr>
          <a:xfrm flipV="1">
            <a:off x="4951296" y="1458375"/>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C13B2CCC-C4AE-75BF-2EA7-491E67F2FE0A}"/>
              </a:ext>
            </a:extLst>
          </p:cNvPr>
          <p:cNvSpPr txBox="1">
            <a:spLocks/>
          </p:cNvSpPr>
          <p:nvPr/>
        </p:nvSpPr>
        <p:spPr>
          <a:xfrm>
            <a:off x="8820033" y="1108646"/>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ORDERS</a:t>
            </a:r>
          </a:p>
        </p:txBody>
      </p:sp>
      <p:cxnSp>
        <p:nvCxnSpPr>
          <p:cNvPr id="30" name="Straight Connector 29">
            <a:extLst>
              <a:ext uri="{FF2B5EF4-FFF2-40B4-BE49-F238E27FC236}">
                <a16:creationId xmlns:a16="http://schemas.microsoft.com/office/drawing/2014/main" id="{888D343C-7BAE-4606-201A-E88C566A1F65}"/>
              </a:ext>
            </a:extLst>
          </p:cNvPr>
          <p:cNvCxnSpPr>
            <a:cxnSpLocks/>
          </p:cNvCxnSpPr>
          <p:nvPr/>
        </p:nvCxnSpPr>
        <p:spPr>
          <a:xfrm flipV="1">
            <a:off x="9058559" y="1454021"/>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69D299DA-55EB-DCD7-B23B-8D35DC3BE5DE}"/>
              </a:ext>
            </a:extLst>
          </p:cNvPr>
          <p:cNvPicPr>
            <a:picLocks noChangeAspect="1"/>
          </p:cNvPicPr>
          <p:nvPr/>
        </p:nvPicPr>
        <p:blipFill>
          <a:blip r:embed="rId4"/>
          <a:srcRect/>
          <a:stretch/>
        </p:blipFill>
        <p:spPr>
          <a:xfrm>
            <a:off x="4345194" y="1583679"/>
            <a:ext cx="3268915" cy="3991849"/>
          </a:xfrm>
          <a:prstGeom prst="rect">
            <a:avLst/>
          </a:prstGeom>
        </p:spPr>
      </p:pic>
      <p:pic>
        <p:nvPicPr>
          <p:cNvPr id="34" name="Picture 33">
            <a:extLst>
              <a:ext uri="{FF2B5EF4-FFF2-40B4-BE49-F238E27FC236}">
                <a16:creationId xmlns:a16="http://schemas.microsoft.com/office/drawing/2014/main" id="{8ADEE5C7-DE34-F02E-6259-C399335D137D}"/>
              </a:ext>
            </a:extLst>
          </p:cNvPr>
          <p:cNvPicPr>
            <a:picLocks noChangeAspect="1"/>
          </p:cNvPicPr>
          <p:nvPr/>
        </p:nvPicPr>
        <p:blipFill>
          <a:blip r:embed="rId5"/>
          <a:srcRect/>
          <a:stretch/>
        </p:blipFill>
        <p:spPr>
          <a:xfrm>
            <a:off x="8419438" y="1594180"/>
            <a:ext cx="3224249" cy="3970849"/>
          </a:xfrm>
          <a:prstGeom prst="rect">
            <a:avLst/>
          </a:prstGeom>
        </p:spPr>
      </p:pic>
      <p:pic>
        <p:nvPicPr>
          <p:cNvPr id="35" name="Picture 34" descr="Icon&#10;&#10;Description automatically generated">
            <a:extLst>
              <a:ext uri="{FF2B5EF4-FFF2-40B4-BE49-F238E27FC236}">
                <a16:creationId xmlns:a16="http://schemas.microsoft.com/office/drawing/2014/main" id="{2C4C0F2E-E2CA-422E-A68C-5A1247887AB9}"/>
              </a:ext>
            </a:extLst>
          </p:cNvPr>
          <p:cNvPicPr>
            <a:picLocks noChangeAspect="1"/>
          </p:cNvPicPr>
          <p:nvPr/>
        </p:nvPicPr>
        <p:blipFill>
          <a:blip r:embed="rId6"/>
          <a:stretch>
            <a:fillRect/>
          </a:stretch>
        </p:blipFill>
        <p:spPr>
          <a:xfrm>
            <a:off x="1" y="5992140"/>
            <a:ext cx="1115736" cy="871668"/>
          </a:xfrm>
          <a:prstGeom prst="rect">
            <a:avLst/>
          </a:prstGeom>
        </p:spPr>
      </p:pic>
    </p:spTree>
    <p:extLst>
      <p:ext uri="{BB962C8B-B14F-4D97-AF65-F5344CB8AC3E}">
        <p14:creationId xmlns:p14="http://schemas.microsoft.com/office/powerpoint/2010/main" val="39311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4" y="219983"/>
            <a:ext cx="5431971" cy="582073"/>
          </a:xfrm>
        </p:spPr>
        <p:txBody>
          <a:bodyPr>
            <a:normAutofit/>
          </a:bodyPr>
          <a:lstStyle/>
          <a:p>
            <a:pPr algn="ctr"/>
            <a:r>
              <a:rPr lang="en-US" dirty="0"/>
              <a:t>Feature branch Model</a:t>
            </a:r>
          </a:p>
        </p:txBody>
      </p:sp>
      <p:cxnSp>
        <p:nvCxnSpPr>
          <p:cNvPr id="12" name="Straight Connector 11">
            <a:extLst>
              <a:ext uri="{FF2B5EF4-FFF2-40B4-BE49-F238E27FC236}">
                <a16:creationId xmlns:a16="http://schemas.microsoft.com/office/drawing/2014/main" id="{4FDAC8E3-3C5F-5168-19E0-E6220C672795}"/>
              </a:ext>
            </a:extLst>
          </p:cNvPr>
          <p:cNvCxnSpPr>
            <a:cxnSpLocks/>
          </p:cNvCxnSpPr>
          <p:nvPr/>
        </p:nvCxnSpPr>
        <p:spPr>
          <a:xfrm>
            <a:off x="4736983" y="660697"/>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extLst>
              <a:ext uri="{FF2B5EF4-FFF2-40B4-BE49-F238E27FC236}">
                <a16:creationId xmlns:a16="http://schemas.microsoft.com/office/drawing/2014/main" id="{2C4C0F2E-E2CA-422E-A68C-5A1247887AB9}"/>
              </a:ext>
            </a:extLst>
          </p:cNvPr>
          <p:cNvPicPr>
            <a:picLocks noChangeAspect="1"/>
          </p:cNvPicPr>
          <p:nvPr/>
        </p:nvPicPr>
        <p:blipFill>
          <a:blip r:embed="rId3"/>
          <a:stretch>
            <a:fillRect/>
          </a:stretch>
        </p:blipFill>
        <p:spPr>
          <a:xfrm>
            <a:off x="1" y="5992140"/>
            <a:ext cx="1115736" cy="871668"/>
          </a:xfrm>
          <a:prstGeom prst="rect">
            <a:avLst/>
          </a:prstGeom>
        </p:spPr>
      </p:pic>
      <p:pic>
        <p:nvPicPr>
          <p:cNvPr id="11" name="Picture 10" descr="A screenshot of a video game&#10;&#10;Description automatically generated">
            <a:extLst>
              <a:ext uri="{FF2B5EF4-FFF2-40B4-BE49-F238E27FC236}">
                <a16:creationId xmlns:a16="http://schemas.microsoft.com/office/drawing/2014/main" id="{766BAD68-FC7A-C1A8-6204-EB4817A8936C}"/>
              </a:ext>
            </a:extLst>
          </p:cNvPr>
          <p:cNvPicPr>
            <a:picLocks noChangeAspect="1"/>
          </p:cNvPicPr>
          <p:nvPr/>
        </p:nvPicPr>
        <p:blipFill rotWithShape="1">
          <a:blip r:embed="rId4"/>
          <a:srcRect t="1289"/>
          <a:stretch/>
        </p:blipFill>
        <p:spPr>
          <a:xfrm>
            <a:off x="436899" y="1062024"/>
            <a:ext cx="7949881" cy="3961079"/>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CC87FB02-700B-068B-FEB1-6120C0B1A13B}"/>
              </a:ext>
            </a:extLst>
          </p:cNvPr>
          <p:cNvPicPr>
            <a:picLocks noChangeAspect="1"/>
          </p:cNvPicPr>
          <p:nvPr/>
        </p:nvPicPr>
        <p:blipFill rotWithShape="1">
          <a:blip r:embed="rId5"/>
          <a:srcRect r="291" b="9014"/>
          <a:stretch/>
        </p:blipFill>
        <p:spPr>
          <a:xfrm>
            <a:off x="6284935" y="1053732"/>
            <a:ext cx="5309658" cy="3961079"/>
          </a:xfrm>
          <a:prstGeom prst="rect">
            <a:avLst/>
          </a:prstGeom>
        </p:spPr>
      </p:pic>
    </p:spTree>
    <p:extLst>
      <p:ext uri="{BB962C8B-B14F-4D97-AF65-F5344CB8AC3E}">
        <p14:creationId xmlns:p14="http://schemas.microsoft.com/office/powerpoint/2010/main" val="2295497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951786" y="1317072"/>
            <a:ext cx="4179570" cy="1127113"/>
          </a:xfrm>
        </p:spPr>
        <p:txBody>
          <a:bodyPr/>
          <a:lstStyle/>
          <a:p>
            <a:pPr algn="ctr"/>
            <a:r>
              <a:rPr lang="en-US" dirty="0"/>
              <a:t>THANKs for listening</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006215" y="2927711"/>
            <a:ext cx="4179570" cy="2004161"/>
          </a:xfrm>
        </p:spPr>
        <p:txBody>
          <a:bodyPr>
            <a:normAutofit/>
          </a:bodyPr>
          <a:lstStyle/>
          <a:p>
            <a:pPr algn="ctr"/>
            <a:r>
              <a:rPr lang="en-US" dirty="0"/>
              <a:t>Charles Cairney​</a:t>
            </a:r>
          </a:p>
          <a:p>
            <a:pPr algn="ctr"/>
            <a:r>
              <a:rPr lang="en-US" dirty="0"/>
              <a:t>https://github.com/CSCairney</a:t>
            </a:r>
          </a:p>
        </p:txBody>
      </p:sp>
      <p:pic>
        <p:nvPicPr>
          <p:cNvPr id="7" name="Picture 6" descr="Icon&#10;&#10;Description automatically generated">
            <a:extLst>
              <a:ext uri="{FF2B5EF4-FFF2-40B4-BE49-F238E27FC236}">
                <a16:creationId xmlns:a16="http://schemas.microsoft.com/office/drawing/2014/main" id="{8C5C6BC3-054F-8D28-8E73-AF4E8385D548}"/>
              </a:ext>
            </a:extLst>
          </p:cNvPr>
          <p:cNvPicPr>
            <a:picLocks noChangeAspect="1"/>
          </p:cNvPicPr>
          <p:nvPr/>
        </p:nvPicPr>
        <p:blipFill>
          <a:blip r:embed="rId2"/>
          <a:stretch>
            <a:fillRect/>
          </a:stretch>
        </p:blipFill>
        <p:spPr>
          <a:xfrm>
            <a:off x="1" y="5992140"/>
            <a:ext cx="1115736" cy="871668"/>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234892"/>
            <a:ext cx="3171825" cy="609487"/>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1045042"/>
            <a:ext cx="3037165" cy="2268610"/>
          </a:xfrm>
        </p:spPr>
        <p:txBody>
          <a:bodyPr>
            <a:normAutofit/>
          </a:bodyPr>
          <a:lstStyle/>
          <a:p>
            <a:r>
              <a:rPr lang="en-US" dirty="0"/>
              <a:t>The Projects task was to complete an inventory management system that end user can interact with via the Command line Interface. Below are the product feature requirements.</a:t>
            </a:r>
          </a:p>
          <a:p>
            <a:pPr algn="ctr"/>
            <a:endParaRPr lang="en-US" dirty="0"/>
          </a:p>
        </p:txBody>
      </p:sp>
      <p:pic>
        <p:nvPicPr>
          <p:cNvPr id="7" name="Picture 6" descr="Icon&#10;&#10;Description automatically generated">
            <a:extLst>
              <a:ext uri="{FF2B5EF4-FFF2-40B4-BE49-F238E27FC236}">
                <a16:creationId xmlns:a16="http://schemas.microsoft.com/office/drawing/2014/main" id="{8D411D01-E63F-07C9-8F12-6E45D5EEFFF6}"/>
              </a:ext>
            </a:extLst>
          </p:cNvPr>
          <p:cNvPicPr>
            <a:picLocks noChangeAspect="1"/>
          </p:cNvPicPr>
          <p:nvPr/>
        </p:nvPicPr>
        <p:blipFill>
          <a:blip r:embed="rId3"/>
          <a:stretch>
            <a:fillRect/>
          </a:stretch>
        </p:blipFill>
        <p:spPr>
          <a:xfrm>
            <a:off x="1" y="5992140"/>
            <a:ext cx="1115736" cy="871668"/>
          </a:xfrm>
          <a:prstGeom prst="rect">
            <a:avLst/>
          </a:prstGeom>
        </p:spPr>
      </p:pic>
      <p:pic>
        <p:nvPicPr>
          <p:cNvPr id="9" name="Picture 8" descr="Text&#10;&#10;Description automatically generated">
            <a:extLst>
              <a:ext uri="{FF2B5EF4-FFF2-40B4-BE49-F238E27FC236}">
                <a16:creationId xmlns:a16="http://schemas.microsoft.com/office/drawing/2014/main" id="{299EFBC9-E0E0-EDFB-8111-311954957635}"/>
              </a:ext>
            </a:extLst>
          </p:cNvPr>
          <p:cNvPicPr>
            <a:picLocks noChangeAspect="1"/>
          </p:cNvPicPr>
          <p:nvPr/>
        </p:nvPicPr>
        <p:blipFill>
          <a:blip r:embed="rId4"/>
          <a:stretch>
            <a:fillRect/>
          </a:stretch>
        </p:blipFill>
        <p:spPr>
          <a:xfrm>
            <a:off x="1308332" y="3162421"/>
            <a:ext cx="3172268" cy="3296110"/>
          </a:xfrm>
          <a:prstGeom prst="rect">
            <a:avLst/>
          </a:prstGeom>
        </p:spPr>
      </p:pic>
      <p:cxnSp>
        <p:nvCxnSpPr>
          <p:cNvPr id="11" name="Straight Connector 10">
            <a:extLst>
              <a:ext uri="{FF2B5EF4-FFF2-40B4-BE49-F238E27FC236}">
                <a16:creationId xmlns:a16="http://schemas.microsoft.com/office/drawing/2014/main" id="{CE6F5B21-4B70-9148-35C1-5A9B788DDCAB}"/>
              </a:ext>
            </a:extLst>
          </p:cNvPr>
          <p:cNvCxnSpPr/>
          <p:nvPr/>
        </p:nvCxnSpPr>
        <p:spPr>
          <a:xfrm>
            <a:off x="1333499" y="2860646"/>
            <a:ext cx="3171825"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675431" y="240468"/>
            <a:ext cx="8421688" cy="635787"/>
          </a:xfrm>
        </p:spPr>
        <p:txBody>
          <a:bodyPr/>
          <a:lstStyle/>
          <a:p>
            <a:r>
              <a:rPr lang="en-US" dirty="0"/>
              <a:t>INITIAL RISK assessment</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pic>
        <p:nvPicPr>
          <p:cNvPr id="28" name="Picture 27" descr="Icon&#10;&#10;Description automatically generated">
            <a:extLst>
              <a:ext uri="{FF2B5EF4-FFF2-40B4-BE49-F238E27FC236}">
                <a16:creationId xmlns:a16="http://schemas.microsoft.com/office/drawing/2014/main" id="{7A0CBF64-CA99-633D-B7A3-5059901A246D}"/>
              </a:ext>
            </a:extLst>
          </p:cNvPr>
          <p:cNvPicPr>
            <a:picLocks noChangeAspect="1"/>
          </p:cNvPicPr>
          <p:nvPr/>
        </p:nvPicPr>
        <p:blipFill>
          <a:blip r:embed="rId3"/>
          <a:stretch>
            <a:fillRect/>
          </a:stretch>
        </p:blipFill>
        <p:spPr>
          <a:xfrm>
            <a:off x="1" y="5992140"/>
            <a:ext cx="1115736" cy="871668"/>
          </a:xfrm>
          <a:prstGeom prst="rect">
            <a:avLst/>
          </a:prstGeom>
        </p:spPr>
      </p:pic>
      <p:cxnSp>
        <p:nvCxnSpPr>
          <p:cNvPr id="29" name="Straight Connector 28">
            <a:extLst>
              <a:ext uri="{FF2B5EF4-FFF2-40B4-BE49-F238E27FC236}">
                <a16:creationId xmlns:a16="http://schemas.microsoft.com/office/drawing/2014/main" id="{21C11AD3-52E1-56E1-EE60-E2B574EF7042}"/>
              </a:ext>
            </a:extLst>
          </p:cNvPr>
          <p:cNvCxnSpPr>
            <a:cxnSpLocks/>
          </p:cNvCxnSpPr>
          <p:nvPr/>
        </p:nvCxnSpPr>
        <p:spPr>
          <a:xfrm>
            <a:off x="4496499" y="771596"/>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0" name="Text Placeholder 3">
            <a:extLst>
              <a:ext uri="{FF2B5EF4-FFF2-40B4-BE49-F238E27FC236}">
                <a16:creationId xmlns:a16="http://schemas.microsoft.com/office/drawing/2014/main" id="{4EBC0EA8-66CD-DF52-0C0E-B865794F41A6}"/>
              </a:ext>
            </a:extLst>
          </p:cNvPr>
          <p:cNvSpPr txBox="1">
            <a:spLocks/>
          </p:cNvSpPr>
          <p:nvPr/>
        </p:nvSpPr>
        <p:spPr>
          <a:xfrm>
            <a:off x="9285499" y="5949428"/>
            <a:ext cx="2462139" cy="589484"/>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Link to Risk assessment excel spreadsheet found in the documents section of the Repo.</a:t>
            </a:r>
            <a:endParaRPr lang="en-US" dirty="0"/>
          </a:p>
        </p:txBody>
      </p:sp>
      <p:pic>
        <p:nvPicPr>
          <p:cNvPr id="16" name="Picture 15" descr="A picture containing table&#10;&#10;Description automatically generated">
            <a:extLst>
              <a:ext uri="{FF2B5EF4-FFF2-40B4-BE49-F238E27FC236}">
                <a16:creationId xmlns:a16="http://schemas.microsoft.com/office/drawing/2014/main" id="{A767029F-E92A-6596-FF81-7401F052FB54}"/>
              </a:ext>
            </a:extLst>
          </p:cNvPr>
          <p:cNvPicPr>
            <a:picLocks noChangeAspect="1"/>
          </p:cNvPicPr>
          <p:nvPr/>
        </p:nvPicPr>
        <p:blipFill>
          <a:blip r:embed="rId4"/>
          <a:stretch>
            <a:fillRect/>
          </a:stretch>
        </p:blipFill>
        <p:spPr>
          <a:xfrm>
            <a:off x="1280289" y="1211814"/>
            <a:ext cx="9236280" cy="3083288"/>
          </a:xfrm>
          <a:prstGeom prst="rect">
            <a:avLst/>
          </a:prstGeom>
        </p:spPr>
      </p:pic>
      <p:pic>
        <p:nvPicPr>
          <p:cNvPr id="18" name="Picture 17" descr="Table, scatter chart&#10;&#10;Description automatically generated">
            <a:extLst>
              <a:ext uri="{FF2B5EF4-FFF2-40B4-BE49-F238E27FC236}">
                <a16:creationId xmlns:a16="http://schemas.microsoft.com/office/drawing/2014/main" id="{5AB389C0-00F8-586D-9550-C8420C9005E4}"/>
              </a:ext>
            </a:extLst>
          </p:cNvPr>
          <p:cNvPicPr>
            <a:picLocks noChangeAspect="1"/>
          </p:cNvPicPr>
          <p:nvPr/>
        </p:nvPicPr>
        <p:blipFill>
          <a:blip r:embed="rId5"/>
          <a:stretch>
            <a:fillRect/>
          </a:stretch>
        </p:blipFill>
        <p:spPr>
          <a:xfrm>
            <a:off x="3396835" y="4552781"/>
            <a:ext cx="4978880" cy="2064751"/>
          </a:xfrm>
          <a:prstGeom prst="rect">
            <a:avLst/>
          </a:prstGeom>
        </p:spPr>
      </p:pic>
    </p:spTree>
    <p:extLst>
      <p:ext uri="{BB962C8B-B14F-4D97-AF65-F5344CB8AC3E}">
        <p14:creationId xmlns:p14="http://schemas.microsoft.com/office/powerpoint/2010/main" val="289773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441034" y="134291"/>
            <a:ext cx="2957291" cy="557950"/>
          </a:xfrm>
        </p:spPr>
        <p:txBody>
          <a:bodyPr>
            <a:normAutofit/>
          </a:bodyPr>
          <a:lstStyle/>
          <a:p>
            <a:r>
              <a:rPr lang="en-US" dirty="0"/>
              <a:t>Kanban board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206428" y="606457"/>
            <a:ext cx="1426502" cy="365125"/>
          </a:xfrm>
        </p:spPr>
        <p:txBody>
          <a:bodyPr vert="horz" lIns="91440" tIns="45720" rIns="91440" bIns="45720" rtlCol="0" anchor="t">
            <a:normAutofit lnSpcReduction="10000"/>
          </a:bodyPr>
          <a:lstStyle/>
          <a:p>
            <a:r>
              <a:rPr lang="en-US" dirty="0"/>
              <a:t>SPRINT 1</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3203694" y="1118260"/>
            <a:ext cx="5431971" cy="557950"/>
          </a:xfrm>
        </p:spPr>
        <p:txBody>
          <a:bodyPr>
            <a:normAutofit/>
          </a:bodyPr>
          <a:lstStyle/>
          <a:p>
            <a:r>
              <a:rPr lang="en-ZA" dirty="0"/>
              <a:t>Initial sprint with Risk assessment, user stories created for all users and creation of repo with full FBM &amp; branch protection.</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pic>
        <p:nvPicPr>
          <p:cNvPr id="14" name="Picture 13" descr="Icon&#10;&#10;Description automatically generated">
            <a:extLst>
              <a:ext uri="{FF2B5EF4-FFF2-40B4-BE49-F238E27FC236}">
                <a16:creationId xmlns:a16="http://schemas.microsoft.com/office/drawing/2014/main" id="{1FB11380-D8E7-362E-30E0-C8A27BCB99DD}"/>
              </a:ext>
            </a:extLst>
          </p:cNvPr>
          <p:cNvPicPr>
            <a:picLocks noChangeAspect="1"/>
          </p:cNvPicPr>
          <p:nvPr/>
        </p:nvPicPr>
        <p:blipFill>
          <a:blip r:embed="rId3"/>
          <a:stretch>
            <a:fillRect/>
          </a:stretch>
        </p:blipFill>
        <p:spPr>
          <a:xfrm>
            <a:off x="1" y="5992140"/>
            <a:ext cx="1115736" cy="871668"/>
          </a:xfrm>
          <a:prstGeom prst="rect">
            <a:avLst/>
          </a:prstGeom>
        </p:spPr>
      </p:pic>
      <p:pic>
        <p:nvPicPr>
          <p:cNvPr id="28" name="Picture 27" descr="Graphical user interface, application&#10;&#10;Description automatically generated">
            <a:extLst>
              <a:ext uri="{FF2B5EF4-FFF2-40B4-BE49-F238E27FC236}">
                <a16:creationId xmlns:a16="http://schemas.microsoft.com/office/drawing/2014/main" id="{963111B1-A02A-D7D2-A819-59E8DC6795D0}"/>
              </a:ext>
            </a:extLst>
          </p:cNvPr>
          <p:cNvPicPr>
            <a:picLocks noChangeAspect="1"/>
          </p:cNvPicPr>
          <p:nvPr/>
        </p:nvPicPr>
        <p:blipFill>
          <a:blip r:embed="rId4"/>
          <a:stretch>
            <a:fillRect/>
          </a:stretch>
        </p:blipFill>
        <p:spPr>
          <a:xfrm>
            <a:off x="5630015" y="1895759"/>
            <a:ext cx="6307822" cy="4962241"/>
          </a:xfrm>
          <a:prstGeom prst="rect">
            <a:avLst/>
          </a:prstGeom>
        </p:spPr>
      </p:pic>
      <p:pic>
        <p:nvPicPr>
          <p:cNvPr id="30" name="Picture 29" descr="Graphical user interface, text&#10;&#10;Description automatically generated">
            <a:extLst>
              <a:ext uri="{FF2B5EF4-FFF2-40B4-BE49-F238E27FC236}">
                <a16:creationId xmlns:a16="http://schemas.microsoft.com/office/drawing/2014/main" id="{5561A2E7-ED3F-F4CE-38BC-70EE9AA9B066}"/>
              </a:ext>
            </a:extLst>
          </p:cNvPr>
          <p:cNvPicPr>
            <a:picLocks noChangeAspect="1"/>
          </p:cNvPicPr>
          <p:nvPr/>
        </p:nvPicPr>
        <p:blipFill>
          <a:blip r:embed="rId5"/>
          <a:stretch>
            <a:fillRect/>
          </a:stretch>
        </p:blipFill>
        <p:spPr>
          <a:xfrm>
            <a:off x="1686457" y="5194138"/>
            <a:ext cx="3658111" cy="1162212"/>
          </a:xfrm>
          <a:prstGeom prst="rect">
            <a:avLst/>
          </a:prstGeom>
        </p:spPr>
      </p:pic>
      <p:sp>
        <p:nvSpPr>
          <p:cNvPr id="31" name="Text Placeholder 3">
            <a:extLst>
              <a:ext uri="{FF2B5EF4-FFF2-40B4-BE49-F238E27FC236}">
                <a16:creationId xmlns:a16="http://schemas.microsoft.com/office/drawing/2014/main" id="{927BA124-4C35-C312-0A25-4ECC6CFB5C5B}"/>
              </a:ext>
            </a:extLst>
          </p:cNvPr>
          <p:cNvSpPr txBox="1">
            <a:spLocks/>
          </p:cNvSpPr>
          <p:nvPr/>
        </p:nvSpPr>
        <p:spPr>
          <a:xfrm>
            <a:off x="1704393" y="4787083"/>
            <a:ext cx="3336966" cy="40705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Example of tasks:</a:t>
            </a:r>
            <a:endParaRPr lang="en-US" dirty="0"/>
          </a:p>
        </p:txBody>
      </p:sp>
      <p:pic>
        <p:nvPicPr>
          <p:cNvPr id="33" name="Picture 32" descr="Graphical user interface, application&#10;&#10;Description automatically generated">
            <a:extLst>
              <a:ext uri="{FF2B5EF4-FFF2-40B4-BE49-F238E27FC236}">
                <a16:creationId xmlns:a16="http://schemas.microsoft.com/office/drawing/2014/main" id="{11EE73F6-5ADB-1BB1-BE77-02A864B789E7}"/>
              </a:ext>
            </a:extLst>
          </p:cNvPr>
          <p:cNvPicPr>
            <a:picLocks noChangeAspect="1"/>
          </p:cNvPicPr>
          <p:nvPr/>
        </p:nvPicPr>
        <p:blipFill>
          <a:blip r:embed="rId6"/>
          <a:stretch>
            <a:fillRect/>
          </a:stretch>
        </p:blipFill>
        <p:spPr>
          <a:xfrm>
            <a:off x="9530470" y="4493884"/>
            <a:ext cx="1664589" cy="1991225"/>
          </a:xfrm>
          <a:prstGeom prst="rect">
            <a:avLst/>
          </a:prstGeom>
        </p:spPr>
      </p:pic>
      <p:cxnSp>
        <p:nvCxnSpPr>
          <p:cNvPr id="37" name="Straight Connector 36">
            <a:extLst>
              <a:ext uri="{FF2B5EF4-FFF2-40B4-BE49-F238E27FC236}">
                <a16:creationId xmlns:a16="http://schemas.microsoft.com/office/drawing/2014/main" id="{C93EE983-4E62-99CE-A7EA-D1F9A4915A8E}"/>
              </a:ext>
            </a:extLst>
          </p:cNvPr>
          <p:cNvCxnSpPr>
            <a:cxnSpLocks/>
          </p:cNvCxnSpPr>
          <p:nvPr/>
        </p:nvCxnSpPr>
        <p:spPr>
          <a:xfrm>
            <a:off x="4496499" y="939376"/>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81AB1A-6EAE-7E30-5D92-E6FC208CCEB6}"/>
              </a:ext>
            </a:extLst>
          </p:cNvPr>
          <p:cNvCxnSpPr>
            <a:cxnSpLocks/>
          </p:cNvCxnSpPr>
          <p:nvPr/>
        </p:nvCxnSpPr>
        <p:spPr>
          <a:xfrm>
            <a:off x="4506286" y="1779674"/>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441034" y="134291"/>
            <a:ext cx="2957291" cy="557950"/>
          </a:xfrm>
        </p:spPr>
        <p:txBody>
          <a:bodyPr>
            <a:normAutofit/>
          </a:bodyPr>
          <a:lstStyle/>
          <a:p>
            <a:r>
              <a:rPr lang="en-US" dirty="0"/>
              <a:t>Kanban board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206428" y="606457"/>
            <a:ext cx="1426502" cy="365125"/>
          </a:xfrm>
        </p:spPr>
        <p:txBody>
          <a:bodyPr vert="horz" lIns="91440" tIns="45720" rIns="91440" bIns="45720" rtlCol="0" anchor="t">
            <a:normAutofit lnSpcReduction="10000"/>
          </a:bodyPr>
          <a:lstStyle/>
          <a:p>
            <a:r>
              <a:rPr lang="en-US" dirty="0"/>
              <a:t>SPRINT 2</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3203694" y="1118260"/>
            <a:ext cx="5431971" cy="557950"/>
          </a:xfrm>
        </p:spPr>
        <p:txBody>
          <a:bodyPr>
            <a:normAutofit fontScale="85000" lnSpcReduction="10000"/>
          </a:bodyPr>
          <a:lstStyle/>
          <a:p>
            <a:r>
              <a:rPr lang="en-ZA" dirty="0"/>
              <a:t>2</a:t>
            </a:r>
            <a:r>
              <a:rPr lang="en-ZA" baseline="30000" dirty="0"/>
              <a:t>nd</a:t>
            </a:r>
            <a:r>
              <a:rPr lang="en-ZA" dirty="0"/>
              <a:t> Sprint was taking the generated stories for users and implement task that complete the product specification requirements for Customers and items.</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pic>
        <p:nvPicPr>
          <p:cNvPr id="14" name="Picture 13" descr="Icon&#10;&#10;Description automatically generated">
            <a:extLst>
              <a:ext uri="{FF2B5EF4-FFF2-40B4-BE49-F238E27FC236}">
                <a16:creationId xmlns:a16="http://schemas.microsoft.com/office/drawing/2014/main" id="{1FB11380-D8E7-362E-30E0-C8A27BCB99DD}"/>
              </a:ext>
            </a:extLst>
          </p:cNvPr>
          <p:cNvPicPr>
            <a:picLocks noChangeAspect="1"/>
          </p:cNvPicPr>
          <p:nvPr/>
        </p:nvPicPr>
        <p:blipFill>
          <a:blip r:embed="rId3"/>
          <a:stretch>
            <a:fillRect/>
          </a:stretch>
        </p:blipFill>
        <p:spPr>
          <a:xfrm>
            <a:off x="1" y="5992140"/>
            <a:ext cx="1115736" cy="871668"/>
          </a:xfrm>
          <a:prstGeom prst="rect">
            <a:avLst/>
          </a:prstGeom>
        </p:spPr>
      </p:pic>
      <p:pic>
        <p:nvPicPr>
          <p:cNvPr id="28" name="Picture 27">
            <a:extLst>
              <a:ext uri="{FF2B5EF4-FFF2-40B4-BE49-F238E27FC236}">
                <a16:creationId xmlns:a16="http://schemas.microsoft.com/office/drawing/2014/main" id="{963111B1-A02A-D7D2-A819-59E8DC6795D0}"/>
              </a:ext>
            </a:extLst>
          </p:cNvPr>
          <p:cNvPicPr>
            <a:picLocks noChangeAspect="1"/>
          </p:cNvPicPr>
          <p:nvPr/>
        </p:nvPicPr>
        <p:blipFill>
          <a:blip r:embed="rId4"/>
          <a:srcRect/>
          <a:stretch/>
        </p:blipFill>
        <p:spPr>
          <a:xfrm>
            <a:off x="6016167" y="1895759"/>
            <a:ext cx="5535518" cy="4962241"/>
          </a:xfrm>
          <a:prstGeom prst="rect">
            <a:avLst/>
          </a:prstGeom>
        </p:spPr>
      </p:pic>
      <p:pic>
        <p:nvPicPr>
          <p:cNvPr id="30" name="Picture 29">
            <a:extLst>
              <a:ext uri="{FF2B5EF4-FFF2-40B4-BE49-F238E27FC236}">
                <a16:creationId xmlns:a16="http://schemas.microsoft.com/office/drawing/2014/main" id="{5561A2E7-ED3F-F4CE-38BC-70EE9AA9B066}"/>
              </a:ext>
            </a:extLst>
          </p:cNvPr>
          <p:cNvPicPr>
            <a:picLocks noChangeAspect="1"/>
          </p:cNvPicPr>
          <p:nvPr/>
        </p:nvPicPr>
        <p:blipFill>
          <a:blip r:embed="rId5"/>
          <a:srcRect/>
          <a:stretch/>
        </p:blipFill>
        <p:spPr>
          <a:xfrm>
            <a:off x="1704393" y="4142166"/>
            <a:ext cx="2760187" cy="2396746"/>
          </a:xfrm>
          <a:prstGeom prst="rect">
            <a:avLst/>
          </a:prstGeom>
        </p:spPr>
      </p:pic>
      <p:sp>
        <p:nvSpPr>
          <p:cNvPr id="31" name="Text Placeholder 3">
            <a:extLst>
              <a:ext uri="{FF2B5EF4-FFF2-40B4-BE49-F238E27FC236}">
                <a16:creationId xmlns:a16="http://schemas.microsoft.com/office/drawing/2014/main" id="{927BA124-4C35-C312-0A25-4ECC6CFB5C5B}"/>
              </a:ext>
            </a:extLst>
          </p:cNvPr>
          <p:cNvSpPr txBox="1">
            <a:spLocks/>
          </p:cNvSpPr>
          <p:nvPr/>
        </p:nvSpPr>
        <p:spPr>
          <a:xfrm>
            <a:off x="1704393" y="3735111"/>
            <a:ext cx="3336966" cy="40705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Example of tasks:</a:t>
            </a:r>
            <a:endParaRPr lang="en-US" dirty="0"/>
          </a:p>
        </p:txBody>
      </p:sp>
      <p:cxnSp>
        <p:nvCxnSpPr>
          <p:cNvPr id="15" name="Straight Connector 14">
            <a:extLst>
              <a:ext uri="{FF2B5EF4-FFF2-40B4-BE49-F238E27FC236}">
                <a16:creationId xmlns:a16="http://schemas.microsoft.com/office/drawing/2014/main" id="{99BB0A5C-34FB-503C-74C9-CF90F30D1463}"/>
              </a:ext>
            </a:extLst>
          </p:cNvPr>
          <p:cNvCxnSpPr>
            <a:cxnSpLocks/>
          </p:cNvCxnSpPr>
          <p:nvPr/>
        </p:nvCxnSpPr>
        <p:spPr>
          <a:xfrm>
            <a:off x="4496499" y="939376"/>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128EDF7-B0FF-CB48-10C7-CA31A67255CD}"/>
              </a:ext>
            </a:extLst>
          </p:cNvPr>
          <p:cNvCxnSpPr>
            <a:cxnSpLocks/>
          </p:cNvCxnSpPr>
          <p:nvPr/>
        </p:nvCxnSpPr>
        <p:spPr>
          <a:xfrm>
            <a:off x="4506286" y="1704173"/>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48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441034" y="134291"/>
            <a:ext cx="2957291" cy="557950"/>
          </a:xfrm>
        </p:spPr>
        <p:txBody>
          <a:bodyPr>
            <a:normAutofit/>
          </a:bodyPr>
          <a:lstStyle/>
          <a:p>
            <a:r>
              <a:rPr lang="en-US" dirty="0"/>
              <a:t>Kanban board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206428" y="606457"/>
            <a:ext cx="1426502" cy="365125"/>
          </a:xfrm>
        </p:spPr>
        <p:txBody>
          <a:bodyPr vert="horz" lIns="91440" tIns="45720" rIns="91440" bIns="45720" rtlCol="0" anchor="t">
            <a:normAutofit lnSpcReduction="10000"/>
          </a:bodyPr>
          <a:lstStyle/>
          <a:p>
            <a:r>
              <a:rPr lang="en-US" dirty="0"/>
              <a:t>SPRINT 3</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2702052" y="959234"/>
            <a:ext cx="6435256" cy="704628"/>
          </a:xfrm>
        </p:spPr>
        <p:txBody>
          <a:bodyPr>
            <a:normAutofit fontScale="85000" lnSpcReduction="20000"/>
          </a:bodyPr>
          <a:lstStyle/>
          <a:p>
            <a:r>
              <a:rPr lang="en-ZA" dirty="0"/>
              <a:t>The 3</a:t>
            </a:r>
            <a:r>
              <a:rPr lang="en-ZA" baseline="30000" dirty="0"/>
              <a:t>rd</a:t>
            </a:r>
            <a:r>
              <a:rPr lang="en-ZA" dirty="0"/>
              <a:t> sprint was to complete the Order requirements as they were more difficult. Linked order items table in MySQL to connect foreign keys to allow queries to pull all the information for actions like cost or add_item. Also, the increase actions in the order section required a new action table to be create and implemented into the existing IMS class for full functionality.</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pic>
        <p:nvPicPr>
          <p:cNvPr id="14" name="Picture 13" descr="Icon&#10;&#10;Description automatically generated">
            <a:extLst>
              <a:ext uri="{FF2B5EF4-FFF2-40B4-BE49-F238E27FC236}">
                <a16:creationId xmlns:a16="http://schemas.microsoft.com/office/drawing/2014/main" id="{1FB11380-D8E7-362E-30E0-C8A27BCB99DD}"/>
              </a:ext>
            </a:extLst>
          </p:cNvPr>
          <p:cNvPicPr>
            <a:picLocks noChangeAspect="1"/>
          </p:cNvPicPr>
          <p:nvPr/>
        </p:nvPicPr>
        <p:blipFill>
          <a:blip r:embed="rId3"/>
          <a:stretch>
            <a:fillRect/>
          </a:stretch>
        </p:blipFill>
        <p:spPr>
          <a:xfrm>
            <a:off x="1" y="5992140"/>
            <a:ext cx="1115736" cy="871668"/>
          </a:xfrm>
          <a:prstGeom prst="rect">
            <a:avLst/>
          </a:prstGeom>
        </p:spPr>
      </p:pic>
      <p:pic>
        <p:nvPicPr>
          <p:cNvPr id="28" name="Picture 27">
            <a:extLst>
              <a:ext uri="{FF2B5EF4-FFF2-40B4-BE49-F238E27FC236}">
                <a16:creationId xmlns:a16="http://schemas.microsoft.com/office/drawing/2014/main" id="{963111B1-A02A-D7D2-A819-59E8DC6795D0}"/>
              </a:ext>
            </a:extLst>
          </p:cNvPr>
          <p:cNvPicPr>
            <a:picLocks noChangeAspect="1"/>
          </p:cNvPicPr>
          <p:nvPr/>
        </p:nvPicPr>
        <p:blipFill>
          <a:blip r:embed="rId4"/>
          <a:srcRect/>
          <a:stretch/>
        </p:blipFill>
        <p:spPr>
          <a:xfrm>
            <a:off x="5947034" y="1822888"/>
            <a:ext cx="5673784" cy="4962241"/>
          </a:xfrm>
          <a:prstGeom prst="rect">
            <a:avLst/>
          </a:prstGeom>
        </p:spPr>
      </p:pic>
      <p:pic>
        <p:nvPicPr>
          <p:cNvPr id="30" name="Picture 29">
            <a:extLst>
              <a:ext uri="{FF2B5EF4-FFF2-40B4-BE49-F238E27FC236}">
                <a16:creationId xmlns:a16="http://schemas.microsoft.com/office/drawing/2014/main" id="{5561A2E7-ED3F-F4CE-38BC-70EE9AA9B066}"/>
              </a:ext>
            </a:extLst>
          </p:cNvPr>
          <p:cNvPicPr>
            <a:picLocks noChangeAspect="1"/>
          </p:cNvPicPr>
          <p:nvPr/>
        </p:nvPicPr>
        <p:blipFill>
          <a:blip r:embed="rId5"/>
          <a:srcRect/>
          <a:stretch/>
        </p:blipFill>
        <p:spPr>
          <a:xfrm>
            <a:off x="1296096" y="5200930"/>
            <a:ext cx="4501173" cy="1155419"/>
          </a:xfrm>
          <a:prstGeom prst="rect">
            <a:avLst/>
          </a:prstGeom>
        </p:spPr>
      </p:pic>
      <p:sp>
        <p:nvSpPr>
          <p:cNvPr id="31" name="Text Placeholder 3">
            <a:extLst>
              <a:ext uri="{FF2B5EF4-FFF2-40B4-BE49-F238E27FC236}">
                <a16:creationId xmlns:a16="http://schemas.microsoft.com/office/drawing/2014/main" id="{927BA124-4C35-C312-0A25-4ECC6CFB5C5B}"/>
              </a:ext>
            </a:extLst>
          </p:cNvPr>
          <p:cNvSpPr txBox="1">
            <a:spLocks/>
          </p:cNvSpPr>
          <p:nvPr/>
        </p:nvSpPr>
        <p:spPr>
          <a:xfrm>
            <a:off x="1704393" y="4787083"/>
            <a:ext cx="3336966" cy="40705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Example of task:</a:t>
            </a:r>
            <a:endParaRPr lang="en-US" dirty="0"/>
          </a:p>
        </p:txBody>
      </p:sp>
      <p:cxnSp>
        <p:nvCxnSpPr>
          <p:cNvPr id="12" name="Straight Connector 11">
            <a:extLst>
              <a:ext uri="{FF2B5EF4-FFF2-40B4-BE49-F238E27FC236}">
                <a16:creationId xmlns:a16="http://schemas.microsoft.com/office/drawing/2014/main" id="{201707D3-E4AE-204B-6223-F926AA25DD6A}"/>
              </a:ext>
            </a:extLst>
          </p:cNvPr>
          <p:cNvCxnSpPr>
            <a:cxnSpLocks/>
          </p:cNvCxnSpPr>
          <p:nvPr/>
        </p:nvCxnSpPr>
        <p:spPr>
          <a:xfrm>
            <a:off x="4496499" y="939376"/>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55C199F-1EC0-6FC5-BCF2-9E53732E0DCD}"/>
              </a:ext>
            </a:extLst>
          </p:cNvPr>
          <p:cNvCxnSpPr>
            <a:cxnSpLocks/>
          </p:cNvCxnSpPr>
          <p:nvPr/>
        </p:nvCxnSpPr>
        <p:spPr>
          <a:xfrm>
            <a:off x="4506286" y="1687395"/>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0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441034" y="134291"/>
            <a:ext cx="2957291" cy="557950"/>
          </a:xfrm>
        </p:spPr>
        <p:txBody>
          <a:bodyPr>
            <a:normAutofit/>
          </a:bodyPr>
          <a:lstStyle/>
          <a:p>
            <a:r>
              <a:rPr lang="en-US" dirty="0"/>
              <a:t>Kanban board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206428" y="606457"/>
            <a:ext cx="1426502" cy="365125"/>
          </a:xfrm>
        </p:spPr>
        <p:txBody>
          <a:bodyPr vert="horz" lIns="91440" tIns="45720" rIns="91440" bIns="45720" rtlCol="0" anchor="t">
            <a:normAutofit lnSpcReduction="10000"/>
          </a:bodyPr>
          <a:lstStyle/>
          <a:p>
            <a:r>
              <a:rPr lang="en-US" dirty="0"/>
              <a:t>SPRINT 4</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2702052" y="959234"/>
            <a:ext cx="6435256" cy="704628"/>
          </a:xfrm>
        </p:spPr>
        <p:txBody>
          <a:bodyPr>
            <a:normAutofit/>
          </a:bodyPr>
          <a:lstStyle/>
          <a:p>
            <a:r>
              <a:rPr lang="en-ZA" dirty="0"/>
              <a:t>Sprint 4 consisted of the main unit testing and integration testing of the methods to ensure full functionality and finalising full documentation due to completion.</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7</a:t>
            </a:fld>
            <a:endParaRPr lang="en-US" dirty="0"/>
          </a:p>
        </p:txBody>
      </p:sp>
      <p:pic>
        <p:nvPicPr>
          <p:cNvPr id="14" name="Picture 13" descr="Icon&#10;&#10;Description automatically generated">
            <a:extLst>
              <a:ext uri="{FF2B5EF4-FFF2-40B4-BE49-F238E27FC236}">
                <a16:creationId xmlns:a16="http://schemas.microsoft.com/office/drawing/2014/main" id="{1FB11380-D8E7-362E-30E0-C8A27BCB99DD}"/>
              </a:ext>
            </a:extLst>
          </p:cNvPr>
          <p:cNvPicPr>
            <a:picLocks noChangeAspect="1"/>
          </p:cNvPicPr>
          <p:nvPr/>
        </p:nvPicPr>
        <p:blipFill>
          <a:blip r:embed="rId3"/>
          <a:stretch>
            <a:fillRect/>
          </a:stretch>
        </p:blipFill>
        <p:spPr>
          <a:xfrm>
            <a:off x="1" y="5992140"/>
            <a:ext cx="1115736" cy="871668"/>
          </a:xfrm>
          <a:prstGeom prst="rect">
            <a:avLst/>
          </a:prstGeom>
        </p:spPr>
      </p:pic>
      <p:pic>
        <p:nvPicPr>
          <p:cNvPr id="28" name="Picture 27">
            <a:extLst>
              <a:ext uri="{FF2B5EF4-FFF2-40B4-BE49-F238E27FC236}">
                <a16:creationId xmlns:a16="http://schemas.microsoft.com/office/drawing/2014/main" id="{963111B1-A02A-D7D2-A819-59E8DC6795D0}"/>
              </a:ext>
            </a:extLst>
          </p:cNvPr>
          <p:cNvPicPr>
            <a:picLocks noChangeAspect="1"/>
          </p:cNvPicPr>
          <p:nvPr/>
        </p:nvPicPr>
        <p:blipFill>
          <a:blip r:embed="rId4"/>
          <a:srcRect/>
          <a:stretch/>
        </p:blipFill>
        <p:spPr>
          <a:xfrm>
            <a:off x="5947034" y="2008387"/>
            <a:ext cx="5673784" cy="4591243"/>
          </a:xfrm>
          <a:prstGeom prst="rect">
            <a:avLst/>
          </a:prstGeom>
        </p:spPr>
      </p:pic>
      <p:pic>
        <p:nvPicPr>
          <p:cNvPr id="30" name="Picture 29">
            <a:extLst>
              <a:ext uri="{FF2B5EF4-FFF2-40B4-BE49-F238E27FC236}">
                <a16:creationId xmlns:a16="http://schemas.microsoft.com/office/drawing/2014/main" id="{5561A2E7-ED3F-F4CE-38BC-70EE9AA9B066}"/>
              </a:ext>
            </a:extLst>
          </p:cNvPr>
          <p:cNvPicPr>
            <a:picLocks noChangeAspect="1"/>
          </p:cNvPicPr>
          <p:nvPr/>
        </p:nvPicPr>
        <p:blipFill>
          <a:blip r:embed="rId5"/>
          <a:srcRect/>
          <a:stretch/>
        </p:blipFill>
        <p:spPr>
          <a:xfrm>
            <a:off x="1428415" y="5200930"/>
            <a:ext cx="4236534" cy="1155419"/>
          </a:xfrm>
          <a:prstGeom prst="rect">
            <a:avLst/>
          </a:prstGeom>
        </p:spPr>
      </p:pic>
      <p:sp>
        <p:nvSpPr>
          <p:cNvPr id="31" name="Text Placeholder 3">
            <a:extLst>
              <a:ext uri="{FF2B5EF4-FFF2-40B4-BE49-F238E27FC236}">
                <a16:creationId xmlns:a16="http://schemas.microsoft.com/office/drawing/2014/main" id="{927BA124-4C35-C312-0A25-4ECC6CFB5C5B}"/>
              </a:ext>
            </a:extLst>
          </p:cNvPr>
          <p:cNvSpPr txBox="1">
            <a:spLocks/>
          </p:cNvSpPr>
          <p:nvPr/>
        </p:nvSpPr>
        <p:spPr>
          <a:xfrm>
            <a:off x="1704393" y="4787083"/>
            <a:ext cx="3336966" cy="40705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Example of task:</a:t>
            </a:r>
            <a:endParaRPr lang="en-US" dirty="0"/>
          </a:p>
        </p:txBody>
      </p:sp>
      <p:cxnSp>
        <p:nvCxnSpPr>
          <p:cNvPr id="12" name="Straight Connector 11">
            <a:extLst>
              <a:ext uri="{FF2B5EF4-FFF2-40B4-BE49-F238E27FC236}">
                <a16:creationId xmlns:a16="http://schemas.microsoft.com/office/drawing/2014/main" id="{E5C604A7-29B3-43F7-F335-A062950AC02D}"/>
              </a:ext>
            </a:extLst>
          </p:cNvPr>
          <p:cNvCxnSpPr>
            <a:cxnSpLocks/>
          </p:cNvCxnSpPr>
          <p:nvPr/>
        </p:nvCxnSpPr>
        <p:spPr>
          <a:xfrm>
            <a:off x="4506286" y="1595116"/>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E5255E-975C-B58E-55C5-B1A63CE98D12}"/>
              </a:ext>
            </a:extLst>
          </p:cNvPr>
          <p:cNvCxnSpPr>
            <a:cxnSpLocks/>
          </p:cNvCxnSpPr>
          <p:nvPr/>
        </p:nvCxnSpPr>
        <p:spPr>
          <a:xfrm>
            <a:off x="4496499" y="939376"/>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42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675431" y="73622"/>
            <a:ext cx="8421688" cy="1325563"/>
          </a:xfrm>
        </p:spPr>
        <p:txBody>
          <a:bodyPr/>
          <a:lstStyle/>
          <a:p>
            <a:r>
              <a:rPr lang="en-US" dirty="0"/>
              <a:t>ERD and MYSQL ERD</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
        <p:nvSpPr>
          <p:cNvPr id="13" name="Text Placeholder 12">
            <a:extLst>
              <a:ext uri="{FF2B5EF4-FFF2-40B4-BE49-F238E27FC236}">
                <a16:creationId xmlns:a16="http://schemas.microsoft.com/office/drawing/2014/main" id="{0C38E6FE-DBFD-C4DD-19CD-868439CA893C}"/>
              </a:ext>
            </a:extLst>
          </p:cNvPr>
          <p:cNvSpPr>
            <a:spLocks noGrp="1"/>
          </p:cNvSpPr>
          <p:nvPr>
            <p:ph type="body" idx="1"/>
          </p:nvPr>
        </p:nvSpPr>
        <p:spPr>
          <a:xfrm>
            <a:off x="1301827" y="1799558"/>
            <a:ext cx="2968169" cy="438198"/>
          </a:xfrm>
        </p:spPr>
        <p:txBody>
          <a:bodyPr/>
          <a:lstStyle/>
          <a:p>
            <a:pPr algn="ctr"/>
            <a:r>
              <a:rPr lang="en-GB" dirty="0"/>
              <a:t>Concept ERD</a:t>
            </a:r>
          </a:p>
        </p:txBody>
      </p:sp>
      <p:pic>
        <p:nvPicPr>
          <p:cNvPr id="25" name="Content Placeholder 24" descr="Diagram&#10;&#10;Description automatically generated">
            <a:extLst>
              <a:ext uri="{FF2B5EF4-FFF2-40B4-BE49-F238E27FC236}">
                <a16:creationId xmlns:a16="http://schemas.microsoft.com/office/drawing/2014/main" id="{7DFA5F02-6022-1F8A-F086-417E590398F9}"/>
              </a:ext>
            </a:extLst>
          </p:cNvPr>
          <p:cNvPicPr>
            <a:picLocks noGrp="1" noChangeAspect="1"/>
          </p:cNvPicPr>
          <p:nvPr>
            <p:ph sz="half" idx="2"/>
          </p:nvPr>
        </p:nvPicPr>
        <p:blipFill rotWithShape="1">
          <a:blip r:embed="rId3"/>
          <a:srcRect l="3073" r="2398" b="4265"/>
          <a:stretch/>
        </p:blipFill>
        <p:spPr>
          <a:xfrm>
            <a:off x="285226" y="2631124"/>
            <a:ext cx="5427677" cy="2117045"/>
          </a:xfrm>
        </p:spPr>
      </p:pic>
      <p:pic>
        <p:nvPicPr>
          <p:cNvPr id="27" name="Content Placeholder 26" descr="Diagram&#10;&#10;Description automatically generated">
            <a:extLst>
              <a:ext uri="{FF2B5EF4-FFF2-40B4-BE49-F238E27FC236}">
                <a16:creationId xmlns:a16="http://schemas.microsoft.com/office/drawing/2014/main" id="{DD9E751C-8336-B28E-AF76-CB1532BFD706}"/>
              </a:ext>
            </a:extLst>
          </p:cNvPr>
          <p:cNvPicPr>
            <a:picLocks noGrp="1" noChangeAspect="1"/>
          </p:cNvPicPr>
          <p:nvPr>
            <p:ph sz="quarter" idx="4"/>
          </p:nvPr>
        </p:nvPicPr>
        <p:blipFill>
          <a:blip r:embed="rId4"/>
          <a:stretch>
            <a:fillRect/>
          </a:stretch>
        </p:blipFill>
        <p:spPr>
          <a:xfrm>
            <a:off x="6907307" y="2553943"/>
            <a:ext cx="3942292" cy="3299528"/>
          </a:xfrm>
        </p:spPr>
      </p:pic>
      <p:sp>
        <p:nvSpPr>
          <p:cNvPr id="19" name="Text Placeholder 18">
            <a:extLst>
              <a:ext uri="{FF2B5EF4-FFF2-40B4-BE49-F238E27FC236}">
                <a16:creationId xmlns:a16="http://schemas.microsoft.com/office/drawing/2014/main" id="{1AD7542A-3ECE-F389-FB80-0626D851FA02}"/>
              </a:ext>
            </a:extLst>
          </p:cNvPr>
          <p:cNvSpPr>
            <a:spLocks noGrp="1"/>
          </p:cNvSpPr>
          <p:nvPr>
            <p:ph type="body" sz="quarter" idx="3"/>
          </p:nvPr>
        </p:nvSpPr>
        <p:spPr>
          <a:xfrm>
            <a:off x="7483144" y="1606701"/>
            <a:ext cx="2896671" cy="823912"/>
          </a:xfrm>
        </p:spPr>
        <p:txBody>
          <a:bodyPr/>
          <a:lstStyle/>
          <a:p>
            <a:pPr algn="ctr"/>
            <a:r>
              <a:rPr lang="en-GB" dirty="0"/>
              <a:t>MYSQL Reverse engineered ERD</a:t>
            </a:r>
          </a:p>
        </p:txBody>
      </p:sp>
      <p:pic>
        <p:nvPicPr>
          <p:cNvPr id="28" name="Picture 27" descr="Icon&#10;&#10;Description automatically generated">
            <a:extLst>
              <a:ext uri="{FF2B5EF4-FFF2-40B4-BE49-F238E27FC236}">
                <a16:creationId xmlns:a16="http://schemas.microsoft.com/office/drawing/2014/main" id="{7A0CBF64-CA99-633D-B7A3-5059901A246D}"/>
              </a:ext>
            </a:extLst>
          </p:cNvPr>
          <p:cNvPicPr>
            <a:picLocks noChangeAspect="1"/>
          </p:cNvPicPr>
          <p:nvPr/>
        </p:nvPicPr>
        <p:blipFill>
          <a:blip r:embed="rId5"/>
          <a:stretch>
            <a:fillRect/>
          </a:stretch>
        </p:blipFill>
        <p:spPr>
          <a:xfrm>
            <a:off x="1" y="5992140"/>
            <a:ext cx="1115736" cy="871668"/>
          </a:xfrm>
          <a:prstGeom prst="rect">
            <a:avLst/>
          </a:prstGeom>
        </p:spPr>
      </p:pic>
      <p:cxnSp>
        <p:nvCxnSpPr>
          <p:cNvPr id="29" name="Straight Connector 28">
            <a:extLst>
              <a:ext uri="{FF2B5EF4-FFF2-40B4-BE49-F238E27FC236}">
                <a16:creationId xmlns:a16="http://schemas.microsoft.com/office/drawing/2014/main" id="{21C11AD3-52E1-56E1-EE60-E2B574EF7042}"/>
              </a:ext>
            </a:extLst>
          </p:cNvPr>
          <p:cNvCxnSpPr>
            <a:cxnSpLocks/>
          </p:cNvCxnSpPr>
          <p:nvPr/>
        </p:nvCxnSpPr>
        <p:spPr>
          <a:xfrm>
            <a:off x="4496499" y="939376"/>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17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4" y="219983"/>
            <a:ext cx="5431971" cy="582073"/>
          </a:xfrm>
        </p:spPr>
        <p:txBody>
          <a:bodyPr>
            <a:normAutofit/>
          </a:bodyPr>
          <a:lstStyle/>
          <a:p>
            <a:pPr algn="ctr"/>
            <a:r>
              <a:rPr lang="en-US" dirty="0"/>
              <a:t>DOMAINS</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110978"/>
            <a:ext cx="2533769" cy="365125"/>
          </a:xfrm>
        </p:spPr>
        <p:txBody>
          <a:bodyPr vert="horz" lIns="91440" tIns="45720" rIns="91440" bIns="45720" rtlCol="0" anchor="t">
            <a:normAutofit lnSpcReduction="10000"/>
          </a:bodyPr>
          <a:lstStyle/>
          <a:p>
            <a:pPr algn="ctr"/>
            <a:r>
              <a:rPr lang="en-US" dirty="0"/>
              <a:t>Customer</a:t>
            </a:r>
          </a:p>
        </p:txBody>
      </p:sp>
      <p:cxnSp>
        <p:nvCxnSpPr>
          <p:cNvPr id="12" name="Straight Connector 11">
            <a:extLst>
              <a:ext uri="{FF2B5EF4-FFF2-40B4-BE49-F238E27FC236}">
                <a16:creationId xmlns:a16="http://schemas.microsoft.com/office/drawing/2014/main" id="{4FDAC8E3-3C5F-5168-19E0-E6220C672795}"/>
              </a:ext>
            </a:extLst>
          </p:cNvPr>
          <p:cNvCxnSpPr>
            <a:cxnSpLocks/>
          </p:cNvCxnSpPr>
          <p:nvPr/>
        </p:nvCxnSpPr>
        <p:spPr>
          <a:xfrm>
            <a:off x="4736983" y="660697"/>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15" name="Picture 14" descr="Text&#10;&#10;Description automatically generated">
            <a:extLst>
              <a:ext uri="{FF2B5EF4-FFF2-40B4-BE49-F238E27FC236}">
                <a16:creationId xmlns:a16="http://schemas.microsoft.com/office/drawing/2014/main" id="{42293742-3B23-A2BD-DD29-DB90D34DD8C9}"/>
              </a:ext>
            </a:extLst>
          </p:cNvPr>
          <p:cNvPicPr>
            <a:picLocks noChangeAspect="1"/>
          </p:cNvPicPr>
          <p:nvPr/>
        </p:nvPicPr>
        <p:blipFill>
          <a:blip r:embed="rId3"/>
          <a:stretch>
            <a:fillRect/>
          </a:stretch>
        </p:blipFill>
        <p:spPr>
          <a:xfrm>
            <a:off x="401336" y="1689270"/>
            <a:ext cx="3268157" cy="3479460"/>
          </a:xfrm>
          <a:prstGeom prst="rect">
            <a:avLst/>
          </a:prstGeom>
        </p:spPr>
      </p:pic>
      <p:cxnSp>
        <p:nvCxnSpPr>
          <p:cNvPr id="21" name="Straight Connector 20">
            <a:extLst>
              <a:ext uri="{FF2B5EF4-FFF2-40B4-BE49-F238E27FC236}">
                <a16:creationId xmlns:a16="http://schemas.microsoft.com/office/drawing/2014/main" id="{05062901-0674-60A1-B57A-AC9DE7469F2D}"/>
              </a:ext>
            </a:extLst>
          </p:cNvPr>
          <p:cNvCxnSpPr>
            <a:cxnSpLocks/>
          </p:cNvCxnSpPr>
          <p:nvPr/>
        </p:nvCxnSpPr>
        <p:spPr>
          <a:xfrm flipV="1">
            <a:off x="1076726" y="1456353"/>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4285094-EBA9-512E-150C-74A84967729A}"/>
              </a:ext>
            </a:extLst>
          </p:cNvPr>
          <p:cNvSpPr txBox="1">
            <a:spLocks/>
          </p:cNvSpPr>
          <p:nvPr/>
        </p:nvSpPr>
        <p:spPr>
          <a:xfrm>
            <a:off x="4712770" y="1113000"/>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ITEMS</a:t>
            </a:r>
          </a:p>
        </p:txBody>
      </p:sp>
      <p:cxnSp>
        <p:nvCxnSpPr>
          <p:cNvPr id="28" name="Straight Connector 27">
            <a:extLst>
              <a:ext uri="{FF2B5EF4-FFF2-40B4-BE49-F238E27FC236}">
                <a16:creationId xmlns:a16="http://schemas.microsoft.com/office/drawing/2014/main" id="{57983390-98B3-F4A4-3E9A-FD1EA7F59B74}"/>
              </a:ext>
            </a:extLst>
          </p:cNvPr>
          <p:cNvCxnSpPr>
            <a:cxnSpLocks/>
          </p:cNvCxnSpPr>
          <p:nvPr/>
        </p:nvCxnSpPr>
        <p:spPr>
          <a:xfrm flipV="1">
            <a:off x="4951296" y="1458375"/>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C13B2CCC-C4AE-75BF-2EA7-491E67F2FE0A}"/>
              </a:ext>
            </a:extLst>
          </p:cNvPr>
          <p:cNvSpPr txBox="1">
            <a:spLocks/>
          </p:cNvSpPr>
          <p:nvPr/>
        </p:nvSpPr>
        <p:spPr>
          <a:xfrm>
            <a:off x="8820033" y="1108646"/>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ORDERS</a:t>
            </a:r>
          </a:p>
        </p:txBody>
      </p:sp>
      <p:cxnSp>
        <p:nvCxnSpPr>
          <p:cNvPr id="30" name="Straight Connector 29">
            <a:extLst>
              <a:ext uri="{FF2B5EF4-FFF2-40B4-BE49-F238E27FC236}">
                <a16:creationId xmlns:a16="http://schemas.microsoft.com/office/drawing/2014/main" id="{888D343C-7BAE-4606-201A-E88C566A1F65}"/>
              </a:ext>
            </a:extLst>
          </p:cNvPr>
          <p:cNvCxnSpPr>
            <a:cxnSpLocks/>
          </p:cNvCxnSpPr>
          <p:nvPr/>
        </p:nvCxnSpPr>
        <p:spPr>
          <a:xfrm flipV="1">
            <a:off x="9058559" y="1454021"/>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32" name="Picture 31" descr="Text&#10;&#10;Description automatically generated">
            <a:extLst>
              <a:ext uri="{FF2B5EF4-FFF2-40B4-BE49-F238E27FC236}">
                <a16:creationId xmlns:a16="http://schemas.microsoft.com/office/drawing/2014/main" id="{69D299DA-55EB-DCD7-B23B-8D35DC3BE5DE}"/>
              </a:ext>
            </a:extLst>
          </p:cNvPr>
          <p:cNvPicPr>
            <a:picLocks noChangeAspect="1"/>
          </p:cNvPicPr>
          <p:nvPr/>
        </p:nvPicPr>
        <p:blipFill>
          <a:blip r:embed="rId4"/>
          <a:stretch>
            <a:fillRect/>
          </a:stretch>
        </p:blipFill>
        <p:spPr>
          <a:xfrm>
            <a:off x="4524637" y="1697494"/>
            <a:ext cx="2910036" cy="3463011"/>
          </a:xfrm>
          <a:prstGeom prst="rect">
            <a:avLst/>
          </a:prstGeom>
        </p:spPr>
      </p:pic>
      <p:pic>
        <p:nvPicPr>
          <p:cNvPr id="34" name="Picture 33" descr="Text&#10;&#10;Description automatically generated">
            <a:extLst>
              <a:ext uri="{FF2B5EF4-FFF2-40B4-BE49-F238E27FC236}">
                <a16:creationId xmlns:a16="http://schemas.microsoft.com/office/drawing/2014/main" id="{8ADEE5C7-DE34-F02E-6259-C399335D137D}"/>
              </a:ext>
            </a:extLst>
          </p:cNvPr>
          <p:cNvPicPr>
            <a:picLocks noChangeAspect="1"/>
          </p:cNvPicPr>
          <p:nvPr/>
        </p:nvPicPr>
        <p:blipFill>
          <a:blip r:embed="rId5"/>
          <a:stretch>
            <a:fillRect/>
          </a:stretch>
        </p:blipFill>
        <p:spPr>
          <a:xfrm>
            <a:off x="8289818" y="1689270"/>
            <a:ext cx="3500846" cy="3472557"/>
          </a:xfrm>
          <a:prstGeom prst="rect">
            <a:avLst/>
          </a:prstGeom>
        </p:spPr>
      </p:pic>
      <p:pic>
        <p:nvPicPr>
          <p:cNvPr id="35" name="Picture 34" descr="Icon&#10;&#10;Description automatically generated">
            <a:extLst>
              <a:ext uri="{FF2B5EF4-FFF2-40B4-BE49-F238E27FC236}">
                <a16:creationId xmlns:a16="http://schemas.microsoft.com/office/drawing/2014/main" id="{2C4C0F2E-E2CA-422E-A68C-5A1247887AB9}"/>
              </a:ext>
            </a:extLst>
          </p:cNvPr>
          <p:cNvPicPr>
            <a:picLocks noChangeAspect="1"/>
          </p:cNvPicPr>
          <p:nvPr/>
        </p:nvPicPr>
        <p:blipFill>
          <a:blip r:embed="rId6"/>
          <a:stretch>
            <a:fillRect/>
          </a:stretch>
        </p:blipFill>
        <p:spPr>
          <a:xfrm>
            <a:off x="1" y="5992140"/>
            <a:ext cx="1115736" cy="871668"/>
          </a:xfrm>
          <a:prstGeom prst="rect">
            <a:avLst/>
          </a:prstGeom>
        </p:spPr>
      </p:pic>
    </p:spTree>
    <p:extLst>
      <p:ext uri="{BB962C8B-B14F-4D97-AF65-F5344CB8AC3E}">
        <p14:creationId xmlns:p14="http://schemas.microsoft.com/office/powerpoint/2010/main" val="1472106130"/>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345</TotalTime>
  <Words>1608</Words>
  <Application>Microsoft Office PowerPoint</Application>
  <PresentationFormat>Widescreen</PresentationFormat>
  <Paragraphs>123</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Monoline</vt:lpstr>
      <vt:lpstr>IMS Project</vt:lpstr>
      <vt:lpstr>ABOUT US</vt:lpstr>
      <vt:lpstr>INITIAL RISK assessment</vt:lpstr>
      <vt:lpstr>Kanban board</vt:lpstr>
      <vt:lpstr>Kanban board</vt:lpstr>
      <vt:lpstr>Kanban board</vt:lpstr>
      <vt:lpstr>Kanban board</vt:lpstr>
      <vt:lpstr>ERD and MYSQL ERD</vt:lpstr>
      <vt:lpstr>DOMAINS</vt:lpstr>
      <vt:lpstr>DOMAINS TESTING</vt:lpstr>
      <vt:lpstr>Data Access Object (DAO)</vt:lpstr>
      <vt:lpstr>Data Access Object (DAO) TESTING</vt:lpstr>
      <vt:lpstr>Controllers</vt:lpstr>
      <vt:lpstr>Controllers TESTING</vt:lpstr>
      <vt:lpstr>Feature branch Model</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IMS Project</dc:title>
  <dc:creator>Charles Cairney (Student)</dc:creator>
  <cp:lastModifiedBy>Charles Cairney (Student)</cp:lastModifiedBy>
  <cp:revision>52</cp:revision>
  <dcterms:created xsi:type="dcterms:W3CDTF">2022-07-21T13:19:53Z</dcterms:created>
  <dcterms:modified xsi:type="dcterms:W3CDTF">2022-07-21T23:45:09Z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