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7"/>
  </p:notesMasterIdLst>
  <p:sldIdLst>
    <p:sldId id="291" r:id="rId2"/>
    <p:sldId id="293" r:id="rId3"/>
    <p:sldId id="294" r:id="rId4"/>
    <p:sldId id="1405" r:id="rId5"/>
    <p:sldId id="296" r:id="rId6"/>
    <p:sldId id="287" r:id="rId7"/>
    <p:sldId id="288" r:id="rId8"/>
    <p:sldId id="311" r:id="rId9"/>
    <p:sldId id="312" r:id="rId10"/>
    <p:sldId id="313" r:id="rId11"/>
    <p:sldId id="289" r:id="rId12"/>
    <p:sldId id="309" r:id="rId13"/>
    <p:sldId id="573" r:id="rId14"/>
    <p:sldId id="310" r:id="rId15"/>
    <p:sldId id="1147" r:id="rId16"/>
    <p:sldId id="326" r:id="rId17"/>
    <p:sldId id="327" r:id="rId18"/>
    <p:sldId id="483" r:id="rId19"/>
    <p:sldId id="308" r:id="rId20"/>
    <p:sldId id="495" r:id="rId21"/>
    <p:sldId id="489" r:id="rId22"/>
    <p:sldId id="490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57" r:id="rId31"/>
    <p:sldId id="258" r:id="rId32"/>
    <p:sldId id="259" r:id="rId33"/>
    <p:sldId id="260" r:id="rId34"/>
    <p:sldId id="261" r:id="rId35"/>
    <p:sldId id="262" r:id="rId36"/>
    <p:sldId id="330" r:id="rId37"/>
    <p:sldId id="331" r:id="rId38"/>
    <p:sldId id="449" r:id="rId39"/>
    <p:sldId id="1293" r:id="rId40"/>
    <p:sldId id="1294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318" r:id="rId50"/>
    <p:sldId id="1248" r:id="rId51"/>
    <p:sldId id="481" r:id="rId52"/>
    <p:sldId id="1244" r:id="rId53"/>
    <p:sldId id="1245" r:id="rId54"/>
    <p:sldId id="1247" r:id="rId55"/>
    <p:sldId id="1285" r:id="rId56"/>
    <p:sldId id="1288" r:id="rId57"/>
    <p:sldId id="1069" r:id="rId58"/>
    <p:sldId id="1070" r:id="rId59"/>
    <p:sldId id="290" r:id="rId60"/>
    <p:sldId id="332" r:id="rId61"/>
    <p:sldId id="341" r:id="rId62"/>
    <p:sldId id="342" r:id="rId63"/>
    <p:sldId id="343" r:id="rId64"/>
    <p:sldId id="1148" r:id="rId65"/>
    <p:sldId id="1292" r:id="rId66"/>
    <p:sldId id="346" r:id="rId67"/>
    <p:sldId id="603" r:id="rId68"/>
    <p:sldId id="348" r:id="rId69"/>
    <p:sldId id="354" r:id="rId70"/>
    <p:sldId id="355" r:id="rId71"/>
    <p:sldId id="356" r:id="rId72"/>
    <p:sldId id="423" r:id="rId73"/>
    <p:sldId id="393" r:id="rId74"/>
    <p:sldId id="349" r:id="rId75"/>
    <p:sldId id="353" r:id="rId76"/>
    <p:sldId id="968" r:id="rId77"/>
    <p:sldId id="969" r:id="rId78"/>
    <p:sldId id="970" r:id="rId79"/>
    <p:sldId id="971" r:id="rId80"/>
    <p:sldId id="972" r:id="rId81"/>
    <p:sldId id="973" r:id="rId82"/>
    <p:sldId id="974" r:id="rId83"/>
    <p:sldId id="975" r:id="rId84"/>
    <p:sldId id="967" r:id="rId85"/>
    <p:sldId id="1406" r:id="rId86"/>
    <p:sldId id="1407" r:id="rId87"/>
    <p:sldId id="1408" r:id="rId88"/>
    <p:sldId id="1409" r:id="rId89"/>
    <p:sldId id="1410" r:id="rId90"/>
    <p:sldId id="1411" r:id="rId91"/>
    <p:sldId id="1412" r:id="rId92"/>
    <p:sldId id="1413" r:id="rId93"/>
    <p:sldId id="1414" r:id="rId94"/>
    <p:sldId id="1415" r:id="rId95"/>
    <p:sldId id="1161" r:id="rId96"/>
    <p:sldId id="1162" r:id="rId97"/>
    <p:sldId id="1163" r:id="rId98"/>
    <p:sldId id="1174" r:id="rId99"/>
    <p:sldId id="1175" r:id="rId100"/>
    <p:sldId id="1177" r:id="rId101"/>
    <p:sldId id="1178" r:id="rId102"/>
    <p:sldId id="1182" r:id="rId103"/>
    <p:sldId id="1183" r:id="rId104"/>
    <p:sldId id="1189" r:id="rId105"/>
    <p:sldId id="1185" r:id="rId106"/>
    <p:sldId id="1186" r:id="rId107"/>
    <p:sldId id="1184" r:id="rId108"/>
    <p:sldId id="1187" r:id="rId109"/>
    <p:sldId id="1188" r:id="rId110"/>
    <p:sldId id="1173" r:id="rId111"/>
    <p:sldId id="1180" r:id="rId112"/>
    <p:sldId id="1197" r:id="rId113"/>
    <p:sldId id="1198" r:id="rId114"/>
    <p:sldId id="1179" r:id="rId115"/>
    <p:sldId id="1181" r:id="rId116"/>
    <p:sldId id="1199" r:id="rId117"/>
    <p:sldId id="1206" r:id="rId118"/>
    <p:sldId id="1200" r:id="rId119"/>
    <p:sldId id="1201" r:id="rId120"/>
    <p:sldId id="1202" r:id="rId121"/>
    <p:sldId id="1203" r:id="rId122"/>
    <p:sldId id="1204" r:id="rId123"/>
    <p:sldId id="1191" r:id="rId124"/>
    <p:sldId id="1205" r:id="rId125"/>
    <p:sldId id="1192" r:id="rId126"/>
    <p:sldId id="1193" r:id="rId127"/>
    <p:sldId id="1194" r:id="rId128"/>
    <p:sldId id="1195" r:id="rId129"/>
    <p:sldId id="1196" r:id="rId130"/>
    <p:sldId id="1207" r:id="rId131"/>
    <p:sldId id="1208" r:id="rId132"/>
    <p:sldId id="1209" r:id="rId133"/>
    <p:sldId id="1210" r:id="rId134"/>
    <p:sldId id="1211" r:id="rId135"/>
    <p:sldId id="1212" r:id="rId136"/>
    <p:sldId id="1213" r:id="rId137"/>
    <p:sldId id="1261" r:id="rId138"/>
    <p:sldId id="1262" r:id="rId139"/>
    <p:sldId id="1263" r:id="rId140"/>
    <p:sldId id="500" r:id="rId141"/>
    <p:sldId id="509" r:id="rId142"/>
    <p:sldId id="501" r:id="rId143"/>
    <p:sldId id="502" r:id="rId144"/>
    <p:sldId id="503" r:id="rId145"/>
    <p:sldId id="504" r:id="rId146"/>
    <p:sldId id="528" r:id="rId147"/>
    <p:sldId id="505" r:id="rId148"/>
    <p:sldId id="506" r:id="rId149"/>
    <p:sldId id="507" r:id="rId150"/>
    <p:sldId id="527" r:id="rId151"/>
    <p:sldId id="1231" r:id="rId152"/>
    <p:sldId id="1375" r:id="rId153"/>
    <p:sldId id="1376" r:id="rId154"/>
    <p:sldId id="1377" r:id="rId155"/>
    <p:sldId id="1379" r:id="rId156"/>
    <p:sldId id="1378" r:id="rId157"/>
    <p:sldId id="1374" r:id="rId158"/>
    <p:sldId id="1232" r:id="rId159"/>
    <p:sldId id="1233" r:id="rId160"/>
    <p:sldId id="1214" r:id="rId161"/>
    <p:sldId id="1215" r:id="rId162"/>
    <p:sldId id="1216" r:id="rId163"/>
    <p:sldId id="1217" r:id="rId164"/>
    <p:sldId id="1218" r:id="rId165"/>
    <p:sldId id="1219" r:id="rId166"/>
    <p:sldId id="1220" r:id="rId167"/>
    <p:sldId id="1221" r:id="rId168"/>
    <p:sldId id="1222" r:id="rId169"/>
    <p:sldId id="1223" r:id="rId170"/>
    <p:sldId id="1234" r:id="rId171"/>
    <p:sldId id="1235" r:id="rId172"/>
    <p:sldId id="1236" r:id="rId173"/>
    <p:sldId id="1265" r:id="rId174"/>
    <p:sldId id="1224" r:id="rId175"/>
    <p:sldId id="1225" r:id="rId176"/>
    <p:sldId id="1226" r:id="rId177"/>
    <p:sldId id="1227" r:id="rId178"/>
    <p:sldId id="1228" r:id="rId179"/>
    <p:sldId id="1229" r:id="rId180"/>
    <p:sldId id="1230" r:id="rId181"/>
    <p:sldId id="1264" r:id="rId182"/>
    <p:sldId id="553" r:id="rId183"/>
    <p:sldId id="554" r:id="rId184"/>
    <p:sldId id="1081" r:id="rId185"/>
    <p:sldId id="1301" r:id="rId186"/>
    <p:sldId id="1237" r:id="rId187"/>
    <p:sldId id="1266" r:id="rId188"/>
    <p:sldId id="1267" r:id="rId189"/>
    <p:sldId id="1268" r:id="rId190"/>
    <p:sldId id="1269" r:id="rId191"/>
    <p:sldId id="1270" r:id="rId192"/>
    <p:sldId id="1271" r:id="rId193"/>
    <p:sldId id="1272" r:id="rId194"/>
    <p:sldId id="1273" r:id="rId195"/>
    <p:sldId id="1274" r:id="rId196"/>
    <p:sldId id="1275" r:id="rId197"/>
    <p:sldId id="1276" r:id="rId198"/>
    <p:sldId id="555" r:id="rId199"/>
    <p:sldId id="556" r:id="rId200"/>
    <p:sldId id="557" r:id="rId201"/>
    <p:sldId id="558" r:id="rId202"/>
    <p:sldId id="560" r:id="rId203"/>
    <p:sldId id="983" r:id="rId204"/>
    <p:sldId id="985" r:id="rId205"/>
    <p:sldId id="986" r:id="rId206"/>
    <p:sldId id="984" r:id="rId207"/>
    <p:sldId id="988" r:id="rId208"/>
    <p:sldId id="1078" r:id="rId209"/>
    <p:sldId id="1079" r:id="rId210"/>
    <p:sldId id="1380" r:id="rId211"/>
    <p:sldId id="562" r:id="rId212"/>
    <p:sldId id="987" r:id="rId213"/>
    <p:sldId id="570" r:id="rId214"/>
    <p:sldId id="577" r:id="rId215"/>
    <p:sldId id="574" r:id="rId216"/>
    <p:sldId id="576" r:id="rId217"/>
    <p:sldId id="575" r:id="rId218"/>
    <p:sldId id="579" r:id="rId219"/>
    <p:sldId id="580" r:id="rId220"/>
    <p:sldId id="581" r:id="rId221"/>
    <p:sldId id="582" r:id="rId222"/>
    <p:sldId id="564" r:id="rId223"/>
    <p:sldId id="565" r:id="rId224"/>
    <p:sldId id="566" r:id="rId225"/>
    <p:sldId id="567" r:id="rId226"/>
    <p:sldId id="1080" r:id="rId227"/>
    <p:sldId id="1381" r:id="rId228"/>
    <p:sldId id="1382" r:id="rId229"/>
    <p:sldId id="1383" r:id="rId230"/>
    <p:sldId id="1384" r:id="rId231"/>
    <p:sldId id="535" r:id="rId232"/>
    <p:sldId id="593" r:id="rId233"/>
    <p:sldId id="594" r:id="rId234"/>
    <p:sldId id="595" r:id="rId235"/>
    <p:sldId id="596" r:id="rId236"/>
    <p:sldId id="597" r:id="rId237"/>
    <p:sldId id="598" r:id="rId238"/>
    <p:sldId id="601" r:id="rId239"/>
    <p:sldId id="602" r:id="rId240"/>
    <p:sldId id="586" r:id="rId241"/>
    <p:sldId id="600" r:id="rId242"/>
    <p:sldId id="604" r:id="rId243"/>
    <p:sldId id="1084" r:id="rId244"/>
    <p:sldId id="1085" r:id="rId245"/>
    <p:sldId id="1086" r:id="rId246"/>
    <p:sldId id="599" r:id="rId247"/>
    <p:sldId id="1385" r:id="rId248"/>
    <p:sldId id="1386" r:id="rId249"/>
    <p:sldId id="1388" r:id="rId250"/>
    <p:sldId id="1389" r:id="rId251"/>
    <p:sldId id="1390" r:id="rId252"/>
    <p:sldId id="1391" r:id="rId253"/>
    <p:sldId id="1387" r:id="rId254"/>
    <p:sldId id="1396" r:id="rId255"/>
    <p:sldId id="606" r:id="rId256"/>
    <p:sldId id="1397" r:id="rId257"/>
    <p:sldId id="1398" r:id="rId258"/>
    <p:sldId id="607" r:id="rId259"/>
    <p:sldId id="682" r:id="rId260"/>
    <p:sldId id="1092" r:id="rId261"/>
    <p:sldId id="1093" r:id="rId262"/>
    <p:sldId id="1094" r:id="rId263"/>
    <p:sldId id="1399" r:id="rId264"/>
    <p:sldId id="1400" r:id="rId265"/>
    <p:sldId id="1401" r:id="rId266"/>
    <p:sldId id="1403" r:id="rId267"/>
    <p:sldId id="612" r:id="rId268"/>
    <p:sldId id="613" r:id="rId269"/>
    <p:sldId id="614" r:id="rId270"/>
    <p:sldId id="615" r:id="rId271"/>
    <p:sldId id="616" r:id="rId272"/>
    <p:sldId id="617" r:id="rId273"/>
    <p:sldId id="618" r:id="rId274"/>
    <p:sldId id="619" r:id="rId275"/>
    <p:sldId id="1089" r:id="rId276"/>
    <p:sldId id="1090" r:id="rId277"/>
    <p:sldId id="1095" r:id="rId278"/>
    <p:sldId id="1098" r:id="rId279"/>
    <p:sldId id="1099" r:id="rId280"/>
    <p:sldId id="1100" r:id="rId281"/>
    <p:sldId id="611" r:id="rId282"/>
    <p:sldId id="1317" r:id="rId283"/>
    <p:sldId id="1404" r:id="rId284"/>
    <p:sldId id="1277" r:id="rId285"/>
    <p:sldId id="1278" r:id="rId2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CC00"/>
    <a:srgbClr val="00FFFF"/>
    <a:srgbClr val="99CC00"/>
    <a:srgbClr val="6600FF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7" autoAdjust="0"/>
  </p:normalViewPr>
  <p:slideViewPr>
    <p:cSldViewPr>
      <p:cViewPr varScale="1">
        <p:scale>
          <a:sx n="53" d="100"/>
          <a:sy n="5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notesMaster" Target="notesMasters/notesMaster1.xml"/><Relationship Id="rId288" Type="http://schemas.openxmlformats.org/officeDocument/2006/relationships/printerSettings" Target="printerSettings/printerSettings1.bin"/><Relationship Id="rId289" Type="http://schemas.openxmlformats.org/officeDocument/2006/relationships/presProps" Target="presProps.xml"/><Relationship Id="rId290" Type="http://schemas.openxmlformats.org/officeDocument/2006/relationships/viewProps" Target="viewProps.xml"/><Relationship Id="rId291" Type="http://schemas.openxmlformats.org/officeDocument/2006/relationships/theme" Target="theme/theme1.xml"/><Relationship Id="rId29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7.wmf"/><Relationship Id="rId1" Type="http://schemas.openxmlformats.org/officeDocument/2006/relationships/image" Target="../media/image31.wmf"/><Relationship Id="rId2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3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A7DA7F1-31B9-4D09-99D3-5C780A801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1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74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C9288-86CD-44FB-8C61-B3F0A944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9011-C548-466E-9753-B3AF97108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247BC-F257-4E9C-8DE4-96F523DAD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5C470-BDE7-4B78-A284-5EE806203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BEC28-1957-45A4-8B48-DD8B27171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75DC-CE1A-45A0-AF50-92D37C06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C164-6AE9-4026-B925-59C2E67C1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CDD0-B0A4-4812-8421-E1925B212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4AF5-CC39-43B0-A8A8-803DCEB64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F0640-52F7-4D00-9B7D-1BFF03EB0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35761-DF13-4646-96A5-86D557E06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BABE0-7736-4369-8247-40EA3AE42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2744-243C-454D-A0EA-80A7DFB71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F0FB664-CB8E-436A-AE48-E2B28243A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9224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63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/>
              </a:p>
            </p:txBody>
          </p:sp>
        </p:grpSp>
        <p:sp>
          <p:nvSpPr>
            <p:cNvPr id="163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63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63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4" r:id="rId1"/>
    <p:sldLayoutId id="2147484852" r:id="rId2"/>
    <p:sldLayoutId id="2147484853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59" r:id="rId9"/>
    <p:sldLayoutId id="2147484860" r:id="rId10"/>
    <p:sldLayoutId id="2147484861" r:id="rId11"/>
    <p:sldLayoutId id="2147484862" r:id="rId12"/>
    <p:sldLayoutId id="2147484863" r:id="rId13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imar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U1xS07N-FA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cessing.org/reference/index.html" TargetMode="External"/><Relationship Id="rId3" Type="http://schemas.openxmlformats.org/officeDocument/2006/relationships/image" Target="../media/image16.pn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processing.org/w/Android" TargetMode="Externa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3.gif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jpe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png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png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png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3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1.wmf"/><Relationship Id="rId5" Type="http://schemas.openxmlformats.org/officeDocument/2006/relationships/image" Target="../media/image35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36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tt.edu/~nisg/cis/web/cgi/rgb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cessing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5115E1-9B27-470C-B036-26D26D347A6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 Computer Science Camp</a:t>
            </a:r>
            <a:br>
              <a:rPr lang="en-US" sz="4400" dirty="0" smtClean="0"/>
            </a:br>
            <a:r>
              <a:rPr lang="en-US" sz="4400" dirty="0" smtClean="0"/>
              <a:t>December 2015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Art </a:t>
            </a:r>
            <a:r>
              <a:rPr lang="en-US" dirty="0" smtClean="0"/>
              <a:t>Simon</a:t>
            </a:r>
          </a:p>
          <a:p>
            <a:pPr eaLnBrk="1" hangingPunct="1">
              <a:defRPr/>
            </a:pPr>
            <a:r>
              <a:rPr lang="en-US" dirty="0" smtClean="0"/>
              <a:t>Lowell High School</a:t>
            </a:r>
          </a:p>
          <a:p>
            <a:pPr eaLnBrk="1" hangingPunct="1">
              <a:defRPr/>
            </a:pPr>
            <a:r>
              <a:rPr lang="en-US" dirty="0" smtClean="0"/>
              <a:t>San Francisco, </a:t>
            </a:r>
            <a:r>
              <a:rPr lang="en-US" dirty="0" smtClean="0"/>
              <a:t>CA</a:t>
            </a:r>
          </a:p>
          <a:p>
            <a:pPr eaLnBrk="1" hangingPunct="1">
              <a:defRPr/>
            </a:pPr>
            <a:r>
              <a:rPr lang="en-US" dirty="0" smtClean="0">
                <a:hlinkClick r:id="rId2"/>
              </a:rPr>
              <a:t>simart@gmail.com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(510) 289-2945</a:t>
            </a:r>
            <a:endParaRPr lang="en-US" dirty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0" y="2057400"/>
            <a:ext cx="6400800" cy="2362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algn="ctr">
              <a:defRPr/>
            </a:pPr>
            <a:r>
              <a:rPr lang="en-US" sz="3600" dirty="0">
                <a:latin typeface="Garamond" pitchFamily="16" charset="0"/>
              </a:rPr>
              <a:t>Welcome! </a:t>
            </a:r>
            <a:endParaRPr lang="en-GB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6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87358F-83CF-4D72-B306-9F410324E69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ellipse(50,50,</a:t>
            </a:r>
            <a:r>
              <a:rPr lang="en-US" smtClean="0">
                <a:solidFill>
                  <a:srgbClr val="FFFF00"/>
                </a:solidFill>
                <a:latin typeface="Courier New" pitchFamily="49" charset="0"/>
              </a:rPr>
              <a:t>80</a:t>
            </a:r>
            <a:r>
              <a:rPr lang="en-US" smtClean="0">
                <a:latin typeface="Courier New" pitchFamily="49" charset="0"/>
              </a:rPr>
              <a:t>,</a:t>
            </a:r>
            <a:r>
              <a:rPr lang="en-US" smtClean="0">
                <a:solidFill>
                  <a:srgbClr val="99CC00"/>
                </a:solidFill>
                <a:latin typeface="Courier New" pitchFamily="49" charset="0"/>
              </a:rPr>
              <a:t>20</a:t>
            </a:r>
            <a:r>
              <a:rPr lang="en-US" smtClean="0">
                <a:latin typeface="Courier New" pitchFamily="49" charset="0"/>
              </a:rPr>
              <a:t>);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The third argument (</a:t>
            </a:r>
            <a:r>
              <a:rPr lang="en-US" sz="2800" smtClean="0">
                <a:solidFill>
                  <a:srgbClr val="FFFF00"/>
                </a:solidFill>
              </a:rPr>
              <a:t>in Yellow</a:t>
            </a:r>
            <a:r>
              <a:rPr lang="en-US" sz="2800" smtClean="0"/>
              <a:t>) is the width of the ellipse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The fourth argument (</a:t>
            </a:r>
            <a:r>
              <a:rPr lang="en-US" sz="2800" smtClean="0">
                <a:solidFill>
                  <a:srgbClr val="99CC00"/>
                </a:solidFill>
              </a:rPr>
              <a:t>in Green</a:t>
            </a:r>
            <a:r>
              <a:rPr lang="en-US" sz="2800" smtClean="0"/>
              <a:t>) is the height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800" smtClean="0"/>
              <a:t>If the width and height are the same, the result is a circle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2911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2286000" y="4876800"/>
            <a:ext cx="16764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WordArt 6"/>
          <p:cNvSpPr>
            <a:spLocks noChangeArrowheads="1" noChangeShapeType="1" noTextEdit="1"/>
          </p:cNvSpPr>
          <p:nvPr/>
        </p:nvSpPr>
        <p:spPr bwMode="auto">
          <a:xfrm>
            <a:off x="2895600" y="4267200"/>
            <a:ext cx="45720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80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114800" y="5105400"/>
            <a:ext cx="0" cy="5334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WordArt 8"/>
          <p:cNvSpPr>
            <a:spLocks noChangeArrowheads="1" noChangeShapeType="1" noTextEdit="1"/>
          </p:cNvSpPr>
          <p:nvPr/>
        </p:nvSpPr>
        <p:spPr bwMode="auto">
          <a:xfrm>
            <a:off x="4343400" y="5105400"/>
            <a:ext cx="457200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CC00"/>
                </a:solidFill>
                <a:latin typeface="Arial Black"/>
              </a:rP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C884D7-E2F7-4464-AF32-3F64BF0A1F05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 it is with a </a:t>
            </a:r>
            <a:r>
              <a:rPr lang="en-US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This is the entire program!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while(</a:t>
            </a:r>
            <a:r>
              <a:rPr lang="en-US" b="1" dirty="0" smtClean="0">
                <a:latin typeface="Courier New" pitchFamily="49" charset="0"/>
              </a:rPr>
              <a:t>x &lt; 96)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53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99CFAC-243E-4241-8E24-588F58F00B4E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Starting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stopping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CC00"/>
                </a:solidFill>
              </a:rPr>
              <a:t>progressing</a:t>
            </a:r>
            <a:endParaRPr lang="en-US" dirty="0" smtClean="0">
              <a:solidFill>
                <a:srgbClr val="00CC00"/>
              </a:solidFill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This is the entire program!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while(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x &lt; 96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CC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54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(y &lt; 76)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(50,y,25,25);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4C3AF9-538E-44F0-9829-772BF6309BE9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(y &lt; 76)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(50,y,25,25);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+ 25;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325E06-2FF6-4F83-AD77-45716E0F1402}" type="slidenum">
              <a:rPr lang="en-US" smtClean="0"/>
              <a:pPr/>
              <a:t>103</a:t>
            </a:fld>
            <a:endParaRPr lang="en-US" smtClean="0"/>
          </a:p>
        </p:txBody>
      </p:sp>
      <p:pic>
        <p:nvPicPr>
          <p:cNvPr id="156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828800"/>
            <a:ext cx="27717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0292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Here’s a pattern of ellipses of different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715000" cy="4525963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size(300,300);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background(0);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smooth();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stroke(240,20,229,175);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w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while(w &lt; 300)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ellipse(150,150,w,100);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w = w + 10;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520A44-B30D-4CC6-8492-C1EFFE3CA91B}" type="slidenum">
              <a:rPr lang="en-US" smtClean="0"/>
              <a:pPr/>
              <a:t>104</a:t>
            </a:fld>
            <a:endParaRPr lang="en-US" smtClean="0"/>
          </a:p>
        </p:txBody>
      </p:sp>
      <p:pic>
        <p:nvPicPr>
          <p:cNvPr id="157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1113" y="0"/>
            <a:ext cx="40528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lines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E9B68-658E-4703-B3C5-125E609F5A5E}" type="slidenum">
              <a:rPr lang="en-US" smtClean="0"/>
              <a:pPr/>
              <a:t>105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lines will this program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7B80C8-E693-458C-B02A-D782E6973F2D}" type="slidenum">
              <a:rPr lang="en-US" smtClean="0"/>
              <a:pPr/>
              <a:t>106</a:t>
            </a:fld>
            <a:endParaRPr lang="en-US" smtClean="0"/>
          </a:p>
        </p:txBody>
      </p:sp>
      <p:pic>
        <p:nvPicPr>
          <p:cNvPr id="159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26670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What’s this program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294DD2-6320-4E16-BE40-984B18430526}" type="slidenum">
              <a:rPr lang="en-US" smtClean="0"/>
              <a:pPr/>
              <a:t>107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What’s this program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A47927-2664-443C-A294-BF3C99C31DBB}" type="slidenum">
              <a:rPr lang="en-US" smtClean="0"/>
              <a:pPr/>
              <a:t>108</a:t>
            </a:fld>
            <a:endParaRPr lang="en-US" smtClean="0"/>
          </a:p>
        </p:txBody>
      </p:sp>
      <p:pic>
        <p:nvPicPr>
          <p:cNvPr id="161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31242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 can extend this idea of filling the screen with different lines to make a </a:t>
            </a:r>
            <a:r>
              <a:rPr lang="en-US" i="1" dirty="0" smtClean="0"/>
              <a:t>gradient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12A750-BA6F-4BDC-9CC5-48770BED4EE1}" type="slidenum">
              <a:rPr lang="en-US" smtClean="0"/>
              <a:pPr/>
              <a:t>109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22D59A-D395-4B9A-B57A-843FB7D0BFB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4419600" cy="640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size(300,200);</a:t>
            </a:r>
          </a:p>
          <a:p>
            <a:pPr marL="609600" indent="-609600" eaLnBrk="1" hangingPunct="1">
              <a:defRPr/>
            </a:pPr>
            <a:r>
              <a:rPr lang="en-US" smtClean="0"/>
              <a:t>Another function, should always be called first</a:t>
            </a:r>
          </a:p>
          <a:p>
            <a:pPr marL="609600" indent="-609600" eaLnBrk="1" hangingPunct="1">
              <a:defRPr/>
            </a:pPr>
            <a:r>
              <a:rPr lang="en-US" smtClean="0"/>
              <a:t>This one increases (or decreases) the screen area</a:t>
            </a:r>
          </a:p>
          <a:p>
            <a:pPr marL="609600" indent="-609600" eaLnBrk="1" hangingPunct="1">
              <a:defRPr/>
            </a:pPr>
            <a:r>
              <a:rPr lang="en-US" smtClean="0"/>
              <a:t>The two arguments are width and height</a:t>
            </a:r>
            <a:endParaRPr lang="en-US" i="1" smtClean="0"/>
          </a:p>
          <a:p>
            <a:pPr marL="609600" indent="-609600" eaLnBrk="1" hangingPunct="1">
              <a:defRPr/>
            </a:pPr>
            <a:r>
              <a:rPr lang="en-US" i="1" smtClean="0"/>
              <a:t>Keep your applets small, no bigger than 800x600, and usually smaller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4238625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4F591F-3AB3-41DC-AA93-D0D6CEC86CAA}" type="slidenum">
              <a:rPr lang="en-US" smtClean="0"/>
              <a:pPr/>
              <a:t>110</a:t>
            </a:fld>
            <a:endParaRPr lang="en-US" smtClean="0"/>
          </a:p>
        </p:txBody>
      </p:sp>
      <p:sp>
        <p:nvSpPr>
          <p:cNvPr id="420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A program that uses a loop to make a gradient in the background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size(256,256);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255;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while(x &lt; 256)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stroke(redAmount,0,blueAmount);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line(x,0,x,255);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x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8956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931D7F-CBB1-404F-BD73-D4AD7F76901A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420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We can have </a:t>
            </a:r>
            <a:r>
              <a:rPr lang="en-US" sz="4000" dirty="0" smtClean="0">
                <a:solidFill>
                  <a:srgbClr val="92D050"/>
                </a:solidFill>
              </a:rPr>
              <a:t>additional variables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to 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/>
              <a:t>change as well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400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size(256,256);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 = 255;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while(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 </a:t>
            </a:r>
            <a:r>
              <a:rPr lang="en-US" sz="2400" b="1" dirty="0" smtClean="0">
                <a:latin typeface="Courier New" pitchFamily="49" charset="0"/>
              </a:rPr>
              <a:t>&lt; 256)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latin typeface="Courier New" pitchFamily="49" charset="0"/>
              </a:rPr>
              <a:t>,0,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,0,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</a:rPr>
              <a:t>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x = x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redAmount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92D050"/>
                </a:solidFill>
                <a:latin typeface="Courier New" pitchFamily="49" charset="0"/>
              </a:rPr>
              <a:t>blueAmount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8956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Watch out for this mistake!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4C1AE0-FF68-4DE2-B7FD-CCCE21E60714}" type="slidenum">
              <a:rPr lang="en-US" smtClean="0"/>
              <a:pPr/>
              <a:t>112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 a </a:t>
            </a:r>
            <a:r>
              <a:rPr lang="en-US" smtClean="0"/>
              <a:t>complete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100)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line(x,0,x,100);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48AA38-1D6F-4E7C-8A48-D5D9E4194F14}" type="slidenum">
              <a:rPr lang="en-US" smtClean="0"/>
              <a:pPr/>
              <a:t>113</a:t>
            </a:fld>
            <a:endParaRPr lang="en-US" smtClean="0"/>
          </a:p>
        </p:txBody>
      </p:sp>
      <p:sp>
        <p:nvSpPr>
          <p:cNvPr id="166917" name="Oval 4"/>
          <p:cNvSpPr>
            <a:spLocks noChangeArrowheads="1"/>
          </p:cNvSpPr>
          <p:nvPr/>
        </p:nvSpPr>
        <p:spPr bwMode="auto">
          <a:xfrm>
            <a:off x="3657600" y="1905000"/>
            <a:ext cx="838200" cy="9906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</a:t>
            </a:r>
            <a:br>
              <a:rPr lang="en-US" dirty="0" smtClean="0"/>
            </a:b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5)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ellipse(50,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* 20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,30,40);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numCircles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9CF111-C9A0-446D-B8FF-58895FBC6C55}" type="slidenum">
              <a:rPr lang="en-US" smtClean="0"/>
              <a:pPr/>
              <a:t>114</a:t>
            </a:fld>
            <a:endParaRPr lang="en-US" smtClean="0"/>
          </a:p>
        </p:txBody>
      </p:sp>
      <p:pic>
        <p:nvPicPr>
          <p:cNvPr id="1679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5438775"/>
            <a:ext cx="1219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29250"/>
            <a:ext cx="1257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00675"/>
            <a:ext cx="1257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5353050"/>
            <a:ext cx="1257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5314950"/>
            <a:ext cx="1266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46" name="TextBox 9"/>
          <p:cNvSpPr txBox="1">
            <a:spLocks noChangeArrowheads="1"/>
          </p:cNvSpPr>
          <p:nvPr/>
        </p:nvSpPr>
        <p:spPr bwMode="auto">
          <a:xfrm>
            <a:off x="457200" y="4714875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67947" name="TextBox 10"/>
          <p:cNvSpPr txBox="1">
            <a:spLocks noChangeArrowheads="1"/>
          </p:cNvSpPr>
          <p:nvPr/>
        </p:nvSpPr>
        <p:spPr bwMode="auto">
          <a:xfrm>
            <a:off x="2057400" y="47434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67948" name="TextBox 11"/>
          <p:cNvSpPr txBox="1">
            <a:spLocks noChangeArrowheads="1"/>
          </p:cNvSpPr>
          <p:nvPr/>
        </p:nvSpPr>
        <p:spPr bwMode="auto">
          <a:xfrm>
            <a:off x="3505200" y="4752975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67949" name="TextBox 12"/>
          <p:cNvSpPr txBox="1">
            <a:spLocks noChangeArrowheads="1"/>
          </p:cNvSpPr>
          <p:nvPr/>
        </p:nvSpPr>
        <p:spPr bwMode="auto">
          <a:xfrm>
            <a:off x="5181600" y="47434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167950" name="TextBox 13"/>
          <p:cNvSpPr txBox="1">
            <a:spLocks noChangeArrowheads="1"/>
          </p:cNvSpPr>
          <p:nvPr/>
        </p:nvSpPr>
        <p:spPr bwMode="auto">
          <a:xfrm>
            <a:off x="6677025" y="462915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</a:t>
            </a:r>
            <a:br>
              <a:rPr lang="en-US" dirty="0" smtClean="0"/>
            </a:b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239000" cy="45259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mystery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 mystery &lt; 100)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ellipse(50,50,mystery,mystery);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mystery = mystery + 10;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5F848-CB7E-4A93-82B7-84DD0582353F}" type="slidenum">
              <a:rPr lang="en-US" smtClean="0"/>
              <a:pPr/>
              <a:t>115</a:t>
            </a:fld>
            <a:endParaRPr lang="en-US" smtClean="0"/>
          </a:p>
        </p:txBody>
      </p:sp>
      <p:pic>
        <p:nvPicPr>
          <p:cNvPr id="1689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524000"/>
            <a:ext cx="1209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0" y="0"/>
            <a:ext cx="1257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6700" y="3048000"/>
            <a:ext cx="1257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6700" y="4724400"/>
            <a:ext cx="12477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9" name="TextBox 8"/>
          <p:cNvSpPr txBox="1">
            <a:spLocks noChangeArrowheads="1"/>
          </p:cNvSpPr>
          <p:nvPr/>
        </p:nvSpPr>
        <p:spPr bwMode="auto">
          <a:xfrm>
            <a:off x="7467600" y="381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68970" name="TextBox 9"/>
          <p:cNvSpPr txBox="1">
            <a:spLocks noChangeArrowheads="1"/>
          </p:cNvSpPr>
          <p:nvPr/>
        </p:nvSpPr>
        <p:spPr bwMode="auto">
          <a:xfrm>
            <a:off x="7429500" y="1905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68971" name="TextBox 10"/>
          <p:cNvSpPr txBox="1">
            <a:spLocks noChangeArrowheads="1"/>
          </p:cNvSpPr>
          <p:nvPr/>
        </p:nvSpPr>
        <p:spPr bwMode="auto">
          <a:xfrm>
            <a:off x="7429500" y="3429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68972" name="TextBox 11"/>
          <p:cNvSpPr txBox="1">
            <a:spLocks noChangeArrowheads="1"/>
          </p:cNvSpPr>
          <p:nvPr/>
        </p:nvSpPr>
        <p:spPr bwMode="auto">
          <a:xfrm>
            <a:off x="7429500" y="5257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181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Symmetry</a:t>
            </a:r>
            <a:r>
              <a:rPr lang="en-US" dirty="0" smtClean="0"/>
              <a:t> 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3914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h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offset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while(offset &lt; 100)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 offset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h = h + 3;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offset = offset + 5;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734C5B-7294-4AB5-9E7D-F107CCAC88A2}" type="slidenum">
              <a:rPr lang="en-US" smtClean="0"/>
              <a:pPr/>
              <a:t>116</a:t>
            </a:fld>
            <a:endParaRPr lang="en-US" smtClean="0"/>
          </a:p>
        </p:txBody>
      </p:sp>
      <p:pic>
        <p:nvPicPr>
          <p:cNvPr id="1699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"/>
            <a:ext cx="2901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181600" cy="1828800"/>
          </a:xfrm>
        </p:spPr>
        <p:txBody>
          <a:bodyPr/>
          <a:lstStyle/>
          <a:p>
            <a:pPr>
              <a:defRPr/>
            </a:pPr>
            <a:r>
              <a:rPr lang="en-US" sz="3600" b="0" dirty="0" smtClean="0">
                <a:solidFill>
                  <a:schemeClr val="tx1"/>
                </a:solidFill>
              </a:rPr>
              <a:t>Notice that </a:t>
            </a:r>
            <a:r>
              <a:rPr lang="en-US" sz="3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</a:rPr>
              <a:t>is "in charge" of the loop and </a:t>
            </a:r>
            <a:r>
              <a:rPr lang="en-US" sz="36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3600" b="0" dirty="0" smtClean="0">
                <a:solidFill>
                  <a:srgbClr val="00B0F0"/>
                </a:solidFill>
              </a:rPr>
              <a:t> </a:t>
            </a:r>
            <a:r>
              <a:rPr lang="en-US" sz="3600" b="0" dirty="0" smtClean="0">
                <a:solidFill>
                  <a:schemeClr val="tx1"/>
                </a:solidFill>
              </a:rPr>
              <a:t>is "along for the ride"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73914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offset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100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ellipse(50 - offset,50,10,h);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ellipse(50 + offset,50,10,h);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 = h + 3;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+ 5;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0841FF-DA9E-45E6-AB85-B378C4ECABC1}" type="slidenum">
              <a:rPr lang="en-US" smtClean="0"/>
              <a:pPr/>
              <a:t>117</a:t>
            </a:fld>
            <a:endParaRPr lang="en-US" smtClean="0"/>
          </a:p>
        </p:txBody>
      </p:sp>
      <p:pic>
        <p:nvPicPr>
          <p:cNvPr id="1710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"/>
            <a:ext cx="2901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This loop positions the x coordinates at 10, 20, 30, 40, 50, 60, 70, 80 and 90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&lt; 91)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844364-8F6B-41BD-A6B3-70AAED7C39C8}" type="slidenum">
              <a:rPr lang="en-US" smtClean="0"/>
              <a:pPr/>
              <a:t>118</a:t>
            </a:fld>
            <a:endParaRPr lang="en-US" smtClean="0"/>
          </a:p>
        </p:txBody>
      </p:sp>
      <p:pic>
        <p:nvPicPr>
          <p:cNvPr id="172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00200"/>
            <a:ext cx="27765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D93E2A-3EB4-43AD-9DB4-3A31FF35FBBE}" type="slidenum">
              <a:rPr lang="en-US" smtClean="0"/>
              <a:pPr/>
              <a:t>119</a:t>
            </a:fld>
            <a:endParaRPr lang="en-US" smtClean="0"/>
          </a:p>
        </p:txBody>
      </p:sp>
      <p:pic>
        <p:nvPicPr>
          <p:cNvPr id="1730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F83EE1-CAA1-4977-9B3B-4D42EC011D6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A program can use any number of functions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noFill()</a:t>
            </a:r>
            <a:r>
              <a:rPr lang="en-US" smtClean="0"/>
              <a:t> function changes how ellipses are drawn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mtClean="0"/>
              <a:t>Notice that </a:t>
            </a:r>
            <a:r>
              <a:rPr lang="en-US" b="1" smtClean="0">
                <a:latin typeface="Courier New" pitchFamily="49" charset="0"/>
              </a:rPr>
              <a:t>noFill()</a:t>
            </a:r>
            <a:r>
              <a:rPr lang="en-US" smtClean="0"/>
              <a:t> has no arguments, it's parenthesis are empty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667000"/>
            <a:ext cx="23034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83F935-305C-49C2-BB51-1AEEFE9EA8F3}" type="slidenum">
              <a:rPr lang="en-US" smtClean="0"/>
              <a:pPr/>
              <a:t>120</a:t>
            </a:fld>
            <a:endParaRPr lang="en-US" smtClean="0"/>
          </a:p>
        </p:txBody>
      </p:sp>
      <p:pic>
        <p:nvPicPr>
          <p:cNvPr id="1740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9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B7F8B1-5BB8-4EAC-8A81-6117DF007ECC}" type="slidenum">
              <a:rPr lang="en-US" smtClean="0"/>
              <a:pPr/>
              <a:t>121</a:t>
            </a:fld>
            <a:endParaRPr lang="en-US" smtClean="0"/>
          </a:p>
        </p:txBody>
      </p:sp>
      <p:pic>
        <p:nvPicPr>
          <p:cNvPr id="17510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Reversing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cs typeface="Courier New" pitchFamily="49" charset="0"/>
              </a:rPr>
              <a:t>How would I make this pattern with the x coordinates at 90, 80, 70, 60, 50, 40, 30, 20 and 10?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 9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ellipse(x,50,20,20);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- 10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3E5A19-516E-4176-B5E2-0DC8AD42C257}" type="slidenum">
              <a:rPr lang="en-US" smtClean="0"/>
              <a:pPr/>
              <a:t>122</a:t>
            </a:fld>
            <a:endParaRPr lang="en-US" smtClean="0"/>
          </a:p>
        </p:txBody>
      </p:sp>
      <p:pic>
        <p:nvPicPr>
          <p:cNvPr id="176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76400"/>
            <a:ext cx="269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(y &lt; 81)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(50,y,20,20);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+ 30;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9035A7-9DCF-45ED-85BE-8A90F9B651C8}" type="slidenum">
              <a:rPr lang="en-US" smtClean="0"/>
              <a:pPr/>
              <a:t>123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many ellipses will this program make?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y = 20;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(y &lt; 81)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ellipse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(50,y,20,20);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 y = y + 30;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FDFBE5A-BC0B-4AFE-9691-73D4CFD900CF}" type="slidenum">
              <a:rPr lang="en-US" smtClean="0"/>
              <a:pPr/>
              <a:t>124</a:t>
            </a:fld>
            <a:endParaRPr lang="en-US" smtClean="0"/>
          </a:p>
        </p:txBody>
      </p:sp>
      <p:pic>
        <p:nvPicPr>
          <p:cNvPr id="17818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438400"/>
            <a:ext cx="2559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Now, what if we put that loop inside another loop ? How many ellipses would we get?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E302F3-5007-41AB-9968-6FC4B6062F91}" type="slidenum">
              <a:rPr lang="en-US" smtClean="0"/>
              <a:pPr/>
              <a:t>125</a:t>
            </a:fld>
            <a:endParaRPr lang="en-US" smtClean="0"/>
          </a:p>
        </p:txBody>
      </p:sp>
      <p:sp>
        <p:nvSpPr>
          <p:cNvPr id="179205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ellipse(x,y,20,20);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8A87A0-0E30-41C9-B137-7AA52972AC44}" type="slidenum">
              <a:rPr lang="en-US" smtClean="0"/>
              <a:pPr/>
              <a:t>126</a:t>
            </a:fld>
            <a:endParaRPr lang="en-US" smtClean="0"/>
          </a:p>
        </p:txBody>
      </p:sp>
      <p:sp>
        <p:nvSpPr>
          <p:cNvPr id="180228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ellipse(x,y,20,20);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02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524000"/>
            <a:ext cx="29622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I’ve changed it to make 9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s</a:t>
            </a: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A791CF-2E1E-4378-9371-D1E81D21821F}" type="slidenum">
              <a:rPr lang="en-US" smtClean="0"/>
              <a:pPr/>
              <a:t>127</a:t>
            </a:fld>
            <a:endParaRPr lang="en-US" smtClean="0"/>
          </a:p>
        </p:txBody>
      </p:sp>
      <p:sp>
        <p:nvSpPr>
          <p:cNvPr id="181253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+ 30;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+ 30;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1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429000"/>
            <a:ext cx="25146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Now how many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s?</a:t>
            </a: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9845D5-2329-431D-9EDA-CE654F1236C6}" type="slidenum">
              <a:rPr lang="en-US" smtClean="0"/>
              <a:pPr/>
              <a:t>128</a:t>
            </a:fld>
            <a:endParaRPr lang="en-US" smtClean="0"/>
          </a:p>
        </p:txBody>
      </p:sp>
      <p:sp>
        <p:nvSpPr>
          <p:cNvPr id="182277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</a:t>
            </a:r>
            <a:r>
              <a:rPr lang="es-ES" sz="4800" b="1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</a:t>
            </a:r>
            <a:r>
              <a:rPr lang="es-ES" sz="4800" b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22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76600"/>
            <a:ext cx="2592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74638"/>
            <a:ext cx="5257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182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121!</a:t>
            </a: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AD443-99F4-49A4-A3C0-56257BC2A178}" type="slidenum">
              <a:rPr lang="en-US" smtClean="0"/>
              <a:pPr/>
              <a:t>129</a:t>
            </a:fld>
            <a:endParaRPr lang="en-US" smtClean="0"/>
          </a:p>
        </p:txBody>
      </p:sp>
      <p:sp>
        <p:nvSpPr>
          <p:cNvPr id="183301" name="TextBox 5"/>
          <p:cNvSpPr txBox="1">
            <a:spLocks noChangeArrowheads="1"/>
          </p:cNvSpPr>
          <p:nvPr/>
        </p:nvSpPr>
        <p:spPr bwMode="auto">
          <a:xfrm>
            <a:off x="0" y="381000"/>
            <a:ext cx="61722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int x = 20;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while(x &lt; 81)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int y = 20;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while (y &lt; 81)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(x,y,50,50);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  y = y + </a:t>
            </a:r>
            <a:r>
              <a:rPr lang="es-ES" sz="4800" b="1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x = x + </a:t>
            </a:r>
            <a:r>
              <a:rPr lang="es-ES" sz="4800" b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32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200" b="1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33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76600"/>
            <a:ext cx="25923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984086-E0A9-4D90-A074-E068791AE08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3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smooth();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b="1" smtClean="0">
                <a:latin typeface="Courier New" pitchFamily="49" charset="0"/>
              </a:rPr>
              <a:t>smooth()</a:t>
            </a:r>
            <a:r>
              <a:rPr lang="en-US" smtClean="0"/>
              <a:t> also has no arguments</a:t>
            </a:r>
          </a:p>
          <a:p>
            <a:pPr marL="609600" indent="-609600" eaLnBrk="1" hangingPunct="1">
              <a:defRPr/>
            </a:pPr>
            <a:r>
              <a:rPr lang="en-US" smtClean="0"/>
              <a:t>It smoothes out the curves of the ellipse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438400"/>
            <a:ext cx="2559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can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translate() </a:t>
            </a:r>
            <a:r>
              <a:rPr lang="en-US" dirty="0" smtClean="0"/>
              <a:t>to rotate shapes, but it's very confusing</a:t>
            </a:r>
          </a:p>
          <a:p>
            <a:pPr>
              <a:defRPr/>
            </a:pPr>
            <a:r>
              <a:rPr lang="en-US" dirty="0" smtClean="0"/>
              <a:t>You will NOT be tested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533131-70D0-4CA8-AA2F-65466BC5F33C}" type="slidenum">
              <a:rPr lang="en-US" smtClean="0"/>
              <a:pPr/>
              <a:t>130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F0A2F7-0EAF-43CC-9955-2E1A73B09F18}" type="slidenum">
              <a:rPr lang="en-US" smtClean="0"/>
              <a:pPr/>
              <a:t>131</a:t>
            </a:fld>
            <a:endParaRPr lang="en-US" smtClean="0"/>
          </a:p>
        </p:txBody>
      </p:sp>
      <p:pic>
        <p:nvPicPr>
          <p:cNvPr id="185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362200"/>
            <a:ext cx="2743200" cy="318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16CFA3-F25D-442E-BA3B-83BD6CCCCCA1}" type="slidenum">
              <a:rPr lang="en-US" smtClean="0"/>
              <a:pPr/>
              <a:t>132</a:t>
            </a:fld>
            <a:endParaRPr lang="en-US" smtClean="0"/>
          </a:p>
        </p:txBody>
      </p:sp>
      <p:pic>
        <p:nvPicPr>
          <p:cNvPr id="186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275" y="2362200"/>
            <a:ext cx="275272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189329-A69E-438D-AA22-3DE16CD011A3}" type="slidenum">
              <a:rPr lang="en-US" smtClean="0"/>
              <a:pPr/>
              <a:t>133</a:t>
            </a:fld>
            <a:endParaRPr lang="en-US" smtClean="0"/>
          </a:p>
        </p:txBody>
      </p:sp>
      <p:pic>
        <p:nvPicPr>
          <p:cNvPr id="1873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05000"/>
            <a:ext cx="2895600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,80,20);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30A4A4-2BA9-49FD-9E05-557AB20F0E62}" type="slidenum">
              <a:rPr lang="en-US" smtClean="0"/>
              <a:pPr/>
              <a:t>134</a:t>
            </a:fld>
            <a:endParaRPr lang="en-US" smtClean="0"/>
          </a:p>
        </p:txBody>
      </p:sp>
      <p:pic>
        <p:nvPicPr>
          <p:cNvPr id="1884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05000"/>
            <a:ext cx="29718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ellipse(0,0,80,20);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BCD40B-1720-4ACA-89BD-F2F0FBA7FC42}" type="slidenum">
              <a:rPr lang="en-US" smtClean="0"/>
              <a:pPr/>
              <a:t>135</a:t>
            </a:fld>
            <a:endParaRPr lang="en-US" smtClean="0"/>
          </a:p>
        </p:txBody>
      </p:sp>
      <p:pic>
        <p:nvPicPr>
          <p:cNvPr id="1894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905000"/>
            <a:ext cx="29718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Rotatations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translate(50,50);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rotate(PI/4);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ellipse(0,0,80,20);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rotate(-PI/4);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translate(-50,-50);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ellipse(50,50,80,20);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4899B2-A4CE-4EF2-8DE5-47E5C6A1D0FF}" type="slidenum">
              <a:rPr lang="en-US" smtClean="0"/>
              <a:pPr/>
              <a:t>136</a:t>
            </a:fld>
            <a:endParaRPr lang="en-US" smtClean="0"/>
          </a:p>
        </p:txBody>
      </p:sp>
      <p:pic>
        <p:nvPicPr>
          <p:cNvPr id="1904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0463" y="1905000"/>
            <a:ext cx="29035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Oops! </a:t>
            </a:r>
            <a:br>
              <a:rPr lang="en-US" dirty="0" smtClean="0"/>
            </a:br>
            <a:r>
              <a:rPr lang="en-US" dirty="0" smtClean="0"/>
              <a:t>Colors must stay between 0 &amp; 255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size(300,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(x &lt;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stroke(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 0, x,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 = white + 1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90CCAA-E2FA-415B-9A64-F2995AAC815E}" type="slidenum">
              <a:rPr lang="en-US" smtClean="0"/>
              <a:pPr/>
              <a:t>137</a:t>
            </a:fld>
            <a:endParaRPr lang="en-US" smtClean="0"/>
          </a:p>
        </p:txBody>
      </p:sp>
      <p:pic>
        <p:nvPicPr>
          <p:cNvPr id="19149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09800"/>
            <a:ext cx="2895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"scaled"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white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(x &lt; 300)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stroke(white);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line(x, 0, x, 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white = white +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255.0/</a:t>
            </a:r>
            <a:r>
              <a:rPr lang="en-US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321C91-ADC2-42B5-9606-D0B20D780AB7}" type="slidenum">
              <a:rPr lang="en-US" smtClean="0"/>
              <a:pPr/>
              <a:t>138</a:t>
            </a:fld>
            <a:endParaRPr lang="en-US" smtClean="0"/>
          </a:p>
        </p:txBody>
      </p:sp>
      <p:pic>
        <p:nvPicPr>
          <p:cNvPr id="192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19200"/>
            <a:ext cx="28670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Fade from Sea Green </a:t>
            </a:r>
            <a:r>
              <a:rPr lang="en-US" sz="2400" dirty="0" smtClean="0">
                <a:solidFill>
                  <a:srgbClr val="00CC00"/>
                </a:solidFill>
              </a:rPr>
              <a:t>46-164-87</a:t>
            </a:r>
            <a:r>
              <a:rPr lang="en-US" sz="2400" dirty="0" smtClean="0"/>
              <a:t> to Sandy Brown </a:t>
            </a:r>
            <a:r>
              <a:rPr lang="en-US" sz="2400" dirty="0" smtClean="0">
                <a:solidFill>
                  <a:srgbClr val="FF0000"/>
                </a:solidFill>
              </a:rPr>
              <a:t>244-139-96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553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size(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,200);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r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g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164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b = 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87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x = 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while(x &lt;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stroke(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r,g,b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line(x,0,x,200);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r = r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244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g = g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139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164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 = b +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96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smtClean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87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300.0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8D7458-FE78-4D86-B2C4-8D029C146E5F}" type="slidenum">
              <a:rPr lang="en-US" smtClean="0"/>
              <a:pPr/>
              <a:t>139</a:t>
            </a:fld>
            <a:endParaRPr lang="en-US" smtClean="0"/>
          </a:p>
        </p:txBody>
      </p:sp>
      <p:pic>
        <p:nvPicPr>
          <p:cNvPr id="1935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38200"/>
            <a:ext cx="480060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6AFA-0316-4B09-AC25-07466E81929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stroke()</a:t>
            </a:r>
            <a:r>
              <a:rPr lang="en-US" smtClean="0"/>
              <a:t> function changes the color of the outline</a:t>
            </a:r>
          </a:p>
          <a:p>
            <a:pPr marL="609600" indent="-609600" eaLnBrk="1" hangingPunct="1">
              <a:defRPr/>
            </a:pPr>
            <a:r>
              <a:rPr lang="en-US" smtClean="0"/>
              <a:t>It's 3 arguments are the amount of Red, Green and Blue in the range 0 - 255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667000"/>
            <a:ext cx="26273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4BEDE4-95C9-4DF8-A853-10F2D3AA5B75}" type="slidenum">
              <a:rPr lang="en-US" smtClean="0"/>
              <a:pPr/>
              <a:t>140</a:t>
            </a:fld>
            <a:endParaRPr lang="en-US" smtClean="0"/>
          </a:p>
        </p:txBody>
      </p:sp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24384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Modern programs are very big—they are organized into</a:t>
            </a:r>
            <a:r>
              <a:rPr lang="en-US" sz="4000" smtClean="0"/>
              <a:t> </a:t>
            </a:r>
            <a:r>
              <a:rPr lang="en-US" sz="4000" i="1" smtClean="0"/>
              <a:t>Functions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95800"/>
            <a:ext cx="78486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Programs can be difficult to understand </a:t>
            </a:r>
            <a:r>
              <a:rPr lang="en-US" sz="2800" i="1" dirty="0" smtClean="0"/>
              <a:t>Windows Vista has over 50,000,000 lines of computer code!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One way to make programs easier to understand is to break them down into smaller "chunks" or modules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One name for these modules is </a:t>
            </a:r>
            <a:r>
              <a:rPr lang="en-US" sz="2800" i="1" dirty="0" smtClean="0"/>
              <a:t>functions</a:t>
            </a:r>
          </a:p>
        </p:txBody>
      </p:sp>
      <p:sp>
        <p:nvSpPr>
          <p:cNvPr id="194565" name="Rectangle 4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278533" name="Group 5"/>
          <p:cNvGraphicFramePr>
            <a:graphicFrameLocks noGrp="1"/>
          </p:cNvGraphicFramePr>
          <p:nvPr/>
        </p:nvGraphicFramePr>
        <p:xfrm>
          <a:off x="2971800" y="228600"/>
          <a:ext cx="5943600" cy="4114800"/>
        </p:xfrm>
        <a:graphic>
          <a:graphicData uri="http://schemas.openxmlformats.org/drawingml/2006/table">
            <a:tbl>
              <a:tblPr/>
              <a:tblGrid>
                <a:gridCol w="849313"/>
                <a:gridCol w="3009900"/>
                <a:gridCol w="2084387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Year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Operating System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Lines of Code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1993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NT 3.1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1996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NT 4.0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2000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29,000,000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XP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Windows Vista Beta 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50,000,000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Mac OS X 10.4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86,000,000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Red Hat Linux 7.1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30,000,000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2005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Debian GNU/Linux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213,000,000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375307-7921-41E3-B902-EF0AE690990A}" type="slidenum">
              <a:rPr lang="en-US" smtClean="0"/>
              <a:pPr/>
              <a:t>141</a:t>
            </a:fld>
            <a:endParaRPr lang="en-US" smtClean="0"/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You wouldn't write a paper that was just one long paragraph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You'd have many paragraphs, each of which would focus on one topic</a:t>
            </a:r>
          </a:p>
          <a:p>
            <a:pPr eaLnBrk="1" hangingPunct="1">
              <a:defRPr/>
            </a:pPr>
            <a:r>
              <a:rPr lang="en-US" smtClean="0"/>
              <a:t>It's the same in programs—we divide our program into chunks called </a:t>
            </a:r>
            <a:r>
              <a:rPr lang="en-US" b="1" i="1" smtClean="0"/>
              <a:t>functions</a:t>
            </a:r>
          </a:p>
          <a:p>
            <a:pPr eaLnBrk="1" hangingPunct="1">
              <a:defRPr/>
            </a:pPr>
            <a:r>
              <a:rPr lang="en-US" smtClean="0"/>
              <a:t>Each function focuses on one job or task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E50CC-6E62-4942-B1CF-6911A2F2EB0B}" type="slidenum">
              <a:rPr lang="en-US" smtClean="0"/>
              <a:pPr/>
              <a:t>142</a:t>
            </a:fld>
            <a:endParaRPr lang="en-US" smtClean="0"/>
          </a:p>
        </p:txBody>
      </p:sp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your own functions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allows you to separate your program into different functions.</a:t>
            </a:r>
          </a:p>
          <a:p>
            <a:pPr eaLnBrk="1" hangingPunct="1">
              <a:defRPr/>
            </a:pPr>
            <a:r>
              <a:rPr lang="en-US" smtClean="0"/>
              <a:t>This is one of the key elements of </a:t>
            </a:r>
            <a:r>
              <a:rPr lang="en-US" i="1" smtClean="0"/>
              <a:t>good style</a:t>
            </a:r>
            <a:r>
              <a:rPr lang="en-US" smtClean="0"/>
              <a:t>, and makes programs easier to understand, modify and reuse.</a:t>
            </a:r>
            <a:endParaRPr lang="en-US" i="1" smtClean="0"/>
          </a:p>
          <a:p>
            <a:pPr eaLnBrk="1" hangingPunct="1">
              <a:defRPr/>
            </a:pPr>
            <a:r>
              <a:rPr lang="en-US" smtClean="0"/>
              <a:t>A well designed function should do </a:t>
            </a:r>
            <a:r>
              <a:rPr lang="en-US" i="1" smtClean="0"/>
              <a:t>one thing</a:t>
            </a:r>
            <a:r>
              <a:rPr lang="en-US" smtClean="0"/>
              <a:t>; that is you should be able to describe what it does without using the word </a:t>
            </a:r>
            <a:r>
              <a:rPr lang="en-US" i="1" smtClean="0"/>
              <a:t>and</a:t>
            </a:r>
            <a:r>
              <a:rPr lang="en-US" smtClean="0"/>
              <a:t> or </a:t>
            </a:r>
            <a:r>
              <a:rPr lang="en-US" i="1" smtClean="0"/>
              <a:t>or</a:t>
            </a:r>
            <a:r>
              <a:rPr lang="en-US" smtClean="0"/>
              <a:t>.</a:t>
            </a:r>
            <a:endParaRPr lang="en-US" i="1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56464A-7AEF-45F2-BA90-902D41E5B9B1}" type="slidenum">
              <a:rPr lang="en-US" smtClean="0"/>
              <a:pPr/>
              <a:t>143</a:t>
            </a:fld>
            <a:endParaRPr lang="en-US" smtClean="0"/>
          </a:p>
        </p:txBody>
      </p:sp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draw()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programs that use functions must contain two special functions called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Put things that happen only once at the beginning in </a:t>
            </a:r>
            <a:r>
              <a:rPr lang="en-US" b="1" smtClean="0">
                <a:latin typeface="Courier New" pitchFamily="49" charset="0"/>
              </a:rPr>
              <a:t>setup()</a:t>
            </a:r>
          </a:p>
          <a:p>
            <a:pPr eaLnBrk="1" hangingPunct="1">
              <a:defRPr/>
            </a:pPr>
            <a:r>
              <a:rPr lang="en-US" smtClean="0"/>
              <a:t>Put code that draws in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You may create as many additional functions as you want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D6352F-5A45-4E28-93D5-0B2D07423A4D}" type="slidenum">
              <a:rPr lang="en-US" smtClean="0"/>
              <a:pPr/>
              <a:t>144</a:t>
            </a:fld>
            <a:endParaRPr lang="en-US" smtClean="0"/>
          </a:p>
        </p:txBody>
      </p:sp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Let's say I had a program that drew a happy face</a:t>
            </a:r>
          </a:p>
        </p:txBody>
      </p:sp>
      <p:pic>
        <p:nvPicPr>
          <p:cNvPr id="1986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1226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7CA746-50DC-4B38-8394-4A97DCD7B347}" type="slidenum">
              <a:rPr lang="en-US" smtClean="0"/>
              <a:pPr/>
              <a:t>145</a:t>
            </a:fld>
            <a:endParaRPr lang="en-US" smtClean="0"/>
          </a:p>
        </p:txBody>
      </p:sp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Here's what it would look like separated into </a:t>
            </a:r>
            <a:r>
              <a:rPr lang="en-US" sz="2800" b="1" dirty="0" smtClean="0">
                <a:latin typeface="Courier New" pitchFamily="49" charset="0"/>
              </a:rPr>
              <a:t>setup()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</a:rPr>
              <a:t>draw()</a:t>
            </a:r>
            <a:r>
              <a:rPr lang="en-US" sz="2800" dirty="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996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254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B680E-7FB3-4E74-AB12-70C981C2DBAB}" type="slidenum">
              <a:rPr lang="en-US" smtClean="0"/>
              <a:pPr/>
              <a:t>146</a:t>
            </a:fld>
            <a:endParaRPr lang="en-US" smtClean="0"/>
          </a:p>
        </p:txBody>
      </p:sp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syntax of functions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763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For now, every function starts with </a:t>
            </a:r>
            <a:r>
              <a:rPr lang="en-US" b="1" smtClean="0">
                <a:latin typeface="Courier New" pitchFamily="49" charset="0"/>
              </a:rPr>
              <a:t>void </a:t>
            </a:r>
            <a:r>
              <a:rPr lang="en-US" smtClean="0"/>
              <a:t>which marks the beginning of the </a:t>
            </a:r>
            <a:r>
              <a:rPr lang="en-US" b="1" i="1" smtClean="0"/>
              <a:t>head</a:t>
            </a:r>
            <a:endParaRPr lang="en-US" b="1" i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Then a name followed by parenthesis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Curly braces mark the beginning and ending of the </a:t>
            </a:r>
            <a:r>
              <a:rPr lang="en-US" b="1" i="1" smtClean="0"/>
              <a:t>body</a:t>
            </a:r>
            <a:r>
              <a:rPr lang="en-US" smtClean="0"/>
              <a:t> of the function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 head and body together are called the function </a:t>
            </a:r>
            <a:r>
              <a:rPr lang="en-US" b="1" i="1" smtClean="0"/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3727B-2536-4CDE-BD1A-F6A4BF5E0C4C}" type="slidenum">
              <a:rPr lang="en-US" smtClean="0"/>
              <a:pPr/>
              <a:t>147</a:t>
            </a:fld>
            <a:endParaRPr lang="en-US" smtClean="0"/>
          </a:p>
        </p:txBody>
      </p:sp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Here  I've added my own </a:t>
            </a:r>
            <a:r>
              <a:rPr lang="en-US" sz="2400" b="1" smtClean="0">
                <a:latin typeface="Courier New" pitchFamily="49" charset="0"/>
              </a:rPr>
              <a:t>face()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head()</a:t>
            </a:r>
            <a:r>
              <a:rPr lang="en-US" sz="240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17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8" y="1371600"/>
            <a:ext cx="36623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15167-186C-4090-A031-736935D41FC9}" type="slidenum">
              <a:rPr lang="en-US" smtClean="0"/>
              <a:pPr/>
              <a:t>148</a:t>
            </a:fld>
            <a:endParaRPr lang="en-US" smtClean="0"/>
          </a:p>
        </p:txBody>
      </p:sp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Oops! What happened?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27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38862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2503BE-8E82-4873-B36A-BF13C67C57B0}" type="slidenum">
              <a:rPr lang="en-US" smtClean="0"/>
              <a:pPr/>
              <a:t>149</a:t>
            </a:fld>
            <a:endParaRPr lang="en-US" smtClean="0"/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 Format</a:t>
            </a:r>
          </a:p>
        </p:txBody>
      </p:sp>
      <p:pic>
        <p:nvPicPr>
          <p:cNvPr id="2037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96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7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38496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2" name="WordArt 5"/>
          <p:cNvSpPr>
            <a:spLocks noChangeArrowheads="1" noChangeShapeType="1" noTextEdit="1"/>
          </p:cNvSpPr>
          <p:nvPr/>
        </p:nvSpPr>
        <p:spPr bwMode="auto">
          <a:xfrm>
            <a:off x="1600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before</a:t>
            </a:r>
          </a:p>
        </p:txBody>
      </p:sp>
      <p:sp>
        <p:nvSpPr>
          <p:cNvPr id="203783" name="WordArt 6"/>
          <p:cNvSpPr>
            <a:spLocks noChangeArrowheads="1" noChangeShapeType="1" noTextEdit="1"/>
          </p:cNvSpPr>
          <p:nvPr/>
        </p:nvSpPr>
        <p:spPr bwMode="auto">
          <a:xfrm>
            <a:off x="5791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after</a:t>
            </a:r>
          </a:p>
        </p:txBody>
      </p:sp>
      <p:sp>
        <p:nvSpPr>
          <p:cNvPr id="203784" name="TextBox 7"/>
          <p:cNvSpPr txBox="1">
            <a:spLocks noChangeArrowheads="1"/>
          </p:cNvSpPr>
          <p:nvPr/>
        </p:nvSpPr>
        <p:spPr bwMode="auto">
          <a:xfrm>
            <a:off x="1524000" y="6096000"/>
            <a:ext cx="5935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Ctrl T is the keyboard shortcut for Auto Format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930DC-1DA5-4DFF-9195-CAAE6815372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81600" y="0"/>
            <a:ext cx="35052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0" dirty="0" smtClean="0">
                <a:latin typeface="Times New Roman" pitchFamily="18" charset="0"/>
              </a:rPr>
              <a:t>The </a:t>
            </a:r>
            <a:r>
              <a:rPr lang="en-US" sz="3200" b="0" i="1" dirty="0" smtClean="0">
                <a:latin typeface="Times New Roman" pitchFamily="18" charset="0"/>
              </a:rPr>
              <a:t>Color Selector</a:t>
            </a:r>
            <a:r>
              <a:rPr lang="en-US" sz="3200" b="0" dirty="0" smtClean="0">
                <a:latin typeface="Times New Roman" pitchFamily="18" charset="0"/>
              </a:rPr>
              <a:t>:</a:t>
            </a:r>
            <a:br>
              <a:rPr lang="en-US" sz="3200" b="0" dirty="0" smtClean="0">
                <a:latin typeface="Times New Roman" pitchFamily="18" charset="0"/>
              </a:rPr>
            </a:br>
            <a:r>
              <a:rPr lang="en-US" sz="3200" b="0" dirty="0" smtClean="0">
                <a:latin typeface="Times New Roman" pitchFamily="18" charset="0"/>
              </a:rPr>
              <a:t>click on the color you want and read the RGB values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4146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5194300" cy="3886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886200" y="4800600"/>
            <a:ext cx="1600200" cy="121920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29538C-5409-417F-B19C-E1D5D9120568}" type="slidenum">
              <a:rPr lang="en-US" smtClean="0"/>
              <a:pPr/>
              <a:t>150</a:t>
            </a:fld>
            <a:endParaRPr lang="en-US" smtClean="0"/>
          </a:p>
        </p:txBody>
      </p:sp>
      <p:sp>
        <p:nvSpPr>
          <p:cNvPr id="306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Animation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can take advantage of the way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  <a:r>
              <a:rPr lang="en-US" smtClean="0"/>
              <a:t> work to create simple animations</a:t>
            </a:r>
          </a:p>
          <a:p>
            <a:pPr eaLnBrk="1" hangingPunct="1">
              <a:defRPr/>
            </a:pPr>
            <a:r>
              <a:rPr lang="en-US" smtClean="0"/>
              <a:t>(demo)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82B4E9-1347-4FA7-9423-CA9BD7B4E2A7}" type="slidenum">
              <a:rPr lang="en-US" smtClean="0"/>
              <a:pPr/>
              <a:t>151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 of the most confusing things in processing is the “invisible” loop that repeatedly cause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 </a:t>
            </a:r>
            <a:r>
              <a:rPr lang="en-US" dirty="0" smtClean="0"/>
              <a:t>function to run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 will run </a:t>
            </a:r>
            <a:r>
              <a:rPr lang="en-US" i="1" dirty="0" smtClean="0"/>
              <a:t>instantaneously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draw() </a:t>
            </a:r>
            <a:r>
              <a:rPr lang="en-US" dirty="0" smtClean="0"/>
              <a:t>function loops </a:t>
            </a:r>
            <a:r>
              <a:rPr lang="en-US" i="1" dirty="0" smtClean="0"/>
              <a:t>over time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AA6DFB-12B7-4416-89BB-F7634C0BE330}" type="slidenum">
              <a:rPr lang="en-US" smtClean="0"/>
              <a:pPr/>
              <a:t>152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program draws all the circles </a:t>
            </a:r>
            <a:r>
              <a:rPr lang="en-US" i="1" dirty="0" smtClean="0"/>
              <a:t>immediately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300)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ellipse(150,150,diam,diam);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68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057400"/>
            <a:ext cx="29146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289A23-87A6-40C4-BA25-128F67AE00D1}" type="slidenum">
              <a:rPr lang="en-US" smtClean="0"/>
              <a:pPr/>
              <a:t>153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program draws the circles </a:t>
            </a:r>
            <a:r>
              <a:rPr lang="en-US" i="1" dirty="0" smtClean="0"/>
              <a:t>one at a time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 300);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 150,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+ 10;</a:t>
            </a:r>
          </a:p>
          <a:p>
            <a:pPr marL="0" indent="0" eaLnBrk="1" hangingPunct="1">
              <a:spcBef>
                <a:spcPts val="0"/>
              </a:spcBef>
              <a:buFont typeface="Wingdings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078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15525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828800"/>
            <a:ext cx="15605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7879" name="Straight Arrow Connector 8"/>
          <p:cNvCxnSpPr>
            <a:cxnSpLocks noChangeShapeType="1"/>
          </p:cNvCxnSpPr>
          <p:nvPr/>
        </p:nvCxnSpPr>
        <p:spPr bwMode="auto">
          <a:xfrm>
            <a:off x="5105400" y="2819400"/>
            <a:ext cx="3048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078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3488" y="1828800"/>
            <a:ext cx="156051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7881" name="Straight Arrow Connector 10"/>
          <p:cNvCxnSpPr>
            <a:cxnSpLocks noChangeShapeType="1"/>
          </p:cNvCxnSpPr>
          <p:nvPr/>
        </p:nvCxnSpPr>
        <p:spPr bwMode="auto">
          <a:xfrm>
            <a:off x="7162800" y="2819400"/>
            <a:ext cx="3048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57B42F-E0AF-46FD-A27D-E8BD28306122}" type="slidenum">
              <a:rPr lang="en-US" smtClean="0"/>
              <a:pPr/>
              <a:t>154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/>
              <a:t>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draw()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general rule of thumb is:</a:t>
            </a:r>
          </a:p>
          <a:p>
            <a:pPr lvl="1" eaLnBrk="1" hangingPunct="1">
              <a:defRPr/>
            </a:pPr>
            <a:r>
              <a:rPr lang="en-US" dirty="0" smtClean="0"/>
              <a:t>If you want the loop to run </a:t>
            </a:r>
            <a:r>
              <a:rPr lang="en-US" i="1" dirty="0" smtClean="0"/>
              <a:t>immediately</a:t>
            </a:r>
            <a:r>
              <a:rPr lang="en-US" dirty="0" smtClean="0"/>
              <a:t>, 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 eaLnBrk="1" hangingPunct="1">
              <a:defRPr/>
            </a:pPr>
            <a:r>
              <a:rPr lang="en-US" dirty="0" smtClean="0"/>
              <a:t>If you want an animation that changes </a:t>
            </a:r>
            <a:r>
              <a:rPr lang="en-US" i="1" dirty="0" smtClean="0"/>
              <a:t>over time</a:t>
            </a:r>
            <a:r>
              <a:rPr lang="en-US" dirty="0" smtClean="0"/>
              <a:t>, use the “invisible”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draw() </a:t>
            </a:r>
            <a:r>
              <a:rPr lang="en-US" dirty="0" smtClean="0"/>
              <a:t>loop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9E844E-2DA7-487D-BD09-281DF9BBA896}" type="slidenum">
              <a:rPr lang="en-US" smtClean="0"/>
              <a:pPr/>
              <a:t>155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Download Latest Processing 2.0.3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Download and “Extract All” to your downloads folder</a:t>
            </a:r>
          </a:p>
          <a:p>
            <a:pPr eaLnBrk="1" hangingPunct="1">
              <a:defRPr/>
            </a:pPr>
            <a:r>
              <a:rPr lang="en-US" dirty="0" smtClean="0"/>
              <a:t>If you are not sure how to do it, don’t worry, I can talk you through it</a:t>
            </a:r>
          </a:p>
          <a:p>
            <a:pPr eaLnBrk="1" hangingPunct="1">
              <a:defRPr/>
            </a:pPr>
            <a:r>
              <a:rPr lang="en-US" dirty="0" smtClean="0"/>
              <a:t>No rush, in the next week or two</a:t>
            </a:r>
          </a:p>
        </p:txBody>
      </p:sp>
      <p:pic>
        <p:nvPicPr>
          <p:cNvPr id="2099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60850"/>
            <a:ext cx="53340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7AE65D-BB66-45C2-BE28-DECDAA2BB6C5}" type="slidenum">
              <a:rPr lang="en-US" smtClean="0"/>
              <a:pPr/>
              <a:t>156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+mn-lt"/>
                <a:cs typeface="Courier New" pitchFamily="49" charset="0"/>
              </a:rPr>
              <a:t>Animating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rotate()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make a animation that rotates objects by changing the amount of rotation (called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rot</a:t>
            </a:r>
            <a:r>
              <a:rPr lang="en-US" dirty="0" smtClean="0"/>
              <a:t> in this program) over time</a:t>
            </a:r>
          </a:p>
        </p:txBody>
      </p:sp>
      <p:pic>
        <p:nvPicPr>
          <p:cNvPr id="2109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6657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CD5289-26D5-4119-890C-BF0C4AAA7D12}" type="slidenum">
              <a:rPr lang="en-US" smtClean="0"/>
              <a:pPr/>
              <a:t>157</a:t>
            </a:fld>
            <a:endParaRPr lang="en-US" smtClean="0"/>
          </a:p>
        </p:txBody>
      </p:sp>
      <p:sp>
        <p:nvSpPr>
          <p:cNvPr id="78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Checking the value in a variable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One of the confusing things in programming is keeping track of the values as they change</a:t>
            </a:r>
          </a:p>
          <a:p>
            <a:pPr eaLnBrk="1" hangingPunct="1">
              <a:defRPr/>
            </a:pPr>
            <a:r>
              <a:rPr lang="en-US" dirty="0" smtClean="0"/>
              <a:t>You can print the values to the black box at the bottom of Processing with</a:t>
            </a:r>
          </a:p>
          <a:p>
            <a:pPr lvl="1" eaLnBrk="1" hangingPunct="1">
              <a:defRPr/>
            </a:pPr>
            <a:r>
              <a:rPr lang="en-US" sz="3600" b="1" dirty="0" smtClean="0">
                <a:latin typeface="Courier New" pitchFamily="49" charset="0"/>
              </a:rPr>
              <a:t>print()  //on same line</a:t>
            </a:r>
          </a:p>
          <a:p>
            <a:pPr lvl="1" eaLnBrk="1" hangingPunct="1">
              <a:defRPr/>
            </a:pP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() //print first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         //then next line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EC8E71-8478-4D76-969A-318A6E53CA56}" type="slidenum">
              <a:rPr lang="en-US" smtClean="0"/>
              <a:pPr/>
              <a:t>158</a:t>
            </a:fld>
            <a:endParaRPr lang="en-US" smtClean="0"/>
          </a:p>
        </p:txBody>
      </p:sp>
      <p:sp>
        <p:nvSpPr>
          <p:cNvPr id="78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Checking the value in a variable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Apparently (15%2) + 27 is 28</a:t>
            </a:r>
          </a:p>
        </p:txBody>
      </p:sp>
      <p:sp>
        <p:nvSpPr>
          <p:cNvPr id="212997" name="Line 4"/>
          <p:cNvSpPr>
            <a:spLocks noChangeShapeType="1"/>
          </p:cNvSpPr>
          <p:nvPr/>
        </p:nvSpPr>
        <p:spPr bwMode="auto">
          <a:xfrm flipH="1" flipV="1">
            <a:off x="1828800" y="6477000"/>
            <a:ext cx="29718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299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38850"/>
            <a:ext cx="990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9" name="Line 6"/>
          <p:cNvSpPr>
            <a:spLocks noChangeShapeType="1"/>
          </p:cNvSpPr>
          <p:nvPr/>
        </p:nvSpPr>
        <p:spPr bwMode="auto">
          <a:xfrm flipH="1">
            <a:off x="4038600" y="2590800"/>
            <a:ext cx="838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300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33500"/>
            <a:ext cx="2590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300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743200"/>
            <a:ext cx="35814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9619FC-002B-47CD-B8FE-35408832BCF5}" type="slidenum">
              <a:rPr lang="en-US" smtClean="0"/>
              <a:pPr/>
              <a:t>159</a:t>
            </a:fld>
            <a:endParaRPr lang="en-US" smtClean="0"/>
          </a:p>
        </p:txBody>
      </p:sp>
      <p:sp>
        <p:nvSpPr>
          <p:cNvPr id="78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Printing Text 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Text can be words, sentences, paragraphs, numbers and more</a:t>
            </a:r>
          </a:p>
          <a:p>
            <a:pPr eaLnBrk="1" hangingPunct="1">
              <a:defRPr/>
            </a:pPr>
            <a:r>
              <a:rPr lang="en-US" dirty="0" smtClean="0"/>
              <a:t>It's any collection of characters, punctuation, numbers and spaces</a:t>
            </a:r>
          </a:p>
          <a:p>
            <a:pPr eaLnBrk="1" hangingPunct="1">
              <a:defRPr/>
            </a:pPr>
            <a:r>
              <a:rPr lang="en-US" dirty="0" smtClean="0"/>
              <a:t>To print text use </a:t>
            </a:r>
            <a:r>
              <a:rPr lang="en-US" dirty="0" smtClean="0">
                <a:solidFill>
                  <a:srgbClr val="FFFF00"/>
                </a:solidFill>
              </a:rPr>
              <a:t>double quotes</a:t>
            </a:r>
            <a:r>
              <a:rPr lang="en-US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Testing, 1, 2, 3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"Testing, 1, 2, 3" </a:t>
            </a:r>
            <a:r>
              <a:rPr lang="en-US" dirty="0" smtClean="0"/>
              <a:t>is an example of a </a:t>
            </a:r>
            <a:r>
              <a:rPr lang="en-US" i="1" dirty="0" smtClean="0"/>
              <a:t>literal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9F2635-3A3A-47E6-8033-24B12849B8C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562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strokeWeight(5);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strokeWeight()</a:t>
            </a:r>
            <a:r>
              <a:rPr lang="en-US" smtClean="0"/>
              <a:t> function changes the thickness of the outline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819400"/>
            <a:ext cx="24463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238B9-3103-425D-8AFA-AC068A5601C5}" type="slidenum">
              <a:rPr lang="en-US" smtClean="0"/>
              <a:pPr/>
              <a:t>160</a:t>
            </a:fld>
            <a:endParaRPr lang="en-US" smtClean="0"/>
          </a:p>
        </p:txBody>
      </p:sp>
      <p:sp>
        <p:nvSpPr>
          <p:cNvPr id="308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</a:t>
            </a:r>
            <a:r>
              <a:rPr lang="en-US" sz="2800" b="1" smtClean="0">
                <a:solidFill>
                  <a:srgbClr val="99CC00"/>
                </a:solidFill>
              </a:rPr>
              <a:t>declare a variable</a:t>
            </a:r>
            <a:r>
              <a:rPr lang="en-US" sz="2800" smtClean="0"/>
              <a:t>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99CC00"/>
                </a:solidFill>
                <a:latin typeface="Courier New" pitchFamily="49" charset="0"/>
              </a:rPr>
              <a:t>int num</a:t>
            </a:r>
            <a:r>
              <a:rPr lang="en-US" sz="2800" b="1" smtClean="0">
                <a:latin typeface="Courier New" pitchFamily="49" charset="0"/>
              </a:rPr>
              <a:t>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14E40F-95C8-43C2-820A-72B14EE13016}" type="slidenum">
              <a:rPr lang="en-US" smtClean="0"/>
              <a:pPr/>
              <a:t>161</a:t>
            </a:fld>
            <a:endParaRPr lang="en-US" smtClean="0"/>
          </a:p>
        </p:txBody>
      </p:sp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declare a variable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println(num); //OK!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FCDC0D-06AC-4E7D-919C-7B1DB8DF6A51}" type="slidenum">
              <a:rPr lang="en-US" smtClean="0"/>
              <a:pPr/>
              <a:t>162</a:t>
            </a:fld>
            <a:endParaRPr lang="en-US" smtClean="0"/>
          </a:p>
        </p:txBody>
      </p:sp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If you declare a variable in a function, you can only use it in that function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println(num);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CC0000"/>
                </a:solidFill>
                <a:latin typeface="Courier New" pitchFamily="49" charset="0"/>
              </a:rPr>
              <a:t>println(num); //Error!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CEFCAA-27C4-4ABE-9F66-113F189A0E73}" type="slidenum">
              <a:rPr lang="en-US" smtClean="0"/>
              <a:pPr/>
              <a:t>163</a:t>
            </a:fld>
            <a:endParaRPr lang="en-US" smtClean="0"/>
          </a:p>
        </p:txBody>
      </p:sp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Functions and variable declarations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int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println(num);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</a:t>
            </a:r>
            <a:r>
              <a:rPr lang="en-US" b="1" smtClean="0">
                <a:solidFill>
                  <a:srgbClr val="CC0000"/>
                </a:solidFill>
                <a:latin typeface="Courier New" pitchFamily="49" charset="0"/>
              </a:rPr>
              <a:t>println(num); //Error!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pic>
        <p:nvPicPr>
          <p:cNvPr id="2181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0"/>
            <a:ext cx="24098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717CEF-1091-471F-96EE-35AFFF8CF1E9}" type="slidenum">
              <a:rPr lang="en-US" smtClean="0"/>
              <a:pPr/>
              <a:t>164</a:t>
            </a:fld>
            <a:endParaRPr lang="en-US" smtClean="0"/>
          </a:p>
        </p:txBody>
      </p:sp>
      <p:sp>
        <p:nvSpPr>
          <p:cNvPr id="309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basic scope rule*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smtClean="0"/>
              <a:t>Scope</a:t>
            </a:r>
            <a:r>
              <a:rPr lang="en-US" smtClean="0"/>
              <a:t> is like a neighborhood, it's where the variable is known</a:t>
            </a:r>
          </a:p>
          <a:p>
            <a:pPr eaLnBrk="1" hangingPunct="1">
              <a:defRPr/>
            </a:pPr>
            <a:r>
              <a:rPr lang="en-US" smtClean="0"/>
              <a:t>The basic scope rule* is </a:t>
            </a:r>
            <a:r>
              <a:rPr lang="en-US" b="1" i="1" smtClean="0"/>
              <a:t>the scope of variable begins with it's declaration and ends with the closing curly brace of the block of code where it was declared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1200" i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200" i="1" smtClean="0"/>
              <a:t>*there are exceptions to this rule, but we don't really care and we certainly aren't going to worry about it now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B9CBD7-6B93-4148-818E-8CB12D169FFC}" type="slidenum">
              <a:rPr lang="en-US" smtClean="0"/>
              <a:pPr/>
              <a:t>165</a:t>
            </a:fld>
            <a:endParaRPr lang="en-US" smtClean="0"/>
          </a:p>
        </p:txBody>
      </p:sp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The scope of </a:t>
            </a:r>
            <a:r>
              <a:rPr lang="en-US" sz="4000" smtClean="0">
                <a:latin typeface="Courier New" pitchFamily="49" charset="0"/>
              </a:rPr>
              <a:t>diameter</a:t>
            </a:r>
            <a:r>
              <a:rPr lang="en-US" sz="4000" smtClean="0"/>
              <a:t> is in yellow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ellipse(30,30,50,80);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noFill();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strokeWeight(5);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int diameter = 100;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stroke(255,0,0);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ellipse(60,60,diameter,diameter);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  println(diameter);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7BBA42-4DF6-4E9F-A34C-E99BD2EB45AF}" type="slidenum">
              <a:rPr lang="en-US" smtClean="0"/>
              <a:pPr/>
              <a:t>166</a:t>
            </a:fld>
            <a:endParaRPr lang="en-US" smtClean="0"/>
          </a:p>
        </p:txBody>
      </p:sp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If you </a:t>
            </a:r>
            <a:r>
              <a:rPr lang="en-US" sz="3600" smtClean="0">
                <a:solidFill>
                  <a:srgbClr val="99CC00"/>
                </a:solidFill>
              </a:rPr>
              <a:t>declare the variable at the top of the program </a:t>
            </a:r>
            <a:r>
              <a:rPr lang="en-US" sz="3600" smtClean="0">
                <a:solidFill>
                  <a:schemeClr val="tx1"/>
                </a:solidFill>
              </a:rPr>
              <a:t>outside of any function,</a:t>
            </a:r>
            <a:r>
              <a:rPr lang="en-US" sz="3600" smtClean="0"/>
              <a:t> it's scope is the entire program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99CC00"/>
                </a:solidFill>
                <a:latin typeface="Courier New" pitchFamily="49" charset="0"/>
              </a:rPr>
              <a:t>int diameter </a:t>
            </a:r>
            <a:r>
              <a:rPr lang="en-US" sz="2400" b="1" smtClean="0">
                <a:latin typeface="Courier New" pitchFamily="49" charset="0"/>
              </a:rPr>
              <a:t>=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println(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ellipse(30,30,50,80);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noFill();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strokeWeight(5);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diameter = 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 + 10;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stroke(255,0,0);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ellipse(60,60,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,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println(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diameter</a:t>
            </a:r>
            <a:r>
              <a:rPr lang="en-US" sz="2400" b="1" smtClean="0">
                <a:latin typeface="Courier New" pitchFamily="49" charset="0"/>
              </a:rPr>
              <a:t>); //OK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46596D-29CF-4818-AED5-49E358FA29C3}" type="slidenum">
              <a:rPr lang="en-US" smtClean="0"/>
              <a:pPr/>
              <a:t>167</a:t>
            </a:fld>
            <a:endParaRPr lang="en-US" smtClean="0"/>
          </a:p>
        </p:txBody>
      </p:sp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Local vs. Global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b="1" i="1" smtClean="0"/>
              <a:t>global</a:t>
            </a:r>
            <a:r>
              <a:rPr lang="en-US" smtClean="0"/>
              <a:t> variable can be used anywhere in the program</a:t>
            </a:r>
          </a:p>
          <a:p>
            <a:pPr eaLnBrk="1" hangingPunct="1">
              <a:defRPr/>
            </a:pPr>
            <a:r>
              <a:rPr lang="en-US" smtClean="0"/>
              <a:t>You create a </a:t>
            </a:r>
            <a:r>
              <a:rPr lang="en-US" b="1" i="1" smtClean="0"/>
              <a:t>global</a:t>
            </a:r>
            <a:r>
              <a:rPr lang="en-US" smtClean="0"/>
              <a:t> variable by declaring it at the top of the program</a:t>
            </a:r>
          </a:p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b="1" i="1" smtClean="0"/>
              <a:t>local</a:t>
            </a:r>
            <a:r>
              <a:rPr lang="en-US" smtClean="0"/>
              <a:t> variable is declared in a function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8888FB-0817-48AC-B11D-E306DFFCFE9A}" type="slidenum">
              <a:rPr lang="en-US" smtClean="0"/>
              <a:pPr/>
              <a:t>168</a:t>
            </a:fld>
            <a:endParaRPr lang="en-US" smtClean="0"/>
          </a:p>
        </p:txBody>
      </p:sp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circle gets bigger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diameter = diameter + 10;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32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371600"/>
            <a:ext cx="289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AADEF9-3B6F-452F-8D12-9E6F73433BA5}" type="slidenum">
              <a:rPr lang="en-US" smtClean="0"/>
              <a:pPr/>
              <a:t>169</a:t>
            </a:fld>
            <a:endParaRPr lang="en-US" smtClean="0"/>
          </a:p>
        </p:txBody>
      </p:sp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circle DOESN'T get bigger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noFill();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int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diameter = diameter + 10;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242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71600"/>
            <a:ext cx="2895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A25C71-0BA3-4B33-BB1A-1596BD86ECF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Order is important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noFill();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stroke(255,0,0);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strokeWeight(5);</a:t>
            </a:r>
          </a:p>
          <a:p>
            <a:pPr marL="609600" indent="-609600" eaLnBrk="1" hangingPunct="1">
              <a:defRPr/>
            </a:pPr>
            <a:r>
              <a:rPr lang="en-US" smtClean="0"/>
              <a:t>Here changing the stroke and fill has no effect, because it's done </a:t>
            </a:r>
            <a:r>
              <a:rPr lang="en-US" i="1" smtClean="0"/>
              <a:t>after</a:t>
            </a:r>
            <a:r>
              <a:rPr lang="en-US" smtClean="0"/>
              <a:t> the ellipse had already been drawn</a:t>
            </a:r>
            <a:endParaRPr lang="en-US" i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7526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36122F-C614-4C0A-85C1-B8F5E771DA4E}" type="slidenum">
              <a:rPr lang="en-US" smtClean="0"/>
              <a:pPr/>
              <a:t>170</a:t>
            </a:fld>
            <a:endParaRPr lang="en-US" smtClean="0"/>
          </a:p>
        </p:txBody>
      </p:sp>
      <p:sp>
        <p:nvSpPr>
          <p:cNvPr id="79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FF0000"/>
                </a:solidFill>
              </a:rPr>
              <a:t>background</a:t>
            </a:r>
            <a:r>
              <a:rPr lang="en-US" sz="4000" dirty="0" smtClean="0"/>
              <a:t> drawn </a:t>
            </a:r>
            <a:r>
              <a:rPr lang="en-US" sz="4000" i="1" dirty="0" smtClean="0"/>
              <a:t>once</a:t>
            </a:r>
            <a:br>
              <a:rPr lang="en-US" sz="4000" i="1" dirty="0" smtClean="0"/>
            </a:br>
            <a:r>
              <a:rPr lang="en-US" sz="4000" dirty="0" smtClean="0"/>
              <a:t>(leaves a trail of circles)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52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27574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62DDB2-3621-4500-B451-534EB9EED753}" type="slidenum">
              <a:rPr lang="en-US" smtClean="0"/>
              <a:pPr/>
              <a:t>171</a:t>
            </a:fld>
            <a:endParaRPr lang="en-US" smtClean="0"/>
          </a:p>
        </p:txBody>
      </p:sp>
      <p:sp>
        <p:nvSpPr>
          <p:cNvPr id="899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</a:t>
            </a:r>
            <a:r>
              <a:rPr lang="en-US" sz="4000" dirty="0" smtClean="0">
                <a:solidFill>
                  <a:srgbClr val="FF0000"/>
                </a:solidFill>
              </a:rPr>
              <a:t>background</a:t>
            </a:r>
            <a:r>
              <a:rPr lang="en-US" sz="4000" dirty="0" smtClean="0"/>
              <a:t> is drawn </a:t>
            </a:r>
            <a:r>
              <a:rPr lang="en-US" sz="4000" i="1" dirty="0" smtClean="0"/>
              <a:t>every time</a:t>
            </a:r>
            <a:br>
              <a:rPr lang="en-US" sz="4000" i="1" dirty="0" smtClean="0"/>
            </a:br>
            <a:r>
              <a:rPr lang="en-US" sz="4000" dirty="0" smtClean="0"/>
              <a:t>the screen is drawn (no trail)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  <a:endParaRPr lang="en-US" sz="2800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err="1" smtClean="0">
                <a:latin typeface="Courier New" pitchFamily="49" charset="0"/>
              </a:rPr>
              <a:t>noFill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  <a:endParaRPr lang="en-US" sz="2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63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05000"/>
            <a:ext cx="28670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402E3D-D83F-4CCC-893D-688810B7ACB6}" type="slidenum">
              <a:rPr lang="en-US" smtClean="0"/>
              <a:pPr/>
              <a:t>172</a:t>
            </a:fld>
            <a:endParaRPr lang="en-US" smtClean="0"/>
          </a:p>
        </p:txBody>
      </p:sp>
      <p:sp>
        <p:nvSpPr>
          <p:cNvPr id="79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black rectangle drawn </a:t>
            </a:r>
            <a:r>
              <a:rPr lang="en-US" sz="4000" i="1" smtClean="0"/>
              <a:t>every time</a:t>
            </a:r>
            <a:br>
              <a:rPr lang="en-US" sz="4000" i="1" smtClean="0"/>
            </a:br>
            <a:r>
              <a:rPr lang="en-US" sz="4000" smtClean="0"/>
              <a:t>with opacity (faint trail)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noFill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</a:rPr>
              <a:t>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fill(0,0,0,10);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rect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(0,0,100,100);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ellipse(x,50,20,20);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x + 5;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3725" y="1905000"/>
            <a:ext cx="2838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09600" y="6096000"/>
            <a:ext cx="1387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i="1"/>
              <a:t>* thanks Arthur!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BACC49-C73C-4234-9587-0370E51CF863}" type="slidenum">
              <a:rPr lang="en-US" smtClean="0"/>
              <a:pPr/>
              <a:t>173</a:t>
            </a:fld>
            <a:endParaRPr lang="en-US" smtClean="0"/>
          </a:p>
        </p:txBody>
      </p:sp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5791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39624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Which picture matches the output of this program?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background(0,0,0);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anotherMystery();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mysteryFunction();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fill(255,0,0);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ellipse(50,50,40,40);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mysteryFunction()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ellipse(60,50,40,40);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anotherMystery()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fill(0,0,255);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ellipse(70,50,40,40);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283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2400"/>
            <a:ext cx="1238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247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962400"/>
            <a:ext cx="1228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36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676400"/>
            <a:ext cx="12668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361" name="WordArt 8"/>
          <p:cNvSpPr>
            <a:spLocks noChangeArrowheads="1" noChangeShapeType="1" noTextEdit="1"/>
          </p:cNvSpPr>
          <p:nvPr/>
        </p:nvSpPr>
        <p:spPr bwMode="auto">
          <a:xfrm>
            <a:off x="5486400" y="9906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A</a:t>
            </a:r>
          </a:p>
        </p:txBody>
      </p:sp>
      <p:sp>
        <p:nvSpPr>
          <p:cNvPr id="228362" name="WordArt 9"/>
          <p:cNvSpPr>
            <a:spLocks noChangeArrowheads="1" noChangeShapeType="1" noTextEdit="1"/>
          </p:cNvSpPr>
          <p:nvPr/>
        </p:nvSpPr>
        <p:spPr bwMode="auto">
          <a:xfrm>
            <a:off x="7620000" y="9906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B</a:t>
            </a:r>
          </a:p>
        </p:txBody>
      </p:sp>
      <p:sp>
        <p:nvSpPr>
          <p:cNvPr id="228363" name="WordArt 10"/>
          <p:cNvSpPr>
            <a:spLocks noChangeArrowheads="1" noChangeShapeType="1" noTextEdit="1"/>
          </p:cNvSpPr>
          <p:nvPr/>
        </p:nvSpPr>
        <p:spPr bwMode="auto">
          <a:xfrm>
            <a:off x="5562600" y="33528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C</a:t>
            </a:r>
          </a:p>
        </p:txBody>
      </p:sp>
      <p:sp>
        <p:nvSpPr>
          <p:cNvPr id="228364" name="WordArt 11"/>
          <p:cNvSpPr>
            <a:spLocks noChangeArrowheads="1" noChangeShapeType="1" noTextEdit="1"/>
          </p:cNvSpPr>
          <p:nvPr/>
        </p:nvSpPr>
        <p:spPr bwMode="auto">
          <a:xfrm>
            <a:off x="7696200" y="3352800"/>
            <a:ext cx="35242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BDA8CA-B8BB-412B-B6F3-9A20372DE2D8}" type="slidenum">
              <a:rPr lang="en-US" smtClean="0"/>
              <a:pPr/>
              <a:t>174</a:t>
            </a:fld>
            <a:endParaRPr lang="en-US" smtClean="0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b="0" smtClean="0">
                <a:solidFill>
                  <a:schemeClr val="tx1"/>
                </a:solidFill>
              </a:rPr>
              <a:t>The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num &gt; 150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</a:rPr>
              <a:t>println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("num is pretty big");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}</a:t>
            </a:r>
          </a:p>
          <a:p>
            <a:pPr marL="838200" lvl="1" indent="-381000" eaLnBrk="1" hangingPunct="1"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FF00"/>
                </a:solidFill>
              </a:rPr>
              <a:t>"test"</a:t>
            </a:r>
            <a:r>
              <a:rPr lang="en-US" sz="3200" dirty="0" smtClean="0"/>
              <a:t> within parentheses ( ) </a:t>
            </a:r>
          </a:p>
          <a:p>
            <a:pPr marL="838200" lvl="1" indent="-381000" eaLnBrk="1" hangingPunct="1">
              <a:defRPr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99CC00"/>
                </a:solidFill>
              </a:rPr>
              <a:t>block of statements within curly braces</a:t>
            </a:r>
            <a:r>
              <a:rPr lang="en-US" sz="3200" dirty="0" smtClean="0"/>
              <a:t> { }. </a:t>
            </a:r>
          </a:p>
          <a:p>
            <a:pPr marL="457200" indent="-457200" eaLnBrk="1" hangingPunct="1">
              <a:defRPr/>
            </a:pPr>
            <a:r>
              <a:rPr lang="en-US" sz="2800" dirty="0" smtClean="0"/>
              <a:t>The test is any expression that evaluates to true or false. </a:t>
            </a:r>
          </a:p>
          <a:p>
            <a:pPr marL="457200" indent="-457200" eaLnBrk="1" hangingPunct="1">
              <a:defRPr/>
            </a:pPr>
            <a:r>
              <a:rPr lang="en-US" sz="2800" dirty="0" smtClean="0"/>
              <a:t>The if-statement evaluates the test and then runs the body code only if the test is true. If the test is false, the body is skipped.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8C0EE0-3E83-432D-98C2-EAE07FE27681}" type="slidenum">
              <a:rPr lang="en-US" smtClean="0"/>
              <a:pPr/>
              <a:t>175</a:t>
            </a:fld>
            <a:endParaRPr lang="en-US" smtClean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162800" cy="38862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num = 5;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if(num &gt; 2)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("It worked!");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>
              <a:solidFill>
                <a:srgbClr val="99CC00"/>
              </a:solidFill>
              <a:latin typeface="Courier New" pitchFamily="49" charset="0"/>
            </a:endParaRPr>
          </a:p>
        </p:txBody>
      </p:sp>
      <p:pic>
        <p:nvPicPr>
          <p:cNvPr id="2304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7738" y="1676400"/>
            <a:ext cx="31162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0406" name="Line 5"/>
          <p:cNvSpPr>
            <a:spLocks noChangeShapeType="1"/>
          </p:cNvSpPr>
          <p:nvPr/>
        </p:nvSpPr>
        <p:spPr bwMode="auto">
          <a:xfrm flipH="1">
            <a:off x="4495800" y="5715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040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22098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7B7575-20F9-44C7-84E0-74B364903DD0}" type="slidenum">
              <a:rPr lang="en-US" smtClean="0"/>
              <a:pPr/>
              <a:t>176</a:t>
            </a:fld>
            <a:endParaRPr lang="en-US" smtClean="0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b="0" smtClean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162800" cy="3886200"/>
          </a:xfrm>
        </p:spPr>
        <p:txBody>
          <a:bodyPr lIns="92075" tIns="46038" rIns="92075" bIns="46038"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num = 5;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if(num &gt; </a:t>
            </a:r>
            <a:r>
              <a:rPr lang="en-US" sz="4400" b="1" dirty="0" smtClean="0">
                <a:solidFill>
                  <a:srgbClr val="FFFF00"/>
                </a:solidFill>
                <a:latin typeface="Courier New" pitchFamily="49" charset="0"/>
              </a:rPr>
              <a:t>7</a:t>
            </a:r>
            <a:r>
              <a:rPr lang="en-US" b="1" dirty="0" smtClean="0">
                <a:latin typeface="Courier New" pitchFamily="49" charset="0"/>
              </a:rPr>
              <a:t>)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("It worked!");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>
              <a:solidFill>
                <a:srgbClr val="99CC00"/>
              </a:solidFill>
              <a:latin typeface="Courier New" pitchFamily="49" charset="0"/>
            </a:endParaRP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 flipH="1">
            <a:off x="4495800" y="5715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143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1828800"/>
            <a:ext cx="30591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14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800600"/>
            <a:ext cx="20574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32" name="WordArt 9"/>
          <p:cNvSpPr>
            <a:spLocks noChangeArrowheads="1" noChangeShapeType="1" noTextEdit="1"/>
          </p:cNvSpPr>
          <p:nvPr/>
        </p:nvSpPr>
        <p:spPr bwMode="auto">
          <a:xfrm>
            <a:off x="381000" y="5181600"/>
            <a:ext cx="15716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Empty!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48D874-A088-4BCD-ADB1-7324402B2B17}" type="slidenum">
              <a:rPr lang="en-US" smtClean="0"/>
              <a:pPr/>
              <a:t>177</a:t>
            </a:fld>
            <a:endParaRPr lang="en-US" smtClean="0"/>
          </a:p>
        </p:txBody>
      </p:sp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Using an </a:t>
            </a:r>
            <a:r>
              <a:rPr lang="en-US" sz="3600" dirty="0" smtClean="0">
                <a:latin typeface="Courier New" pitchFamily="49" charset="0"/>
              </a:rPr>
              <a:t>if</a:t>
            </a:r>
            <a:r>
              <a:rPr lang="en-US" sz="3600" dirty="0" smtClean="0"/>
              <a:t> to "</a:t>
            </a:r>
            <a:r>
              <a:rPr lang="en-US" sz="3600" dirty="0" smtClean="0">
                <a:solidFill>
                  <a:srgbClr val="FFFF00"/>
                </a:solidFill>
              </a:rPr>
              <a:t>start over if it gets too big</a:t>
            </a:r>
            <a:r>
              <a:rPr lang="en-US" sz="3600" dirty="0" smtClean="0"/>
              <a:t>"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noFill</a:t>
            </a:r>
            <a:r>
              <a:rPr lang="en-US" sz="24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stroke(255,255,255);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ellipse(150,150,diameter,diameter);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diameter = diameter + 20;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if(diameter &gt; 300)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DDA5C2-6302-4F20-B665-3FAAFC10885A}" type="slidenum">
              <a:rPr lang="en-US" smtClean="0"/>
              <a:pPr/>
              <a:t>178</a:t>
            </a:fld>
            <a:endParaRPr lang="en-US" smtClean="0"/>
          </a:p>
        </p:txBody>
      </p:sp>
      <p:sp>
        <p:nvSpPr>
          <p:cNvPr id="90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Watch our for this mistake!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2142B-B399-4951-AC1B-B41FB1885757}" type="slidenum">
              <a:rPr lang="en-US" smtClean="0"/>
              <a:pPr/>
              <a:t>179</a:t>
            </a:fld>
            <a:endParaRPr lang="en-US" smtClean="0"/>
          </a:p>
        </p:txBody>
      </p:sp>
      <p:sp>
        <p:nvSpPr>
          <p:cNvPr id="901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Don't put a semi-colon here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    background(0,0,0);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    diameter = 10;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4000" i="1" smtClean="0">
                <a:solidFill>
                  <a:srgbClr val="FFFF00"/>
                </a:solidFill>
                <a:latin typeface="Times New Roman" pitchFamily="18" charset="0"/>
              </a:rPr>
              <a:t>If diameter is greater than 300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4000" smtClean="0">
                <a:latin typeface="Times New Roman" pitchFamily="18" charset="0"/>
              </a:rPr>
              <a:t>is not a complete sentence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34501" name="Oval 4"/>
          <p:cNvSpPr>
            <a:spLocks noChangeArrowheads="1"/>
          </p:cNvSpPr>
          <p:nvPr/>
        </p:nvSpPr>
        <p:spPr bwMode="auto">
          <a:xfrm>
            <a:off x="5791200" y="1447800"/>
            <a:ext cx="838200" cy="10668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507ABA-0C74-4B65-9968-DC4A8D9F82A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is very picky about names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You may get this error message:</a:t>
            </a:r>
            <a:endParaRPr lang="en-US" b="1" i="1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0938"/>
            <a:ext cx="7543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B164B2-490F-4D3A-A6C8-0D8F6FBEC3B3}" type="slidenum">
              <a:rPr lang="en-US" smtClean="0"/>
              <a:pPr/>
              <a:t>180</a:t>
            </a:fld>
            <a:endParaRPr lang="en-US" smtClean="0"/>
          </a:p>
        </p:txBody>
      </p:sp>
      <p:sp>
        <p:nvSpPr>
          <p:cNvPr id="90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Now it's correct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if(diameter &gt; 300)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background(0,0,0);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    diameter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i="1" smtClean="0">
                <a:solidFill>
                  <a:srgbClr val="FFFF00"/>
                </a:solidFill>
                <a:latin typeface="Times New Roman" pitchFamily="18" charset="0"/>
              </a:rPr>
              <a:t>If diameter is greater than 300, then draw a black background and set diameter to 30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4000" smtClean="0">
                <a:latin typeface="Times New Roman" pitchFamily="18" charset="0"/>
              </a:rPr>
              <a:t>is a complete sentence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Find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4876800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mystery3();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mystery1();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mystery1()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ellipse(150,100,150,150);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mystery2()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ellipse(150,150,150,150);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mystery3()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ellipse(150,200,150,150);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AEFB46-8FC4-4CCF-9CE0-5579665ED974}" type="slidenum">
              <a:rPr lang="en-US" smtClean="0"/>
              <a:pPr/>
              <a:t>181</a:t>
            </a:fld>
            <a:endParaRPr lang="en-US" smtClean="0"/>
          </a:p>
        </p:txBody>
      </p:sp>
      <p:pic>
        <p:nvPicPr>
          <p:cNvPr id="2365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18637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9163" y="1828800"/>
            <a:ext cx="187483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3450" y="4495800"/>
            <a:ext cx="1860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5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495800"/>
            <a:ext cx="18272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53" name="TextBox 8"/>
          <p:cNvSpPr txBox="1">
            <a:spLocks noChangeArrowheads="1"/>
          </p:cNvSpPr>
          <p:nvPr/>
        </p:nvSpPr>
        <p:spPr bwMode="auto">
          <a:xfrm>
            <a:off x="5791200" y="3810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236554" name="TextBox 8"/>
          <p:cNvSpPr txBox="1">
            <a:spLocks noChangeArrowheads="1"/>
          </p:cNvSpPr>
          <p:nvPr/>
        </p:nvSpPr>
        <p:spPr bwMode="auto">
          <a:xfrm>
            <a:off x="5791200" y="1143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236555" name="TextBox 8"/>
          <p:cNvSpPr txBox="1">
            <a:spLocks noChangeArrowheads="1"/>
          </p:cNvSpPr>
          <p:nvPr/>
        </p:nvSpPr>
        <p:spPr bwMode="auto">
          <a:xfrm>
            <a:off x="8077200" y="1143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6556" name="TextBox 8"/>
          <p:cNvSpPr txBox="1">
            <a:spLocks noChangeArrowheads="1"/>
          </p:cNvSpPr>
          <p:nvPr/>
        </p:nvSpPr>
        <p:spPr bwMode="auto">
          <a:xfrm>
            <a:off x="8153400" y="3810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823DB5-B50D-4447-8D5D-730EA579BF43}" type="slidenum">
              <a:rPr lang="en-US" smtClean="0"/>
              <a:pPr/>
              <a:t>182</a:t>
            </a:fld>
            <a:endParaRPr lang="en-US" smtClean="0"/>
          </a:p>
        </p:txBody>
      </p:sp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Circle that moves left to right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ellipse(x,150,30,30);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x = x + 1;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1B0697-6857-43BC-997D-A38B863A45BE}" type="slidenum">
              <a:rPr lang="en-US" smtClean="0"/>
              <a:pPr/>
              <a:t>183</a:t>
            </a:fld>
            <a:endParaRPr lang="en-US" smtClean="0"/>
          </a:p>
        </p:txBody>
      </p:sp>
      <p:sp>
        <p:nvSpPr>
          <p:cNvPr id="333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Circle that moves back &amp; forth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705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int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int change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ellipse(x,150,30,30);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x = x + change;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if(x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 change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if(x &lt;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 change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5C1123-109B-4F6B-A9C2-CB9240D82C10}" type="slidenum">
              <a:rPr lang="en-US" smtClean="0"/>
              <a:pPr/>
              <a:t>184</a:t>
            </a:fld>
            <a:endParaRPr lang="en-US" smtClean="0"/>
          </a:p>
        </p:txBody>
      </p:sp>
      <p:sp>
        <p:nvSpPr>
          <p:cNvPr id="90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Changing the amount of change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The rate of change in the x and y direction is the slope. If the rate of change stays the same, the result is a straight line. Changing the amount of change produces a curve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ellipse(x,y,10,10);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x = x +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y = y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if(x &lt; 150)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if(x &gt;= 150)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xChange</a:t>
            </a:r>
            <a:r>
              <a:rPr lang="en-US" sz="1800" b="1" dirty="0" smtClean="0">
                <a:latin typeface="Courier New" pitchFamily="49" charset="0"/>
              </a:rPr>
              <a:t> - 1;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}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600" dirty="0" smtClean="0"/>
          </a:p>
        </p:txBody>
      </p:sp>
      <p:pic>
        <p:nvPicPr>
          <p:cNvPr id="2396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438400"/>
            <a:ext cx="41481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2EE54B-ABB0-4AED-939D-217C75B43CE6}" type="slidenum">
              <a:rPr lang="en-US" smtClean="0"/>
              <a:pPr/>
              <a:t>185</a:t>
            </a:fld>
            <a:endParaRPr lang="en-US" smtClean="0"/>
          </a:p>
        </p:txBody>
      </p:sp>
      <p:sp>
        <p:nvSpPr>
          <p:cNvPr id="90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Changing the amount of change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the ball bounces off the </a:t>
            </a:r>
            <a:r>
              <a:rPr lang="en-US" dirty="0" err="1" smtClean="0"/>
              <a:t>botton</a:t>
            </a:r>
            <a:r>
              <a:rPr lang="en-US" dirty="0" smtClean="0"/>
              <a:t> of the screen when we </a:t>
            </a:r>
            <a:r>
              <a:rPr lang="en-US" dirty="0" smtClean="0">
                <a:solidFill>
                  <a:srgbClr val="FFFF00"/>
                </a:solidFill>
              </a:rPr>
              <a:t>change </a:t>
            </a: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changeY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to be equal to </a:t>
            </a:r>
            <a:r>
              <a:rPr lang="en-US" dirty="0" smtClean="0">
                <a:solidFill>
                  <a:srgbClr val="FF0000"/>
                </a:solidFill>
              </a:rPr>
              <a:t>it’s opposite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x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y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float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fill(0,0,0,8);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</a:rPr>
              <a:t>rect</a:t>
            </a:r>
            <a:r>
              <a:rPr lang="en-US" sz="1200" b="1" dirty="0" smtClean="0">
                <a:latin typeface="Courier New" pitchFamily="49" charset="0"/>
              </a:rPr>
              <a:t>(0,0,300,300);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fill(255);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ellipse(x,y,30,30);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x = x +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y = y +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</a:rPr>
              <a:t>changeY</a:t>
            </a:r>
            <a:r>
              <a:rPr lang="en-US" sz="1200" b="1" dirty="0" smtClean="0">
                <a:latin typeface="Courier New" pitchFamily="49" charset="0"/>
              </a:rPr>
              <a:t> + .02;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if(x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 x &lt;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changeX</a:t>
            </a:r>
            <a:r>
              <a:rPr lang="en-US" sz="1200" b="1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if(y &gt; 300)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changeY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</a:rPr>
              <a:t>=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changeY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406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900" y="1905000"/>
            <a:ext cx="35401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7CA60A7-DCBE-4ABD-8769-46DBC239B546}" type="slidenum">
              <a:rPr lang="en-US" smtClean="0"/>
              <a:pPr/>
              <a:t>186</a:t>
            </a:fld>
            <a:endParaRPr lang="en-US" smtClean="0"/>
          </a:p>
        </p:txBody>
      </p:sp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7315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Find the output that best matches the following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mystery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ellipse(50,mystery,20,20);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mystery = mystery + 15;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416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5052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05400"/>
            <a:ext cx="12382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28600"/>
            <a:ext cx="1247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16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905000"/>
            <a:ext cx="12477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1673" name="TextBox 8"/>
          <p:cNvSpPr txBox="1">
            <a:spLocks noChangeArrowheads="1"/>
          </p:cNvSpPr>
          <p:nvPr/>
        </p:nvSpPr>
        <p:spPr bwMode="auto">
          <a:xfrm>
            <a:off x="7315200" y="685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241674" name="TextBox 9"/>
          <p:cNvSpPr txBox="1">
            <a:spLocks noChangeArrowheads="1"/>
          </p:cNvSpPr>
          <p:nvPr/>
        </p:nvSpPr>
        <p:spPr bwMode="auto">
          <a:xfrm>
            <a:off x="7315200" y="2286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41675" name="TextBox 10"/>
          <p:cNvSpPr txBox="1">
            <a:spLocks noChangeArrowheads="1"/>
          </p:cNvSpPr>
          <p:nvPr/>
        </p:nvSpPr>
        <p:spPr bwMode="auto">
          <a:xfrm>
            <a:off x="7315200" y="39624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241676" name="TextBox 11"/>
          <p:cNvSpPr txBox="1">
            <a:spLocks noChangeArrowheads="1"/>
          </p:cNvSpPr>
          <p:nvPr/>
        </p:nvSpPr>
        <p:spPr bwMode="auto">
          <a:xfrm>
            <a:off x="7315200" y="54102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F077E7-BB05-4918-8BF5-11914BE478DE}" type="slidenum">
              <a:rPr lang="en-US" smtClean="0"/>
              <a:pPr/>
              <a:t>187</a:t>
            </a:fld>
            <a:endParaRPr lang="en-US" smtClean="0"/>
          </a:p>
        </p:txBody>
      </p:sp>
      <p:sp>
        <p:nvSpPr>
          <p:cNvPr id="78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Expressions vs. Literals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These two function calls produce different output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("2 + 3");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( 2 + 3);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35B690-43C0-47DD-A73B-690DAC4C7DF3}" type="slidenum">
              <a:rPr lang="en-US" smtClean="0"/>
              <a:pPr/>
              <a:t>188</a:t>
            </a:fld>
            <a:endParaRPr lang="en-US" smtClean="0"/>
          </a:p>
        </p:txBody>
      </p:sp>
      <p:sp>
        <p:nvSpPr>
          <p:cNvPr id="78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Expressions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Literals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These two function calls produce different output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"2 + 3"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b="1" dirty="0" smtClean="0">
                <a:latin typeface="Courier New" pitchFamily="49" charset="0"/>
              </a:rPr>
              <a:t> 2 + 3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2 + 3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b="1" dirty="0" smtClean="0">
                <a:latin typeface="Courier New" pitchFamily="49" charset="0"/>
              </a:rPr>
              <a:t> 5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3DAF3B-A662-44C7-84DE-F20FB9B938CD}" type="slidenum">
              <a:rPr lang="en-US" smtClean="0"/>
              <a:pPr/>
              <a:t>189</a:t>
            </a:fld>
            <a:endParaRPr lang="en-US" smtClean="0"/>
          </a:p>
        </p:txBody>
      </p:sp>
      <p:sp>
        <p:nvSpPr>
          <p:cNvPr id="78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print()</a:t>
            </a:r>
            <a:r>
              <a:rPr lang="en-US" smtClean="0"/>
              <a:t> vs. </a:t>
            </a:r>
            <a:r>
              <a:rPr lang="en-US" smtClean="0">
                <a:latin typeface="Courier New" pitchFamily="49" charset="0"/>
              </a:rPr>
              <a:t>println()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means "go to the next line AFTER you print."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print()</a:t>
            </a:r>
            <a:r>
              <a:rPr lang="en-US" dirty="0" smtClean="0"/>
              <a:t> doesn't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print(2);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//displays: </a:t>
            </a:r>
            <a:r>
              <a:rPr lang="en-US" b="1" dirty="0" smtClean="0">
                <a:latin typeface="Courier New" pitchFamily="49" charset="0"/>
              </a:rPr>
              <a:t>x2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(2);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//displays: </a:t>
            </a:r>
            <a:r>
              <a:rPr lang="en-US" b="1" dirty="0" smtClean="0">
                <a:latin typeface="Courier New" pitchFamily="49" charset="0"/>
              </a:rPr>
              <a:t>x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//       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06C00E-4B32-42F6-8076-D8FE77647CB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 #1: Olympic Rings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Write a program that produces a design </a:t>
            </a:r>
            <a:r>
              <a:rPr lang="en-US" i="1" smtClean="0"/>
              <a:t>similar</a:t>
            </a:r>
            <a:r>
              <a:rPr lang="en-US" smtClean="0"/>
              <a:t> to the Olympic Rings with 5 differently colored circles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Your program will use the following functions (some more than once):</a:t>
            </a:r>
            <a:endParaRPr lang="en-US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strokeWeight();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stroke()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ellipse()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size()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noFill()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038600"/>
            <a:ext cx="21812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AB35B-B0C3-4B1F-944C-2E10AF6AA3AF}" type="slidenum">
              <a:rPr lang="en-US" smtClean="0"/>
              <a:pPr/>
              <a:t>190</a:t>
            </a:fld>
            <a:endParaRPr lang="en-US" smtClean="0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You can make the output more readable by including blank </a:t>
            </a:r>
            <a:r>
              <a:rPr lang="en-US" sz="2800" b="1" i="1" dirty="0" smtClean="0"/>
              <a:t>whitespace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"and"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"makes"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 and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2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print(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99CC00"/>
                </a:solidFill>
                <a:latin typeface="Courier New" pitchFamily="49" charset="0"/>
              </a:rPr>
              <a:t>//displays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makes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2800" dirty="0" smtClean="0"/>
              <a:t>Processing generally ignores whitespace unless you place it in a literal surrounded by double quotes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7864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791200" y="2590800"/>
            <a:ext cx="335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Whitespace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A7F65E-98A9-4A6C-A037-11A19D28CFA0}" type="slidenum">
              <a:rPr lang="en-US" smtClean="0"/>
              <a:pPr/>
              <a:t>191</a:t>
            </a:fld>
            <a:endParaRPr lang="en-US" smtClean="0"/>
          </a:p>
        </p:txBody>
      </p:sp>
      <p:sp>
        <p:nvSpPr>
          <p:cNvPr id="898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Printing two variables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might use both </a:t>
            </a:r>
            <a:r>
              <a:rPr lang="en-US" b="1" dirty="0" smtClean="0">
                <a:latin typeface="Courier New" pitchFamily="49" charset="0"/>
              </a:rPr>
              <a:t>print()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println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 to keep track of two variables</a:t>
            </a:r>
          </a:p>
        </p:txBody>
      </p:sp>
      <p:pic>
        <p:nvPicPr>
          <p:cNvPr id="2467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295400"/>
            <a:ext cx="45053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F87993-A29A-4373-A25C-0EA2BD346693}" type="slidenum">
              <a:rPr lang="en-US" smtClean="0"/>
              <a:pPr/>
              <a:t>192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What's the output?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int</a:t>
            </a:r>
            <a:r>
              <a:rPr lang="fr-FR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BC093B-46E3-4643-AF39-494EFCA6AA88}" type="slidenum">
              <a:rPr lang="en-US" smtClean="0"/>
              <a:pPr/>
              <a:t>193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Now, what's the output?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int</a:t>
            </a:r>
            <a:r>
              <a:rPr lang="fr-FR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err="1" smtClean="0">
                <a:solidFill>
                  <a:srgbClr val="FFFF00"/>
                </a:solidFill>
                <a:latin typeface="Courier New" pitchFamily="49" charset="0"/>
              </a:rPr>
              <a:t>ln</a:t>
            </a:r>
            <a:r>
              <a:rPr lang="fr-FR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fr-FR" b="1" dirty="0" err="1" smtClean="0">
                <a:latin typeface="Courier New" pitchFamily="49" charset="0"/>
              </a:rPr>
              <a:t>print</a:t>
            </a:r>
            <a:r>
              <a:rPr lang="fr-FR" b="1" dirty="0" err="1" smtClean="0">
                <a:solidFill>
                  <a:srgbClr val="FFFF00"/>
                </a:solidFill>
                <a:latin typeface="Courier New" pitchFamily="49" charset="0"/>
              </a:rPr>
              <a:t>ln</a:t>
            </a:r>
            <a:r>
              <a:rPr lang="fr-FR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F6AA0-1153-48F6-9394-15A550B5971D}" type="slidenum">
              <a:rPr lang="en-US" smtClean="0"/>
              <a:pPr/>
              <a:t>194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Here's another one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2B175B-C02C-4660-9CE0-5F39928CFEE0}" type="slidenum">
              <a:rPr lang="en-US" smtClean="0"/>
              <a:pPr/>
              <a:t>195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Notice some 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some are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 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 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532885-BC1A-4E2A-A184-C9C96AB5280F}" type="slidenum">
              <a:rPr lang="en-US" smtClean="0"/>
              <a:pPr/>
              <a:t>196</a:t>
            </a:fld>
            <a:endParaRPr lang="en-US" smtClean="0"/>
          </a:p>
        </p:txBody>
      </p:sp>
      <p:sp>
        <p:nvSpPr>
          <p:cNvPr id="77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Practice with </a:t>
            </a:r>
            <a:r>
              <a:rPr lang="en-US" smtClean="0">
                <a:latin typeface="Courier New" pitchFamily="49" charset="0"/>
              </a:rPr>
              <a:t>print()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Here the order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 smtClean="0">
                <a:latin typeface="+mj-lt"/>
                <a:cs typeface="Courier New" pitchFamily="49" charset="0"/>
              </a:rPr>
              <a:t> are reversed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x = 2;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int</a:t>
            </a:r>
            <a:r>
              <a:rPr lang="es-ES" b="1" dirty="0" smtClean="0">
                <a:latin typeface="Courier New" pitchFamily="49" charset="0"/>
              </a:rPr>
              <a:t> y = 3;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 ("x");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(x);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println</a:t>
            </a:r>
            <a:r>
              <a:rPr lang="es-ES" b="1" dirty="0" smtClean="0">
                <a:latin typeface="Courier New" pitchFamily="49" charset="0"/>
              </a:rPr>
              <a:t> ("y");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s-ES" b="1" dirty="0" err="1" smtClean="0">
                <a:latin typeface="Courier New" pitchFamily="49" charset="0"/>
              </a:rPr>
              <a:t>print</a:t>
            </a:r>
            <a:r>
              <a:rPr lang="es-ES" b="1" dirty="0" smtClean="0">
                <a:latin typeface="Courier New" pitchFamily="49" charset="0"/>
              </a:rPr>
              <a:t>(y);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B570CB-D6BD-47D3-BB34-498E9FD862F0}" type="slidenum">
              <a:rPr lang="en-US" smtClean="0"/>
              <a:pPr/>
              <a:t>197</a:t>
            </a:fld>
            <a:endParaRPr lang="en-US" smtClean="0"/>
          </a:p>
        </p:txBody>
      </p:sp>
      <p:sp>
        <p:nvSpPr>
          <p:cNvPr id="77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the output of the following program?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13 / 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y = 13 % 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print("x");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print(x);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println</a:t>
            </a:r>
            <a:r>
              <a:rPr lang="en-US" sz="2800" b="1" dirty="0" smtClean="0">
                <a:latin typeface="Courier New" pitchFamily="49" charset="0"/>
              </a:rPr>
              <a:t>("y");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print(y);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709A49-91DA-4112-99E7-CBFAD03A1BE4}" type="slidenum">
              <a:rPr lang="en-US" smtClean="0"/>
              <a:pPr/>
              <a:t>198</a:t>
            </a:fld>
            <a:endParaRPr lang="en-US" smtClean="0"/>
          </a:p>
        </p:txBody>
      </p:sp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Most programs we see get input from people</a:t>
            </a:r>
          </a:p>
          <a:p>
            <a:pPr eaLnBrk="1" hangingPunct="1">
              <a:defRPr/>
            </a:pPr>
            <a:r>
              <a:rPr lang="en-US" smtClean="0"/>
              <a:t>The most common ways people provide input are:</a:t>
            </a:r>
          </a:p>
          <a:p>
            <a:pPr lvl="1" eaLnBrk="1" hangingPunct="1">
              <a:defRPr/>
            </a:pPr>
            <a:r>
              <a:rPr lang="en-US" sz="3200" smtClean="0"/>
              <a:t>Typing on the keyboard</a:t>
            </a:r>
          </a:p>
          <a:p>
            <a:pPr lvl="1" eaLnBrk="1" hangingPunct="1">
              <a:defRPr/>
            </a:pPr>
            <a:r>
              <a:rPr lang="en-US" sz="3200" smtClean="0"/>
              <a:t>Moving and/or clicking the mouse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11DA68-BBFE-4952-A7A6-2175A82D645E}" type="slidenum">
              <a:rPr lang="en-US" smtClean="0"/>
              <a:pPr/>
              <a:t>199</a:t>
            </a:fld>
            <a:endParaRPr lang="en-US" smtClean="0"/>
          </a:p>
        </p:txBody>
      </p:sp>
      <p:sp>
        <p:nvSpPr>
          <p:cNvPr id="335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Processing makes input from the mouse and keyboard about as easy as it gets</a:t>
            </a:r>
          </a:p>
          <a:p>
            <a:pPr eaLnBrk="1" hangingPunct="1">
              <a:defRPr/>
            </a:pPr>
            <a:r>
              <a:rPr lang="en-US" dirty="0" smtClean="0"/>
              <a:t>There are several predefined "system variables"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mouseX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k</a:t>
            </a:r>
            <a:r>
              <a:rPr lang="en-US" b="1" smtClean="0">
                <a:latin typeface="Courier New" pitchFamily="49" charset="0"/>
              </a:rPr>
              <a:t>ey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“Predefined system variables” are variables that Processing has already </a:t>
            </a:r>
            <a:r>
              <a:rPr lang="en-US" i="1" dirty="0" smtClean="0"/>
              <a:t>declared</a:t>
            </a:r>
            <a:r>
              <a:rPr lang="en-US" dirty="0" smtClean="0"/>
              <a:t> and </a:t>
            </a:r>
            <a:r>
              <a:rPr lang="en-US" i="1" dirty="0" smtClean="0"/>
              <a:t>initialized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902767-30C7-41A7-85A5-CC58AD6758A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Computer Science?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6172200"/>
            <a:ext cx="489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https://www.youtube.com/watch?v=dU1xS07N-FA</a:t>
            </a:r>
            <a:endParaRPr lang="en-US" dirty="0"/>
          </a:p>
        </p:txBody>
      </p:sp>
      <p:pic>
        <p:nvPicPr>
          <p:cNvPr id="13318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2677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BC3F92-8F8C-48EA-B5E6-8018BC9E40D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Mistakes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Put each statement on a separate line.</a:t>
            </a:r>
          </a:p>
          <a:p>
            <a:pPr eaLnBrk="1" hangingPunct="1">
              <a:defRPr/>
            </a:pPr>
            <a:r>
              <a:rPr lang="en-US" dirty="0" smtClean="0"/>
              <a:t>Once you call </a:t>
            </a: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, from then on, all ellipses will be unfilled. Don't call it more than once.</a:t>
            </a:r>
          </a:p>
          <a:p>
            <a:pPr eaLnBrk="1" hangingPunct="1">
              <a:defRPr/>
            </a:pPr>
            <a:r>
              <a:rPr lang="en-US" dirty="0" smtClean="0"/>
              <a:t>Same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smooth()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strokeWeight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dirty="0" smtClean="0"/>
              <a:t>. Don't call them more than once.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9CE91A-EEEC-4FEE-9ED2-9BFB477C37C9}" type="slidenum">
              <a:rPr lang="en-US" smtClean="0"/>
              <a:pPr/>
              <a:t>200</a:t>
            </a:fld>
            <a:endParaRPr lang="en-US" smtClean="0"/>
          </a:p>
        </p:txBody>
      </p:sp>
      <p:sp>
        <p:nvSpPr>
          <p:cNvPr id="33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Moving a circle with the mouse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ellipse(mouseX,mouseY,30,30);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 ellipse will track the mouse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E52944-9452-47C4-BCDC-FFF74D43BB31}" type="slidenum">
              <a:rPr lang="en-US" smtClean="0"/>
              <a:pPr/>
              <a:t>201</a:t>
            </a:fld>
            <a:endParaRPr lang="en-US" smtClean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Functions that respond to events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keyTyped()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keyPressed()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keyReleased()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mouseMoved()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mousePressed()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mouseReleased()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mouseClicked()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smtClean="0">
                <a:latin typeface="Courier New" pitchFamily="49" charset="0"/>
              </a:rPr>
              <a:t>mouseDragged()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1E5753-4EDA-413A-B9EA-B57AF9BE9718}" type="slidenum">
              <a:rPr lang="en-US" smtClean="0"/>
              <a:pPr/>
              <a:t>202</a:t>
            </a:fld>
            <a:endParaRPr lang="en-US" smtClean="0"/>
          </a:p>
        </p:txBody>
      </p:sp>
      <p:sp>
        <p:nvSpPr>
          <p:cNvPr id="339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Painting only if mouse is </a:t>
            </a:r>
            <a:r>
              <a:rPr lang="en-US" smtClean="0">
                <a:solidFill>
                  <a:srgbClr val="FFFF00"/>
                </a:solidFill>
              </a:rPr>
              <a:t>dragged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mouseDragged</a:t>
            </a:r>
            <a:r>
              <a:rPr lang="en-US" sz="2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D8D674-46DC-4ED7-89E6-96738276D594}" type="slidenum">
              <a:rPr lang="en-US" smtClean="0"/>
              <a:pPr/>
              <a:t>203</a:t>
            </a:fld>
            <a:endParaRPr lang="en-US" smtClean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&lt;  &lt;=  ==  &gt;=  &gt;  !=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 </a:t>
            </a:r>
            <a:r>
              <a:rPr lang="en-US" sz="3200" smtClean="0"/>
              <a:t>statements are created by comparing two things </a:t>
            </a:r>
            <a:endParaRPr lang="en-US" sz="3200" b="1" smtClean="0">
              <a:latin typeface="Courier New" pitchFamily="49" charset="0"/>
            </a:endParaRP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if(5 &lt; 3)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==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&gt;=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if(num != 5)</a:t>
            </a:r>
          </a:p>
          <a:p>
            <a:pPr marL="1143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3200" smtClean="0"/>
              <a:t>if the the comparison in the parenthesis is true, the code in the curly braces after the </a:t>
            </a:r>
            <a:r>
              <a:rPr lang="en-US" sz="3200" b="1" smtClean="0">
                <a:latin typeface="Courier New" pitchFamily="49" charset="0"/>
              </a:rPr>
              <a:t>if </a:t>
            </a:r>
            <a:r>
              <a:rPr lang="en-US" sz="3200" smtClean="0"/>
              <a:t>executes. Otherwise it is skipped.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418995-F40D-4F98-A49A-C54717838E68}" type="slidenum">
              <a:rPr lang="en-US" smtClean="0"/>
              <a:pPr/>
              <a:t>204</a:t>
            </a:fld>
            <a:endParaRPr lang="en-US" smtClean="0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b="1" smtClean="0">
              <a:latin typeface="Courier New" pitchFamily="49" charset="0"/>
            </a:endParaRP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b="1" smtClean="0">
              <a:latin typeface="Courier New" pitchFamily="49" charset="0"/>
            </a:endParaRP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if (num1 &lt; num2 &lt; num3)</a:t>
            </a:r>
            <a:r>
              <a:rPr lang="en-US" sz="4000" smtClean="0">
                <a:latin typeface="Courier New" pitchFamily="49" charset="0"/>
              </a:rPr>
              <a:t> </a:t>
            </a:r>
            <a:endParaRPr lang="en-US" sz="4000" i="1" smtClean="0"/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endParaRPr lang="en-US" sz="4000" i="1" smtClean="0"/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4000" i="1" smtClean="0"/>
              <a:t>Comparisons must be done </a:t>
            </a:r>
            <a:r>
              <a:rPr lang="en-US" sz="4000" b="1" smtClean="0"/>
              <a:t>two at a time</a:t>
            </a:r>
          </a:p>
        </p:txBody>
      </p:sp>
      <p:sp>
        <p:nvSpPr>
          <p:cNvPr id="260101" name="Oval 4"/>
          <p:cNvSpPr>
            <a:spLocks noChangeArrowheads="1"/>
          </p:cNvSpPr>
          <p:nvPr/>
        </p:nvSpPr>
        <p:spPr bwMode="auto">
          <a:xfrm>
            <a:off x="0" y="2286000"/>
            <a:ext cx="7848600" cy="1600200"/>
          </a:xfrm>
          <a:prstGeom prst="ellips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 flipH="1" flipV="1">
            <a:off x="2057400" y="2362200"/>
            <a:ext cx="4419600" cy="1371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D792A5-77A1-402F-BBDC-F925E3581800}" type="slidenum">
              <a:rPr lang="en-US" smtClean="0"/>
              <a:pPr/>
              <a:t>205</a:t>
            </a:fld>
            <a:endParaRPr lang="en-US" smtClean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smtClean="0"/>
              <a:t>More on </a:t>
            </a:r>
            <a:r>
              <a:rPr lang="en-US" sz="3600" smtClean="0">
                <a:latin typeface="Courier New" pitchFamily="49" charset="0"/>
              </a:rPr>
              <a:t>if</a:t>
            </a:r>
            <a:r>
              <a:rPr lang="en-US" sz="3600" smtClean="0"/>
              <a:t>: Relational Operators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13788" cy="4841875"/>
          </a:xfrm>
        </p:spPr>
        <p:txBody>
          <a:bodyPr lIns="92075" tIns="46038" rIns="92075" bIns="46038"/>
          <a:lstStyle/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3200" b="1" smtClean="0">
                <a:latin typeface="Courier New" pitchFamily="49" charset="0"/>
              </a:rPr>
              <a:t>&lt;  &lt;=  ==  &gt;=  &gt;  !=</a:t>
            </a:r>
          </a:p>
          <a:p>
            <a:pPr marL="114300" lvl="1" indent="0" eaLnBrk="1" hangingPunct="1">
              <a:buFont typeface="Wingdings" pitchFamily="2" charset="2"/>
              <a:buNone/>
              <a:defRPr/>
            </a:pPr>
            <a:r>
              <a:rPr lang="en-US" sz="3200" smtClean="0"/>
              <a:t>The operators that are used for comparisons are called </a:t>
            </a:r>
            <a:r>
              <a:rPr lang="en-US" sz="3200" b="1" i="1" smtClean="0"/>
              <a:t>relational operators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300C8F-3991-4CEC-8019-2E1EF75F9AAF}" type="slidenum">
              <a:rPr lang="en-US" smtClean="0"/>
              <a:pPr/>
              <a:t>206</a:t>
            </a:fld>
            <a:endParaRPr lang="en-US" smtClean="0"/>
          </a:p>
        </p:txBody>
      </p:sp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 vs.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1143000"/>
            <a:ext cx="7772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 </a:t>
            </a:r>
            <a:r>
              <a:rPr lang="en-US" sz="2800" i="1" dirty="0" smtClean="0"/>
              <a:t>single</a:t>
            </a:r>
            <a:r>
              <a:rPr lang="en-US" sz="2800" dirty="0" smtClean="0"/>
              <a:t> equals (called the assignment operator) MAKES two things equal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num = 3;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Don't put this in an </a:t>
            </a:r>
            <a:r>
              <a:rPr lang="en-US" sz="2800" b="1" dirty="0" smtClean="0">
                <a:effectLst/>
                <a:latin typeface="Courier (W1)" pitchFamily="49" charset="0"/>
              </a:rPr>
              <a:t>if</a:t>
            </a:r>
            <a:r>
              <a:rPr lang="en-US" sz="2800" dirty="0" smtClean="0"/>
              <a:t>—it will always be true!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The </a:t>
            </a:r>
            <a:r>
              <a:rPr lang="en-US" sz="2800" i="1" dirty="0" smtClean="0"/>
              <a:t>double</a:t>
            </a:r>
            <a:r>
              <a:rPr lang="en-US" sz="2800" dirty="0" smtClean="0"/>
              <a:t> equals asks a question:  Are these two things equal?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num==3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Use the </a:t>
            </a:r>
            <a:r>
              <a:rPr lang="en-US" sz="2800" i="1" dirty="0" smtClean="0"/>
              <a:t>double</a:t>
            </a:r>
            <a:r>
              <a:rPr lang="en-US" sz="2800" dirty="0" smtClean="0"/>
              <a:t> equals anywhere you would use a condition: </a:t>
            </a:r>
            <a:r>
              <a:rPr lang="en-US" sz="2800" b="1" dirty="0" smtClean="0">
                <a:latin typeface="Courier (W1)" pitchFamily="49" charset="0"/>
              </a:rPr>
              <a:t>if</a:t>
            </a:r>
            <a:r>
              <a:rPr lang="en-US" sz="2800" dirty="0" smtClean="0"/>
              <a:t>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if(num==3)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("num is three");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599F2C-56A4-40C6-BE42-75F6F5A61326}" type="slidenum">
              <a:rPr lang="en-US" smtClean="0"/>
              <a:pPr/>
              <a:t>207</a:t>
            </a:fld>
            <a:endParaRPr lang="en-US" smtClean="0"/>
          </a:p>
        </p:txBody>
      </p:sp>
      <p:sp>
        <p:nvSpPr>
          <p:cNvPr id="80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Moving the ellipse with the keyboard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x = 150;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y = 150;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ellipse(x,y,30,30);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keyPressed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if(key == 'w')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y = y - 5;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F40FFD-BA7D-42A4-98D1-592DF3495E48}" type="slidenum">
              <a:rPr lang="en-US" smtClean="0"/>
              <a:pPr/>
              <a:t>208</a:t>
            </a:fld>
            <a:endParaRPr lang="en-US" smtClean="0"/>
          </a:p>
        </p:txBody>
      </p:sp>
      <p:sp>
        <p:nvSpPr>
          <p:cNvPr id="903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More system variables:</a:t>
            </a:r>
            <a:br>
              <a:rPr lang="en-US" sz="4000" smtClean="0"/>
            </a:br>
            <a:r>
              <a:rPr lang="en-US" sz="4000" smtClean="0">
                <a:latin typeface="Courier New" pitchFamily="49" charset="0"/>
              </a:rPr>
              <a:t>pmouseX</a:t>
            </a:r>
            <a:r>
              <a:rPr lang="en-US" sz="4000" smtClean="0"/>
              <a:t> and </a:t>
            </a:r>
            <a:r>
              <a:rPr lang="en-US" sz="4000" smtClean="0">
                <a:latin typeface="Courier New" pitchFamily="49" charset="0"/>
              </a:rPr>
              <a:t>pmouseY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mouseX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mouseY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hold the </a:t>
            </a:r>
            <a:r>
              <a:rPr lang="en-US" i="1" dirty="0" smtClean="0"/>
              <a:t>current</a:t>
            </a:r>
            <a:r>
              <a:rPr lang="en-US" dirty="0" smtClean="0"/>
              <a:t> position of the mouse</a:t>
            </a: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pmouseX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pmouseY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hold the </a:t>
            </a:r>
            <a:r>
              <a:rPr lang="en-US" i="1" dirty="0" smtClean="0"/>
              <a:t>previous</a:t>
            </a:r>
            <a:r>
              <a:rPr lang="en-US" dirty="0" smtClean="0"/>
              <a:t> position of the mouse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EBF4EF-5B7B-4329-B324-C425FD7B18F5}" type="slidenum">
              <a:rPr lang="en-US" smtClean="0"/>
              <a:pPr/>
              <a:t>209</a:t>
            </a:fld>
            <a:endParaRPr lang="en-US" smtClean="0"/>
          </a:p>
        </p:txBody>
      </p:sp>
      <p:sp>
        <p:nvSpPr>
          <p:cNvPr id="904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drawing program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fill(0,0,0,10);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rect</a:t>
            </a:r>
            <a:r>
              <a:rPr lang="en-US" sz="2400" b="1" dirty="0" smtClean="0">
                <a:latin typeface="Courier New" pitchFamily="49" charset="0"/>
              </a:rPr>
              <a:t>(0,0,300,300);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</a:t>
            </a:r>
            <a:r>
              <a:rPr lang="en-US" sz="2400" b="1" dirty="0" err="1" smtClean="0">
                <a:latin typeface="Courier New" pitchFamily="49" charset="0"/>
              </a:rPr>
              <a:t>mouseDragged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stroke(255);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line(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mouseX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mouseY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CC0000"/>
                </a:solidFill>
                <a:latin typeface="Courier New" pitchFamily="49" charset="0"/>
              </a:rPr>
              <a:t>pmouseX</a:t>
            </a:r>
            <a:r>
              <a:rPr lang="en-US" sz="2400" b="1" dirty="0" err="1" smtClean="0">
                <a:latin typeface="Courier New" pitchFamily="49" charset="0"/>
              </a:rPr>
              <a:t>,</a:t>
            </a:r>
            <a:r>
              <a:rPr lang="en-US" sz="2400" b="1" dirty="0" err="1" smtClean="0">
                <a:solidFill>
                  <a:srgbClr val="CC0000"/>
                </a:solidFill>
                <a:latin typeface="Courier New" pitchFamily="49" charset="0"/>
              </a:rPr>
              <a:t>pmouseY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265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40836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3F3B8C-9445-49BC-AD33-02D20DC74EC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Processing "Dictionary"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hlinkClick r:id="rId2"/>
              </a:rPr>
              <a:t>http://processing.org/reference/index.html</a:t>
            </a: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</a:t>
            </a:r>
            <a:r>
              <a:rPr lang="en-US" b="1" i="1" smtClean="0"/>
              <a:t>API*</a:t>
            </a:r>
            <a:r>
              <a:rPr lang="en-US" smtClean="0"/>
              <a:t> is the dictionary of a computer language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8153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62000" y="6324600"/>
            <a:ext cx="7239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/>
              <a:t>* API stands for </a:t>
            </a:r>
            <a:r>
              <a:rPr lang="en-US" sz="1200" i="1"/>
              <a:t>Application Programming Interface</a:t>
            </a:r>
            <a:r>
              <a:rPr lang="en-US" sz="1200"/>
              <a:t>, but you don't really care and it won't be on the test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A63F0D-5C36-4CC6-9643-7F0446B769E4}" type="slidenum">
              <a:rPr lang="en-US" smtClean="0"/>
              <a:pPr/>
              <a:t>210</a:t>
            </a:fld>
            <a:endParaRPr lang="en-US" smtClean="0"/>
          </a:p>
        </p:txBody>
      </p:sp>
      <p:sp>
        <p:nvSpPr>
          <p:cNvPr id="342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complete list of input functions and variables is in the API</a:t>
            </a:r>
          </a:p>
        </p:txBody>
      </p:sp>
      <p:pic>
        <p:nvPicPr>
          <p:cNvPr id="266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76400"/>
            <a:ext cx="381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E5A367-18D7-46ED-B2E9-72DE0B6C4DA3}" type="slidenum">
              <a:rPr lang="en-US" smtClean="0"/>
              <a:pPr/>
              <a:t>211</a:t>
            </a:fld>
            <a:endParaRPr lang="en-US" smtClean="0"/>
          </a:p>
        </p:txBody>
      </p:sp>
      <p:sp>
        <p:nvSpPr>
          <p:cNvPr id="342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</a:t>
            </a:r>
            <a:br>
              <a:rPr lang="en-US" sz="4000" smtClean="0"/>
            </a:br>
            <a:r>
              <a:rPr lang="en-US" sz="4000" i="1" smtClean="0">
                <a:solidFill>
                  <a:srgbClr val="FFFF00"/>
                </a:solidFill>
              </a:rPr>
              <a:t>right mouse button</a:t>
            </a:r>
            <a:r>
              <a:rPr lang="en-US" sz="4000" smtClean="0"/>
              <a:t> is clicked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latin typeface="Courier New" pitchFamily="49" charset="0"/>
              </a:rPr>
              <a:t>mousePressed</a:t>
            </a:r>
            <a:r>
              <a:rPr lang="en-US" sz="2800" b="1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if(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mouseButton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==RIGHT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CA27EA-37E1-47C9-8412-AED786B428E9}" type="slidenum">
              <a:rPr lang="en-US" smtClean="0"/>
              <a:pPr/>
              <a:t>212</a:t>
            </a:fld>
            <a:endParaRPr lang="en-US" smtClean="0"/>
          </a:p>
        </p:txBody>
      </p:sp>
      <p:sp>
        <p:nvSpPr>
          <p:cNvPr id="80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boolean</a:t>
            </a:r>
            <a:r>
              <a:rPr lang="en-US" smtClean="0"/>
              <a:t> variables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dirty="0" err="1" smtClean="0"/>
              <a:t>s</a:t>
            </a:r>
            <a:r>
              <a:rPr lang="en-US" dirty="0" smtClean="0"/>
              <a:t> are the smallest, simplest kind of "mailbox"</a:t>
            </a:r>
          </a:p>
          <a:p>
            <a:pPr eaLnBrk="1" hangingPunct="1">
              <a:defRPr/>
            </a:pPr>
            <a:r>
              <a:rPr lang="en-US" dirty="0" smtClean="0"/>
              <a:t>They can hold only one of two possible values: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smtClean="0"/>
              <a:t>Examples: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zoom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true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3 &gt;= 3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isBig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num &gt; 7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C2F7A1-8AC1-4D7F-994E-22F43AFE304E}" type="slidenum">
              <a:rPr lang="en-US" smtClean="0"/>
              <a:pPr/>
              <a:t>213</a:t>
            </a:fld>
            <a:endParaRPr lang="en-US" smtClean="0"/>
          </a:p>
        </p:txBody>
      </p:sp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pressed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a key is pressed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keyPressed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if(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</a:rPr>
              <a:t>mousePressed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==true</a:t>
            </a:r>
            <a:r>
              <a:rPr lang="en-US" sz="2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110A6D-B8EC-4F50-A95B-A5A7F7217988}" type="slidenum">
              <a:rPr lang="en-US" smtClean="0"/>
              <a:pPr/>
              <a:t>214</a:t>
            </a:fld>
            <a:endParaRPr lang="en-US" smtClean="0"/>
          </a:p>
        </p:txBody>
      </p:sp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pressed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a key is pressed</a:t>
            </a:r>
            <a:r>
              <a:rPr lang="en-US" sz="4000" b="0" smtClean="0">
                <a:solidFill>
                  <a:schemeClr val="tx1"/>
                </a:solidFill>
              </a:rPr>
              <a:t> </a:t>
            </a:r>
            <a:r>
              <a:rPr lang="en-US" sz="4000" smtClean="0">
                <a:solidFill>
                  <a:schemeClr val="tx1"/>
                </a:solidFill>
              </a:rPr>
              <a:t>a different way</a:t>
            </a:r>
            <a:endParaRPr lang="en-US" sz="4000" i="1" smtClean="0">
              <a:solidFill>
                <a:srgbClr val="FFFF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mousePressed()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if(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keyPressed==true</a:t>
            </a:r>
            <a:r>
              <a:rPr lang="en-US" sz="2800" b="1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04825-6F44-4D12-9489-3829F8322644}" type="slidenum">
              <a:rPr lang="en-US" smtClean="0"/>
              <a:pPr/>
              <a:t>215</a:t>
            </a:fld>
            <a:endParaRPr lang="en-US" smtClean="0"/>
          </a:p>
        </p:txBody>
      </p:sp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228600"/>
            <a:ext cx="7162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Logical Operators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5181600" y="1371600"/>
          <a:ext cx="31400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Bitmap Image" r:id="rId3" imgW="2553056" imgH="1057423" progId="PBrush">
                  <p:embed/>
                </p:oleObj>
              </mc:Choice>
              <mc:Fallback>
                <p:oleObj name="Bitmap Image" r:id="rId3" imgW="2553056" imgH="1057423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t="9657" r="10001" b="13078"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3140075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478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&amp;&amp;</a:t>
            </a:r>
            <a:r>
              <a:rPr lang="en-US" sz="2400" b="1" dirty="0" smtClean="0"/>
              <a:t>    </a:t>
            </a:r>
            <a:r>
              <a:rPr lang="en-US" sz="2400" dirty="0" smtClean="0"/>
              <a:t> 	//AND </a:t>
            </a:r>
          </a:p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||	</a:t>
            </a: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smtClean="0"/>
              <a:t>//OR</a:t>
            </a:r>
          </a:p>
          <a:p>
            <a:pPr eaLnBrk="1" hangingPunct="1">
              <a:defRPr/>
            </a:pPr>
            <a:r>
              <a:rPr lang="en-US" sz="2400" b="1" dirty="0" smtClean="0">
                <a:latin typeface="Courier New" pitchFamily="49" charset="0"/>
              </a:rPr>
              <a:t>!</a:t>
            </a:r>
            <a:r>
              <a:rPr lang="en-US" sz="2400" b="1" dirty="0" smtClean="0"/>
              <a:t> 	</a:t>
            </a:r>
            <a:r>
              <a:rPr lang="en-US" sz="2400" dirty="0" smtClean="0"/>
              <a:t>	//NOT</a:t>
            </a:r>
          </a:p>
          <a:p>
            <a:pPr eaLnBrk="1" hangingPunct="1">
              <a:defRPr/>
            </a:pPr>
            <a:r>
              <a:rPr lang="en-US" sz="2400" b="1" dirty="0" smtClean="0"/>
              <a:t>Used to combine multiple conditions ("tests")</a:t>
            </a:r>
          </a:p>
          <a:p>
            <a:pPr eaLnBrk="1" hangingPunct="1">
              <a:defRPr/>
            </a:pPr>
            <a:r>
              <a:rPr lang="en-US" sz="2400" b="1" dirty="0" smtClean="0"/>
              <a:t>Truth tables shown at right above</a:t>
            </a:r>
          </a:p>
          <a:p>
            <a:pPr eaLnBrk="1" hangingPunct="1">
              <a:defRPr/>
            </a:pPr>
            <a:r>
              <a:rPr lang="en-US" sz="2400" b="1" dirty="0" smtClean="0"/>
              <a:t>Examples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&amp;&amp;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( 0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 || 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nCount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(‘A’ &lt;=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cGrade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&lt;= ‘F’)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! (19 &gt;=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&gt;= 13)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19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nAge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13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29B95-F2D0-4465-9AFD-045FC1F2BAEB}" type="slidenum">
              <a:rPr lang="en-US" smtClean="0"/>
              <a:pPr/>
              <a:t>216</a:t>
            </a:fld>
            <a:endParaRPr lang="en-US" smtClean="0"/>
          </a:p>
        </p:txBody>
      </p:sp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Painting only if the </a:t>
            </a:r>
            <a:r>
              <a:rPr lang="en-US" sz="4000" i="1" smtClean="0">
                <a:solidFill>
                  <a:srgbClr val="FFFF00"/>
                </a:solidFill>
              </a:rPr>
              <a:t>mouse is dragged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/>
                </a:solidFill>
              </a:rPr>
              <a:t>and</a:t>
            </a:r>
            <a:r>
              <a:rPr lang="en-US" sz="4000" i="1" smtClean="0">
                <a:solidFill>
                  <a:srgbClr val="FFFF00"/>
                </a:solidFill>
              </a:rPr>
              <a:t> the 'w' key is pressed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mouseDragged()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if(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keyPressed == true &amp;&amp; key == 'w'</a:t>
            </a:r>
            <a:r>
              <a:rPr lang="en-US" sz="2800" b="1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  ellipse(mouseX,mouseY,10,10);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F790EC-1289-41B7-8721-6A804C21EDED}" type="slidenum">
              <a:rPr lang="en-US" smtClean="0"/>
              <a:pPr/>
              <a:t>217</a:t>
            </a:fld>
            <a:endParaRPr lang="en-US" smtClean="0"/>
          </a:p>
        </p:txBody>
      </p:sp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Practice Quiz Question:  What is the output?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13788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num = 4;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7.2;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if((num &gt; 5) &amp;&amp;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("first");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if((num &gt; 5) ||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("second");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if(!(num &gt; 5))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("third");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if(!(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8))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("fourth");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BC72E4-E9F8-4D41-84E7-B22DF5F1714B}" type="slidenum">
              <a:rPr lang="en-US" smtClean="0"/>
              <a:pPr/>
              <a:t>218</a:t>
            </a:fld>
            <a:endParaRPr lang="en-US" smtClean="0"/>
          </a:p>
        </p:txBody>
      </p:sp>
      <p:sp>
        <p:nvSpPr>
          <p:cNvPr id="359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Watch out for this error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2DF958-3CA8-4769-AF91-6CA41E85B4F0}" type="slidenum">
              <a:rPr lang="en-US" smtClean="0"/>
              <a:pPr/>
              <a:t>219</a:t>
            </a:fld>
            <a:endParaRPr lang="en-US" smtClean="0"/>
          </a:p>
        </p:txBody>
      </p:sp>
      <p:sp>
        <p:nvSpPr>
          <p:cNvPr id="360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There shouldn't be a semi-colon here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74437" name="Oval 4"/>
          <p:cNvSpPr>
            <a:spLocks noChangeArrowheads="1"/>
          </p:cNvSpPr>
          <p:nvPr/>
        </p:nvSpPr>
        <p:spPr bwMode="auto">
          <a:xfrm>
            <a:off x="3429000" y="2209800"/>
            <a:ext cx="685800" cy="914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B6B4C3-3A04-477B-863B-00C02029533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"definition" of  </a:t>
            </a:r>
            <a:r>
              <a:rPr lang="en-US" dirty="0" smtClean="0">
                <a:latin typeface="Courier New" pitchFamily="49" charset="0"/>
              </a:rPr>
              <a:t>ellipse()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3058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19A1E3-6365-4293-8C2A-B9444E4662B2}" type="slidenum">
              <a:rPr lang="en-US" smtClean="0"/>
              <a:pPr/>
              <a:t>220</a:t>
            </a:fld>
            <a:endParaRPr lang="en-US" smtClean="0"/>
          </a:p>
        </p:txBody>
      </p:sp>
      <p:sp>
        <p:nvSpPr>
          <p:cNvPr id="361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There shouldn't be a semi-colon here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smtClean="0"/>
              <a:t>Is "If num is greater than 7." a complete sentence?</a:t>
            </a:r>
          </a:p>
        </p:txBody>
      </p:sp>
      <p:sp>
        <p:nvSpPr>
          <p:cNvPr id="275461" name="Oval 4"/>
          <p:cNvSpPr>
            <a:spLocks noChangeArrowheads="1"/>
          </p:cNvSpPr>
          <p:nvPr/>
        </p:nvSpPr>
        <p:spPr bwMode="auto">
          <a:xfrm>
            <a:off x="3429000" y="2209800"/>
            <a:ext cx="685800" cy="9144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960D5B-2329-4DD8-A096-557C8905815F}" type="slidenum">
              <a:rPr lang="en-US" smtClean="0"/>
              <a:pPr/>
              <a:t>221</a:t>
            </a:fld>
            <a:endParaRPr lang="en-US" smtClean="0"/>
          </a:p>
        </p:txBody>
      </p:sp>
      <p:sp>
        <p:nvSpPr>
          <p:cNvPr id="362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Now it's fixed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err="1" smtClean="0">
                <a:latin typeface="Courier New" pitchFamily="49" charset="0"/>
              </a:rPr>
              <a:t>int</a:t>
            </a:r>
            <a:r>
              <a:rPr lang="en-US" sz="3600" b="1" dirty="0" smtClean="0">
                <a:latin typeface="Courier New" pitchFamily="49" charset="0"/>
              </a:rPr>
              <a:t> num = 5;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if(num &gt; 7)</a:t>
            </a:r>
            <a:endParaRPr lang="en-US" sz="5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  </a:t>
            </a:r>
            <a:r>
              <a:rPr lang="en-US" sz="3600" b="1" dirty="0" err="1" smtClean="0">
                <a:latin typeface="Courier New" pitchFamily="49" charset="0"/>
              </a:rPr>
              <a:t>println</a:t>
            </a:r>
            <a:r>
              <a:rPr lang="en-US" sz="3600" b="1" dirty="0" smtClean="0">
                <a:latin typeface="Courier New" pitchFamily="49" charset="0"/>
              </a:rPr>
              <a:t>("num is big");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3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600" dirty="0" smtClean="0"/>
              <a:t>No, the complete sentence is "If num is greater than 7 then num is big."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183E56-7C72-4B8B-AE75-22D7CA5D6BF1}" type="slidenum">
              <a:rPr lang="en-US" smtClean="0"/>
              <a:pPr/>
              <a:t>222</a:t>
            </a:fld>
            <a:endParaRPr lang="en-US" smtClean="0"/>
          </a:p>
        </p:txBody>
      </p:sp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7509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0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7511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2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7513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4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515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7516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14EA92-910E-4753-B625-E6FF964B2A7D}" type="slidenum">
              <a:rPr lang="en-US" smtClean="0"/>
              <a:pPr/>
              <a:t>223</a:t>
            </a:fld>
            <a:endParaRPr lang="en-US" smtClean="0"/>
          </a:p>
        </p:txBody>
      </p:sp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8532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8533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4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8535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6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8537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8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39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8540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78541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8542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BD185C-746E-4EDA-89C6-180062345614}" type="slidenum">
              <a:rPr lang="en-US" smtClean="0"/>
              <a:pPr/>
              <a:t>224</a:t>
            </a:fld>
            <a:endParaRPr lang="en-US" smtClean="0"/>
          </a:p>
        </p:txBody>
      </p:sp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79556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57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58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79559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0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79561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2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3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64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79565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6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79567" name="Oval 14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9568" name="Line 15"/>
          <p:cNvSpPr>
            <a:spLocks noChangeShapeType="1"/>
          </p:cNvSpPr>
          <p:nvPr/>
        </p:nvSpPr>
        <p:spPr bwMode="auto">
          <a:xfrm>
            <a:off x="61722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9569" name="WordArt 16"/>
          <p:cNvSpPr>
            <a:spLocks noChangeArrowheads="1" noChangeShapeType="1" noTextEdit="1"/>
          </p:cNvSpPr>
          <p:nvPr/>
        </p:nvSpPr>
        <p:spPr bwMode="auto">
          <a:xfrm>
            <a:off x="62484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01BDB8-E2D6-4440-BC9B-C3B9E9CEE0F4}" type="slidenum">
              <a:rPr lang="en-US" smtClean="0"/>
              <a:pPr/>
              <a:t>225</a:t>
            </a:fld>
            <a:endParaRPr lang="en-US" smtClean="0"/>
          </a:p>
        </p:txBody>
      </p:sp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280580" name="Rectangle 3"/>
          <p:cNvSpPr>
            <a:spLocks noChangeArrowheads="1"/>
          </p:cNvSpPr>
          <p:nvPr/>
        </p:nvSpPr>
        <p:spPr bwMode="auto">
          <a:xfrm>
            <a:off x="2209800" y="2514600"/>
            <a:ext cx="4572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81" name="Line 4"/>
          <p:cNvSpPr>
            <a:spLocks noChangeShapeType="1"/>
          </p:cNvSpPr>
          <p:nvPr/>
        </p:nvSpPr>
        <p:spPr bwMode="auto">
          <a:xfrm>
            <a:off x="2286000" y="54864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2" name="WordArt 5"/>
          <p:cNvSpPr>
            <a:spLocks noChangeArrowheads="1" noChangeShapeType="1" noTextEdit="1"/>
          </p:cNvSpPr>
          <p:nvPr/>
        </p:nvSpPr>
        <p:spPr bwMode="auto">
          <a:xfrm>
            <a:off x="3886200" y="52578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300</a:t>
            </a:r>
          </a:p>
        </p:txBody>
      </p:sp>
      <p:sp>
        <p:nvSpPr>
          <p:cNvPr id="280583" name="Line 6"/>
          <p:cNvSpPr>
            <a:spLocks noChangeShapeType="1"/>
          </p:cNvSpPr>
          <p:nvPr/>
        </p:nvSpPr>
        <p:spPr bwMode="auto">
          <a:xfrm flipH="1">
            <a:off x="7391400" y="2743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4" name="WordArt 7"/>
          <p:cNvSpPr>
            <a:spLocks noChangeArrowheads="1" noChangeShapeType="1" noTextEdit="1"/>
          </p:cNvSpPr>
          <p:nvPr/>
        </p:nvSpPr>
        <p:spPr bwMode="auto">
          <a:xfrm>
            <a:off x="7543800" y="3429000"/>
            <a:ext cx="914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200</a:t>
            </a:r>
          </a:p>
        </p:txBody>
      </p:sp>
      <p:sp>
        <p:nvSpPr>
          <p:cNvPr id="280585" name="Line 8"/>
          <p:cNvSpPr>
            <a:spLocks noChangeShapeType="1"/>
          </p:cNvSpPr>
          <p:nvPr/>
        </p:nvSpPr>
        <p:spPr bwMode="auto">
          <a:xfrm>
            <a:off x="4572000" y="2514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6" name="Line 9"/>
          <p:cNvSpPr>
            <a:spLocks noChangeShapeType="1"/>
          </p:cNvSpPr>
          <p:nvPr/>
        </p:nvSpPr>
        <p:spPr bwMode="auto">
          <a:xfrm>
            <a:off x="22098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87" name="Oval 10"/>
          <p:cNvSpPr>
            <a:spLocks noChangeArrowheads="1"/>
          </p:cNvSpPr>
          <p:nvPr/>
        </p:nvSpPr>
        <p:spPr bwMode="auto">
          <a:xfrm>
            <a:off x="2895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88" name="WordArt 11"/>
          <p:cNvSpPr>
            <a:spLocks noChangeArrowheads="1" noChangeShapeType="1" noTextEdit="1"/>
          </p:cNvSpPr>
          <p:nvPr/>
        </p:nvSpPr>
        <p:spPr bwMode="auto">
          <a:xfrm>
            <a:off x="2362200" y="25908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(50,30)</a:t>
            </a:r>
          </a:p>
        </p:txBody>
      </p:sp>
      <p:sp>
        <p:nvSpPr>
          <p:cNvPr id="280589" name="Line 12"/>
          <p:cNvSpPr>
            <a:spLocks noChangeShapeType="1"/>
          </p:cNvSpPr>
          <p:nvPr/>
        </p:nvSpPr>
        <p:spPr bwMode="auto">
          <a:xfrm>
            <a:off x="22860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90" name="WordArt 13"/>
          <p:cNvSpPr>
            <a:spLocks noChangeArrowheads="1" noChangeShapeType="1" noTextEdit="1"/>
          </p:cNvSpPr>
          <p:nvPr/>
        </p:nvSpPr>
        <p:spPr bwMode="auto">
          <a:xfrm>
            <a:off x="23622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80591" name="Oval 14"/>
          <p:cNvSpPr>
            <a:spLocks noChangeArrowheads="1"/>
          </p:cNvSpPr>
          <p:nvPr/>
        </p:nvSpPr>
        <p:spPr bwMode="auto">
          <a:xfrm>
            <a:off x="59436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0592" name="Line 15"/>
          <p:cNvSpPr>
            <a:spLocks noChangeShapeType="1"/>
          </p:cNvSpPr>
          <p:nvPr/>
        </p:nvSpPr>
        <p:spPr bwMode="auto">
          <a:xfrm>
            <a:off x="6172200" y="3124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0593" name="WordArt 16"/>
          <p:cNvSpPr>
            <a:spLocks noChangeArrowheads="1" noChangeShapeType="1" noTextEdit="1"/>
          </p:cNvSpPr>
          <p:nvPr/>
        </p:nvSpPr>
        <p:spPr bwMode="auto">
          <a:xfrm>
            <a:off x="6248400" y="3276600"/>
            <a:ext cx="457200" cy="328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50</a:t>
            </a:r>
          </a:p>
        </p:txBody>
      </p:sp>
      <p:sp>
        <p:nvSpPr>
          <p:cNvPr id="280594" name="WordArt 17"/>
          <p:cNvSpPr>
            <a:spLocks noChangeArrowheads="1" noChangeShapeType="1" noTextEdit="1"/>
          </p:cNvSpPr>
          <p:nvPr/>
        </p:nvSpPr>
        <p:spPr bwMode="auto">
          <a:xfrm>
            <a:off x="5334000" y="2590800"/>
            <a:ext cx="1295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(300-50,30)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22106E-71E5-4DC2-8D77-48849F147DEA}" type="slidenum">
              <a:rPr lang="en-US" smtClean="0"/>
              <a:pPr/>
              <a:t>226</a:t>
            </a:fld>
            <a:endParaRPr lang="en-US" smtClean="0"/>
          </a:p>
        </p:txBody>
      </p:sp>
      <p:sp>
        <p:nvSpPr>
          <p:cNvPr id="90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Symmetrical reflections (mirrors)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size(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300</a:t>
            </a:r>
            <a:r>
              <a:rPr lang="en-US" sz="2800" b="1" smtClean="0">
                <a:latin typeface="Courier New" pitchFamily="49" charset="0"/>
              </a:rPr>
              <a:t>,300);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ellipse(mouseX,mouseY,10,10);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  ellipse(</a:t>
            </a:r>
            <a:r>
              <a:rPr lang="en-US" sz="2800" b="1" smtClean="0">
                <a:solidFill>
                  <a:srgbClr val="FFFF00"/>
                </a:solidFill>
                <a:latin typeface="Courier New" pitchFamily="49" charset="0"/>
              </a:rPr>
              <a:t>300-mouseX</a:t>
            </a:r>
            <a:r>
              <a:rPr lang="en-US" sz="2800" b="1" smtClean="0">
                <a:latin typeface="Courier New" pitchFamily="49" charset="0"/>
              </a:rPr>
              <a:t>,mouseY,10,10);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8160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447800"/>
            <a:ext cx="28860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1E6DDB-8B62-4A1C-9684-DBD5215182B4}" type="slidenum">
              <a:rPr lang="en-US" smtClean="0"/>
              <a:pPr/>
              <a:t>227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10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 put a processing program on your Android phone or tablet fairly easily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The process is called </a:t>
            </a:r>
            <a:r>
              <a:rPr lang="en-US" i="1" dirty="0" smtClean="0"/>
              <a:t>side loading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First, you need to go to the </a:t>
            </a:r>
            <a:r>
              <a:rPr lang="en-US" i="1" dirty="0" smtClean="0"/>
              <a:t>settings</a:t>
            </a:r>
            <a:r>
              <a:rPr lang="en-US" dirty="0" smtClean="0"/>
              <a:t> on your Android device to allow installation of </a:t>
            </a:r>
            <a:r>
              <a:rPr lang="en-US" i="1" dirty="0" smtClean="0"/>
              <a:t>non-Market apps</a:t>
            </a:r>
            <a:r>
              <a:rPr lang="en-US" dirty="0" smtClean="0"/>
              <a:t> from </a:t>
            </a:r>
            <a:r>
              <a:rPr lang="en-US" i="1" dirty="0" smtClean="0"/>
              <a:t>Unknown Sources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2629" name="Picture 4" descr="http://cloud.tech-recipes.com/wp-content/uploads/3-18-2012-5-38-23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075" y="1752600"/>
            <a:ext cx="3971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4FD550-6645-4F64-BE55-61E79ADFBFB7}" type="slidenum">
              <a:rPr lang="en-US" smtClean="0"/>
              <a:pPr/>
              <a:t>228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For Android mode to work, we need to install two additional pieces of software: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Android SDK (</a:t>
            </a:r>
            <a:r>
              <a:rPr lang="en-US" i="1" dirty="0" smtClean="0"/>
              <a:t>S</a:t>
            </a:r>
            <a:r>
              <a:rPr lang="en-US" sz="1400" i="1" dirty="0" smtClean="0"/>
              <a:t>oftware</a:t>
            </a:r>
            <a:r>
              <a:rPr lang="en-US" i="1" dirty="0" smtClean="0"/>
              <a:t> D</a:t>
            </a:r>
            <a:r>
              <a:rPr lang="en-US" sz="1400" i="1" dirty="0" smtClean="0"/>
              <a:t>evelopers</a:t>
            </a:r>
            <a:r>
              <a:rPr lang="en-US" i="1" dirty="0" smtClean="0"/>
              <a:t> K</a:t>
            </a:r>
            <a:r>
              <a:rPr lang="en-US" sz="1400" i="1" dirty="0" smtClean="0"/>
              <a:t>it</a:t>
            </a:r>
            <a:r>
              <a:rPr lang="en-US" dirty="0" smtClean="0"/>
              <a:t>)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The USB drivers for your phone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 find the details at </a:t>
            </a:r>
            <a:r>
              <a:rPr lang="en-US" dirty="0" smtClean="0">
                <a:hlinkClick r:id="rId2"/>
              </a:rPr>
              <a:t>http://wiki.processing.org/w/Android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The Android SDK and drivers for HTC  &amp; Samsung phones and Google Nexus tablets have already been installed on the computers here in room 334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6A631D-63D6-431A-A284-065959D5E2AC}" type="slidenum">
              <a:rPr lang="en-US" smtClean="0"/>
              <a:pPr/>
              <a:t>229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should probably make a couple changes to your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can’t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 smtClean="0"/>
              <a:t>. Since your phone’s screen is fixed in size you will need to use the system variables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 smtClean="0"/>
              <a:t> instead.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Also, you can’t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mouseButton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Other than that your program should work just fine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4E35E4-65FF-4A06-958D-40E3290D214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Drawing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triangle()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rect()    </a:t>
            </a:r>
            <a:r>
              <a:rPr lang="en-US" sz="3600" smtClean="0">
                <a:latin typeface="Times New Roman" pitchFamily="18" charset="0"/>
              </a:rPr>
              <a:t>(also squares)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quad()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ellipse() </a:t>
            </a:r>
            <a:r>
              <a:rPr lang="en-US" sz="3600" smtClean="0">
                <a:latin typeface="Times New Roman" pitchFamily="18" charset="0"/>
              </a:rPr>
              <a:t>(also circles)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point()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line()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bezier()</a:t>
            </a:r>
            <a:r>
              <a:rPr lang="en-US" sz="3600" b="1" smtClean="0"/>
              <a:t>and </a:t>
            </a:r>
            <a:r>
              <a:rPr lang="en-US" sz="3600" b="1" smtClean="0">
                <a:latin typeface="Courier New" pitchFamily="49" charset="0"/>
              </a:rPr>
              <a:t>arc()</a:t>
            </a:r>
            <a:r>
              <a:rPr lang="en-US" sz="3600" b="1" smtClean="0"/>
              <a:t> </a:t>
            </a:r>
            <a:r>
              <a:rPr lang="en-US" sz="3600" smtClean="0">
                <a:latin typeface="Times New Roman" pitchFamily="18" charset="0"/>
              </a:rPr>
              <a:t>(for curves)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smtClean="0">
                <a:latin typeface="Courier New" pitchFamily="49" charset="0"/>
              </a:rPr>
              <a:t>beginShape()</a:t>
            </a:r>
            <a:r>
              <a:rPr lang="en-US" sz="3600" b="1" smtClean="0"/>
              <a:t>and endShape</a:t>
            </a:r>
            <a:r>
              <a:rPr lang="en-US" sz="3600" b="1" smtClean="0">
                <a:latin typeface="Courier New" pitchFamily="49" charset="0"/>
              </a:rPr>
              <a:t>()</a:t>
            </a:r>
            <a:r>
              <a:rPr lang="en-US" sz="3600" b="1" smtClean="0"/>
              <a:t> </a:t>
            </a:r>
            <a:r>
              <a:rPr lang="en-US" sz="3600" smtClean="0">
                <a:latin typeface="Times New Roman" pitchFamily="18" charset="0"/>
              </a:rPr>
              <a:t>(for polygons)</a:t>
            </a:r>
            <a:endParaRPr lang="en-US" sz="3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36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D08565-C3FE-4028-A395-FAA4A5DE5625}" type="slidenum">
              <a:rPr lang="en-US" smtClean="0"/>
              <a:pPr/>
              <a:t>230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Android Mode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495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Save your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Switch to Android mode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Connect your phone to the computer with a </a:t>
            </a:r>
            <a:r>
              <a:rPr lang="en-US" dirty="0" err="1" smtClean="0"/>
              <a:t>usb</a:t>
            </a:r>
            <a:r>
              <a:rPr lang="en-US" dirty="0" smtClean="0"/>
              <a:t> cable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Choose </a:t>
            </a:r>
            <a:r>
              <a:rPr lang="en-US" i="1" dirty="0" smtClean="0"/>
              <a:t>Run on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Your program will be installed on your Android device and started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5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95400"/>
            <a:ext cx="41910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0" y="3048000"/>
            <a:ext cx="4254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6D51EC-7C25-4A44-8471-CB9D9225E26F}" type="slidenum">
              <a:rPr lang="en-US" smtClean="0"/>
              <a:pPr/>
              <a:t>231</a:t>
            </a:fld>
            <a:endParaRPr lang="en-US" smtClean="0"/>
          </a:p>
        </p:txBody>
      </p:sp>
      <p:sp>
        <p:nvSpPr>
          <p:cNvPr id="314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Random numbers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random()</a:t>
            </a:r>
            <a:r>
              <a:rPr lang="en-US" smtClean="0"/>
              <a:t> function has two versions:</a:t>
            </a:r>
          </a:p>
          <a:p>
            <a:pPr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random(5)</a:t>
            </a:r>
            <a:r>
              <a:rPr lang="en-US" smtClean="0"/>
              <a:t> returns a decimal value between 0 and </a:t>
            </a:r>
            <a:r>
              <a:rPr lang="en-US" i="1" smtClean="0"/>
              <a:t>up to but not including</a:t>
            </a:r>
            <a:r>
              <a:rPr lang="en-US" smtClean="0"/>
              <a:t> 5.0 </a:t>
            </a:r>
          </a:p>
          <a:p>
            <a:pPr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pitchFamily="49" charset="0"/>
              </a:rPr>
              <a:t>random(-5, 10.2)</a:t>
            </a:r>
            <a:r>
              <a:rPr lang="en-US" smtClean="0"/>
              <a:t> returns a decimal value between -5.0 and </a:t>
            </a:r>
            <a:r>
              <a:rPr lang="en-US" i="1" smtClean="0"/>
              <a:t>up to but not including</a:t>
            </a:r>
            <a:r>
              <a:rPr lang="en-US" smtClean="0"/>
              <a:t> 10.2. </a:t>
            </a:r>
          </a:p>
          <a:p>
            <a:pPr eaLnBrk="1" hangingPunct="1">
              <a:defRPr/>
            </a:pPr>
            <a:r>
              <a:rPr lang="en-US" smtClean="0"/>
              <a:t>To drop the decimal part of a random number, use the 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int()</a:t>
            </a:r>
            <a:r>
              <a:rPr lang="en-US" smtClean="0"/>
              <a:t> function.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randNum = 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int(</a:t>
            </a:r>
            <a:r>
              <a:rPr lang="en-US" b="1" smtClean="0">
                <a:latin typeface="Courier New" pitchFamily="49" charset="0"/>
              </a:rPr>
              <a:t>random(6)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smtClean="0">
                <a:latin typeface="Courier New" pitchFamily="49" charset="0"/>
              </a:rPr>
              <a:t>randNum</a:t>
            </a:r>
            <a:r>
              <a:rPr lang="en-US" b="1" smtClean="0"/>
              <a:t> </a:t>
            </a:r>
            <a:r>
              <a:rPr lang="en-US" smtClean="0"/>
              <a:t>now holds an integer from 0 </a:t>
            </a:r>
            <a:r>
              <a:rPr lang="en-US" i="1" smtClean="0"/>
              <a:t>up to but not including</a:t>
            </a:r>
            <a:r>
              <a:rPr lang="en-US" smtClean="0"/>
              <a:t> 6: </a:t>
            </a:r>
            <a:r>
              <a:rPr lang="en-US" b="1" smtClean="0"/>
              <a:t>{0,1,2,3,4,5}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B558FA-649C-4A16-9F97-12D3F75D640A}" type="slidenum">
              <a:rPr lang="en-US" smtClean="0"/>
              <a:pPr/>
              <a:t>232</a:t>
            </a:fld>
            <a:endParaRPr lang="en-US" smtClean="0"/>
          </a:p>
        </p:txBody>
      </p:sp>
      <p:sp>
        <p:nvSpPr>
          <p:cNvPr id="37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C8B0BD-885B-4E75-A97B-BDC496FEDCB8}" type="slidenum">
              <a:rPr lang="en-US" smtClean="0"/>
              <a:pPr/>
              <a:t>233</a:t>
            </a:fld>
            <a:endParaRPr lang="en-US" smtClean="0"/>
          </a:p>
        </p:txBody>
      </p:sp>
      <p:sp>
        <p:nvSpPr>
          <p:cNvPr id="374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A1734-A2F8-44D9-B22A-B480354A14F2}" type="slidenum">
              <a:rPr lang="en-US" smtClean="0"/>
              <a:pPr/>
              <a:t>234</a:t>
            </a:fld>
            <a:endParaRPr lang="en-US" smtClean="0"/>
          </a:p>
        </p:txBody>
      </p:sp>
      <p:sp>
        <p:nvSpPr>
          <p:cNvPr id="37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 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??</a:t>
            </a:r>
            <a:endParaRPr lang="en-US" sz="40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7BD23A-ABC9-45BB-A78B-ED320DFBD1CE}" type="slidenum">
              <a:rPr lang="en-US" smtClean="0"/>
              <a:pPr/>
              <a:t>235</a:t>
            </a:fld>
            <a:endParaRPr lang="en-US" smtClean="0"/>
          </a:p>
        </p:txBody>
      </p:sp>
      <p:sp>
        <p:nvSpPr>
          <p:cNvPr id="376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?,?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A3B757-F1A8-4A99-9A5D-26C4FC50AC67}" type="slidenum">
              <a:rPr lang="en-US" smtClean="0"/>
              <a:pPr/>
              <a:t>236</a:t>
            </a:fld>
            <a:endParaRPr lang="en-US" smtClean="0"/>
          </a:p>
        </p:txBody>
      </p:sp>
      <p:sp>
        <p:nvSpPr>
          <p:cNvPr id="377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?,?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91845" name="Line 4"/>
          <p:cNvSpPr>
            <a:spLocks noChangeShapeType="1"/>
          </p:cNvSpPr>
          <p:nvPr/>
        </p:nvSpPr>
        <p:spPr bwMode="auto">
          <a:xfrm>
            <a:off x="609600" y="3962400"/>
            <a:ext cx="60960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1846" name="Line 5"/>
          <p:cNvSpPr>
            <a:spLocks noChangeShapeType="1"/>
          </p:cNvSpPr>
          <p:nvPr/>
        </p:nvSpPr>
        <p:spPr bwMode="auto">
          <a:xfrm>
            <a:off x="3810000" y="3810000"/>
            <a:ext cx="35814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1847" name="WordArt 6"/>
          <p:cNvSpPr>
            <a:spLocks noChangeArrowheads="1" noChangeShapeType="1" noTextEdit="1"/>
          </p:cNvSpPr>
          <p:nvPr/>
        </p:nvSpPr>
        <p:spPr bwMode="auto">
          <a:xfrm>
            <a:off x="6248400" y="38862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EAA99B-EAFB-4C54-B82C-CBE72B59944A}" type="slidenum">
              <a:rPr lang="en-US" smtClean="0"/>
              <a:pPr/>
              <a:t>237</a:t>
            </a:fld>
            <a:endParaRPr lang="en-US" smtClean="0"/>
          </a:p>
        </p:txBody>
      </p:sp>
      <p:sp>
        <p:nvSpPr>
          <p:cNvPr id="378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dice example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Let's say I wanted to make an applet that simulated rolling a single six sided die</a:t>
            </a:r>
          </a:p>
          <a:p>
            <a:pPr eaLnBrk="1" hangingPunct="1">
              <a:defRPr/>
            </a:pPr>
            <a:r>
              <a:rPr lang="en-US" dirty="0" smtClean="0"/>
              <a:t>What numbers would be possible?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{1,2,3,4,5,6}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dirty="0" err="1" smtClean="0">
                <a:latin typeface="Courier New" pitchFamily="49" charset="0"/>
              </a:rPr>
              <a:t>int</a:t>
            </a:r>
            <a:r>
              <a:rPr lang="en-US" sz="4000" b="1" dirty="0" smtClean="0">
                <a:latin typeface="Courier New" pitchFamily="49" charset="0"/>
              </a:rPr>
              <a:t> roll = </a:t>
            </a:r>
            <a:r>
              <a:rPr lang="en-US" sz="40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4000" b="1" dirty="0" smtClean="0">
                <a:latin typeface="Courier New" pitchFamily="49" charset="0"/>
              </a:rPr>
              <a:t>random(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4000" b="1" i="1" dirty="0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dirty="0" smtClean="0">
                <a:solidFill>
                  <a:srgbClr val="FFFF00"/>
                </a:solidFill>
                <a:latin typeface="Courier New" pitchFamily="49" charset="0"/>
              </a:rPr>
              <a:t>7</a:t>
            </a:r>
            <a:r>
              <a:rPr lang="en-US" sz="4000" b="1" dirty="0" smtClean="0">
                <a:latin typeface="Courier New" pitchFamily="49" charset="0"/>
              </a:rPr>
              <a:t>)</a:t>
            </a: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40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292869" name="Line 4"/>
          <p:cNvSpPr>
            <a:spLocks noChangeShapeType="1"/>
          </p:cNvSpPr>
          <p:nvPr/>
        </p:nvSpPr>
        <p:spPr bwMode="auto">
          <a:xfrm>
            <a:off x="609600" y="3962400"/>
            <a:ext cx="60960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0" name="Line 5"/>
          <p:cNvSpPr>
            <a:spLocks noChangeShapeType="1"/>
          </p:cNvSpPr>
          <p:nvPr/>
        </p:nvSpPr>
        <p:spPr bwMode="auto">
          <a:xfrm>
            <a:off x="3810000" y="3810000"/>
            <a:ext cx="35814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2871" name="WordArt 6"/>
          <p:cNvSpPr>
            <a:spLocks noChangeArrowheads="1" noChangeShapeType="1" noTextEdit="1"/>
          </p:cNvSpPr>
          <p:nvPr/>
        </p:nvSpPr>
        <p:spPr bwMode="auto">
          <a:xfrm>
            <a:off x="6248400" y="38862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263172-FAE3-49FE-9411-B7AB50CD75BE}" type="slidenum">
              <a:rPr lang="en-US" smtClean="0"/>
              <a:pPr/>
              <a:t>238</a:t>
            </a:fld>
            <a:endParaRPr lang="en-US" smtClean="0"/>
          </a:p>
        </p:txBody>
      </p:sp>
      <p:sp>
        <p:nvSpPr>
          <p:cNvPr id="381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bug with negative arguments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arguments would you use to get this range?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{-3,-2,-1,0,1,2,3}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 int(random(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?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?</a:t>
            </a:r>
            <a:r>
              <a:rPr lang="en-US" sz="4000" b="1" smtClean="0">
                <a:latin typeface="Courier New" pitchFamily="49" charset="0"/>
              </a:rPr>
              <a:t>));</a:t>
            </a:r>
          </a:p>
        </p:txBody>
      </p:sp>
      <p:sp>
        <p:nvSpPr>
          <p:cNvPr id="293893" name="Line 4"/>
          <p:cNvSpPr>
            <a:spLocks noChangeShapeType="1"/>
          </p:cNvSpPr>
          <p:nvPr/>
        </p:nvSpPr>
        <p:spPr bwMode="auto">
          <a:xfrm>
            <a:off x="990600" y="2819400"/>
            <a:ext cx="56388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3894" name="Line 5"/>
          <p:cNvSpPr>
            <a:spLocks noChangeShapeType="1"/>
          </p:cNvSpPr>
          <p:nvPr/>
        </p:nvSpPr>
        <p:spPr bwMode="auto">
          <a:xfrm>
            <a:off x="5105400" y="2819400"/>
            <a:ext cx="23622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B833BF-4ECB-4DFA-B7E8-7B47DC3D0D98}" type="slidenum">
              <a:rPr lang="en-US" smtClean="0"/>
              <a:pPr/>
              <a:t>239</a:t>
            </a:fld>
            <a:endParaRPr lang="en-US" smtClean="0"/>
          </a:p>
        </p:txBody>
      </p:sp>
      <p:sp>
        <p:nvSpPr>
          <p:cNvPr id="38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bug with negative arguments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For some reason the low limit is one less.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{-3,-2,-1,0,1,2,3}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4000" b="1" i="1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roll =int(random(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-4</a:t>
            </a:r>
            <a:r>
              <a:rPr lang="en-US" sz="4000" b="1" i="1" smtClean="0">
                <a:solidFill>
                  <a:srgbClr val="FFFF00"/>
                </a:solidFill>
                <a:latin typeface="Courier New" pitchFamily="49" charset="0"/>
              </a:rPr>
              <a:t>,</a:t>
            </a:r>
            <a:r>
              <a:rPr lang="en-US" sz="5400" b="1" smtClean="0">
                <a:solidFill>
                  <a:srgbClr val="CC0000"/>
                </a:solidFill>
                <a:latin typeface="Courier New" pitchFamily="49" charset="0"/>
              </a:rPr>
              <a:t>4</a:t>
            </a:r>
            <a:r>
              <a:rPr lang="en-US" sz="4000" b="1" smtClean="0">
                <a:latin typeface="Courier New" pitchFamily="49" charset="0"/>
              </a:rPr>
              <a:t>));</a:t>
            </a:r>
          </a:p>
        </p:txBody>
      </p:sp>
      <p:sp>
        <p:nvSpPr>
          <p:cNvPr id="294917" name="Line 4"/>
          <p:cNvSpPr>
            <a:spLocks noChangeShapeType="1"/>
          </p:cNvSpPr>
          <p:nvPr/>
        </p:nvSpPr>
        <p:spPr bwMode="auto">
          <a:xfrm>
            <a:off x="990600" y="2819400"/>
            <a:ext cx="5638800" cy="9906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8" name="Line 5"/>
          <p:cNvSpPr>
            <a:spLocks noChangeShapeType="1"/>
          </p:cNvSpPr>
          <p:nvPr/>
        </p:nvSpPr>
        <p:spPr bwMode="auto">
          <a:xfrm>
            <a:off x="5105400" y="2819400"/>
            <a:ext cx="2362200" cy="1066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4919" name="WordArt 6"/>
          <p:cNvSpPr>
            <a:spLocks noChangeArrowheads="1" noChangeShapeType="1" noTextEdit="1"/>
          </p:cNvSpPr>
          <p:nvPr/>
        </p:nvSpPr>
        <p:spPr bwMode="auto">
          <a:xfrm>
            <a:off x="6858000" y="26670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+1</a:t>
            </a:r>
          </a:p>
        </p:txBody>
      </p:sp>
      <p:sp>
        <p:nvSpPr>
          <p:cNvPr id="294920" name="WordArt 7"/>
          <p:cNvSpPr>
            <a:spLocks noChangeArrowheads="1" noChangeShapeType="1" noTextEdit="1"/>
          </p:cNvSpPr>
          <p:nvPr/>
        </p:nvSpPr>
        <p:spPr bwMode="auto">
          <a:xfrm>
            <a:off x="5715000" y="3429000"/>
            <a:ext cx="457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962C92-38FD-406C-8FEE-7E9884CED73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triangle(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280</a:t>
            </a:r>
            <a:r>
              <a:rPr lang="en-US" sz="3600" smtClean="0">
                <a:latin typeface="Courier New" pitchFamily="49" charset="0"/>
              </a:rPr>
              <a:t>,280,280);</a:t>
            </a:r>
          </a:p>
        </p:txBody>
      </p:sp>
      <p:pic>
        <p:nvPicPr>
          <p:cNvPr id="6042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911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1E4A0F-6670-468E-AF48-61C9AF34EDFD}" type="slidenum">
              <a:rPr lang="en-US" smtClean="0"/>
              <a:pPr/>
              <a:t>240</a:t>
            </a:fld>
            <a:endParaRPr lang="en-US" smtClean="0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Walk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position or state of an object changes unpredictably (by a </a:t>
            </a:r>
            <a:r>
              <a:rPr lang="en-US" b="1" dirty="0" smtClean="0">
                <a:latin typeface="Courier New" pitchFamily="49" charset="0"/>
              </a:rPr>
              <a:t>random</a:t>
            </a:r>
            <a:r>
              <a:rPr lang="en-US" dirty="0" smtClean="0"/>
              <a:t> amount) over time</a:t>
            </a:r>
          </a:p>
          <a:p>
            <a:pPr eaLnBrk="1" hangingPunct="1">
              <a:defRPr/>
            </a:pPr>
            <a:r>
              <a:rPr lang="en-US" dirty="0" smtClean="0"/>
              <a:t>Software uses random walks to model many "real life" things including:</a:t>
            </a:r>
          </a:p>
          <a:p>
            <a:pPr lvl="1" eaLnBrk="1" hangingPunct="1">
              <a:defRPr/>
            </a:pPr>
            <a:r>
              <a:rPr lang="en-US" sz="3200" dirty="0" smtClean="0"/>
              <a:t>Weather</a:t>
            </a:r>
          </a:p>
          <a:p>
            <a:pPr lvl="1" eaLnBrk="1" hangingPunct="1">
              <a:defRPr/>
            </a:pPr>
            <a:r>
              <a:rPr lang="en-US" sz="3200" dirty="0" smtClean="0"/>
              <a:t>Stock Prices</a:t>
            </a:r>
          </a:p>
          <a:p>
            <a:pPr lvl="1" eaLnBrk="1" hangingPunct="1">
              <a:defRPr/>
            </a:pPr>
            <a:r>
              <a:rPr lang="en-US" sz="3200" dirty="0" smtClean="0"/>
              <a:t>Load on a web server</a:t>
            </a:r>
          </a:p>
          <a:p>
            <a:pPr lvl="1" eaLnBrk="1" hangingPunct="1">
              <a:defRPr/>
            </a:pPr>
            <a:r>
              <a:rPr lang="en-US" sz="3200" dirty="0" smtClean="0"/>
              <a:t>Chemistry (gas particles)</a:t>
            </a:r>
          </a:p>
          <a:p>
            <a:pPr lvl="1" eaLnBrk="1" hangingPunct="1">
              <a:defRPr/>
            </a:pPr>
            <a:r>
              <a:rPr lang="en-US" sz="3200" dirty="0" smtClean="0"/>
              <a:t>Biology (food foraging)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BDE65-9BD6-4B54-88A1-2B1A2C142FCF}" type="slidenum">
              <a:rPr lang="en-US" smtClean="0"/>
              <a:pPr/>
              <a:t>241</a:t>
            </a:fld>
            <a:endParaRPr lang="en-US" smtClean="0"/>
          </a:p>
        </p:txBody>
      </p:sp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More Random Walk examples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http://www.mit.edu/~kardar/teaching/projects/chemotaxis(AndreaSchmidt)/random.htm</a:t>
            </a:r>
          </a:p>
        </p:txBody>
      </p:sp>
      <p:pic>
        <p:nvPicPr>
          <p:cNvPr id="296965" name="Picture 8" descr="rand_2D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49720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A8CE5B-AE27-4459-A1F7-D60130E7B7B6}" type="slidenum">
              <a:rPr lang="en-US" smtClean="0"/>
              <a:pPr/>
              <a:t>242</a:t>
            </a:fld>
            <a:endParaRPr lang="en-US" smtClean="0"/>
          </a:p>
        </p:txBody>
      </p:sp>
      <p:grpSp>
        <p:nvGrpSpPr>
          <p:cNvPr id="297987" name="Group 2"/>
          <p:cNvGrpSpPr>
            <a:grpSpLocks/>
          </p:cNvGrpSpPr>
          <p:nvPr/>
        </p:nvGrpSpPr>
        <p:grpSpPr bwMode="auto">
          <a:xfrm>
            <a:off x="381000" y="304800"/>
            <a:ext cx="7620000" cy="5410200"/>
            <a:chOff x="432" y="576"/>
            <a:chExt cx="4800" cy="3408"/>
          </a:xfrm>
        </p:grpSpPr>
        <p:sp>
          <p:nvSpPr>
            <p:cNvPr id="297989" name="Line 3"/>
            <p:cNvSpPr>
              <a:spLocks noChangeShapeType="1"/>
            </p:cNvSpPr>
            <p:nvPr/>
          </p:nvSpPr>
          <p:spPr bwMode="auto">
            <a:xfrm flipV="1">
              <a:off x="67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Line 4"/>
            <p:cNvSpPr>
              <a:spLocks noChangeShapeType="1"/>
            </p:cNvSpPr>
            <p:nvPr/>
          </p:nvSpPr>
          <p:spPr bwMode="auto">
            <a:xfrm flipV="1">
              <a:off x="96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5"/>
            <p:cNvSpPr>
              <a:spLocks noChangeShapeType="1"/>
            </p:cNvSpPr>
            <p:nvPr/>
          </p:nvSpPr>
          <p:spPr bwMode="auto">
            <a:xfrm flipV="1">
              <a:off x="124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Line 6"/>
            <p:cNvSpPr>
              <a:spLocks noChangeShapeType="1"/>
            </p:cNvSpPr>
            <p:nvPr/>
          </p:nvSpPr>
          <p:spPr bwMode="auto">
            <a:xfrm flipV="1">
              <a:off x="153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Line 7"/>
            <p:cNvSpPr>
              <a:spLocks noChangeShapeType="1"/>
            </p:cNvSpPr>
            <p:nvPr/>
          </p:nvSpPr>
          <p:spPr bwMode="auto">
            <a:xfrm flipV="1">
              <a:off x="182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8"/>
            <p:cNvSpPr>
              <a:spLocks noChangeShapeType="1"/>
            </p:cNvSpPr>
            <p:nvPr/>
          </p:nvSpPr>
          <p:spPr bwMode="auto">
            <a:xfrm flipV="1">
              <a:off x="211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Line 9"/>
            <p:cNvSpPr>
              <a:spLocks noChangeShapeType="1"/>
            </p:cNvSpPr>
            <p:nvPr/>
          </p:nvSpPr>
          <p:spPr bwMode="auto">
            <a:xfrm flipV="1">
              <a:off x="240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Line 10"/>
            <p:cNvSpPr>
              <a:spLocks noChangeShapeType="1"/>
            </p:cNvSpPr>
            <p:nvPr/>
          </p:nvSpPr>
          <p:spPr bwMode="auto">
            <a:xfrm flipV="1">
              <a:off x="268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Line 11"/>
            <p:cNvSpPr>
              <a:spLocks noChangeShapeType="1"/>
            </p:cNvSpPr>
            <p:nvPr/>
          </p:nvSpPr>
          <p:spPr bwMode="auto">
            <a:xfrm flipV="1">
              <a:off x="297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Line 12"/>
            <p:cNvSpPr>
              <a:spLocks noChangeShapeType="1"/>
            </p:cNvSpPr>
            <p:nvPr/>
          </p:nvSpPr>
          <p:spPr bwMode="auto">
            <a:xfrm flipV="1">
              <a:off x="326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3"/>
            <p:cNvSpPr>
              <a:spLocks noChangeShapeType="1"/>
            </p:cNvSpPr>
            <p:nvPr/>
          </p:nvSpPr>
          <p:spPr bwMode="auto">
            <a:xfrm flipV="1">
              <a:off x="355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4"/>
            <p:cNvSpPr>
              <a:spLocks noChangeShapeType="1"/>
            </p:cNvSpPr>
            <p:nvPr/>
          </p:nvSpPr>
          <p:spPr bwMode="auto">
            <a:xfrm flipV="1">
              <a:off x="3840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5"/>
            <p:cNvSpPr>
              <a:spLocks noChangeShapeType="1"/>
            </p:cNvSpPr>
            <p:nvPr/>
          </p:nvSpPr>
          <p:spPr bwMode="auto">
            <a:xfrm flipV="1">
              <a:off x="4128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Line 16"/>
            <p:cNvSpPr>
              <a:spLocks noChangeShapeType="1"/>
            </p:cNvSpPr>
            <p:nvPr/>
          </p:nvSpPr>
          <p:spPr bwMode="auto">
            <a:xfrm flipV="1">
              <a:off x="4416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Line 17"/>
            <p:cNvSpPr>
              <a:spLocks noChangeShapeType="1"/>
            </p:cNvSpPr>
            <p:nvPr/>
          </p:nvSpPr>
          <p:spPr bwMode="auto">
            <a:xfrm flipV="1">
              <a:off x="4704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Line 18"/>
            <p:cNvSpPr>
              <a:spLocks noChangeShapeType="1"/>
            </p:cNvSpPr>
            <p:nvPr/>
          </p:nvSpPr>
          <p:spPr bwMode="auto">
            <a:xfrm flipV="1">
              <a:off x="4992" y="576"/>
              <a:ext cx="0" cy="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5" name="Line 19"/>
            <p:cNvSpPr>
              <a:spLocks noChangeShapeType="1"/>
            </p:cNvSpPr>
            <p:nvPr/>
          </p:nvSpPr>
          <p:spPr bwMode="auto">
            <a:xfrm>
              <a:off x="432" y="81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20"/>
            <p:cNvSpPr>
              <a:spLocks noChangeShapeType="1"/>
            </p:cNvSpPr>
            <p:nvPr/>
          </p:nvSpPr>
          <p:spPr bwMode="auto">
            <a:xfrm>
              <a:off x="432" y="1104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Line 21"/>
            <p:cNvSpPr>
              <a:spLocks noChangeShapeType="1"/>
            </p:cNvSpPr>
            <p:nvPr/>
          </p:nvSpPr>
          <p:spPr bwMode="auto">
            <a:xfrm>
              <a:off x="432" y="1392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Line 22"/>
            <p:cNvSpPr>
              <a:spLocks noChangeShapeType="1"/>
            </p:cNvSpPr>
            <p:nvPr/>
          </p:nvSpPr>
          <p:spPr bwMode="auto">
            <a:xfrm>
              <a:off x="432" y="1680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Line 23"/>
            <p:cNvSpPr>
              <a:spLocks noChangeShapeType="1"/>
            </p:cNvSpPr>
            <p:nvPr/>
          </p:nvSpPr>
          <p:spPr bwMode="auto">
            <a:xfrm>
              <a:off x="432" y="1968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0" name="Line 24"/>
            <p:cNvSpPr>
              <a:spLocks noChangeShapeType="1"/>
            </p:cNvSpPr>
            <p:nvPr/>
          </p:nvSpPr>
          <p:spPr bwMode="auto">
            <a:xfrm>
              <a:off x="432" y="225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Line 25"/>
            <p:cNvSpPr>
              <a:spLocks noChangeShapeType="1"/>
            </p:cNvSpPr>
            <p:nvPr/>
          </p:nvSpPr>
          <p:spPr bwMode="auto">
            <a:xfrm>
              <a:off x="432" y="2544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26"/>
            <p:cNvSpPr>
              <a:spLocks noChangeShapeType="1"/>
            </p:cNvSpPr>
            <p:nvPr/>
          </p:nvSpPr>
          <p:spPr bwMode="auto">
            <a:xfrm>
              <a:off x="432" y="2832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Line 27"/>
            <p:cNvSpPr>
              <a:spLocks noChangeShapeType="1"/>
            </p:cNvSpPr>
            <p:nvPr/>
          </p:nvSpPr>
          <p:spPr bwMode="auto">
            <a:xfrm>
              <a:off x="432" y="3120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4" name="Line 28"/>
            <p:cNvSpPr>
              <a:spLocks noChangeShapeType="1"/>
            </p:cNvSpPr>
            <p:nvPr/>
          </p:nvSpPr>
          <p:spPr bwMode="auto">
            <a:xfrm>
              <a:off x="432" y="3408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5" name="Line 29"/>
            <p:cNvSpPr>
              <a:spLocks noChangeShapeType="1"/>
            </p:cNvSpPr>
            <p:nvPr/>
          </p:nvSpPr>
          <p:spPr bwMode="auto">
            <a:xfrm>
              <a:off x="432" y="3696"/>
              <a:ext cx="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054" name="Oval 30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C 0.01701 1.11111E-6 0.03402 1.11111E-6 0.05104 1.11111E-6 L 0.05104 -0.06667 L 0.10104 -0.06667 L 0.10104 1.11111E-6 L 0.15104 1.11111E-6 L 0.15104 -0.06667 L 0.10104 -0.06667 L 0.10104 -0.13333 L 0.05104 -0.13333 L 0.05104 -0.2 L 0.10104 -0.2 L 0.10104 -0.13333 L 0.15104 -0.13333 L 0.15104 -0.2 L 0.10104 -0.2 L 0.10104 -0.13333 L 0.20104 -0.13333 L 0.20104 -0.06667 L 0.15104 -0.06667 L 0.15104 -0.13333 L 0.00104 -0.13333 L 0.00104 -0.06667 L -0.04896 -0.06667 L -0.04896 -0.13333 L 0.00104 -0.13333 L 0.00104 -0.2 L -0.09896 -0.2 L -0.09896 -0.13333 L -0.14896 -0.13333 L -0.14896 -0.2 L -0.19896 -0.2 L -0.19896 -0.13333 L -0.31563 -0.13333 L -0.31563 -0.07778 " pathEditMode="relative" ptsTypes="fAAAAAAAAAAAAAAAAAAAAAAAAAAAAAAAAAA">
                                      <p:cBhvr>
                                        <p:cTn id="6" dur="10000" fill="hold"/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54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FB334F-9E66-45AA-BE99-1A8F5DEF2D66}" type="slidenum">
              <a:rPr lang="en-US" smtClean="0"/>
              <a:pPr/>
              <a:t>243</a:t>
            </a:fld>
            <a:endParaRPr lang="en-US" smtClean="0"/>
          </a:p>
        </p:txBody>
      </p:sp>
      <p:sp>
        <p:nvSpPr>
          <p:cNvPr id="909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Random </a:t>
            </a:r>
            <a:r>
              <a:rPr lang="en-US" sz="4000" i="1" smtClean="0"/>
              <a:t>Walk</a:t>
            </a:r>
            <a:r>
              <a:rPr lang="en-US" sz="4000" smtClean="0"/>
              <a:t> isn't a Random </a:t>
            </a:r>
            <a:r>
              <a:rPr lang="en-US" sz="4000" i="1" smtClean="0"/>
              <a:t>Jump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I'd call this a random </a:t>
            </a:r>
            <a:r>
              <a:rPr lang="en-US" i="1" smtClean="0"/>
              <a:t>jump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int(random(0,400));</a:t>
            </a:r>
            <a:endParaRPr lang="en-US" sz="36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38416D-C11E-466E-AA91-2319F1CA4160}" type="slidenum">
              <a:rPr lang="en-US" smtClean="0"/>
              <a:pPr/>
              <a:t>244</a:t>
            </a:fld>
            <a:endParaRPr lang="en-US" smtClean="0"/>
          </a:p>
        </p:txBody>
      </p:sp>
      <p:sp>
        <p:nvSpPr>
          <p:cNvPr id="910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A Random </a:t>
            </a:r>
            <a:r>
              <a:rPr lang="en-US" sz="4000" i="1" smtClean="0"/>
              <a:t>Walk</a:t>
            </a:r>
            <a:r>
              <a:rPr lang="en-US" sz="4000" smtClean="0"/>
              <a:t> isn't a Random </a:t>
            </a:r>
            <a:r>
              <a:rPr lang="en-US" sz="4000" i="1" smtClean="0"/>
              <a:t>Jump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I'd call this a random </a:t>
            </a:r>
            <a:r>
              <a:rPr lang="en-US" i="1" dirty="0" smtClean="0"/>
              <a:t>jump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(random(0,400));</a:t>
            </a:r>
          </a:p>
          <a:p>
            <a:pPr eaLnBrk="1" hangingPunct="1">
              <a:defRPr/>
            </a:pPr>
            <a:r>
              <a:rPr lang="en-US" dirty="0" smtClean="0"/>
              <a:t>I'd call this a random </a:t>
            </a:r>
            <a:r>
              <a:rPr lang="en-US" i="1" dirty="0" smtClean="0"/>
              <a:t>walk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x +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(random(-2,2));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CEC83-D15A-4967-9646-2CA9019C0B2C}" type="slidenum">
              <a:rPr lang="en-US" smtClean="0"/>
              <a:pPr/>
              <a:t>245</a:t>
            </a:fld>
            <a:endParaRPr lang="en-US" smtClean="0"/>
          </a:p>
        </p:txBody>
      </p:sp>
      <p:sp>
        <p:nvSpPr>
          <p:cNvPr id="91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one-dimensional </a:t>
            </a:r>
            <a:r>
              <a:rPr lang="en-US" smtClean="0"/>
              <a:t>random walk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600" smtClean="0"/>
              <a:t>The one dimension is the x axis, y doesn't change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x = 150;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size(300,100);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background(0);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ellipse(x,50,40,40);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x = x + int(random(-2,2));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3010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438400"/>
            <a:ext cx="43434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2" name="Line 5"/>
          <p:cNvSpPr>
            <a:spLocks noChangeShapeType="1"/>
          </p:cNvSpPr>
          <p:nvPr/>
        </p:nvSpPr>
        <p:spPr bwMode="auto">
          <a:xfrm flipH="1">
            <a:off x="5791200" y="36576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1063" name="Line 6"/>
          <p:cNvSpPr>
            <a:spLocks noChangeShapeType="1"/>
          </p:cNvSpPr>
          <p:nvPr/>
        </p:nvSpPr>
        <p:spPr bwMode="auto">
          <a:xfrm>
            <a:off x="79248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35857F-7240-416C-BD49-4D0AA88695E6}" type="slidenum">
              <a:rPr lang="en-US" smtClean="0"/>
              <a:pPr/>
              <a:t>246</a:t>
            </a:fld>
            <a:endParaRPr lang="en-US" smtClean="0"/>
          </a:p>
        </p:txBody>
      </p:sp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Practice Quiz Questions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Fill in the blanks to create the indicated random numbers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random integer from 0 to 10: (including 10)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 random integer from 1 to 100: (including 100)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A random integer from -5 to 5:  (including -5 &amp; 5)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(random(________))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D8E088-A59D-4CE2-97F3-3ECE23CB51D4}" type="slidenum">
              <a:rPr lang="en-US" smtClean="0"/>
              <a:pPr/>
              <a:t>247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smtClean="0">
                <a:solidFill>
                  <a:schemeClr val="tx1"/>
                </a:solidFill>
              </a:rPr>
              <a:t>and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int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if(num &gt; 150)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An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controls some code that either runs or doesn't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if(num &gt; 150)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  num = num + 10;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An </a:t>
            </a:r>
            <a:r>
              <a:rPr lang="en-US" b="1" smtClean="0">
                <a:latin typeface="Courier New" pitchFamily="49" charset="0"/>
              </a:rPr>
              <a:t>if/else</a:t>
            </a:r>
            <a:r>
              <a:rPr lang="en-US" smtClean="0"/>
              <a:t> </a:t>
            </a:r>
            <a:r>
              <a:rPr lang="en-US" i="1" smtClean="0"/>
              <a:t>always</a:t>
            </a:r>
            <a:r>
              <a:rPr lang="en-US" smtClean="0"/>
              <a:t> runs the code in the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/>
              <a:t> </a:t>
            </a:r>
            <a:r>
              <a:rPr lang="en-US" i="1" smtClean="0"/>
              <a:t>or</a:t>
            </a:r>
            <a:r>
              <a:rPr lang="en-US" smtClean="0"/>
              <a:t> the 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, but never </a:t>
            </a:r>
            <a:r>
              <a:rPr lang="en-US" i="1" smtClean="0"/>
              <a:t>both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50C4E7-E4D5-4074-976C-8744BD360E0E}" type="slidenum">
              <a:rPr lang="en-US" smtClean="0"/>
              <a:pPr/>
              <a:t>248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2590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"Chained"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if/else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0"/>
            <a:ext cx="5867400" cy="632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if(temp &gt; 80)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swimming");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 if(temp &gt; 50)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Fishing");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 if(temp &gt; 32)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hot </a:t>
            </a:r>
            <a:r>
              <a:rPr lang="en-US" sz="2400" b="1" dirty="0" err="1" smtClean="0">
                <a:latin typeface="Courier New" pitchFamily="49" charset="0"/>
              </a:rPr>
              <a:t>tubbing</a:t>
            </a:r>
            <a:r>
              <a:rPr lang="en-US" sz="2400" b="1" dirty="0" smtClean="0">
                <a:latin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println</a:t>
            </a:r>
            <a:r>
              <a:rPr lang="en-US" sz="2400" b="1" dirty="0" smtClean="0">
                <a:latin typeface="Courier New" pitchFamily="49" charset="0"/>
              </a:rPr>
              <a:t>("Go sledding");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8001CC-B26D-4DDF-93E2-73903F154854}" type="slidenum">
              <a:rPr lang="en-US" smtClean="0"/>
              <a:pPr/>
              <a:t>249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5867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is a program that uses </a:t>
            </a:r>
            <a:r>
              <a:rPr lang="en-US" dirty="0" smtClean="0">
                <a:solidFill>
                  <a:srgbClr val="FFFF00"/>
                </a:solidFill>
              </a:rPr>
              <a:t>four separate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solidFill>
                  <a:srgbClr val="FFFF00"/>
                </a:solidFill>
              </a:rPr>
              <a:t>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size(400,100);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3)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7F279C-E506-4FAC-A0D1-4D96D9D9798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rect(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600" smtClean="0">
                <a:latin typeface="Courier New" pitchFamily="49" charset="0"/>
              </a:rPr>
              <a:t>,200,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0593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324600" y="2286000"/>
            <a:ext cx="0" cy="10668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971800" y="38862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20B7FA-25B8-41E4-80B9-7623851D73EC}" type="slidenum">
              <a:rPr lang="en-US" smtClean="0"/>
              <a:pPr/>
              <a:t>250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1981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Every time the screen is drawn I could see any number of ellipses from 0 to 4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 == 3)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061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3867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1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867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4A28CC-3EAA-47DA-879F-F50BAA552C1D}" type="slidenum">
              <a:rPr lang="en-US" smtClean="0"/>
              <a:pPr/>
              <a:t>251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5867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Here is a program that uses a </a:t>
            </a:r>
            <a:r>
              <a:rPr lang="en-US" dirty="0" smtClean="0">
                <a:solidFill>
                  <a:srgbClr val="FFFF00"/>
                </a:solidFill>
              </a:rPr>
              <a:t>chained if/else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size(400,100);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if(num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4D57B9-B5BB-4E7D-82B6-87797BB2C6B9}" type="slidenum">
              <a:rPr lang="en-US" smtClean="0"/>
              <a:pPr/>
              <a:t>252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if/else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3962400" cy="1981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Every time the screen is drawn I will see </a:t>
            </a:r>
            <a:r>
              <a:rPr lang="en-US" sz="4000" b="1" i="1" dirty="0" smtClean="0"/>
              <a:t>exactly 1</a:t>
            </a:r>
            <a:r>
              <a:rPr lang="en-US" dirty="0" smtClean="0"/>
              <a:t> ellipse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43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background(204);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(random(4));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if(num == 0)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1)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ellipse(150,50,100,100);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if(num == 2)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ellipse(250,50,100,100);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 ellipse(350,50,100,100);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Clr>
                <a:schemeClr val="hlink"/>
              </a:buClr>
              <a:buSzPct val="70000"/>
              <a:defRPr/>
            </a:pPr>
            <a:r>
              <a:rPr 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32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3082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39052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38766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F9CB1B-4357-447D-B8B5-A132C76DCACF}" type="slidenum">
              <a:rPr lang="en-US" smtClean="0"/>
              <a:pPr/>
              <a:t>253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4600" y="457200"/>
            <a:ext cx="6629400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Practice Quiz Question:  What is the output of this program?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28956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num1= 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num2 = 7;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float decimal = 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if(num1 == 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("First");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 if (num2 == 3)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("Second");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 if (decimal == 9)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("Third");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("Fourth");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if(num2/num1 != 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("Fifth");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if(num2/num1 != 3)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("Sixth");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println</a:t>
            </a:r>
            <a:r>
              <a:rPr lang="en-US" sz="1400" b="1" dirty="0" smtClean="0">
                <a:latin typeface="Courier New" pitchFamily="49" charset="0"/>
              </a:rPr>
              <a:t>("Seventh");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AF725E-F550-4FDF-9E65-01F2FAE2527B}" type="slidenum">
              <a:rPr lang="en-US" smtClean="0"/>
              <a:pPr/>
              <a:t>254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Pictures and Images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Processing can display </a:t>
            </a:r>
            <a:r>
              <a:rPr lang="en-US" b="1" smtClean="0"/>
              <a:t>.gif</a:t>
            </a:r>
            <a:r>
              <a:rPr lang="en-US" smtClean="0"/>
              <a:t>, </a:t>
            </a:r>
            <a:r>
              <a:rPr lang="en-US" b="1" smtClean="0"/>
              <a:t>.jpg</a:t>
            </a:r>
            <a:r>
              <a:rPr lang="en-US" smtClean="0"/>
              <a:t>, </a:t>
            </a:r>
            <a:r>
              <a:rPr lang="en-US" b="1" smtClean="0"/>
              <a:t>.tga</a:t>
            </a:r>
            <a:r>
              <a:rPr lang="en-US" smtClean="0"/>
              <a:t>, and </a:t>
            </a:r>
            <a:r>
              <a:rPr lang="en-US" b="1" smtClean="0"/>
              <a:t>.png</a:t>
            </a:r>
            <a:r>
              <a:rPr lang="en-US" smtClean="0"/>
              <a:t> image </a:t>
            </a:r>
          </a:p>
          <a:p>
            <a:pPr eaLnBrk="1" hangingPunct="1">
              <a:defRPr/>
            </a:pPr>
            <a:r>
              <a:rPr lang="en-US" smtClean="0"/>
              <a:t>First, choose </a:t>
            </a:r>
            <a:r>
              <a:rPr lang="en-US" b="1" i="1" smtClean="0"/>
              <a:t>Sketch | Add File</a:t>
            </a:r>
            <a:r>
              <a:rPr lang="en-US" smtClean="0"/>
              <a:t> to select the the image you want</a:t>
            </a:r>
          </a:p>
        </p:txBody>
      </p:sp>
      <p:pic>
        <p:nvPicPr>
          <p:cNvPr id="3102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114800"/>
            <a:ext cx="4343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C04327-0BE1-49BF-8050-523DBC928784}" type="slidenum">
              <a:rPr lang="en-US" smtClean="0"/>
              <a:pPr/>
              <a:t>255</a:t>
            </a:fld>
            <a:endParaRPr lang="en-US" smtClean="0"/>
          </a:p>
        </p:txBody>
      </p:sp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Images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Now, write code like this, where </a:t>
            </a:r>
            <a:r>
              <a:rPr lang="en-US" b="1" dirty="0" smtClean="0">
                <a:latin typeface="Courier New" pitchFamily="49" charset="0"/>
              </a:rPr>
              <a:t>hallway.jpg</a:t>
            </a:r>
            <a:r>
              <a:rPr lang="en-US" dirty="0" smtClean="0"/>
              <a:t> is the name of the picture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PImage</a:t>
            </a:r>
            <a:r>
              <a:rPr lang="en-US" b="1" dirty="0" smtClean="0">
                <a:latin typeface="Courier New" pitchFamily="49" charset="0"/>
              </a:rPr>
              <a:t> b;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size(415,350);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b = </a:t>
            </a:r>
            <a:r>
              <a:rPr lang="en-US" b="1" dirty="0" err="1" smtClean="0">
                <a:latin typeface="Courier New" pitchFamily="49" charset="0"/>
              </a:rPr>
              <a:t>loadImage</a:t>
            </a:r>
            <a:r>
              <a:rPr lang="en-US" b="1" dirty="0" smtClean="0">
                <a:latin typeface="Courier New" pitchFamily="49" charset="0"/>
              </a:rPr>
              <a:t>("hallway.jpg");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image(b, 0, 0,415,350);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6E7921-E7A5-4D5F-97D1-21ADBC153B72}" type="slidenum">
              <a:rPr lang="en-US" smtClean="0"/>
              <a:pPr/>
              <a:t>256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URL for an image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342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Another way to load an image into your program is with a URL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Right click on an image that’s on the internet and select </a:t>
            </a:r>
            <a:r>
              <a:rPr lang="en-US" i="1" dirty="0" smtClean="0"/>
              <a:t>Copy image URL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23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133600"/>
            <a:ext cx="4829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9E6E5F-AC26-4173-AB07-983381BCA007}" type="slidenum">
              <a:rPr lang="en-US" smtClean="0"/>
              <a:pPr/>
              <a:t>257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</a:t>
            </a:r>
            <a:r>
              <a:rPr lang="en-US" dirty="0" err="1" smtClean="0"/>
              <a:t>url</a:t>
            </a:r>
            <a:r>
              <a:rPr lang="en-US" dirty="0" smtClean="0"/>
              <a:t> for an image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342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3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724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A1F730-DEE9-4467-92C1-5676D11A4B39}" type="slidenum">
              <a:rPr lang="en-US" smtClean="0"/>
              <a:pPr/>
              <a:t>258</a:t>
            </a:fld>
            <a:endParaRPr lang="en-US" smtClean="0"/>
          </a:p>
        </p:txBody>
      </p:sp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Images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 </a:t>
            </a:r>
            <a:r>
              <a:rPr lang="en-US" dirty="0" smtClean="0"/>
              <a:t>is the name of the </a:t>
            </a:r>
            <a:r>
              <a:rPr lang="en-US" i="1" dirty="0" smtClean="0"/>
              <a:t>variable</a:t>
            </a:r>
            <a:r>
              <a:rPr lang="en-US" dirty="0" smtClean="0"/>
              <a:t> that holds the image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0,0 </a:t>
            </a:r>
            <a:r>
              <a:rPr lang="en-US" dirty="0" smtClean="0"/>
              <a:t>is the x and y of the top left hand corner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415,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350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FF00"/>
                </a:solidFill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hlink"/>
                </a:solidFill>
              </a:rPr>
              <a:t>height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PImage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size(415,350);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</a:rPr>
              <a:t>loadImage</a:t>
            </a:r>
            <a:r>
              <a:rPr lang="en-US" b="1" dirty="0" smtClean="0">
                <a:latin typeface="Courier New" pitchFamily="49" charset="0"/>
              </a:rPr>
              <a:t>("hallway.jpg");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image(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</a:rPr>
              <a:t>0, 0</a:t>
            </a:r>
            <a:r>
              <a:rPr lang="en-US" b="1" dirty="0" smtClean="0">
                <a:latin typeface="Courier New" pitchFamily="49" charset="0"/>
              </a:rPr>
              <a:t> 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415,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350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3A0A43-2327-48E2-934B-A72A0FA3D977}" type="slidenum">
              <a:rPr lang="en-US" smtClean="0"/>
              <a:pPr/>
              <a:t>259</a:t>
            </a:fld>
            <a:endParaRPr lang="en-US" smtClean="0"/>
          </a:p>
        </p:txBody>
      </p:sp>
      <p:sp>
        <p:nvSpPr>
          <p:cNvPr id="476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an image for the </a:t>
            </a:r>
            <a:r>
              <a:rPr lang="en-US" sz="4000" smtClean="0">
                <a:solidFill>
                  <a:srgbClr val="FFFF00"/>
                </a:solidFill>
                <a:latin typeface="Courier New" pitchFamily="49" charset="0"/>
              </a:rPr>
              <a:t>background()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Make sure the </a:t>
            </a:r>
            <a:r>
              <a:rPr lang="en-US" sz="2800" b="1" dirty="0" smtClean="0">
                <a:latin typeface="Courier New" pitchFamily="49" charset="0"/>
              </a:rPr>
              <a:t>size()</a:t>
            </a:r>
            <a:r>
              <a:rPr lang="en-US" sz="2800" dirty="0" smtClean="0"/>
              <a:t> of the applet is the same as the size of the image.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PImage</a:t>
            </a:r>
            <a:r>
              <a:rPr lang="en-US" sz="2800" b="1" dirty="0" smtClean="0">
                <a:latin typeface="Courier New" pitchFamily="49" charset="0"/>
              </a:rPr>
              <a:t> bill;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size(450,315);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bill =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("bill-gates-mugshot.jpg");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00"/>
                </a:solidFill>
                <a:latin typeface="Courier New" pitchFamily="49" charset="0"/>
              </a:rPr>
              <a:t>background(bill);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BA6226-6FF2-4D7B-9BD2-144D8BC8ACB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>
                <a:latin typeface="Courier New" pitchFamily="49" charset="0"/>
              </a:rPr>
              <a:t>quad(</a:t>
            </a:r>
            <a:r>
              <a:rPr lang="en-US" sz="3200" smtClean="0">
                <a:solidFill>
                  <a:srgbClr val="CC0000"/>
                </a:solidFill>
                <a:latin typeface="Courier New" pitchFamily="49" charset="0"/>
              </a:rPr>
              <a:t>50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CC0000"/>
                </a:solidFill>
                <a:latin typeface="Courier New" pitchFamily="49" charset="0"/>
              </a:rPr>
              <a:t>20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99CC00"/>
                </a:solidFill>
                <a:latin typeface="Courier New" pitchFamily="49" charset="0"/>
              </a:rPr>
              <a:t>220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99CC00"/>
                </a:solidFill>
                <a:latin typeface="Courier New" pitchFamily="49" charset="0"/>
              </a:rPr>
              <a:t>80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FFFF00"/>
                </a:solidFill>
                <a:latin typeface="Courier New" pitchFamily="49" charset="0"/>
              </a:rPr>
              <a:t>250</a:t>
            </a:r>
            <a:r>
              <a:rPr lang="en-US" sz="3200" smtClean="0">
                <a:latin typeface="Courier New" pitchFamily="49" charset="0"/>
              </a:rPr>
              <a:t>,</a:t>
            </a:r>
            <a:r>
              <a:rPr lang="en-US" sz="3200" smtClean="0">
                <a:solidFill>
                  <a:srgbClr val="FFFF00"/>
                </a:solidFill>
                <a:latin typeface="Courier New" pitchFamily="49" charset="0"/>
              </a:rPr>
              <a:t>160</a:t>
            </a:r>
            <a:r>
              <a:rPr lang="en-US" sz="3200" smtClean="0">
                <a:latin typeface="Courier New" pitchFamily="49" charset="0"/>
              </a:rPr>
              <a:t>,30,280);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736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F812A6-4337-4975-873D-B1E61E508513}" type="slidenum">
              <a:rPr lang="en-US" smtClean="0"/>
              <a:pPr/>
              <a:t>260</a:t>
            </a:fld>
            <a:endParaRPr lang="en-US" smtClean="0"/>
          </a:p>
        </p:txBody>
      </p:sp>
      <p:sp>
        <p:nvSpPr>
          <p:cNvPr id="91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tint()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You can change the color and opacity of an image with the tint function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64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100" y="2438400"/>
            <a:ext cx="37719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1F353F-ECEC-4B69-8DE2-7BF45D07BA71}" type="slidenum">
              <a:rPr lang="en-US" smtClean="0"/>
              <a:pPr/>
              <a:t>261</a:t>
            </a:fld>
            <a:endParaRPr lang="en-US" smtClean="0"/>
          </a:p>
        </p:txBody>
      </p:sp>
      <p:sp>
        <p:nvSpPr>
          <p:cNvPr id="91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tint()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tint(255,0,0);</a:t>
            </a:r>
            <a:r>
              <a:rPr lang="en-US" sz="2400" dirty="0" smtClean="0"/>
              <a:t> will give a red tint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tint(255,0,0);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74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2514600"/>
            <a:ext cx="38385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D0BA7D-95FB-4E71-9326-48C5DDA6D6C4}" type="slidenum">
              <a:rPr lang="en-US" smtClean="0"/>
              <a:pPr/>
              <a:t>262</a:t>
            </a:fld>
            <a:endParaRPr lang="en-US" smtClean="0"/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tint(255,255,255,130); </a:t>
            </a:r>
            <a:r>
              <a:rPr lang="en-US" sz="2400" dirty="0" smtClean="0"/>
              <a:t>will give no tint (it's white) but will change the opacity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</a:rPr>
              <a:t>PImage</a:t>
            </a:r>
            <a:r>
              <a:rPr lang="en-US" sz="2400" b="1" dirty="0" smtClean="0">
                <a:latin typeface="Courier New" pitchFamily="49" charset="0"/>
              </a:rPr>
              <a:t> checkers;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size(400,400);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checkers =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loadImage</a:t>
            </a:r>
            <a:r>
              <a:rPr lang="en-US" sz="2400" b="1" dirty="0" smtClean="0">
                <a:latin typeface="Courier New" pitchFamily="49" charset="0"/>
              </a:rPr>
              <a:t>("OpArt.JPG");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background(0);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tint(255,255,255,130);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image(checkers,50,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50,152,138);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image(checkers,75,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              75,152,138);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3184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475" y="2514600"/>
            <a:ext cx="38195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40D77-5EDD-490F-B34E-D7FCD302214F}" type="slidenum">
              <a:rPr lang="en-US" smtClean="0"/>
              <a:pPr/>
              <a:t>263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Sound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 create a program that uses sound, we need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a </a:t>
            </a:r>
            <a:r>
              <a:rPr lang="en-US" i="1" dirty="0" smtClean="0"/>
              <a:t>library</a:t>
            </a:r>
            <a:r>
              <a:rPr lang="en-US" dirty="0" smtClean="0"/>
              <a:t> called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minim</a:t>
            </a:r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i="1" dirty="0" smtClean="0"/>
              <a:t>library</a:t>
            </a:r>
            <a:r>
              <a:rPr lang="en-US" dirty="0" smtClean="0"/>
              <a:t> is extra code that other programmers have made available for us to use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/>
              <a:t> is like “invisibly” cutting and pasting someone else’s code into our program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3194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29063"/>
            <a:ext cx="38862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9494" name="Straight Arrow Connector 7"/>
          <p:cNvCxnSpPr>
            <a:cxnSpLocks noChangeShapeType="1"/>
          </p:cNvCxnSpPr>
          <p:nvPr/>
        </p:nvCxnSpPr>
        <p:spPr bwMode="auto">
          <a:xfrm flipH="1">
            <a:off x="4267200" y="5410200"/>
            <a:ext cx="2057400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534D0F-BEA2-477E-A43B-4A60AD56DAE3}" type="slidenum">
              <a:rPr lang="en-US" smtClean="0"/>
              <a:pPr/>
              <a:t>264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Sound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Then, we need to add the file that has the sound</a:t>
            </a:r>
          </a:p>
          <a:p>
            <a:pPr eaLnBrk="1" hangingPunct="1">
              <a:defRPr/>
            </a:pPr>
            <a:r>
              <a:rPr lang="en-US" dirty="0" smtClean="0"/>
              <a:t>It can be a WAV, AIFF, AU, SND, or MP3 file</a:t>
            </a:r>
          </a:p>
          <a:p>
            <a:pPr eaLnBrk="1" hangingPunct="1">
              <a:defRPr/>
            </a:pPr>
            <a:r>
              <a:rPr lang="en-US" dirty="0" smtClean="0"/>
              <a:t>Choose </a:t>
            </a:r>
            <a:r>
              <a:rPr lang="en-US" i="1" dirty="0" smtClean="0"/>
              <a:t>Sketch | Add File </a:t>
            </a:r>
            <a:r>
              <a:rPr lang="en-US" dirty="0" smtClean="0"/>
              <a:t>and browse to the file</a:t>
            </a:r>
          </a:p>
        </p:txBody>
      </p:sp>
      <p:pic>
        <p:nvPicPr>
          <p:cNvPr id="3205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3714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768455-C321-47F9-BA22-E07F7E3628D5}" type="slidenum">
              <a:rPr lang="en-US" smtClean="0"/>
              <a:pPr/>
              <a:t>265</a:t>
            </a:fld>
            <a:endParaRPr lang="en-US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763000" cy="685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 If the file I just added was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mysong.mp3</a:t>
            </a:r>
            <a:r>
              <a:rPr lang="en-US" dirty="0" smtClean="0"/>
              <a:t>, the following code would </a:t>
            </a:r>
            <a:r>
              <a:rPr lang="en-US" dirty="0" smtClean="0">
                <a:solidFill>
                  <a:srgbClr val="FF0000"/>
                </a:solidFill>
              </a:rPr>
              <a:t>play</a:t>
            </a:r>
            <a:r>
              <a:rPr lang="en-US" dirty="0" smtClean="0"/>
              <a:t> it when the program starts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Minim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AudioPlayer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song;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minim = new Minim(this);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// this loads mysong.mp3 from the data 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song =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minim.loadFile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("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mysong.mp3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</a:rPr>
              <a:t>song.play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draw(){} //empty for now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void stop()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song.close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minim.stop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pitchFamily="49" charset="0"/>
              </a:rPr>
              <a:t>super.stop</a:t>
            </a: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DB892A-00E6-4EB8-8D2C-F461C7BF3398}" type="slidenum">
              <a:rPr lang="en-US" smtClean="0"/>
              <a:pPr/>
              <a:t>266</a:t>
            </a:fld>
            <a:endParaRPr lang="en-US" smtClean="0"/>
          </a:p>
        </p:txBody>
      </p:sp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Other useful functions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song.play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dirty="0" smtClean="0">
                <a:cs typeface="Courier New" pitchFamily="49" charset="0"/>
              </a:rPr>
              <a:t>starts the song from 1000 milliseconds (1 second)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song.rewind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song.loop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plays the song continuously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song.loop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</a:t>
            </a:r>
            <a:r>
              <a:rPr lang="en-US" dirty="0" smtClean="0">
                <a:cs typeface="Courier New" pitchFamily="49" charset="0"/>
              </a:rPr>
              <a:t> plays the song 3 times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song.setLoopPoints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(1000,2000)</a:t>
            </a:r>
            <a:r>
              <a:rPr lang="en-US" dirty="0" smtClean="0">
                <a:cs typeface="Courier New" pitchFamily="49" charset="0"/>
              </a:rPr>
              <a:t> will set the loop points to 1 second and 2 second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song.pause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A15D7B-13F8-4395-B8CB-7867DF261D82}" type="slidenum">
              <a:rPr lang="en-US" smtClean="0"/>
              <a:pPr/>
              <a:t>267</a:t>
            </a:fld>
            <a:endParaRPr lang="en-US" smtClean="0"/>
          </a:p>
        </p:txBody>
      </p:sp>
      <p:sp>
        <p:nvSpPr>
          <p:cNvPr id="398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890713"/>
            <a:ext cx="5773738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E38735-99EB-43C2-822D-B8367A64AB2D}" type="slidenum">
              <a:rPr lang="en-US" smtClean="0"/>
              <a:pPr/>
              <a:t>268</a:t>
            </a:fld>
            <a:endParaRPr lang="en-US" smtClean="0"/>
          </a:p>
        </p:txBody>
      </p:sp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8" y="1895475"/>
            <a:ext cx="57626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2C76BA-DE0A-4562-9D56-2738F59F333F}" type="slidenum">
              <a:rPr lang="en-US" smtClean="0"/>
              <a:pPr/>
              <a:t>269</a:t>
            </a:fld>
            <a:endParaRPr lang="en-US" smtClean="0"/>
          </a:p>
        </p:txBody>
      </p:sp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895475"/>
            <a:ext cx="57435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5C7455-5094-4C5B-AFB5-8A2265100E0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ellipse(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en-US" sz="3600" smtClean="0">
                <a:latin typeface="Courier New" pitchFamily="49" charset="0"/>
              </a:rPr>
              <a:t>,220,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80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34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0276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667000" y="49530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494" name="Line 4"/>
          <p:cNvSpPr>
            <a:spLocks noChangeShapeType="1"/>
          </p:cNvSpPr>
          <p:nvPr/>
        </p:nvSpPr>
        <p:spPr bwMode="auto">
          <a:xfrm>
            <a:off x="6172200" y="3352800"/>
            <a:ext cx="0" cy="10668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A915DA-70BF-4E60-BCEF-FF0DB3B96F32}" type="slidenum">
              <a:rPr lang="en-US" smtClean="0"/>
              <a:pPr/>
              <a:t>270</a:t>
            </a:fld>
            <a:endParaRPr lang="en-US" smtClean="0"/>
          </a:p>
        </p:txBody>
      </p:sp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6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905000"/>
            <a:ext cx="5724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E68F34-E2E1-4ECC-BF90-B2B4D98F1AC2}" type="slidenum">
              <a:rPr lang="en-US" smtClean="0"/>
              <a:pPr/>
              <a:t>271</a:t>
            </a:fld>
            <a:endParaRPr lang="en-US" smtClean="0"/>
          </a:p>
        </p:txBody>
      </p:sp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738" y="1895475"/>
            <a:ext cx="57245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9E7F06-5FCB-40DC-8D55-546A038600EC}" type="slidenum">
              <a:rPr lang="en-US" smtClean="0"/>
              <a:pPr/>
              <a:t>272</a:t>
            </a:fld>
            <a:endParaRPr lang="en-US" smtClean="0"/>
          </a:p>
        </p:txBody>
      </p:sp>
      <p:sp>
        <p:nvSpPr>
          <p:cNvPr id="40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914525"/>
            <a:ext cx="5715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FDC478-1B45-42C7-9F44-15999BCFE6B0}" type="slidenum">
              <a:rPr lang="en-US" smtClean="0"/>
              <a:pPr/>
              <a:t>273</a:t>
            </a:fld>
            <a:endParaRPr lang="en-US" smtClean="0"/>
          </a:p>
        </p:txBody>
      </p:sp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Which dot is moving in a random walk?</a:t>
            </a:r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895475"/>
            <a:ext cx="57340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F9FD40-EF47-4BC2-B3DA-31A44D55F926}" type="slidenum">
              <a:rPr lang="en-US" smtClean="0"/>
              <a:pPr/>
              <a:t>274</a:t>
            </a:fld>
            <a:endParaRPr lang="en-US" smtClean="0"/>
          </a:p>
        </p:txBody>
      </p:sp>
      <p:sp>
        <p:nvSpPr>
          <p:cNvPr id="405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Random </a:t>
            </a:r>
            <a:r>
              <a:rPr lang="en-US" i="1" smtClean="0"/>
              <a:t>Walks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 a random walk, you always take one step at a time</a:t>
            </a:r>
          </a:p>
          <a:p>
            <a:pPr eaLnBrk="1" hangingPunct="1">
              <a:defRPr/>
            </a:pPr>
            <a:r>
              <a:rPr lang="en-US" smtClean="0"/>
              <a:t>You don't take different size random </a:t>
            </a:r>
            <a:r>
              <a:rPr lang="en-US" b="1" i="1" smtClean="0"/>
              <a:t>jumps</a:t>
            </a:r>
            <a:r>
              <a:rPr lang="en-US" smtClean="0"/>
              <a:t> to an entirely new random location</a:t>
            </a:r>
          </a:p>
          <a:p>
            <a:pPr eaLnBrk="1" hangingPunct="1">
              <a:defRPr/>
            </a:pPr>
            <a:r>
              <a:rPr lang="en-US" smtClean="0"/>
              <a:t>In a random walk, if we leave a trail, there will not be any gaps</a:t>
            </a:r>
            <a:endParaRPr lang="en-US" b="1" i="1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7414FC-D952-4AC7-B130-319F5EE4B371}" type="slidenum">
              <a:rPr lang="en-US" smtClean="0"/>
              <a:pPr/>
              <a:t>275</a:t>
            </a:fld>
            <a:endParaRPr lang="en-US" smtClean="0"/>
          </a:p>
        </p:txBody>
      </p:sp>
      <p:sp>
        <p:nvSpPr>
          <p:cNvPr id="914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 err="1" smtClean="0"/>
              <a:t>Pacman</a:t>
            </a:r>
            <a:r>
              <a:rPr lang="en-US" dirty="0" smtClean="0"/>
              <a:t> style random walk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267200" cy="5562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Keeps the objeect moving</a:t>
            </a:r>
          </a:p>
          <a:p>
            <a:pPr marL="609600" indent="-609600" eaLnBrk="1" hangingPunct="1">
              <a:defRPr/>
            </a:pPr>
            <a:r>
              <a:rPr lang="en-US" smtClean="0"/>
              <a:t>Limits movement to </a:t>
            </a:r>
            <a:r>
              <a:rPr lang="en-US" i="1" smtClean="0"/>
              <a:t>up, down, left </a:t>
            </a:r>
            <a:r>
              <a:rPr lang="en-US" smtClean="0"/>
              <a:t>and</a:t>
            </a:r>
            <a:r>
              <a:rPr lang="en-US" i="1" smtClean="0"/>
              <a:t> right </a:t>
            </a:r>
            <a:r>
              <a:rPr lang="en-US" smtClean="0"/>
              <a:t>(not diagonal)</a:t>
            </a:r>
          </a:p>
          <a:p>
            <a:pPr marL="609600" indent="-609600" eaLnBrk="1" hangingPunct="1">
              <a:defRPr/>
            </a:pPr>
            <a:r>
              <a:rPr lang="en-US" smtClean="0"/>
              <a:t>Takes a step of a discrete size (always the same number, never zero)</a:t>
            </a:r>
          </a:p>
        </p:txBody>
      </p:sp>
      <p:pic>
        <p:nvPicPr>
          <p:cNvPr id="3317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6002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B731EA-2D49-429F-8247-FC65BB6E311E}" type="slidenum">
              <a:rPr lang="en-US" smtClean="0"/>
              <a:pPr/>
              <a:t>276</a:t>
            </a:fld>
            <a:endParaRPr lang="en-US" smtClean="0"/>
          </a:p>
        </p:txBody>
      </p:sp>
      <p:sp>
        <p:nvSpPr>
          <p:cNvPr id="91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4 possible values </a:t>
            </a:r>
            <a:r>
              <a:rPr lang="en-US" smtClean="0">
                <a:solidFill>
                  <a:srgbClr val="FFFF00"/>
                </a:solidFill>
              </a:rPr>
              <a:t>{0,1,2,3}</a:t>
            </a:r>
          </a:p>
        </p:txBody>
      </p:sp>
      <p:sp>
        <p:nvSpPr>
          <p:cNvPr id="915460" name="Rectangle 4"/>
          <p:cNvSpPr>
            <a:spLocks noChangeArrowheads="1"/>
          </p:cNvSpPr>
          <p:nvPr/>
        </p:nvSpPr>
        <p:spPr bwMode="auto">
          <a:xfrm>
            <a:off x="228600" y="12954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int direction = </a:t>
            </a:r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int(random(0,4));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if(direction == 0)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x + 20;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//right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if(direction == 1)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x - 20;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//left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if(direction == 2)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y = y + 20;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//down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else // direction must be 3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y = y - 20; </a:t>
            </a: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//up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049560-C3B6-4DB2-99AA-28AB42EEC59E}" type="slidenum">
              <a:rPr lang="en-US" smtClean="0"/>
              <a:pPr/>
              <a:t>277</a:t>
            </a:fld>
            <a:endParaRPr lang="en-US" smtClean="0"/>
          </a:p>
        </p:txBody>
      </p:sp>
      <p:sp>
        <p:nvSpPr>
          <p:cNvPr id="921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33400"/>
            <a:ext cx="24384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The complete program</a:t>
            </a:r>
          </a:p>
        </p:txBody>
      </p:sp>
      <p:pic>
        <p:nvPicPr>
          <p:cNvPr id="33382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0"/>
            <a:ext cx="4211638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76B8C4-A66D-4966-B61E-7B9384804756}" type="slidenum">
              <a:rPr lang="en-US" smtClean="0"/>
              <a:pPr/>
              <a:t>278</a:t>
            </a:fld>
            <a:endParaRPr lang="en-US" smtClean="0"/>
          </a:p>
        </p:txBody>
      </p:sp>
      <p:sp>
        <p:nvSpPr>
          <p:cNvPr id="92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mousePressed</a:t>
            </a:r>
            <a:br>
              <a:rPr lang="en-US" sz="4000" smtClean="0">
                <a:latin typeface="Courier New" pitchFamily="49" charset="0"/>
              </a:rPr>
            </a:br>
            <a:r>
              <a:rPr lang="en-US" sz="4000" smtClean="0"/>
              <a:t>function vs. variable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has both a </a:t>
            </a:r>
            <a:r>
              <a:rPr lang="en-US" b="1" smtClean="0">
                <a:latin typeface="Courier New" pitchFamily="49" charset="0"/>
              </a:rPr>
              <a:t>mousePressed()</a:t>
            </a:r>
            <a:r>
              <a:rPr lang="en-US" smtClean="0"/>
              <a:t> function and a </a:t>
            </a:r>
            <a:r>
              <a:rPr lang="en-US" b="1" smtClean="0">
                <a:latin typeface="Courier New" pitchFamily="49" charset="0"/>
              </a:rPr>
              <a:t>mousePressed</a:t>
            </a:r>
            <a:r>
              <a:rPr lang="en-US" smtClean="0"/>
              <a:t> system variable</a:t>
            </a:r>
          </a:p>
          <a:p>
            <a:pPr eaLnBrk="1" hangingPunct="1">
              <a:defRPr/>
            </a:pPr>
            <a:r>
              <a:rPr lang="en-US" smtClean="0"/>
              <a:t>The thing to remember is that the </a:t>
            </a:r>
            <a:r>
              <a:rPr lang="en-US" b="1" smtClean="0">
                <a:latin typeface="Courier New" pitchFamily="49" charset="0"/>
              </a:rPr>
              <a:t>mousePressed()</a:t>
            </a:r>
            <a:r>
              <a:rPr lang="en-US" smtClean="0"/>
              <a:t> function will run </a:t>
            </a:r>
            <a:r>
              <a:rPr lang="en-US" i="1" smtClean="0"/>
              <a:t>once</a:t>
            </a:r>
            <a:r>
              <a:rPr lang="en-US" smtClean="0"/>
              <a:t> every time the mouse is pressed.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656426-C399-473F-9EC8-485E52DEE1EB}" type="slidenum">
              <a:rPr lang="en-US" smtClean="0"/>
              <a:pPr/>
              <a:t>279</a:t>
            </a:fld>
            <a:endParaRPr lang="en-US" smtClean="0"/>
          </a:p>
        </p:txBody>
      </p:sp>
      <p:sp>
        <p:nvSpPr>
          <p:cNvPr id="92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If I use the function,</a:t>
            </a:r>
            <a:br>
              <a:rPr lang="en-US" sz="4000" smtClean="0"/>
            </a:br>
            <a:r>
              <a:rPr lang="en-US" sz="4000" smtClean="0"/>
              <a:t>I get </a:t>
            </a:r>
            <a:r>
              <a:rPr lang="en-US" sz="4000" i="1" smtClean="0"/>
              <a:t>one</a:t>
            </a:r>
            <a:r>
              <a:rPr lang="en-US" sz="4000" smtClean="0"/>
              <a:t> ellipse with every press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  //empty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void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mousePressed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 ellipse(random(300),random(300),30,30);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3358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524000"/>
            <a:ext cx="28575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60D298-A75D-4E17-BA28-327D035AD06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point(150,150);</a:t>
            </a:r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52879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2971800" y="4191000"/>
            <a:ext cx="312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281363"/>
            <a:ext cx="304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352800"/>
            <a:ext cx="19812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E40BC-57C7-4F49-BE8D-1ABA6E04D0B7}" type="slidenum">
              <a:rPr lang="en-US" smtClean="0"/>
              <a:pPr/>
              <a:t>280</a:t>
            </a:fld>
            <a:endParaRPr lang="en-US" smtClean="0"/>
          </a:p>
        </p:txBody>
      </p:sp>
      <p:sp>
        <p:nvSpPr>
          <p:cNvPr id="92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If I use the </a:t>
            </a:r>
            <a:r>
              <a:rPr lang="en-US" sz="4000" smtClean="0">
                <a:solidFill>
                  <a:srgbClr val="FFFF00"/>
                </a:solidFill>
              </a:rPr>
              <a:t>variable</a:t>
            </a:r>
            <a:r>
              <a:rPr lang="en-US" sz="4000" smtClean="0"/>
              <a:t> in </a:t>
            </a:r>
            <a:r>
              <a:rPr lang="en-US" sz="4000" smtClean="0">
                <a:latin typeface="Courier New" pitchFamily="49" charset="0"/>
              </a:rPr>
              <a:t>draw()</a:t>
            </a:r>
            <a:r>
              <a:rPr lang="en-US" sz="4000" smtClean="0"/>
              <a:t>,</a:t>
            </a:r>
            <a:br>
              <a:rPr lang="en-US" sz="4000" smtClean="0"/>
            </a:br>
            <a:r>
              <a:rPr lang="en-US" sz="4000" smtClean="0"/>
              <a:t>I get more ellipses the longer I press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  size(300,300);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if(mousePressed == true)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  ellipse(random(300),random(300),30,30);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00200"/>
            <a:ext cx="2886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E2ECC0-39A3-4ACE-98D0-994B4DC89C48}" type="slidenum">
              <a:rPr lang="en-US" smtClean="0"/>
              <a:pPr/>
              <a:t>281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3</a:t>
            </a:r>
            <a:r>
              <a:rPr lang="en-US" smtClean="0"/>
              <a:t> </a:t>
            </a:r>
            <a:r>
              <a:rPr lang="en-US" dirty="0" smtClean="0"/>
              <a:t>Practice Quiz Questions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Fill in the blanks so that the x coordinate is changed in a random walk pattern by -1,0, or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x = _____ +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(random(__,__));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True / False </a:t>
            </a:r>
            <a:r>
              <a:rPr lang="en-US" b="1" dirty="0" smtClean="0">
                <a:latin typeface="Courier New" pitchFamily="49" charset="0"/>
              </a:rPr>
              <a:t>(3!=4) &amp;&amp; (2&lt;=2)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Three "system variables" that are used for user input are ________, ________ and _______ 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E363D9-D7C9-40D7-9487-39CE74AD7B2A}" type="slidenum">
              <a:rPr lang="en-US" smtClean="0"/>
              <a:pPr/>
              <a:t>282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Problems with user input on</a:t>
            </a:r>
            <a:br>
              <a:rPr lang="en-US" dirty="0" smtClean="0"/>
            </a:br>
            <a:r>
              <a:rPr lang="en-US" dirty="0" smtClean="0"/>
              <a:t>webs.com? 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Add the following comment to the top of your program and see what happens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 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pjs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globalKeyEvents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="true";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Don’t ask me to explain how it works!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9D7B51-5AF7-4447-946A-9BBB190CC62B}" type="slidenum">
              <a:rPr lang="en-US" smtClean="0"/>
              <a:pPr/>
              <a:t>283</a:t>
            </a:fld>
            <a:endParaRPr lang="en-US" smtClean="0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Anyone who does not have the latest version of processing?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For ticklish penguin, I want you to submit it with the </a:t>
            </a:r>
            <a:r>
              <a:rPr lang="en-US" dirty="0" err="1" smtClean="0"/>
              <a:t>url</a:t>
            </a:r>
            <a:r>
              <a:rPr lang="en-US" dirty="0" smtClean="0"/>
              <a:t> and your name in comments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You will need the latest version to follow my directions for loading your program to </a:t>
            </a:r>
            <a:r>
              <a:rPr lang="en-US" smtClean="0"/>
              <a:t>your website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399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0"/>
            <a:ext cx="40814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4" name="Oval 5"/>
          <p:cNvSpPr>
            <a:spLocks noChangeArrowheads="1"/>
          </p:cNvSpPr>
          <p:nvPr/>
        </p:nvSpPr>
        <p:spPr bwMode="auto">
          <a:xfrm>
            <a:off x="3657600" y="4419600"/>
            <a:ext cx="914400" cy="7620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Questions</a:t>
            </a:r>
            <a:br>
              <a:rPr lang="en-US" dirty="0" smtClean="0"/>
            </a:br>
            <a:r>
              <a:rPr lang="en-US" dirty="0" smtClean="0"/>
              <a:t>(continues on next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5 % 2 == 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 &gt; 3) &amp;&amp; (3 != 3)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 &gt; 3) ||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(3 !=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(random(-2,2)) </a:t>
            </a:r>
            <a:r>
              <a:rPr lang="en-US" dirty="0" smtClean="0">
                <a:cs typeface="Courier New" pitchFamily="49" charset="0"/>
              </a:rPr>
              <a:t>will correctly generate a random integer in the range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{-2,-1,0,1,2}.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true/false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mouseMoved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cs typeface="Courier New" pitchFamily="49" charset="0"/>
              </a:rPr>
              <a:t>is an example of a predefined </a:t>
            </a:r>
            <a:r>
              <a:rPr lang="en-US" i="1" dirty="0" smtClean="0">
                <a:cs typeface="Courier New" pitchFamily="49" charset="0"/>
              </a:rPr>
              <a:t>system variable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09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43C8CE-9C06-4E49-9C01-7806F19BA158}" type="slidenum">
              <a:rPr lang="en-US" smtClean="0"/>
              <a:pPr/>
              <a:t>284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43000"/>
            <a:ext cx="3200400" cy="2819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Practice Quiz Questions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FF00"/>
                </a:solidFill>
              </a:rPr>
              <a:t>6. </a:t>
            </a:r>
            <a:r>
              <a:rPr lang="en-US" dirty="0" smtClean="0"/>
              <a:t>Complete the following program so that the ellipse moves in a one dimensional random walk pattern when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/>
              <a:t> is pressed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= 150;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setup()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size(300,300);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draw()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background(0);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if(_________________ == true &amp;&amp; ___________________)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x = ______________________________;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ellipse(x,150,30,30);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20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770B8B-85F5-4EC3-8BE3-6B7149BAE912}" type="slidenum">
              <a:rPr lang="en-US" smtClean="0"/>
              <a:pPr/>
              <a:t>285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1C7FA3-5C3F-4377-A189-93A9CE4B35E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latin typeface="Courier New" pitchFamily="49" charset="0"/>
              </a:rPr>
              <a:t>line(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10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CC0000"/>
                </a:solidFill>
                <a:latin typeface="Courier New" pitchFamily="49" charset="0"/>
              </a:rPr>
              <a:t>250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290</a:t>
            </a:r>
            <a:r>
              <a:rPr lang="en-US" sz="3600" smtClean="0">
                <a:latin typeface="Courier New" pitchFamily="49" charset="0"/>
              </a:rPr>
              <a:t>,</a:t>
            </a:r>
            <a:r>
              <a:rPr lang="en-US" sz="3600" smtClean="0">
                <a:solidFill>
                  <a:srgbClr val="99CC00"/>
                </a:solidFill>
                <a:latin typeface="Courier New" pitchFamily="49" charset="0"/>
              </a:rPr>
              <a:t>15</a:t>
            </a:r>
            <a:r>
              <a:rPr lang="en-US" sz="3600" smtClean="0">
                <a:latin typeface="Courier New" pitchFamily="49" charset="0"/>
              </a:rPr>
              <a:t>);</a:t>
            </a:r>
          </a:p>
        </p:txBody>
      </p:sp>
      <p:pic>
        <p:nvPicPr>
          <p:cNvPr id="655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51641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BD69BC-341C-4D96-99EB-A6AF143E58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you’ll learn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make computer programs using Java, the language used in Advanced Placement Computer Science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put your program on a webpage and share it using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format your webpage using a little bit of html and </a:t>
            </a:r>
            <a:r>
              <a:rPr lang="en-US" sz="2800" dirty="0" err="1" smtClean="0"/>
              <a:t>css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program </a:t>
            </a:r>
            <a:r>
              <a:rPr lang="en-US" sz="2800" dirty="0" err="1" smtClean="0"/>
              <a:t>Arduinos</a:t>
            </a:r>
            <a:r>
              <a:rPr lang="en-US" sz="2800" dirty="0" smtClean="0"/>
              <a:t>, the microcontroller used in robotics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make wearable electronics using </a:t>
            </a:r>
            <a:r>
              <a:rPr lang="en-US" sz="2800" dirty="0" err="1" smtClean="0"/>
              <a:t>Arduinos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A71ABA-A101-4695-9A3D-3686B171826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endpoints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20,20</a:t>
            </a:r>
            <a:r>
              <a:rPr lang="de-DE" sz="2800" b="1" smtClean="0">
                <a:latin typeface="Courier New" pitchFamily="49" charset="0"/>
              </a:rPr>
              <a:t>,10,110,280,150,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280,280</a:t>
            </a:r>
            <a:r>
              <a:rPr lang="de-DE" sz="2800" b="1" smtClean="0">
                <a:latin typeface="Courier New" pitchFamily="49" charset="0"/>
              </a:rPr>
              <a:t>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428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1D4F06-1C4B-403A-99EE-2C32A15DED7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These two invisible</a:t>
            </a:r>
            <a:br>
              <a:rPr lang="en-US" sz="4000" dirty="0" smtClean="0"/>
            </a:br>
            <a:r>
              <a:rPr lang="en-US" sz="4000" dirty="0" smtClean="0"/>
              <a:t>points "pull" the curve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10,110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280,150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75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09800"/>
            <a:ext cx="43894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D7F7DF-C317-4C62-BFAD-2441D613310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effect at the ends is weaker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210,250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290,250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800"/>
            <a:ext cx="43767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0A13D8-3A3E-4B01-B923-299C5D5F256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effect at the ends is weaker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50</a:t>
            </a:r>
            <a:r>
              <a:rPr lang="de-DE" b="1" smtClean="0">
                <a:latin typeface="Courier New" pitchFamily="49" charset="0"/>
              </a:rPr>
              <a:t>,280,280);</a:t>
            </a:r>
            <a:endParaRPr lang="en-US" b="1" smtClean="0">
              <a:latin typeface="Courier New" pitchFamily="49" charset="0"/>
            </a:endParaRP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0"/>
            <a:ext cx="4275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728565-A518-44C8-97A3-9D119DF3577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Both points on the same side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10,50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100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280</a:t>
            </a:r>
            <a:r>
              <a:rPr lang="de-DE" b="1" smtClean="0">
                <a:latin typeface="Courier New" pitchFamily="49" charset="0"/>
              </a:rPr>
              <a:t>,280,280);</a:t>
            </a:r>
            <a:endParaRPr lang="en-US" b="1" smtClean="0">
              <a:latin typeface="Courier New" pitchFamily="49" charset="0"/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362200"/>
            <a:ext cx="4203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112ED4-2F3C-4E9D-9198-83E621E0A97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points can be off the screen!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76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de-DE" sz="2800" b="1" smtClean="0">
                <a:latin typeface="Courier New" pitchFamily="49" charset="0"/>
              </a:rPr>
              <a:t>bezier(20,20,</a:t>
            </a:r>
            <a:r>
              <a:rPr lang="de-DE" b="1" smtClean="0">
                <a:solidFill>
                  <a:srgbClr val="CC0000"/>
                </a:solidFill>
                <a:latin typeface="Courier New" pitchFamily="49" charset="0"/>
              </a:rPr>
              <a:t>-200,110</a:t>
            </a:r>
            <a:r>
              <a:rPr lang="de-DE" b="1" smtClean="0">
                <a:latin typeface="Courier New" pitchFamily="49" charset="0"/>
              </a:rPr>
              <a:t>,</a:t>
            </a:r>
            <a:r>
              <a:rPr lang="de-DE" b="1" smtClean="0">
                <a:solidFill>
                  <a:srgbClr val="99CC00"/>
                </a:solidFill>
                <a:latin typeface="Courier New" pitchFamily="49" charset="0"/>
              </a:rPr>
              <a:t>500,150</a:t>
            </a:r>
            <a:r>
              <a:rPr lang="de-DE" sz="2800" b="1" smtClean="0">
                <a:latin typeface="Courier New" pitchFamily="49" charset="0"/>
              </a:rPr>
              <a:t>,280,280);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305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066800" y="3276600"/>
            <a:ext cx="6858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7162800" y="5715000"/>
            <a:ext cx="914400" cy="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E45170-77C6-4105-8B91-6FCC38C5D92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arc()</a:t>
            </a:r>
            <a:r>
              <a:rPr lang="en-US" sz="4000" smtClean="0"/>
              <a:t> draws part of an </a:t>
            </a:r>
            <a:r>
              <a:rPr lang="en-US" sz="4000" smtClean="0">
                <a:latin typeface="Courier New" pitchFamily="49" charset="0"/>
              </a:rPr>
              <a:t>ellipse()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arc(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99CC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0, PI/2);</a:t>
            </a:r>
            <a:endParaRPr lang="en-US" sz="2800" b="1" smtClean="0">
              <a:latin typeface="Courier New" pitchFamily="49" charset="0"/>
            </a:endParaRPr>
          </a:p>
        </p:txBody>
      </p:sp>
      <p:graphicFrame>
        <p:nvGraphicFramePr>
          <p:cNvPr id="1026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4572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39680" imgH="139680" progId="Equation.3">
                  <p:embed/>
                </p:oleObj>
              </mc:Choice>
              <mc:Fallback>
                <p:oleObj name="Equation" r:id="rId3" imgW="13968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2286000"/>
            <a:ext cx="43037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Line 8"/>
          <p:cNvSpPr>
            <a:spLocks noChangeShapeType="1"/>
          </p:cNvSpPr>
          <p:nvPr/>
        </p:nvSpPr>
        <p:spPr bwMode="auto">
          <a:xfrm>
            <a:off x="2819400" y="2590800"/>
            <a:ext cx="29718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9"/>
          <p:cNvSpPr>
            <a:spLocks noChangeShapeType="1"/>
          </p:cNvSpPr>
          <p:nvPr/>
        </p:nvSpPr>
        <p:spPr bwMode="auto">
          <a:xfrm flipV="1">
            <a:off x="2743200" y="3124200"/>
            <a:ext cx="0" cy="30480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7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6400" y="4343400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482400" imgH="177480" progId="Equation.3">
                  <p:embed/>
                </p:oleObj>
              </mc:Choice>
              <mc:Fallback>
                <p:oleObj name="Equation" r:id="rId6" imgW="48240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343400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6"/>
          <p:cNvGraphicFramePr>
            <a:graphicFrameLocks noChangeAspect="1"/>
          </p:cNvGraphicFramePr>
          <p:nvPr/>
        </p:nvGraphicFramePr>
        <p:xfrm>
          <a:off x="2819400" y="4419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8" imgW="139680" imgH="139680" progId="Equation.3">
                  <p:embed/>
                </p:oleObj>
              </mc:Choice>
              <mc:Fallback>
                <p:oleObj name="Equation" r:id="rId8" imgW="139680" imgH="139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7"/>
          <p:cNvGraphicFramePr>
            <a:graphicFrameLocks noChangeAspect="1"/>
          </p:cNvGraphicFramePr>
          <p:nvPr/>
        </p:nvGraphicFramePr>
        <p:xfrm>
          <a:off x="4164013" y="6048375"/>
          <a:ext cx="3603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9" imgW="164880" imgH="393480" progId="Equation.3">
                  <p:embed/>
                </p:oleObj>
              </mc:Choice>
              <mc:Fallback>
                <p:oleObj name="Equation" r:id="rId9" imgW="1648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6048375"/>
                        <a:ext cx="360362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8"/>
          <p:cNvGraphicFramePr>
            <a:graphicFrameLocks noChangeAspect="1"/>
          </p:cNvGraphicFramePr>
          <p:nvPr/>
        </p:nvGraphicFramePr>
        <p:xfrm>
          <a:off x="4038600" y="2590800"/>
          <a:ext cx="5270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1" imgW="241200" imgH="393480" progId="Equation.3">
                  <p:embed/>
                </p:oleObj>
              </mc:Choice>
              <mc:Fallback>
                <p:oleObj name="Equation" r:id="rId11" imgW="2412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90800"/>
                        <a:ext cx="52705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0700ED-7E6C-482E-8687-F1B146DBD702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5213" y="2057400"/>
            <a:ext cx="4518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>
                <a:latin typeface="Courier New" pitchFamily="49" charset="0"/>
              </a:rPr>
              <a:t>arc()</a:t>
            </a:r>
            <a:r>
              <a:rPr lang="en-US" sz="4000" smtClean="0"/>
              <a:t> draws part of an </a:t>
            </a:r>
            <a:r>
              <a:rPr lang="en-US" sz="4000" smtClean="0">
                <a:latin typeface="Courier New" pitchFamily="49" charset="0"/>
              </a:rPr>
              <a:t>ellipse()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arc(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150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100</a:t>
            </a:r>
            <a:r>
              <a:rPr lang="pl-PL" sz="2800" b="1" smtClean="0">
                <a:latin typeface="Courier New" pitchFamily="49" charset="0"/>
              </a:rPr>
              <a:t>, </a:t>
            </a:r>
            <a:r>
              <a:rPr lang="pl-PL" sz="2800" b="1" smtClean="0">
                <a:solidFill>
                  <a:srgbClr val="99CC00"/>
                </a:solidFill>
                <a:latin typeface="Courier New" pitchFamily="49" charset="0"/>
              </a:rPr>
              <a:t>200</a:t>
            </a:r>
            <a:r>
              <a:rPr lang="pl-PL" sz="2800" b="1" smtClean="0">
                <a:latin typeface="Courier New" pitchFamily="49" charset="0"/>
              </a:rPr>
              <a:t>, PI/4, 3*PI/2);</a:t>
            </a:r>
            <a:endParaRPr lang="en-US" sz="2800" b="1" smtClean="0">
              <a:latin typeface="Courier New" pitchFamily="49" charset="0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7000" y="4419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39680" imgH="139680" progId="Equation.3">
                  <p:embed/>
                </p:oleObj>
              </mc:Choice>
              <mc:Fallback>
                <p:oleObj name="Equation" r:id="rId4" imgW="13968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3733800" y="2362200"/>
            <a:ext cx="16002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7"/>
          <p:cNvSpPr>
            <a:spLocks noChangeShapeType="1"/>
          </p:cNvSpPr>
          <p:nvPr/>
        </p:nvSpPr>
        <p:spPr bwMode="auto">
          <a:xfrm flipV="1">
            <a:off x="3657600" y="3124200"/>
            <a:ext cx="0" cy="289560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51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419600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482400" imgH="177480" progId="Equation.3">
                  <p:embed/>
                </p:oleObj>
              </mc:Choice>
              <mc:Fallback>
                <p:oleObj name="Equation" r:id="rId6" imgW="48240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4343400" y="5999163"/>
          <a:ext cx="36036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64880" imgH="393480" progId="Equation.3">
                  <p:embed/>
                </p:oleObj>
              </mc:Choice>
              <mc:Fallback>
                <p:oleObj name="Equation" r:id="rId8" imgW="1648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999163"/>
                        <a:ext cx="360363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1"/>
          <p:cNvGraphicFramePr>
            <a:graphicFrameLocks noChangeAspect="1"/>
          </p:cNvGraphicFramePr>
          <p:nvPr/>
        </p:nvGraphicFramePr>
        <p:xfrm>
          <a:off x="4325938" y="2362200"/>
          <a:ext cx="4683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0" imgW="241200" imgH="393480" progId="Equation.3">
                  <p:embed/>
                </p:oleObj>
              </mc:Choice>
              <mc:Fallback>
                <p:oleObj name="Equation" r:id="rId10" imgW="2412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362200"/>
                        <a:ext cx="4683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C0E3FF-F774-443E-B106-C664FC683A0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Polygons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482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CC0000"/>
                </a:solidFill>
                <a:latin typeface="Courier New" pitchFamily="49" charset="0"/>
              </a:rPr>
              <a:t>vertex(20, 20);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FFFF00"/>
                </a:solidFill>
                <a:latin typeface="Courier New" pitchFamily="49" charset="0"/>
              </a:rPr>
              <a:t>vertex(40, 20);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FF00FF"/>
                </a:solidFill>
                <a:latin typeface="Courier New" pitchFamily="49" charset="0"/>
              </a:rPr>
              <a:t>vertex(40, 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00FFFF"/>
                </a:solidFill>
                <a:latin typeface="Courier New" pitchFamily="49" charset="0"/>
              </a:rPr>
              <a:t>vertex(60, 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00CC00"/>
                </a:solidFill>
                <a:latin typeface="Courier New" pitchFamily="49" charset="0"/>
              </a:rPr>
              <a:t>vertex(60, 60);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solidFill>
                  <a:srgbClr val="6600FF"/>
                </a:solidFill>
                <a:latin typeface="Courier New" pitchFamily="49" charset="0"/>
              </a:rPr>
              <a:t>vertex(20, 60);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smtClean="0">
                <a:latin typeface="Courier New" pitchFamily="49" charset="0"/>
              </a:rPr>
              <a:t>endShape(CLOSE);</a:t>
            </a:r>
            <a:endParaRPr lang="en-US" sz="2800" b="1" smtClean="0">
              <a:latin typeface="Courier New" pitchFamily="49" charset="0"/>
            </a:endParaRPr>
          </a:p>
        </p:txBody>
      </p:sp>
      <p:pic>
        <p:nvPicPr>
          <p:cNvPr id="7270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0" y="1524000"/>
            <a:ext cx="3863975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64C385-5ACA-47EA-A6B7-B4C94F5B3AC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648200" y="274638"/>
            <a:ext cx="403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curveVertex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46482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size(100,200);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noFill();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curveVertex(60,50);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curveVertex(10,90);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curveVertex(60,130);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endShape();</a:t>
            </a: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638" y="1654175"/>
            <a:ext cx="2341562" cy="39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BD69BC-341C-4D96-99EB-A6AF143E58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274638"/>
            <a:ext cx="502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CSCamp.github.io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34289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All the information for the camp is available on our </a:t>
            </a:r>
            <a:r>
              <a:rPr lang="en-US" sz="2800" dirty="0" err="1" smtClean="0"/>
              <a:t>GtiHub</a:t>
            </a:r>
            <a:r>
              <a:rPr lang="en-US" sz="2800" dirty="0" smtClean="0"/>
              <a:t> site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89" y="0"/>
            <a:ext cx="38867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5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BD4556-6A3A-4839-A585-3674B30CE3F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648200" y="274638"/>
            <a:ext cx="4038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curveVertex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46482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size(100,200);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noFill();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beginShape();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0000"/>
                </a:solidFill>
                <a:latin typeface="Courier New" pitchFamily="49" charset="0"/>
              </a:rPr>
              <a:t>curveVertex(10,10);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00CC00"/>
                </a:solidFill>
                <a:latin typeface="Courier New" pitchFamily="49" charset="0"/>
              </a:rPr>
              <a:t>curveVertex(60,50);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</a:rPr>
              <a:t>curveVertex(10,90);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00FFFF"/>
                </a:solidFill>
                <a:latin typeface="Courier New" pitchFamily="49" charset="0"/>
              </a:rPr>
              <a:t>curveVertex(60,130);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FF00"/>
                </a:solidFill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solidFill>
                  <a:srgbClr val="FFFF00"/>
                </a:solidFill>
                <a:latin typeface="Courier New" pitchFamily="49" charset="0"/>
              </a:rPr>
              <a:t>curveVertex(10,170);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pl-PL" sz="2800" b="1" dirty="0" smtClean="0">
                <a:latin typeface="Courier New" pitchFamily="49" charset="0"/>
              </a:rPr>
              <a:t>endShape();</a:t>
            </a:r>
            <a:endParaRPr lang="en-US" sz="2800" b="1" dirty="0" smtClean="0">
              <a:latin typeface="Courier New" pitchFamily="49" charset="0"/>
            </a:endParaRP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6400"/>
            <a:ext cx="23034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54767A4-054C-45CD-81C8-F10A4FC5A12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noStroke();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68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48625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865F5-552E-45EB-9611-FA2F4A68B2E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noFill();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05301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869AC8-C50F-4FA4-B93F-9A9DC0AD261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noFill();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noStroke();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88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19400"/>
            <a:ext cx="38258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 b="1"/>
              <a:t>Empty!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5CCDF7-6F58-4E17-818F-4136AAACB54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fill(255,0,0);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187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4AC414-5A4D-445E-AE4C-9576E2391478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fill(0,255,0);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44624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E7AF1E-0CCE-486F-8A5C-986FA1D41BF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mtClean="0">
                <a:latin typeface="Courier New" pitchFamily="49" charset="0"/>
              </a:rPr>
              <a:t>fill(0,0,255);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rect(50,50,200,100);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4518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F12CA7-9CA2-4A9E-91DC-F3406892F24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</a:rPr>
              <a:t>fill(178,58,238);</a:t>
            </a:r>
            <a:br>
              <a:rPr lang="en-US" sz="4000" dirty="0" smtClean="0">
                <a:latin typeface="Courier New" pitchFamily="49" charset="0"/>
              </a:rPr>
            </a:br>
            <a:r>
              <a:rPr lang="en-US" sz="4000" dirty="0" err="1" smtClean="0">
                <a:latin typeface="Courier New" pitchFamily="49" charset="0"/>
              </a:rPr>
              <a:t>rect</a:t>
            </a:r>
            <a:r>
              <a:rPr lang="en-US" sz="4000" dirty="0" smtClean="0">
                <a:latin typeface="Courier New" pitchFamily="49" charset="0"/>
              </a:rPr>
              <a:t>(50,50,200,100);</a:t>
            </a:r>
            <a:br>
              <a:rPr lang="en-US" sz="4000" dirty="0" smtClean="0">
                <a:latin typeface="Courier New" pitchFamily="49" charset="0"/>
              </a:rPr>
            </a:br>
            <a:r>
              <a:rPr lang="en-US" sz="3200" b="0" dirty="0" smtClean="0">
                <a:latin typeface="Times New Roman" pitchFamily="18" charset="0"/>
                <a:hlinkClick r:id="rId2"/>
              </a:rPr>
              <a:t>RGB Color Codes:</a:t>
            </a:r>
            <a:r>
              <a:rPr lang="en-US" sz="3200" b="0" dirty="0" smtClean="0">
                <a:latin typeface="Times New Roman" pitchFamily="18" charset="0"/>
              </a:rPr>
              <a:t> http://www.tayloredmktg.com/rgb/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3990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7775" y="3581400"/>
            <a:ext cx="4086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424D58-5986-4D1A-B749-E9895A96B76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Courier New" pitchFamily="49" charset="0"/>
              </a:rPr>
              <a:t>fill(0,0,255);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stroke(255,0,0);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rect</a:t>
            </a:r>
            <a:r>
              <a:rPr lang="en-US" dirty="0" smtClean="0">
                <a:latin typeface="Courier New" pitchFamily="49" charset="0"/>
              </a:rPr>
              <a:t>(50,50,200,100);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2878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95800" y="34290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397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14600"/>
            <a:ext cx="16002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B122BE-27E7-47E0-93B4-52095D687EC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2362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latin typeface="Courier New" pitchFamily="49" charset="0"/>
              </a:rPr>
              <a:t>background(0,0,0);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fill(255,0,0);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err="1" smtClean="0">
                <a:latin typeface="Courier New" pitchFamily="49" charset="0"/>
              </a:rPr>
              <a:t>rect</a:t>
            </a:r>
            <a:r>
              <a:rPr lang="en-US" dirty="0" smtClean="0">
                <a:latin typeface="Courier New" pitchFamily="49" charset="0"/>
              </a:rPr>
              <a:t>(50,50,200,100);</a:t>
            </a: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232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5BF368-3E41-4027-8AA6-BD73BF086BA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We’ll be using </a:t>
            </a:r>
            <a:r>
              <a:rPr lang="en-US" sz="2800" i="1" dirty="0" smtClean="0"/>
              <a:t>free</a:t>
            </a:r>
            <a:r>
              <a:rPr lang="en-US" sz="2800" dirty="0" smtClean="0"/>
              <a:t> software called Processing available at </a:t>
            </a:r>
            <a:r>
              <a:rPr lang="en-US" sz="2800" dirty="0" smtClean="0">
                <a:hlinkClick r:id="rId2"/>
              </a:rPr>
              <a:t>processing.org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We’ll also need a free account at GitHub.com, which is sort of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docs for computer programmers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rgbClr val="FF9966"/>
                </a:solidFill>
              </a:rPr>
              <a:t>Then we will work on four different programs and put them up on </a:t>
            </a:r>
            <a:r>
              <a:rPr lang="en-US" sz="2800" dirty="0" err="1" smtClean="0">
                <a:solidFill>
                  <a:srgbClr val="FF9966"/>
                </a:solidFill>
              </a:rPr>
              <a:t>GitHub</a:t>
            </a:r>
            <a:r>
              <a:rPr lang="en-US" sz="2800" dirty="0" smtClean="0">
                <a:solidFill>
                  <a:srgbClr val="FF9966"/>
                </a:solidFill>
              </a:rPr>
              <a:t>: 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Olympic Rings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Penguin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Functions and Animation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9966"/>
                </a:solidFill>
              </a:rPr>
              <a:t>User Input</a:t>
            </a:r>
          </a:p>
          <a:p>
            <a:pPr eaLnBrk="1" hangingPunct="1">
              <a:defRPr/>
            </a:pPr>
            <a:endParaRPr lang="en-US" sz="2800" dirty="0" smtClean="0">
              <a:solidFill>
                <a:srgbClr val="FF9966"/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6724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 descr="GitHu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52400"/>
            <a:ext cx="2209800" cy="129273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one argument versions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fill()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stroke() </a:t>
            </a:r>
            <a:r>
              <a:rPr lang="en-US" dirty="0" smtClean="0"/>
              <a:t>that give grayscale colors.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background(127);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fill(0);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stroke(255);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(30,30,40,40);</a:t>
            </a:r>
          </a:p>
          <a:p>
            <a:pPr marL="0" indent="0">
              <a:spcBef>
                <a:spcPts val="0"/>
              </a:spcBef>
              <a:defRPr/>
            </a:pPr>
            <a:r>
              <a:rPr lang="en-US" dirty="0" smtClean="0"/>
              <a:t> The default background is 204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b="1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CE373-6950-4E61-95EA-E2580CE576A6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743200"/>
            <a:ext cx="32766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32FBF7-1554-4303-80D9-87143D842863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58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38800" y="274638"/>
            <a:ext cx="30480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opacity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5867400" cy="6705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make shapes transparent by using the four argument version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fill()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fourth argument</a:t>
            </a:r>
            <a:r>
              <a:rPr lang="en-US" dirty="0" smtClean="0"/>
              <a:t> is </a:t>
            </a:r>
            <a:r>
              <a:rPr lang="en-US" i="1" dirty="0" smtClean="0"/>
              <a:t>opacity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size(200,200);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background(0);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fill(0,255,0,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ellipse(50,50,30,80);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fill(255,0,0,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(30,30,150,70);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fill(0,0,255,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127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rect</a:t>
            </a:r>
            <a:r>
              <a:rPr lang="en-US" b="1" dirty="0" smtClean="0">
                <a:latin typeface="Courier New" pitchFamily="49" charset="0"/>
              </a:rPr>
              <a:t>(40,50,80,170);</a:t>
            </a:r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4025" y="1600200"/>
            <a:ext cx="3536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73FF0D-DC31-4112-BD6D-602B08C012C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88069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8070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AFE72F-1626-4650-AA4B-9393709986D5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stroke(0); //no effect!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89093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89094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330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AA6B3B-A1A2-4E7E-B05B-F5553BA2DDB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fill(0);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90117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228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0118" name="Straight Arrow Connector 11"/>
          <p:cNvCxnSpPr>
            <a:cxnSpLocks noChangeShapeType="1"/>
          </p:cNvCxnSpPr>
          <p:nvPr/>
        </p:nvCxnSpPr>
        <p:spPr bwMode="auto">
          <a:xfrm>
            <a:off x="53340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700" y="1676400"/>
            <a:ext cx="3298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8848EB-9558-4EAB-91DF-872FA8CCB52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textAlign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(CENTER);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40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91141" name="Straight Arrow Connector 10"/>
          <p:cNvCxnSpPr>
            <a:cxnSpLocks noChangeShapeType="1"/>
          </p:cNvCxnSpPr>
          <p:nvPr/>
        </p:nvCxnSpPr>
        <p:spPr bwMode="auto">
          <a:xfrm>
            <a:off x="5105400" y="2590800"/>
            <a:ext cx="990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1142" name="Straight Arrow Connector 11"/>
          <p:cNvCxnSpPr>
            <a:cxnSpLocks noChangeShapeType="1"/>
          </p:cNvCxnSpPr>
          <p:nvPr/>
        </p:nvCxnSpPr>
        <p:spPr bwMode="auto">
          <a:xfrm>
            <a:off x="6172200" y="2590800"/>
            <a:ext cx="0" cy="990600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57B4A7-6CAD-4265-B22C-C4B61B9CA643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15541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textSize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(24);</a:t>
            </a:r>
            <a:br>
              <a:rPr lang="en-US" sz="4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text("this is a test",10,50);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28352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54DCDF-CF85-465C-8316-0DE9B9B660A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89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Don't use spaces in Java names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Java won't allow you to put spaces in the name of functions or programs</a:t>
            </a:r>
          </a:p>
          <a:p>
            <a:pPr eaLnBrk="1" hangingPunct="1">
              <a:defRPr/>
            </a:pPr>
            <a:r>
              <a:rPr lang="en-US" smtClean="0"/>
              <a:t>It's also a bad idea to use spaces in file names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E7BCAF-1FF5-4BEF-9156-4750BDF4098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894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0"/>
            <a:ext cx="776446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Instead use </a:t>
            </a:r>
            <a:r>
              <a:rPr lang="en-US" i="1" smtClean="0"/>
              <a:t>CamelCase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7725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 err="1" smtClean="0"/>
              <a:t>CamelCase</a:t>
            </a:r>
            <a:r>
              <a:rPr lang="en-US" dirty="0" smtClean="0"/>
              <a:t> is a style of writing without spaces</a:t>
            </a:r>
          </a:p>
          <a:p>
            <a:pPr eaLnBrk="1" hangingPunct="1">
              <a:defRPr/>
            </a:pPr>
            <a:r>
              <a:rPr lang="en-US" dirty="0" smtClean="0"/>
              <a:t>It's "good style" to use </a:t>
            </a:r>
            <a:r>
              <a:rPr lang="en-US" dirty="0" err="1" smtClean="0"/>
              <a:t>CamelCase</a:t>
            </a:r>
            <a:r>
              <a:rPr lang="en-US" dirty="0" smtClean="0"/>
              <a:t> for names in Java</a:t>
            </a:r>
          </a:p>
          <a:p>
            <a:pPr eaLnBrk="1" hangingPunct="1">
              <a:defRPr/>
            </a:pPr>
            <a:r>
              <a:rPr lang="en-US" dirty="0" smtClean="0"/>
              <a:t>Each separate word in the name is capitalized within the compound—as in </a:t>
            </a:r>
            <a:r>
              <a:rPr lang="en-US" b="1" i="1" dirty="0" err="1" smtClean="0">
                <a:latin typeface="Courier New" pitchFamily="49" charset="0"/>
              </a:rPr>
              <a:t>beginShape</a:t>
            </a:r>
            <a:r>
              <a:rPr lang="en-US" b="1" i="1" dirty="0" smtClean="0">
                <a:latin typeface="Courier New" pitchFamily="49" charset="0"/>
              </a:rPr>
              <a:t>()</a:t>
            </a:r>
            <a:r>
              <a:rPr lang="en-US" b="1" i="1" dirty="0" smtClean="0"/>
              <a:t>, </a:t>
            </a:r>
            <a:r>
              <a:rPr lang="en-US" b="1" i="1" dirty="0" err="1" smtClean="0">
                <a:latin typeface="Courier New" pitchFamily="49" charset="0"/>
              </a:rPr>
              <a:t>endShape</a:t>
            </a:r>
            <a:r>
              <a:rPr lang="en-US" b="1" i="1" dirty="0" smtClean="0">
                <a:latin typeface="Courier New" pitchFamily="49" charset="0"/>
              </a:rPr>
              <a:t>()</a:t>
            </a:r>
            <a:r>
              <a:rPr lang="en-US" b="1" i="1" dirty="0" smtClean="0"/>
              <a:t>, MacGyver, </a:t>
            </a:r>
            <a:r>
              <a:rPr lang="en-US" dirty="0" smtClean="0"/>
              <a:t>or </a:t>
            </a:r>
            <a:r>
              <a:rPr lang="en-US" b="1" i="1" dirty="0" smtClean="0"/>
              <a:t>iPod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It's named after the "humps" of the capitals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D29621-CD06-48F2-A9E4-C309154A033D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forms: Single and Multi-line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// Single Line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/* Multi-Line */</a:t>
            </a:r>
          </a:p>
          <a:p>
            <a:pPr eaLnBrk="1" hangingPunct="1">
              <a:defRPr/>
            </a:pPr>
            <a:r>
              <a:rPr lang="en-US" dirty="0" smtClean="0"/>
              <a:t>Tells the computer "ignore this", this is for people</a:t>
            </a:r>
          </a:p>
          <a:p>
            <a:pPr eaLnBrk="1" hangingPunct="1">
              <a:defRPr/>
            </a:pPr>
            <a:r>
              <a:rPr lang="en-US" dirty="0" smtClean="0"/>
              <a:t>Good Style: Always put your name, assignment , class and </a:t>
            </a:r>
            <a:r>
              <a:rPr lang="en-US" dirty="0" err="1" smtClean="0"/>
              <a:t>url</a:t>
            </a:r>
            <a:r>
              <a:rPr lang="en-US" dirty="0" smtClean="0"/>
              <a:t> in comments at the top of your program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108188-33B1-4931-ABA7-15D85C57146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Start Processing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Type </a:t>
            </a:r>
            <a:r>
              <a:rPr lang="en-US" b="1" dirty="0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Press "Run"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 smtClean="0"/>
              <a:t>You should see this: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2672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EAF15-8570-47DE-AE9B-4D67CF4C82A6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Arithmetic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6934200" cy="4953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 Calculations use the following arithmetic </a:t>
            </a:r>
            <a:r>
              <a:rPr lang="en-US" i="1" smtClean="0"/>
              <a:t>operators</a:t>
            </a:r>
            <a:r>
              <a:rPr lang="en-US" smtClean="0"/>
              <a:t>: </a:t>
            </a:r>
            <a:r>
              <a:rPr lang="en-US" b="1" smtClean="0">
                <a:latin typeface="Courier (W1)" pitchFamily="49" charset="0"/>
              </a:rPr>
              <a:t>+ - * / %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The operators can be combined with numbers to make </a:t>
            </a:r>
            <a:r>
              <a:rPr lang="en-US" i="1" smtClean="0"/>
              <a:t>expressions</a:t>
            </a:r>
            <a:r>
              <a:rPr lang="en-US" smtClean="0"/>
              <a:t>.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The expression </a:t>
            </a:r>
            <a:r>
              <a:rPr lang="en-US" b="1" smtClean="0">
                <a:latin typeface="Courier (W1)" pitchFamily="49" charset="0"/>
              </a:rPr>
              <a:t>5 + 3 </a:t>
            </a:r>
            <a:r>
              <a:rPr lang="en-US" smtClean="0"/>
              <a:t>evaluates to</a:t>
            </a:r>
            <a:r>
              <a:rPr lang="en-US" b="1" smtClean="0">
                <a:latin typeface="Courier (W1)" pitchFamily="49" charset="0"/>
              </a:rPr>
              <a:t> 8</a:t>
            </a:r>
          </a:p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>
                <a:latin typeface="Courier (W1)" pitchFamily="49" charset="0"/>
              </a:rPr>
              <a:t> </a:t>
            </a:r>
            <a:r>
              <a:rPr lang="en-US" smtClean="0"/>
              <a:t>Parenthesis can be used to create more complicated expressions</a:t>
            </a:r>
          </a:p>
          <a:p>
            <a:pPr algn="l" eaLnBrk="1" hangingPunct="1">
              <a:defRPr/>
            </a:pPr>
            <a:r>
              <a:rPr lang="en-US" b="1" smtClean="0">
                <a:latin typeface="Courier (W1)" pitchFamily="49" charset="0"/>
              </a:rPr>
              <a:t>(5 * (2 – 3)) </a:t>
            </a:r>
            <a:r>
              <a:rPr lang="en-US" smtClean="0"/>
              <a:t>evaluates to</a:t>
            </a:r>
            <a:r>
              <a:rPr lang="en-US" b="1" smtClean="0">
                <a:latin typeface="Courier (W1)" pitchFamily="49" charset="0"/>
              </a:rPr>
              <a:t> -5</a:t>
            </a:r>
          </a:p>
          <a:p>
            <a:pPr algn="l" eaLnBrk="1" hangingPunct="1">
              <a:defRPr/>
            </a:pPr>
            <a:endParaRPr lang="en-US" smtClean="0">
              <a:latin typeface="Courier (W1)" pitchFamily="49" charset="0"/>
            </a:endParaRPr>
          </a:p>
          <a:p>
            <a:pPr eaLnBrk="1" hangingPunct="1">
              <a:defRPr/>
            </a:pPr>
            <a:endParaRPr lang="en-US" smtClean="0">
              <a:latin typeface="Courier (W1)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EC37B-A8E8-42C3-B955-8E0B2BCC6864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Expressions can be arguments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09800"/>
            <a:ext cx="9144000" cy="4191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  <a:defRPr/>
            </a:pPr>
            <a:r>
              <a:rPr lang="en-US" smtClean="0"/>
              <a:t>What will be the height and width of the following ellipse?</a:t>
            </a:r>
          </a:p>
          <a:p>
            <a:pPr algn="l" eaLnBrk="1" hangingPunct="1">
              <a:defRPr/>
            </a:pPr>
            <a:r>
              <a:rPr lang="en-US" b="1" smtClean="0">
                <a:latin typeface="Courier New" pitchFamily="49" charset="0"/>
              </a:rPr>
              <a:t>ellipse(150,150,2*(22+78),40*(8-2));</a:t>
            </a:r>
          </a:p>
          <a:p>
            <a:pPr algn="l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>
              <a:latin typeface="Courier (W1)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4F474B-F710-4892-A99F-7DB1A55D17E3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Expressions can be used to make placing symmetrical arrangements easier</a:t>
            </a:r>
          </a:p>
          <a:p>
            <a:pPr eaLnBrk="1" hangingPunct="1">
              <a:defRPr/>
            </a:pPr>
            <a:endParaRPr lang="en-US" b="1" smtClean="0">
              <a:latin typeface="Courier (W1)" pitchFamily="49" charset="0"/>
            </a:endParaRPr>
          </a:p>
        </p:txBody>
      </p:sp>
      <p:pic>
        <p:nvPicPr>
          <p:cNvPr id="1198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550" y="1981200"/>
            <a:ext cx="3727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A26523-B9BA-4C10-8F71-556F123CAF7B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Symmetry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4102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size(300,300);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ellipse(</a:t>
            </a:r>
            <a:r>
              <a:rPr lang="en-US" b="1" smtClean="0">
                <a:solidFill>
                  <a:srgbClr val="CC0000"/>
                </a:solidFill>
                <a:latin typeface="Courier New" pitchFamily="49" charset="0"/>
              </a:rPr>
              <a:t>150-75</a:t>
            </a:r>
            <a:r>
              <a:rPr lang="en-US" sz="2400" b="1" smtClean="0">
                <a:latin typeface="Courier New" pitchFamily="49" charset="0"/>
              </a:rPr>
              <a:t>,150,40,40);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latin typeface="Courier New" pitchFamily="49" charset="0"/>
              </a:rPr>
              <a:t>ellipse(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150+75</a:t>
            </a:r>
            <a:r>
              <a:rPr lang="en-US" sz="2400" b="1" smtClean="0">
                <a:latin typeface="Courier New" pitchFamily="49" charset="0"/>
              </a:rPr>
              <a:t>,150,40,40);</a:t>
            </a:r>
          </a:p>
        </p:txBody>
      </p:sp>
      <p:pic>
        <p:nvPicPr>
          <p:cNvPr id="1208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550" y="1981200"/>
            <a:ext cx="37274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8" name="Line 5"/>
          <p:cNvSpPr>
            <a:spLocks noChangeShapeType="1"/>
          </p:cNvSpPr>
          <p:nvPr/>
        </p:nvSpPr>
        <p:spPr bwMode="auto">
          <a:xfrm>
            <a:off x="7391400" y="5029200"/>
            <a:ext cx="7620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39" name="Line 6"/>
          <p:cNvSpPr>
            <a:spLocks noChangeShapeType="1"/>
          </p:cNvSpPr>
          <p:nvPr/>
        </p:nvSpPr>
        <p:spPr bwMode="auto">
          <a:xfrm>
            <a:off x="6400800" y="5029200"/>
            <a:ext cx="8382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0" name="Line 7"/>
          <p:cNvSpPr>
            <a:spLocks noChangeShapeType="1"/>
          </p:cNvSpPr>
          <p:nvPr/>
        </p:nvSpPr>
        <p:spPr bwMode="auto">
          <a:xfrm>
            <a:off x="7315200" y="3276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Comments can be used to organize the parts of your program</a:t>
            </a:r>
            <a:endParaRPr lang="en-US" sz="4000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988795-ACE0-4B12-90C2-D50588AE09D4}" type="slidenum">
              <a:rPr lang="en-US" smtClean="0"/>
              <a:pPr/>
              <a:t>64</a:t>
            </a:fld>
            <a:endParaRPr lang="en-US" smtClean="0"/>
          </a:p>
        </p:txBody>
      </p:sp>
      <p:pic>
        <p:nvPicPr>
          <p:cNvPr id="1249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5547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F8C02-1E0F-47D2-84AD-2493AD1CD21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Commenting out </a:t>
            </a:r>
            <a:r>
              <a:rPr lang="en-US" dirty="0" smtClean="0"/>
              <a:t>code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11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It’s easy to forget what some code is doing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Courier New" pitchFamily="49" charset="0"/>
              </a:rPr>
              <a:t>It’s best to focus on one thing at a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Courier New" pitchFamily="49" charset="0"/>
              </a:rPr>
              <a:t>You can temporarily remove code with </a:t>
            </a:r>
            <a:r>
              <a:rPr lang="en-US" i="1" dirty="0" smtClean="0">
                <a:cs typeface="Courier New" pitchFamily="49" charset="0"/>
              </a:rPr>
              <a:t>Edit | Comment/Uncomment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cs typeface="Courier New" pitchFamily="49" charset="0"/>
              </a:rPr>
              <a:t>Ctrl+/</a:t>
            </a:r>
          </a:p>
        </p:txBody>
      </p:sp>
      <p:pic>
        <p:nvPicPr>
          <p:cNvPr id="1259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371600"/>
            <a:ext cx="4343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E4C89C-1B43-4AB2-B6B1-A2E906E1B111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Declarations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13788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Sometimes you want a place to store a number in computer memory.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 think of this as a "mailbox"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There different sizes of "mailboxes" for different kinds of numbers.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Integers: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Decimals: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Characters (Letters, Punctuation &amp; Digits):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dirty="0" smtClean="0"/>
              <a:t>holds only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dirty="0" smtClean="0"/>
              <a:t>or</a:t>
            </a: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FFF455-AC38-47CE-A97E-B1FC1A5F6AA4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Declarations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13788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smtClean="0"/>
              <a:t>Vari</a:t>
            </a:r>
            <a:r>
              <a:rPr lang="en-US" smtClean="0"/>
              <a:t>-ables allow values to </a:t>
            </a:r>
            <a:r>
              <a:rPr lang="en-US" b="1" i="1" smtClean="0"/>
              <a:t>change</a:t>
            </a:r>
            <a:endParaRPr lang="en-US" b="1" i="1" smtClean="0">
              <a:latin typeface="Courier (W1)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2F86D-8E96-478A-92E7-192A6C8ABAF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Variable </a:t>
            </a:r>
            <a:r>
              <a:rPr lang="en-US" sz="4000" i="1" smtClean="0"/>
              <a:t>Declarations</a:t>
            </a:r>
            <a:r>
              <a:rPr lang="en-US" sz="4000" smtClean="0"/>
              <a:t> &amp; </a:t>
            </a:r>
            <a:r>
              <a:rPr lang="en-US" sz="4000" i="1" smtClean="0"/>
              <a:t>Initializations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To create a mailbox, you </a:t>
            </a:r>
            <a:r>
              <a:rPr lang="en-US" i="1" dirty="0" smtClean="0">
                <a:solidFill>
                  <a:srgbClr val="99CC00"/>
                </a:solidFill>
              </a:rPr>
              <a:t>declare</a:t>
            </a:r>
            <a:r>
              <a:rPr lang="en-US" dirty="0" smtClean="0"/>
              <a:t> it.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(W1)" pitchFamily="49" charset="0"/>
              </a:rPr>
              <a:t> 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</a:rPr>
              <a:t>num</a:t>
            </a:r>
            <a:r>
              <a:rPr lang="en-US" dirty="0" smtClean="0"/>
              <a:t> is the "name" of the variable</a:t>
            </a:r>
          </a:p>
          <a:p>
            <a:pPr eaLnBrk="1" hangingPunct="1">
              <a:defRPr/>
            </a:pPr>
            <a:r>
              <a:rPr lang="en-US" dirty="0" smtClean="0"/>
              <a:t>names can't have spaces or unusual characters</a:t>
            </a:r>
          </a:p>
          <a:p>
            <a:pPr eaLnBrk="1" hangingPunct="1">
              <a:defRPr/>
            </a:pPr>
            <a:r>
              <a:rPr lang="en-US" dirty="0" smtClean="0"/>
              <a:t>Once its declared you can store a number in it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 = 5;</a:t>
            </a:r>
          </a:p>
          <a:p>
            <a:pPr eaLnBrk="1" hangingPunct="1">
              <a:defRPr/>
            </a:pPr>
            <a:r>
              <a:rPr lang="en-US" dirty="0" smtClean="0"/>
              <a:t>This is called </a:t>
            </a:r>
            <a:r>
              <a:rPr lang="en-US" i="1" dirty="0" smtClean="0">
                <a:solidFill>
                  <a:srgbClr val="FFFF00"/>
                </a:solidFill>
              </a:rPr>
              <a:t>initializing</a:t>
            </a:r>
          </a:p>
          <a:p>
            <a:pPr eaLnBrk="1" hangingPunct="1">
              <a:defRPr/>
            </a:pPr>
            <a:r>
              <a:rPr lang="en-US" dirty="0" smtClean="0"/>
              <a:t>You can also do both at once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  <a:r>
              <a:rPr lang="en-US" b="1" dirty="0" err="1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= 17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182B76-BD0A-44EF-9081-F0CFB7B5337F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Using variables in expression</a:t>
            </a:r>
            <a:endParaRPr lang="en-US" sz="4000" i="1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Once a variable has been declared and initialized, you can use it in an expression</a:t>
            </a:r>
          </a:p>
          <a:p>
            <a:pPr eaLnBrk="1" hangingPunct="1">
              <a:defRPr/>
            </a:pPr>
            <a:r>
              <a:rPr lang="en-US" dirty="0" smtClean="0"/>
              <a:t>What will be the </a:t>
            </a:r>
            <a:r>
              <a:rPr lang="en-US" dirty="0" smtClean="0">
                <a:solidFill>
                  <a:srgbClr val="99CC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y</a:t>
            </a:r>
            <a:r>
              <a:rPr lang="en-US" dirty="0" smtClean="0"/>
              <a:t> coordinates of the center of the ellipse?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value1 = 17;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value2 = 13;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ellipse(</a:t>
            </a:r>
            <a:r>
              <a:rPr lang="en-US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50+value1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50-value2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,12,44);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(W1)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0FDECD-B093-40A1-A550-5C898E26E9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How to make your own</a:t>
            </a:r>
            <a:br>
              <a:rPr lang="en-US" sz="4000" smtClean="0"/>
            </a:br>
            <a:r>
              <a:rPr lang="en-US" sz="4000" smtClean="0"/>
              <a:t>computer software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ellipse(50,50,80,20);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An example of a </a:t>
            </a:r>
            <a:r>
              <a:rPr lang="en-US" i="1" dirty="0" smtClean="0"/>
              <a:t>function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functions "do something" this one "draws an ellipse with this size and position"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The numbers are called </a:t>
            </a:r>
            <a:r>
              <a:rPr lang="en-US" i="1" dirty="0" smtClean="0"/>
              <a:t>arguments </a:t>
            </a:r>
            <a:r>
              <a:rPr lang="en-US" dirty="0" smtClean="0"/>
              <a:t>or </a:t>
            </a:r>
            <a:r>
              <a:rPr lang="en-US" i="1" dirty="0" smtClean="0"/>
              <a:t>parameters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267200"/>
            <a:ext cx="20986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056AC0-39A5-4FAA-AC86-13E3ADCA75D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b="1" dirty="0" smtClean="0">
                <a:latin typeface="Courier New" pitchFamily="49" charset="0"/>
              </a:rPr>
              <a:t>= </a:t>
            </a:r>
            <a:r>
              <a:rPr lang="en-US" dirty="0" smtClean="0"/>
              <a:t>is called the </a:t>
            </a:r>
            <a:r>
              <a:rPr lang="en-US" i="1" dirty="0" smtClean="0"/>
              <a:t>assignment operator</a:t>
            </a:r>
            <a:endParaRPr lang="en-US" b="1" i="1" dirty="0" smtClean="0">
              <a:latin typeface="Courier (W1)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It takes the value on the </a:t>
            </a:r>
            <a:r>
              <a:rPr lang="en-US" i="1" dirty="0" smtClean="0"/>
              <a:t>right</a:t>
            </a:r>
            <a:r>
              <a:rPr lang="en-US" dirty="0" smtClean="0"/>
              <a:t>, and puts it in the variable on the </a:t>
            </a:r>
            <a:r>
              <a:rPr lang="en-US" i="1" dirty="0" smtClean="0"/>
              <a:t>left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 = 5;</a:t>
            </a:r>
          </a:p>
          <a:p>
            <a:pPr eaLnBrk="1" hangingPunct="1">
              <a:defRPr/>
            </a:pPr>
            <a:r>
              <a:rPr lang="en-US" dirty="0" smtClean="0"/>
              <a:t>You can't do it the other way around!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Courier (W1)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 = num;</a:t>
            </a:r>
          </a:p>
        </p:txBody>
      </p:sp>
      <p:grpSp>
        <p:nvGrpSpPr>
          <p:cNvPr id="131077" name="Group 7"/>
          <p:cNvGrpSpPr>
            <a:grpSpLocks/>
          </p:cNvGrpSpPr>
          <p:nvPr/>
        </p:nvGrpSpPr>
        <p:grpSpPr bwMode="auto">
          <a:xfrm>
            <a:off x="304800" y="4495800"/>
            <a:ext cx="2209800" cy="1981200"/>
            <a:chOff x="3696" y="3360"/>
            <a:chExt cx="960" cy="816"/>
          </a:xfrm>
        </p:grpSpPr>
        <p:sp>
          <p:nvSpPr>
            <p:cNvPr id="131078" name="Oval 5"/>
            <p:cNvSpPr>
              <a:spLocks noChangeArrowheads="1"/>
            </p:cNvSpPr>
            <p:nvPr/>
          </p:nvSpPr>
          <p:spPr bwMode="auto">
            <a:xfrm>
              <a:off x="3696" y="3360"/>
              <a:ext cx="960" cy="816"/>
            </a:xfrm>
            <a:prstGeom prst="ellips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1079" name="Line 6"/>
            <p:cNvSpPr>
              <a:spLocks noChangeShapeType="1"/>
            </p:cNvSpPr>
            <p:nvPr/>
          </p:nvSpPr>
          <p:spPr bwMode="auto">
            <a:xfrm>
              <a:off x="3840" y="3456"/>
              <a:ext cx="672" cy="57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5EB2FE-384B-4A00-8F2C-C04C42A0609C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can't do an assignment as an argument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45,55,10,10);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You have to do in two separate lines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45;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ellipse(x,55,10,10);</a:t>
            </a:r>
          </a:p>
          <a:p>
            <a:pPr eaLnBrk="1" hangingPunct="1">
              <a:defRPr/>
            </a:pPr>
            <a:endParaRPr lang="en-US" dirty="0" smtClean="0"/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895600" y="2362200"/>
            <a:ext cx="1676400" cy="1524000"/>
            <a:chOff x="3696" y="3360"/>
            <a:chExt cx="960" cy="816"/>
          </a:xfrm>
        </p:grpSpPr>
        <p:sp>
          <p:nvSpPr>
            <p:cNvPr id="132102" name="Oval 5"/>
            <p:cNvSpPr>
              <a:spLocks noChangeArrowheads="1"/>
            </p:cNvSpPr>
            <p:nvPr/>
          </p:nvSpPr>
          <p:spPr bwMode="auto">
            <a:xfrm>
              <a:off x="3696" y="3360"/>
              <a:ext cx="960" cy="816"/>
            </a:xfrm>
            <a:prstGeom prst="ellips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2103" name="Line 6"/>
            <p:cNvSpPr>
              <a:spLocks noChangeShapeType="1"/>
            </p:cNvSpPr>
            <p:nvPr/>
          </p:nvSpPr>
          <p:spPr bwMode="auto">
            <a:xfrm>
              <a:off x="3840" y="3456"/>
              <a:ext cx="672" cy="576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7479C9-AB05-444F-B817-721A1DB3C564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i="1" smtClean="0"/>
              <a:t>type</a:t>
            </a:r>
            <a:r>
              <a:rPr lang="en-US" smtClean="0"/>
              <a:t> of variable must match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55626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You can't put a decimal in an </a:t>
            </a:r>
            <a:r>
              <a:rPr lang="en-US" sz="3600" b="1" smtClean="0">
                <a:latin typeface="Courier New" pitchFamily="49" charset="0"/>
              </a:rPr>
              <a:t>int</a:t>
            </a:r>
          </a:p>
          <a:p>
            <a:pPr eaLnBrk="1" hangingPunct="1">
              <a:defRPr/>
            </a:pPr>
            <a:r>
              <a:rPr lang="en-US" sz="3600" smtClean="0"/>
              <a:t>Otherwise you'll get an error message</a:t>
            </a:r>
          </a:p>
        </p:txBody>
      </p:sp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5800"/>
            <a:ext cx="29718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79863"/>
            <a:ext cx="868680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C77E8C-516F-4079-8AE2-963C03089324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The assignment operator</a:t>
            </a:r>
            <a:endParaRPr lang="en-US" sz="4000" i="1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olidFill>
                  <a:srgbClr val="FFFF00"/>
                </a:solidFill>
              </a:rPr>
              <a:t>This looks weird</a:t>
            </a:r>
            <a:r>
              <a:rPr lang="en-US" smtClean="0"/>
              <a:t> if you are use to algebra, but it's very common in programming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b="1" smtClean="0">
                <a:latin typeface="Courier New" pitchFamily="49" charset="0"/>
              </a:rPr>
              <a:t>int x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4000" b="1" smtClean="0">
                <a:solidFill>
                  <a:srgbClr val="FFFF00"/>
                </a:solidFill>
                <a:latin typeface="Courier New" pitchFamily="49" charset="0"/>
              </a:rPr>
              <a:t>x = x + 1</a:t>
            </a:r>
            <a:r>
              <a:rPr lang="en-US" sz="40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What value is in the </a:t>
            </a:r>
            <a:r>
              <a:rPr lang="en-US" b="1" smtClean="0">
                <a:latin typeface="Courier New" pitchFamily="49" charset="0"/>
              </a:rPr>
              <a:t>x</a:t>
            </a:r>
            <a:r>
              <a:rPr lang="en-US" smtClean="0"/>
              <a:t> variable after those two lines of code are executed?</a:t>
            </a:r>
            <a:endParaRPr lang="en-US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D752C-D7D0-4E17-96FE-B3961736AA82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396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Variables can be reused</a:t>
            </a:r>
            <a:br>
              <a:rPr lang="en-US" sz="4000" smtClean="0"/>
            </a:br>
            <a:r>
              <a:rPr lang="en-US" sz="4000" smtClean="0"/>
              <a:t> as many times as you like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0363" y="0"/>
            <a:ext cx="4833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1EBD21-373F-4176-8920-E47F1E8E8985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4038600" cy="2819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Now</a:t>
            </a:r>
            <a:br>
              <a:rPr lang="en-US" smtClean="0"/>
            </a:br>
            <a:r>
              <a:rPr lang="en-US" smtClean="0"/>
              <a:t>With just one change. . .</a:t>
            </a:r>
            <a:br>
              <a:rPr lang="en-US" smtClean="0"/>
            </a:br>
            <a:endParaRPr lang="en-US" smtClean="0"/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0"/>
            <a:ext cx="4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6BDDA2-BBD9-42F0-85C5-8CDFE010170B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78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38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30480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70D09D-1B2B-40A4-B0E4-CF814ADB4804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78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30480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2399EF-70B4-4DE8-9F7E-B47390897584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79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2971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4A576F-C5B9-43A8-8095-FA0B1F8AEA75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79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2971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B6A77C-62BF-47EC-8A59-4FF6714858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Coordinates in Computer Graphics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 computer graphics, the coordinate system is only positive.</a:t>
            </a:r>
          </a:p>
          <a:p>
            <a:pPr eaLnBrk="1" hangingPunct="1">
              <a:defRPr/>
            </a:pPr>
            <a:r>
              <a:rPr lang="en-US" smtClean="0"/>
              <a:t>The origin is the top left corner of the window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581400" y="3886200"/>
            <a:ext cx="3733800" cy="2590800"/>
            <a:chOff x="2256" y="2400"/>
            <a:chExt cx="2352" cy="1632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2592" y="2736"/>
              <a:ext cx="1296" cy="1056"/>
              <a:chOff x="2400" y="2640"/>
              <a:chExt cx="1296" cy="1056"/>
            </a:xfrm>
          </p:grpSpPr>
          <p:sp>
            <p:nvSpPr>
              <p:cNvPr id="37898" name="Line 6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129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9" name="Line 7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05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>
              <a:off x="2256" y="2400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Times New Roman" pitchFamily="18" charset="0"/>
                </a:rPr>
                <a:t>(0,0)</a:t>
              </a: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>
              <a:off x="3936" y="2592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Arial" charset="0"/>
                </a:rPr>
                <a:t>+ X</a:t>
              </a:r>
            </a:p>
          </p:txBody>
        </p:sp>
        <p:sp>
          <p:nvSpPr>
            <p:cNvPr id="37897" name="Text Box 10"/>
            <p:cNvSpPr txBox="1">
              <a:spLocks noChangeArrowheads="1"/>
            </p:cNvSpPr>
            <p:nvPr/>
          </p:nvSpPr>
          <p:spPr bwMode="auto">
            <a:xfrm>
              <a:off x="2448" y="3744"/>
              <a:ext cx="67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sz="2400">
                  <a:latin typeface="Arial" charset="0"/>
                </a:rPr>
                <a:t>+ 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51FD4C-1DEA-4903-88EB-D7BE9F929B85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79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"Moving" a circle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055611-C2D1-4828-B653-8C6790B4C691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79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Notice the difference?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3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699A4B-A04D-4249-B9BE-6BFD11AC7747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794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The top picture drew the left circle </a:t>
            </a:r>
            <a:r>
              <a:rPr lang="en-US" sz="3600" i="1" smtClean="0"/>
              <a:t>first</a:t>
            </a:r>
            <a:r>
              <a:rPr lang="en-US" sz="3600" smtClean="0"/>
              <a:t>, while the bottom drew the left circle </a:t>
            </a:r>
            <a:r>
              <a:rPr lang="en-US" sz="3600" i="1" smtClean="0"/>
              <a:t>last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4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27AE5A-2CA9-499B-970C-FBFAE9EDD099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79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The bottom picture doesn't match</a:t>
            </a:r>
            <a:br>
              <a:rPr lang="en-US" sz="3600" smtClean="0"/>
            </a:br>
            <a:r>
              <a:rPr lang="en-US" sz="3600" smtClean="0"/>
              <a:t>the output of this program</a:t>
            </a:r>
            <a:endParaRPr lang="en-US" sz="3600" i="1" smtClean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size(200,100);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x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int y =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x = x + 50;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ellipse(x,y,60,60);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b="1" smtClean="0">
              <a:latin typeface="Courier New" pitchFamily="49" charset="0"/>
            </a:endParaRPr>
          </a:p>
        </p:txBody>
      </p:sp>
      <p:pic>
        <p:nvPicPr>
          <p:cNvPr id="145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76400"/>
            <a:ext cx="297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2971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5" name="Line 6"/>
          <p:cNvSpPr>
            <a:spLocks noChangeShapeType="1"/>
          </p:cNvSpPr>
          <p:nvPr/>
        </p:nvSpPr>
        <p:spPr bwMode="auto">
          <a:xfrm flipV="1">
            <a:off x="5257800" y="3886200"/>
            <a:ext cx="3733800" cy="24384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16" name="Line 7"/>
          <p:cNvSpPr>
            <a:spLocks noChangeShapeType="1"/>
          </p:cNvSpPr>
          <p:nvPr/>
        </p:nvSpPr>
        <p:spPr bwMode="auto">
          <a:xfrm>
            <a:off x="5410200" y="4114800"/>
            <a:ext cx="3733800" cy="2209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F0D7E1-FAF4-4303-8A79-DCC53FC3EED0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78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Find the matching output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size(100,100);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x = 50;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y = 50;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x = x + 30;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y = y - 30;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ellipse(x,y,60,60);</a:t>
            </a:r>
          </a:p>
        </p:txBody>
      </p:sp>
      <p:pic>
        <p:nvPicPr>
          <p:cNvPr id="1464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9530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124200"/>
            <a:ext cx="12382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953000"/>
            <a:ext cx="1257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0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124200"/>
            <a:ext cx="12382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524000"/>
            <a:ext cx="1219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42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1447800"/>
            <a:ext cx="1219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43" name="TextBox 8"/>
          <p:cNvSpPr txBox="1">
            <a:spLocks noChangeArrowheads="1"/>
          </p:cNvSpPr>
          <p:nvPr/>
        </p:nvSpPr>
        <p:spPr bwMode="auto">
          <a:xfrm>
            <a:off x="4876800" y="19050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46444" name="TextBox 8"/>
          <p:cNvSpPr txBox="1">
            <a:spLocks noChangeArrowheads="1"/>
          </p:cNvSpPr>
          <p:nvPr/>
        </p:nvSpPr>
        <p:spPr bwMode="auto">
          <a:xfrm>
            <a:off x="8305800" y="1752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146445" name="TextBox 8"/>
          <p:cNvSpPr txBox="1">
            <a:spLocks noChangeArrowheads="1"/>
          </p:cNvSpPr>
          <p:nvPr/>
        </p:nvSpPr>
        <p:spPr bwMode="auto">
          <a:xfrm>
            <a:off x="4953000" y="3276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146446" name="TextBox 8"/>
          <p:cNvSpPr txBox="1">
            <a:spLocks noChangeArrowheads="1"/>
          </p:cNvSpPr>
          <p:nvPr/>
        </p:nvSpPr>
        <p:spPr bwMode="auto">
          <a:xfrm>
            <a:off x="8382000" y="33528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146447" name="TextBox 8"/>
          <p:cNvSpPr txBox="1">
            <a:spLocks noChangeArrowheads="1"/>
          </p:cNvSpPr>
          <p:nvPr/>
        </p:nvSpPr>
        <p:spPr bwMode="auto">
          <a:xfrm>
            <a:off x="4953000" y="518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146448" name="TextBox 8"/>
          <p:cNvSpPr txBox="1">
            <a:spLocks noChangeArrowheads="1"/>
          </p:cNvSpPr>
          <p:nvPr/>
        </p:nvSpPr>
        <p:spPr bwMode="auto">
          <a:xfrm>
            <a:off x="8382000" y="5181600"/>
            <a:ext cx="38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375307-7921-41E3-B902-EF0AE690990A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You wouldn't write a paper that was just one long paragraph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You'd have many paragraphs, each of which would focus on one topic</a:t>
            </a:r>
          </a:p>
          <a:p>
            <a:pPr eaLnBrk="1" hangingPunct="1">
              <a:defRPr/>
            </a:pPr>
            <a:r>
              <a:rPr lang="en-US" smtClean="0"/>
              <a:t>It's the same in programs—we divide our program into chunks called </a:t>
            </a:r>
            <a:r>
              <a:rPr lang="en-US" b="1" i="1" smtClean="0"/>
              <a:t>functions</a:t>
            </a:r>
          </a:p>
          <a:p>
            <a:pPr eaLnBrk="1" hangingPunct="1">
              <a:defRPr/>
            </a:pPr>
            <a:r>
              <a:rPr lang="en-US" smtClean="0"/>
              <a:t>Each function focuses on one job or task</a:t>
            </a:r>
          </a:p>
        </p:txBody>
      </p:sp>
    </p:spTree>
    <p:extLst>
      <p:ext uri="{BB962C8B-B14F-4D97-AF65-F5344CB8AC3E}">
        <p14:creationId xmlns:p14="http://schemas.microsoft.com/office/powerpoint/2010/main" val="18754560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E50CC-6E62-4942-B1CF-6911A2F2EB0B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Creating your own functions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allows you to separate your program into different functions.</a:t>
            </a:r>
          </a:p>
          <a:p>
            <a:pPr eaLnBrk="1" hangingPunct="1">
              <a:defRPr/>
            </a:pPr>
            <a:r>
              <a:rPr lang="en-US" smtClean="0"/>
              <a:t>This is one of the key elements of </a:t>
            </a:r>
            <a:r>
              <a:rPr lang="en-US" i="1" smtClean="0"/>
              <a:t>good style</a:t>
            </a:r>
            <a:r>
              <a:rPr lang="en-US" smtClean="0"/>
              <a:t>, and makes programs easier to understand, modify and reuse.</a:t>
            </a:r>
            <a:endParaRPr lang="en-US" i="1" smtClean="0"/>
          </a:p>
          <a:p>
            <a:pPr eaLnBrk="1" hangingPunct="1">
              <a:defRPr/>
            </a:pPr>
            <a:r>
              <a:rPr lang="en-US" smtClean="0"/>
              <a:t>A well designed function should do </a:t>
            </a:r>
            <a:r>
              <a:rPr lang="en-US" i="1" smtClean="0"/>
              <a:t>one thing</a:t>
            </a:r>
            <a:r>
              <a:rPr lang="en-US" smtClean="0"/>
              <a:t>; that is you should be able to describe what it does without using the word </a:t>
            </a:r>
            <a:r>
              <a:rPr lang="en-US" i="1" smtClean="0"/>
              <a:t>and</a:t>
            </a:r>
            <a:r>
              <a:rPr lang="en-US" smtClean="0"/>
              <a:t> or </a:t>
            </a:r>
            <a:r>
              <a:rPr lang="en-US" i="1" smtClean="0"/>
              <a:t>or</a:t>
            </a:r>
            <a:r>
              <a:rPr lang="en-US" smtClean="0"/>
              <a:t>.</a:t>
            </a:r>
            <a:endParaRPr lang="en-US" i="1" smtClean="0"/>
          </a:p>
        </p:txBody>
      </p:sp>
    </p:spTree>
    <p:extLst>
      <p:ext uri="{BB962C8B-B14F-4D97-AF65-F5344CB8AC3E}">
        <p14:creationId xmlns:p14="http://schemas.microsoft.com/office/powerpoint/2010/main" val="2312908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56464A-7AEF-45F2-BA90-902D41E5B9B1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draw()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Processing programs that use functions must contain two special functions called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Put things that happen only once at the beginning in </a:t>
            </a:r>
            <a:r>
              <a:rPr lang="en-US" b="1" smtClean="0">
                <a:latin typeface="Courier New" pitchFamily="49" charset="0"/>
              </a:rPr>
              <a:t>setup()</a:t>
            </a:r>
          </a:p>
          <a:p>
            <a:pPr eaLnBrk="1" hangingPunct="1">
              <a:defRPr/>
            </a:pPr>
            <a:r>
              <a:rPr lang="en-US" smtClean="0"/>
              <a:t>Put code that draws in </a:t>
            </a:r>
            <a:r>
              <a:rPr lang="en-US" b="1" smtClean="0">
                <a:latin typeface="Courier New" pitchFamily="49" charset="0"/>
              </a:rPr>
              <a:t>draw()</a:t>
            </a:r>
          </a:p>
          <a:p>
            <a:pPr eaLnBrk="1" hangingPunct="1">
              <a:defRPr/>
            </a:pPr>
            <a:r>
              <a:rPr lang="en-US" smtClean="0"/>
              <a:t>You may create as many additional functions as you want</a:t>
            </a:r>
          </a:p>
        </p:txBody>
      </p:sp>
    </p:spTree>
    <p:extLst>
      <p:ext uri="{BB962C8B-B14F-4D97-AF65-F5344CB8AC3E}">
        <p14:creationId xmlns:p14="http://schemas.microsoft.com/office/powerpoint/2010/main" val="35438290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D6352F-5A45-4E28-93D5-0B2D07423A4D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Let's say I had a program that drew a happy face</a:t>
            </a:r>
          </a:p>
        </p:txBody>
      </p:sp>
      <p:pic>
        <p:nvPicPr>
          <p:cNvPr id="1986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1226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29454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7CA746-50DC-4B38-8394-4A97DCD7B347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Here's what it would look like separated into </a:t>
            </a:r>
            <a:r>
              <a:rPr lang="en-US" sz="2800" b="1" dirty="0" smtClean="0">
                <a:latin typeface="Courier New" pitchFamily="49" charset="0"/>
              </a:rPr>
              <a:t>setup()</a:t>
            </a:r>
            <a:r>
              <a:rPr lang="en-US" sz="2800" dirty="0" smtClean="0"/>
              <a:t> and </a:t>
            </a:r>
            <a:r>
              <a:rPr lang="en-US" sz="2800" b="1" dirty="0" smtClean="0">
                <a:latin typeface="Courier New" pitchFamily="49" charset="0"/>
              </a:rPr>
              <a:t>draw()</a:t>
            </a:r>
            <a:r>
              <a:rPr lang="en-US" sz="2800" dirty="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  <p:pic>
        <p:nvPicPr>
          <p:cNvPr id="1996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81200"/>
            <a:ext cx="25431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9472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202AF5-1D70-40BA-BA20-8E1F31EA967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ellipse(</a:t>
            </a:r>
            <a:r>
              <a:rPr lang="en-US" smtClean="0">
                <a:solidFill>
                  <a:srgbClr val="CC0000"/>
                </a:solidFill>
                <a:latin typeface="Courier New" pitchFamily="49" charset="0"/>
              </a:rPr>
              <a:t>50,50</a:t>
            </a:r>
            <a:r>
              <a:rPr lang="en-US" smtClean="0">
                <a:latin typeface="Courier New" pitchFamily="49" charset="0"/>
              </a:rPr>
              <a:t>,80,20);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The first two arguments (</a:t>
            </a:r>
            <a:r>
              <a:rPr lang="en-US" smtClean="0">
                <a:solidFill>
                  <a:srgbClr val="CC0000"/>
                </a:solidFill>
              </a:rPr>
              <a:t>in Red</a:t>
            </a:r>
            <a:r>
              <a:rPr lang="en-US" smtClean="0"/>
              <a:t>) are the x and y coordinates of the center of the ellipse</a:t>
            </a:r>
            <a:endParaRPr lang="en-US" i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3267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609600" y="3505200"/>
            <a:ext cx="16002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2209800" y="3505200"/>
            <a:ext cx="0" cy="1371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WordArt 10"/>
          <p:cNvSpPr>
            <a:spLocks noChangeArrowheads="1" noChangeShapeType="1" noTextEdit="1"/>
          </p:cNvSpPr>
          <p:nvPr/>
        </p:nvSpPr>
        <p:spPr bwMode="auto">
          <a:xfrm>
            <a:off x="838200" y="35814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50</a:t>
            </a:r>
          </a:p>
        </p:txBody>
      </p:sp>
      <p:sp>
        <p:nvSpPr>
          <p:cNvPr id="38921" name="WordArt 11"/>
          <p:cNvSpPr>
            <a:spLocks noChangeArrowheads="1" noChangeShapeType="1" noTextEdit="1"/>
          </p:cNvSpPr>
          <p:nvPr/>
        </p:nvSpPr>
        <p:spPr bwMode="auto">
          <a:xfrm>
            <a:off x="2362200" y="3962400"/>
            <a:ext cx="838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Arial Black"/>
              </a:rP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EB680E-7FB3-4E74-AB12-70C981C2DBAB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30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syntax of functions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763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For now, every function starts with </a:t>
            </a:r>
            <a:r>
              <a:rPr lang="en-US" b="1" smtClean="0">
                <a:latin typeface="Courier New" pitchFamily="49" charset="0"/>
              </a:rPr>
              <a:t>void </a:t>
            </a:r>
            <a:r>
              <a:rPr lang="en-US" smtClean="0"/>
              <a:t>which marks the beginning of the </a:t>
            </a:r>
            <a:r>
              <a:rPr lang="en-US" b="1" i="1" smtClean="0"/>
              <a:t>head</a:t>
            </a:r>
            <a:endParaRPr lang="en-US" b="1" i="1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Then a name followed by parenthesis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Curly braces mark the beginning and ending of the </a:t>
            </a:r>
            <a:r>
              <a:rPr lang="en-US" b="1" i="1" smtClean="0"/>
              <a:t>body</a:t>
            </a:r>
            <a:r>
              <a:rPr lang="en-US" smtClean="0"/>
              <a:t> of the function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mtClean="0"/>
              <a:t>The head and body together are called the function </a:t>
            </a:r>
            <a:r>
              <a:rPr lang="en-US" b="1" i="1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267367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3727B-2536-4CDE-BD1A-F6A4BF5E0C4C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Happy Face Example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Here  I've added my own </a:t>
            </a:r>
            <a:r>
              <a:rPr lang="en-US" sz="2400" b="1" smtClean="0">
                <a:latin typeface="Courier New" pitchFamily="49" charset="0"/>
              </a:rPr>
              <a:t>face()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head()</a:t>
            </a:r>
            <a:r>
              <a:rPr lang="en-US" sz="2400" smtClean="0"/>
              <a:t> functions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17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38" y="1371600"/>
            <a:ext cx="36623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4287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915167-186C-4090-A031-736935D41FC9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Oops! What happened?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3246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setup()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size(200,100);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draw()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face();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 head();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head()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fill(255,255,0);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ellipse(100,50,80,80);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void face()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arc(100,50,60,60,PI/8,7*PI/8);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fill(0,0,0);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ellipse(85,40,10,15);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  ellipse(115,40,10,15);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pic>
        <p:nvPicPr>
          <p:cNvPr id="2027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762000"/>
            <a:ext cx="3886200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550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2503BE-8E82-4873-B36A-BF13C67C57B0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Auto Format</a:t>
            </a:r>
          </a:p>
        </p:txBody>
      </p:sp>
      <p:pic>
        <p:nvPicPr>
          <p:cNvPr id="2037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3962400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7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38496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82" name="WordArt 5"/>
          <p:cNvSpPr>
            <a:spLocks noChangeArrowheads="1" noChangeShapeType="1" noTextEdit="1"/>
          </p:cNvSpPr>
          <p:nvPr/>
        </p:nvSpPr>
        <p:spPr bwMode="auto">
          <a:xfrm>
            <a:off x="1600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before</a:t>
            </a:r>
          </a:p>
        </p:txBody>
      </p:sp>
      <p:sp>
        <p:nvSpPr>
          <p:cNvPr id="203783" name="WordArt 6"/>
          <p:cNvSpPr>
            <a:spLocks noChangeArrowheads="1" noChangeShapeType="1" noTextEdit="1"/>
          </p:cNvSpPr>
          <p:nvPr/>
        </p:nvSpPr>
        <p:spPr bwMode="auto">
          <a:xfrm>
            <a:off x="5791200" y="1371600"/>
            <a:ext cx="16002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after</a:t>
            </a:r>
          </a:p>
        </p:txBody>
      </p:sp>
      <p:sp>
        <p:nvSpPr>
          <p:cNvPr id="203784" name="TextBox 7"/>
          <p:cNvSpPr txBox="1">
            <a:spLocks noChangeArrowheads="1"/>
          </p:cNvSpPr>
          <p:nvPr/>
        </p:nvSpPr>
        <p:spPr bwMode="auto">
          <a:xfrm>
            <a:off x="1524000" y="6096000"/>
            <a:ext cx="5935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Ctrl T is the keyboard shortcut for Auto Format</a:t>
            </a:r>
          </a:p>
        </p:txBody>
      </p:sp>
    </p:spTree>
    <p:extLst>
      <p:ext uri="{BB962C8B-B14F-4D97-AF65-F5344CB8AC3E}">
        <p14:creationId xmlns:p14="http://schemas.microsoft.com/office/powerpoint/2010/main" val="2343919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29538C-5409-417F-B19C-E1D5D9120568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306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Animation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can take advantage of the way </a:t>
            </a:r>
            <a:r>
              <a:rPr lang="en-US" b="1" smtClean="0">
                <a:latin typeface="Courier New" pitchFamily="49" charset="0"/>
              </a:rPr>
              <a:t>setup()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draw()</a:t>
            </a:r>
            <a:r>
              <a:rPr lang="en-US" smtClean="0"/>
              <a:t> work to create simple animations</a:t>
            </a:r>
          </a:p>
          <a:p>
            <a:pPr eaLnBrk="1" hangingPunct="1">
              <a:defRPr/>
            </a:pPr>
            <a:r>
              <a:rPr lang="en-US" smtClean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523954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659E05-B0E0-4CB6-9116-75C59370FCBD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loops make things repeat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i="1" dirty="0" smtClean="0"/>
              <a:t>Looping</a:t>
            </a:r>
            <a:r>
              <a:rPr lang="en-US" dirty="0" smtClean="0"/>
              <a:t> means </a:t>
            </a:r>
            <a:r>
              <a:rPr lang="en-US" b="1" i="1" dirty="0" smtClean="0"/>
              <a:t>repeating</a:t>
            </a:r>
            <a:r>
              <a:rPr lang="en-US" dirty="0" smtClean="0"/>
              <a:t> over and over</a:t>
            </a:r>
            <a:endParaRPr lang="en-US" b="1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If you wanted to display 10 </a:t>
            </a:r>
            <a:r>
              <a:rPr lang="en-US" b="1" dirty="0" smtClean="0"/>
              <a:t>circle</a:t>
            </a:r>
            <a:r>
              <a:rPr lang="en-US" dirty="0" smtClean="0"/>
              <a:t>s to the screen, you could copy and paste code like this: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ellipse(15,50,50,50);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ellipse(25,50,50,50);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ellipse(35,50,50,50);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ellipse(45,50,50,50);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ellipse(55,50,50,50);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ellipse(65,50,50,50);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ellipse(75,50,50,50);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ellipse(85,50,50,50);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ellipse(95,50,50,50);</a:t>
            </a:r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2766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1F40EB-70E8-4412-8CFD-BFEDCA5BCD73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81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Loops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On the other hand, if you wanted to display</a:t>
            </a:r>
            <a:r>
              <a:rPr lang="en-US" sz="4400" b="1" i="1" dirty="0" smtClean="0"/>
              <a:t>100</a:t>
            </a:r>
            <a:r>
              <a:rPr lang="en-US" sz="4400" dirty="0" smtClean="0"/>
              <a:t> or </a:t>
            </a:r>
            <a:r>
              <a:rPr lang="en-US" sz="4400" b="1" i="1" dirty="0" smtClean="0"/>
              <a:t>1000</a:t>
            </a:r>
            <a:r>
              <a:rPr lang="en-US" sz="4400" dirty="0" smtClean="0"/>
              <a:t> or even more circles to the screen, using copy and paste would be tedious</a:t>
            </a:r>
          </a:p>
          <a:p>
            <a:pPr eaLnBrk="1" hangingPunct="1">
              <a:defRPr/>
            </a:pPr>
            <a:r>
              <a:rPr lang="en-US" sz="4400" dirty="0" smtClean="0"/>
              <a:t>A much better way is to use a </a:t>
            </a:r>
            <a:r>
              <a:rPr lang="en-US" sz="4400" i="1" dirty="0" smtClean="0"/>
              <a:t>loop</a:t>
            </a:r>
            <a:endParaRPr lang="en-US" b="1" i="1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5A54B4-98EC-4852-87B6-0924476074BC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81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The simplest loop in java is the </a:t>
            </a:r>
            <a:r>
              <a:rPr lang="en-US" sz="4000" b="1" smtClean="0">
                <a:latin typeface="Courier New" pitchFamily="49" charset="0"/>
              </a:rPr>
              <a:t>while</a:t>
            </a:r>
            <a:r>
              <a:rPr lang="en-US" sz="4000" smtClean="0"/>
              <a:t>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It uses a variable to keep track of how many repetitions to make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The variable has a </a:t>
            </a:r>
            <a:r>
              <a:rPr lang="en-US" sz="4000" b="1" i="1" smtClean="0"/>
              <a:t>starting point</a:t>
            </a:r>
            <a:r>
              <a:rPr lang="en-US" sz="4000" smtClean="0"/>
              <a:t>, an </a:t>
            </a:r>
            <a:r>
              <a:rPr lang="en-US" sz="4000" b="1" i="1" smtClean="0"/>
              <a:t>ending point</a:t>
            </a:r>
            <a:r>
              <a:rPr lang="en-US" sz="4000" smtClean="0"/>
              <a:t>, and some way of </a:t>
            </a:r>
            <a:r>
              <a:rPr lang="en-US" sz="4000" b="1" i="1" smtClean="0"/>
              <a:t>progressing from start to end</a:t>
            </a:r>
            <a:endParaRPr lang="en-US" sz="2800" b="1" i="1" smtClean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A3DB04-FED0-4E67-978C-C6BC6D0E6786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changing?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Each of the circles are identical except for one small change – each circle has a </a:t>
            </a:r>
            <a:r>
              <a:rPr lang="en-US" dirty="0" smtClean="0">
                <a:solidFill>
                  <a:srgbClr val="FFFF00"/>
                </a:solidFill>
              </a:rPr>
              <a:t>different x coordinate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noFill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15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25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35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45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55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65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75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85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ellipse(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95</a:t>
            </a:r>
            <a:r>
              <a:rPr lang="en-US" sz="2000" b="1" dirty="0" smtClean="0">
                <a:latin typeface="Courier New" pitchFamily="49" charset="0"/>
              </a:rPr>
              <a:t>,50,50,50);</a:t>
            </a:r>
          </a:p>
        </p:txBody>
      </p:sp>
      <p:pic>
        <p:nvPicPr>
          <p:cNvPr id="1515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2766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60E402-5C9A-4107-BF1D-03B52BDF581A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store a changing value</a:t>
            </a:r>
            <a:br>
              <a:rPr lang="en-US" dirty="0" smtClean="0"/>
            </a:br>
            <a:r>
              <a:rPr lang="en-US" dirty="0" smtClean="0"/>
              <a:t>use a variable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We could make </a:t>
            </a:r>
            <a:r>
              <a:rPr lang="en-US" dirty="0" smtClean="0">
                <a:solidFill>
                  <a:srgbClr val="FFFF00"/>
                </a:solidFill>
              </a:rPr>
              <a:t>a variable </a:t>
            </a:r>
            <a:r>
              <a:rPr lang="en-US" dirty="0" smtClean="0"/>
              <a:t>for the changing x coordinate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noFill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 x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 = x + 10;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ellipse(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</a:rPr>
              <a:t>,50,50,50);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//and so on. . . </a:t>
            </a:r>
          </a:p>
        </p:txBody>
      </p:sp>
      <p:pic>
        <p:nvPicPr>
          <p:cNvPr id="152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124200"/>
            <a:ext cx="2667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77898</TotalTime>
  <Words>12929</Words>
  <Application>Microsoft Macintosh PowerPoint</Application>
  <PresentationFormat>On-screen Show (4:3)</PresentationFormat>
  <Paragraphs>2542</Paragraphs>
  <Slides>285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285</vt:i4>
      </vt:variant>
    </vt:vector>
  </HeadingPairs>
  <TitlesOfParts>
    <vt:vector size="288" baseType="lpstr">
      <vt:lpstr>Stream</vt:lpstr>
      <vt:lpstr>Equation</vt:lpstr>
      <vt:lpstr>Bitmap Image</vt:lpstr>
      <vt:lpstr> Computer Science Camp December 2015</vt:lpstr>
      <vt:lpstr>What is Computer Science?</vt:lpstr>
      <vt:lpstr>What you’ll learn</vt:lpstr>
      <vt:lpstr>CSCamp.github.io</vt:lpstr>
      <vt:lpstr>PowerPoint Presentation</vt:lpstr>
      <vt:lpstr>How to make your own computer software</vt:lpstr>
      <vt:lpstr>How to make your own computer software</vt:lpstr>
      <vt:lpstr>Coordinates in Computer Graphics</vt:lpstr>
      <vt:lpstr>ellipse(50,50,80,20);</vt:lpstr>
      <vt:lpstr>ellipse(50,50,80,20);</vt:lpstr>
      <vt:lpstr>PowerPoint Presentation</vt:lpstr>
      <vt:lpstr>How to make your own computer software</vt:lpstr>
      <vt:lpstr>How to make your own computer software</vt:lpstr>
      <vt:lpstr>How to make your own computer software</vt:lpstr>
      <vt:lpstr>The Color Selector: click on the color you want and read the RGB values</vt:lpstr>
      <vt:lpstr>How to make your own computer software</vt:lpstr>
      <vt:lpstr>Order is important</vt:lpstr>
      <vt:lpstr>Java is very picky about names</vt:lpstr>
      <vt:lpstr>Program #1: Olympic Rings</vt:lpstr>
      <vt:lpstr>Common Mistakes</vt:lpstr>
      <vt:lpstr>The Processing "Dictionary"</vt:lpstr>
      <vt:lpstr>The "definition" of  ellipse()</vt:lpstr>
      <vt:lpstr>Drawing Functions</vt:lpstr>
      <vt:lpstr>triangle(150,20,20,280,280,280);</vt:lpstr>
      <vt:lpstr>rect(50,20,200,100);</vt:lpstr>
      <vt:lpstr>quad(50,20,220,80,250,160,30,280);</vt:lpstr>
      <vt:lpstr>ellipse(150,150,220,80);</vt:lpstr>
      <vt:lpstr>point(150,150);</vt:lpstr>
      <vt:lpstr>line(10,250,290,15);</vt:lpstr>
      <vt:lpstr>The endpoints</vt:lpstr>
      <vt:lpstr>These two invisible points "pull" the curve</vt:lpstr>
      <vt:lpstr>The effect at the ends is weaker</vt:lpstr>
      <vt:lpstr>The effect at the ends is weaker</vt:lpstr>
      <vt:lpstr>Both points on the same side</vt:lpstr>
      <vt:lpstr>The points can be off the screen!</vt:lpstr>
      <vt:lpstr>arc() draws part of an ellipse()</vt:lpstr>
      <vt:lpstr>arc() draws part of an ellipse()</vt:lpstr>
      <vt:lpstr>Polygons</vt:lpstr>
      <vt:lpstr>curveVertex</vt:lpstr>
      <vt:lpstr>curveVertex</vt:lpstr>
      <vt:lpstr>noStroke(); rect(50,50,200,100);</vt:lpstr>
      <vt:lpstr>noFill(); rect(50,50,200,100);</vt:lpstr>
      <vt:lpstr>noFill(); noStroke(); rect(50,50,200,100);</vt:lpstr>
      <vt:lpstr>fill(255,0,0); rect(50,50,200,100);</vt:lpstr>
      <vt:lpstr>fill(0,255,0); rect(50,50,200,100);</vt:lpstr>
      <vt:lpstr>fill(0,0,255); rect(50,50,200,100);</vt:lpstr>
      <vt:lpstr>fill(178,58,238); rect(50,50,200,100); RGB Color Codes: http://www.tayloredmktg.com/rgb/</vt:lpstr>
      <vt:lpstr>fill(0,0,255); stroke(255,0,0); rect(50,50,200,100);</vt:lpstr>
      <vt:lpstr>background(0,0,0); fill(255,0,0); rect(50,50,200,100);</vt:lpstr>
      <vt:lpstr>Grayscale</vt:lpstr>
      <vt:lpstr>opacity </vt:lpstr>
      <vt:lpstr>text("this is a test",10,50);</vt:lpstr>
      <vt:lpstr>stroke(0); //no effect! text("this is a test",10,50);</vt:lpstr>
      <vt:lpstr>fill(0); text("this is a test",10,50);</vt:lpstr>
      <vt:lpstr>textAlign(CENTER); text("this is a test",50,50);</vt:lpstr>
      <vt:lpstr>textSize(24); text("this is a test",10,50);</vt:lpstr>
      <vt:lpstr>Don't use spaces in Java names</vt:lpstr>
      <vt:lpstr>Instead use CamelCase</vt:lpstr>
      <vt:lpstr>Comments</vt:lpstr>
      <vt:lpstr>Arithmetic</vt:lpstr>
      <vt:lpstr>Expressions can be arguments</vt:lpstr>
      <vt:lpstr>Symmetry</vt:lpstr>
      <vt:lpstr>Symmetry</vt:lpstr>
      <vt:lpstr>Comments can be used to organize the parts of your program</vt:lpstr>
      <vt:lpstr>Commenting out code</vt:lpstr>
      <vt:lpstr>Variables and Declarations</vt:lpstr>
      <vt:lpstr>Variables and Declarations</vt:lpstr>
      <vt:lpstr>Variable Declarations &amp; Initializations</vt:lpstr>
      <vt:lpstr>Using variables in expression</vt:lpstr>
      <vt:lpstr>The assignment operator</vt:lpstr>
      <vt:lpstr>The assignment operator</vt:lpstr>
      <vt:lpstr>The type of variable must match</vt:lpstr>
      <vt:lpstr>The assignment operator</vt:lpstr>
      <vt:lpstr>Variables can be reused  as many times as you like</vt:lpstr>
      <vt:lpstr>Now With just one change. . . </vt:lpstr>
      <vt:lpstr>"Moving" a circle</vt:lpstr>
      <vt:lpstr>"Moving" a circle</vt:lpstr>
      <vt:lpstr>"Moving" a circle</vt:lpstr>
      <vt:lpstr>"Moving" a circle</vt:lpstr>
      <vt:lpstr>"Moving" a circle</vt:lpstr>
      <vt:lpstr>Notice the difference?</vt:lpstr>
      <vt:lpstr>The top picture drew the left circle first, while the bottom drew the left circle last</vt:lpstr>
      <vt:lpstr>The bottom picture doesn't match the output of this program</vt:lpstr>
      <vt:lpstr>Find the matching output</vt:lpstr>
      <vt:lpstr>You wouldn't write a paper that was just one long paragraph</vt:lpstr>
      <vt:lpstr>Creating your own functions</vt:lpstr>
      <vt:lpstr>setup() and draw()</vt:lpstr>
      <vt:lpstr>Happy Face Example</vt:lpstr>
      <vt:lpstr>Happy Face Example</vt:lpstr>
      <vt:lpstr>The syntax of functions</vt:lpstr>
      <vt:lpstr>Happy Face Example</vt:lpstr>
      <vt:lpstr>Oops! What happened?</vt:lpstr>
      <vt:lpstr>Auto Format</vt:lpstr>
      <vt:lpstr>Simple Animation</vt:lpstr>
      <vt:lpstr>loops make things repeat</vt:lpstr>
      <vt:lpstr>Loops</vt:lpstr>
      <vt:lpstr>while Loops</vt:lpstr>
      <vt:lpstr>what is changing?</vt:lpstr>
      <vt:lpstr>To store a changing value use a variable</vt:lpstr>
      <vt:lpstr>Here it is with a while loop</vt:lpstr>
      <vt:lpstr>Starting, stopping and progressing</vt:lpstr>
      <vt:lpstr>How many ellipses will this program make?</vt:lpstr>
      <vt:lpstr>How many ellipses will this program make?</vt:lpstr>
      <vt:lpstr>Here’s a pattern of ellipses of different widths</vt:lpstr>
      <vt:lpstr>How many lines will this program make?</vt:lpstr>
      <vt:lpstr>How many lines will this program make?</vt:lpstr>
      <vt:lpstr>What’s this program going to do?</vt:lpstr>
      <vt:lpstr>What’s this program going to do?</vt:lpstr>
      <vt:lpstr>We can extend this idea of filling the screen with different lines to make a gradient</vt:lpstr>
      <vt:lpstr>A program that uses a loop to make a gradient in the background</vt:lpstr>
      <vt:lpstr>We can have additional variables to x change as well</vt:lpstr>
      <vt:lpstr>Watch out for this mistake!</vt:lpstr>
      <vt:lpstr>Not a complete sentence</vt:lpstr>
      <vt:lpstr>Practice quiz question Find the output</vt:lpstr>
      <vt:lpstr>Practice quiz question Find the output</vt:lpstr>
      <vt:lpstr>Symmetry in a loop</vt:lpstr>
      <vt:lpstr>Notice that offset is "in charge" of the loop and h is "along for the ride"</vt:lpstr>
      <vt:lpstr>Reversing a loop</vt:lpstr>
      <vt:lpstr>Reversing a loop</vt:lpstr>
      <vt:lpstr>Reversing a loop</vt:lpstr>
      <vt:lpstr>Reversing a loop</vt:lpstr>
      <vt:lpstr>Reversing a loop</vt:lpstr>
      <vt:lpstr>A loop within a loop</vt:lpstr>
      <vt:lpstr>A loop within a loop</vt:lpstr>
      <vt:lpstr>A loop within a loop</vt:lpstr>
      <vt:lpstr>A loop within a loop</vt:lpstr>
      <vt:lpstr>A loop within a loop</vt:lpstr>
      <vt:lpstr>A loop within a loop</vt:lpstr>
      <vt:lpstr>A loop within a loop</vt:lpstr>
      <vt:lpstr>Rotatations</vt:lpstr>
      <vt:lpstr>Rotatations</vt:lpstr>
      <vt:lpstr>Rotatations</vt:lpstr>
      <vt:lpstr>Rotatations</vt:lpstr>
      <vt:lpstr>Rotatations</vt:lpstr>
      <vt:lpstr>Rotatations</vt:lpstr>
      <vt:lpstr>Rotatations</vt:lpstr>
      <vt:lpstr>Oops!  Colors must stay between 0 &amp; 255</vt:lpstr>
      <vt:lpstr>A "scaled" gradient</vt:lpstr>
      <vt:lpstr>Fade from Sea Green 46-164-87 to Sandy Brown 244-139-96</vt:lpstr>
      <vt:lpstr>Modern programs are very big—they are organized into Functions</vt:lpstr>
      <vt:lpstr>You wouldn't write a paper that was just one long paragraph</vt:lpstr>
      <vt:lpstr>Creating your own functions</vt:lpstr>
      <vt:lpstr>setup() and draw()</vt:lpstr>
      <vt:lpstr>Happy Face Example</vt:lpstr>
      <vt:lpstr>Happy Face Example</vt:lpstr>
      <vt:lpstr>The syntax of functions</vt:lpstr>
      <vt:lpstr>Happy Face Example</vt:lpstr>
      <vt:lpstr>Oops! What happened?</vt:lpstr>
      <vt:lpstr>Auto Format</vt:lpstr>
      <vt:lpstr>Simple Animation</vt:lpstr>
      <vt:lpstr>while loops and draw()</vt:lpstr>
      <vt:lpstr>while loops and draw()</vt:lpstr>
      <vt:lpstr>while loops and draw()</vt:lpstr>
      <vt:lpstr>while loops and draw()</vt:lpstr>
      <vt:lpstr>Download Latest Processing 2.0.3</vt:lpstr>
      <vt:lpstr>Animating with rotate()</vt:lpstr>
      <vt:lpstr>Checking the value in a variable</vt:lpstr>
      <vt:lpstr>Checking the value in a variable</vt:lpstr>
      <vt:lpstr>Printing Text </vt:lpstr>
      <vt:lpstr>Functions and variable declarations</vt:lpstr>
      <vt:lpstr>Functions and variable declarations</vt:lpstr>
      <vt:lpstr>Functions and variable declarations</vt:lpstr>
      <vt:lpstr>Functions and variable declarations</vt:lpstr>
      <vt:lpstr>The basic scope rule*</vt:lpstr>
      <vt:lpstr>The scope of diameter is in yellow</vt:lpstr>
      <vt:lpstr>If you declare the variable at the top of the program outside of any function, it's scope is the entire program</vt:lpstr>
      <vt:lpstr>Local vs. Global</vt:lpstr>
      <vt:lpstr>The circle gets bigger</vt:lpstr>
      <vt:lpstr>The circle DOESN'T get bigger</vt:lpstr>
      <vt:lpstr>the background drawn once (leaves a trail of circles)</vt:lpstr>
      <vt:lpstr>the background is drawn every time the screen is drawn (no trail)</vt:lpstr>
      <vt:lpstr>A black rectangle drawn every time with opacity (faint trail)</vt:lpstr>
      <vt:lpstr>Practice Quiz Question</vt:lpstr>
      <vt:lpstr>The if statement</vt:lpstr>
      <vt:lpstr>if statement</vt:lpstr>
      <vt:lpstr>if statement</vt:lpstr>
      <vt:lpstr>Using an if to "start over if it gets too big"</vt:lpstr>
      <vt:lpstr>Watch our for this mistake!</vt:lpstr>
      <vt:lpstr>Don't put a semi-colon here</vt:lpstr>
      <vt:lpstr>Now it's correct</vt:lpstr>
      <vt:lpstr>Find the Output</vt:lpstr>
      <vt:lpstr>A Circle that moves left to right</vt:lpstr>
      <vt:lpstr>A Circle that moves back &amp; forth</vt:lpstr>
      <vt:lpstr>Changing the amount of change</vt:lpstr>
      <vt:lpstr>Changing the amount of change</vt:lpstr>
      <vt:lpstr>Practice quiz question</vt:lpstr>
      <vt:lpstr>Expressions vs. Literals</vt:lpstr>
      <vt:lpstr>Expressions vs. Literals</vt:lpstr>
      <vt:lpstr>print() vs. println()</vt:lpstr>
      <vt:lpstr>Whitespace</vt:lpstr>
      <vt:lpstr>Printing two variables</vt:lpstr>
      <vt:lpstr>Practice with print()</vt:lpstr>
      <vt:lpstr>Practice with print()</vt:lpstr>
      <vt:lpstr>Practice with print()</vt:lpstr>
      <vt:lpstr>Practice with print()</vt:lpstr>
      <vt:lpstr>Practice with print()</vt:lpstr>
      <vt:lpstr>Practice Quiz Question</vt:lpstr>
      <vt:lpstr>Input</vt:lpstr>
      <vt:lpstr>Input</vt:lpstr>
      <vt:lpstr>Moving a circle with the mouse</vt:lpstr>
      <vt:lpstr>Functions that respond to events</vt:lpstr>
      <vt:lpstr>Painting only if mouse is dragged</vt:lpstr>
      <vt:lpstr>More on if: Relational Operators</vt:lpstr>
      <vt:lpstr>More on if: Relational Operators</vt:lpstr>
      <vt:lpstr>More on if: Relational Operators</vt:lpstr>
      <vt:lpstr>= vs. ==</vt:lpstr>
      <vt:lpstr>Moving the ellipse with the keyboard</vt:lpstr>
      <vt:lpstr>More system variables: pmouseX and pmouseY</vt:lpstr>
      <vt:lpstr>A drawing program</vt:lpstr>
      <vt:lpstr>The complete list of input functions and variables is in the API</vt:lpstr>
      <vt:lpstr>Painting only if the right mouse button is clicked</vt:lpstr>
      <vt:lpstr>boolean variables</vt:lpstr>
      <vt:lpstr>Painting only if the mouse is pressed and a key is pressed</vt:lpstr>
      <vt:lpstr>Painting only if the mouse is pressed and a key is pressed a different way</vt:lpstr>
      <vt:lpstr>Logical Operators</vt:lpstr>
      <vt:lpstr>Painting only if the mouse is dragged and the 'w' key is pressed</vt:lpstr>
      <vt:lpstr>Practice Quiz Question:  What is the output?</vt:lpstr>
      <vt:lpstr>Watch out for this error</vt:lpstr>
      <vt:lpstr>There shouldn't be a semi-colon here</vt:lpstr>
      <vt:lpstr>There shouldn't be a semi-colon here</vt:lpstr>
      <vt:lpstr>Now it's fixed</vt:lpstr>
      <vt:lpstr>Symmetrical reflections (mirrors)</vt:lpstr>
      <vt:lpstr>Symmetrical reflections (mirrors)</vt:lpstr>
      <vt:lpstr>Symmetrical reflections (mirrors)</vt:lpstr>
      <vt:lpstr>Symmetrical reflections (mirrors)</vt:lpstr>
      <vt:lpstr>Symmetrical reflections (mirrors)</vt:lpstr>
      <vt:lpstr>Android Mode</vt:lpstr>
      <vt:lpstr>Android Mode</vt:lpstr>
      <vt:lpstr>Android Mode</vt:lpstr>
      <vt:lpstr>Android Mode</vt:lpstr>
      <vt:lpstr>Random numbers</vt:lpstr>
      <vt:lpstr>dice example</vt:lpstr>
      <vt:lpstr>dice example</vt:lpstr>
      <vt:lpstr>dice example</vt:lpstr>
      <vt:lpstr>dice example</vt:lpstr>
      <vt:lpstr>dice example</vt:lpstr>
      <vt:lpstr>dice example</vt:lpstr>
      <vt:lpstr>A bug with negative arguments</vt:lpstr>
      <vt:lpstr>A bug with negative arguments</vt:lpstr>
      <vt:lpstr>Random Walk</vt:lpstr>
      <vt:lpstr>More Random Walk examples</vt:lpstr>
      <vt:lpstr>PowerPoint Presentation</vt:lpstr>
      <vt:lpstr>A Random Walk isn't a Random Jump</vt:lpstr>
      <vt:lpstr>A Random Walk isn't a Random Jump</vt:lpstr>
      <vt:lpstr>A one-dimensional random walk</vt:lpstr>
      <vt:lpstr>Practice Quiz Questions</vt:lpstr>
      <vt:lpstr>if and if/else</vt:lpstr>
      <vt:lpstr>"Chained" if/else</vt:lpstr>
      <vt:lpstr>if vs. if/else</vt:lpstr>
      <vt:lpstr>if vs. if/else</vt:lpstr>
      <vt:lpstr>if vs. if/else</vt:lpstr>
      <vt:lpstr>if vs. if/else</vt:lpstr>
      <vt:lpstr>Practice Quiz Question:  What is the output of this program?</vt:lpstr>
      <vt:lpstr>Using Pictures and Images</vt:lpstr>
      <vt:lpstr>Images</vt:lpstr>
      <vt:lpstr>Using a URL for an image</vt:lpstr>
      <vt:lpstr>Using a url for an image</vt:lpstr>
      <vt:lpstr>Images</vt:lpstr>
      <vt:lpstr>Using an image for the background()</vt:lpstr>
      <vt:lpstr>tint()</vt:lpstr>
      <vt:lpstr>tint()</vt:lpstr>
      <vt:lpstr>PowerPoint Presentation</vt:lpstr>
      <vt:lpstr>Adding Sound</vt:lpstr>
      <vt:lpstr>Adding Sound</vt:lpstr>
      <vt:lpstr>PowerPoint Presentation</vt:lpstr>
      <vt:lpstr>Other useful functions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Which dot is moving in a random walk?</vt:lpstr>
      <vt:lpstr>Random Walks</vt:lpstr>
      <vt:lpstr>A Pacman style random walk</vt:lpstr>
      <vt:lpstr>4 possible values {0,1,2,3}</vt:lpstr>
      <vt:lpstr>The complete program</vt:lpstr>
      <vt:lpstr>mousePressed function vs. variable</vt:lpstr>
      <vt:lpstr>If I use the function, I get one ellipse with every press</vt:lpstr>
      <vt:lpstr>If I use the variable in draw(), I get more ellipses the longer I press</vt:lpstr>
      <vt:lpstr>3 Practice Quiz Questions</vt:lpstr>
      <vt:lpstr>Problems with user input on webs.com?  </vt:lpstr>
      <vt:lpstr>Anyone who does not have the latest version of processing?</vt:lpstr>
      <vt:lpstr>Practice Quiz Questions (continues on next page)</vt:lpstr>
      <vt:lpstr>Practice Quiz Questions (continued)</vt:lpstr>
    </vt:vector>
  </TitlesOfParts>
  <Company>Lowell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Paul Cheng</dc:creator>
  <cp:lastModifiedBy>Art Simon</cp:lastModifiedBy>
  <cp:revision>1075</cp:revision>
  <dcterms:created xsi:type="dcterms:W3CDTF">2008-05-07T17:10:23Z</dcterms:created>
  <dcterms:modified xsi:type="dcterms:W3CDTF">2015-12-28T18:57:09Z</dcterms:modified>
</cp:coreProperties>
</file>