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256" r:id="rId5"/>
    <p:sldId id="257" r:id="rId6"/>
    <p:sldId id="427" r:id="rId7"/>
    <p:sldId id="483" r:id="rId8"/>
    <p:sldId id="486" r:id="rId9"/>
    <p:sldId id="484" r:id="rId10"/>
    <p:sldId id="487" r:id="rId11"/>
    <p:sldId id="488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3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3" r:id="rId53"/>
    <p:sldId id="534" r:id="rId54"/>
    <p:sldId id="535" r:id="rId55"/>
    <p:sldId id="536" r:id="rId56"/>
    <p:sldId id="537" r:id="rId57"/>
    <p:sldId id="538" r:id="rId58"/>
    <p:sldId id="532" r:id="rId59"/>
    <p:sldId id="539" r:id="rId60"/>
    <p:sldId id="540" r:id="rId61"/>
    <p:sldId id="541" r:id="rId62"/>
    <p:sldId id="542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56" autoAdjust="0"/>
    <p:restoredTop sz="94620" autoAdjust="0"/>
  </p:normalViewPr>
  <p:slideViewPr>
    <p:cSldViewPr>
      <p:cViewPr>
        <p:scale>
          <a:sx n="80" d="100"/>
          <a:sy n="80" d="100"/>
        </p:scale>
        <p:origin x="-106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B965A-7AF2-41DE-BDAD-A7E4CF295E33}" type="datetimeFigureOut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BBA4-721C-4B7B-9844-5723BAF4AD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李</a:t>
            </a:r>
            <a:r>
              <a:rPr lang="zh-CN" altLang="en-US" dirty="0" smtClean="0"/>
              <a:t>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overflow-y:css3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新增属性，用于处理内容超出容器时的处理方式。取值范围如下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visible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不剪切内容。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hidden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将超出对象宽度的内容进行裁剪，将不出现滚动条。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scroll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将超出对象宽度的内容进行裁剪，并以滚动条的方式显示超出的内容。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在需要时剪切内容并添加滚动条，此为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body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对象和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textarea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的默认值。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 css3-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布局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Layout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2.3 overflow-y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572008"/>
            <a:ext cx="62674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弹性盒模型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是布局模块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主体思想是似的元素可以改变大小以适应可用空间，当可用空间变大，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Flex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元素将伸展大小以填充可用空间，当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Flex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元素超出可用空间时将自动缩小。总之，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Flex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元素是可以让你的布局根据浏览器的大小变化进行自动伸缩。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弹性盒模型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sz="2800" b="1" dirty="0" smtClean="0"/>
              <a:t> Flexible Box 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简介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box-orient: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设定子元素的排列方式。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取值范围如下：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horizontal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设置弹性盒模型对象的子元素为水平排列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vertical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设置弹性盒模型对象的子元素为纵向排列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弹性盒模型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sz="2800" b="1" dirty="0" smtClean="0"/>
              <a:t> Flexible Box 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3.1 box-orient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429000"/>
            <a:ext cx="6334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box-pack: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设定子元素的对齐方式。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取值范围如下：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start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设置弹性盒模型对象的子元素从开始位置对齐（等同于左对齐）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center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设置弹性盒模型对象的子元素居中对齐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end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设置弹性盒模型对象的子元素从结束位置对齐（等同于右对齐）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justify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设置或弹性盒模型对象的子元素两端对齐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弹性盒模型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sz="2800" b="1" dirty="0" smtClean="0"/>
              <a:t> Flexible Box 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3.2 box-pack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500570"/>
            <a:ext cx="62293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box-align: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设定子元素的对齐方式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box-pack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互补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取值范围如下：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start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设置弹性盒模型对象的子元素从开始位置对齐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center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设置弹性盒模型对象的子元素居中对齐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end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设置弹性盒模型对象的子元素从结束位置对齐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baseline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设置弹性盒模型对象的子元素基线对齐（用于处理图片、汉字与英文混合）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stretch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设置弹性盒模型对象的子元素自适应父元素尺寸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弹性盒模型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sz="2800" b="1" dirty="0" smtClean="0"/>
              <a:t> Flexible Box 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3.3 box-align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643446"/>
            <a:ext cx="62293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box-flex: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设定子元素所占可用空间大小。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取值范围如下：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Number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：使用浮点数指定对象所分配其父元素剩余空间的比例。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弹性盒模型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sz="2800" b="1" dirty="0" smtClean="0"/>
              <a:t> Flexible Box 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3.4 box-flex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928934"/>
            <a:ext cx="6238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box-flex-group: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设定设定子元素组所占可用空间大小。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取值范围如下：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number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：动态给数值较大的组分配其内容所需的实际空间（如无内容、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padding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border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则不占空间），剩余空间则均分给数值最小的那个组（可能有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个或多个元素） 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弹性盒模型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sz="2800" b="1" dirty="0" smtClean="0"/>
              <a:t> Flexible Box 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3.5 box-flex-group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0"/>
            <a:ext cx="61626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box-ordinal-group 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设定子元素显示顺序。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取值范围如下：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number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：用整数值来定义弹性盒模型对象的子元素显示顺序。默认值：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弹性盒模型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sz="2800" b="1" dirty="0" smtClean="0"/>
              <a:t> Flexible Box 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3.6 box-ordinal-group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357562"/>
            <a:ext cx="61626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box-direction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整体设定子元素显示顺序。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取值范围如下：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normal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设置弹性盒模型对象的子元素按正常顺序排列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reverse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反转弹性盒模型对象的子元素的排列顺序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normal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弹性盒模型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-</a:t>
            </a:r>
            <a:r>
              <a:rPr lang="en-US" sz="2800" b="1" dirty="0" smtClean="0"/>
              <a:t> Flexible Box 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3.7 box-direction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00438"/>
            <a:ext cx="6172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border-image :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设定边框背景图。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取值范围如下：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 border-image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理解成由以下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个伪属性组成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border-image-source : none | &lt;</a:t>
            </a:r>
            <a:r>
              <a:rPr lang="en-US" altLang="en-US" sz="2200" dirty="0" err="1" smtClean="0">
                <a:latin typeface="楷体_GB2312" pitchFamily="49" charset="-122"/>
                <a:ea typeface="楷体_GB2312" pitchFamily="49" charset="-122"/>
              </a:rPr>
              <a:t>url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none</a:t>
            </a: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该属性用于指定是否用图像定义边框样式或图像来源路径。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border-image-slice : [ &lt;number&gt; | &lt;percentage&gt; ]{1,4} &amp;&amp; fill?</a:t>
            </a: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100%</a:t>
            </a: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该属性用于指定对边框背景图的分割方式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endParaRPr lang="zh-CN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边框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Border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 border-image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技术的升级版本，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语言开发是朝着模块化发展的。以前的规范作为一个模块实在是太庞大而且比较复杂，所以，把它分解为一些小的模块，更多新的模块也被加入进来。这些模块包括： 盒子模型、列表模块、超链接方式 、语言模块 、背景和边框 、文字特效 、多栏布局等。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版本兼容：低版本的浏览器对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的属性不能完全兼容，因此部分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的特效可能存在不兼容，建议目前开发的网站如果是需要兼容主流浏览器的话，尽量不用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的新属性，如果使用请查阅该属性的兼容性。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css2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相比，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增加了动画、多布局、同时为背景、文字等增加了属性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Clr>
                <a:schemeClr val="tx1"/>
              </a:buCl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  <a:cs typeface="+mj-cs"/>
              </a:rPr>
              <a:t>1 css3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cs typeface="+mj-cs"/>
              </a:rPr>
              <a:t>简介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什么是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CSS3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border-image-width : [ &lt;length&gt; | &lt;percentage&gt; | &lt;number&gt; | auto ]{1,4}</a:t>
            </a: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该属性用于指定边框宽度。该属性可省略，由外部的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border-width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来定义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border-image-outset : [ &lt;length&gt; | &lt;number&gt; ]{1,4} </a:t>
            </a: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该属性用于指定对边框背景图的扩展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endParaRPr lang="zh-CN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边框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Border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 border-image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border-image-repeat : [ stretch | repeat | round | space ]{1,2}</a:t>
            </a: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stretch</a:t>
            </a: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该属性用于指定边框背景图的填充方式。可定义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0-2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个参数值，即水平和垂直方向。如果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个值相同，可合并成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个，表示水平和垂直方向都用相同的方式填充边框背景图；如果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个值都为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stretch，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则可省略不写。</a:t>
            </a:r>
          </a:p>
          <a:p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边框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Border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 border-image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000504"/>
            <a:ext cx="61722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border-radius :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设定元素边框圆角。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&lt;length&gt;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用长度值设置对象的圆角半径长度。不允许负值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&lt;percentage&gt;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用百分比设置对象的圆角半径长度。不许负值</a:t>
            </a:r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相关属性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border-top-left-radius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border-top-right-radius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border-bottom-right-radius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border-bottom-left-radius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，用法与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border-radius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相同，只是可以分别设定容器某两边夹角的圆角。</a:t>
            </a:r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zh-CN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边框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Border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 border-radius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714884"/>
            <a:ext cx="61055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box-shadow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 :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设定元素的阴影。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none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无阴影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四个数值：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①： 第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个长度值用来设置对象的阴影水平偏移值。可为负值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②： 第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个长度值用来设置对象的阴影垂直偏移值。可为负值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③： 如果提供了第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个长度值则用来设置对象的阴影模糊值。不允许负值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④： 如果提供了第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个长度值则用来设置对象的阴影外延值。不允许负值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&lt;color&gt;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设置对象的阴影的颜色。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inset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设置对象的阴影类型为内阴影。该值为空时，则对象的阴影类型为外阴影</a:t>
            </a:r>
          </a:p>
          <a:p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边框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Border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4.3 box-shadow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边框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Border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4.3 box-shadow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61436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box-reflect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 :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设定元素的倒影。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none：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无倒影 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direction&gt;　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above：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指定倒影在对象的上边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below：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指定倒影在对象的下边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left：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指定倒影在对象的左边 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right：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指定倒影在对象的右边 </a:t>
            </a:r>
          </a:p>
          <a:p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边框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Border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4.4 box-reflect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14818"/>
            <a:ext cx="6076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endParaRPr lang="en-US" altLang="en-US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如下属性在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早期版本中就存在，只是在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中扩充了属性值。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背景 </a:t>
            </a:r>
            <a:r>
              <a:rPr lang="en-US" sz="2800" b="1" dirty="0" smtClean="0"/>
              <a:t>Background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5.1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部分属性简介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5533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background-origin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：设置或检索对象的背景图像显示的原点。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padding-box：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padding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区域（含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padding）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开始显示背景图像。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border-box：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区域（含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border）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开始显示背景图像。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content-box：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content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区域开始显示背景图像。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背景 </a:t>
            </a:r>
            <a:r>
              <a:rPr lang="en-US" sz="2800" b="1" dirty="0" smtClean="0"/>
              <a:t>Background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5.2 background-origin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143380"/>
            <a:ext cx="60674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background-clip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：检索或设置对象的背景向外裁剪的区域。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padding-box：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padding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区域（不含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padding）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开始向外裁剪背景。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border-box：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区域（不含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border）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开始向外裁剪背景。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content-box：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content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区域开始向外裁剪背景。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背景 </a:t>
            </a:r>
            <a:r>
              <a:rPr lang="en-US" sz="2800" b="1" dirty="0" smtClean="0"/>
              <a:t>Background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5.3 background-clip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429132"/>
            <a:ext cx="61626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background-size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：检索或设置对象的背景图像的尺寸大小。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&lt;length&gt;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用长度值指定背景图像大小。不允许负值。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&lt;percentage&gt;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用百分比指定背景图像大小。不允许负值。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背景图像的真实大小。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cover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将背景图像等比缩放到完全覆盖容器，背景图像有可能超出容器。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contain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将背景图像等比缩放到宽度或高度与容器的宽度或高度相等，背景图像始终被包含在容器内。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背景 </a:t>
            </a:r>
            <a:r>
              <a:rPr lang="en-US" sz="2800" b="1" dirty="0" smtClean="0"/>
              <a:t>Background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5.4 background-size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786322"/>
            <a:ext cx="61055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下图中红色字体为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新增的内容：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 css3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简介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1.2 CSS3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增加的内容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8005784" cy="81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71744"/>
            <a:ext cx="7996259" cy="80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286124"/>
            <a:ext cx="8072494" cy="230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Multiple background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：检索或设置对象的多重背景图像。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background-image：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指定对象的背景图像。可以是真实图片路径或使用渐变创建的“背景图像”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background-repeat：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指定对象的背景图像如何铺排填充。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background-attachment：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指定对象的背景图像是随对象内容滚动还是固定的。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background-position：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指定对象的背景图像位置。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背景 </a:t>
            </a:r>
            <a:r>
              <a:rPr lang="en-US" sz="2800" b="1" dirty="0" smtClean="0"/>
              <a:t>Background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5.5 Multiple background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572008"/>
            <a:ext cx="6334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opacity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：检索或设置对象的不透明度。 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&lt;number&gt;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使用浮点数指定对象的不透明度。值被约束在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[0.0-1.0]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范围内，如果超过了这个范围，其计算结果将截取到与之最相近的值。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颜色及字体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6.1 opacity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786190"/>
            <a:ext cx="60769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font-stretch</a:t>
            </a: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：设置或检索对象中的文字是否横向拉伸变形。。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ultra-condensed：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比正常文字宽度窄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个基数。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extra-condensed：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比正常文字宽度窄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个基数。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condensed：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比正常文字宽度窄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个基数。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semi-condensed：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比正常文字宽度窄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个基数。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normal：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正常文字宽度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semi-expanded：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比正常文字宽度宽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个基数。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expanded：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比正常文字宽度宽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个基数。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extra-expanded：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比正常文字宽度宽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个基数。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ultra-expanded：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比正常文字宽度宽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个基数</a:t>
            </a:r>
            <a:r>
              <a:rPr lang="zh-CN" altLang="en-US" sz="2000" dirty="0" smtClean="0"/>
              <a:t>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6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颜色及字体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6.2 font-stretch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786454"/>
            <a:ext cx="60769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如下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属性，</a:t>
            </a:r>
            <a:r>
              <a:rPr lang="zh-CN" altLang="en-US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主流浏览器都不支持，暂时不要使用。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7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文本属性 （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Text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7.1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部分内容简介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2500306"/>
            <a:ext cx="86010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" y="3357562"/>
            <a:ext cx="85820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text-shadow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：设置或检索对象中文本的文字是否有阴影及模糊效果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none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无阴影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&lt;length&gt;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①： 第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个长度值用来设置对象的阴影水平偏移值。可以为负值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&lt;length&gt;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②： 第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个长度值用来设置对象的阴影垂直偏移值。可以为负值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&lt;length&gt;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③： 如果提供了第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个长度值则用来设置对象的阴影模糊值。不允许负值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&lt;color&gt;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设置对象的阴影的颜色</a:t>
            </a:r>
            <a:r>
              <a:rPr lang="zh-CN" altLang="en-US" sz="2000" dirty="0" smtClean="0"/>
              <a:t>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7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文本属性 （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Text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7.2 text-shadow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500702"/>
            <a:ext cx="60674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word-wrap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：设置或检索当当前行超过指定容器的边界时是否断开转行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normal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允许内容顶开或溢出指定的容器边界。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break-word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内容将在边界内换行。如果需要，单词内部允许断行。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7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文本属性 （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Text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7.3 word-wrap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60864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如下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属性，</a:t>
            </a:r>
            <a:r>
              <a:rPr lang="zh-CN" altLang="en-US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主流浏览器都不支持，暂时不要使用。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8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用户界面（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UI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8.1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部分内容简介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81629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429000"/>
            <a:ext cx="8172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200" dirty="0" smtClean="0">
                <a:latin typeface="楷体_GB2312" pitchFamily="49" charset="-122"/>
                <a:ea typeface="楷体_GB2312" pitchFamily="49" charset="-122"/>
              </a:rPr>
              <a:t>outline-offset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：设置或检索对象外的线条轮廓偏移位置的数值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&lt;length&gt;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用长度值来定义轮廓偏移。不允许负值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8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用户界面（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UI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8.2 outline-offset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429000"/>
            <a:ext cx="6096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如下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属性，</a:t>
            </a:r>
            <a:r>
              <a:rPr lang="zh-CN" altLang="en-US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主流浏览器都不支持，暂时不要使用。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9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多列（</a:t>
            </a:r>
            <a:r>
              <a:rPr lang="en-US" sz="2800" b="1" dirty="0" smtClean="0"/>
              <a:t> Multi-column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9.1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部分属性简介</a:t>
            </a:r>
          </a:p>
          <a:p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69056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column-count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：设置或检索对象的列数。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&lt;integer&gt;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用整数值来定义列数。不允许负值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根据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column-width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自定分配宽度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auto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9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多列（</a:t>
            </a:r>
            <a:r>
              <a:rPr lang="en-US" sz="2800" b="1" dirty="0" smtClean="0"/>
              <a:t> Multi-column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9.2 column-count/column-width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153025"/>
            <a:ext cx="60674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000372"/>
            <a:ext cx="34480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下图中红色字体为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新增的内容：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 css3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简介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1.2 CSS3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增加的内容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286776" cy="28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429132"/>
            <a:ext cx="8210605" cy="97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column-width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：设置或检索对象的列宽度。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&lt;integer&gt;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用整数值来定义列宽度。不允许负值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根据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column-width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自定分配宽度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auto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9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多列（</a:t>
            </a:r>
            <a:r>
              <a:rPr lang="en-US" sz="2800" b="1" dirty="0" smtClean="0"/>
              <a:t> Multi-column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9.2 column-count/column-width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153025"/>
            <a:ext cx="60674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000372"/>
            <a:ext cx="34004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columns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：设置或检索对象的列数和每列的宽度。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[ column-width ]：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设置或检索对象每列的宽度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[ 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column-count ]：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设置或检索对象的列数</a:t>
            </a: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9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多列（</a:t>
            </a:r>
            <a:r>
              <a:rPr lang="en-US" sz="2800" b="1" dirty="0" smtClean="0"/>
              <a:t> Multi-column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9.3 columns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929198"/>
            <a:ext cx="60769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786058"/>
            <a:ext cx="31146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column-gap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：设置或检索对象的列与列之间的间隙。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&lt;length&gt;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用长度值来定义列与列之间的间隙。不允许负值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normal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font-size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大小相同。假设该对象的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font-size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16px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normal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值为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16px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，类推。</a:t>
            </a: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9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多列（</a:t>
            </a:r>
            <a:r>
              <a:rPr lang="en-US" sz="2800" b="1" dirty="0" smtClean="0"/>
              <a:t> Multi-column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9.4 column-gap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86058"/>
            <a:ext cx="33051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857760"/>
            <a:ext cx="60293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column-rule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：设置或检索对象的列与列之间的边框。是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column-rule-width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column-rule-style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column-rule-color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复合属性，这三个属性的设定参见本属性。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[ column-rule-width]： </a:t>
            </a:r>
            <a:r>
              <a:rPr lang="zh-CN" altLang="en-US" sz="2000" dirty="0" smtClean="0"/>
              <a:t>设置或检索对象的列与列之间的边框厚度。</a:t>
            </a:r>
            <a:endParaRPr lang="en-US" altLang="zh-CN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/>
              <a:t>[ </a:t>
            </a:r>
            <a:r>
              <a:rPr lang="en-US" sz="2000" dirty="0" smtClean="0"/>
              <a:t>column-rule-style]： </a:t>
            </a:r>
            <a:r>
              <a:rPr lang="zh-CN" altLang="en-US" sz="2000" dirty="0" smtClean="0"/>
              <a:t>设置或检索对象的列与列之间的边框样式。 </a:t>
            </a:r>
            <a:endParaRPr lang="en-US" altLang="zh-CN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/>
              <a:t>[ </a:t>
            </a:r>
            <a:r>
              <a:rPr lang="en-US" sz="2000" dirty="0" smtClean="0"/>
              <a:t>column-rule-color]： </a:t>
            </a:r>
            <a:r>
              <a:rPr lang="zh-CN" altLang="en-US" sz="2000" dirty="0" smtClean="0"/>
              <a:t>设置或检索对象的列与列之间的边框颜色。</a:t>
            </a: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9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多列（</a:t>
            </a:r>
            <a:r>
              <a:rPr lang="en-US" sz="2800" b="1" dirty="0" smtClean="0"/>
              <a:t> Multi-column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9.5 column-rule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857628"/>
            <a:ext cx="33242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143380"/>
            <a:ext cx="60579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column-span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：设置或检索对象元素是否横跨所有列。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none：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不跨列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all：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横跨所有列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none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9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多列（</a:t>
            </a:r>
            <a:r>
              <a:rPr lang="en-US" sz="2800" b="1" dirty="0" smtClean="0"/>
              <a:t> Multi-column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9.6 column-span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86124"/>
            <a:ext cx="33337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643314"/>
            <a:ext cx="60483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transform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：检索或设置对象的变换。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none：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无转换 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matrix(&lt;number&gt;,&lt;number&gt;,&lt;number&gt;,&lt;number&gt;,&lt;number&gt;,&lt;number&gt;)：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以一个含六值的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en-US" sz="2000" dirty="0" err="1" smtClean="0">
                <a:latin typeface="楷体_GB2312" pitchFamily="49" charset="-122"/>
                <a:ea typeface="楷体_GB2312" pitchFamily="49" charset="-122"/>
              </a:rPr>
              <a:t>a,b,c,d,e,f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变换矩阵的形式指定一个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变换，相当于直接应用一个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en-US" sz="2000" dirty="0" err="1" smtClean="0">
                <a:latin typeface="楷体_GB2312" pitchFamily="49" charset="-122"/>
                <a:ea typeface="楷体_GB2312" pitchFamily="49" charset="-122"/>
              </a:rPr>
              <a:t>a,b,c,d,e,f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变换矩阵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translate(&lt;length&gt;[, &lt;length&gt;])：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D translation（2D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平移）。第一个参数对应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轴，第二个参数对应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轴。如果第二个参数未提供，则默认值为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en-US" altLang="en-US" sz="2000" dirty="0" err="1" smtClean="0">
                <a:latin typeface="楷体_GB2312" pitchFamily="49" charset="-122"/>
                <a:ea typeface="楷体_GB2312" pitchFamily="49" charset="-122"/>
              </a:rPr>
              <a:t>translateX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(&lt;length&gt;)：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轴（水平方向）的平移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err="1" smtClean="0">
                <a:latin typeface="楷体_GB2312" pitchFamily="49" charset="-122"/>
                <a:ea typeface="楷体_GB2312" pitchFamily="49" charset="-122"/>
              </a:rPr>
              <a:t>translateY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(&lt;length&gt;)：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轴（垂直方向）的平移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rotate(&lt;angle&gt;)：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D rotation（2D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旋转），需先有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transform-origin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属性的定义 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scale(&lt;number&gt;[, &lt;number&gt;])：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10 2D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变换（</a:t>
            </a:r>
            <a:r>
              <a:rPr lang="en-US" sz="2800" b="1" dirty="0" smtClean="0"/>
              <a:t> 2D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10.1 transform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scale（2D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缩放）。第一个参数对应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轴，第二个参数对应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轴。如果第二个参数未提供，则默认取第一个参数的值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err="1" smtClean="0">
                <a:latin typeface="楷体_GB2312" pitchFamily="49" charset="-122"/>
                <a:ea typeface="楷体_GB2312" pitchFamily="49" charset="-122"/>
              </a:rPr>
              <a:t>scaleX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(&lt;number&gt;)：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轴的（水平方向）缩放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err="1" smtClean="0">
                <a:latin typeface="楷体_GB2312" pitchFamily="49" charset="-122"/>
                <a:ea typeface="楷体_GB2312" pitchFamily="49" charset="-122"/>
              </a:rPr>
              <a:t>scaleY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(&lt;number&gt;)：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轴的（垂直方向）缩放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skew(&lt;angle&gt; [, &lt;angle&gt;])：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skew transformation（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斜切扭曲）。第一个参数对应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轴，第二个参数对应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轴。如果第二个参数未提供，则默认值为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err="1" smtClean="0">
                <a:latin typeface="楷体_GB2312" pitchFamily="49" charset="-122"/>
                <a:ea typeface="楷体_GB2312" pitchFamily="49" charset="-122"/>
              </a:rPr>
              <a:t>skewX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(&lt;angle&gt;)：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轴的（水平方向）扭曲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err="1" smtClean="0">
                <a:latin typeface="楷体_GB2312" pitchFamily="49" charset="-122"/>
                <a:ea typeface="楷体_GB2312" pitchFamily="49" charset="-122"/>
              </a:rPr>
              <a:t>skewY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(&lt;angle&gt;)：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</a:t>
            </a:r>
            <a:r>
              <a:rPr lang="en-US" sz="2000" dirty="0" smtClean="0"/>
              <a:t>Y</a:t>
            </a:r>
            <a:r>
              <a:rPr lang="zh-CN" altLang="en-US" sz="2000" dirty="0" smtClean="0"/>
              <a:t>轴的（垂直方向）扭曲 </a:t>
            </a: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10 2D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变换（</a:t>
            </a:r>
            <a:r>
              <a:rPr lang="en-US" sz="2800" b="1" dirty="0" smtClean="0"/>
              <a:t> 2D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10.1 transform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10 2D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变换（</a:t>
            </a:r>
            <a:r>
              <a:rPr lang="en-US" sz="2800" b="1" dirty="0" smtClean="0"/>
              <a:t> 2D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10.1 transform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0"/>
            <a:ext cx="31813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643314"/>
            <a:ext cx="60960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transform-origin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：检索或设置对象中的变换所参照的原点。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&lt;percentage&gt;：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用百分比指定坐标值。可以为负值。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length&gt;：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用长度值指定坐标值。可以为负值。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left：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指定原点的横坐标为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left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center：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指定原点的横坐标为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center right：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指定原点的横坐标为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right top：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指定原点的纵坐标为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top center：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指定原点的纵坐标为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center bottom：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指定原点的纵坐标为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bottom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10 2D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变换（</a:t>
            </a:r>
            <a:r>
              <a:rPr lang="en-US" sz="2800" b="1" dirty="0" smtClean="0"/>
              <a:t> 2D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10.2 transform-origin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5114925"/>
            <a:ext cx="61245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85784" y="5143512"/>
            <a:ext cx="35433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transition-property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：检索或设置对象中的参与过渡的属性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all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所有可以进行过渡的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属性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none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不指定过渡的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属性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&lt;property&gt;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指定要进行过渡的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属性</a:t>
            </a: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11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过渡（</a:t>
            </a:r>
            <a:r>
              <a:rPr lang="en-US" sz="2800" b="1" dirty="0" smtClean="0"/>
              <a:t>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11.1 transition-property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43314"/>
            <a:ext cx="60864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3643314"/>
            <a:ext cx="3762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下图中红色字体为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新增的内容：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 css3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简介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1.2 CSS3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增加的内容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501090" cy="323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有过渡效果的属性：</a:t>
            </a: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11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过渡（</a:t>
            </a:r>
            <a:r>
              <a:rPr lang="en-US" sz="2800" b="1" dirty="0" smtClean="0"/>
              <a:t>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11.1 transition-property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3438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857364"/>
            <a:ext cx="34194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有过渡效果的属性：</a:t>
            </a: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11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过渡（</a:t>
            </a:r>
            <a:r>
              <a:rPr lang="en-US" sz="2800" b="1" dirty="0" smtClean="0"/>
              <a:t>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11.1 transition-property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34290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857364"/>
            <a:ext cx="34671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transition-property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：检索或设置对象过渡的持续时间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如果提供多个属性值，以逗号进行分隔。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&lt;time&gt;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指定对象过渡的持续时间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11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过渡（</a:t>
            </a:r>
            <a:r>
              <a:rPr lang="en-US" sz="2800" b="1" dirty="0" smtClean="0"/>
              <a:t>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11.2 transition-duration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60" y="3429000"/>
            <a:ext cx="60674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143248"/>
            <a:ext cx="37814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transition-timing-function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：检索或设置对象中过渡的类型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如果提供多个属性值，以逗号进行分隔。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linear：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线性过渡。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ease：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平滑过渡。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ease-in：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由慢到快。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ease-out：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由快到慢。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ease-in-out：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由慢到快再到慢。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cubic-</a:t>
            </a:r>
            <a:r>
              <a:rPr lang="en-US" altLang="en-US" sz="2000" dirty="0" err="1" smtClean="0">
                <a:latin typeface="楷体_GB2312" pitchFamily="49" charset="-122"/>
                <a:ea typeface="楷体_GB2312" pitchFamily="49" charset="-122"/>
              </a:rPr>
              <a:t>bezier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(&lt;number&gt;, &lt;number&gt;, &lt;number&gt;, &lt;number&gt;)：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特定的贝塞尔曲线类型，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个数值需在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[0, 1]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区间内</a:t>
            </a: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11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过渡（</a:t>
            </a:r>
            <a:r>
              <a:rPr lang="en-US" sz="2800" b="1" dirty="0" smtClean="0"/>
              <a:t>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11.3 transition-timing-function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929198"/>
            <a:ext cx="61055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transition-delay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：检索或设置对象延迟过渡的时间。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&lt;time&gt;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 指定对象过渡的延迟时间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默认值：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11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过渡（</a:t>
            </a:r>
            <a:r>
              <a:rPr lang="en-US" sz="2800" b="1" dirty="0" smtClean="0"/>
              <a:t>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11.4 transition-delay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0"/>
            <a:ext cx="60864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857496"/>
            <a:ext cx="35623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transition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：检索或设置对象变换时的过渡效果，是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transition-property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transition-duration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transition-timing-function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en-US" sz="2000" dirty="0" smtClean="0">
                <a:latin typeface="楷体_GB2312" pitchFamily="49" charset="-122"/>
                <a:ea typeface="楷体_GB2312" pitchFamily="49" charset="-122"/>
              </a:rPr>
              <a:t>transition-delay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的复合属性，其余属性参见当前属性的使用方法。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取值范围：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transition-property： </a:t>
            </a:r>
            <a:r>
              <a:rPr lang="zh-CN" altLang="en-US" sz="2000" dirty="0" smtClean="0"/>
              <a:t>检索或设置对象中的参与过渡的属性</a:t>
            </a:r>
            <a:endParaRPr lang="en-US" altLang="zh-CN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transition-duration： </a:t>
            </a:r>
            <a:r>
              <a:rPr lang="zh-CN" altLang="en-US" sz="2000" dirty="0" smtClean="0"/>
              <a:t>检索或设置对象过渡的持续时间</a:t>
            </a:r>
            <a:endParaRPr lang="en-US" altLang="zh-CN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transition-timing-function： </a:t>
            </a:r>
            <a:r>
              <a:rPr lang="zh-CN" altLang="en-US" sz="2000" dirty="0" smtClean="0"/>
              <a:t>检索或设置对象中过渡的动画类型 </a:t>
            </a:r>
            <a:endParaRPr lang="en-US" altLang="zh-CN" sz="20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transition-delay： </a:t>
            </a:r>
            <a:r>
              <a:rPr lang="zh-CN" altLang="en-US" sz="2000" dirty="0" smtClean="0"/>
              <a:t>检索或设置对象延迟过渡的时间</a:t>
            </a:r>
            <a:endParaRPr lang="en-US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11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过渡（</a:t>
            </a:r>
            <a:r>
              <a:rPr lang="en-US" sz="2800" b="1" dirty="0" smtClean="0"/>
              <a:t> Transform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11.5 transition</a:t>
            </a:r>
            <a:endParaRPr lang="zh-CN" altLang="en-US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256"/>
            <a:ext cx="61245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4143380"/>
            <a:ext cx="32099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的动画效果：传统的网站开发动画效果都采用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flash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制作，因此要求网页支持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flash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、并且要打开网页的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flash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选项，部分网站还要下载相关的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flash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插件才能运行（例如部分视频网站），同时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flash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的开发要求前端开发者掌握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flash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的开发技术，因此对于使用者和开发者来说，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flash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都不是最好的解决方案。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H5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动画效果的制作可以取代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flash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，因此随着浏览器版本的不断升级，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flash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最终会被慢慢淡化掉（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chrom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已经公开声明将在新版本中不支持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flash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的使用）。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H5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的动画效果制作步骤：动画往往由一组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dom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控件共同完成动画效果。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声明动画：动画效果可以分为阶段执行，每一阶段执行的效果用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控制。（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完成）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绑定动画效果：为某一个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dom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对象绑定声明的动画，包括动画执行的开始时间、延迟时间、持续时间、进行的方式等。（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js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完成）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控制动画效果：比如暂停、继续等。 （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js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完成）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12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动画效果（</a:t>
            </a:r>
            <a:r>
              <a:rPr lang="en-US" sz="2800" b="1" dirty="0" smtClean="0"/>
              <a:t> </a:t>
            </a:r>
            <a:r>
              <a:rPr lang="en-US" altLang="zh-CN" sz="2800" b="1" dirty="0" smtClean="0"/>
              <a:t>animation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声明动画的方式：使用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@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keyframes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定义一个动画，动画的名字叫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animations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@</a:t>
            </a:r>
            <a:r>
              <a:rPr lang="en-US" altLang="zh-CN" sz="2000" dirty="0" err="1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keyframes</a:t>
            </a:r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animations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0%{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transform:scale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(0);opacity:0;}//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动画初始化的样式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40%{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transform:scale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(1);opacity:1;}//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动画执行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40%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的样式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100%{opacity:1;}                   //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动画执行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100%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的样式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注意此时并没有为任何一个元素绑定动画效果，也没有设定动画执行的时间以及方式。</a:t>
            </a:r>
            <a:endParaRPr lang="en-US" altLang="zh-CN" sz="20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12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动画效果（</a:t>
            </a:r>
            <a:r>
              <a:rPr lang="en-US" sz="2800" b="1" dirty="0" smtClean="0"/>
              <a:t> </a:t>
            </a:r>
            <a:r>
              <a:rPr lang="en-US" altLang="zh-CN" sz="2800" b="1" dirty="0" smtClean="0"/>
              <a:t>animation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12.2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声明动画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绑定动画：在一个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选择器中引用创建的动画，同时需要编写动画的特效方式，只要使用该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选择器渲染的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html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组件就会出现特效。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.text{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	animation:animations2 1.5s ease-out 1s;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animation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css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的动画属性。取值范围以及顺序如下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可以引用多个动画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animation-name：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动画名称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animation-duration：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动画的持续时间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//number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类型，默认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1s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animation-timing-function：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动画的过渡类型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与过渡类型相同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animation-delay：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动画延迟的时间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//number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类型，默认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1s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animation-iteration-count：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动画的循环次数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默认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1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animation-direction：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循环中是否反向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en-US" sz="2000" dirty="0" smtClean="0"/>
              <a:t>normal</a:t>
            </a:r>
            <a:r>
              <a:rPr lang="zh-CN" altLang="en-US" sz="2000" dirty="0" smtClean="0"/>
              <a:t>正常方向；</a:t>
            </a:r>
            <a:r>
              <a:rPr lang="en-US" sz="2000" dirty="0" smtClean="0"/>
              <a:t>alternate： </a:t>
            </a:r>
            <a:r>
              <a:rPr lang="zh-CN" altLang="en-US" sz="2000" dirty="0" smtClean="0"/>
              <a:t>正常与反向交替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12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动画效果（</a:t>
            </a:r>
            <a:r>
              <a:rPr lang="en-US" sz="2800" b="1" dirty="0" smtClean="0"/>
              <a:t> </a:t>
            </a:r>
            <a:r>
              <a:rPr lang="en-US" altLang="zh-CN" sz="2800" b="1" dirty="0" smtClean="0"/>
              <a:t>animation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12.3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绑定动画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animation: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在绑定动画时可以用逗号分隔多个动画效果，这样，这几个动画效果一起执行。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.over{</a:t>
            </a:r>
          </a:p>
          <a:p>
            <a:pPr>
              <a:buNone/>
            </a:pP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animation:animations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 2.5s ease-out,animations3 1s ease-out 2.5s;</a:t>
            </a:r>
          </a:p>
          <a:p>
            <a:pP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5072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12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动画效果（</a:t>
            </a:r>
            <a:r>
              <a:rPr lang="en-US" sz="2800" b="1" dirty="0" smtClean="0"/>
              <a:t> </a:t>
            </a:r>
            <a:r>
              <a:rPr lang="en-US" altLang="zh-CN" sz="2800" b="1" dirty="0" smtClean="0"/>
              <a:t>animation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12.4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绑定多个动画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下图中红色字体为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新增的内容：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1 css3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简介</a:t>
            </a:r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1.2 CSS3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增加的内容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560673" cy="101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display:display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css1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就有的属性，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扩充了取值范围。扩充的取值如下。（主流浏览器都没有兼容，建议不要使用）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compact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分配对象为块对象或基于内容之上的内联对象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run-in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分配对象为块对象或基于内容之上的内联对象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ruby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将对象作为表格脚注组显示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ruby-base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将对象作为表格脚注组显示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ruby-text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将对象作为表格脚注组显示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ruby-base-group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将对象作为表格脚注组显示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ruby-text-group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将对象作为表格脚注组显示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box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将对象作为弹性盒模型显示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inline-box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将对象作为内联块级弹性盒模型显示</a:t>
            </a:r>
            <a:endParaRPr lang="en-US" altLang="zh-CN" sz="2200" dirty="0" err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 css3-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布局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Layout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2.1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display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css2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中扩充了部分属性，除了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ie7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以下版本，都支持。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table：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指定对象作为块元素级的表格。类同于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&lt;table&gt;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inline-table：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指定对象作为内联元素级的表格。类同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&lt;table&gt;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table-caption：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指定对象作为表格标题。类同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caption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table-cell：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指定对象作为表格单元格。类同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td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table-row：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指定对象作为表格行。类同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tr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table-row-group：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指定对象作为表格行组。类同于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tbody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table-column：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指定对象作为表格列。类同于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col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table-column-group：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指定对象作为表格列组显示。类同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colgroup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table-header-group：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指定对象作为表格标题组。类同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thead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&gt; </a:t>
            </a:r>
          </a:p>
          <a:p>
            <a:pPr>
              <a:buClr>
                <a:schemeClr val="tx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table-footer-group：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指定对象作为表格脚注组。类同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</a:rPr>
              <a:t>tfoot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200" dirty="0" err="1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 css3-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布局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Layout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2.1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overflow-x:css3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新增属性，用于处理内容超出容器时的处理方式。取值范围如下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visible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不剪切内容。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hidden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将超出对象宽度的内容进行裁剪，将不出现滚动条。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scroll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将超出对象宽度的内容进行裁剪，并以滚动条的方式显示超出的内容。 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： 在需要时剪切内容并添加滚动条，此为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body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对象和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textarea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的默认值。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85728"/>
            <a:ext cx="378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2 css3-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布局 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Layout</a:t>
            </a:r>
            <a:endParaRPr lang="zh-CN" altLang="en-US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2.2 overflow-x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572008"/>
            <a:ext cx="62674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D72AFC519150E49918951FBFF7A7C5B" ma:contentTypeVersion="0" ma:contentTypeDescription="新建文档。" ma:contentTypeScope="" ma:versionID="148314e04616231f88702d2da183a7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8f872aa5919130a473c1c9447df83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E7209E-9320-4E43-A1DE-3EE7DEE331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8BCAA4-46D1-4534-8FCC-DD12898025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DFA389-3478-466C-8CE5-B703F4B474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34228</TotalTime>
  <Words>3711</Words>
  <Application>Microsoft Office PowerPoint</Application>
  <PresentationFormat>全屏显示(4:3)</PresentationFormat>
  <Paragraphs>395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css3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wei li</cp:lastModifiedBy>
  <cp:revision>936</cp:revision>
  <dcterms:created xsi:type="dcterms:W3CDTF">2009-09-29T02:37:27Z</dcterms:created>
  <dcterms:modified xsi:type="dcterms:W3CDTF">2015-11-07T07:38:49Z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0x0101004D72AFC519150E49918951FBFF7A7C5B</vt:lpwstr>
  </property>
</Properties>
</file>