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AD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FADD06"/>
            </a:gs>
            <a:gs pos="65000">
              <a:srgbClr val="FF7C8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0388" y="2641140"/>
            <a:ext cx="3951223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530858"/>
            <a:ext cx="11120755" cy="472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0260" y="6373774"/>
            <a:ext cx="231775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genapps.com/blog/cloud-" TargetMode="External"/><Relationship Id="rId2" Type="http://schemas.openxmlformats.org/officeDocument/2006/relationships/hyperlink" Target="http://www.dummies.com/programming/cloud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eggbusiness.com/smartbuyer/ov" TargetMode="Externa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me4OYvm4H" TargetMode="External"/><Relationship Id="rId2" Type="http://schemas.openxmlformats.org/officeDocument/2006/relationships/hyperlink" Target="http://www.youtube.com/watch?v=9KPkuKHpZk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onaudio.com/Ficheiros/111840873X_Cloud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g"/><Relationship Id="rId4" Type="http://schemas.openxmlformats.org/officeDocument/2006/relationships/image" Target="../media/image7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seng.com/white_paper/cloud-" TargetMode="External"/><Relationship Id="rId2" Type="http://schemas.openxmlformats.org/officeDocument/2006/relationships/hyperlink" Target="http://www.davidchappell.com/CloudPlatforms-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c1GFoY4btpo" TargetMode="External"/><Relationship Id="rId3" Type="http://schemas.openxmlformats.org/officeDocument/2006/relationships/hyperlink" Target="http://www.youtube.com/watch?v=r4YIdn2eT" TargetMode="External"/><Relationship Id="rId7" Type="http://schemas.openxmlformats.org/officeDocument/2006/relationships/hyperlink" Target="http://www.youtube.com/watch?v=egmPQ9eROn" TargetMode="External"/><Relationship Id="rId2" Type="http://schemas.openxmlformats.org/officeDocument/2006/relationships/hyperlink" Target="http://www.youtube.com/watch?v=wKMmA7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vIn8_o56_cg" TargetMode="External"/><Relationship Id="rId5" Type="http://schemas.openxmlformats.org/officeDocument/2006/relationships/hyperlink" Target="http://www.youtube.com/watch?v=COhwhZjcjw0" TargetMode="External"/><Relationship Id="rId4" Type="http://schemas.openxmlformats.org/officeDocument/2006/relationships/hyperlink" Target="http://www.youtube.com/watch?v=rfSYypHtuUw" TargetMode="External"/><Relationship Id="rId9" Type="http://schemas.openxmlformats.org/officeDocument/2006/relationships/hyperlink" Target="http://www.youtube.com/watch?v=1rLxPOxVJoQ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jpg"/><Relationship Id="rId4" Type="http://schemas.openxmlformats.org/officeDocument/2006/relationships/image" Target="../media/image10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484"/>
              </a:spcBef>
            </a:pPr>
            <a:r>
              <a:rPr spc="-30" dirty="0"/>
              <a:t>Cloud</a:t>
            </a:r>
            <a:r>
              <a:rPr spc="-95" dirty="0"/>
              <a:t> </a:t>
            </a:r>
            <a:r>
              <a:rPr spc="-25" dirty="0"/>
              <a:t>Platforms</a:t>
            </a:r>
          </a:p>
          <a:p>
            <a:pPr marL="46355" algn="ctr">
              <a:lnSpc>
                <a:spcPct val="100000"/>
              </a:lnSpc>
              <a:spcBef>
                <a:spcPts val="175"/>
              </a:spcBef>
            </a:pPr>
            <a:r>
              <a:rPr sz="1800" dirty="0"/>
              <a:t>Module </a:t>
            </a:r>
            <a:r>
              <a:rPr sz="1800" spc="-5" dirty="0"/>
              <a:t>Number:</a:t>
            </a:r>
            <a:r>
              <a:rPr sz="1800" spc="-25" dirty="0"/>
              <a:t> </a:t>
            </a:r>
            <a:r>
              <a:rPr sz="1800" spc="-5" dirty="0"/>
              <a:t>03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3228213" y="3891788"/>
            <a:ext cx="5781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Module Name: </a:t>
            </a:r>
            <a:r>
              <a:rPr sz="2800" b="1" spc="-10" dirty="0">
                <a:latin typeface="Carlito"/>
                <a:cs typeface="Carlito"/>
              </a:rPr>
              <a:t>Cloud </a:t>
            </a:r>
            <a:r>
              <a:rPr sz="2800" b="1" spc="-15" dirty="0">
                <a:latin typeface="Carlito"/>
                <a:cs typeface="Carlito"/>
              </a:rPr>
              <a:t>Platforms </a:t>
            </a:r>
            <a:r>
              <a:rPr sz="2800" b="1" spc="-20" dirty="0">
                <a:latin typeface="Carlito"/>
                <a:cs typeface="Carlito"/>
              </a:rPr>
              <a:t>Part</a:t>
            </a:r>
            <a:r>
              <a:rPr sz="2800" b="1" spc="1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47D7F-75B4-4AD9-B5BE-56BA0FC4F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5" b="75488"/>
          <a:stretch/>
        </p:blipFill>
        <p:spPr>
          <a:xfrm>
            <a:off x="5198483" y="28548"/>
            <a:ext cx="1795032" cy="2157095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ECB7EA9D-212E-457F-9BC0-102EDDFC16E0}"/>
              </a:ext>
            </a:extLst>
          </p:cNvPr>
          <p:cNvSpPr txBox="1"/>
          <p:nvPr/>
        </p:nvSpPr>
        <p:spPr>
          <a:xfrm>
            <a:off x="291184" y="5715000"/>
            <a:ext cx="3290215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latin typeface="Arial"/>
                <a:cs typeface="Arial"/>
              </a:rPr>
              <a:t>Deepak Solanki</a:t>
            </a: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latin typeface="Arial"/>
                <a:cs typeface="Arial"/>
              </a:rPr>
              <a:t>Div</a:t>
            </a:r>
            <a:r>
              <a:rPr lang="en-US" sz="2000" b="1" spc="-5" dirty="0">
                <a:latin typeface="Arial"/>
                <a:cs typeface="Arial"/>
              </a:rPr>
              <a:t> Head Cloud Team</a:t>
            </a: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latin typeface="Arial"/>
                <a:cs typeface="Arial"/>
              </a:rPr>
              <a:t>CSCult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6557645" cy="240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Platform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Technologies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the central players of Cloud Platform </a:t>
            </a:r>
            <a:r>
              <a:rPr sz="2000" spc="-15" dirty="0">
                <a:latin typeface="Times New Roman"/>
                <a:cs typeface="Times New Roman"/>
              </a:rPr>
              <a:t>Technologies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Amazon </a:t>
            </a: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Microsoft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Google Cloud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Salesforce.com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383279" y="2811779"/>
            <a:ext cx="7269480" cy="3727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9988550" cy="496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Migrating to the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Step 4: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Re-Architect</a:t>
            </a:r>
            <a:endParaRPr sz="2000">
              <a:latin typeface="Times New Roman"/>
              <a:cs typeface="Times New Roman"/>
            </a:endParaRPr>
          </a:p>
          <a:p>
            <a:pPr marL="12700" marR="2540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Migration to the cloud </a:t>
            </a:r>
            <a:r>
              <a:rPr sz="2000" spc="-5" dirty="0">
                <a:latin typeface="Times New Roman"/>
                <a:cs typeface="Times New Roman"/>
              </a:rPr>
              <a:t>demands re-architecting </a:t>
            </a:r>
            <a:r>
              <a:rPr sz="2000" dirty="0">
                <a:latin typeface="Times New Roman"/>
                <a:cs typeface="Times New Roman"/>
              </a:rPr>
              <a:t>of applications in </a:t>
            </a:r>
            <a:r>
              <a:rPr sz="2000" spc="-5" dirty="0">
                <a:latin typeface="Times New Roman"/>
                <a:cs typeface="Times New Roman"/>
              </a:rPr>
              <a:t>most cases.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the loss of certain </a:t>
            </a:r>
            <a:r>
              <a:rPr sz="2000" spc="-5" dirty="0">
                <a:latin typeface="Times New Roman"/>
                <a:cs typeface="Times New Roman"/>
              </a:rPr>
              <a:t>functionalities </a:t>
            </a:r>
            <a:r>
              <a:rPr sz="2000" dirty="0">
                <a:latin typeface="Times New Roman"/>
                <a:cs typeface="Times New Roman"/>
              </a:rPr>
              <a:t>and this can be </a:t>
            </a:r>
            <a:r>
              <a:rPr sz="2000" spc="-5" dirty="0">
                <a:latin typeface="Times New Roman"/>
                <a:cs typeface="Times New Roman"/>
              </a:rPr>
              <a:t>approximated </a:t>
            </a:r>
            <a:r>
              <a:rPr sz="2000" dirty="0">
                <a:latin typeface="Times New Roman"/>
                <a:cs typeface="Times New Roman"/>
              </a:rPr>
              <a:t>by using relevant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Step 5: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Augment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applications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augmented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them </a:t>
            </a:r>
            <a:r>
              <a:rPr sz="2000" spc="-10" dirty="0">
                <a:latin typeface="Times New Roman"/>
                <a:cs typeface="Times New Roman"/>
              </a:rPr>
              <a:t>cloud-ready. </a:t>
            </a:r>
            <a:r>
              <a:rPr sz="2000" dirty="0">
                <a:latin typeface="Times New Roman"/>
                <a:cs typeface="Times New Roman"/>
              </a:rPr>
              <a:t>Augmenting the applications is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crucial  to derive the best benefits of 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Step 6: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12700" marR="2622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Right after the applications are </a:t>
            </a:r>
            <a:r>
              <a:rPr sz="2000" spc="-5" dirty="0">
                <a:latin typeface="Times New Roman"/>
                <a:cs typeface="Times New Roman"/>
              </a:rPr>
              <a:t>augmented, </a:t>
            </a:r>
            <a:r>
              <a:rPr sz="2000" dirty="0">
                <a:latin typeface="Times New Roman"/>
                <a:cs typeface="Times New Roman"/>
              </a:rPr>
              <a:t>they need to be </a:t>
            </a:r>
            <a:r>
              <a:rPr sz="2000" spc="-5" dirty="0">
                <a:latin typeface="Times New Roman"/>
                <a:cs typeface="Times New Roman"/>
              </a:rPr>
              <a:t>tested </a:t>
            </a:r>
            <a:r>
              <a:rPr sz="2000" dirty="0">
                <a:latin typeface="Times New Roman"/>
                <a:cs typeface="Times New Roman"/>
              </a:rPr>
              <a:t>for the new environment.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augmentation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strategies are validated at this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Step 7: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Optimize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On the basis of the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results, the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strategy is </a:t>
            </a:r>
            <a:r>
              <a:rPr sz="2000" spc="-5" dirty="0">
                <a:latin typeface="Times New Roman"/>
                <a:cs typeface="Times New Roman"/>
              </a:rPr>
              <a:t>optimized </a:t>
            </a:r>
            <a:r>
              <a:rPr sz="2000" dirty="0">
                <a:latin typeface="Times New Roman"/>
                <a:cs typeface="Times New Roman"/>
              </a:rPr>
              <a:t>for delivering the best ROI.</a:t>
            </a:r>
            <a:r>
              <a:rPr sz="2000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54640" y="2004060"/>
            <a:ext cx="1353311" cy="98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87039"/>
            <a:ext cx="801624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8168" y="4393691"/>
            <a:ext cx="1286255" cy="967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84307" y="5682996"/>
            <a:ext cx="1039368" cy="1037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5668" y="5990921"/>
            <a:ext cx="549656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spc="-5" dirty="0">
                <a:latin typeface="Times New Roman"/>
                <a:cs typeface="Times New Roman"/>
              </a:rPr>
              <a:t>roadmap </a:t>
            </a:r>
            <a:r>
              <a:rPr sz="2000" dirty="0">
                <a:latin typeface="Times New Roman"/>
                <a:cs typeface="Times New Roman"/>
              </a:rPr>
              <a:t>for leveraging the new cloud features is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572115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Efficient Steps for Migrating to the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12700" marR="704215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As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gains </a:t>
            </a:r>
            <a:r>
              <a:rPr sz="2000" spc="-10" dirty="0">
                <a:latin typeface="Times New Roman"/>
                <a:cs typeface="Times New Roman"/>
              </a:rPr>
              <a:t>momentum,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are looking for a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robust way to  approach the cloud. In order to leverage the benefits of the cloud, a strong cloud strategy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in place. </a:t>
            </a:r>
            <a:r>
              <a:rPr sz="2000" spc="-5" dirty="0">
                <a:latin typeface="Times New Roman"/>
                <a:cs typeface="Times New Roman"/>
              </a:rPr>
              <a:t>Based </a:t>
            </a:r>
            <a:r>
              <a:rPr sz="2000" dirty="0">
                <a:latin typeface="Times New Roman"/>
                <a:cs typeface="Times New Roman"/>
              </a:rPr>
              <a:t>on the approach </a:t>
            </a:r>
            <a:r>
              <a:rPr sz="2000" spc="-5" dirty="0">
                <a:latin typeface="Times New Roman"/>
                <a:cs typeface="Times New Roman"/>
              </a:rPr>
              <a:t>framed </a:t>
            </a:r>
            <a:r>
              <a:rPr sz="2000" dirty="0">
                <a:latin typeface="Times New Roman"/>
                <a:cs typeface="Times New Roman"/>
              </a:rPr>
              <a:t>by the popular research </a:t>
            </a:r>
            <a:r>
              <a:rPr sz="2000" spc="-5" dirty="0">
                <a:latin typeface="Times New Roman"/>
                <a:cs typeface="Times New Roman"/>
              </a:rPr>
              <a:t>firm, </a:t>
            </a:r>
            <a:r>
              <a:rPr sz="2000" dirty="0">
                <a:latin typeface="Times New Roman"/>
                <a:cs typeface="Times New Roman"/>
              </a:rPr>
              <a:t>The Burton Group, the  following five </a:t>
            </a:r>
            <a:r>
              <a:rPr sz="2000" spc="-5" dirty="0">
                <a:latin typeface="Times New Roman"/>
                <a:cs typeface="Times New Roman"/>
              </a:rPr>
              <a:t>steps </a:t>
            </a:r>
            <a:r>
              <a:rPr sz="2000" dirty="0">
                <a:latin typeface="Times New Roman"/>
                <a:cs typeface="Times New Roman"/>
              </a:rPr>
              <a:t>define the framework for a strong cloud adoption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strategy.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1.	</a:t>
            </a:r>
            <a:r>
              <a:rPr sz="2000" b="1" spc="-20" dirty="0">
                <a:latin typeface="Times New Roman"/>
                <a:cs typeface="Times New Roman"/>
              </a:rPr>
              <a:t>Pre-Work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start </a:t>
            </a:r>
            <a:r>
              <a:rPr sz="2000" dirty="0">
                <a:latin typeface="Times New Roman"/>
                <a:cs typeface="Times New Roman"/>
              </a:rPr>
              <a:t>with, </a:t>
            </a:r>
            <a:r>
              <a:rPr sz="2000" spc="-5" dirty="0">
                <a:latin typeface="Times New Roman"/>
                <a:cs typeface="Times New Roman"/>
              </a:rPr>
              <a:t>organizations must </a:t>
            </a:r>
            <a:r>
              <a:rPr sz="2000" dirty="0">
                <a:latin typeface="Times New Roman"/>
                <a:cs typeface="Times New Roman"/>
              </a:rPr>
              <a:t>build an internal cloud </a:t>
            </a:r>
            <a:r>
              <a:rPr sz="2000" spc="-10" dirty="0">
                <a:latin typeface="Times New Roman"/>
                <a:cs typeface="Times New Roman"/>
              </a:rPr>
              <a:t>team, </a:t>
            </a:r>
            <a:r>
              <a:rPr sz="2000" dirty="0">
                <a:latin typeface="Times New Roman"/>
                <a:cs typeface="Times New Roman"/>
              </a:rPr>
              <a:t>which together will set the scope of  the cloud project. </a:t>
            </a:r>
            <a:r>
              <a:rPr sz="2000" spc="-5" dirty="0">
                <a:latin typeface="Times New Roman"/>
                <a:cs typeface="Times New Roman"/>
              </a:rPr>
              <a:t>Expectations, </a:t>
            </a:r>
            <a:r>
              <a:rPr sz="2000" dirty="0">
                <a:latin typeface="Times New Roman"/>
                <a:cs typeface="Times New Roman"/>
              </a:rPr>
              <a:t>standards to be achieved and cloud objectives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well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  during the </a:t>
            </a:r>
            <a:r>
              <a:rPr sz="2000" spc="-5" dirty="0">
                <a:latin typeface="Times New Roman"/>
                <a:cs typeface="Times New Roman"/>
              </a:rPr>
              <a:t>initial stages </a:t>
            </a:r>
            <a:r>
              <a:rPr sz="2000" dirty="0">
                <a:latin typeface="Times New Roman"/>
                <a:cs typeface="Times New Roman"/>
              </a:rPr>
              <a:t>of the cloud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journey.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438903"/>
            <a:ext cx="1044321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2.	Business and Application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cloud </a:t>
            </a:r>
            <a:r>
              <a:rPr sz="2000" dirty="0">
                <a:latin typeface="Times New Roman"/>
                <a:cs typeface="Times New Roman"/>
              </a:rPr>
              <a:t>cannot be considered as plainly a </a:t>
            </a:r>
            <a:r>
              <a:rPr sz="2000" spc="-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enhancement since it has a strong </a:t>
            </a:r>
            <a:r>
              <a:rPr sz="2000" spc="-5" dirty="0">
                <a:latin typeface="Times New Roman"/>
                <a:cs typeface="Times New Roman"/>
              </a:rPr>
              <a:t>impact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  </a:t>
            </a:r>
            <a:r>
              <a:rPr sz="2000" dirty="0">
                <a:latin typeface="Times New Roman"/>
                <a:cs typeface="Times New Roman"/>
              </a:rPr>
              <a:t>the various business functions. During this </a:t>
            </a:r>
            <a:r>
              <a:rPr sz="2000" spc="-5" dirty="0">
                <a:latin typeface="Times New Roman"/>
                <a:cs typeface="Times New Roman"/>
              </a:rPr>
              <a:t>stage, </a:t>
            </a:r>
            <a:r>
              <a:rPr sz="2000" dirty="0">
                <a:latin typeface="Times New Roman"/>
                <a:cs typeface="Times New Roman"/>
              </a:rPr>
              <a:t>business applications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into the cloud are  evaluated based on the costs and architectural requirements. The operational changes to be </a:t>
            </a:r>
            <a:r>
              <a:rPr sz="2000" spc="-5" dirty="0">
                <a:latin typeface="Times New Roman"/>
                <a:cs typeface="Times New Roman"/>
              </a:rPr>
              <a:t>made  </a:t>
            </a:r>
            <a:r>
              <a:rPr sz="2000" dirty="0">
                <a:latin typeface="Times New Roman"/>
                <a:cs typeface="Times New Roman"/>
              </a:rPr>
              <a:t>within an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are also </a:t>
            </a:r>
            <a:r>
              <a:rPr sz="2000" spc="-5" dirty="0">
                <a:latin typeface="Times New Roman"/>
                <a:cs typeface="Times New Roman"/>
              </a:rPr>
              <a:t>determined. </a:t>
            </a:r>
            <a:r>
              <a:rPr sz="2000" dirty="0">
                <a:latin typeface="Times New Roman"/>
                <a:cs typeface="Times New Roman"/>
              </a:rPr>
              <a:t>The four </a:t>
            </a:r>
            <a:r>
              <a:rPr sz="2000" spc="-5" dirty="0">
                <a:latin typeface="Times New Roman"/>
                <a:cs typeface="Times New Roman"/>
              </a:rPr>
              <a:t>significant </a:t>
            </a:r>
            <a:r>
              <a:rPr sz="2000" dirty="0">
                <a:latin typeface="Times New Roman"/>
                <a:cs typeface="Times New Roman"/>
              </a:rPr>
              <a:t>components of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stage are  business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evaluation, </a:t>
            </a:r>
            <a:r>
              <a:rPr sz="2000" spc="-5" dirty="0">
                <a:latin typeface="Times New Roman"/>
                <a:cs typeface="Times New Roman"/>
              </a:rPr>
              <a:t>assessment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organizational impact, </a:t>
            </a:r>
            <a:r>
              <a:rPr sz="2000" dirty="0">
                <a:latin typeface="Times New Roman"/>
                <a:cs typeface="Times New Roman"/>
              </a:rPr>
              <a:t>cost analysis, and application  analysis.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79380" y="2164079"/>
            <a:ext cx="1312164" cy="1051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18800" cy="435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Efficient Steps for Migrating to the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Selecting the Cloud Service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 marL="469900" marR="2933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Solutions from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cloud service providers are reviewed and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suitable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chosen.  The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plan is </a:t>
            </a:r>
            <a:r>
              <a:rPr sz="2000" spc="-5" dirty="0">
                <a:latin typeface="Times New Roman"/>
                <a:cs typeface="Times New Roman"/>
              </a:rPr>
              <a:t>initiated </a:t>
            </a:r>
            <a:r>
              <a:rPr sz="2000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latin typeface="Times New Roman"/>
                <a:cs typeface="Times New Roman"/>
              </a:rPr>
              <a:t>roadmap </a:t>
            </a:r>
            <a:r>
              <a:rPr sz="2000" dirty="0">
                <a:latin typeface="Times New Roman"/>
                <a:cs typeface="Times New Roman"/>
              </a:rPr>
              <a:t>to cloud is thus </a:t>
            </a:r>
            <a:r>
              <a:rPr sz="2000" spc="-5" dirty="0">
                <a:latin typeface="Times New Roman"/>
                <a:cs typeface="Times New Roman"/>
              </a:rPr>
              <a:t>made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clear.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Building </a:t>
            </a:r>
            <a:r>
              <a:rPr sz="2000" b="1" dirty="0">
                <a:latin typeface="Times New Roman"/>
                <a:cs typeface="Times New Roman"/>
              </a:rPr>
              <a:t>the Risk </a:t>
            </a:r>
            <a:r>
              <a:rPr sz="2000" b="1" spc="-5" dirty="0">
                <a:latin typeface="Times New Roman"/>
                <a:cs typeface="Times New Roman"/>
              </a:rPr>
              <a:t>Mitigation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marL="469900" marR="2851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No cloud adoption framework can be </a:t>
            </a:r>
            <a:r>
              <a:rPr sz="2000" spc="-5" dirty="0">
                <a:latin typeface="Times New Roman"/>
                <a:cs typeface="Times New Roman"/>
              </a:rPr>
              <a:t>complete </a:t>
            </a:r>
            <a:r>
              <a:rPr sz="2000" dirty="0">
                <a:latin typeface="Times New Roman"/>
                <a:cs typeface="Times New Roman"/>
              </a:rPr>
              <a:t>without the risks and challenges being included.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risk </a:t>
            </a:r>
            <a:r>
              <a:rPr sz="2000" spc="-5" dirty="0">
                <a:latin typeface="Times New Roman"/>
                <a:cs typeface="Times New Roman"/>
              </a:rPr>
              <a:t>mitigation </a:t>
            </a:r>
            <a:r>
              <a:rPr sz="2000" dirty="0">
                <a:latin typeface="Times New Roman"/>
                <a:cs typeface="Times New Roman"/>
              </a:rPr>
              <a:t>plan is drawn and the exit strategy is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devised.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Planning for the Steady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Once applications are </a:t>
            </a:r>
            <a:r>
              <a:rPr sz="2000" spc="-5" dirty="0">
                <a:latin typeface="Times New Roman"/>
                <a:cs typeface="Times New Roman"/>
              </a:rPr>
              <a:t>moved to </a:t>
            </a:r>
            <a:r>
              <a:rPr sz="2000" dirty="0">
                <a:latin typeface="Times New Roman"/>
                <a:cs typeface="Times New Roman"/>
              </a:rPr>
              <a:t>cloud, there needs to be a plan in place for the cloud governance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vendor </a:t>
            </a:r>
            <a:r>
              <a:rPr sz="2000" spc="-5" dirty="0">
                <a:latin typeface="Times New Roman"/>
                <a:cs typeface="Times New Roman"/>
              </a:rPr>
              <a:t>management. </a:t>
            </a:r>
            <a:r>
              <a:rPr sz="2000" dirty="0">
                <a:latin typeface="Times New Roman"/>
                <a:cs typeface="Times New Roman"/>
              </a:rPr>
              <a:t>Regular reviews of the strategy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conducted and the cloud </a:t>
            </a:r>
            <a:r>
              <a:rPr sz="2000" spc="-5" dirty="0">
                <a:latin typeface="Times New Roman"/>
                <a:cs typeface="Times New Roman"/>
              </a:rPr>
              <a:t>team must  </a:t>
            </a:r>
            <a:r>
              <a:rPr sz="2000" dirty="0">
                <a:latin typeface="Times New Roman"/>
                <a:cs typeface="Times New Roman"/>
              </a:rPr>
              <a:t>ensure that both internal processes and personnel issues are addressed during the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1647" y="5370576"/>
            <a:ext cx="3151631" cy="135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654030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Migration </a:t>
            </a:r>
            <a:r>
              <a:rPr sz="2400" b="1" spc="-10" dirty="0">
                <a:latin typeface="Times New Roman"/>
                <a:cs typeface="Times New Roman"/>
              </a:rPr>
              <a:t>Failure </a:t>
            </a:r>
            <a:r>
              <a:rPr sz="2400" b="1" dirty="0">
                <a:latin typeface="Times New Roman"/>
                <a:cs typeface="Times New Roman"/>
              </a:rPr>
              <a:t>and Contingency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Measures</a:t>
            </a:r>
            <a:endParaRPr sz="2400">
              <a:latin typeface="Times New Roman"/>
              <a:cs typeface="Times New Roman"/>
            </a:endParaRPr>
          </a:p>
          <a:p>
            <a:pPr marL="12700" marR="82550">
              <a:lnSpc>
                <a:spcPct val="100000"/>
              </a:lnSpc>
              <a:spcBef>
                <a:spcPts val="20"/>
              </a:spcBef>
            </a:pP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every cloud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project is successful. </a:t>
            </a:r>
            <a:r>
              <a:rPr sz="2000" spc="-10" dirty="0">
                <a:latin typeface="Times New Roman"/>
                <a:cs typeface="Times New Roman"/>
              </a:rPr>
              <a:t>Without </a:t>
            </a:r>
            <a:r>
              <a:rPr sz="2000" dirty="0">
                <a:latin typeface="Times New Roman"/>
                <a:cs typeface="Times New Roman"/>
              </a:rPr>
              <a:t>the required resources, knowledge and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skillset,  </a:t>
            </a: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can turn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to be a </a:t>
            </a:r>
            <a:r>
              <a:rPr sz="2000" spc="-5" dirty="0">
                <a:latin typeface="Times New Roman"/>
                <a:cs typeface="Times New Roman"/>
              </a:rPr>
              <a:t>nightmare. </a:t>
            </a:r>
            <a:r>
              <a:rPr sz="2000" dirty="0">
                <a:latin typeface="Times New Roman"/>
                <a:cs typeface="Times New Roman"/>
              </a:rPr>
              <a:t>Outlined below are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contingency </a:t>
            </a:r>
            <a:r>
              <a:rPr sz="2000" spc="-5" dirty="0">
                <a:latin typeface="Times New Roman"/>
                <a:cs typeface="Times New Roman"/>
              </a:rPr>
              <a:t>measures </a:t>
            </a:r>
            <a:r>
              <a:rPr sz="2000" dirty="0">
                <a:latin typeface="Times New Roman"/>
                <a:cs typeface="Times New Roman"/>
              </a:rPr>
              <a:t>that  </a:t>
            </a:r>
            <a:r>
              <a:rPr sz="2000" spc="-5" dirty="0">
                <a:latin typeface="Times New Roman"/>
                <a:cs typeface="Times New Roman"/>
              </a:rPr>
              <a:t>mitigate </a:t>
            </a:r>
            <a:r>
              <a:rPr sz="2000" dirty="0">
                <a:latin typeface="Times New Roman"/>
                <a:cs typeface="Times New Roman"/>
              </a:rPr>
              <a:t>risks considerably during the cloud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Poor planning is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reason for the failure in any IT project. The entire </a:t>
            </a:r>
            <a:r>
              <a:rPr sz="2000" spc="-5" dirty="0">
                <a:latin typeface="Times New Roman"/>
                <a:cs typeface="Times New Roman"/>
              </a:rPr>
              <a:t>life cycle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planned ahead. Every specific </a:t>
            </a:r>
            <a:r>
              <a:rPr sz="2000" spc="-5" dirty="0">
                <a:latin typeface="Times New Roman"/>
                <a:cs typeface="Times New Roman"/>
              </a:rPr>
              <a:t>task </a:t>
            </a:r>
            <a:r>
              <a:rPr sz="2000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latin typeface="Times New Roman"/>
                <a:cs typeface="Times New Roman"/>
              </a:rPr>
              <a:t>allocated responsibility </a:t>
            </a:r>
            <a:r>
              <a:rPr sz="2000" dirty="0">
                <a:latin typeface="Times New Roman"/>
                <a:cs typeface="Times New Roman"/>
              </a:rPr>
              <a:t>of the  </a:t>
            </a:r>
            <a:r>
              <a:rPr sz="2000" spc="-5" dirty="0">
                <a:latin typeface="Times New Roman"/>
                <a:cs typeface="Times New Roman"/>
              </a:rPr>
              <a:t>task 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documented.</a:t>
            </a:r>
            <a:endParaRPr sz="2000">
              <a:latin typeface="Times New Roman"/>
              <a:cs typeface="Times New Roman"/>
            </a:endParaRPr>
          </a:p>
          <a:p>
            <a:pPr marL="355600" marR="21272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changes pertaining to people, processes and culture of the </a:t>
            </a:r>
            <a:r>
              <a:rPr sz="2000" spc="-5" dirty="0">
                <a:latin typeface="Times New Roman"/>
                <a:cs typeface="Times New Roman"/>
              </a:rPr>
              <a:t>organization must </a:t>
            </a:r>
            <a:r>
              <a:rPr sz="2000" dirty="0">
                <a:latin typeface="Times New Roman"/>
                <a:cs typeface="Times New Roman"/>
              </a:rPr>
              <a:t>be addressed.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required training and </a:t>
            </a:r>
            <a:r>
              <a:rPr sz="2000" spc="-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support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implemented.</a:t>
            </a:r>
            <a:endParaRPr sz="200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Security of data during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process is highly </a:t>
            </a:r>
            <a:r>
              <a:rPr sz="2000" spc="-5" dirty="0">
                <a:latin typeface="Times New Roman"/>
                <a:cs typeface="Times New Roman"/>
              </a:rPr>
              <a:t>crucial.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cloud </a:t>
            </a:r>
            <a:r>
              <a:rPr sz="2000" dirty="0">
                <a:latin typeface="Times New Roman"/>
                <a:cs typeface="Times New Roman"/>
              </a:rPr>
              <a:t>service provider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hold </a:t>
            </a:r>
            <a:r>
              <a:rPr sz="2000" spc="-5" dirty="0">
                <a:latin typeface="Times New Roman"/>
                <a:cs typeface="Times New Roman"/>
              </a:rPr>
              <a:t>all  </a:t>
            </a:r>
            <a:r>
              <a:rPr sz="2000" dirty="0">
                <a:latin typeface="Times New Roman"/>
                <a:cs typeface="Times New Roman"/>
              </a:rPr>
              <a:t>the accreditations that can insulate the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from any chances of a data breach or failure to adhere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industry compliance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355600" marR="2997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cloud service provider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b="1" dirty="0">
                <a:latin typeface="Times New Roman"/>
                <a:cs typeface="Times New Roman"/>
              </a:rPr>
              <a:t>ISO </a:t>
            </a:r>
            <a:r>
              <a:rPr sz="2000" b="1" spc="5" dirty="0">
                <a:latin typeface="Times New Roman"/>
                <a:cs typeface="Times New Roman"/>
              </a:rPr>
              <a:t>27001 </a:t>
            </a:r>
            <a:r>
              <a:rPr sz="2000" b="1" dirty="0">
                <a:latin typeface="Times New Roman"/>
                <a:cs typeface="Times New Roman"/>
              </a:rPr>
              <a:t>certified </a:t>
            </a:r>
            <a:r>
              <a:rPr sz="2000" dirty="0">
                <a:latin typeface="Times New Roman"/>
                <a:cs typeface="Times New Roman"/>
              </a:rPr>
              <a:t>to assure </a:t>
            </a:r>
            <a:r>
              <a:rPr sz="2000" spc="-5" dirty="0">
                <a:latin typeface="Times New Roman"/>
                <a:cs typeface="Times New Roman"/>
              </a:rPr>
              <a:t>its ability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  </a:t>
            </a:r>
            <a:r>
              <a:rPr sz="2000" dirty="0">
                <a:latin typeface="Times New Roman"/>
                <a:cs typeface="Times New Roman"/>
              </a:rPr>
              <a:t>security for </a:t>
            </a:r>
            <a:r>
              <a:rPr sz="2000" spc="-5" dirty="0">
                <a:latin typeface="Times New Roman"/>
                <a:cs typeface="Times New Roman"/>
              </a:rPr>
              <a:t>all systems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963208"/>
            <a:ext cx="10561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 robust SLA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drawn with the service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spc="-10" dirty="0">
                <a:latin typeface="Times New Roman"/>
                <a:cs typeface="Times New Roman"/>
              </a:rPr>
              <a:t>commit </a:t>
            </a:r>
            <a:r>
              <a:rPr sz="2000" dirty="0">
                <a:latin typeface="Times New Roman"/>
                <a:cs typeface="Times New Roman"/>
              </a:rPr>
              <a:t>to a specific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service,  failing which they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prepared to fulfil the </a:t>
            </a:r>
            <a:r>
              <a:rPr sz="2000" spc="-5" dirty="0">
                <a:latin typeface="Times New Roman"/>
                <a:cs typeface="Times New Roman"/>
              </a:rPr>
              <a:t>compensation </a:t>
            </a:r>
            <a:r>
              <a:rPr sz="2000" dirty="0">
                <a:latin typeface="Times New Roman"/>
                <a:cs typeface="Times New Roman"/>
              </a:rPr>
              <a:t>policy </a:t>
            </a:r>
            <a:r>
              <a:rPr sz="2000" spc="-5" dirty="0">
                <a:latin typeface="Times New Roman"/>
                <a:cs typeface="Times New Roman"/>
              </a:rPr>
              <a:t>mentioned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8342" y="2681173"/>
            <a:ext cx="1381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Risks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5279" y="3813047"/>
            <a:ext cx="3810000" cy="223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7936" y="6465214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104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72470" cy="515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Measurement </a:t>
            </a:r>
            <a:r>
              <a:rPr sz="2400" b="1" dirty="0">
                <a:latin typeface="Times New Roman"/>
                <a:cs typeface="Times New Roman"/>
              </a:rPr>
              <a:t>and Assessment of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The risk </a:t>
            </a:r>
            <a:r>
              <a:rPr sz="2000" spc="-5" dirty="0">
                <a:latin typeface="Times New Roman"/>
                <a:cs typeface="Times New Roman"/>
              </a:rPr>
              <a:t>assessment </a:t>
            </a:r>
            <a:r>
              <a:rPr sz="2000" dirty="0">
                <a:latin typeface="Times New Roman"/>
                <a:cs typeface="Times New Roman"/>
              </a:rPr>
              <a:t>strategy used by an </a:t>
            </a:r>
            <a:r>
              <a:rPr sz="2000" spc="-5" dirty="0">
                <a:latin typeface="Times New Roman"/>
                <a:cs typeface="Times New Roman"/>
              </a:rPr>
              <a:t>organization must </a:t>
            </a:r>
            <a:r>
              <a:rPr sz="2000" dirty="0">
                <a:latin typeface="Times New Roman"/>
                <a:cs typeface="Times New Roman"/>
              </a:rPr>
              <a:t>contain the following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marL="355600" marR="6330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Effective </a:t>
            </a:r>
            <a:r>
              <a:rPr sz="1800" b="1" spc="-10" dirty="0">
                <a:latin typeface="Times New Roman"/>
                <a:cs typeface="Times New Roman"/>
              </a:rPr>
              <a:t>Control </a:t>
            </a:r>
            <a:r>
              <a:rPr sz="1800" b="1" dirty="0">
                <a:latin typeface="Times New Roman"/>
                <a:cs typeface="Times New Roman"/>
              </a:rPr>
              <a:t>Mechanism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the current controls over data are to be analyzed. If it does not provide  adequate protections for the data or service, then necessary data control </a:t>
            </a:r>
            <a:r>
              <a:rPr sz="1800" spc="-5" dirty="0">
                <a:latin typeface="Times New Roman"/>
                <a:cs typeface="Times New Roman"/>
              </a:rPr>
              <a:t>mechanisms </a:t>
            </a:r>
            <a:r>
              <a:rPr sz="1800" dirty="0">
                <a:latin typeface="Times New Roman"/>
                <a:cs typeface="Times New Roman"/>
              </a:rPr>
              <a:t>are to be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marR="4699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Necessary </a:t>
            </a:r>
            <a:r>
              <a:rPr sz="1800" b="1" dirty="0">
                <a:latin typeface="Times New Roman"/>
                <a:cs typeface="Times New Roman"/>
              </a:rPr>
              <a:t>Periodical </a:t>
            </a:r>
            <a:r>
              <a:rPr sz="1800" b="1" spc="-5" dirty="0">
                <a:latin typeface="Times New Roman"/>
                <a:cs typeface="Times New Roman"/>
              </a:rPr>
              <a:t>Audits: </a:t>
            </a:r>
            <a:r>
              <a:rPr sz="1800" dirty="0">
                <a:latin typeface="Times New Roman"/>
                <a:cs typeface="Times New Roman"/>
              </a:rPr>
              <a:t>The cloud service provider and the services rendered are to be analyzed and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audited  on a </a:t>
            </a:r>
            <a:r>
              <a:rPr sz="1800" spc="-15" dirty="0">
                <a:latin typeface="Times New Roman"/>
                <a:cs typeface="Times New Roman"/>
              </a:rPr>
              <a:t>monthly, </a:t>
            </a:r>
            <a:r>
              <a:rPr sz="1800" spc="-10" dirty="0">
                <a:latin typeface="Times New Roman"/>
                <a:cs typeface="Times New Roman"/>
              </a:rPr>
              <a:t>quarterly, </a:t>
            </a:r>
            <a:r>
              <a:rPr sz="1800" dirty="0">
                <a:latin typeface="Times New Roman"/>
                <a:cs typeface="Times New Roman"/>
              </a:rPr>
              <a:t>or annual basis.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kind of discrepancies in </a:t>
            </a:r>
            <a:r>
              <a:rPr sz="1800" spc="-5" dirty="0">
                <a:latin typeface="Times New Roman"/>
                <a:cs typeface="Times New Roman"/>
              </a:rPr>
              <a:t>service should </a:t>
            </a:r>
            <a:r>
              <a:rPr sz="1800" dirty="0">
                <a:latin typeface="Times New Roman"/>
                <a:cs typeface="Times New Roman"/>
              </a:rPr>
              <a:t>be noted, </a:t>
            </a:r>
            <a:r>
              <a:rPr sz="1800" spc="-5" dirty="0">
                <a:latin typeface="Times New Roman"/>
                <a:cs typeface="Times New Roman"/>
              </a:rPr>
              <a:t>informed, </a:t>
            </a:r>
            <a:r>
              <a:rPr sz="1800" dirty="0">
                <a:latin typeface="Times New Roman"/>
                <a:cs typeface="Times New Roman"/>
              </a:rPr>
              <a:t>and  necessary corrective </a:t>
            </a:r>
            <a:r>
              <a:rPr sz="1800" spc="-5" dirty="0">
                <a:latin typeface="Times New Roman"/>
                <a:cs typeface="Times New Roman"/>
              </a:rPr>
              <a:t>measures </a:t>
            </a:r>
            <a:r>
              <a:rPr sz="1800" dirty="0">
                <a:latin typeface="Times New Roman"/>
                <a:cs typeface="Times New Roman"/>
              </a:rPr>
              <a:t>are to 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10604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Technical </a:t>
            </a:r>
            <a:r>
              <a:rPr sz="1800" b="1" dirty="0">
                <a:latin typeface="Times New Roman"/>
                <a:cs typeface="Times New Roman"/>
              </a:rPr>
              <a:t>Security </a:t>
            </a:r>
            <a:r>
              <a:rPr sz="1800" b="1" spc="-5" dirty="0">
                <a:latin typeface="Times New Roman"/>
                <a:cs typeface="Times New Roman"/>
              </a:rPr>
              <a:t>Architecture</a:t>
            </a:r>
            <a:r>
              <a:rPr sz="1800" spc="-5" dirty="0">
                <a:latin typeface="Times New Roman"/>
                <a:cs typeface="Times New Roman"/>
              </a:rPr>
              <a:t>: A </a:t>
            </a:r>
            <a:r>
              <a:rPr sz="1800" dirty="0">
                <a:latin typeface="Times New Roman"/>
                <a:cs typeface="Times New Roman"/>
              </a:rPr>
              <a:t>thorough analysis of the present technical architecture of the cloud service  provider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done. Firewalls, </a:t>
            </a:r>
            <a:r>
              <a:rPr sz="1800" spc="-20" dirty="0">
                <a:latin typeface="Times New Roman"/>
                <a:cs typeface="Times New Roman"/>
              </a:rPr>
              <a:t>Virtual </a:t>
            </a:r>
            <a:r>
              <a:rPr sz="1800" dirty="0">
                <a:latin typeface="Times New Roman"/>
                <a:cs typeface="Times New Roman"/>
              </a:rPr>
              <a:t>Private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provisions, patching, intrusion prevention mechanism  and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segregation are few things to </a:t>
            </a:r>
            <a:r>
              <a:rPr sz="1800" spc="-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analyzed well. These are potential </a:t>
            </a:r>
            <a:r>
              <a:rPr sz="1800" spc="-5" dirty="0">
                <a:latin typeface="Times New Roman"/>
                <a:cs typeface="Times New Roman"/>
              </a:rPr>
              <a:t>high-risk </a:t>
            </a:r>
            <a:r>
              <a:rPr sz="1800" dirty="0">
                <a:latin typeface="Times New Roman"/>
                <a:cs typeface="Times New Roman"/>
              </a:rPr>
              <a:t>areas especially </a:t>
            </a:r>
            <a:r>
              <a:rPr sz="1800" spc="-5" dirty="0">
                <a:latin typeface="Times New Roman"/>
                <a:cs typeface="Times New Roman"/>
              </a:rPr>
              <a:t>when  </a:t>
            </a:r>
            <a:r>
              <a:rPr sz="1800" dirty="0">
                <a:latin typeface="Times New Roman"/>
                <a:cs typeface="Times New Roman"/>
              </a:rPr>
              <a:t>confidential customer data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stake.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Data Integrity</a:t>
            </a:r>
            <a:r>
              <a:rPr sz="1800" dirty="0">
                <a:latin typeface="Times New Roman"/>
                <a:cs typeface="Times New Roman"/>
              </a:rPr>
              <a:t>: The cloud service provider </a:t>
            </a:r>
            <a:r>
              <a:rPr sz="1800" spc="-5" dirty="0">
                <a:latin typeface="Times New Roman"/>
                <a:cs typeface="Times New Roman"/>
              </a:rPr>
              <a:t>would </a:t>
            </a:r>
            <a:r>
              <a:rPr sz="1800" dirty="0">
                <a:latin typeface="Times New Roman"/>
                <a:cs typeface="Times New Roman"/>
              </a:rPr>
              <a:t>be rendering the services to multiple clients at a </a:t>
            </a:r>
            <a:r>
              <a:rPr sz="1800" spc="-5" dirty="0">
                <a:latin typeface="Times New Roman"/>
                <a:cs typeface="Times New Roman"/>
              </a:rPr>
              <a:t>time. How </a:t>
            </a:r>
            <a:r>
              <a:rPr sz="1800" dirty="0">
                <a:latin typeface="Times New Roman"/>
                <a:cs typeface="Times New Roman"/>
              </a:rPr>
              <a:t>well  the data are stored, what kind of hardware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being used, if the confidential data are being stored in a </a:t>
            </a:r>
            <a:r>
              <a:rPr sz="1800" spc="-5" dirty="0">
                <a:latin typeface="Times New Roman"/>
                <a:cs typeface="Times New Roman"/>
              </a:rPr>
              <a:t>shared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  etc. – are to be analyzed and understood beforehand.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much better to have </a:t>
            </a:r>
            <a:r>
              <a:rPr sz="1800" spc="-5" dirty="0">
                <a:latin typeface="Times New Roman"/>
                <a:cs typeface="Times New Roman"/>
              </a:rPr>
              <a:t>discussions </a:t>
            </a:r>
            <a:r>
              <a:rPr sz="1800" dirty="0">
                <a:latin typeface="Times New Roman"/>
                <a:cs typeface="Times New Roman"/>
              </a:rPr>
              <a:t>with the cloud service  provider before even </a:t>
            </a:r>
            <a:r>
              <a:rPr sz="1800" spc="-5" dirty="0">
                <a:latin typeface="Times New Roman"/>
                <a:cs typeface="Times New Roman"/>
              </a:rPr>
              <a:t>moving </a:t>
            </a:r>
            <a:r>
              <a:rPr sz="1800" dirty="0">
                <a:latin typeface="Times New Roman"/>
                <a:cs typeface="Times New Roman"/>
              </a:rPr>
              <a:t>all the data to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89310" cy="557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Measurement </a:t>
            </a:r>
            <a:r>
              <a:rPr sz="2400" b="1" dirty="0">
                <a:latin typeface="Times New Roman"/>
                <a:cs typeface="Times New Roman"/>
              </a:rPr>
              <a:t>and Assessment of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2343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Data </a:t>
            </a:r>
            <a:r>
              <a:rPr sz="2000" b="1" dirty="0">
                <a:latin typeface="Times New Roman"/>
                <a:cs typeface="Times New Roman"/>
              </a:rPr>
              <a:t>Encryption</a:t>
            </a:r>
            <a:r>
              <a:rPr sz="2000" dirty="0">
                <a:latin typeface="Times New Roman"/>
                <a:cs typeface="Times New Roman"/>
              </a:rPr>
              <a:t>: The </a:t>
            </a:r>
            <a:r>
              <a:rPr sz="2000" spc="-5" dirty="0">
                <a:latin typeface="Times New Roman"/>
                <a:cs typeface="Times New Roman"/>
              </a:rPr>
              <a:t>name says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all.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encryption standards that the cloud service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  </a:t>
            </a:r>
            <a:r>
              <a:rPr sz="2000" spc="-5" dirty="0">
                <a:latin typeface="Times New Roman"/>
                <a:cs typeface="Times New Roman"/>
              </a:rPr>
              <a:t>utilize </a:t>
            </a:r>
            <a:r>
              <a:rPr sz="2000" dirty="0">
                <a:latin typeface="Times New Roman"/>
                <a:cs typeface="Times New Roman"/>
              </a:rPr>
              <a:t>is to be audited beforehand. Strict </a:t>
            </a:r>
            <a:r>
              <a:rPr sz="2000" spc="-5" dirty="0">
                <a:latin typeface="Times New Roman"/>
                <a:cs typeface="Times New Roman"/>
              </a:rPr>
              <a:t>investigation </a:t>
            </a:r>
            <a:r>
              <a:rPr sz="2000" dirty="0">
                <a:latin typeface="Times New Roman"/>
                <a:cs typeface="Times New Roman"/>
              </a:rPr>
              <a:t>has to be carried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in this aspect, as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 the </a:t>
            </a:r>
            <a:r>
              <a:rPr sz="2000" spc="-5" dirty="0">
                <a:latin typeface="Times New Roman"/>
                <a:cs typeface="Times New Roman"/>
              </a:rPr>
              <a:t>high-risk </a:t>
            </a:r>
            <a:r>
              <a:rPr sz="2000" dirty="0">
                <a:latin typeface="Times New Roman"/>
                <a:cs typeface="Times New Roman"/>
              </a:rPr>
              <a:t>areas. Sony </a:t>
            </a:r>
            <a:r>
              <a:rPr sz="2000" spc="-5" dirty="0">
                <a:latin typeface="Times New Roman"/>
                <a:cs typeface="Times New Roman"/>
              </a:rPr>
              <a:t>suffered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major </a:t>
            </a:r>
            <a:r>
              <a:rPr sz="2000" dirty="0">
                <a:latin typeface="Times New Roman"/>
                <a:cs typeface="Times New Roman"/>
              </a:rPr>
              <a:t>outage in </a:t>
            </a:r>
            <a:r>
              <a:rPr sz="2000" spc="-5" dirty="0">
                <a:latin typeface="Times New Roman"/>
                <a:cs typeface="Times New Roman"/>
              </a:rPr>
              <a:t>its PlayStation </a:t>
            </a:r>
            <a:r>
              <a:rPr sz="2000" dirty="0">
                <a:latin typeface="Times New Roman"/>
                <a:cs typeface="Times New Roman"/>
              </a:rPr>
              <a:t>Network in </a:t>
            </a:r>
            <a:r>
              <a:rPr sz="2000" spc="-15" dirty="0">
                <a:latin typeface="Times New Roman"/>
                <a:cs typeface="Times New Roman"/>
              </a:rPr>
              <a:t>2011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to their poor  data encryption standards and hackers exploiting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Disaster Recovery Plan</a:t>
            </a:r>
            <a:r>
              <a:rPr sz="2000" dirty="0">
                <a:latin typeface="Times New Roman"/>
                <a:cs typeface="Times New Roman"/>
              </a:rPr>
              <a:t>: What happens when there is an earthquake? Or flooding (or)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other  natural </a:t>
            </a:r>
            <a:r>
              <a:rPr sz="2000" spc="-5" dirty="0">
                <a:latin typeface="Times New Roman"/>
                <a:cs typeface="Times New Roman"/>
              </a:rPr>
              <a:t>calamity </a:t>
            </a:r>
            <a:r>
              <a:rPr sz="2000" dirty="0">
                <a:latin typeface="Times New Roman"/>
                <a:cs typeface="Times New Roman"/>
              </a:rPr>
              <a:t>that hits the data center in which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confidential data is being stored? Before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getting  </a:t>
            </a:r>
            <a:r>
              <a:rPr sz="2000" dirty="0">
                <a:latin typeface="Times New Roman"/>
                <a:cs typeface="Times New Roman"/>
              </a:rPr>
              <a:t>into contracts, the disaster recovery and contingency plan provided by the cloud service provider should  be reviewed </a:t>
            </a:r>
            <a:r>
              <a:rPr sz="2000" spc="-15" dirty="0">
                <a:latin typeface="Times New Roman"/>
                <a:cs typeface="Times New Roman"/>
              </a:rPr>
              <a:t>thoroughly. Internally,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should have a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business continuity plan to  ensure that the business doesn't get </a:t>
            </a:r>
            <a:r>
              <a:rPr sz="2000" spc="-5" dirty="0">
                <a:latin typeface="Times New Roman"/>
                <a:cs typeface="Times New Roman"/>
              </a:rPr>
              <a:t>affected </a:t>
            </a:r>
            <a:r>
              <a:rPr sz="2000" dirty="0">
                <a:latin typeface="Times New Roman"/>
                <a:cs typeface="Times New Roman"/>
              </a:rPr>
              <a:t>if in case there is a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disaster.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6667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Standard </a:t>
            </a:r>
            <a:r>
              <a:rPr sz="2000" b="1" spc="-5" dirty="0">
                <a:latin typeface="Times New Roman"/>
                <a:cs typeface="Times New Roman"/>
              </a:rPr>
              <a:t>Procedures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Its good to evaluate the standard procedures followed by the cloud service  provider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 example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offsite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tape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backup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procedure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data stored in their data </a:t>
            </a:r>
            <a:r>
              <a:rPr sz="2000" spc="-15" dirty="0">
                <a:latin typeface="Times New Roman"/>
                <a:cs typeface="Times New Roman"/>
              </a:rPr>
              <a:t>center. </a:t>
            </a:r>
            <a:r>
              <a:rPr sz="2000" dirty="0">
                <a:latin typeface="Times New Roman"/>
                <a:cs typeface="Times New Roman"/>
              </a:rPr>
              <a:t>Another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would be a background </a:t>
            </a:r>
            <a:r>
              <a:rPr sz="2000" spc="-5" dirty="0">
                <a:latin typeface="Times New Roman"/>
                <a:cs typeface="Times New Roman"/>
              </a:rPr>
              <a:t>pre-employment  </a:t>
            </a:r>
            <a:r>
              <a:rPr sz="2000" dirty="0">
                <a:latin typeface="Times New Roman"/>
                <a:cs typeface="Times New Roman"/>
              </a:rPr>
              <a:t>screening procedure to see if any of the </a:t>
            </a:r>
            <a:r>
              <a:rPr sz="2000" spc="-5" dirty="0">
                <a:latin typeface="Times New Roman"/>
                <a:cs typeface="Times New Roman"/>
              </a:rPr>
              <a:t>employees </a:t>
            </a:r>
            <a:r>
              <a:rPr sz="2000" dirty="0">
                <a:latin typeface="Times New Roman"/>
                <a:cs typeface="Times New Roman"/>
              </a:rPr>
              <a:t>working at the data center (or) those to be </a:t>
            </a:r>
            <a:r>
              <a:rPr sz="2000" spc="-5" dirty="0">
                <a:latin typeface="Times New Roman"/>
                <a:cs typeface="Times New Roman"/>
              </a:rPr>
              <a:t>involved 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managing </a:t>
            </a:r>
            <a:r>
              <a:rPr sz="2000" dirty="0">
                <a:latin typeface="Times New Roman"/>
                <a:cs typeface="Times New Roman"/>
              </a:rPr>
              <a:t>the data center has any </a:t>
            </a:r>
            <a:r>
              <a:rPr sz="2000" spc="-5" dirty="0">
                <a:latin typeface="Times New Roman"/>
                <a:cs typeface="Times New Roman"/>
              </a:rPr>
              <a:t>malicious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788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Measurement </a:t>
            </a:r>
            <a:r>
              <a:rPr sz="2400" b="1" dirty="0">
                <a:latin typeface="Times New Roman"/>
                <a:cs typeface="Times New Roman"/>
              </a:rPr>
              <a:t>and Assessment of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Business Operations of the Cloud Service </a:t>
            </a:r>
            <a:r>
              <a:rPr sz="2000" b="1" spc="-5" dirty="0">
                <a:latin typeface="Times New Roman"/>
                <a:cs typeface="Times New Roman"/>
              </a:rPr>
              <a:t>Provider: </a:t>
            </a:r>
            <a:r>
              <a:rPr sz="2000" dirty="0">
                <a:latin typeface="Times New Roman"/>
                <a:cs typeface="Times New Roman"/>
              </a:rPr>
              <a:t>The current operational and financial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  of the cloud service provider should be diligently verified along with the history of operations. For  publicly traded </a:t>
            </a:r>
            <a:r>
              <a:rPr sz="2000" spc="-5" dirty="0">
                <a:latin typeface="Times New Roman"/>
                <a:cs typeface="Times New Roman"/>
              </a:rPr>
              <a:t>companies, its </a:t>
            </a:r>
            <a:r>
              <a:rPr sz="2000" dirty="0">
                <a:latin typeface="Times New Roman"/>
                <a:cs typeface="Times New Roman"/>
              </a:rPr>
              <a:t>easy to find this information. For private </a:t>
            </a:r>
            <a:r>
              <a:rPr sz="2000" spc="-5" dirty="0">
                <a:latin typeface="Times New Roman"/>
                <a:cs typeface="Times New Roman"/>
              </a:rPr>
              <a:t>companies, either </a:t>
            </a:r>
            <a:r>
              <a:rPr sz="2000" dirty="0">
                <a:latin typeface="Times New Roman"/>
                <a:cs typeface="Times New Roman"/>
              </a:rPr>
              <a:t>an internal 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can do the due-diligence (or) a third-party can do the background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03585" cy="374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Risk Mitigation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most effective </a:t>
            </a:r>
            <a:r>
              <a:rPr sz="2000" dirty="0">
                <a:latin typeface="Times New Roman"/>
                <a:cs typeface="Times New Roman"/>
              </a:rPr>
              <a:t>cloud risk </a:t>
            </a:r>
            <a:r>
              <a:rPr sz="2000" spc="-5" dirty="0">
                <a:latin typeface="Times New Roman"/>
                <a:cs typeface="Times New Roman"/>
              </a:rPr>
              <a:t>mitigation </a:t>
            </a:r>
            <a:r>
              <a:rPr sz="2000" dirty="0">
                <a:latin typeface="Times New Roman"/>
                <a:cs typeface="Times New Roman"/>
              </a:rPr>
              <a:t>strategies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Due-Diligence on </a:t>
            </a:r>
            <a:r>
              <a:rPr sz="2000" b="1" spc="-25" dirty="0">
                <a:latin typeface="Times New Roman"/>
                <a:cs typeface="Times New Roman"/>
              </a:rPr>
              <a:t>Various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leads </a:t>
            </a:r>
            <a:r>
              <a:rPr sz="2000" dirty="0">
                <a:latin typeface="Times New Roman"/>
                <a:cs typeface="Times New Roman"/>
              </a:rPr>
              <a:t>to a higher dependence on cloud-based vendors and thus </a:t>
            </a:r>
            <a:r>
              <a:rPr sz="2000" spc="-5" dirty="0">
                <a:latin typeface="Times New Roman"/>
                <a:cs typeface="Times New Roman"/>
              </a:rPr>
              <a:t>demands clients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 evaluation of their </a:t>
            </a:r>
            <a:r>
              <a:rPr sz="2000" spc="-5" dirty="0">
                <a:latin typeface="Times New Roman"/>
                <a:cs typeface="Times New Roman"/>
              </a:rPr>
              <a:t>capabilities </a:t>
            </a:r>
            <a:r>
              <a:rPr sz="2000" dirty="0">
                <a:latin typeface="Times New Roman"/>
                <a:cs typeface="Times New Roman"/>
              </a:rPr>
              <a:t>beforehand. </a:t>
            </a:r>
            <a:r>
              <a:rPr sz="2000" spc="-5" dirty="0">
                <a:latin typeface="Times New Roman"/>
                <a:cs typeface="Times New Roman"/>
              </a:rPr>
              <a:t>Optimized </a:t>
            </a:r>
            <a:r>
              <a:rPr sz="2000" dirty="0">
                <a:latin typeface="Times New Roman"/>
                <a:cs typeface="Times New Roman"/>
              </a:rPr>
              <a:t>security </a:t>
            </a:r>
            <a:r>
              <a:rPr sz="2000" spc="-5" dirty="0">
                <a:latin typeface="Times New Roman"/>
                <a:cs typeface="Times New Roman"/>
              </a:rPr>
              <a:t>measures, </a:t>
            </a:r>
            <a:r>
              <a:rPr sz="2000" dirty="0">
                <a:latin typeface="Times New Roman"/>
                <a:cs typeface="Times New Roman"/>
              </a:rPr>
              <a:t>industry recognized 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standards and the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 support the unique requirements of an expanding </a:t>
            </a:r>
            <a:r>
              <a:rPr sz="2000" spc="-5" dirty="0">
                <a:latin typeface="Times New Roman"/>
                <a:cs typeface="Times New Roman"/>
              </a:rPr>
              <a:t>organization  must </a:t>
            </a:r>
            <a:r>
              <a:rPr sz="2000" dirty="0">
                <a:latin typeface="Times New Roman"/>
                <a:cs typeface="Times New Roman"/>
              </a:rPr>
              <a:t>be analyzed to </a:t>
            </a:r>
            <a:r>
              <a:rPr sz="2000" spc="-5" dirty="0">
                <a:latin typeface="Times New Roman"/>
                <a:cs typeface="Times New Roman"/>
              </a:rPr>
              <a:t>mitigate </a:t>
            </a:r>
            <a:r>
              <a:rPr sz="2000" dirty="0">
                <a:latin typeface="Times New Roman"/>
                <a:cs typeface="Times New Roman"/>
              </a:rPr>
              <a:t>the risk potential in a cloud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Adapting Encryption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Standards</a:t>
            </a:r>
            <a:endParaRPr sz="2000">
              <a:latin typeface="Times New Roman"/>
              <a:cs typeface="Times New Roman"/>
            </a:endParaRPr>
          </a:p>
          <a:p>
            <a:pPr marL="812800" marR="1714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Encryption of data is the act of converting sensitive data into undecipherable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dirty="0">
                <a:latin typeface="Times New Roman"/>
                <a:cs typeface="Times New Roman"/>
              </a:rPr>
              <a:t>by using the  relevant </a:t>
            </a:r>
            <a:r>
              <a:rPr sz="2000" spc="-5" dirty="0">
                <a:latin typeface="Times New Roman"/>
                <a:cs typeface="Times New Roman"/>
              </a:rPr>
              <a:t>algorithms. </a:t>
            </a:r>
            <a:r>
              <a:rPr sz="2000" dirty="0">
                <a:latin typeface="Times New Roman"/>
                <a:cs typeface="Times New Roman"/>
              </a:rPr>
              <a:t>The encrypted data is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ciphertext, and the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encryption depends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the sensitivity of the data. Encryption solutions are of two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067" y="5019547"/>
            <a:ext cx="100495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Provider-side </a:t>
            </a:r>
            <a:r>
              <a:rPr sz="1800" b="1" dirty="0">
                <a:latin typeface="Times New Roman"/>
                <a:cs typeface="Times New Roman"/>
              </a:rPr>
              <a:t>cloud encryption</a:t>
            </a:r>
            <a:r>
              <a:rPr sz="1800" dirty="0">
                <a:latin typeface="Times New Roman"/>
                <a:cs typeface="Times New Roman"/>
              </a:rPr>
              <a:t>: The cloud service provider encrypts the data received from clients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adds an extra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of protection from potential threats. Many leading cloud vendors in the </a:t>
            </a:r>
            <a:r>
              <a:rPr sz="1800" spc="-5" dirty="0">
                <a:latin typeface="Times New Roman"/>
                <a:cs typeface="Times New Roman"/>
              </a:rPr>
              <a:t>market, </a:t>
            </a:r>
            <a:r>
              <a:rPr sz="1800" dirty="0">
                <a:latin typeface="Times New Roman"/>
                <a:cs typeface="Times New Roman"/>
              </a:rPr>
              <a:t>such  </a:t>
            </a:r>
            <a:r>
              <a:rPr sz="1800" spc="-5" dirty="0">
                <a:latin typeface="Times New Roman"/>
                <a:cs typeface="Times New Roman"/>
              </a:rPr>
              <a:t>as Amazon, </a:t>
            </a:r>
            <a:r>
              <a:rPr sz="1800" dirty="0">
                <a:latin typeface="Times New Roman"/>
                <a:cs typeface="Times New Roman"/>
              </a:rPr>
              <a:t>Microsoft, and EMC, </a:t>
            </a:r>
            <a:r>
              <a:rPr sz="1800" spc="-10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these solutions to their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clients.</a:t>
            </a:r>
            <a:endParaRPr sz="1800">
              <a:latin typeface="Times New Roman"/>
              <a:cs typeface="Times New Roman"/>
            </a:endParaRPr>
          </a:p>
          <a:p>
            <a:pPr marL="469900" marR="240029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Client-side </a:t>
            </a:r>
            <a:r>
              <a:rPr sz="1800" b="1" dirty="0">
                <a:latin typeface="Times New Roman"/>
                <a:cs typeface="Times New Roman"/>
              </a:rPr>
              <a:t>cloud encryption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Companies </a:t>
            </a:r>
            <a:r>
              <a:rPr sz="1800" dirty="0">
                <a:latin typeface="Times New Roman"/>
                <a:cs typeface="Times New Roman"/>
              </a:rPr>
              <a:t>dealing with </a:t>
            </a:r>
            <a:r>
              <a:rPr sz="1800" spc="-5" dirty="0">
                <a:latin typeface="Times New Roman"/>
                <a:cs typeface="Times New Roman"/>
              </a:rPr>
              <a:t>multiple </a:t>
            </a:r>
            <a:r>
              <a:rPr sz="1800" dirty="0">
                <a:latin typeface="Times New Roman"/>
                <a:cs typeface="Times New Roman"/>
              </a:rPr>
              <a:t>cloud vendors </a:t>
            </a:r>
            <a:r>
              <a:rPr sz="1800" spc="-5" dirty="0">
                <a:latin typeface="Times New Roman"/>
                <a:cs typeface="Times New Roman"/>
              </a:rPr>
              <a:t>make use </a:t>
            </a:r>
            <a:r>
              <a:rPr sz="1800" dirty="0">
                <a:latin typeface="Times New Roman"/>
                <a:cs typeface="Times New Roman"/>
              </a:rPr>
              <a:t>of cloud  encryption gateways to turn their plain text data into ciphertext. Encryption </a:t>
            </a:r>
            <a:r>
              <a:rPr sz="1800" spc="-5" dirty="0">
                <a:latin typeface="Times New Roman"/>
                <a:cs typeface="Times New Roman"/>
              </a:rPr>
              <a:t>makes </a:t>
            </a:r>
            <a:r>
              <a:rPr sz="1800" dirty="0">
                <a:latin typeface="Times New Roman"/>
                <a:cs typeface="Times New Roman"/>
              </a:rPr>
              <a:t>the text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unreadable  without a special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981690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Risk Mitigation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Secure Third </a:t>
            </a:r>
            <a:r>
              <a:rPr sz="2000" b="1" dirty="0">
                <a:latin typeface="Times New Roman"/>
                <a:cs typeface="Times New Roman"/>
              </a:rPr>
              <a:t>Party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Validation</a:t>
            </a:r>
            <a:endParaRPr sz="2000">
              <a:latin typeface="Times New Roman"/>
              <a:cs typeface="Times New Roman"/>
            </a:endParaRPr>
          </a:p>
          <a:p>
            <a:pPr marL="469900" marR="3695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security is </a:t>
            </a:r>
            <a:r>
              <a:rPr sz="2000" spc="-5" dirty="0">
                <a:latin typeface="Times New Roman"/>
                <a:cs typeface="Times New Roman"/>
              </a:rPr>
              <a:t>better said </a:t>
            </a:r>
            <a:r>
              <a:rPr sz="2000" dirty="0">
                <a:latin typeface="Times New Roman"/>
                <a:cs typeface="Times New Roman"/>
              </a:rPr>
              <a:t>than done.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every cloud service provider is successful in keeping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  with the security </a:t>
            </a:r>
            <a:r>
              <a:rPr sz="2000" spc="-5" dirty="0">
                <a:latin typeface="Times New Roman"/>
                <a:cs typeface="Times New Roman"/>
              </a:rPr>
              <a:t>demands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15" dirty="0">
                <a:latin typeface="Times New Roman"/>
                <a:cs typeface="Times New Roman"/>
              </a:rPr>
              <a:t>customer.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third party validation a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for cloud  solutions. Independent technology auditors assess the solutions to ensure that they are capable of  delivering the desired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User Access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Controls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risk of unauthorized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critical information </a:t>
            </a:r>
            <a:r>
              <a:rPr sz="2000" dirty="0">
                <a:latin typeface="Times New Roman"/>
                <a:cs typeface="Times New Roman"/>
              </a:rPr>
              <a:t>exists in both private and public cloud  environments. As opposed to the application-based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control in the traditional system of  computing, cloud environments work </a:t>
            </a:r>
            <a:r>
              <a:rPr sz="2000" spc="-5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with Role-Based Access Control (RBAC). In this </a:t>
            </a:r>
            <a:r>
              <a:rPr sz="2000" spc="-5" dirty="0">
                <a:latin typeface="Times New Roman"/>
                <a:cs typeface="Times New Roman"/>
              </a:rPr>
              <a:t>method,  </a:t>
            </a:r>
            <a:r>
              <a:rPr sz="2000" dirty="0">
                <a:latin typeface="Times New Roman"/>
                <a:cs typeface="Times New Roman"/>
              </a:rPr>
              <a:t>users of the system are assigned a specific role and can perform a precise set of functions based on this  role. By restricting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cloud resources, unauthorized access, accidental </a:t>
            </a:r>
            <a:r>
              <a:rPr sz="2000" spc="-5" dirty="0">
                <a:latin typeface="Times New Roman"/>
                <a:cs typeface="Times New Roman"/>
              </a:rPr>
              <a:t>manipulation </a:t>
            </a:r>
            <a:r>
              <a:rPr sz="2000" dirty="0">
                <a:latin typeface="Times New Roman"/>
                <a:cs typeface="Times New Roman"/>
              </a:rPr>
              <a:t>of data,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sharing of credentials can be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653" y="2681173"/>
            <a:ext cx="5549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Amazon </a:t>
            </a:r>
            <a:r>
              <a:rPr sz="4800" spc="-130" dirty="0">
                <a:latin typeface="Times New Roman"/>
                <a:cs typeface="Times New Roman"/>
              </a:rPr>
              <a:t>Web</a:t>
            </a:r>
            <a:r>
              <a:rPr sz="4800" spc="-204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Services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3277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Risk Mitigation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Service-Level </a:t>
            </a:r>
            <a:r>
              <a:rPr sz="2000" b="1" spc="-5" dirty="0">
                <a:latin typeface="Times New Roman"/>
                <a:cs typeface="Times New Roman"/>
              </a:rPr>
              <a:t>Agreements </a:t>
            </a:r>
            <a:r>
              <a:rPr sz="2000" b="1" dirty="0">
                <a:latin typeface="Times New Roman"/>
                <a:cs typeface="Times New Roman"/>
              </a:rPr>
              <a:t>and SSO</a:t>
            </a:r>
            <a:r>
              <a:rPr sz="2000" b="1" spc="-2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robust </a:t>
            </a:r>
            <a:r>
              <a:rPr sz="2000" spc="-5" dirty="0">
                <a:latin typeface="Times New Roman"/>
                <a:cs typeface="Times New Roman"/>
              </a:rPr>
              <a:t>service-level agreement </a:t>
            </a:r>
            <a:r>
              <a:rPr sz="2000" dirty="0">
                <a:latin typeface="Times New Roman"/>
                <a:cs typeface="Times New Roman"/>
              </a:rPr>
              <a:t>holds the key to the performance </a:t>
            </a:r>
            <a:r>
              <a:rPr sz="2000" spc="-5" dirty="0">
                <a:latin typeface="Times New Roman"/>
                <a:cs typeface="Times New Roman"/>
              </a:rPr>
              <a:t>levels </a:t>
            </a:r>
            <a:r>
              <a:rPr sz="2000" dirty="0">
                <a:latin typeface="Times New Roman"/>
                <a:cs typeface="Times New Roman"/>
              </a:rPr>
              <a:t>of every </a:t>
            </a:r>
            <a:r>
              <a:rPr sz="2000" spc="-5" dirty="0">
                <a:latin typeface="Times New Roman"/>
                <a:cs typeface="Times New Roman"/>
              </a:rPr>
              <a:t>element </a:t>
            </a:r>
            <a:r>
              <a:rPr sz="2000" dirty="0">
                <a:latin typeface="Times New Roman"/>
                <a:cs typeface="Times New Roman"/>
              </a:rPr>
              <a:t>of the  service provided by the cloud </a:t>
            </a:r>
            <a:r>
              <a:rPr sz="2000" spc="-15" dirty="0">
                <a:latin typeface="Times New Roman"/>
                <a:cs typeface="Times New Roman"/>
              </a:rPr>
              <a:t>vendor.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affirms </a:t>
            </a:r>
            <a:r>
              <a:rPr sz="2000" dirty="0">
                <a:latin typeface="Times New Roman"/>
                <a:cs typeface="Times New Roman"/>
              </a:rPr>
              <a:t>the ownership of data and </a:t>
            </a:r>
            <a:r>
              <a:rPr sz="2000" spc="-5" dirty="0">
                <a:latin typeface="Times New Roman"/>
                <a:cs typeface="Times New Roman"/>
              </a:rPr>
              <a:t>lays </a:t>
            </a:r>
            <a:r>
              <a:rPr sz="2000" dirty="0">
                <a:latin typeface="Times New Roman"/>
                <a:cs typeface="Times New Roman"/>
              </a:rPr>
              <a:t>the foundation for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security </a:t>
            </a:r>
            <a:r>
              <a:rPr sz="2000" spc="-5" dirty="0">
                <a:latin typeface="Times New Roman"/>
                <a:cs typeface="Times New Roman"/>
              </a:rPr>
              <a:t>measures </a:t>
            </a:r>
            <a:r>
              <a:rPr sz="2000" dirty="0">
                <a:latin typeface="Times New Roman"/>
                <a:cs typeface="Times New Roman"/>
              </a:rPr>
              <a:t>to be adopted during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3219450"/>
            <a:ext cx="1046035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Single Sign-On (SSO) is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way of </a:t>
            </a:r>
            <a:r>
              <a:rPr sz="2000" spc="-5" dirty="0">
                <a:latin typeface="Times New Roman"/>
                <a:cs typeface="Times New Roman"/>
              </a:rPr>
              <a:t>mitigating </a:t>
            </a:r>
            <a:r>
              <a:rPr sz="2000" dirty="0">
                <a:latin typeface="Times New Roman"/>
                <a:cs typeface="Times New Roman"/>
              </a:rPr>
              <a:t>risk when it </a:t>
            </a:r>
            <a:r>
              <a:rPr sz="2000" spc="-5" dirty="0">
                <a:latin typeface="Times New Roman"/>
                <a:cs typeface="Times New Roman"/>
              </a:rPr>
              <a:t>comes </a:t>
            </a:r>
            <a:r>
              <a:rPr sz="2000" dirty="0">
                <a:latin typeface="Times New Roman"/>
                <a:cs typeface="Times New Roman"/>
              </a:rPr>
              <a:t>to protecting user data. The  user logs in using his/her </a:t>
            </a:r>
            <a:r>
              <a:rPr sz="2000" spc="-10" dirty="0">
                <a:latin typeface="Times New Roman"/>
                <a:cs typeface="Times New Roman"/>
              </a:rPr>
              <a:t>email </a:t>
            </a:r>
            <a:r>
              <a:rPr sz="2000" dirty="0">
                <a:latin typeface="Times New Roman"/>
                <a:cs typeface="Times New Roman"/>
              </a:rPr>
              <a:t>id (or) any id that has been created along with the password to a  particular application through the web </a:t>
            </a:r>
            <a:r>
              <a:rPr sz="2000" spc="-10" dirty="0">
                <a:latin typeface="Times New Roman"/>
                <a:cs typeface="Times New Roman"/>
              </a:rPr>
              <a:t>browser. </a:t>
            </a:r>
            <a:r>
              <a:rPr sz="2000" dirty="0">
                <a:latin typeface="Times New Roman"/>
                <a:cs typeface="Times New Roman"/>
              </a:rPr>
              <a:t>Once he/she logs in,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sessions </a:t>
            </a:r>
            <a:r>
              <a:rPr sz="2000" spc="-5" dirty="0">
                <a:latin typeface="Times New Roman"/>
                <a:cs typeface="Times New Roman"/>
              </a:rPr>
              <a:t>starts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user 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is encrypted and stored using specific </a:t>
            </a:r>
            <a:r>
              <a:rPr sz="2000" spc="-5" dirty="0">
                <a:latin typeface="Times New Roman"/>
                <a:cs typeface="Times New Roman"/>
              </a:rPr>
              <a:t>protocols. </a:t>
            </a:r>
            <a:r>
              <a:rPr sz="2000" dirty="0">
                <a:latin typeface="Times New Roman"/>
                <a:cs typeface="Times New Roman"/>
              </a:rPr>
              <a:t>After the user logs in, he/she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  of the connected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(or) applications without having to login </a:t>
            </a:r>
            <a:r>
              <a:rPr sz="2000" spc="-5" dirty="0">
                <a:latin typeface="Times New Roman"/>
                <a:cs typeface="Times New Roman"/>
              </a:rPr>
              <a:t>multiple times.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Gmail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other applications of Google. In a </a:t>
            </a:r>
            <a:r>
              <a:rPr sz="2000" spc="-10" dirty="0">
                <a:latin typeface="Times New Roman"/>
                <a:cs typeface="Times New Roman"/>
              </a:rPr>
              <a:t>browser, </a:t>
            </a:r>
            <a:r>
              <a:rPr sz="2000" dirty="0">
                <a:latin typeface="Times New Roman"/>
                <a:cs typeface="Times New Roman"/>
              </a:rPr>
              <a:t>if the user has signed into </a:t>
            </a:r>
            <a:r>
              <a:rPr sz="2000" spc="-5" dirty="0">
                <a:latin typeface="Times New Roman"/>
                <a:cs typeface="Times New Roman"/>
              </a:rPr>
              <a:t>Gmail </a:t>
            </a:r>
            <a:r>
              <a:rPr sz="2000" dirty="0">
                <a:latin typeface="Times New Roman"/>
                <a:cs typeface="Times New Roman"/>
              </a:rPr>
              <a:t>(or) </a:t>
            </a:r>
            <a:r>
              <a:rPr sz="2000" spc="-30" dirty="0">
                <a:latin typeface="Times New Roman"/>
                <a:cs typeface="Times New Roman"/>
              </a:rPr>
              <a:t>Youtube </a:t>
            </a:r>
            <a:r>
              <a:rPr sz="2000" dirty="0">
                <a:latin typeface="Times New Roman"/>
                <a:cs typeface="Times New Roman"/>
              </a:rPr>
              <a:t>once,  then there is no need to sign-in again and again for other </a:t>
            </a: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applications. He/she can </a:t>
            </a:r>
            <a:r>
              <a:rPr sz="2000" spc="-5" dirty="0">
                <a:latin typeface="Times New Roman"/>
                <a:cs typeface="Times New Roman"/>
              </a:rPr>
              <a:t>access  </a:t>
            </a: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Docs, Drive, PlayStore, </a:t>
            </a:r>
            <a:r>
              <a:rPr sz="2000" spc="-5" dirty="0">
                <a:latin typeface="Times New Roman"/>
                <a:cs typeface="Times New Roman"/>
              </a:rPr>
              <a:t>etc. </a:t>
            </a:r>
            <a:r>
              <a:rPr sz="2000" dirty="0">
                <a:latin typeface="Times New Roman"/>
                <a:cs typeface="Times New Roman"/>
              </a:rPr>
              <a:t>without having to login to each of these </a:t>
            </a:r>
            <a:r>
              <a:rPr sz="2000" spc="-5" dirty="0">
                <a:latin typeface="Times New Roman"/>
                <a:cs typeface="Times New Roman"/>
              </a:rPr>
              <a:t>applications. </a:t>
            </a:r>
            <a:r>
              <a:rPr sz="2000" dirty="0">
                <a:latin typeface="Times New Roman"/>
                <a:cs typeface="Times New Roman"/>
              </a:rPr>
              <a:t>The SSO  technique </a:t>
            </a:r>
            <a:r>
              <a:rPr sz="2000" spc="-5" dirty="0">
                <a:latin typeface="Times New Roman"/>
                <a:cs typeface="Times New Roman"/>
              </a:rPr>
              <a:t>eliminates </a:t>
            </a:r>
            <a:r>
              <a:rPr sz="2000" dirty="0">
                <a:latin typeface="Times New Roman"/>
                <a:cs typeface="Times New Roman"/>
              </a:rPr>
              <a:t>the need for </a:t>
            </a:r>
            <a:r>
              <a:rPr sz="2000" spc="-5" dirty="0">
                <a:latin typeface="Times New Roman"/>
                <a:cs typeface="Times New Roman"/>
              </a:rPr>
              <a:t>multiple re-authentications </a:t>
            </a:r>
            <a:r>
              <a:rPr sz="2000" dirty="0">
                <a:latin typeface="Times New Roman"/>
                <a:cs typeface="Times New Roman"/>
              </a:rPr>
              <a:t>while using the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(or) set of  applications and thus prevents </a:t>
            </a:r>
            <a:r>
              <a:rPr sz="2000" spc="-5" dirty="0">
                <a:latin typeface="Times New Roman"/>
                <a:cs typeface="Times New Roman"/>
              </a:rPr>
              <a:t>authentication </a:t>
            </a:r>
            <a:r>
              <a:rPr sz="2000" dirty="0">
                <a:latin typeface="Times New Roman"/>
                <a:cs typeface="Times New Roman"/>
              </a:rPr>
              <a:t>requests to be </a:t>
            </a:r>
            <a:r>
              <a:rPr sz="2000" spc="-10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to the server back and forth every 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the user wants to use a particular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5660" y="63356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59770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Risk Mitigation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Hybrid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Approach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recent study conducted by </a:t>
            </a:r>
            <a:r>
              <a:rPr sz="2000" spc="-15" dirty="0">
                <a:latin typeface="Times New Roman"/>
                <a:cs typeface="Times New Roman"/>
              </a:rPr>
              <a:t>Avanade, </a:t>
            </a:r>
            <a:r>
              <a:rPr sz="2000" dirty="0">
                <a:latin typeface="Times New Roman"/>
                <a:cs typeface="Times New Roman"/>
              </a:rPr>
              <a:t>a business technology and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services provider revealed  that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60%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participants </a:t>
            </a:r>
            <a:r>
              <a:rPr sz="2000" dirty="0">
                <a:latin typeface="Times New Roman"/>
                <a:cs typeface="Times New Roman"/>
              </a:rPr>
              <a:t>believed that the hybrid approach (the blending of private and  public cloud) was a safer way to conduct business in the cloud. This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of cloud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 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to host their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sensitive data internally while allowing the other secondary functions  to reside on the public </a:t>
            </a:r>
            <a:r>
              <a:rPr sz="2000" spc="-5" dirty="0">
                <a:latin typeface="Times New Roman"/>
                <a:cs typeface="Times New Roman"/>
              </a:rPr>
              <a:t>infrastructure.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the highest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flexibility with no additional capital  expense.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business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applications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 cloud, hybrid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the best of both  worlds.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63580" cy="496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imes New Roman"/>
                <a:cs typeface="Times New Roman"/>
              </a:rPr>
              <a:t>Top </a:t>
            </a:r>
            <a:r>
              <a:rPr sz="2400" b="1" spc="-5" dirty="0">
                <a:latin typeface="Times New Roman"/>
                <a:cs typeface="Times New Roman"/>
              </a:rPr>
              <a:t>Company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the top questions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spc="-5" dirty="0">
                <a:latin typeface="Times New Roman"/>
                <a:cs typeface="Times New Roman"/>
              </a:rPr>
              <a:t>consider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cloud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2755" indent="-440690">
              <a:lnSpc>
                <a:spcPct val="10000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b="1" dirty="0">
                <a:latin typeface="Times New Roman"/>
                <a:cs typeface="Times New Roman"/>
              </a:rPr>
              <a:t>What </a:t>
            </a:r>
            <a:r>
              <a:rPr sz="2000" b="1" spc="-10" dirty="0">
                <a:latin typeface="Times New Roman"/>
                <a:cs typeface="Times New Roman"/>
              </a:rPr>
              <a:t>are </a:t>
            </a:r>
            <a:r>
              <a:rPr sz="2000" b="1" dirty="0">
                <a:latin typeface="Times New Roman"/>
                <a:cs typeface="Times New Roman"/>
              </a:rPr>
              <a:t>my security and privacy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concerns?</a:t>
            </a:r>
            <a:endParaRPr sz="2000">
              <a:latin typeface="Times New Roman"/>
              <a:cs typeface="Times New Roman"/>
            </a:endParaRPr>
          </a:p>
          <a:p>
            <a:pPr marL="469900" marR="3575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These are two of the top concerns that </a:t>
            </a:r>
            <a:r>
              <a:rPr sz="2000" spc="-5" dirty="0">
                <a:latin typeface="Times New Roman"/>
                <a:cs typeface="Times New Roman"/>
              </a:rPr>
              <a:t>companies cite </a:t>
            </a:r>
            <a:r>
              <a:rPr sz="2000" dirty="0">
                <a:latin typeface="Times New Roman"/>
                <a:cs typeface="Times New Roman"/>
              </a:rPr>
              <a:t>about a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to the cloud. In </a:t>
            </a:r>
            <a:r>
              <a:rPr sz="2000" spc="-5" dirty="0">
                <a:latin typeface="Times New Roman"/>
                <a:cs typeface="Times New Roman"/>
              </a:rPr>
              <a:t>most  circumstances, </a:t>
            </a:r>
            <a:r>
              <a:rPr sz="2000" dirty="0">
                <a:latin typeface="Times New Roman"/>
                <a:cs typeface="Times New Roman"/>
              </a:rPr>
              <a:t>cloud security needs to be approached from a </a:t>
            </a:r>
            <a:r>
              <a:rPr sz="2000" spc="-5" dirty="0">
                <a:latin typeface="Times New Roman"/>
                <a:cs typeface="Times New Roman"/>
              </a:rPr>
              <a:t>risk-management </a:t>
            </a:r>
            <a:r>
              <a:rPr sz="2000" dirty="0">
                <a:latin typeface="Times New Roman"/>
                <a:cs typeface="Times New Roman"/>
              </a:rPr>
              <a:t>perspective. If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 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risk-management specialists, </a:t>
            </a:r>
            <a:r>
              <a:rPr sz="2000" dirty="0">
                <a:latin typeface="Times New Roman"/>
                <a:cs typeface="Times New Roman"/>
              </a:rPr>
              <a:t>involve them in cloud security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planning.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buAutoNum type="arabicPeriod" startAt="2"/>
              <a:tabLst>
                <a:tab pos="457200" algn="l"/>
                <a:tab pos="457834" algn="l"/>
              </a:tabLst>
            </a:pPr>
            <a:r>
              <a:rPr sz="2000" b="1" dirty="0">
                <a:latin typeface="Times New Roman"/>
                <a:cs typeface="Times New Roman"/>
              </a:rPr>
              <a:t>How available and </a:t>
            </a:r>
            <a:r>
              <a:rPr sz="2000" b="1" spc="-5" dirty="0">
                <a:latin typeface="Times New Roman"/>
                <a:cs typeface="Times New Roman"/>
              </a:rPr>
              <a:t>reliable will </a:t>
            </a:r>
            <a:r>
              <a:rPr sz="2000" b="1" dirty="0">
                <a:latin typeface="Times New Roman"/>
                <a:cs typeface="Times New Roman"/>
              </a:rPr>
              <a:t>my </a:t>
            </a:r>
            <a:r>
              <a:rPr sz="2000" b="1" spc="-10" dirty="0">
                <a:latin typeface="Times New Roman"/>
                <a:cs typeface="Times New Roman"/>
              </a:rPr>
              <a:t>resources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be?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 you ran the data </a:t>
            </a:r>
            <a:r>
              <a:rPr sz="2000" spc="-15" dirty="0">
                <a:latin typeface="Times New Roman"/>
                <a:cs typeface="Times New Roman"/>
              </a:rPr>
              <a:t>center, availability,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reliability </a:t>
            </a:r>
            <a:r>
              <a:rPr sz="2000" dirty="0">
                <a:latin typeface="Times New Roman"/>
                <a:cs typeface="Times New Roman"/>
              </a:rPr>
              <a:t>were under your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company control.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Your 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probably has negotiated certain service </a:t>
            </a:r>
            <a:r>
              <a:rPr sz="2000" spc="-5" dirty="0">
                <a:latin typeface="Times New Roman"/>
                <a:cs typeface="Times New Roman"/>
              </a:rPr>
              <a:t>level agreements </a:t>
            </a:r>
            <a:r>
              <a:rPr sz="2000" dirty="0">
                <a:latin typeface="Times New Roman"/>
                <a:cs typeface="Times New Roman"/>
              </a:rPr>
              <a:t>with the </a:t>
            </a:r>
            <a:r>
              <a:rPr sz="2000" spc="-5" dirty="0">
                <a:latin typeface="Times New Roman"/>
                <a:cs typeface="Times New Roman"/>
              </a:rPr>
              <a:t>departments </a:t>
            </a:r>
            <a:r>
              <a:rPr sz="2000" dirty="0">
                <a:latin typeface="Times New Roman"/>
                <a:cs typeface="Times New Roman"/>
              </a:rPr>
              <a:t>in your  company based on the </a:t>
            </a:r>
            <a:r>
              <a:rPr sz="2000" spc="-5" dirty="0">
                <a:latin typeface="Times New Roman"/>
                <a:cs typeface="Times New Roman"/>
              </a:rPr>
              <a:t>criticality </a:t>
            </a:r>
            <a:r>
              <a:rPr sz="2000" dirty="0">
                <a:latin typeface="Times New Roman"/>
                <a:cs typeface="Times New Roman"/>
              </a:rPr>
              <a:t>of your </a:t>
            </a:r>
            <a:r>
              <a:rPr sz="2000" spc="-5" dirty="0">
                <a:latin typeface="Times New Roman"/>
                <a:cs typeface="Times New Roman"/>
              </a:rPr>
              <a:t>applications.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to the cloud, you need to ask  yourself what </a:t>
            </a:r>
            <a:r>
              <a:rPr sz="2000" spc="-5" dirty="0">
                <a:latin typeface="Times New Roman"/>
                <a:cs typeface="Times New Roman"/>
              </a:rPr>
              <a:t>levels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you need and what risk you are willing to </a:t>
            </a:r>
            <a:r>
              <a:rPr sz="2000" spc="-5" dirty="0">
                <a:latin typeface="Times New Roman"/>
                <a:cs typeface="Times New Roman"/>
              </a:rPr>
              <a:t>take if </a:t>
            </a:r>
            <a:r>
              <a:rPr sz="2000" dirty="0">
                <a:latin typeface="Times New Roman"/>
                <a:cs typeface="Times New Roman"/>
              </a:rPr>
              <a:t>your service  provider 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meet </a:t>
            </a:r>
            <a:r>
              <a:rPr sz="2000" dirty="0">
                <a:latin typeface="Times New Roman"/>
                <a:cs typeface="Times New Roman"/>
              </a:rPr>
              <a:t>agreed-upon levels. There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applications where you are willing to  </a:t>
            </a:r>
            <a:r>
              <a:rPr sz="2000" spc="-5" dirty="0">
                <a:latin typeface="Times New Roman"/>
                <a:cs typeface="Times New Roman"/>
              </a:rPr>
              <a:t>take the </a:t>
            </a:r>
            <a:r>
              <a:rPr sz="2000" dirty="0">
                <a:latin typeface="Times New Roman"/>
                <a:cs typeface="Times New Roman"/>
              </a:rPr>
              <a:t>risk and </a:t>
            </a:r>
            <a:r>
              <a:rPr sz="2000" spc="-5" dirty="0">
                <a:latin typeface="Times New Roman"/>
                <a:cs typeface="Times New Roman"/>
              </a:rPr>
              <a:t>somewhere </a:t>
            </a:r>
            <a:r>
              <a:rPr sz="2000" dirty="0">
                <a:latin typeface="Times New Roman"/>
                <a:cs typeface="Times New Roman"/>
              </a:rPr>
              <a:t>you are not. But you need to assess the risk. </a:t>
            </a:r>
            <a:r>
              <a:rPr sz="2000" spc="-10" dirty="0">
                <a:latin typeface="Times New Roman"/>
                <a:cs typeface="Times New Roman"/>
              </a:rPr>
              <a:t>Remember </a:t>
            </a:r>
            <a:r>
              <a:rPr sz="2000" dirty="0">
                <a:latin typeface="Times New Roman"/>
                <a:cs typeface="Times New Roman"/>
              </a:rPr>
              <a:t>too that you </a:t>
            </a:r>
            <a:r>
              <a:rPr sz="2000" spc="-10" dirty="0">
                <a:latin typeface="Times New Roman"/>
                <a:cs typeface="Times New Roman"/>
              </a:rPr>
              <a:t>may  </a:t>
            </a:r>
            <a:r>
              <a:rPr sz="2000" dirty="0">
                <a:latin typeface="Times New Roman"/>
                <a:cs typeface="Times New Roman"/>
              </a:rPr>
              <a:t>not be </a:t>
            </a:r>
            <a:r>
              <a:rPr sz="2000" spc="-5" dirty="0">
                <a:latin typeface="Times New Roman"/>
                <a:cs typeface="Times New Roman"/>
              </a:rPr>
              <a:t>compensated </a:t>
            </a:r>
            <a:r>
              <a:rPr sz="2000" dirty="0">
                <a:latin typeface="Times New Roman"/>
                <a:cs typeface="Times New Roman"/>
              </a:rPr>
              <a:t>the way you think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should be if your </a:t>
            </a:r>
            <a:r>
              <a:rPr sz="2000" spc="-5" dirty="0">
                <a:latin typeface="Times New Roman"/>
                <a:cs typeface="Times New Roman"/>
              </a:rPr>
              <a:t>provider’s service </a:t>
            </a:r>
            <a:r>
              <a:rPr sz="2000" dirty="0">
                <a:latin typeface="Times New Roman"/>
                <a:cs typeface="Times New Roman"/>
              </a:rPr>
              <a:t>goes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804525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imes New Roman"/>
                <a:cs typeface="Times New Roman"/>
              </a:rPr>
              <a:t>Top </a:t>
            </a:r>
            <a:r>
              <a:rPr sz="2400" b="1" spc="-5" dirty="0">
                <a:latin typeface="Times New Roman"/>
                <a:cs typeface="Times New Roman"/>
              </a:rPr>
              <a:t>Company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What about my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 marR="800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 you are thinking about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applications and data to the cloud, you need to address a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questions. These include,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limited </a:t>
            </a:r>
            <a:r>
              <a:rPr sz="2000" dirty="0">
                <a:latin typeface="Times New Roman"/>
                <a:cs typeface="Times New Roman"/>
              </a:rPr>
              <a:t>to, the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my </a:t>
            </a:r>
            <a:r>
              <a:rPr sz="2000" dirty="0">
                <a:latin typeface="Times New Roman"/>
                <a:cs typeface="Times New Roman"/>
              </a:rPr>
              <a:t>data be stored anywhere or does </a:t>
            </a:r>
            <a:r>
              <a:rPr sz="2000" spc="-10" dirty="0">
                <a:latin typeface="Times New Roman"/>
                <a:cs typeface="Times New Roman"/>
              </a:rPr>
              <a:t>my </a:t>
            </a:r>
            <a:r>
              <a:rPr sz="2000" dirty="0">
                <a:latin typeface="Times New Roman"/>
                <a:cs typeface="Times New Roman"/>
              </a:rPr>
              <a:t>company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allow </a:t>
            </a:r>
            <a:r>
              <a:rPr sz="2000" dirty="0">
                <a:latin typeface="Times New Roman"/>
                <a:cs typeface="Times New Roman"/>
              </a:rPr>
              <a:t>data to cross country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boundaries?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What happens if the data are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lost?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recover?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owns </a:t>
            </a:r>
            <a:r>
              <a:rPr sz="2000" spc="-10" dirty="0">
                <a:latin typeface="Times New Roman"/>
                <a:cs typeface="Times New Roman"/>
              </a:rPr>
              <a:t>my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Is my vendor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viable?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9779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What happens if your service provider goes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 business?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you be able to recover your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assets? 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owns the </a:t>
            </a:r>
            <a:r>
              <a:rPr sz="2000" spc="-5" dirty="0">
                <a:latin typeface="Times New Roman"/>
                <a:cs typeface="Times New Roman"/>
              </a:rPr>
              <a:t>intellectual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property?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51820" cy="411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imes New Roman"/>
                <a:cs typeface="Times New Roman"/>
              </a:rPr>
              <a:t>Top </a:t>
            </a:r>
            <a:r>
              <a:rPr sz="2400" b="1" spc="-5" dirty="0">
                <a:latin typeface="Times New Roman"/>
                <a:cs typeface="Times New Roman"/>
              </a:rPr>
              <a:t>Company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Concerns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452755" indent="-440690">
              <a:lnSpc>
                <a:spcPct val="100000"/>
              </a:lnSpc>
              <a:buAutoNum type="arabicPeriod" startAt="5"/>
              <a:tabLst>
                <a:tab pos="452755" algn="l"/>
                <a:tab pos="45339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Will </a:t>
            </a:r>
            <a:r>
              <a:rPr sz="2000" b="1" dirty="0">
                <a:latin typeface="Times New Roman"/>
                <a:cs typeface="Times New Roman"/>
              </a:rPr>
              <a:t>I be locked into one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vendor?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marL="469900" marR="698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Although there are </a:t>
            </a:r>
            <a:r>
              <a:rPr sz="2000" spc="-5" dirty="0">
                <a:latin typeface="Times New Roman"/>
                <a:cs typeface="Times New Roman"/>
              </a:rPr>
              <a:t>some movements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to an open cloud </a:t>
            </a:r>
            <a:r>
              <a:rPr sz="2000" spc="-5" dirty="0">
                <a:latin typeface="Times New Roman"/>
                <a:cs typeface="Times New Roman"/>
              </a:rPr>
              <a:t>model, the cloud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yet.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proprietary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 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whether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easy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provider to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443865" algn="l"/>
                <a:tab pos="4445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Are there </a:t>
            </a:r>
            <a:r>
              <a:rPr sz="2000" b="1" dirty="0">
                <a:latin typeface="Times New Roman"/>
                <a:cs typeface="Times New Roman"/>
              </a:rPr>
              <a:t>other compliance or </a:t>
            </a:r>
            <a:r>
              <a:rPr sz="2000" b="1" spc="-5" dirty="0">
                <a:latin typeface="Times New Roman"/>
                <a:cs typeface="Times New Roman"/>
              </a:rPr>
              <a:t>regulatory </a:t>
            </a:r>
            <a:r>
              <a:rPr sz="2000" b="1" dirty="0">
                <a:latin typeface="Times New Roman"/>
                <a:cs typeface="Times New Roman"/>
              </a:rPr>
              <a:t>issues I need to be </a:t>
            </a:r>
            <a:r>
              <a:rPr sz="2000" b="1" spc="-5" dirty="0">
                <a:latin typeface="Times New Roman"/>
                <a:cs typeface="Times New Roman"/>
              </a:rPr>
              <a:t>aware</a:t>
            </a:r>
            <a:r>
              <a:rPr sz="2000" b="1" spc="-2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Make sure that your provider can adhere to any regulatory or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issues your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place.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need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that they are willing to change if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dirty="0">
                <a:latin typeface="Times New Roman"/>
                <a:cs typeface="Times New Roman"/>
              </a:rPr>
              <a:t>changes in your </a:t>
            </a:r>
            <a:r>
              <a:rPr sz="2000" spc="5" dirty="0">
                <a:latin typeface="Times New Roman"/>
                <a:cs typeface="Times New Roman"/>
              </a:rPr>
              <a:t>own  </a:t>
            </a:r>
            <a:r>
              <a:rPr sz="2000" spc="-20" dirty="0">
                <a:latin typeface="Times New Roman"/>
                <a:cs typeface="Times New Roman"/>
              </a:rPr>
              <a:t>industry. </a:t>
            </a:r>
            <a:r>
              <a:rPr sz="2000" dirty="0">
                <a:latin typeface="Times New Roman"/>
                <a:cs typeface="Times New Roman"/>
              </a:rPr>
              <a:t>Assess the risk and the cost that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be associated with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2681173"/>
            <a:ext cx="3154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Case</a:t>
            </a:r>
            <a:r>
              <a:rPr sz="4800" spc="-9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Studies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7936" y="6465214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307320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Study I</a:t>
            </a:r>
            <a:endParaRPr sz="2400">
              <a:latin typeface="Times New Roman"/>
              <a:cs typeface="Times New Roman"/>
            </a:endParaRPr>
          </a:p>
          <a:p>
            <a:pPr marL="12700" marR="5601970">
              <a:lnSpc>
                <a:spcPct val="2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SmugMug : Migration to Cloud using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Times New Roman"/>
                <a:cs typeface="Times New Roman"/>
              </a:rPr>
              <a:t>AWS  </a:t>
            </a:r>
            <a:r>
              <a:rPr sz="2000" b="1" dirty="0">
                <a:latin typeface="Times New Roman"/>
                <a:cs typeface="Times New Roman"/>
              </a:rPr>
              <a:t>The case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SmugMug is a popular photo and video-sharing service that stores billions of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photos and  videos. As the company began to grow in </a:t>
            </a:r>
            <a:r>
              <a:rPr sz="2000" spc="-5" dirty="0">
                <a:latin typeface="Times New Roman"/>
                <a:cs typeface="Times New Roman"/>
              </a:rPr>
              <a:t>volume,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at SmugMug could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afford </a:t>
            </a:r>
            <a:r>
              <a:rPr sz="2000" dirty="0">
                <a:latin typeface="Times New Roman"/>
                <a:cs typeface="Times New Roman"/>
              </a:rPr>
              <a:t>to invest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data centers to support their growth. They wanted a solution that could ensure easy storage with 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security for their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471043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SmugMug : Migration to Cloud using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480" y="1810479"/>
            <a:ext cx="9113559" cy="4910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4166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SmugMug : Migration to Cloud using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journey to cloud for SmugMug began with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solutions. </a:t>
            </a:r>
            <a:r>
              <a:rPr sz="2000" spc="-20" dirty="0">
                <a:latin typeface="Times New Roman"/>
                <a:cs typeface="Times New Roman"/>
              </a:rPr>
              <a:t>Initially, </a:t>
            </a:r>
            <a:r>
              <a:rPr sz="2000" dirty="0">
                <a:latin typeface="Times New Roman"/>
                <a:cs typeface="Times New Roman"/>
              </a:rPr>
              <a:t>they adopted the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S3  solution for backup of data from their local data centers. Overwhelmed by the </a:t>
            </a:r>
            <a:r>
              <a:rPr sz="2000" spc="-5" dirty="0">
                <a:latin typeface="Times New Roman"/>
                <a:cs typeface="Times New Roman"/>
              </a:rPr>
              <a:t>performance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system,  </a:t>
            </a:r>
            <a:r>
              <a:rPr sz="2000" dirty="0">
                <a:latin typeface="Times New Roman"/>
                <a:cs typeface="Times New Roman"/>
              </a:rPr>
              <a:t>they soon </a:t>
            </a:r>
            <a:r>
              <a:rPr sz="2000" spc="-5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S3 their source of </a:t>
            </a:r>
            <a:r>
              <a:rPr sz="2000" spc="-5" dirty="0">
                <a:latin typeface="Times New Roman"/>
                <a:cs typeface="Times New Roman"/>
              </a:rPr>
              <a:t>primary </a:t>
            </a:r>
            <a:r>
              <a:rPr sz="2000" dirty="0">
                <a:latin typeface="Times New Roman"/>
                <a:cs typeface="Times New Roman"/>
              </a:rPr>
              <a:t>storage. The next </a:t>
            </a:r>
            <a:r>
              <a:rPr sz="2000" spc="-5" dirty="0">
                <a:latin typeface="Times New Roman"/>
                <a:cs typeface="Times New Roman"/>
              </a:rPr>
              <a:t>step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transfer their 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services into the cloud by using the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EC2 solution.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EC2, </a:t>
            </a:r>
            <a:r>
              <a:rPr sz="2000" spc="-5" dirty="0">
                <a:latin typeface="Times New Roman"/>
                <a:cs typeface="Times New Roman"/>
              </a:rPr>
              <a:t>SmugMug  moved </a:t>
            </a:r>
            <a:r>
              <a:rPr sz="2000" spc="-10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its specialized </a:t>
            </a:r>
            <a:r>
              <a:rPr sz="2000" dirty="0">
                <a:latin typeface="Times New Roman"/>
                <a:cs typeface="Times New Roman"/>
              </a:rPr>
              <a:t>services to the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4579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Through this very carefully crafted phased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to the cloud, SmugMug derived the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  benefits.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Increased cost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savings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Economies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Increased </a:t>
            </a:r>
            <a:r>
              <a:rPr sz="2000" spc="-5" dirty="0">
                <a:latin typeface="Times New Roman"/>
                <a:cs typeface="Times New Roman"/>
              </a:rPr>
              <a:t>employee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productivity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Faster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Ensured security of photos and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101580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12700" marR="5458460">
              <a:lnSpc>
                <a:spcPct val="200000"/>
              </a:lnSpc>
              <a:spcBef>
                <a:spcPts val="20"/>
              </a:spcBef>
            </a:pPr>
            <a:r>
              <a:rPr sz="2000" b="1" spc="-5" dirty="0">
                <a:latin typeface="Times New Roman"/>
                <a:cs typeface="Times New Roman"/>
              </a:rPr>
              <a:t>Ramco(On-premise) </a:t>
            </a:r>
            <a:r>
              <a:rPr sz="2000" b="1" dirty="0">
                <a:latin typeface="Times New Roman"/>
                <a:cs typeface="Times New Roman"/>
              </a:rPr>
              <a:t>to Ramco on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Demand  The case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Ramco Systems </a:t>
            </a:r>
            <a:r>
              <a:rPr sz="2000" dirty="0">
                <a:latin typeface="Times New Roman"/>
                <a:cs typeface="Times New Roman"/>
              </a:rPr>
              <a:t>is a leader in providing ERP solutions to thousands of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across the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world. 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150,000 users </a:t>
            </a:r>
            <a:r>
              <a:rPr sz="2000" spc="-5" dirty="0">
                <a:latin typeface="Times New Roman"/>
                <a:cs typeface="Times New Roman"/>
              </a:rPr>
              <a:t>Ramco Systems </a:t>
            </a:r>
            <a:r>
              <a:rPr sz="2000" dirty="0">
                <a:latin typeface="Times New Roman"/>
                <a:cs typeface="Times New Roman"/>
              </a:rPr>
              <a:t>had to draw the balance between </a:t>
            </a:r>
            <a:r>
              <a:rPr sz="2000" spc="-5" dirty="0">
                <a:latin typeface="Times New Roman"/>
                <a:cs typeface="Times New Roman"/>
              </a:rPr>
              <a:t>offering  competent capabilities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meeting </a:t>
            </a:r>
            <a:r>
              <a:rPr sz="2000" dirty="0">
                <a:latin typeface="Times New Roman"/>
                <a:cs typeface="Times New Roman"/>
              </a:rPr>
              <a:t>the service </a:t>
            </a:r>
            <a:r>
              <a:rPr sz="2000" spc="-5" dirty="0">
                <a:latin typeface="Times New Roman"/>
                <a:cs typeface="Times New Roman"/>
              </a:rPr>
              <a:t>level agreements. </a:t>
            </a:r>
            <a:r>
              <a:rPr sz="2000" dirty="0">
                <a:latin typeface="Times New Roman"/>
                <a:cs typeface="Times New Roman"/>
              </a:rPr>
              <a:t>They needed to provision servers  instantly to the varying </a:t>
            </a:r>
            <a:r>
              <a:rPr sz="2000" spc="-5" dirty="0">
                <a:latin typeface="Times New Roman"/>
                <a:cs typeface="Times New Roman"/>
              </a:rPr>
              <a:t>demands </a:t>
            </a:r>
            <a:r>
              <a:rPr sz="2000" dirty="0">
                <a:latin typeface="Times New Roman"/>
                <a:cs typeface="Times New Roman"/>
              </a:rPr>
              <a:t>of their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contend with the increasing costs of  capital </a:t>
            </a:r>
            <a:r>
              <a:rPr sz="2000" spc="-5" dirty="0">
                <a:latin typeface="Times New Roman"/>
                <a:cs typeface="Times New Roman"/>
              </a:rPr>
              <a:t>investment, </a:t>
            </a:r>
            <a:r>
              <a:rPr sz="2000" dirty="0">
                <a:latin typeface="Times New Roman"/>
                <a:cs typeface="Times New Roman"/>
              </a:rPr>
              <a:t>security </a:t>
            </a:r>
            <a:r>
              <a:rPr sz="2000" spc="-5" dirty="0">
                <a:latin typeface="Times New Roman"/>
                <a:cs typeface="Times New Roman"/>
              </a:rPr>
              <a:t>measures, </a:t>
            </a:r>
            <a:r>
              <a:rPr sz="2000" dirty="0">
                <a:latin typeface="Times New Roman"/>
                <a:cs typeface="Times New Roman"/>
              </a:rPr>
              <a:t>and power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supply.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2917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Amazon </a:t>
            </a:r>
            <a:r>
              <a:rPr sz="2400" b="1" spc="-50" dirty="0">
                <a:latin typeface="Times New Roman"/>
                <a:cs typeface="Times New Roman"/>
              </a:rPr>
              <a:t>Web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458595"/>
            <a:ext cx="567944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Databases and 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Migration and Hybrid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Networking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tools and application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Security 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Governance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Big data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Analytics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Artificial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Messages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Notifications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AWS </a:t>
            </a:r>
            <a:r>
              <a:rPr sz="2400" dirty="0">
                <a:latin typeface="Times New Roman"/>
                <a:cs typeface="Times New Roman"/>
              </a:rPr>
              <a:t>pricing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4647565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Times New Roman"/>
                <a:cs typeface="Times New Roman"/>
              </a:rPr>
              <a:t>Ramco(On-premise) </a:t>
            </a:r>
            <a:r>
              <a:rPr sz="2000" b="1" dirty="0">
                <a:latin typeface="Times New Roman"/>
                <a:cs typeface="Times New Roman"/>
              </a:rPr>
              <a:t>to Ramco on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Demand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7767" y="1769364"/>
            <a:ext cx="4762499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226675" cy="435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12700" marR="5584825" algn="just">
              <a:lnSpc>
                <a:spcPct val="200000"/>
              </a:lnSpc>
              <a:spcBef>
                <a:spcPts val="20"/>
              </a:spcBef>
            </a:pPr>
            <a:r>
              <a:rPr sz="2000" b="1" spc="-5" dirty="0">
                <a:latin typeface="Times New Roman"/>
                <a:cs typeface="Times New Roman"/>
              </a:rPr>
              <a:t>Ramco(On-premise) </a:t>
            </a:r>
            <a:r>
              <a:rPr sz="2000" b="1" dirty="0">
                <a:latin typeface="Times New Roman"/>
                <a:cs typeface="Times New Roman"/>
              </a:rPr>
              <a:t>to Ramco on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Demand  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12700" marR="48895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Ramco Systems </a:t>
            </a:r>
            <a:r>
              <a:rPr sz="2000" dirty="0">
                <a:latin typeface="Times New Roman"/>
                <a:cs typeface="Times New Roman"/>
              </a:rPr>
              <a:t>found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ideal solution from the extensive portfolio of services </a:t>
            </a:r>
            <a:r>
              <a:rPr sz="2000" spc="-5" dirty="0">
                <a:latin typeface="Times New Roman"/>
                <a:cs typeface="Times New Roman"/>
              </a:rPr>
              <a:t>offered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AWS. </a:t>
            </a:r>
            <a:r>
              <a:rPr sz="2000" dirty="0">
                <a:latin typeface="Times New Roman"/>
                <a:cs typeface="Times New Roman"/>
              </a:rPr>
              <a:t>Its  journey to the cloud started by adopting the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Elastic Compute Cloud which </a:t>
            </a:r>
            <a:r>
              <a:rPr sz="2000" spc="-5" dirty="0">
                <a:latin typeface="Times New Roman"/>
                <a:cs typeface="Times New Roman"/>
              </a:rPr>
              <a:t>later </a:t>
            </a:r>
            <a:r>
              <a:rPr sz="2000" dirty="0">
                <a:latin typeface="Times New Roman"/>
                <a:cs typeface="Times New Roman"/>
              </a:rPr>
              <a:t>went on to  include other services such as storage, </a:t>
            </a:r>
            <a:r>
              <a:rPr sz="2000" spc="-5" dirty="0">
                <a:latin typeface="Times New Roman"/>
                <a:cs typeface="Times New Roman"/>
              </a:rPr>
              <a:t>email, </a:t>
            </a:r>
            <a:r>
              <a:rPr sz="2000" dirty="0">
                <a:latin typeface="Times New Roman"/>
                <a:cs typeface="Times New Roman"/>
              </a:rPr>
              <a:t>resource </a:t>
            </a:r>
            <a:r>
              <a:rPr sz="2000" spc="-5" dirty="0">
                <a:latin typeface="Times New Roman"/>
                <a:cs typeface="Times New Roman"/>
              </a:rPr>
              <a:t>monitoring,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Today </a:t>
            </a:r>
            <a:r>
              <a:rPr sz="2000" spc="-5" dirty="0">
                <a:latin typeface="Times New Roman"/>
                <a:cs typeface="Times New Roman"/>
              </a:rPr>
              <a:t>Ramco Systems </a:t>
            </a:r>
            <a:r>
              <a:rPr sz="2000" dirty="0">
                <a:latin typeface="Times New Roman"/>
                <a:cs typeface="Times New Roman"/>
              </a:rPr>
              <a:t>experiences the following benefits through successful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Provisioning of servers has been enhanced by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80%.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Cost-effective </a:t>
            </a:r>
            <a:r>
              <a:rPr sz="2000" dirty="0">
                <a:latin typeface="Times New Roman"/>
                <a:cs typeface="Times New Roman"/>
              </a:rPr>
              <a:t>disaster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recovery.</a:t>
            </a:r>
            <a:endParaRPr sz="20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ERP solutions that are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comprehensive, scalable, and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052685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Study III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Sony PlayStation Network Outage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Case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Scenario: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Sony Corporation first introduced the </a:t>
            </a:r>
            <a:r>
              <a:rPr sz="2000" spc="-5" dirty="0">
                <a:latin typeface="Times New Roman"/>
                <a:cs typeface="Times New Roman"/>
              </a:rPr>
              <a:t>PlayStation </a:t>
            </a:r>
            <a:r>
              <a:rPr sz="2000" dirty="0">
                <a:latin typeface="Times New Roman"/>
                <a:cs typeface="Times New Roman"/>
              </a:rPr>
              <a:t>Console in </a:t>
            </a:r>
            <a:r>
              <a:rPr sz="2000" spc="-5" dirty="0">
                <a:latin typeface="Times New Roman"/>
                <a:cs typeface="Times New Roman"/>
              </a:rPr>
              <a:t>December </a:t>
            </a:r>
            <a:r>
              <a:rPr sz="2000" dirty="0">
                <a:latin typeface="Times New Roman"/>
                <a:cs typeface="Times New Roman"/>
              </a:rPr>
              <a:t>1994 in Japan. Since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then,  the product has </a:t>
            </a:r>
            <a:r>
              <a:rPr sz="2000" spc="-5" dirty="0">
                <a:latin typeface="Times New Roman"/>
                <a:cs typeface="Times New Roman"/>
              </a:rPr>
              <a:t>undergone </a:t>
            </a:r>
            <a:r>
              <a:rPr sz="2000" dirty="0">
                <a:latin typeface="Times New Roman"/>
                <a:cs typeface="Times New Roman"/>
              </a:rPr>
              <a:t>a series of upgrades and enhancement. The </a:t>
            </a:r>
            <a:r>
              <a:rPr sz="2000" spc="-5" dirty="0">
                <a:latin typeface="Times New Roman"/>
                <a:cs typeface="Times New Roman"/>
              </a:rPr>
              <a:t>latest </a:t>
            </a:r>
            <a:r>
              <a:rPr sz="2000" dirty="0">
                <a:latin typeface="Times New Roman"/>
                <a:cs typeface="Times New Roman"/>
              </a:rPr>
              <a:t>version of the  </a:t>
            </a:r>
            <a:r>
              <a:rPr sz="2000" spc="-5" dirty="0">
                <a:latin typeface="Times New Roman"/>
                <a:cs typeface="Times New Roman"/>
              </a:rPr>
              <a:t>PlayStation called </a:t>
            </a:r>
            <a:r>
              <a:rPr sz="2000" dirty="0">
                <a:latin typeface="Times New Roman"/>
                <a:cs typeface="Times New Roman"/>
              </a:rPr>
              <a:t>PS3 was a </a:t>
            </a:r>
            <a:r>
              <a:rPr sz="2000" spc="-5" dirty="0">
                <a:latin typeface="Times New Roman"/>
                <a:cs typeface="Times New Roman"/>
              </a:rPr>
              <a:t>complete entertainment </a:t>
            </a:r>
            <a:r>
              <a:rPr sz="2000" dirty="0">
                <a:latin typeface="Times New Roman"/>
                <a:cs typeface="Times New Roman"/>
              </a:rPr>
              <a:t>package and included internet browsing  </a:t>
            </a:r>
            <a:r>
              <a:rPr sz="2000" spc="-5" dirty="0">
                <a:latin typeface="Times New Roman"/>
                <a:cs typeface="Times New Roman"/>
              </a:rPr>
              <a:t>capabilities, </a:t>
            </a:r>
            <a:r>
              <a:rPr sz="2000" dirty="0">
                <a:latin typeface="Times New Roman"/>
                <a:cs typeface="Times New Roman"/>
              </a:rPr>
              <a:t>chat functions, </a:t>
            </a:r>
            <a:r>
              <a:rPr sz="2000" spc="-5" dirty="0">
                <a:latin typeface="Times New Roman"/>
                <a:cs typeface="Times New Roman"/>
              </a:rPr>
              <a:t>media </a:t>
            </a:r>
            <a:r>
              <a:rPr sz="2000" dirty="0">
                <a:latin typeface="Times New Roman"/>
                <a:cs typeface="Times New Roman"/>
              </a:rPr>
              <a:t>downloads, and </a:t>
            </a:r>
            <a:r>
              <a:rPr sz="2000" spc="-5" dirty="0">
                <a:latin typeface="Times New Roman"/>
                <a:cs typeface="Times New Roman"/>
              </a:rPr>
              <a:t>gaming </a:t>
            </a:r>
            <a:r>
              <a:rPr sz="2000" dirty="0">
                <a:latin typeface="Times New Roman"/>
                <a:cs typeface="Times New Roman"/>
              </a:rPr>
              <a:t>options. Registered users of the system  were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75 </a:t>
            </a:r>
            <a:r>
              <a:rPr sz="2000" spc="-5" dirty="0">
                <a:latin typeface="Times New Roman"/>
                <a:cs typeface="Times New Roman"/>
              </a:rPr>
              <a:t>million, and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huge </a:t>
            </a:r>
            <a:r>
              <a:rPr sz="2000" dirty="0">
                <a:latin typeface="Times New Roman"/>
                <a:cs typeface="Times New Roman"/>
              </a:rPr>
              <a:t>chunk had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recorded sensitive </a:t>
            </a:r>
            <a:r>
              <a:rPr sz="2000" spc="-5" dirty="0">
                <a:latin typeface="Times New Roman"/>
                <a:cs typeface="Times New Roman"/>
              </a:rPr>
              <a:t>information like </a:t>
            </a:r>
            <a:r>
              <a:rPr sz="2000" dirty="0">
                <a:latin typeface="Times New Roman"/>
                <a:cs typeface="Times New Roman"/>
              </a:rPr>
              <a:t>credit  card details for the purpose of online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purchases.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Outage</a:t>
            </a:r>
            <a:endParaRPr sz="2000">
              <a:latin typeface="Times New Roman"/>
              <a:cs typeface="Times New Roman"/>
            </a:endParaRPr>
          </a:p>
          <a:p>
            <a:pPr marL="12700" marR="336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On 19 April </a:t>
            </a:r>
            <a:r>
              <a:rPr sz="2000" spc="-10" dirty="0">
                <a:latin typeface="Times New Roman"/>
                <a:cs typeface="Times New Roman"/>
              </a:rPr>
              <a:t>2011, </a:t>
            </a:r>
            <a:r>
              <a:rPr sz="2000" spc="-20" dirty="0">
                <a:latin typeface="Times New Roman"/>
                <a:cs typeface="Times New Roman"/>
              </a:rPr>
              <a:t>Sony’s </a:t>
            </a:r>
            <a:r>
              <a:rPr sz="2000" spc="-5" dirty="0">
                <a:latin typeface="Times New Roman"/>
                <a:cs typeface="Times New Roman"/>
              </a:rPr>
              <a:t>PlayStation Network </a:t>
            </a:r>
            <a:r>
              <a:rPr sz="2000" dirty="0">
                <a:latin typeface="Times New Roman"/>
                <a:cs typeface="Times New Roman"/>
              </a:rPr>
              <a:t>experienced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worst cases of data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security  </a:t>
            </a:r>
            <a:r>
              <a:rPr sz="2000" dirty="0">
                <a:latin typeface="Times New Roman"/>
                <a:cs typeface="Times New Roman"/>
              </a:rPr>
              <a:t>breach in the history of </a:t>
            </a:r>
            <a:r>
              <a:rPr sz="2000" spc="-50" dirty="0">
                <a:latin typeface="Times New Roman"/>
                <a:cs typeface="Times New Roman"/>
              </a:rPr>
              <a:t>IT. </a:t>
            </a:r>
            <a:r>
              <a:rPr sz="2000" dirty="0">
                <a:latin typeface="Times New Roman"/>
                <a:cs typeface="Times New Roman"/>
              </a:rPr>
              <a:t>The servers were hacked by an unauthorized group leading to the theft  of </a:t>
            </a:r>
            <a:r>
              <a:rPr sz="2000" spc="-5" dirty="0">
                <a:latin typeface="Times New Roman"/>
                <a:cs typeface="Times New Roman"/>
              </a:rPr>
              <a:t>usernames, </a:t>
            </a:r>
            <a:r>
              <a:rPr sz="2000" dirty="0">
                <a:latin typeface="Times New Roman"/>
                <a:cs typeface="Times New Roman"/>
              </a:rPr>
              <a:t>passwords, credit card details and other personal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millions </a:t>
            </a:r>
            <a:r>
              <a:rPr sz="2000" dirty="0">
                <a:latin typeface="Times New Roman"/>
                <a:cs typeface="Times New Roman"/>
              </a:rPr>
              <a:t>of PSN  users. The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was shut down for </a:t>
            </a:r>
            <a:r>
              <a:rPr sz="2000" spc="-5" dirty="0">
                <a:latin typeface="Times New Roman"/>
                <a:cs typeface="Times New Roman"/>
              </a:rPr>
              <a:t>almost </a:t>
            </a:r>
            <a:r>
              <a:rPr sz="2000" dirty="0">
                <a:latin typeface="Times New Roman"/>
                <a:cs typeface="Times New Roman"/>
              </a:rPr>
              <a:t>7 days following the </a:t>
            </a:r>
            <a:r>
              <a:rPr sz="2000" spc="-5" dirty="0">
                <a:latin typeface="Times New Roman"/>
                <a:cs typeface="Times New Roman"/>
              </a:rPr>
              <a:t>attack. </a:t>
            </a:r>
            <a:r>
              <a:rPr sz="2000" dirty="0">
                <a:latin typeface="Times New Roman"/>
                <a:cs typeface="Times New Roman"/>
              </a:rPr>
              <a:t>The cause of the incident  was </a:t>
            </a:r>
            <a:r>
              <a:rPr sz="2000" spc="-5" dirty="0">
                <a:latin typeface="Times New Roman"/>
                <a:cs typeface="Times New Roman"/>
              </a:rPr>
              <a:t>mainly </a:t>
            </a:r>
            <a:r>
              <a:rPr sz="2000" dirty="0">
                <a:latin typeface="Times New Roman"/>
                <a:cs typeface="Times New Roman"/>
              </a:rPr>
              <a:t>due to the poor security </a:t>
            </a:r>
            <a:r>
              <a:rPr sz="2000" spc="-5" dirty="0">
                <a:latin typeface="Times New Roman"/>
                <a:cs typeface="Times New Roman"/>
              </a:rPr>
              <a:t>mechanisms </a:t>
            </a:r>
            <a:r>
              <a:rPr sz="2000" dirty="0">
                <a:latin typeface="Times New Roman"/>
                <a:cs typeface="Times New Roman"/>
              </a:rPr>
              <a:t>of Sony and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failure to encrypt </a:t>
            </a:r>
            <a:r>
              <a:rPr sz="2000" spc="-5" dirty="0">
                <a:latin typeface="Times New Roman"/>
                <a:cs typeface="Times New Roman"/>
              </a:rPr>
              <a:t>critical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9671050" cy="283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Case </a:t>
            </a:r>
            <a:r>
              <a:rPr sz="2400" b="1" dirty="0">
                <a:latin typeface="Times New Roman"/>
                <a:cs typeface="Times New Roman"/>
              </a:rPr>
              <a:t>Study III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Sony PlayStation Network Outage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Impact: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 unfortunate event for Sony brought down </a:t>
            </a:r>
            <a:r>
              <a:rPr sz="2000" spc="-5" dirty="0">
                <a:latin typeface="Times New Roman"/>
                <a:cs typeface="Times New Roman"/>
              </a:rPr>
              <a:t>its reputation, </a:t>
            </a:r>
            <a:r>
              <a:rPr sz="2000" spc="-15" dirty="0">
                <a:latin typeface="Times New Roman"/>
                <a:cs typeface="Times New Roman"/>
              </a:rPr>
              <a:t>credibility, </a:t>
            </a:r>
            <a:r>
              <a:rPr sz="2000" dirty="0">
                <a:latin typeface="Times New Roman"/>
                <a:cs typeface="Times New Roman"/>
              </a:rPr>
              <a:t>and stock value. Sony  rebuilt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security </a:t>
            </a:r>
            <a:r>
              <a:rPr sz="2000" spc="-5" dirty="0">
                <a:latin typeface="Times New Roman"/>
                <a:cs typeface="Times New Roman"/>
              </a:rPr>
              <a:t>system, faced </a:t>
            </a:r>
            <a:r>
              <a:rPr sz="2000" dirty="0">
                <a:latin typeface="Times New Roman"/>
                <a:cs typeface="Times New Roman"/>
              </a:rPr>
              <a:t>a lawsuit that was </a:t>
            </a:r>
            <a:r>
              <a:rPr sz="2000" spc="-5" dirty="0">
                <a:latin typeface="Times New Roman"/>
                <a:cs typeface="Times New Roman"/>
              </a:rPr>
              <a:t>settled </a:t>
            </a:r>
            <a:r>
              <a:rPr sz="2000" dirty="0">
                <a:latin typeface="Times New Roman"/>
                <a:cs typeface="Times New Roman"/>
              </a:rPr>
              <a:t>after </a:t>
            </a:r>
            <a:r>
              <a:rPr sz="2000" spc="-5" dirty="0">
                <a:latin typeface="Times New Roman"/>
                <a:cs typeface="Times New Roman"/>
              </a:rPr>
              <a:t>almost </a:t>
            </a:r>
            <a:r>
              <a:rPr sz="2000" dirty="0">
                <a:latin typeface="Times New Roman"/>
                <a:cs typeface="Times New Roman"/>
              </a:rPr>
              <a:t>4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and paid huge  </a:t>
            </a:r>
            <a:r>
              <a:rPr sz="2000" spc="-5" dirty="0">
                <a:latin typeface="Times New Roman"/>
                <a:cs typeface="Times New Roman"/>
              </a:rPr>
              <a:t>compensation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its customers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were exposed to the incident. The </a:t>
            </a:r>
            <a:r>
              <a:rPr sz="2000" spc="-5" dirty="0">
                <a:latin typeface="Times New Roman"/>
                <a:cs typeface="Times New Roman"/>
              </a:rPr>
              <a:t>service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10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shut  down for </a:t>
            </a:r>
            <a:r>
              <a:rPr sz="2000" spc="-5" dirty="0">
                <a:latin typeface="Times New Roman"/>
                <a:cs typeface="Times New Roman"/>
              </a:rPr>
              <a:t>almost </a:t>
            </a:r>
            <a:r>
              <a:rPr sz="2000" dirty="0">
                <a:latin typeface="Times New Roman"/>
                <a:cs typeface="Times New Roman"/>
              </a:rPr>
              <a:t>3 weeks, and the cost of the outage was over </a:t>
            </a:r>
            <a:r>
              <a:rPr sz="2000" spc="5" dirty="0">
                <a:latin typeface="Times New Roman"/>
                <a:cs typeface="Times New Roman"/>
              </a:rPr>
              <a:t>170 </a:t>
            </a:r>
            <a:r>
              <a:rPr sz="2000" spc="-5" dirty="0">
                <a:latin typeface="Times New Roman"/>
                <a:cs typeface="Times New Roman"/>
              </a:rPr>
              <a:t>million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dollars.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30403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94335" algn="l"/>
                <a:tab pos="4227195" algn="l"/>
              </a:tabLst>
            </a:pPr>
            <a:r>
              <a:rPr sz="2000" dirty="0">
                <a:latin typeface="Times New Roman"/>
                <a:cs typeface="Times New Roman"/>
              </a:rPr>
              <a:t>BPa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Business Projects as 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Business Process as 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344275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94335" algn="l"/>
              </a:tabLst>
            </a:pP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encrypts </a:t>
            </a:r>
            <a:r>
              <a:rPr sz="2000" spc="-5" dirty="0">
                <a:latin typeface="Times New Roman"/>
                <a:cs typeface="Times New Roman"/>
              </a:rPr>
              <a:t>all critical </a:t>
            </a:r>
            <a:r>
              <a:rPr sz="2000" dirty="0">
                <a:latin typeface="Times New Roman"/>
                <a:cs typeface="Times New Roman"/>
              </a:rPr>
              <a:t>data that is stored on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cloud. The </a:t>
            </a:r>
            <a:r>
              <a:rPr sz="2000" spc="-5" dirty="0">
                <a:latin typeface="Times New Roman"/>
                <a:cs typeface="Times New Roman"/>
              </a:rPr>
              <a:t>cloud </a:t>
            </a:r>
            <a:r>
              <a:rPr sz="2000" dirty="0">
                <a:latin typeface="Times New Roman"/>
                <a:cs typeface="Times New Roman"/>
              </a:rPr>
              <a:t>encryption solution </a:t>
            </a:r>
            <a:r>
              <a:rPr sz="2000" spc="-5" dirty="0">
                <a:latin typeface="Times New Roman"/>
                <a:cs typeface="Times New Roman"/>
              </a:rPr>
              <a:t>offered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  can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Provider-side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- side cloud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Cipher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None of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84657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26"/>
              <a:tabLst>
                <a:tab pos="389890" algn="l"/>
              </a:tabLst>
            </a:pP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cloud is associated with the risk of shared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6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Hybrid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None of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09231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7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dirty="0">
                <a:latin typeface="Times New Roman"/>
                <a:cs typeface="Times New Roman"/>
              </a:rPr>
              <a:t>reason behind </a:t>
            </a:r>
            <a:r>
              <a:rPr sz="2000" spc="-20" dirty="0">
                <a:latin typeface="Times New Roman"/>
                <a:cs typeface="Times New Roman"/>
              </a:rPr>
              <a:t>Sony’s </a:t>
            </a:r>
            <a:r>
              <a:rPr sz="2000" dirty="0">
                <a:latin typeface="Times New Roman"/>
                <a:cs typeface="Times New Roman"/>
              </a:rPr>
              <a:t>data breach incident in </a:t>
            </a:r>
            <a:r>
              <a:rPr sz="2000" spc="-15" dirty="0">
                <a:latin typeface="Times New Roman"/>
                <a:cs typeface="Times New Roman"/>
              </a:rPr>
              <a:t>2011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7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Lack 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expertise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Failure to encrypt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Shared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Malicious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127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26020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28"/>
              <a:tabLst>
                <a:tab pos="389890" algn="l"/>
                <a:tab pos="91827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loud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igrat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ach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plexity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8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Lift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Shift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Refactoring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Modernization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Lift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16540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9"/>
              <a:tabLst>
                <a:tab pos="389255" algn="l"/>
              </a:tabLst>
            </a:pPr>
            <a:r>
              <a:rPr sz="2000" dirty="0">
                <a:latin typeface="Times New Roman"/>
                <a:cs typeface="Times New Roman"/>
              </a:rPr>
              <a:t>Which phase of the Seven Step Cloud Migration </a:t>
            </a:r>
            <a:r>
              <a:rPr sz="2000" spc="-5" dirty="0">
                <a:latin typeface="Times New Roman"/>
                <a:cs typeface="Times New Roman"/>
              </a:rPr>
              <a:t>model approximates </a:t>
            </a:r>
            <a:r>
              <a:rPr sz="2000" dirty="0">
                <a:latin typeface="Times New Roman"/>
                <a:cs typeface="Times New Roman"/>
              </a:rPr>
              <a:t>the lost </a:t>
            </a:r>
            <a:r>
              <a:rPr sz="2000" spc="-5" dirty="0">
                <a:latin typeface="Times New Roman"/>
                <a:cs typeface="Times New Roman"/>
              </a:rPr>
              <a:t>functionalities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application?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9"/>
            </a:pP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Carlito"/>
                <a:cs typeface="Carlito"/>
              </a:rPr>
              <a:t>Map</a:t>
            </a:r>
            <a:endParaRPr sz="2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Carlito"/>
                <a:cs typeface="Carlito"/>
              </a:rPr>
              <a:t>Augment</a:t>
            </a:r>
            <a:endParaRPr sz="2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10" dirty="0">
                <a:latin typeface="Carlito"/>
                <a:cs typeface="Carlito"/>
              </a:rPr>
              <a:t>Re-architect</a:t>
            </a:r>
            <a:endParaRPr sz="2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1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spc="-10" dirty="0">
                <a:latin typeface="Carlito"/>
                <a:cs typeface="Carlito"/>
              </a:rPr>
              <a:t>Isolate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129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45165" cy="502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Amazon </a:t>
            </a:r>
            <a:r>
              <a:rPr sz="2400" b="1" spc="-45" dirty="0">
                <a:latin typeface="Times New Roman"/>
                <a:cs typeface="Times New Roman"/>
              </a:rPr>
              <a:t>Web </a:t>
            </a:r>
            <a:r>
              <a:rPr sz="2400" b="1" dirty="0">
                <a:latin typeface="Times New Roman"/>
                <a:cs typeface="Times New Roman"/>
              </a:rPr>
              <a:t>Services </a:t>
            </a:r>
            <a:r>
              <a:rPr sz="2400" b="1" spc="-55" dirty="0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3924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 </a:t>
            </a:r>
            <a:r>
              <a:rPr sz="2000" spc="-30" dirty="0">
                <a:latin typeface="Times New Roman"/>
                <a:cs typeface="Times New Roman"/>
              </a:rPr>
              <a:t>(AWS) </a:t>
            </a:r>
            <a:r>
              <a:rPr sz="2000" dirty="0">
                <a:latin typeface="Times New Roman"/>
                <a:cs typeface="Times New Roman"/>
              </a:rPr>
              <a:t>is a comprehensive, evolving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platform provided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 </a:t>
            </a:r>
            <a:r>
              <a:rPr sz="2000" spc="-5" dirty="0">
                <a:latin typeface="Times New Roman"/>
                <a:cs typeface="Times New Roman"/>
              </a:rPr>
              <a:t>Amazon. </a:t>
            </a:r>
            <a:r>
              <a:rPr sz="2000" dirty="0">
                <a:latin typeface="Times New Roman"/>
                <a:cs typeface="Times New Roman"/>
              </a:rPr>
              <a:t>It provides a </a:t>
            </a:r>
            <a:r>
              <a:rPr sz="2000" spc="-10" dirty="0">
                <a:latin typeface="Times New Roman"/>
                <a:cs typeface="Times New Roman"/>
              </a:rPr>
              <a:t>mix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as a service (IaaS), platform as a service </a:t>
            </a:r>
            <a:r>
              <a:rPr sz="2000" spc="5" dirty="0">
                <a:latin typeface="Times New Roman"/>
                <a:cs typeface="Times New Roman"/>
              </a:rPr>
              <a:t>(PaaS), </a:t>
            </a:r>
            <a:r>
              <a:rPr sz="2000" dirty="0">
                <a:latin typeface="Times New Roman"/>
                <a:cs typeface="Times New Roman"/>
              </a:rPr>
              <a:t>and  packaged software as a service (SaaS)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offerings.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946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was launched in 2006 from the internal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that Amazon.com built to handle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online  </a:t>
            </a:r>
            <a:r>
              <a:rPr sz="2000" spc="-5" dirty="0">
                <a:latin typeface="Times New Roman"/>
                <a:cs typeface="Times New Roman"/>
              </a:rPr>
              <a:t>retail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108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was one of the first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to introduce a pay-as-you-go cloud </a:t>
            </a:r>
            <a:r>
              <a:rPr sz="2000" spc="-5" dirty="0">
                <a:latin typeface="Times New Roman"/>
                <a:cs typeface="Times New Roman"/>
              </a:rPr>
              <a:t>computing model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scales  </a:t>
            </a:r>
            <a:r>
              <a:rPr sz="2000" dirty="0">
                <a:latin typeface="Times New Roman"/>
                <a:cs typeface="Times New Roman"/>
              </a:rPr>
              <a:t>to provide users with </a:t>
            </a:r>
            <a:r>
              <a:rPr sz="2000" spc="-5" dirty="0">
                <a:latin typeface="Times New Roman"/>
                <a:cs typeface="Times New Roman"/>
              </a:rPr>
              <a:t>compute, </a:t>
            </a:r>
            <a:r>
              <a:rPr sz="2000" dirty="0">
                <a:latin typeface="Times New Roman"/>
                <a:cs typeface="Times New Roman"/>
              </a:rPr>
              <a:t>storage or throughput as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 provides services from dozens of data centers spread across </a:t>
            </a:r>
            <a:r>
              <a:rPr sz="2000" b="1" spc="-5" dirty="0">
                <a:latin typeface="Times New Roman"/>
                <a:cs typeface="Times New Roman"/>
              </a:rPr>
              <a:t>availability zones  </a:t>
            </a:r>
            <a:r>
              <a:rPr sz="2000" dirty="0">
                <a:latin typeface="Times New Roman"/>
                <a:cs typeface="Times New Roman"/>
              </a:rPr>
              <a:t>(AZs)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world.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physical  data centers, while a region is 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AZs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geographic </a:t>
            </a:r>
            <a:r>
              <a:rPr sz="2000" spc="-5" dirty="0">
                <a:latin typeface="Times New Roman"/>
                <a:cs typeface="Times New Roman"/>
              </a:rPr>
              <a:t>proximity </a:t>
            </a:r>
            <a:r>
              <a:rPr sz="2000" dirty="0">
                <a:latin typeface="Times New Roman"/>
                <a:cs typeface="Times New Roman"/>
              </a:rPr>
              <a:t>connected by low-latency  network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526279" y="1121663"/>
            <a:ext cx="1373124" cy="77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4976" y="5995415"/>
            <a:ext cx="1360931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5716" y="3445764"/>
            <a:ext cx="1165859" cy="582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10742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30"/>
              <a:tabLst>
                <a:tab pos="389255" algn="l"/>
                <a:tab pos="1103058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-st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igrat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o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0"/>
            </a:pP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enhance the success </a:t>
            </a:r>
            <a:r>
              <a:rPr sz="2000" spc="-25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migration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obtain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more rational </a:t>
            </a:r>
            <a:r>
              <a:rPr sz="2000" spc="-5" dirty="0">
                <a:latin typeface="Carlito"/>
                <a:cs typeface="Carlito"/>
              </a:rPr>
              <a:t>view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point</a:t>
            </a:r>
            <a:endParaRPr sz="2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Carlito"/>
                <a:cs typeface="Carlito"/>
              </a:rPr>
              <a:t>Both</a:t>
            </a:r>
            <a:endParaRPr sz="2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1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Carlito"/>
                <a:cs typeface="Carlito"/>
              </a:rPr>
              <a:t>None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130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67347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31"/>
              <a:tabLst>
                <a:tab pos="394335" algn="l"/>
                <a:tab pos="3060700" algn="l"/>
              </a:tabLst>
            </a:pPr>
            <a:r>
              <a:rPr sz="2000" dirty="0">
                <a:latin typeface="Times New Roman"/>
                <a:cs typeface="Times New Roman"/>
              </a:rPr>
              <a:t>SSO stands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1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Single Sign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Security Service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None of 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131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</a:t>
            </a:r>
            <a:endParaRPr sz="24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31748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need to answer below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problem. </a:t>
            </a: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of questions are </a:t>
            </a:r>
            <a:r>
              <a:rPr sz="2000" spc="-5" dirty="0">
                <a:latin typeface="Times New Roman"/>
                <a:cs typeface="Times New Roman"/>
              </a:rPr>
              <a:t>meant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testing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III.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Define cloud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Compare </a:t>
            </a:r>
            <a:r>
              <a:rPr sz="2000" spc="-35" dirty="0">
                <a:latin typeface="Times New Roman"/>
                <a:cs typeface="Times New Roman"/>
              </a:rPr>
              <a:t>AWS, </a:t>
            </a:r>
            <a:r>
              <a:rPr sz="2000" dirty="0">
                <a:latin typeface="Times New Roman"/>
                <a:cs typeface="Times New Roman"/>
              </a:rPr>
              <a:t>Microssoft Azure, and Google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the Salesforce.com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Discuss the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cloud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Describe Microsoft Azure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</a:t>
            </a:r>
            <a:r>
              <a:rPr sz="2000" spc="-45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Greengras platform for IoT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the seven </a:t>
            </a:r>
            <a:r>
              <a:rPr sz="2000" spc="-5" dirty="0">
                <a:latin typeface="Times New Roman"/>
                <a:cs typeface="Times New Roman"/>
              </a:rPr>
              <a:t>step model </a:t>
            </a:r>
            <a:r>
              <a:rPr sz="2000" dirty="0">
                <a:latin typeface="Times New Roman"/>
                <a:cs typeface="Times New Roman"/>
              </a:rPr>
              <a:t>for cloud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migration.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Summarise </a:t>
            </a:r>
            <a:r>
              <a:rPr sz="2000" dirty="0">
                <a:latin typeface="Times New Roman"/>
                <a:cs typeface="Times New Roman"/>
              </a:rPr>
              <a:t>the risks involved 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cloud and identify the </a:t>
            </a:r>
            <a:r>
              <a:rPr sz="2000" spc="-5" dirty="0">
                <a:latin typeface="Times New Roman"/>
                <a:cs typeface="Times New Roman"/>
              </a:rPr>
              <a:t>mitigation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313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02283" y="1873376"/>
            <a:ext cx="948817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0640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 cloud platform is a platform to let developers write applications that run in the cloud, or use services provided  from the cloud, or both. It is also called on-demand platform and platform as a service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(PaaS).</a:t>
            </a:r>
            <a:endParaRPr sz="1600">
              <a:latin typeface="Times New Roman"/>
              <a:cs typeface="Times New Roman"/>
            </a:endParaRPr>
          </a:p>
          <a:p>
            <a:pPr marL="299085" marR="13081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Amazon </a:t>
            </a:r>
            <a:r>
              <a:rPr sz="1600" spc="-50" dirty="0">
                <a:latin typeface="Times New Roman"/>
                <a:cs typeface="Times New Roman"/>
              </a:rPr>
              <a:t>Web </a:t>
            </a:r>
            <a:r>
              <a:rPr sz="1600" spc="-5" dirty="0">
                <a:latin typeface="Times New Roman"/>
                <a:cs typeface="Times New Roman"/>
              </a:rPr>
              <a:t>Services </a:t>
            </a:r>
            <a:r>
              <a:rPr sz="1600" spc="-35" dirty="0">
                <a:latin typeface="Times New Roman"/>
                <a:cs typeface="Times New Roman"/>
              </a:rPr>
              <a:t>(AWS) </a:t>
            </a:r>
            <a:r>
              <a:rPr sz="1600" spc="-5" dirty="0">
                <a:latin typeface="Times New Roman"/>
                <a:cs typeface="Times New Roman"/>
              </a:rPr>
              <a:t>is a comprehensive, evolving cloud </a:t>
            </a:r>
            <a:r>
              <a:rPr sz="1600" spc="-10" dirty="0">
                <a:latin typeface="Times New Roman"/>
                <a:cs typeface="Times New Roman"/>
              </a:rPr>
              <a:t>computing </a:t>
            </a:r>
            <a:r>
              <a:rPr sz="1600" spc="-5" dirty="0">
                <a:latin typeface="Times New Roman"/>
                <a:cs typeface="Times New Roman"/>
              </a:rPr>
              <a:t>platform provided by </a:t>
            </a:r>
            <a:r>
              <a:rPr sz="1600" spc="-10" dirty="0">
                <a:latin typeface="Times New Roman"/>
                <a:cs typeface="Times New Roman"/>
              </a:rPr>
              <a:t>Amazon. </a:t>
            </a:r>
            <a:r>
              <a:rPr sz="1600" spc="-5" dirty="0">
                <a:latin typeface="Times New Roman"/>
                <a:cs typeface="Times New Roman"/>
              </a:rPr>
              <a:t>It  provides a </a:t>
            </a:r>
            <a:r>
              <a:rPr sz="1600" spc="-15" dirty="0">
                <a:latin typeface="Times New Roman"/>
                <a:cs typeface="Times New Roman"/>
              </a:rPr>
              <a:t>mix </a:t>
            </a:r>
            <a:r>
              <a:rPr sz="1600" spc="-5" dirty="0">
                <a:latin typeface="Times New Roman"/>
                <a:cs typeface="Times New Roman"/>
              </a:rPr>
              <a:t>of infrastructure as a service (IaaS), platform as a service </a:t>
            </a:r>
            <a:r>
              <a:rPr sz="1600" dirty="0">
                <a:latin typeface="Times New Roman"/>
                <a:cs typeface="Times New Roman"/>
              </a:rPr>
              <a:t>(PaaS), </a:t>
            </a:r>
            <a:r>
              <a:rPr sz="1600" spc="-5" dirty="0">
                <a:latin typeface="Times New Roman"/>
                <a:cs typeface="Times New Roman"/>
              </a:rPr>
              <a:t>and packaged software as a  service (SaaS)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offerings.</a:t>
            </a:r>
            <a:endParaRPr sz="1600">
              <a:latin typeface="Times New Roman"/>
              <a:cs typeface="Times New Roman"/>
            </a:endParaRPr>
          </a:p>
          <a:p>
            <a:pPr marL="299085" marR="6604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Microsoft defines the Azure platform as </a:t>
            </a:r>
            <a:r>
              <a:rPr sz="1600" b="1" spc="-5" dirty="0">
                <a:latin typeface="Times New Roman"/>
                <a:cs typeface="Times New Roman"/>
              </a:rPr>
              <a:t>“an Internet-scale cloud services platform hosted in Microsoft data  centers, </a:t>
            </a:r>
            <a:r>
              <a:rPr sz="1600" b="1" dirty="0">
                <a:latin typeface="Times New Roman"/>
                <a:cs typeface="Times New Roman"/>
              </a:rPr>
              <a:t>which </a:t>
            </a:r>
            <a:r>
              <a:rPr sz="1600" b="1" spc="-10" dirty="0">
                <a:latin typeface="Times New Roman"/>
                <a:cs typeface="Times New Roman"/>
              </a:rPr>
              <a:t>provides </a:t>
            </a:r>
            <a:r>
              <a:rPr sz="1600" b="1" spc="-5" dirty="0">
                <a:latin typeface="Times New Roman"/>
                <a:cs typeface="Times New Roman"/>
              </a:rPr>
              <a:t>an operating system and a set of developer services that can be used individually  or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together.”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Google Cloud Platform is a suite of public cloud </a:t>
            </a:r>
            <a:r>
              <a:rPr sz="1600" spc="-10" dirty="0">
                <a:latin typeface="Times New Roman"/>
                <a:cs typeface="Times New Roman"/>
              </a:rPr>
              <a:t>computing </a:t>
            </a:r>
            <a:r>
              <a:rPr sz="1600" spc="-5" dirty="0">
                <a:latin typeface="Times New Roman"/>
                <a:cs typeface="Times New Roman"/>
              </a:rPr>
              <a:t>services offered by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Google.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Salesforce.com is best known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its Salesforce </a:t>
            </a:r>
            <a:r>
              <a:rPr sz="1600" spc="-10" dirty="0">
                <a:latin typeface="Times New Roman"/>
                <a:cs typeface="Times New Roman"/>
              </a:rPr>
              <a:t>customer </a:t>
            </a:r>
            <a:r>
              <a:rPr sz="1600" spc="-5" dirty="0">
                <a:latin typeface="Times New Roman"/>
                <a:cs typeface="Times New Roman"/>
              </a:rPr>
              <a:t>relationship </a:t>
            </a:r>
            <a:r>
              <a:rPr sz="1600" spc="-10" dirty="0">
                <a:latin typeface="Times New Roman"/>
                <a:cs typeface="Times New Roman"/>
              </a:rPr>
              <a:t>management </a:t>
            </a:r>
            <a:r>
              <a:rPr sz="1600" spc="-5" dirty="0">
                <a:latin typeface="Times New Roman"/>
                <a:cs typeface="Times New Roman"/>
              </a:rPr>
              <a:t>(CRM) product, which is  </a:t>
            </a:r>
            <a:r>
              <a:rPr sz="1600" spc="-10" dirty="0">
                <a:latin typeface="Times New Roman"/>
                <a:cs typeface="Times New Roman"/>
              </a:rPr>
              <a:t>composed </a:t>
            </a:r>
            <a:r>
              <a:rPr sz="1600" spc="-5" dirty="0">
                <a:latin typeface="Times New Roman"/>
                <a:cs typeface="Times New Roman"/>
              </a:rPr>
              <a:t>of Sales Cloud, Service Cloud, Marketing Cloud, </a:t>
            </a:r>
            <a:r>
              <a:rPr sz="1600" spc="-10" dirty="0">
                <a:latin typeface="Times New Roman"/>
                <a:cs typeface="Times New Roman"/>
              </a:rPr>
              <a:t>Commerce </a:t>
            </a:r>
            <a:r>
              <a:rPr sz="1600" spc="-5" dirty="0">
                <a:latin typeface="Times New Roman"/>
                <a:cs typeface="Times New Roman"/>
              </a:rPr>
              <a:t>Cloud, Analytics Cloud, IoT Cloud, App  Cloud, Health Cloud, Financial Services Cloud, Force.com, and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Chatter.</a:t>
            </a:r>
            <a:endParaRPr sz="1600">
              <a:latin typeface="Times New Roman"/>
              <a:cs typeface="Times New Roman"/>
            </a:endParaRPr>
          </a:p>
          <a:p>
            <a:pPr marL="299085" marR="16065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Microsoft Azure Stack is an integrated platform of hardware and software that delivers Microsoft Azure public  cloud services in a local data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center.</a:t>
            </a:r>
            <a:endParaRPr sz="1600">
              <a:latin typeface="Times New Roman"/>
              <a:cs typeface="Times New Roman"/>
            </a:endParaRPr>
          </a:p>
          <a:p>
            <a:pPr marL="299085" marR="6667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Red Hat OpenStack Platform provides access to open source projects, or tools, to enable core </a:t>
            </a:r>
            <a:r>
              <a:rPr sz="1600" spc="-10" dirty="0">
                <a:latin typeface="Times New Roman"/>
                <a:cs typeface="Times New Roman"/>
              </a:rPr>
              <a:t>computing  </a:t>
            </a:r>
            <a:r>
              <a:rPr sz="1600" spc="-5" dirty="0">
                <a:latin typeface="Times New Roman"/>
                <a:cs typeface="Times New Roman"/>
              </a:rPr>
              <a:t>services in public and private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clouds.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5" dirty="0">
                <a:latin typeface="Times New Roman"/>
                <a:cs typeface="Times New Roman"/>
              </a:rPr>
              <a:t>AWS </a:t>
            </a:r>
            <a:r>
              <a:rPr sz="1600" spc="-5" dirty="0">
                <a:latin typeface="Times New Roman"/>
                <a:cs typeface="Times New Roman"/>
              </a:rPr>
              <a:t>Greengrass is a service that extends </a:t>
            </a:r>
            <a:r>
              <a:rPr sz="1600" spc="-10" dirty="0">
                <a:latin typeface="Times New Roman"/>
                <a:cs typeface="Times New Roman"/>
              </a:rPr>
              <a:t>Amazon </a:t>
            </a:r>
            <a:r>
              <a:rPr sz="1600" spc="-50" dirty="0">
                <a:latin typeface="Times New Roman"/>
                <a:cs typeface="Times New Roman"/>
              </a:rPr>
              <a:t>Web </a:t>
            </a:r>
            <a:r>
              <a:rPr sz="1600" spc="-5" dirty="0">
                <a:latin typeface="Times New Roman"/>
                <a:cs typeface="Times New Roman"/>
              </a:rPr>
              <a:t>Services functionality to </a:t>
            </a:r>
            <a:r>
              <a:rPr sz="1600" b="1" spc="-5" dirty="0">
                <a:latin typeface="Times New Roman"/>
                <a:cs typeface="Times New Roman"/>
              </a:rPr>
              <a:t>Internet of Things</a:t>
            </a:r>
            <a:r>
              <a:rPr sz="1600" b="1" spc="3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(IoT)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devices.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Document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896617"/>
          <a:ext cx="11120755" cy="322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25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Delivering Business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Processes from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2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ht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t</a:t>
                      </a:r>
                      <a:r>
                        <a:rPr sz="1200" u="sng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p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</a:t>
                      </a:r>
                      <a:r>
                        <a:rPr sz="1200" u="sng" spc="-8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.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dummie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s.</a:t>
                      </a:r>
                      <a:r>
                        <a:rPr sz="12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c</a:t>
                      </a:r>
                      <a:r>
                        <a:rPr sz="1200" u="sng" spc="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o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m/</a:t>
                      </a:r>
                      <a:r>
                        <a:rPr sz="1200" u="sng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p</a:t>
                      </a:r>
                      <a:r>
                        <a:rPr sz="12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r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o</a:t>
                      </a:r>
                      <a:r>
                        <a:rPr sz="12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g</a:t>
                      </a:r>
                      <a:r>
                        <a:rPr sz="12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r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amm</a:t>
                      </a:r>
                      <a:r>
                        <a:rPr sz="12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i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n</a:t>
                      </a:r>
                      <a:r>
                        <a:rPr sz="1200" u="sng" spc="3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g</a:t>
                      </a:r>
                      <a:r>
                        <a:rPr sz="12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/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c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lo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u</a:t>
                      </a:r>
                      <a:r>
                        <a:rPr sz="1200" u="sng" spc="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d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-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computing/hybrid-cloud/what-is-business-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process-as-a-service-bpaas-in-cloud-computing/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examines business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process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as a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2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Business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process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examples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ht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t</a:t>
                      </a:r>
                      <a:r>
                        <a:rPr sz="1200" u="sng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p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</a:t>
                      </a:r>
                      <a:r>
                        <a:rPr sz="1200" u="sng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</a:t>
                      </a:r>
                      <a:r>
                        <a:rPr sz="1200" u="sng" spc="-7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.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dummies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.</a:t>
                      </a:r>
                      <a:r>
                        <a:rPr sz="12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c</a:t>
                      </a:r>
                      <a:r>
                        <a:rPr sz="1200" u="sng" spc="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o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m</a:t>
                      </a:r>
                      <a:r>
                        <a:rPr sz="1200" u="sng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/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p</a:t>
                      </a:r>
                      <a:r>
                        <a:rPr sz="12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r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o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g</a:t>
                      </a:r>
                      <a:r>
                        <a:rPr sz="12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r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amm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i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n</a:t>
                      </a:r>
                      <a:r>
                        <a:rPr sz="1200" u="sng" spc="3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g</a:t>
                      </a:r>
                      <a:r>
                        <a:rPr sz="12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/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c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lou</a:t>
                      </a:r>
                      <a:r>
                        <a:rPr sz="1200" u="sng" spc="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d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-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computing/hybrid-cloud/how-bpaas-works-in-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the-real-world-of-cloud-computing/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1539240" algn="l"/>
                        </a:tabLst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2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</a:t>
                      </a:r>
                      <a:r>
                        <a:rPr sz="1200" spc="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	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some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real world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examples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business  processes.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Seven-Step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Model of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Migration into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683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https://cloudtweaks.com/2012/09/migration-into- 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the-cloud/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seven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step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model of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migrating into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2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Efficient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Steps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migrating to</a:t>
                      </a:r>
                      <a:r>
                        <a:rPr sz="12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7307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s:</a:t>
                      </a:r>
                      <a:r>
                        <a:rPr sz="1200" dirty="0">
                          <a:latin typeface="Carlito"/>
                          <a:cs typeface="Carlito"/>
                          <a:hlinkClick r:id="rId3"/>
                        </a:rPr>
                        <a:t>//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3"/>
                        </a:rPr>
                        <a:t>ww</a:t>
                      </a:r>
                      <a:r>
                        <a:rPr sz="1200" spc="-80" dirty="0">
                          <a:latin typeface="Carlito"/>
                          <a:cs typeface="Carlito"/>
                          <a:hlinkClick r:id="rId3"/>
                        </a:rPr>
                        <a:t>w</a:t>
                      </a: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.</a:t>
                      </a:r>
                      <a:r>
                        <a:rPr sz="1200" dirty="0">
                          <a:latin typeface="Carlito"/>
                          <a:cs typeface="Carlito"/>
                          <a:hlinkClick r:id="rId3"/>
                        </a:rPr>
                        <a:t>ne</a:t>
                      </a:r>
                      <a:r>
                        <a:rPr sz="1200" spc="-20" dirty="0">
                          <a:latin typeface="Carlito"/>
                          <a:cs typeface="Carlito"/>
                          <a:hlinkClick r:id="rId3"/>
                        </a:rPr>
                        <a:t>w</a:t>
                      </a:r>
                      <a:r>
                        <a:rPr sz="1200" spc="-15" dirty="0">
                          <a:latin typeface="Carlito"/>
                          <a:cs typeface="Carlito"/>
                          <a:hlinkClick r:id="rId3"/>
                        </a:rPr>
                        <a:t>g</a:t>
                      </a:r>
                      <a:r>
                        <a:rPr sz="1200" dirty="0">
                          <a:latin typeface="Carlito"/>
                          <a:cs typeface="Carlito"/>
                          <a:hlinkClick r:id="rId3"/>
                        </a:rPr>
                        <a:t>e</a:t>
                      </a:r>
                      <a:r>
                        <a:rPr sz="1200" spc="5" dirty="0">
                          <a:latin typeface="Carlito"/>
                          <a:cs typeface="Carlito"/>
                          <a:hlinkClick r:id="rId3"/>
                        </a:rPr>
                        <a:t>n</a:t>
                      </a:r>
                      <a:r>
                        <a:rPr sz="1200" dirty="0">
                          <a:latin typeface="Carlito"/>
                          <a:cs typeface="Carlito"/>
                          <a:hlinkClick r:id="rId3"/>
                        </a:rPr>
                        <a:t>a</a:t>
                      </a:r>
                      <a:r>
                        <a:rPr sz="1200" spc="5" dirty="0">
                          <a:latin typeface="Carlito"/>
                          <a:cs typeface="Carlito"/>
                          <a:hlinkClick r:id="rId3"/>
                        </a:rPr>
                        <a:t>p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3"/>
                        </a:rPr>
                        <a:t>p</a:t>
                      </a: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s.</a:t>
                      </a:r>
                      <a:r>
                        <a:rPr sz="1200" spc="-20" dirty="0">
                          <a:latin typeface="Carlito"/>
                          <a:cs typeface="Carlito"/>
                          <a:hlinkClick r:id="rId3"/>
                        </a:rPr>
                        <a:t>c</a:t>
                      </a: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o</a:t>
                      </a:r>
                      <a:r>
                        <a:rPr sz="1200" dirty="0">
                          <a:latin typeface="Carlito"/>
                          <a:cs typeface="Carlito"/>
                          <a:hlinkClick r:id="rId3"/>
                        </a:rPr>
                        <a:t>m/blo</a:t>
                      </a:r>
                      <a:r>
                        <a:rPr sz="1200" spc="45" dirty="0">
                          <a:latin typeface="Carlito"/>
                          <a:cs typeface="Carlito"/>
                          <a:hlinkClick r:id="rId3"/>
                        </a:rPr>
                        <a:t>g</a:t>
                      </a:r>
                      <a:r>
                        <a:rPr sz="1200" spc="-20" dirty="0">
                          <a:latin typeface="Carlito"/>
                          <a:cs typeface="Carlito"/>
                          <a:hlinkClick r:id="rId3"/>
                        </a:rPr>
                        <a:t>/</a:t>
                      </a: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c</a:t>
                      </a:r>
                      <a:r>
                        <a:rPr sz="1200" dirty="0">
                          <a:latin typeface="Carlito"/>
                          <a:cs typeface="Carlito"/>
                          <a:hlinkClick r:id="rId3"/>
                        </a:rPr>
                        <a:t>lo</a:t>
                      </a:r>
                      <a:r>
                        <a:rPr sz="1200" spc="5" dirty="0">
                          <a:latin typeface="Carlito"/>
                          <a:cs typeface="Carlito"/>
                          <a:hlinkClick r:id="rId3"/>
                        </a:rPr>
                        <a:t>u</a:t>
                      </a:r>
                      <a:r>
                        <a:rPr sz="1200" dirty="0">
                          <a:latin typeface="Carlito"/>
                          <a:cs typeface="Carlito"/>
                          <a:hlinkClick r:id="rId3"/>
                        </a:rPr>
                        <a:t>d-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solutions-implementation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10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Steps to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Successful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Migration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Risk Mitigation methodology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12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4"/>
                        </a:rPr>
                        <a:t>//www.neweggbusiness.com/smartbuyer/ov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er-easy/5-ways-mitigate-cloud-computing-risks/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risks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the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mitigation steps required for 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Video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2018538"/>
          <a:ext cx="11120755" cy="144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Migration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9779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2"/>
                        </a:rPr>
                        <a:t>//www.youtube.com/watch?v=9KPkuKHpZk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Q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127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video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first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a 3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part series which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explains the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migration step,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issues and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methods.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2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Risks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7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3"/>
                        </a:rPr>
                        <a:t>//www.youtube.com/watch?v=zme4OYvm4H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risks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moving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136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8313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E-Book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1939035"/>
          <a:ext cx="10924540" cy="149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29 to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Platform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as a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35-38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987" y="1143457"/>
            <a:ext cx="4200525" cy="435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Amazon </a:t>
            </a:r>
            <a:r>
              <a:rPr sz="2400" b="1" spc="-45" dirty="0">
                <a:latin typeface="Times New Roman"/>
                <a:cs typeface="Times New Roman"/>
              </a:rPr>
              <a:t>Web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building blocks of EC2, </a:t>
            </a:r>
            <a:r>
              <a:rPr sz="2000" dirty="0">
                <a:latin typeface="Times New Roman"/>
                <a:cs typeface="Times New Roman"/>
              </a:rPr>
              <a:t>EBS, </a:t>
            </a:r>
            <a:r>
              <a:rPr sz="2000" spc="-5" dirty="0">
                <a:latin typeface="Times New Roman"/>
                <a:cs typeface="Times New Roman"/>
              </a:rPr>
              <a:t>S3,  etc. provide IaaS </a:t>
            </a:r>
            <a:r>
              <a:rPr sz="2000" spc="-15" dirty="0">
                <a:latin typeface="Times New Roman"/>
                <a:cs typeface="Times New Roman"/>
              </a:rPr>
              <a:t>functionality,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fact 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leader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category.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there on, rather than adopting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discrete binary approach of </a:t>
            </a:r>
            <a:r>
              <a:rPr sz="2000" dirty="0">
                <a:latin typeface="Times New Roman"/>
                <a:cs typeface="Times New Roman"/>
              </a:rPr>
              <a:t>IaaS </a:t>
            </a:r>
            <a:r>
              <a:rPr sz="2000" spc="-10" dirty="0">
                <a:latin typeface="Times New Roman"/>
                <a:cs typeface="Times New Roman"/>
              </a:rPr>
              <a:t>vs  </a:t>
            </a:r>
            <a:r>
              <a:rPr sz="2000" dirty="0">
                <a:latin typeface="Times New Roman"/>
                <a:cs typeface="Times New Roman"/>
              </a:rPr>
              <a:t>PaaS, </a:t>
            </a:r>
            <a:r>
              <a:rPr sz="2000" spc="-55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has </a:t>
            </a:r>
            <a:r>
              <a:rPr sz="2000" dirty="0">
                <a:latin typeface="Times New Roman"/>
                <a:cs typeface="Times New Roman"/>
              </a:rPr>
              <a:t>done a </a:t>
            </a:r>
            <a:r>
              <a:rPr sz="2000" spc="-5" dirty="0">
                <a:latin typeface="Times New Roman"/>
                <a:cs typeface="Times New Roman"/>
              </a:rPr>
              <a:t>great </a:t>
            </a:r>
            <a:r>
              <a:rPr sz="2000" dirty="0">
                <a:latin typeface="Times New Roman"/>
                <a:cs typeface="Times New Roman"/>
              </a:rPr>
              <a:t>job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viewing it 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continuum </a:t>
            </a:r>
            <a:r>
              <a:rPr sz="2000" dirty="0">
                <a:latin typeface="Times New Roman"/>
                <a:cs typeface="Times New Roman"/>
              </a:rPr>
              <a:t>and has  </a:t>
            </a:r>
            <a:r>
              <a:rPr sz="2000" spc="-5" dirty="0">
                <a:latin typeface="Times New Roman"/>
                <a:cs typeface="Times New Roman"/>
              </a:rPr>
              <a:t>introduced several services in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middle: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DBaaS – Database as 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FSaaS – </a:t>
            </a:r>
            <a:r>
              <a:rPr sz="2000" spc="-5" dirty="0">
                <a:latin typeface="Times New Roman"/>
                <a:cs typeface="Times New Roman"/>
              </a:rPr>
              <a:t>File </a:t>
            </a:r>
            <a:r>
              <a:rPr sz="2000" dirty="0">
                <a:latin typeface="Times New Roman"/>
                <a:cs typeface="Times New Roman"/>
              </a:rPr>
              <a:t>System as 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789932" y="1720595"/>
            <a:ext cx="7018019" cy="447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3855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Amazon </a:t>
            </a:r>
            <a:r>
              <a:rPr sz="2400" b="1" spc="-45" dirty="0">
                <a:latin typeface="Times New Roman"/>
                <a:cs typeface="Times New Roman"/>
              </a:rPr>
              <a:t>Web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(AWS)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987295" y="1583436"/>
            <a:ext cx="8663940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79760" cy="457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 is </a:t>
            </a:r>
            <a:r>
              <a:rPr sz="2000" spc="-5" dirty="0">
                <a:latin typeface="Times New Roman"/>
                <a:cs typeface="Times New Roman"/>
              </a:rPr>
              <a:t>comprised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100 services grouped into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56565" indent="-444500">
              <a:lnSpc>
                <a:spcPct val="100000"/>
              </a:lnSpc>
              <a:buAutoNum type="arabicPeriod"/>
              <a:tabLst>
                <a:tab pos="456565" algn="l"/>
                <a:tab pos="45720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AWS</a:t>
            </a:r>
            <a:r>
              <a:rPr sz="1800" b="1" spc="-5" dirty="0">
                <a:latin typeface="Times New Roman"/>
                <a:cs typeface="Times New Roman"/>
              </a:rPr>
              <a:t> Compute: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Amazon </a:t>
            </a:r>
            <a:r>
              <a:rPr sz="1800" b="1" dirty="0">
                <a:latin typeface="Times New Roman"/>
                <a:cs typeface="Times New Roman"/>
              </a:rPr>
              <a:t>Elastic </a:t>
            </a:r>
            <a:r>
              <a:rPr sz="1800" b="1" spc="-5" dirty="0">
                <a:latin typeface="Times New Roman"/>
                <a:cs typeface="Times New Roman"/>
              </a:rPr>
              <a:t>Compute Cloud </a:t>
            </a:r>
            <a:r>
              <a:rPr sz="1800" b="1" dirty="0">
                <a:latin typeface="Times New Roman"/>
                <a:cs typeface="Times New Roman"/>
              </a:rPr>
              <a:t>(EC2) </a:t>
            </a:r>
            <a:r>
              <a:rPr sz="1800" dirty="0">
                <a:latin typeface="Times New Roman"/>
                <a:cs typeface="Times New Roman"/>
              </a:rPr>
              <a:t>provides virtual servers, called instances, for compute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capacity.</a:t>
            </a:r>
            <a:endParaRPr sz="1800">
              <a:latin typeface="Times New Roman"/>
              <a:cs typeface="Times New Roman"/>
            </a:endParaRPr>
          </a:p>
          <a:p>
            <a:pPr marL="756285" marR="74041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The EC2 </a:t>
            </a:r>
            <a:r>
              <a:rPr sz="1800" spc="-5" dirty="0">
                <a:latin typeface="Times New Roman"/>
                <a:cs typeface="Times New Roman"/>
              </a:rPr>
              <a:t>service </a:t>
            </a:r>
            <a:r>
              <a:rPr sz="1800" spc="-10" dirty="0">
                <a:latin typeface="Times New Roman"/>
                <a:cs typeface="Times New Roman"/>
              </a:rPr>
              <a:t>offers </a:t>
            </a:r>
            <a:r>
              <a:rPr sz="1800" dirty="0">
                <a:latin typeface="Times New Roman"/>
                <a:cs typeface="Times New Roman"/>
              </a:rPr>
              <a:t>dozens of instance types with varying capacities and sizes, tailored to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  workload types and applications, 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memory-intensive and accelerated-computing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jobs.</a:t>
            </a:r>
            <a:endParaRPr sz="1800">
              <a:latin typeface="Times New Roman"/>
              <a:cs typeface="Times New Roman"/>
            </a:endParaRPr>
          </a:p>
          <a:p>
            <a:pPr marL="756285" marR="67246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dirty="0">
                <a:latin typeface="Times New Roman"/>
                <a:cs typeface="Times New Roman"/>
              </a:rPr>
              <a:t>also provides an Auto Scaling tool to dynamically </a:t>
            </a:r>
            <a:r>
              <a:rPr sz="1800" spc="-5" dirty="0">
                <a:latin typeface="Times New Roman"/>
                <a:cs typeface="Times New Roman"/>
              </a:rPr>
              <a:t>scale </a:t>
            </a:r>
            <a:r>
              <a:rPr sz="1800" dirty="0">
                <a:latin typeface="Times New Roman"/>
                <a:cs typeface="Times New Roman"/>
              </a:rPr>
              <a:t>capacity to </a:t>
            </a:r>
            <a:r>
              <a:rPr sz="1800" spc="-5" dirty="0">
                <a:latin typeface="Times New Roman"/>
                <a:cs typeface="Times New Roman"/>
              </a:rPr>
              <a:t>maintain </a:t>
            </a:r>
            <a:r>
              <a:rPr sz="1800" dirty="0">
                <a:latin typeface="Times New Roman"/>
                <a:cs typeface="Times New Roman"/>
              </a:rPr>
              <a:t>instance health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performance.</a:t>
            </a:r>
            <a:endParaRPr sz="1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developer can also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spc="-5" dirty="0">
                <a:latin typeface="Times New Roman"/>
                <a:cs typeface="Times New Roman"/>
              </a:rPr>
              <a:t>Lambda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server-less </a:t>
            </a:r>
            <a:r>
              <a:rPr sz="1800" dirty="0">
                <a:latin typeface="Times New Roman"/>
                <a:cs typeface="Times New Roman"/>
              </a:rPr>
              <a:t>functions that automatically run code for applications 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dirty="0">
                <a:latin typeface="Times New Roman"/>
                <a:cs typeface="Times New Roman"/>
              </a:rPr>
              <a:t>Elastic </a:t>
            </a:r>
            <a:r>
              <a:rPr sz="1800" b="1" spc="-5" dirty="0">
                <a:latin typeface="Times New Roman"/>
                <a:cs typeface="Times New Roman"/>
              </a:rPr>
              <a:t>Beanstalk </a:t>
            </a:r>
            <a:r>
              <a:rPr sz="1800" dirty="0">
                <a:latin typeface="Times New Roman"/>
                <a:cs typeface="Times New Roman"/>
              </a:rPr>
              <a:t>can 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PaaS.</a:t>
            </a:r>
            <a:endParaRPr sz="1800">
              <a:latin typeface="Times New Roman"/>
              <a:cs typeface="Times New Roman"/>
            </a:endParaRPr>
          </a:p>
          <a:p>
            <a:pPr marL="756285" marR="73660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dirty="0">
                <a:latin typeface="Times New Roman"/>
                <a:cs typeface="Times New Roman"/>
              </a:rPr>
              <a:t>also includes </a:t>
            </a:r>
            <a:r>
              <a:rPr sz="1800" b="1" spc="-5" dirty="0">
                <a:latin typeface="Times New Roman"/>
                <a:cs typeface="Times New Roman"/>
              </a:rPr>
              <a:t>Amazon Lightsail </a:t>
            </a:r>
            <a:r>
              <a:rPr sz="1800" dirty="0">
                <a:latin typeface="Times New Roman"/>
                <a:cs typeface="Times New Roman"/>
              </a:rPr>
              <a:t>which provides virtual private servers, and </a:t>
            </a: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dirty="0">
                <a:latin typeface="Times New Roman"/>
                <a:cs typeface="Times New Roman"/>
              </a:rPr>
              <a:t>Batch </a:t>
            </a:r>
            <a:r>
              <a:rPr sz="1800" dirty="0">
                <a:latin typeface="Times New Roman"/>
                <a:cs typeface="Times New Roman"/>
              </a:rPr>
              <a:t>which  </a:t>
            </a:r>
            <a:r>
              <a:rPr sz="1800" spc="-5" dirty="0">
                <a:latin typeface="Times New Roman"/>
                <a:cs typeface="Times New Roman"/>
              </a:rPr>
              <a:t>processes </a:t>
            </a:r>
            <a:r>
              <a:rPr sz="1800" dirty="0">
                <a:latin typeface="Times New Roman"/>
                <a:cs typeface="Times New Roman"/>
              </a:rPr>
              <a:t>a series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jobs.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177271" y="853439"/>
            <a:ext cx="1630679" cy="1630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699004"/>
            <a:ext cx="1082040" cy="100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21975" cy="481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468630" indent="-456565">
              <a:lnSpc>
                <a:spcPct val="100000"/>
              </a:lnSpc>
              <a:buAutoNum type="arabicPeriod" startAt="2"/>
              <a:tabLst>
                <a:tab pos="468630" algn="l"/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Storage: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it comes to storage </a:t>
            </a:r>
            <a:r>
              <a:rPr sz="1800" spc="-5" dirty="0">
                <a:latin typeface="Times New Roman"/>
                <a:cs typeface="Times New Roman"/>
              </a:rPr>
              <a:t>Amazon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S3 </a:t>
            </a:r>
            <a:r>
              <a:rPr sz="1800" b="1" dirty="0">
                <a:latin typeface="Times New Roman"/>
                <a:cs typeface="Times New Roman"/>
              </a:rPr>
              <a:t>Storage </a:t>
            </a:r>
            <a:r>
              <a:rPr sz="1800" dirty="0">
                <a:latin typeface="Times New Roman"/>
                <a:cs typeface="Times New Roman"/>
              </a:rPr>
              <a:t>for storing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Organizations </a:t>
            </a:r>
            <a:r>
              <a:rPr sz="1800" dirty="0">
                <a:latin typeface="Times New Roman"/>
                <a:cs typeface="Times New Roman"/>
              </a:rPr>
              <a:t>can opt for </a:t>
            </a:r>
            <a:r>
              <a:rPr sz="1800" spc="-5" dirty="0">
                <a:latin typeface="Times New Roman"/>
                <a:cs typeface="Times New Roman"/>
              </a:rPr>
              <a:t>S3 </a:t>
            </a:r>
            <a:r>
              <a:rPr sz="1800" dirty="0">
                <a:latin typeface="Times New Roman"/>
                <a:cs typeface="Times New Roman"/>
              </a:rPr>
              <a:t>infrequent storage to </a:t>
            </a:r>
            <a:r>
              <a:rPr sz="1800" spc="-5" dirty="0">
                <a:latin typeface="Times New Roman"/>
                <a:cs typeface="Times New Roman"/>
              </a:rPr>
              <a:t>save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costs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b="1" dirty="0">
                <a:latin typeface="Times New Roman"/>
                <a:cs typeface="Times New Roman"/>
              </a:rPr>
              <a:t>Glacier </a:t>
            </a:r>
            <a:r>
              <a:rPr sz="1800" dirty="0">
                <a:latin typeface="Times New Roman"/>
                <a:cs typeface="Times New Roman"/>
              </a:rPr>
              <a:t>for long term cold storage 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Amazon Elastic </a:t>
            </a:r>
            <a:r>
              <a:rPr sz="1800" b="1" dirty="0">
                <a:latin typeface="Times New Roman"/>
                <a:cs typeface="Times New Roman"/>
              </a:rPr>
              <a:t>File System </a:t>
            </a:r>
            <a:r>
              <a:rPr sz="1800" spc="-10" dirty="0">
                <a:latin typeface="Times New Roman"/>
                <a:cs typeface="Times New Roman"/>
              </a:rPr>
              <a:t>offers </a:t>
            </a:r>
            <a:r>
              <a:rPr sz="1800" spc="-5" dirty="0">
                <a:latin typeface="Times New Roman"/>
                <a:cs typeface="Times New Roman"/>
              </a:rPr>
              <a:t>managed </a:t>
            </a:r>
            <a:r>
              <a:rPr sz="1800" dirty="0">
                <a:latin typeface="Times New Roman"/>
                <a:cs typeface="Times New Roman"/>
              </a:rPr>
              <a:t>cloud-based file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Amazon </a:t>
            </a:r>
            <a:r>
              <a:rPr sz="1800" b="1" dirty="0">
                <a:latin typeface="Times New Roman"/>
                <a:cs typeface="Times New Roman"/>
              </a:rPr>
              <a:t>Elastic Block Storage </a:t>
            </a:r>
            <a:r>
              <a:rPr sz="1800" dirty="0">
                <a:latin typeface="Times New Roman"/>
                <a:cs typeface="Times New Roman"/>
              </a:rPr>
              <a:t>for block-level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A business </a:t>
            </a:r>
            <a:r>
              <a:rPr sz="1800" dirty="0">
                <a:latin typeface="Times New Roman"/>
                <a:cs typeface="Times New Roman"/>
              </a:rPr>
              <a:t>can also </a:t>
            </a:r>
            <a:r>
              <a:rPr sz="1800" spc="-5" dirty="0">
                <a:latin typeface="Times New Roman"/>
                <a:cs typeface="Times New Roman"/>
              </a:rPr>
              <a:t>migrate </a:t>
            </a:r>
            <a:r>
              <a:rPr sz="1800" dirty="0">
                <a:latin typeface="Times New Roman"/>
                <a:cs typeface="Times New Roman"/>
              </a:rPr>
              <a:t>data to the cloud via physical storage transport devices, 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b="1" spc="-75" dirty="0">
                <a:latin typeface="Times New Roman"/>
                <a:cs typeface="Times New Roman"/>
              </a:rPr>
              <a:t>AWS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Snowball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Snowmobile</a:t>
            </a:r>
            <a:r>
              <a:rPr sz="1800" dirty="0">
                <a:latin typeface="Times New Roman"/>
                <a:cs typeface="Times New Roman"/>
              </a:rPr>
              <a:t>, or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b="1" spc="-70" dirty="0">
                <a:latin typeface="Times New Roman"/>
                <a:cs typeface="Times New Roman"/>
              </a:rPr>
              <a:t>AWS </a:t>
            </a:r>
            <a:r>
              <a:rPr sz="1800" b="1" dirty="0">
                <a:latin typeface="Times New Roman"/>
                <a:cs typeface="Times New Roman"/>
              </a:rPr>
              <a:t>Storage Gateway </a:t>
            </a:r>
            <a:r>
              <a:rPr sz="1800" dirty="0">
                <a:latin typeface="Times New Roman"/>
                <a:cs typeface="Times New Roman"/>
              </a:rPr>
              <a:t>to enable </a:t>
            </a:r>
            <a:r>
              <a:rPr sz="1800" spc="-5" dirty="0">
                <a:latin typeface="Times New Roman"/>
                <a:cs typeface="Times New Roman"/>
              </a:rPr>
              <a:t>on-premises </a:t>
            </a:r>
            <a:r>
              <a:rPr sz="1800" dirty="0">
                <a:latin typeface="Times New Roman"/>
                <a:cs typeface="Times New Roman"/>
              </a:rPr>
              <a:t>apps to access cloud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519159" y="4055364"/>
            <a:ext cx="1688592" cy="96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07395" y="1121663"/>
            <a:ext cx="1549907" cy="1546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7737"/>
            <a:ext cx="3838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 </a:t>
            </a:r>
            <a:r>
              <a:rPr sz="2400" b="1" spc="-5" dirty="0">
                <a:latin typeface="Times New Roman"/>
                <a:cs typeface="Times New Roman"/>
              </a:rPr>
              <a:t>Snow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Family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242060" y="1537716"/>
            <a:ext cx="9212580" cy="518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7737"/>
            <a:ext cx="32848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-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Snowball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684020" y="1537716"/>
            <a:ext cx="8429244" cy="474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Fundamentals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5" dirty="0">
                <a:latin typeface="Carlito"/>
                <a:cs typeface="Carlito"/>
              </a:rPr>
              <a:t>Cloud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Computing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09078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14984" marR="508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aim </a:t>
            </a:r>
            <a:r>
              <a:rPr sz="2000" dirty="0">
                <a:latin typeface="Times New Roman"/>
                <a:cs typeface="Times New Roman"/>
              </a:rPr>
              <a:t>of this module is to enrich students with an understanding of public and private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platforms and their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impact.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105725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dirty="0">
                <a:latin typeface="Times New Roman"/>
                <a:cs typeface="Times New Roman"/>
              </a:rPr>
              <a:t> 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1825"/>
              </a:spcBef>
              <a:buAutoNum type="arabicPeriod" startAt="3"/>
              <a:tabLst>
                <a:tab pos="457200" algn="l"/>
                <a:tab pos="457834" algn="l"/>
              </a:tabLst>
            </a:pPr>
            <a:r>
              <a:rPr sz="2000" b="1" dirty="0">
                <a:latin typeface="Times New Roman"/>
                <a:cs typeface="Times New Roman"/>
              </a:rPr>
              <a:t>Databases and data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265" marR="83185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provides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database services through </a:t>
            </a:r>
            <a:r>
              <a:rPr sz="2000" spc="-5" dirty="0">
                <a:latin typeface="Times New Roman"/>
                <a:cs typeface="Times New Roman"/>
              </a:rPr>
              <a:t>its Amazon Relational </a:t>
            </a:r>
            <a:r>
              <a:rPr sz="2000" dirty="0">
                <a:latin typeface="Times New Roman"/>
                <a:cs typeface="Times New Roman"/>
              </a:rPr>
              <a:t>Database Service, which  includes options for Oracle, SQL </a:t>
            </a:r>
            <a:r>
              <a:rPr sz="2000" spc="-10" dirty="0">
                <a:latin typeface="Times New Roman"/>
                <a:cs typeface="Times New Roman"/>
              </a:rPr>
              <a:t>Server, </a:t>
            </a:r>
            <a:r>
              <a:rPr sz="2000" dirty="0">
                <a:latin typeface="Times New Roman"/>
                <a:cs typeface="Times New Roman"/>
              </a:rPr>
              <a:t>PostgreSQL, </a:t>
            </a:r>
            <a:r>
              <a:rPr sz="2000" spc="-5" dirty="0">
                <a:latin typeface="Times New Roman"/>
                <a:cs typeface="Times New Roman"/>
              </a:rPr>
              <a:t>MySQL, </a:t>
            </a:r>
            <a:r>
              <a:rPr sz="2000" dirty="0">
                <a:latin typeface="Times New Roman"/>
                <a:cs typeface="Times New Roman"/>
              </a:rPr>
              <a:t>MariaDB and a </a:t>
            </a:r>
            <a:r>
              <a:rPr sz="2000" spc="-5" dirty="0">
                <a:latin typeface="Times New Roman"/>
                <a:cs typeface="Times New Roman"/>
              </a:rPr>
              <a:t>proprietary </a:t>
            </a:r>
            <a:r>
              <a:rPr sz="2000" dirty="0">
                <a:latin typeface="Times New Roman"/>
                <a:cs typeface="Times New Roman"/>
              </a:rPr>
              <a:t>high- 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5" dirty="0">
                <a:latin typeface="Times New Roman"/>
                <a:cs typeface="Times New Roman"/>
              </a:rPr>
              <a:t> called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Amazon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Aurora.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NoSQL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Amazon  </a:t>
            </a:r>
            <a:r>
              <a:rPr sz="2000" dirty="0">
                <a:latin typeface="Times New Roman"/>
                <a:cs typeface="Times New Roman"/>
              </a:rPr>
              <a:t>DynamoDB.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buAutoNum type="arabicPeriod" startAt="4"/>
              <a:tabLst>
                <a:tab pos="457200" algn="l"/>
                <a:tab pos="457834" algn="l"/>
              </a:tabLst>
            </a:pPr>
            <a:r>
              <a:rPr sz="2000" b="1" dirty="0">
                <a:latin typeface="Times New Roman"/>
                <a:cs typeface="Times New Roman"/>
              </a:rPr>
              <a:t>Migration, hybrid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includes various tools and services designed to help users </a:t>
            </a:r>
            <a:r>
              <a:rPr sz="2000" spc="-5" dirty="0">
                <a:latin typeface="Times New Roman"/>
                <a:cs typeface="Times New Roman"/>
              </a:rPr>
              <a:t>migrate </a:t>
            </a:r>
            <a:r>
              <a:rPr sz="2000" dirty="0">
                <a:latin typeface="Times New Roman"/>
                <a:cs typeface="Times New Roman"/>
              </a:rPr>
              <a:t>applications, databases,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servers,  and data onto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public cloud. The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Migration </a:t>
            </a:r>
            <a:r>
              <a:rPr sz="2000" spc="5" dirty="0">
                <a:latin typeface="Times New Roman"/>
                <a:cs typeface="Times New Roman"/>
              </a:rPr>
              <a:t>Hub </a:t>
            </a:r>
            <a:r>
              <a:rPr sz="2000" dirty="0">
                <a:latin typeface="Times New Roman"/>
                <a:cs typeface="Times New Roman"/>
              </a:rPr>
              <a:t>provides a location to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manage  migrations </a:t>
            </a:r>
            <a:r>
              <a:rPr sz="2000" dirty="0">
                <a:latin typeface="Times New Roman"/>
                <a:cs typeface="Times New Roman"/>
              </a:rPr>
              <a:t>from on </a:t>
            </a:r>
            <a:r>
              <a:rPr sz="2000" spc="-5" dirty="0">
                <a:latin typeface="Times New Roman"/>
                <a:cs typeface="Times New Roman"/>
              </a:rPr>
              <a:t>premises </a:t>
            </a:r>
            <a:r>
              <a:rPr sz="2000" dirty="0">
                <a:latin typeface="Times New Roman"/>
                <a:cs typeface="Times New Roman"/>
              </a:rPr>
              <a:t>to the cloud. Once in the cloud, EC2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Manager helps an IT </a:t>
            </a:r>
            <a:r>
              <a:rPr sz="2000" spc="-5" dirty="0">
                <a:latin typeface="Times New Roman"/>
                <a:cs typeface="Times New Roman"/>
              </a:rPr>
              <a:t>team  </a:t>
            </a:r>
            <a:r>
              <a:rPr sz="2000" dirty="0">
                <a:latin typeface="Times New Roman"/>
                <a:cs typeface="Times New Roman"/>
              </a:rPr>
              <a:t>configure on-premises servers and </a:t>
            </a:r>
            <a:r>
              <a:rPr sz="2000" spc="-45" dirty="0">
                <a:latin typeface="Times New Roman"/>
                <a:cs typeface="Times New Roman"/>
              </a:rPr>
              <a:t>AWS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600943" y="1101852"/>
            <a:ext cx="9906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" y="5667755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0656" y="5160264"/>
            <a:ext cx="1562100" cy="1560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79372"/>
            <a:ext cx="10989310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dirty="0">
                <a:latin typeface="Times New Roman"/>
                <a:cs typeface="Times New Roman"/>
              </a:rPr>
              <a:t> 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5.	Networking: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96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b="1" dirty="0">
                <a:latin typeface="Times New Roman"/>
                <a:cs typeface="Times New Roman"/>
              </a:rPr>
              <a:t>Amazon </a:t>
            </a:r>
            <a:r>
              <a:rPr sz="2000" b="1" spc="-10" dirty="0">
                <a:latin typeface="Times New Roman"/>
                <a:cs typeface="Times New Roman"/>
              </a:rPr>
              <a:t>Virtual </a:t>
            </a:r>
            <a:r>
              <a:rPr sz="2000" b="1" dirty="0">
                <a:latin typeface="Times New Roman"/>
                <a:cs typeface="Times New Roman"/>
              </a:rPr>
              <a:t>Private Cloud </a:t>
            </a:r>
            <a:r>
              <a:rPr sz="2000" dirty="0">
                <a:latin typeface="Times New Roman"/>
                <a:cs typeface="Times New Roman"/>
              </a:rPr>
              <a:t>(VPC) gives an </a:t>
            </a:r>
            <a:r>
              <a:rPr sz="2000" spc="-5" dirty="0">
                <a:latin typeface="Times New Roman"/>
                <a:cs typeface="Times New Roman"/>
              </a:rPr>
              <a:t>administrator </a:t>
            </a:r>
            <a:r>
              <a:rPr sz="2000" dirty="0">
                <a:latin typeface="Times New Roman"/>
                <a:cs typeface="Times New Roman"/>
              </a:rPr>
              <a:t>control over a virtual network to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  an </a:t>
            </a:r>
            <a:r>
              <a:rPr sz="2000" spc="-5" dirty="0">
                <a:latin typeface="Times New Roman"/>
                <a:cs typeface="Times New Roman"/>
              </a:rPr>
              <a:t>isolated </a:t>
            </a:r>
            <a:r>
              <a:rPr sz="2000" dirty="0">
                <a:latin typeface="Times New Roman"/>
                <a:cs typeface="Times New Roman"/>
              </a:rPr>
              <a:t>section of the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cloud.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automatically provisions </a:t>
            </a:r>
            <a:r>
              <a:rPr sz="2000" dirty="0">
                <a:latin typeface="Times New Roman"/>
                <a:cs typeface="Times New Roman"/>
              </a:rPr>
              <a:t>new resources within a VPC for  extra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  <a:p>
            <a:pPr marL="469265" marR="486409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Admins </a:t>
            </a:r>
            <a:r>
              <a:rPr sz="2000" dirty="0">
                <a:latin typeface="Times New Roman"/>
                <a:cs typeface="Times New Roman"/>
              </a:rPr>
              <a:t>can balance network </a:t>
            </a:r>
            <a:r>
              <a:rPr sz="2000" spc="-5" dirty="0">
                <a:latin typeface="Times New Roman"/>
                <a:cs typeface="Times New Roman"/>
              </a:rPr>
              <a:t>traffic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load balancing tools</a:t>
            </a:r>
            <a:r>
              <a:rPr sz="2000" dirty="0">
                <a:latin typeface="Times New Roman"/>
                <a:cs typeface="Times New Roman"/>
              </a:rPr>
              <a:t>, including </a:t>
            </a:r>
            <a:r>
              <a:rPr sz="2000" b="1" spc="-5" dirty="0">
                <a:latin typeface="Times New Roman"/>
                <a:cs typeface="Times New Roman"/>
              </a:rPr>
              <a:t>Application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Load  Balancer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Network Load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Balancer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11061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provides a </a:t>
            </a:r>
            <a:r>
              <a:rPr sz="2000" spc="-5" dirty="0">
                <a:latin typeface="Times New Roman"/>
                <a:cs typeface="Times New Roman"/>
              </a:rPr>
              <a:t>domain name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b="1" dirty="0">
                <a:latin typeface="Times New Roman"/>
                <a:cs typeface="Times New Roman"/>
              </a:rPr>
              <a:t>Amazon Route 53 </a:t>
            </a:r>
            <a:r>
              <a:rPr sz="2000" dirty="0">
                <a:latin typeface="Times New Roman"/>
                <a:cs typeface="Times New Roman"/>
              </a:rPr>
              <a:t>that routes end users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applications.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Users can establish a dedicated connection from an </a:t>
            </a:r>
            <a:r>
              <a:rPr sz="2000" spc="-5" dirty="0">
                <a:latin typeface="Times New Roman"/>
                <a:cs typeface="Times New Roman"/>
              </a:rPr>
              <a:t>on-premises </a:t>
            </a:r>
            <a:r>
              <a:rPr sz="2000" dirty="0">
                <a:latin typeface="Times New Roman"/>
                <a:cs typeface="Times New Roman"/>
              </a:rPr>
              <a:t>data center to the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cloud via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Direct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Connect.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732264" y="1266444"/>
            <a:ext cx="836676" cy="87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47959" y="5718047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5297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 </a:t>
            </a:r>
            <a:r>
              <a:rPr sz="2400" b="1" spc="-15" dirty="0">
                <a:latin typeface="Times New Roman"/>
                <a:cs typeface="Times New Roman"/>
              </a:rPr>
              <a:t>Virtual </a:t>
            </a:r>
            <a:r>
              <a:rPr sz="2400" b="1" dirty="0">
                <a:latin typeface="Times New Roman"/>
                <a:cs typeface="Times New Roman"/>
              </a:rPr>
              <a:t>Private </a:t>
            </a:r>
            <a:r>
              <a:rPr sz="2400" b="1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31264" y="1697735"/>
            <a:ext cx="8723376" cy="495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3217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Route53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00327" y="1491996"/>
            <a:ext cx="10236708" cy="5117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24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79372"/>
            <a:ext cx="11135360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6.	Development tools and application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services: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364490">
              <a:lnSpc>
                <a:spcPct val="100000"/>
              </a:lnSpc>
            </a:pP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command-line </a:t>
            </a:r>
            <a:r>
              <a:rPr sz="2000" dirty="0">
                <a:latin typeface="Times New Roman"/>
                <a:cs typeface="Times New Roman"/>
              </a:rPr>
              <a:t>tools and software development kits (SDKs) can be used to deploy and </a:t>
            </a:r>
            <a:r>
              <a:rPr sz="2000" spc="-5" dirty="0">
                <a:latin typeface="Times New Roman"/>
                <a:cs typeface="Times New Roman"/>
              </a:rPr>
              <a:t>manage 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Amazon's</a:t>
            </a:r>
            <a:r>
              <a:rPr sz="2000" dirty="0">
                <a:latin typeface="Times New Roman"/>
                <a:cs typeface="Times New Roman"/>
              </a:rPr>
              <a:t> proprietary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 developer 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30" dirty="0">
                <a:latin typeface="Times New Roman"/>
                <a:cs typeface="Times New Roman"/>
              </a:rPr>
              <a:t>Tools </a:t>
            </a:r>
            <a:r>
              <a:rPr sz="2000" dirty="0">
                <a:latin typeface="Times New Roman"/>
                <a:cs typeface="Times New Roman"/>
              </a:rPr>
              <a:t>for Powershell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cloud services from </a:t>
            </a:r>
            <a:r>
              <a:rPr sz="2000" spc="-10" dirty="0">
                <a:latin typeface="Times New Roman"/>
                <a:cs typeface="Times New Roman"/>
              </a:rPr>
              <a:t>Windows  </a:t>
            </a:r>
            <a:r>
              <a:rPr sz="2000" dirty="0">
                <a:latin typeface="Times New Roman"/>
                <a:cs typeface="Times New Roman"/>
              </a:rPr>
              <a:t>environments and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Serverless </a:t>
            </a:r>
            <a:r>
              <a:rPr sz="2000" b="1" spc="-5" dirty="0">
                <a:latin typeface="Times New Roman"/>
                <a:cs typeface="Times New Roman"/>
              </a:rPr>
              <a:t>Application </a:t>
            </a:r>
            <a:r>
              <a:rPr sz="2000" b="1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simulate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environment to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Lambda  </a:t>
            </a:r>
            <a:r>
              <a:rPr sz="2000" dirty="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 marL="469265" marR="30226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SDKs are available for a variety of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programming </a:t>
            </a:r>
            <a:r>
              <a:rPr sz="2000" dirty="0">
                <a:latin typeface="Times New Roman"/>
                <a:cs typeface="Times New Roman"/>
              </a:rPr>
              <a:t>languages, including Java,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PHP,  </a:t>
            </a:r>
            <a:r>
              <a:rPr sz="2000" dirty="0">
                <a:latin typeface="Times New Roman"/>
                <a:cs typeface="Times New Roman"/>
              </a:rPr>
              <a:t>Python, Node.js, </a:t>
            </a:r>
            <a:r>
              <a:rPr sz="2000" spc="-30" dirty="0">
                <a:latin typeface="Times New Roman"/>
                <a:cs typeface="Times New Roman"/>
              </a:rPr>
              <a:t>Ruby, </a:t>
            </a:r>
            <a:r>
              <a:rPr sz="2000" spc="-5" dirty="0">
                <a:latin typeface="Times New Roman"/>
                <a:cs typeface="Times New Roman"/>
              </a:rPr>
              <a:t>C++, </a:t>
            </a:r>
            <a:r>
              <a:rPr sz="2000" dirty="0">
                <a:latin typeface="Times New Roman"/>
                <a:cs typeface="Times New Roman"/>
              </a:rPr>
              <a:t>Android, and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03" y="4495291"/>
            <a:ext cx="1068387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Amazon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API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Gateway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manage,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let  </a:t>
            </a:r>
            <a:r>
              <a:rPr sz="2000" dirty="0">
                <a:latin typeface="Times New Roman"/>
                <a:cs typeface="Times New Roman"/>
              </a:rPr>
              <a:t>applications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data or functionality from </a:t>
            </a:r>
            <a:r>
              <a:rPr sz="2000" spc="5" dirty="0">
                <a:latin typeface="Times New Roman"/>
                <a:cs typeface="Times New Roman"/>
              </a:rPr>
              <a:t>back-end </a:t>
            </a:r>
            <a:r>
              <a:rPr sz="2000" dirty="0">
                <a:latin typeface="Times New Roman"/>
                <a:cs typeface="Times New Roman"/>
              </a:rPr>
              <a:t>services. API Gateway </a:t>
            </a:r>
            <a:r>
              <a:rPr sz="2000" spc="-5" dirty="0">
                <a:latin typeface="Times New Roman"/>
                <a:cs typeface="Times New Roman"/>
              </a:rPr>
              <a:t>manages </a:t>
            </a:r>
            <a:r>
              <a:rPr sz="2000" dirty="0">
                <a:latin typeface="Times New Roman"/>
                <a:cs typeface="Times New Roman"/>
              </a:rPr>
              <a:t>thousands of  concurrent API </a:t>
            </a:r>
            <a:r>
              <a:rPr sz="2000" spc="-5" dirty="0">
                <a:latin typeface="Times New Roman"/>
                <a:cs typeface="Times New Roman"/>
              </a:rPr>
              <a:t>calls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  <a:p>
            <a:pPr marL="12700" marR="680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create continuous integration and continuous delivery pipelines with  services </a:t>
            </a: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CodePipeline,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CodeBuild,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CodeDeploy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70" dirty="0">
                <a:latin typeface="Times New Roman"/>
                <a:cs typeface="Times New Roman"/>
              </a:rPr>
              <a:t>AWS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CodeStar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11912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developer 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store code in Git repositories with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CodeCommit </a:t>
            </a:r>
            <a:r>
              <a:rPr sz="2000" dirty="0">
                <a:latin typeface="Times New Roman"/>
                <a:cs typeface="Times New Roman"/>
              </a:rPr>
              <a:t>and evaluate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performance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microservices-based </a:t>
            </a:r>
            <a:r>
              <a:rPr sz="2000" dirty="0">
                <a:latin typeface="Times New Roman"/>
                <a:cs typeface="Times New Roman"/>
              </a:rPr>
              <a:t>applications with </a:t>
            </a:r>
            <a:r>
              <a:rPr sz="2000" b="1" spc="-70" dirty="0">
                <a:latin typeface="Times New Roman"/>
                <a:cs typeface="Times New Roman"/>
              </a:rPr>
              <a:t>AWS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X-Ray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454640" y="1182624"/>
            <a:ext cx="733044" cy="73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5701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 </a:t>
            </a:r>
            <a:r>
              <a:rPr sz="2400" b="1" spc="-10" dirty="0">
                <a:latin typeface="Times New Roman"/>
                <a:cs typeface="Times New Roman"/>
              </a:rPr>
              <a:t>Software </a:t>
            </a:r>
            <a:r>
              <a:rPr sz="2400" b="1" dirty="0">
                <a:latin typeface="Times New Roman"/>
                <a:cs typeface="Times New Roman"/>
              </a:rPr>
              <a:t>Development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712720" y="1491996"/>
            <a:ext cx="7074408" cy="509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857230" cy="396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412115" algn="l"/>
              </a:tabLst>
            </a:pPr>
            <a:r>
              <a:rPr sz="1800" b="1" dirty="0">
                <a:latin typeface="Times New Roman"/>
                <a:cs typeface="Times New Roman"/>
              </a:rPr>
              <a:t>7.	Management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Monitoring: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2032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admin can </a:t>
            </a:r>
            <a:r>
              <a:rPr sz="1800" spc="-5" dirty="0">
                <a:latin typeface="Times New Roman"/>
                <a:cs typeface="Times New Roman"/>
              </a:rPr>
              <a:t>manage </a:t>
            </a:r>
            <a:r>
              <a:rPr sz="1800" dirty="0">
                <a:latin typeface="Times New Roman"/>
                <a:cs typeface="Times New Roman"/>
              </a:rPr>
              <a:t>and track cloud resource configuration via </a:t>
            </a: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spc="-5" dirty="0">
                <a:latin typeface="Times New Roman"/>
                <a:cs typeface="Times New Roman"/>
              </a:rPr>
              <a:t>Config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spc="-5" dirty="0">
                <a:latin typeface="Times New Roman"/>
                <a:cs typeface="Times New Roman"/>
              </a:rPr>
              <a:t>Config Rules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Those  tools, along with </a:t>
            </a: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spc="-10" dirty="0">
                <a:latin typeface="Times New Roman"/>
                <a:cs typeface="Times New Roman"/>
              </a:rPr>
              <a:t>Trusted </a:t>
            </a:r>
            <a:r>
              <a:rPr sz="1800" spc="-15" dirty="0">
                <a:latin typeface="Times New Roman"/>
                <a:cs typeface="Times New Roman"/>
              </a:rPr>
              <a:t>Advisor, </a:t>
            </a:r>
            <a:r>
              <a:rPr sz="1800" dirty="0">
                <a:latin typeface="Times New Roman"/>
                <a:cs typeface="Times New Roman"/>
              </a:rPr>
              <a:t>can help an IT team avoid improperly configured and </a:t>
            </a:r>
            <a:r>
              <a:rPr sz="1800" spc="-5" dirty="0">
                <a:latin typeface="Times New Roman"/>
                <a:cs typeface="Times New Roman"/>
              </a:rPr>
              <a:t>needlessly  </a:t>
            </a:r>
            <a:r>
              <a:rPr sz="1800" dirty="0">
                <a:latin typeface="Times New Roman"/>
                <a:cs typeface="Times New Roman"/>
              </a:rPr>
              <a:t>expensive cloud resource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deployments.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33274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An admin </a:t>
            </a:r>
            <a:r>
              <a:rPr sz="1800" dirty="0">
                <a:latin typeface="Times New Roman"/>
                <a:cs typeface="Times New Roman"/>
              </a:rPr>
              <a:t>can automate infrastructure provisioning via </a:t>
            </a: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spc="-5" dirty="0">
                <a:latin typeface="Times New Roman"/>
                <a:cs typeface="Times New Roman"/>
              </a:rPr>
              <a:t>CloudFormation templates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also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b="1" spc="-75" dirty="0">
                <a:latin typeface="Times New Roman"/>
                <a:cs typeface="Times New Roman"/>
              </a:rPr>
              <a:t>AWS  </a:t>
            </a:r>
            <a:r>
              <a:rPr sz="1800" b="1" spc="-15" dirty="0">
                <a:latin typeface="Times New Roman"/>
                <a:cs typeface="Times New Roman"/>
              </a:rPr>
              <a:t>OpsWorks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latin typeface="Times New Roman"/>
                <a:cs typeface="Times New Roman"/>
              </a:rPr>
              <a:t>Chef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automate </a:t>
            </a:r>
            <a:r>
              <a:rPr sz="1800" dirty="0">
                <a:latin typeface="Times New Roman"/>
                <a:cs typeface="Times New Roman"/>
              </a:rPr>
              <a:t>infrastructure and 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configurations.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spc="-5" dirty="0">
                <a:latin typeface="Times New Roman"/>
                <a:cs typeface="Times New Roman"/>
              </a:rPr>
              <a:t>customer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monitor resource </a:t>
            </a:r>
            <a:r>
              <a:rPr sz="1800" dirty="0">
                <a:latin typeface="Times New Roman"/>
                <a:cs typeface="Times New Roman"/>
              </a:rPr>
              <a:t>and application health with </a:t>
            </a:r>
            <a:r>
              <a:rPr sz="1800" b="1" spc="-5" dirty="0">
                <a:latin typeface="Times New Roman"/>
                <a:cs typeface="Times New Roman"/>
              </a:rPr>
              <a:t>Amazon </a:t>
            </a:r>
            <a:r>
              <a:rPr sz="1800" b="1" spc="-15" dirty="0">
                <a:latin typeface="Times New Roman"/>
                <a:cs typeface="Times New Roman"/>
              </a:rPr>
              <a:t>CloudWatch </a:t>
            </a:r>
            <a:r>
              <a:rPr sz="1800" dirty="0">
                <a:latin typeface="Times New Roman"/>
                <a:cs typeface="Times New Roman"/>
              </a:rPr>
              <a:t>and the </a:t>
            </a:r>
            <a:r>
              <a:rPr sz="1800" b="1" spc="-70" dirty="0">
                <a:latin typeface="Times New Roman"/>
                <a:cs typeface="Times New Roman"/>
              </a:rPr>
              <a:t>AWS  </a:t>
            </a:r>
            <a:r>
              <a:rPr sz="1800" b="1" dirty="0">
                <a:latin typeface="Times New Roman"/>
                <a:cs typeface="Times New Roman"/>
              </a:rPr>
              <a:t>Personal Health </a:t>
            </a:r>
            <a:r>
              <a:rPr sz="1800" b="1" spc="-5" dirty="0">
                <a:latin typeface="Times New Roman"/>
                <a:cs typeface="Times New Roman"/>
              </a:rPr>
              <a:t>Dashboard</a:t>
            </a:r>
            <a:r>
              <a:rPr sz="1800" spc="-5" dirty="0">
                <a:latin typeface="Times New Roman"/>
                <a:cs typeface="Times New Roman"/>
              </a:rPr>
              <a:t>, and </a:t>
            </a:r>
            <a:r>
              <a:rPr sz="1800" dirty="0">
                <a:latin typeface="Times New Roman"/>
                <a:cs typeface="Times New Roman"/>
              </a:rPr>
              <a:t>also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spc="-15" dirty="0">
                <a:latin typeface="Times New Roman"/>
                <a:cs typeface="Times New Roman"/>
              </a:rPr>
              <a:t>CloudTrail </a:t>
            </a:r>
            <a:r>
              <a:rPr sz="1800" dirty="0">
                <a:latin typeface="Times New Roman"/>
                <a:cs typeface="Times New Roman"/>
              </a:rPr>
              <a:t>to retain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activity and application </a:t>
            </a:r>
            <a:r>
              <a:rPr sz="1800" spc="-5" dirty="0">
                <a:latin typeface="Times New Roman"/>
                <a:cs typeface="Times New Roman"/>
              </a:rPr>
              <a:t>programming  </a:t>
            </a:r>
            <a:r>
              <a:rPr sz="1800" dirty="0">
                <a:latin typeface="Times New Roman"/>
                <a:cs typeface="Times New Roman"/>
              </a:rPr>
              <a:t>interface </a:t>
            </a:r>
            <a:r>
              <a:rPr sz="1800" spc="-5" dirty="0">
                <a:latin typeface="Times New Roman"/>
                <a:cs typeface="Times New Roman"/>
              </a:rPr>
              <a:t>(API) </a:t>
            </a:r>
            <a:r>
              <a:rPr sz="1800" dirty="0">
                <a:latin typeface="Times New Roman"/>
                <a:cs typeface="Times New Roman"/>
              </a:rPr>
              <a:t>calls 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auditing.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2525267"/>
            <a:ext cx="1011936" cy="101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13492" y="5027676"/>
            <a:ext cx="1178052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35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 management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console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746248" y="1697735"/>
            <a:ext cx="6684264" cy="479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838180" cy="481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  <a:tabLst>
                <a:tab pos="519430" algn="l"/>
              </a:tabLst>
            </a:pPr>
            <a:r>
              <a:rPr sz="2000" b="1" dirty="0">
                <a:latin typeface="Times New Roman"/>
                <a:cs typeface="Times New Roman"/>
              </a:rPr>
              <a:t>8.	Security 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Governance: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74295">
              <a:lnSpc>
                <a:spcPct val="100000"/>
              </a:lnSpc>
            </a:pP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dirty="0">
                <a:latin typeface="Times New Roman"/>
                <a:cs typeface="Times New Roman"/>
              </a:rPr>
              <a:t>provides a range of services for cloud </a:t>
            </a:r>
            <a:r>
              <a:rPr sz="1800" spc="-15" dirty="0">
                <a:latin typeface="Times New Roman"/>
                <a:cs typeface="Times New Roman"/>
              </a:rPr>
              <a:t>security, </a:t>
            </a:r>
            <a:r>
              <a:rPr sz="1800" dirty="0">
                <a:latin typeface="Times New Roman"/>
                <a:cs typeface="Times New Roman"/>
              </a:rPr>
              <a:t>including </a:t>
            </a:r>
            <a:r>
              <a:rPr sz="1800" b="1" spc="-75" dirty="0">
                <a:latin typeface="Times New Roman"/>
                <a:cs typeface="Times New Roman"/>
              </a:rPr>
              <a:t>AWS </a:t>
            </a:r>
            <a:r>
              <a:rPr sz="1800" b="1" spc="-5" dirty="0">
                <a:latin typeface="Times New Roman"/>
                <a:cs typeface="Times New Roman"/>
              </a:rPr>
              <a:t>Identity and Access </a:t>
            </a:r>
            <a:r>
              <a:rPr sz="1800" b="1" dirty="0">
                <a:latin typeface="Times New Roman"/>
                <a:cs typeface="Times New Roman"/>
              </a:rPr>
              <a:t>Management </a:t>
            </a:r>
            <a:r>
              <a:rPr sz="1800" spc="-5" dirty="0">
                <a:latin typeface="Times New Roman"/>
                <a:cs typeface="Times New Roman"/>
              </a:rPr>
              <a:t>(IAM),  </a:t>
            </a:r>
            <a:r>
              <a:rPr sz="1800" dirty="0">
                <a:latin typeface="Times New Roman"/>
                <a:cs typeface="Times New Roman"/>
              </a:rPr>
              <a:t>which allows admins to define and </a:t>
            </a:r>
            <a:r>
              <a:rPr sz="1800" spc="-5" dirty="0">
                <a:latin typeface="Times New Roman"/>
                <a:cs typeface="Times New Roman"/>
              </a:rPr>
              <a:t>manage user </a:t>
            </a:r>
            <a:r>
              <a:rPr sz="1800" dirty="0">
                <a:latin typeface="Times New Roman"/>
                <a:cs typeface="Times New Roman"/>
              </a:rPr>
              <a:t>access 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27495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admin can also create a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directory with </a:t>
            </a:r>
            <a:r>
              <a:rPr sz="1800" b="1" spc="-5" dirty="0">
                <a:latin typeface="Times New Roman"/>
                <a:cs typeface="Times New Roman"/>
              </a:rPr>
              <a:t>Amazon Cloud Directory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or connect cloud resources to an  existing Microsoft Active Directory with the </a:t>
            </a: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dirty="0">
                <a:latin typeface="Times New Roman"/>
                <a:cs typeface="Times New Roman"/>
              </a:rPr>
              <a:t>Directory Service. </a:t>
            </a: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dirty="0">
                <a:latin typeface="Times New Roman"/>
                <a:cs typeface="Times New Roman"/>
              </a:rPr>
              <a:t>enables a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to establish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5" dirty="0">
                <a:latin typeface="Times New Roman"/>
                <a:cs typeface="Times New Roman"/>
              </a:rPr>
              <a:t>manage </a:t>
            </a:r>
            <a:r>
              <a:rPr sz="1800" dirty="0">
                <a:latin typeface="Times New Roman"/>
                <a:cs typeface="Times New Roman"/>
              </a:rPr>
              <a:t>policies for multiple </a:t>
            </a:r>
            <a:r>
              <a:rPr sz="1800" spc="-55" dirty="0">
                <a:latin typeface="Times New Roman"/>
                <a:cs typeface="Times New Roman"/>
              </a:rPr>
              <a:t>AWS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Amazon Inspector </a:t>
            </a:r>
            <a:r>
              <a:rPr sz="1800" dirty="0">
                <a:latin typeface="Times New Roman"/>
                <a:cs typeface="Times New Roman"/>
              </a:rPr>
              <a:t>analyzes an </a:t>
            </a: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dirty="0">
                <a:latin typeface="Times New Roman"/>
                <a:cs typeface="Times New Roman"/>
              </a:rPr>
              <a:t>environment for vulnerabilities that </a:t>
            </a:r>
            <a:r>
              <a:rPr sz="1800" spc="-5" dirty="0">
                <a:latin typeface="Times New Roman"/>
                <a:cs typeface="Times New Roman"/>
              </a:rPr>
              <a:t>might impact </a:t>
            </a:r>
            <a:r>
              <a:rPr sz="1800" dirty="0">
                <a:latin typeface="Times New Roman"/>
                <a:cs typeface="Times New Roman"/>
              </a:rPr>
              <a:t>security 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Amazon </a:t>
            </a:r>
            <a:r>
              <a:rPr sz="1800" b="1" dirty="0">
                <a:latin typeface="Times New Roman"/>
                <a:cs typeface="Times New Roman"/>
              </a:rPr>
              <a:t>Macie </a:t>
            </a:r>
            <a:r>
              <a:rPr sz="1800" spc="-5" dirty="0">
                <a:latin typeface="Times New Roman"/>
                <a:cs typeface="Times New Roman"/>
              </a:rPr>
              <a:t>uses </a:t>
            </a:r>
            <a:r>
              <a:rPr sz="1800" dirty="0">
                <a:latin typeface="Times New Roman"/>
                <a:cs typeface="Times New Roman"/>
              </a:rPr>
              <a:t>machine-learning technology to protect sensitive cloud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367665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Times New Roman"/>
                <a:cs typeface="Times New Roman"/>
              </a:rPr>
              <a:t>AWS </a:t>
            </a:r>
            <a:r>
              <a:rPr sz="1800" dirty="0">
                <a:latin typeface="Times New Roman"/>
                <a:cs typeface="Times New Roman"/>
              </a:rPr>
              <a:t>also includes tools and </a:t>
            </a:r>
            <a:r>
              <a:rPr sz="1800" spc="-5" dirty="0">
                <a:latin typeface="Times New Roman"/>
                <a:cs typeface="Times New Roman"/>
              </a:rPr>
              <a:t>services </a:t>
            </a:r>
            <a:r>
              <a:rPr sz="1800" dirty="0">
                <a:latin typeface="Times New Roman"/>
                <a:cs typeface="Times New Roman"/>
              </a:rPr>
              <a:t>that provide software- and hardware-based encryption, protect against  </a:t>
            </a:r>
            <a:r>
              <a:rPr sz="1800" spc="-5" dirty="0">
                <a:latin typeface="Times New Roman"/>
                <a:cs typeface="Times New Roman"/>
              </a:rPr>
              <a:t>DDoS </a:t>
            </a:r>
            <a:r>
              <a:rPr sz="1800" dirty="0">
                <a:latin typeface="Times New Roman"/>
                <a:cs typeface="Times New Roman"/>
              </a:rPr>
              <a:t>attacks, provision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Sockets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Transport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Security certificates and filter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potentially  </a:t>
            </a:r>
            <a:r>
              <a:rPr sz="1800" spc="-5" dirty="0">
                <a:latin typeface="Times New Roman"/>
                <a:cs typeface="Times New Roman"/>
              </a:rPr>
              <a:t>harmful traffic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web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221468" y="1175003"/>
            <a:ext cx="1370076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3218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84604" y="1491996"/>
            <a:ext cx="8238744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8830945" cy="400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Objectives of </a:t>
            </a:r>
            <a:r>
              <a:rPr sz="2000" spc="-5" dirty="0">
                <a:latin typeface="Times New Roman"/>
                <a:cs typeface="Times New Roman"/>
              </a:rPr>
              <a:t>this module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74445" marR="181610" indent="-342900">
              <a:lnSpc>
                <a:spcPct val="150000"/>
              </a:lnSpc>
              <a:spcBef>
                <a:spcPts val="1970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explain public cloud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35" dirty="0">
                <a:latin typeface="Times New Roman"/>
                <a:cs typeface="Times New Roman"/>
              </a:rPr>
              <a:t>AWS, </a:t>
            </a:r>
            <a:r>
              <a:rPr sz="2000" dirty="0">
                <a:latin typeface="Times New Roman"/>
                <a:cs typeface="Times New Roman"/>
              </a:rPr>
              <a:t>Azure, </a:t>
            </a: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cloud,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Salesforce.com 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1274445" marR="5080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explain private cloud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using azure </a:t>
            </a:r>
            <a:r>
              <a:rPr sz="2000" spc="-5" dirty="0">
                <a:latin typeface="Times New Roman"/>
                <a:cs typeface="Times New Roman"/>
              </a:rPr>
              <a:t>stack, </a:t>
            </a: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stack and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  </a:t>
            </a:r>
            <a:r>
              <a:rPr sz="2000" dirty="0">
                <a:latin typeface="Times New Roman"/>
                <a:cs typeface="Times New Roman"/>
              </a:rPr>
              <a:t>Greengrass 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discuss the seven-step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for cloud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describe the risks and risk </a:t>
            </a:r>
            <a:r>
              <a:rPr sz="2000" spc="-5" dirty="0">
                <a:latin typeface="Times New Roman"/>
                <a:cs typeface="Times New Roman"/>
              </a:rPr>
              <a:t>mitigation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0964545" cy="441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dirty="0">
                <a:latin typeface="Times New Roman"/>
                <a:cs typeface="Times New Roman"/>
              </a:rPr>
              <a:t> 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9.	</a:t>
            </a:r>
            <a:r>
              <a:rPr sz="2000" b="1" spc="-5" dirty="0">
                <a:latin typeface="Times New Roman"/>
                <a:cs typeface="Times New Roman"/>
              </a:rPr>
              <a:t>Big </a:t>
            </a:r>
            <a:r>
              <a:rPr sz="2000" b="1" dirty="0">
                <a:latin typeface="Times New Roman"/>
                <a:cs typeface="Times New Roman"/>
              </a:rPr>
              <a:t>data management and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analytics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1747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includes a variety of big data </a:t>
            </a:r>
            <a:r>
              <a:rPr sz="2000" spc="-5" dirty="0">
                <a:latin typeface="Times New Roman"/>
                <a:cs typeface="Times New Roman"/>
              </a:rPr>
              <a:t>analytics </a:t>
            </a:r>
            <a:r>
              <a:rPr sz="2000" dirty="0">
                <a:latin typeface="Times New Roman"/>
                <a:cs typeface="Times New Roman"/>
              </a:rPr>
              <a:t>and application services. </a:t>
            </a:r>
            <a:r>
              <a:rPr sz="2000" b="1" dirty="0">
                <a:latin typeface="Times New Roman"/>
                <a:cs typeface="Times New Roman"/>
              </a:rPr>
              <a:t>Amazon Elastic MapReduce 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a Hadoop framework to process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amounts </a:t>
            </a:r>
            <a:r>
              <a:rPr sz="2000" dirty="0">
                <a:latin typeface="Times New Roman"/>
                <a:cs typeface="Times New Roman"/>
              </a:rPr>
              <a:t>of data, while </a:t>
            </a:r>
            <a:r>
              <a:rPr sz="2000" b="1" dirty="0">
                <a:latin typeface="Times New Roman"/>
                <a:cs typeface="Times New Roman"/>
              </a:rPr>
              <a:t>Amazon Kinesis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several  tools to process and analyze </a:t>
            </a:r>
            <a:r>
              <a:rPr sz="2000" spc="-5" dirty="0">
                <a:latin typeface="Times New Roman"/>
                <a:cs typeface="Times New Roman"/>
              </a:rPr>
              <a:t>streaming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Glue </a:t>
            </a:r>
            <a:r>
              <a:rPr sz="2000" dirty="0">
                <a:latin typeface="Times New Roman"/>
                <a:cs typeface="Times New Roman"/>
              </a:rPr>
              <a:t>is a service that handles extract, transform, and load jobs, while the </a:t>
            </a:r>
            <a:r>
              <a:rPr sz="2000" b="1" dirty="0">
                <a:latin typeface="Times New Roman"/>
                <a:cs typeface="Times New Roman"/>
              </a:rPr>
              <a:t>Amazon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Elasticsearch  </a:t>
            </a:r>
            <a:r>
              <a:rPr sz="2000" b="1" dirty="0">
                <a:latin typeface="Times New Roman"/>
                <a:cs typeface="Times New Roman"/>
              </a:rPr>
              <a:t>Service </a:t>
            </a:r>
            <a:r>
              <a:rPr sz="2000" dirty="0">
                <a:latin typeface="Times New Roman"/>
                <a:cs typeface="Times New Roman"/>
              </a:rPr>
              <a:t>enables a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to perform application </a:t>
            </a:r>
            <a:r>
              <a:rPr sz="2000" spc="-5" dirty="0">
                <a:latin typeface="Times New Roman"/>
                <a:cs typeface="Times New Roman"/>
              </a:rPr>
              <a:t>monitoring, </a:t>
            </a:r>
            <a:r>
              <a:rPr sz="2000" dirty="0">
                <a:latin typeface="Times New Roman"/>
                <a:cs typeface="Times New Roman"/>
              </a:rPr>
              <a:t>log analysis, and other </a:t>
            </a:r>
            <a:r>
              <a:rPr sz="2000" spc="-5" dirty="0">
                <a:latin typeface="Times New Roman"/>
                <a:cs typeface="Times New Roman"/>
              </a:rPr>
              <a:t>tasks </a:t>
            </a:r>
            <a:r>
              <a:rPr sz="2000" dirty="0">
                <a:latin typeface="Times New Roman"/>
                <a:cs typeface="Times New Roman"/>
              </a:rPr>
              <a:t>with the open  source Elasticsearch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query data, an </a:t>
            </a:r>
            <a:r>
              <a:rPr sz="2000" spc="-5" dirty="0">
                <a:latin typeface="Times New Roman"/>
                <a:cs typeface="Times New Roman"/>
              </a:rPr>
              <a:t>analyst </a:t>
            </a:r>
            <a:r>
              <a:rPr sz="2000" dirty="0">
                <a:latin typeface="Times New Roman"/>
                <a:cs typeface="Times New Roman"/>
              </a:rPr>
              <a:t>can use </a:t>
            </a:r>
            <a:r>
              <a:rPr sz="2000" b="1" dirty="0">
                <a:latin typeface="Times New Roman"/>
                <a:cs typeface="Times New Roman"/>
              </a:rPr>
              <a:t>Amazon Athena </a:t>
            </a:r>
            <a:r>
              <a:rPr sz="2000" dirty="0">
                <a:latin typeface="Times New Roman"/>
                <a:cs typeface="Times New Roman"/>
              </a:rPr>
              <a:t>for S3, and then </a:t>
            </a:r>
            <a:r>
              <a:rPr sz="2000" spc="-5" dirty="0">
                <a:latin typeface="Times New Roman"/>
                <a:cs typeface="Times New Roman"/>
              </a:rPr>
              <a:t>visualize </a:t>
            </a:r>
            <a:r>
              <a:rPr sz="2000" dirty="0">
                <a:latin typeface="Times New Roman"/>
                <a:cs typeface="Times New Roman"/>
              </a:rPr>
              <a:t>data with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QuickSight.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813292" y="5309615"/>
            <a:ext cx="2778252" cy="141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328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 bigdata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portfolio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472183" y="1491996"/>
            <a:ext cx="8982456" cy="505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0965815" cy="472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dirty="0">
                <a:latin typeface="Times New Roman"/>
                <a:cs typeface="Times New Roman"/>
              </a:rPr>
              <a:t> 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buAutoNum type="arabicPeriod" startAt="10"/>
              <a:tabLst>
                <a:tab pos="506095" algn="l"/>
                <a:tab pos="506730" algn="l"/>
              </a:tabLst>
            </a:pPr>
            <a:r>
              <a:rPr sz="2000" b="1" dirty="0">
                <a:latin typeface="Times New Roman"/>
                <a:cs typeface="Times New Roman"/>
              </a:rPr>
              <a:t>Artificial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intelligence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marL="469265" marR="34988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a range of AI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development and delivery </a:t>
            </a:r>
            <a:r>
              <a:rPr sz="2000" spc="-5" dirty="0">
                <a:latin typeface="Times New Roman"/>
                <a:cs typeface="Times New Roman"/>
              </a:rPr>
              <a:t>platforms, </a:t>
            </a:r>
            <a:r>
              <a:rPr sz="2000" dirty="0">
                <a:latin typeface="Times New Roman"/>
                <a:cs typeface="Times New Roman"/>
              </a:rPr>
              <a:t>as well as packaged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AI-based 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AI </a:t>
            </a:r>
            <a:r>
              <a:rPr sz="2000" spc="-5" dirty="0">
                <a:latin typeface="Times New Roman"/>
                <a:cs typeface="Times New Roman"/>
              </a:rPr>
              <a:t>suite </a:t>
            </a:r>
            <a:r>
              <a:rPr sz="2000" dirty="0">
                <a:latin typeface="Times New Roman"/>
                <a:cs typeface="Times New Roman"/>
              </a:rPr>
              <a:t>of tools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includes:</a:t>
            </a:r>
            <a:endParaRPr sz="200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Amazon </a:t>
            </a:r>
            <a:r>
              <a:rPr sz="2000" b="1" spc="-5" dirty="0">
                <a:latin typeface="Times New Roman"/>
                <a:cs typeface="Times New Roman"/>
              </a:rPr>
              <a:t>Lex </a:t>
            </a:r>
            <a:r>
              <a:rPr sz="2000" dirty="0">
                <a:latin typeface="Times New Roman"/>
                <a:cs typeface="Times New Roman"/>
              </a:rPr>
              <a:t>for voice and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dirty="0">
                <a:latin typeface="Times New Roman"/>
                <a:cs typeface="Times New Roman"/>
              </a:rPr>
              <a:t>chatbot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Amazon Polly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text-to-speech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translation</a:t>
            </a:r>
            <a:endParaRPr sz="200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Amazon Rekognition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image </a:t>
            </a:r>
            <a:r>
              <a:rPr sz="2000" dirty="0">
                <a:latin typeface="Times New Roman"/>
                <a:cs typeface="Times New Roman"/>
              </a:rPr>
              <a:t>and facial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812800" marR="42164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provides technology for developers to build </a:t>
            </a:r>
            <a:r>
              <a:rPr sz="2000" spc="-5" dirty="0">
                <a:latin typeface="Times New Roman"/>
                <a:cs typeface="Times New Roman"/>
              </a:rPr>
              <a:t>smart </a:t>
            </a:r>
            <a:r>
              <a:rPr sz="2000" dirty="0">
                <a:latin typeface="Times New Roman"/>
                <a:cs typeface="Times New Roman"/>
              </a:rPr>
              <a:t>apps that rely on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machine-learning  </a:t>
            </a:r>
            <a:r>
              <a:rPr sz="2000" dirty="0">
                <a:latin typeface="Times New Roman"/>
                <a:cs typeface="Times New Roman"/>
              </a:rPr>
              <a:t>technology and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On the consumer side, </a:t>
            </a:r>
            <a:r>
              <a:rPr sz="2000" spc="-45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technologies power the </a:t>
            </a:r>
            <a:r>
              <a:rPr sz="2000" b="1" dirty="0">
                <a:latin typeface="Times New Roman"/>
                <a:cs typeface="Times New Roman"/>
              </a:rPr>
              <a:t>Alexa </a:t>
            </a:r>
            <a:r>
              <a:rPr sz="2000" b="1" spc="-35" dirty="0">
                <a:latin typeface="Times New Roman"/>
                <a:cs typeface="Times New Roman"/>
              </a:rPr>
              <a:t>Voice </a:t>
            </a:r>
            <a:r>
              <a:rPr sz="2000" b="1" dirty="0">
                <a:latin typeface="Times New Roman"/>
                <a:cs typeface="Times New Roman"/>
              </a:rPr>
              <a:t>Services</a:t>
            </a:r>
            <a:r>
              <a:rPr sz="2000" dirty="0">
                <a:latin typeface="Times New Roman"/>
                <a:cs typeface="Times New Roman"/>
              </a:rPr>
              <a:t>, and a developer can use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Alexa Skills Kit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build voice-based apps for Echo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07263" y="5882640"/>
            <a:ext cx="1322832" cy="8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2304" y="1266444"/>
            <a:ext cx="1598676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9104" y="2857500"/>
            <a:ext cx="2017776" cy="1345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7376" y="5548884"/>
            <a:ext cx="1208531" cy="1207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50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 Artificial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004060" y="1920239"/>
            <a:ext cx="7790688" cy="438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2304" y="1266444"/>
            <a:ext cx="1598676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1061700" cy="350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dirty="0">
                <a:latin typeface="Times New Roman"/>
                <a:cs typeface="Times New Roman"/>
              </a:rPr>
              <a:t> 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35" dirty="0">
                <a:latin typeface="Times New Roman"/>
                <a:cs typeface="Times New Roman"/>
              </a:rPr>
              <a:t>11.	</a:t>
            </a:r>
            <a:r>
              <a:rPr sz="2000" b="1" dirty="0">
                <a:latin typeface="Times New Roman"/>
                <a:cs typeface="Times New Roman"/>
              </a:rPr>
              <a:t>Mobile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Mobile Hub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tools and services for </a:t>
            </a:r>
            <a:r>
              <a:rPr sz="2000" spc="-5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app developers, including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Mobile SDK, which provides code </a:t>
            </a:r>
            <a:r>
              <a:rPr sz="2000" spc="-5" dirty="0">
                <a:latin typeface="Times New Roman"/>
                <a:cs typeface="Times New Roman"/>
              </a:rPr>
              <a:t>samples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libraries.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app developer 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b="1" dirty="0">
                <a:latin typeface="Times New Roman"/>
                <a:cs typeface="Times New Roman"/>
              </a:rPr>
              <a:t>Amazon Cognito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user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Amazon Pinpoint </a:t>
            </a:r>
            <a:r>
              <a:rPr sz="2000" dirty="0">
                <a:latin typeface="Times New Roman"/>
                <a:cs typeface="Times New Roman"/>
              </a:rPr>
              <a:t>to send push notifications to </a:t>
            </a:r>
            <a:r>
              <a:rPr sz="2000" spc="-5" dirty="0">
                <a:latin typeface="Times New Roman"/>
                <a:cs typeface="Times New Roman"/>
              </a:rPr>
              <a:t>application-end </a:t>
            </a:r>
            <a:r>
              <a:rPr sz="2000" dirty="0">
                <a:latin typeface="Times New Roman"/>
                <a:cs typeface="Times New Roman"/>
              </a:rPr>
              <a:t>users and then analyze 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effectiveness  </a:t>
            </a:r>
            <a:r>
              <a:rPr sz="2000" dirty="0">
                <a:latin typeface="Times New Roman"/>
                <a:cs typeface="Times New Roman"/>
              </a:rPr>
              <a:t>of those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286243" y="4672584"/>
            <a:ext cx="4305300" cy="2185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4850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 Artificial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33272" y="1260347"/>
            <a:ext cx="9730740" cy="518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094613"/>
            <a:ext cx="11082655" cy="472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dirty="0">
                <a:latin typeface="Times New Roman"/>
                <a:cs typeface="Times New Roman"/>
              </a:rPr>
              <a:t> 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latin typeface="Times New Roman"/>
                <a:cs typeface="Times New Roman"/>
              </a:rPr>
              <a:t>12. </a:t>
            </a:r>
            <a:r>
              <a:rPr sz="2000" b="1" dirty="0">
                <a:latin typeface="Times New Roman"/>
                <a:cs typeface="Times New Roman"/>
              </a:rPr>
              <a:t>Messages and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Notifications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messaging </a:t>
            </a:r>
            <a:r>
              <a:rPr sz="2000" dirty="0">
                <a:latin typeface="Times New Roman"/>
                <a:cs typeface="Times New Roman"/>
              </a:rPr>
              <a:t>services provide core </a:t>
            </a:r>
            <a:r>
              <a:rPr sz="2000" spc="-5" dirty="0">
                <a:latin typeface="Times New Roman"/>
                <a:cs typeface="Times New Roman"/>
              </a:rPr>
              <a:t>communication </a:t>
            </a:r>
            <a:r>
              <a:rPr sz="2000" dirty="0">
                <a:latin typeface="Times New Roman"/>
                <a:cs typeface="Times New Roman"/>
              </a:rPr>
              <a:t>for users and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9334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Amazon Simple Queue Service </a:t>
            </a:r>
            <a:r>
              <a:rPr sz="2000" dirty="0">
                <a:latin typeface="Times New Roman"/>
                <a:cs typeface="Times New Roman"/>
              </a:rPr>
              <a:t>is a </a:t>
            </a:r>
            <a:r>
              <a:rPr sz="2000" spc="-5" dirty="0">
                <a:latin typeface="Times New Roman"/>
                <a:cs typeface="Times New Roman"/>
              </a:rPr>
              <a:t>managed message </a:t>
            </a:r>
            <a:r>
              <a:rPr sz="2000" dirty="0">
                <a:latin typeface="Times New Roman"/>
                <a:cs typeface="Times New Roman"/>
              </a:rPr>
              <a:t>queue that sends, stores, and receives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messages  </a:t>
            </a:r>
            <a:r>
              <a:rPr sz="2000" dirty="0">
                <a:latin typeface="Times New Roman"/>
                <a:cs typeface="Times New Roman"/>
              </a:rPr>
              <a:t>between components of distributed applications to ensure that the parts of an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work as  intended.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Amazon Simple Notification Service (SNS) </a:t>
            </a:r>
            <a:r>
              <a:rPr sz="2000" dirty="0">
                <a:latin typeface="Times New Roman"/>
                <a:cs typeface="Times New Roman"/>
              </a:rPr>
              <a:t>enables a business to send </a:t>
            </a:r>
            <a:r>
              <a:rPr sz="2000" spc="5" dirty="0">
                <a:latin typeface="Times New Roman"/>
                <a:cs typeface="Times New Roman"/>
              </a:rPr>
              <a:t>pub-sub </a:t>
            </a:r>
            <a:r>
              <a:rPr sz="2000" spc="-5" dirty="0">
                <a:latin typeface="Times New Roman"/>
                <a:cs typeface="Times New Roman"/>
              </a:rPr>
              <a:t>messages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endpoints,  </a:t>
            </a:r>
            <a:r>
              <a:rPr sz="2000" dirty="0">
                <a:latin typeface="Times New Roman"/>
                <a:cs typeface="Times New Roman"/>
              </a:rPr>
              <a:t>such as end users or services. SNS includes a </a:t>
            </a:r>
            <a:r>
              <a:rPr sz="2000" spc="-5" dirty="0">
                <a:latin typeface="Times New Roman"/>
                <a:cs typeface="Times New Roman"/>
              </a:rPr>
              <a:t>mobile messaging </a:t>
            </a:r>
            <a:r>
              <a:rPr sz="2000" dirty="0">
                <a:latin typeface="Times New Roman"/>
                <a:cs typeface="Times New Roman"/>
              </a:rPr>
              <a:t>feature that enables push </a:t>
            </a:r>
            <a:r>
              <a:rPr sz="2000" spc="-5" dirty="0">
                <a:latin typeface="Times New Roman"/>
                <a:cs typeface="Times New Roman"/>
              </a:rPr>
              <a:t>messaging </a:t>
            </a:r>
            <a:r>
              <a:rPr sz="200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Amazon Simple Email Service </a:t>
            </a:r>
            <a:r>
              <a:rPr sz="2000" dirty="0">
                <a:latin typeface="Times New Roman"/>
                <a:cs typeface="Times New Roman"/>
              </a:rPr>
              <a:t>provides a platform for IT </a:t>
            </a:r>
            <a:r>
              <a:rPr sz="2000" spc="-5" dirty="0">
                <a:latin typeface="Times New Roman"/>
                <a:cs typeface="Times New Roman"/>
              </a:rPr>
              <a:t>professionals </a:t>
            </a:r>
            <a:r>
              <a:rPr sz="2000" dirty="0">
                <a:latin typeface="Times New Roman"/>
                <a:cs typeface="Times New Roman"/>
              </a:rPr>
              <a:t>and marketers to send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receive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emails.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790431" y="1071372"/>
            <a:ext cx="2801112" cy="1400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23" y="4515611"/>
            <a:ext cx="720852" cy="72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0988" y="5521450"/>
            <a:ext cx="1488948" cy="1261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2691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Services –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650235" y="1491996"/>
            <a:ext cx="6509004" cy="520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94613"/>
            <a:ext cx="11237595" cy="533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</a:t>
            </a:r>
            <a:r>
              <a:rPr sz="2400" b="1" dirty="0">
                <a:latin typeface="Times New Roman"/>
                <a:cs typeface="Times New Roman"/>
              </a:rPr>
              <a:t> Services: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latin typeface="Times New Roman"/>
                <a:cs typeface="Times New Roman"/>
              </a:rPr>
              <a:t>13. </a:t>
            </a:r>
            <a:r>
              <a:rPr sz="2000" b="1" dirty="0">
                <a:latin typeface="Times New Roman"/>
                <a:cs typeface="Times New Roman"/>
              </a:rPr>
              <a:t>Other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 has a range of business productivity SaaS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  <a:p>
            <a:pPr marL="469265" marR="7302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Amazon Chime service </a:t>
            </a:r>
            <a:r>
              <a:rPr sz="2000" dirty="0">
                <a:latin typeface="Times New Roman"/>
                <a:cs typeface="Times New Roman"/>
              </a:rPr>
              <a:t>enables online video </a:t>
            </a:r>
            <a:r>
              <a:rPr sz="2000" spc="-5" dirty="0">
                <a:latin typeface="Times New Roman"/>
                <a:cs typeface="Times New Roman"/>
              </a:rPr>
              <a:t>meetings, calls, </a:t>
            </a:r>
            <a:r>
              <a:rPr sz="2000" dirty="0">
                <a:latin typeface="Times New Roman"/>
                <a:cs typeface="Times New Roman"/>
              </a:rPr>
              <a:t>and text-based chats across devices.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business can </a:t>
            </a:r>
            <a:r>
              <a:rPr sz="2000" spc="-5" dirty="0">
                <a:latin typeface="Times New Roman"/>
                <a:cs typeface="Times New Roman"/>
              </a:rPr>
              <a:t>also take </a:t>
            </a:r>
            <a:r>
              <a:rPr sz="2000" dirty="0">
                <a:latin typeface="Times New Roman"/>
                <a:cs typeface="Times New Roman"/>
              </a:rPr>
              <a:t>advantage of </a:t>
            </a:r>
            <a:r>
              <a:rPr sz="2000" b="1" dirty="0">
                <a:latin typeface="Times New Roman"/>
                <a:cs typeface="Times New Roman"/>
              </a:rPr>
              <a:t>Amazon </a:t>
            </a:r>
            <a:r>
              <a:rPr sz="2000" b="1" spc="-10" dirty="0">
                <a:latin typeface="Times New Roman"/>
                <a:cs typeface="Times New Roman"/>
              </a:rPr>
              <a:t>WorkDocs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 file storage and sharing service, and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Amazon  </a:t>
            </a:r>
            <a:r>
              <a:rPr sz="2000" b="1" spc="-10" dirty="0">
                <a:latin typeface="Times New Roman"/>
                <a:cs typeface="Times New Roman"/>
              </a:rPr>
              <a:t>WorkMail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 business </a:t>
            </a:r>
            <a:r>
              <a:rPr sz="2000" spc="-10" dirty="0">
                <a:latin typeface="Times New Roman"/>
                <a:cs typeface="Times New Roman"/>
              </a:rPr>
              <a:t>email </a:t>
            </a:r>
            <a:r>
              <a:rPr sz="2000" dirty="0">
                <a:latin typeface="Times New Roman"/>
                <a:cs typeface="Times New Roman"/>
              </a:rPr>
              <a:t>service with calendaring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Desktop and </a:t>
            </a:r>
            <a:r>
              <a:rPr sz="2000" spc="-5" dirty="0">
                <a:latin typeface="Times New Roman"/>
                <a:cs typeface="Times New Roman"/>
              </a:rPr>
              <a:t>streaming </a:t>
            </a:r>
            <a:r>
              <a:rPr sz="2000" dirty="0">
                <a:latin typeface="Times New Roman"/>
                <a:cs typeface="Times New Roman"/>
              </a:rPr>
              <a:t>application services include </a:t>
            </a:r>
            <a:r>
              <a:rPr sz="2000" b="1" dirty="0">
                <a:latin typeface="Times New Roman"/>
                <a:cs typeface="Times New Roman"/>
              </a:rPr>
              <a:t>Amazon </a:t>
            </a:r>
            <a:r>
              <a:rPr sz="2000" b="1" spc="-10" dirty="0">
                <a:latin typeface="Times New Roman"/>
                <a:cs typeface="Times New Roman"/>
              </a:rPr>
              <a:t>WorkSpaces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desktop-as-a-service  platform,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Amazon </a:t>
            </a:r>
            <a:r>
              <a:rPr sz="2000" b="1" spc="-5" dirty="0">
                <a:latin typeface="Times New Roman"/>
                <a:cs typeface="Times New Roman"/>
              </a:rPr>
              <a:t>AppStream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 service that </a:t>
            </a:r>
            <a:r>
              <a:rPr sz="2000" spc="-5" dirty="0">
                <a:latin typeface="Times New Roman"/>
                <a:cs typeface="Times New Roman"/>
              </a:rPr>
              <a:t>lets </a:t>
            </a:r>
            <a:r>
              <a:rPr sz="2000" dirty="0">
                <a:latin typeface="Times New Roman"/>
                <a:cs typeface="Times New Roman"/>
              </a:rPr>
              <a:t>a developer stream a desktop application from 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to an </a:t>
            </a:r>
            <a:r>
              <a:rPr sz="2000" spc="-5" dirty="0">
                <a:latin typeface="Times New Roman"/>
                <a:cs typeface="Times New Roman"/>
              </a:rPr>
              <a:t>end user's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browser.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265" marR="37465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also has a variety of services that enable internet of things </a:t>
            </a:r>
            <a:r>
              <a:rPr sz="2000" spc="5" dirty="0">
                <a:latin typeface="Times New Roman"/>
                <a:cs typeface="Times New Roman"/>
              </a:rPr>
              <a:t>(IoT) </a:t>
            </a:r>
            <a:r>
              <a:rPr sz="2000" spc="-5" dirty="0">
                <a:latin typeface="Times New Roman"/>
                <a:cs typeface="Times New Roman"/>
              </a:rPr>
              <a:t>deployments.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70" dirty="0">
                <a:latin typeface="Times New Roman"/>
                <a:cs typeface="Times New Roman"/>
              </a:rPr>
              <a:t>AWS </a:t>
            </a:r>
            <a:r>
              <a:rPr sz="2000" b="1" dirty="0">
                <a:latin typeface="Times New Roman"/>
                <a:cs typeface="Times New Roman"/>
              </a:rPr>
              <a:t>IoT  service </a:t>
            </a:r>
            <a:r>
              <a:rPr sz="2000" dirty="0">
                <a:latin typeface="Times New Roman"/>
                <a:cs typeface="Times New Roman"/>
              </a:rPr>
              <a:t>provides a back-end platform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IoT devices and data ingestion to other</a:t>
            </a:r>
            <a:r>
              <a:rPr sz="2000" spc="-3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storage and  database services. The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IoT Button provides hardware for </a:t>
            </a:r>
            <a:r>
              <a:rPr sz="2000" spc="-5" dirty="0">
                <a:latin typeface="Times New Roman"/>
                <a:cs typeface="Times New Roman"/>
              </a:rPr>
              <a:t>limited </a:t>
            </a:r>
            <a:r>
              <a:rPr sz="2000" dirty="0">
                <a:latin typeface="Times New Roman"/>
                <a:cs typeface="Times New Roman"/>
              </a:rPr>
              <a:t>IoT </a:t>
            </a:r>
            <a:r>
              <a:rPr sz="2000" spc="-15" dirty="0">
                <a:latin typeface="Times New Roman"/>
                <a:cs typeface="Times New Roman"/>
              </a:rPr>
              <a:t>functionality,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70" dirty="0">
                <a:latin typeface="Times New Roman"/>
                <a:cs typeface="Times New Roman"/>
              </a:rPr>
              <a:t>AWS  </a:t>
            </a:r>
            <a:r>
              <a:rPr sz="2000" b="1" spc="-5" dirty="0">
                <a:latin typeface="Times New Roman"/>
                <a:cs typeface="Times New Roman"/>
              </a:rPr>
              <a:t>Greengrass </a:t>
            </a:r>
            <a:r>
              <a:rPr sz="2000" dirty="0">
                <a:latin typeface="Times New Roman"/>
                <a:cs typeface="Times New Roman"/>
              </a:rPr>
              <a:t>brings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compute </a:t>
            </a:r>
            <a:r>
              <a:rPr sz="2000" spc="-5" dirty="0">
                <a:latin typeface="Times New Roman"/>
                <a:cs typeface="Times New Roman"/>
              </a:rPr>
              <a:t>capabilities </a:t>
            </a:r>
            <a:r>
              <a:rPr sz="2000" dirty="0">
                <a:latin typeface="Times New Roman"/>
                <a:cs typeface="Times New Roman"/>
              </a:rPr>
              <a:t>to IoT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113519" y="1167383"/>
            <a:ext cx="2694431" cy="1498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063" y="5090159"/>
            <a:ext cx="690372" cy="633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3388" y="3427476"/>
            <a:ext cx="851916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456545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latin typeface="Times New Roman"/>
                <a:cs typeface="Times New Roman"/>
              </a:rPr>
              <a:t>AWS </a:t>
            </a:r>
            <a:r>
              <a:rPr sz="2400" b="1" dirty="0">
                <a:latin typeface="Times New Roman"/>
                <a:cs typeface="Times New Roman"/>
              </a:rPr>
              <a:t>pricing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a pay-as-you-go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cloud services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on a </a:t>
            </a:r>
            <a:r>
              <a:rPr sz="2000" spc="-5" dirty="0">
                <a:latin typeface="Times New Roman"/>
                <a:cs typeface="Times New Roman"/>
              </a:rPr>
              <a:t>per-hour </a:t>
            </a:r>
            <a:r>
              <a:rPr sz="2000" dirty="0">
                <a:latin typeface="Times New Roman"/>
                <a:cs typeface="Times New Roman"/>
              </a:rPr>
              <a:t>or a </a:t>
            </a:r>
            <a:r>
              <a:rPr sz="2000" spc="-5" dirty="0">
                <a:latin typeface="Times New Roman"/>
                <a:cs typeface="Times New Roman"/>
              </a:rPr>
              <a:t>per-second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basis.</a:t>
            </a:r>
            <a:endParaRPr sz="2000">
              <a:latin typeface="Times New Roman"/>
              <a:cs typeface="Times New Roman"/>
            </a:endParaRPr>
          </a:p>
          <a:p>
            <a:pPr marL="355600" marR="74993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 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an option to reserve a set </a:t>
            </a:r>
            <a:r>
              <a:rPr sz="2000" spc="-5" dirty="0">
                <a:latin typeface="Times New Roman"/>
                <a:cs typeface="Times New Roman"/>
              </a:rPr>
              <a:t>amount </a:t>
            </a:r>
            <a:r>
              <a:rPr sz="2000" dirty="0">
                <a:latin typeface="Times New Roman"/>
                <a:cs typeface="Times New Roman"/>
              </a:rPr>
              <a:t>of compute capacity at a discounted price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prepay in whole, or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sign up for </a:t>
            </a:r>
            <a:r>
              <a:rPr sz="2000" spc="5" dirty="0">
                <a:latin typeface="Times New Roman"/>
                <a:cs typeface="Times New Roman"/>
              </a:rPr>
              <a:t>one- </a:t>
            </a:r>
            <a:r>
              <a:rPr sz="2000" dirty="0">
                <a:latin typeface="Times New Roman"/>
                <a:cs typeface="Times New Roman"/>
              </a:rPr>
              <a:t>or three-year usage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commitments.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3767" y="2385058"/>
            <a:ext cx="7812024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7871459" cy="356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At the end of this module, you are expected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Discuss the various public cloud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and their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importance.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Explain the private cloud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public and private cloud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Describe the seven </a:t>
            </a:r>
            <a:r>
              <a:rPr sz="2000" spc="-5" dirty="0">
                <a:latin typeface="Times New Roman"/>
                <a:cs typeface="Times New Roman"/>
              </a:rPr>
              <a:t>step model </a:t>
            </a:r>
            <a:r>
              <a:rPr sz="2000" dirty="0">
                <a:latin typeface="Times New Roman"/>
                <a:cs typeface="Times New Roman"/>
              </a:rPr>
              <a:t>of cloud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Identify the risks of using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3738" y="2681173"/>
            <a:ext cx="6490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Microsoft </a:t>
            </a:r>
            <a:r>
              <a:rPr sz="4800" spc="-30" dirty="0">
                <a:latin typeface="Times New Roman"/>
                <a:cs typeface="Times New Roman"/>
              </a:rPr>
              <a:t>Windows</a:t>
            </a:r>
            <a:r>
              <a:rPr sz="4800" spc="-459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Azure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02620" cy="496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Microsoft </a:t>
            </a:r>
            <a:r>
              <a:rPr sz="2400" b="1" spc="-15" dirty="0">
                <a:latin typeface="Times New Roman"/>
                <a:cs typeface="Times New Roman"/>
              </a:rPr>
              <a:t>Windows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Azure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69900" marR="768985" indent="-457200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formerly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Windows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Microsoft's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  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Azure is </a:t>
            </a:r>
            <a:r>
              <a:rPr sz="2000" spc="-15" dirty="0">
                <a:latin typeface="Times New Roman"/>
                <a:cs typeface="Times New Roman"/>
              </a:rPr>
              <a:t>Microsoft’s </a:t>
            </a:r>
            <a:r>
              <a:rPr sz="2000" dirty="0">
                <a:latin typeface="Times New Roman"/>
                <a:cs typeface="Times New Roman"/>
              </a:rPr>
              <a:t>PaaS strategy that was announced in </a:t>
            </a:r>
            <a:r>
              <a:rPr sz="2000" spc="5" dirty="0">
                <a:latin typeface="Times New Roman"/>
                <a:cs typeface="Times New Roman"/>
              </a:rPr>
              <a:t>2008. </a:t>
            </a:r>
            <a:r>
              <a:rPr sz="2000" dirty="0">
                <a:latin typeface="Times New Roman"/>
                <a:cs typeface="Times New Roman"/>
              </a:rPr>
              <a:t>Microsoft defines the</a:t>
            </a:r>
            <a:r>
              <a:rPr sz="2000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 platform  as </a:t>
            </a:r>
            <a:r>
              <a:rPr sz="2000" b="1" spc="5" dirty="0">
                <a:latin typeface="Times New Roman"/>
                <a:cs typeface="Times New Roman"/>
              </a:rPr>
              <a:t>“an </a:t>
            </a:r>
            <a:r>
              <a:rPr sz="2000" b="1" spc="-5" dirty="0">
                <a:latin typeface="Times New Roman"/>
                <a:cs typeface="Times New Roman"/>
              </a:rPr>
              <a:t>Internet-scale </a:t>
            </a:r>
            <a:r>
              <a:rPr sz="2000" b="1" dirty="0">
                <a:latin typeface="Times New Roman"/>
                <a:cs typeface="Times New Roman"/>
              </a:rPr>
              <a:t>cloud services platform hosted in </a:t>
            </a:r>
            <a:r>
              <a:rPr sz="2000" b="1" spc="-5" dirty="0">
                <a:latin typeface="Times New Roman"/>
                <a:cs typeface="Times New Roman"/>
              </a:rPr>
              <a:t>Microsoft </a:t>
            </a:r>
            <a:r>
              <a:rPr sz="2000" b="1" dirty="0">
                <a:latin typeface="Times New Roman"/>
                <a:cs typeface="Times New Roman"/>
              </a:rPr>
              <a:t>data centers, </a:t>
            </a:r>
            <a:r>
              <a:rPr sz="2000" b="1" spc="-5" dirty="0">
                <a:latin typeface="Times New Roman"/>
                <a:cs typeface="Times New Roman"/>
              </a:rPr>
              <a:t>which provides  </a:t>
            </a:r>
            <a:r>
              <a:rPr sz="2000" b="1" dirty="0">
                <a:latin typeface="Times New Roman"/>
                <a:cs typeface="Times New Roman"/>
              </a:rPr>
              <a:t>an operating system and a set of developer services that can be </a:t>
            </a:r>
            <a:r>
              <a:rPr sz="2000" b="1" spc="-5" dirty="0">
                <a:latin typeface="Times New Roman"/>
                <a:cs typeface="Times New Roman"/>
              </a:rPr>
              <a:t>used individually </a:t>
            </a: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-24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together.”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It provides a range of cloud services, including those for </a:t>
            </a:r>
            <a:r>
              <a:rPr sz="2000" b="1" dirty="0">
                <a:latin typeface="Times New Roman"/>
                <a:cs typeface="Times New Roman"/>
              </a:rPr>
              <a:t>compute, analytics, storage, and  networking</a:t>
            </a:r>
            <a:r>
              <a:rPr sz="2000" dirty="0">
                <a:latin typeface="Times New Roman"/>
                <a:cs typeface="Times New Roman"/>
              </a:rPr>
              <a:t>. Users can pick and choose from these services to develop and </a:t>
            </a:r>
            <a:r>
              <a:rPr sz="2000" spc="-5" dirty="0">
                <a:latin typeface="Times New Roman"/>
                <a:cs typeface="Times New Roman"/>
              </a:rPr>
              <a:t>scale </a:t>
            </a:r>
            <a:r>
              <a:rPr sz="2000" dirty="0">
                <a:latin typeface="Times New Roman"/>
                <a:cs typeface="Times New Roman"/>
              </a:rPr>
              <a:t>new applications,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 run existing </a:t>
            </a:r>
            <a:r>
              <a:rPr sz="2000" spc="-5" dirty="0">
                <a:latin typeface="Times New Roman"/>
                <a:cs typeface="Times New Roman"/>
              </a:rPr>
              <a:t>applications, </a:t>
            </a:r>
            <a:r>
              <a:rPr sz="2000" dirty="0">
                <a:latin typeface="Times New Roman"/>
                <a:cs typeface="Times New Roman"/>
              </a:rPr>
              <a:t>in the public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21018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interoperability, </a:t>
            </a:r>
            <a:r>
              <a:rPr sz="2000" dirty="0">
                <a:latin typeface="Times New Roman"/>
                <a:cs typeface="Times New Roman"/>
              </a:rPr>
              <a:t>Microsoft supports various Internet protocols, including </a:t>
            </a:r>
            <a:r>
              <a:rPr sz="2000" b="1" spc="-40" dirty="0">
                <a:latin typeface="Times New Roman"/>
                <a:cs typeface="Times New Roman"/>
              </a:rPr>
              <a:t>HTTP, </a:t>
            </a:r>
            <a:r>
              <a:rPr sz="2000" b="1" spc="-30" dirty="0">
                <a:latin typeface="Times New Roman"/>
                <a:cs typeface="Times New Roman"/>
              </a:rPr>
              <a:t>REST,</a:t>
            </a:r>
            <a:r>
              <a:rPr sz="2000" b="1" spc="-19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SOAP, 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XML.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088880" y="1121663"/>
            <a:ext cx="1249679" cy="97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6856" y="5788152"/>
            <a:ext cx="1633727" cy="1021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23" y="3075432"/>
            <a:ext cx="861060" cy="861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42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52016"/>
            <a:ext cx="10916920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Azure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The Azure platform is composed of four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205104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Windows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Azure: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Windows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stores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servers inside the Microsoft data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Microsoft </a:t>
            </a:r>
            <a:r>
              <a:rPr sz="2000" b="1" dirty="0">
                <a:latin typeface="Times New Roman"/>
                <a:cs typeface="Times New Roman"/>
              </a:rPr>
              <a:t>.NET Services: </a:t>
            </a:r>
            <a:r>
              <a:rPr sz="2000" dirty="0">
                <a:latin typeface="Times New Roman"/>
                <a:cs typeface="Times New Roman"/>
              </a:rPr>
              <a:t>These are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.Net services that Microsoft has in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Windows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environment. It has been extended to support cloud-based as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as on-premise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Microsoft </a:t>
            </a:r>
            <a:r>
              <a:rPr sz="2000" b="1" dirty="0">
                <a:latin typeface="Times New Roman"/>
                <a:cs typeface="Times New Roman"/>
              </a:rPr>
              <a:t>SQL Services: </a:t>
            </a:r>
            <a:r>
              <a:rPr sz="2000" dirty="0">
                <a:latin typeface="Times New Roman"/>
                <a:cs typeface="Times New Roman"/>
              </a:rPr>
              <a:t>These are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data services Microsoft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premise </a:t>
            </a:r>
            <a:r>
              <a:rPr sz="2000" dirty="0">
                <a:latin typeface="Times New Roman"/>
                <a:cs typeface="Times New Roman"/>
              </a:rPr>
              <a:t>that have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  extended to the cloud.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if you want to </a:t>
            </a:r>
            <a:r>
              <a:rPr sz="2000" spc="-5" dirty="0">
                <a:latin typeface="Times New Roman"/>
                <a:cs typeface="Times New Roman"/>
              </a:rPr>
              <a:t>take </a:t>
            </a:r>
            <a:r>
              <a:rPr sz="2000" dirty="0">
                <a:latin typeface="Times New Roman"/>
                <a:cs typeface="Times New Roman"/>
              </a:rPr>
              <a:t>advantage of </a:t>
            </a:r>
            <a:r>
              <a:rPr sz="2000" spc="-15" dirty="0">
                <a:latin typeface="Times New Roman"/>
                <a:cs typeface="Times New Roman"/>
              </a:rPr>
              <a:t>Azure’s </a:t>
            </a:r>
            <a:r>
              <a:rPr sz="2000" spc="-5" dirty="0">
                <a:latin typeface="Times New Roman"/>
                <a:cs typeface="Times New Roman"/>
              </a:rPr>
              <a:t>scaling </a:t>
            </a:r>
            <a:r>
              <a:rPr sz="2000" spc="-15" dirty="0">
                <a:latin typeface="Times New Roman"/>
                <a:cs typeface="Times New Roman"/>
              </a:rPr>
              <a:t>capability,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must  </a:t>
            </a:r>
            <a:r>
              <a:rPr sz="2000" dirty="0">
                <a:latin typeface="Times New Roman"/>
                <a:cs typeface="Times New Roman"/>
              </a:rPr>
              <a:t>rewrite the SQL code. The goal of SQL services is to provide an asset of cloud-based approaches for  storing the data in the cloud. 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services expose both SOAP and REST interfaces as data </a:t>
            </a:r>
            <a:r>
              <a:rPr sz="2000" spc="-5" dirty="0">
                <a:latin typeface="Times New Roman"/>
                <a:cs typeface="Times New Roman"/>
              </a:rPr>
              <a:t>access  methods. </a:t>
            </a:r>
            <a:r>
              <a:rPr sz="2000" dirty="0">
                <a:latin typeface="Times New Roman"/>
                <a:cs typeface="Times New Roman"/>
              </a:rPr>
              <a:t>For data storage, Azure 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use a relational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382869"/>
            <a:ext cx="108769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Live </a:t>
            </a:r>
            <a:r>
              <a:rPr sz="2000" b="1" dirty="0">
                <a:latin typeface="Times New Roman"/>
                <a:cs typeface="Times New Roman"/>
              </a:rPr>
              <a:t>Services: </a:t>
            </a:r>
            <a:r>
              <a:rPr sz="2000" dirty="0">
                <a:latin typeface="Times New Roman"/>
                <a:cs typeface="Times New Roman"/>
              </a:rPr>
              <a:t>This set of services allows developers to connect code developed in the </a:t>
            </a: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Live  platform into the cloud. These services include a framework intended to integrate, connect, and  synchronize code. The platform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includes support for </a:t>
            </a:r>
            <a:r>
              <a:rPr sz="2000" spc="-5" dirty="0">
                <a:latin typeface="Times New Roman"/>
                <a:cs typeface="Times New Roman"/>
              </a:rPr>
              <a:t>different programming </a:t>
            </a:r>
            <a:r>
              <a:rPr sz="2000" dirty="0">
                <a:latin typeface="Times New Roman"/>
                <a:cs typeface="Times New Roman"/>
              </a:rPr>
              <a:t>languages and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 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resources to include a URL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088880" y="1121663"/>
            <a:ext cx="1249679" cy="97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21695" cy="283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Azure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0"/>
              </a:spcBef>
            </a:pPr>
            <a:r>
              <a:rPr sz="2000" dirty="0">
                <a:latin typeface="Times New Roman"/>
                <a:cs typeface="Times New Roman"/>
              </a:rPr>
              <a:t>When you </a:t>
            </a:r>
            <a:r>
              <a:rPr sz="2000" spc="5" dirty="0">
                <a:latin typeface="Times New Roman"/>
                <a:cs typeface="Times New Roman"/>
              </a:rPr>
              <a:t>put </a:t>
            </a:r>
            <a:r>
              <a:rPr sz="2000" dirty="0">
                <a:latin typeface="Times New Roman"/>
                <a:cs typeface="Times New Roman"/>
              </a:rPr>
              <a:t>the pieces </a:t>
            </a:r>
            <a:r>
              <a:rPr sz="2000" spc="-10" dirty="0">
                <a:latin typeface="Times New Roman"/>
                <a:cs typeface="Times New Roman"/>
              </a:rPr>
              <a:t>together, </a:t>
            </a:r>
            <a:r>
              <a:rPr sz="2000" dirty="0">
                <a:latin typeface="Times New Roman"/>
                <a:cs typeface="Times New Roman"/>
              </a:rPr>
              <a:t>Microsoft has created a platform that allows developers to use </a:t>
            </a:r>
            <a:r>
              <a:rPr sz="2000" spc="-5" dirty="0">
                <a:latin typeface="Times New Roman"/>
                <a:cs typeface="Times New Roman"/>
              </a:rPr>
              <a:t>familiar  </a:t>
            </a:r>
            <a:r>
              <a:rPr sz="2000" dirty="0">
                <a:latin typeface="Times New Roman"/>
                <a:cs typeface="Times New Roman"/>
              </a:rPr>
              <a:t>tools such as </a:t>
            </a:r>
            <a:r>
              <a:rPr sz="2000" spc="-15" dirty="0">
                <a:latin typeface="Times New Roman"/>
                <a:cs typeface="Times New Roman"/>
              </a:rPr>
              <a:t>Microsoft’s </a:t>
            </a:r>
            <a:r>
              <a:rPr sz="2000" spc="-20" dirty="0">
                <a:latin typeface="Times New Roman"/>
                <a:cs typeface="Times New Roman"/>
              </a:rPr>
              <a:t>Visual </a:t>
            </a:r>
            <a:r>
              <a:rPr sz="2000" dirty="0">
                <a:latin typeface="Times New Roman"/>
                <a:cs typeface="Times New Roman"/>
              </a:rPr>
              <a:t>Studio and .Net services and then store the data in a </a:t>
            </a:r>
            <a:r>
              <a:rPr sz="2000" spc="-5" dirty="0">
                <a:latin typeface="Times New Roman"/>
                <a:cs typeface="Times New Roman"/>
              </a:rPr>
              <a:t>Microsoft-owned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</a:t>
            </a:r>
            <a:r>
              <a:rPr sz="2000" spc="-5" dirty="0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791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Microsoft has a pay-as-you-go consumption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PaaS </a:t>
            </a:r>
            <a:r>
              <a:rPr sz="2000" spc="-5" dirty="0">
                <a:latin typeface="Times New Roman"/>
                <a:cs typeface="Times New Roman"/>
              </a:rPr>
              <a:t>offering. </a:t>
            </a:r>
            <a:r>
              <a:rPr sz="2000" dirty="0">
                <a:latin typeface="Times New Roman"/>
                <a:cs typeface="Times New Roman"/>
              </a:rPr>
              <a:t>Microsoft 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charge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development and </a:t>
            </a:r>
            <a:r>
              <a:rPr sz="2000" spc="-5" dirty="0">
                <a:latin typeface="Times New Roman"/>
                <a:cs typeface="Times New Roman"/>
              </a:rPr>
              <a:t>testing </a:t>
            </a:r>
            <a:r>
              <a:rPr sz="2000" dirty="0">
                <a:latin typeface="Times New Roman"/>
                <a:cs typeface="Times New Roman"/>
              </a:rPr>
              <a:t>phases. It begins </a:t>
            </a:r>
            <a:r>
              <a:rPr sz="2000" spc="-5" dirty="0">
                <a:latin typeface="Times New Roman"/>
                <a:cs typeface="Times New Roman"/>
              </a:rPr>
              <a:t>charging customers </a:t>
            </a:r>
            <a:r>
              <a:rPr sz="2000" dirty="0">
                <a:latin typeface="Times New Roman"/>
                <a:cs typeface="Times New Roman"/>
              </a:rPr>
              <a:t>when the applications are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088880" y="1121663"/>
            <a:ext cx="1249679" cy="97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594" y="2681173"/>
            <a:ext cx="5748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Google Cloud</a:t>
            </a:r>
            <a:r>
              <a:rPr sz="4800" spc="-7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Platform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2804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Google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Cloud Platform is a suite of public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services </a:t>
            </a:r>
            <a:r>
              <a:rPr sz="2000" spc="-5" dirty="0">
                <a:latin typeface="Times New Roman"/>
                <a:cs typeface="Times New Roman"/>
              </a:rPr>
              <a:t>offered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Google.</a:t>
            </a:r>
            <a:endParaRPr sz="2000">
              <a:latin typeface="Times New Roman"/>
              <a:cs typeface="Times New Roman"/>
            </a:endParaRPr>
          </a:p>
          <a:p>
            <a:pPr marL="355600" marR="336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Cloud Platform services can be </a:t>
            </a:r>
            <a:r>
              <a:rPr sz="2000" spc="-5" dirty="0">
                <a:latin typeface="Times New Roman"/>
                <a:cs typeface="Times New Roman"/>
              </a:rPr>
              <a:t>accessed </a:t>
            </a:r>
            <a:r>
              <a:rPr sz="2000" dirty="0">
                <a:latin typeface="Times New Roman"/>
                <a:cs typeface="Times New Roman"/>
              </a:rPr>
              <a:t>by software developers, cloud </a:t>
            </a:r>
            <a:r>
              <a:rPr sz="2000" spc="-5" dirty="0">
                <a:latin typeface="Times New Roman"/>
                <a:cs typeface="Times New Roman"/>
              </a:rPr>
              <a:t>administrators,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  enterprise IT </a:t>
            </a:r>
            <a:r>
              <a:rPr sz="2000" spc="-5" dirty="0">
                <a:latin typeface="Times New Roman"/>
                <a:cs typeface="Times New Roman"/>
              </a:rPr>
              <a:t>professionals </a:t>
            </a:r>
            <a:r>
              <a:rPr sz="2000" dirty="0">
                <a:latin typeface="Times New Roman"/>
                <a:cs typeface="Times New Roman"/>
              </a:rPr>
              <a:t>over the public internet or through a dedicated network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Google Cloud Platform </a:t>
            </a:r>
            <a:r>
              <a:rPr sz="2000" spc="-5" dirty="0">
                <a:latin typeface="Times New Roman"/>
                <a:cs typeface="Times New Roman"/>
              </a:rPr>
              <a:t>offers </a:t>
            </a:r>
            <a:r>
              <a:rPr sz="2000" dirty="0">
                <a:latin typeface="Times New Roman"/>
                <a:cs typeface="Times New Roman"/>
              </a:rPr>
              <a:t>services for </a:t>
            </a:r>
            <a:r>
              <a:rPr sz="2000" spc="-5" dirty="0">
                <a:latin typeface="Times New Roman"/>
                <a:cs typeface="Times New Roman"/>
              </a:rPr>
              <a:t>compute, </a:t>
            </a:r>
            <a:r>
              <a:rPr sz="2000" dirty="0">
                <a:latin typeface="Times New Roman"/>
                <a:cs typeface="Times New Roman"/>
              </a:rPr>
              <a:t>storage, networking, big data,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learning,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internet of things (IoT), as well as cloud </a:t>
            </a:r>
            <a:r>
              <a:rPr sz="2000" spc="-5" dirty="0">
                <a:latin typeface="Times New Roman"/>
                <a:cs typeface="Times New Roman"/>
              </a:rPr>
              <a:t>management, </a:t>
            </a:r>
            <a:r>
              <a:rPr sz="2000" spc="-15" dirty="0">
                <a:latin typeface="Times New Roman"/>
                <a:cs typeface="Times New Roman"/>
              </a:rPr>
              <a:t>security, </a:t>
            </a:r>
            <a:r>
              <a:rPr sz="2000" dirty="0">
                <a:latin typeface="Times New Roman"/>
                <a:cs typeface="Times New Roman"/>
              </a:rPr>
              <a:t>and developer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158983" y="879347"/>
            <a:ext cx="1863852" cy="865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592" y="3852671"/>
            <a:ext cx="78486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99947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Google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The core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products in </a:t>
            </a: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Cloud Platform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Google Compute Engine</a:t>
            </a:r>
            <a:r>
              <a:rPr sz="2000" dirty="0">
                <a:latin typeface="Times New Roman"/>
                <a:cs typeface="Times New Roman"/>
              </a:rPr>
              <a:t>, which is an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as a service (IaaS) </a:t>
            </a:r>
            <a:r>
              <a:rPr sz="2000" spc="-5" dirty="0">
                <a:latin typeface="Times New Roman"/>
                <a:cs typeface="Times New Roman"/>
              </a:rPr>
              <a:t>offering </a:t>
            </a:r>
            <a:r>
              <a:rPr sz="2000" dirty="0">
                <a:latin typeface="Times New Roman"/>
                <a:cs typeface="Times New Roman"/>
              </a:rPr>
              <a:t>that provides users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instances for workload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352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Google App Engine</a:t>
            </a:r>
            <a:r>
              <a:rPr sz="2000" dirty="0">
                <a:latin typeface="Times New Roman"/>
                <a:cs typeface="Times New Roman"/>
              </a:rPr>
              <a:t>, which is a platform as a service (PaaS) </a:t>
            </a:r>
            <a:r>
              <a:rPr sz="2000" spc="-5" dirty="0">
                <a:latin typeface="Times New Roman"/>
                <a:cs typeface="Times New Roman"/>
              </a:rPr>
              <a:t>offering </a:t>
            </a:r>
            <a:r>
              <a:rPr sz="2000" dirty="0">
                <a:latin typeface="Times New Roman"/>
                <a:cs typeface="Times New Roman"/>
              </a:rPr>
              <a:t>that gives software developers 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Google's scalable hosting. Developers 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 a software developer kit (SDK) to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  software products that run on </a:t>
            </a:r>
            <a:r>
              <a:rPr sz="2000" spc="5" dirty="0">
                <a:latin typeface="Times New Roman"/>
                <a:cs typeface="Times New Roman"/>
              </a:rPr>
              <a:t>App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Google Cloud Storage</a:t>
            </a:r>
            <a:r>
              <a:rPr sz="2000" dirty="0">
                <a:latin typeface="Times New Roman"/>
                <a:cs typeface="Times New Roman"/>
              </a:rPr>
              <a:t>, which is a cloud storage platform designed to store </a:t>
            </a:r>
            <a:r>
              <a:rPr sz="2000" spc="-10" dirty="0">
                <a:latin typeface="Times New Roman"/>
                <a:cs typeface="Times New Roman"/>
              </a:rPr>
              <a:t>large, </a:t>
            </a:r>
            <a:r>
              <a:rPr sz="2000" dirty="0">
                <a:latin typeface="Times New Roman"/>
                <a:cs typeface="Times New Roman"/>
              </a:rPr>
              <a:t>unstructured data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sets.  </a:t>
            </a: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spc="-5" dirty="0">
                <a:latin typeface="Times New Roman"/>
                <a:cs typeface="Times New Roman"/>
              </a:rPr>
              <a:t>also offers </a:t>
            </a:r>
            <a:r>
              <a:rPr sz="2000" dirty="0">
                <a:latin typeface="Times New Roman"/>
                <a:cs typeface="Times New Roman"/>
              </a:rPr>
              <a:t>database storage options, including Cloud Datastore for NoSQL </a:t>
            </a:r>
            <a:r>
              <a:rPr sz="2000" spc="-5" dirty="0">
                <a:latin typeface="Times New Roman"/>
                <a:cs typeface="Times New Roman"/>
              </a:rPr>
              <a:t>non-relational  </a:t>
            </a:r>
            <a:r>
              <a:rPr sz="2000" dirty="0">
                <a:latin typeface="Times New Roman"/>
                <a:cs typeface="Times New Roman"/>
              </a:rPr>
              <a:t>storage, Cloud SQL for </a:t>
            </a:r>
            <a:r>
              <a:rPr sz="2000" spc="-5" dirty="0">
                <a:latin typeface="Times New Roman"/>
                <a:cs typeface="Times New Roman"/>
              </a:rPr>
              <a:t>MySQL </a:t>
            </a:r>
            <a:r>
              <a:rPr sz="2000" dirty="0">
                <a:latin typeface="Times New Roman"/>
                <a:cs typeface="Times New Roman"/>
              </a:rPr>
              <a:t>fully relational</a:t>
            </a:r>
            <a:r>
              <a:rPr sz="2000" spc="-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 and Google's native Cloud Bigtable database.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723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Google Container Engine</a:t>
            </a:r>
            <a:r>
              <a:rPr sz="2000" dirty="0">
                <a:latin typeface="Times New Roman"/>
                <a:cs typeface="Times New Roman"/>
              </a:rPr>
              <a:t>, which is a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and orchestration system for Docker containers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runs within Google's public cloud. Google Container Engine is based on the Google Kubernetes  container orchestration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942576" y="1153667"/>
            <a:ext cx="1865376" cy="865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4670" y="2681173"/>
            <a:ext cx="3768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Salesforce.com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1012170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Salesforce.com</a:t>
            </a:r>
            <a:endParaRPr sz="2400">
              <a:latin typeface="Times New Roman"/>
              <a:cs typeface="Times New Roman"/>
            </a:endParaRPr>
          </a:p>
          <a:p>
            <a:pPr marL="355600" marR="53975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Salesforce.com is best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Salesforce </a:t>
            </a:r>
            <a:r>
              <a:rPr sz="2000" spc="-5" dirty="0">
                <a:latin typeface="Times New Roman"/>
                <a:cs typeface="Times New Roman"/>
              </a:rPr>
              <a:t>customer relationship management </a:t>
            </a:r>
            <a:r>
              <a:rPr sz="2000" dirty="0">
                <a:latin typeface="Times New Roman"/>
                <a:cs typeface="Times New Roman"/>
              </a:rPr>
              <a:t>(CRM)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product,  which is composed of </a:t>
            </a:r>
            <a:r>
              <a:rPr sz="2000" spc="-5" dirty="0">
                <a:latin typeface="Times New Roman"/>
                <a:cs typeface="Times New Roman"/>
              </a:rPr>
              <a:t>Sales </a:t>
            </a:r>
            <a:r>
              <a:rPr sz="2000" dirty="0">
                <a:latin typeface="Times New Roman"/>
                <a:cs typeface="Times New Roman"/>
              </a:rPr>
              <a:t>Cloud, Service Cloud, Marketing Cloud, </a:t>
            </a:r>
            <a:r>
              <a:rPr sz="2000" spc="-5" dirty="0">
                <a:latin typeface="Times New Roman"/>
                <a:cs typeface="Times New Roman"/>
              </a:rPr>
              <a:t>Commerce </a:t>
            </a:r>
            <a:r>
              <a:rPr sz="2000" dirty="0">
                <a:latin typeface="Times New Roman"/>
                <a:cs typeface="Times New Roman"/>
              </a:rPr>
              <a:t>Cloud, </a:t>
            </a:r>
            <a:r>
              <a:rPr sz="2000" spc="-5" dirty="0">
                <a:latin typeface="Times New Roman"/>
                <a:cs typeface="Times New Roman"/>
              </a:rPr>
              <a:t>Analytics  </a:t>
            </a:r>
            <a:r>
              <a:rPr sz="2000" dirty="0">
                <a:latin typeface="Times New Roman"/>
                <a:cs typeface="Times New Roman"/>
              </a:rPr>
              <a:t>Cloud,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App</a:t>
            </a:r>
            <a:r>
              <a:rPr sz="2000" dirty="0">
                <a:latin typeface="Times New Roman"/>
                <a:cs typeface="Times New Roman"/>
              </a:rPr>
              <a:t> Cloud,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 Cloud,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Force.com,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Chatter.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Cloud services: Salesforce Sales Cloud </a:t>
            </a:r>
            <a:r>
              <a:rPr sz="2000" spc="-5" dirty="0">
                <a:latin typeface="Times New Roman"/>
                <a:cs typeface="Times New Roman"/>
              </a:rPr>
              <a:t>manages </a:t>
            </a:r>
            <a:r>
              <a:rPr sz="2000" dirty="0">
                <a:latin typeface="Times New Roman"/>
                <a:cs typeface="Times New Roman"/>
              </a:rPr>
              <a:t>contact information and integrates social </a:t>
            </a:r>
            <a:r>
              <a:rPr sz="2000" spc="-5" dirty="0">
                <a:latin typeface="Times New Roman"/>
                <a:cs typeface="Times New Roman"/>
              </a:rPr>
              <a:t>media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real-time customer collaboration </a:t>
            </a:r>
            <a:r>
              <a:rPr sz="2000" dirty="0">
                <a:latin typeface="Times New Roman"/>
                <a:cs typeface="Times New Roman"/>
              </a:rPr>
              <a:t>through </a:t>
            </a:r>
            <a:r>
              <a:rPr sz="2000" spc="-15" dirty="0">
                <a:latin typeface="Times New Roman"/>
                <a:cs typeface="Times New Roman"/>
              </a:rPr>
              <a:t>Chatter. </a:t>
            </a:r>
            <a:r>
              <a:rPr sz="2000" dirty="0">
                <a:latin typeface="Times New Roman"/>
                <a:cs typeface="Times New Roman"/>
              </a:rPr>
              <a:t>It supports </a:t>
            </a:r>
            <a:r>
              <a:rPr sz="2000" spc="-5" dirty="0">
                <a:latin typeface="Times New Roman"/>
                <a:cs typeface="Times New Roman"/>
              </a:rPr>
              <a:t>sales, marketing,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support in  both B2B and B2C contexts. </a:t>
            </a:r>
            <a:r>
              <a:rPr sz="2000" spc="-5" dirty="0">
                <a:latin typeface="Times New Roman"/>
                <a:cs typeface="Times New Roman"/>
              </a:rPr>
              <a:t>Sales </a:t>
            </a:r>
            <a:r>
              <a:rPr sz="2000" dirty="0">
                <a:latin typeface="Times New Roman"/>
                <a:cs typeface="Times New Roman"/>
              </a:rPr>
              <a:t>Cloud helps track </a:t>
            </a:r>
            <a:r>
              <a:rPr sz="2000" spc="-5" dirty="0">
                <a:latin typeface="Times New Roman"/>
                <a:cs typeface="Times New Roman"/>
              </a:rPr>
              <a:t>customer information </a:t>
            </a:r>
            <a:r>
              <a:rPr sz="2000" dirty="0">
                <a:latin typeface="Times New Roman"/>
                <a:cs typeface="Times New Roman"/>
              </a:rPr>
              <a:t>and interactions in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place,  </a:t>
            </a:r>
            <a:r>
              <a:rPr sz="2000" spc="-5" dirty="0">
                <a:latin typeface="Times New Roman"/>
                <a:cs typeface="Times New Roman"/>
              </a:rPr>
              <a:t>automates complex </a:t>
            </a:r>
            <a:r>
              <a:rPr sz="2000" dirty="0">
                <a:latin typeface="Times New Roman"/>
                <a:cs typeface="Times New Roman"/>
              </a:rPr>
              <a:t>business processes, keeps </a:t>
            </a:r>
            <a:r>
              <a:rPr sz="2000" spc="-5" dirty="0">
                <a:latin typeface="Times New Roman"/>
                <a:cs typeface="Times New Roman"/>
              </a:rPr>
              <a:t>all information </a:t>
            </a:r>
            <a:r>
              <a:rPr sz="2000" dirty="0">
                <a:latin typeface="Times New Roman"/>
                <a:cs typeface="Times New Roman"/>
              </a:rPr>
              <a:t>up to date, nurtures </a:t>
            </a:r>
            <a:r>
              <a:rPr sz="2000" spc="-5" dirty="0">
                <a:latin typeface="Times New Roman"/>
                <a:cs typeface="Times New Roman"/>
              </a:rPr>
              <a:t>leads and </a:t>
            </a:r>
            <a:r>
              <a:rPr sz="2000" dirty="0">
                <a:latin typeface="Times New Roman"/>
                <a:cs typeface="Times New Roman"/>
              </a:rPr>
              <a:t>tracks the  </a:t>
            </a:r>
            <a:r>
              <a:rPr sz="2000" spc="-5" dirty="0">
                <a:latin typeface="Times New Roman"/>
                <a:cs typeface="Times New Roman"/>
              </a:rPr>
              <a:t>effectiveness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marketing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campaigns.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61844" y="4303776"/>
            <a:ext cx="6864096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360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Salesforce.com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195" y="1362455"/>
            <a:ext cx="7226808" cy="535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24472"/>
            <a:ext cx="4292600" cy="43522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Cloud Platform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Technologies</a:t>
            </a:r>
            <a:endParaRPr sz="20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spc="-55" dirty="0">
                <a:latin typeface="Times New Roman"/>
                <a:cs typeface="Times New Roman"/>
              </a:rPr>
              <a:t>AWS</a:t>
            </a:r>
            <a:endParaRPr sz="18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dirty="0">
                <a:latin typeface="Times New Roman"/>
                <a:cs typeface="Times New Roman"/>
              </a:rPr>
              <a:t>Microsoft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</a:t>
            </a:r>
            <a:endParaRPr sz="18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dirty="0">
                <a:latin typeface="Times New Roman"/>
                <a:cs typeface="Times New Roman"/>
              </a:rPr>
              <a:t>Google Cloud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dirty="0">
                <a:latin typeface="Times New Roman"/>
                <a:cs typeface="Times New Roman"/>
              </a:rPr>
              <a:t>Salesforce.com</a:t>
            </a:r>
            <a:endParaRPr sz="1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cloud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dirty="0">
                <a:latin typeface="Times New Roman"/>
                <a:cs typeface="Times New Roman"/>
              </a:rPr>
              <a:t>Private Cloud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dirty="0">
                <a:latin typeface="Times New Roman"/>
                <a:cs typeface="Times New Roman"/>
              </a:rPr>
              <a:t>Microsoft Microsoft Azure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3743" y="1097361"/>
            <a:ext cx="3169920" cy="21685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927100" indent="-457834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 stack</a:t>
            </a:r>
            <a:endParaRPr sz="1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1800" spc="-55" dirty="0">
                <a:latin typeface="Times New Roman"/>
                <a:cs typeface="Times New Roman"/>
              </a:rPr>
              <a:t>AWS</a:t>
            </a:r>
            <a:r>
              <a:rPr sz="1800" dirty="0">
                <a:latin typeface="Times New Roman"/>
                <a:cs typeface="Times New Roman"/>
              </a:rPr>
              <a:t> Greengrass</a:t>
            </a:r>
            <a:endParaRPr sz="18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1800" spc="-5" dirty="0">
                <a:latin typeface="Times New Roman"/>
                <a:cs typeface="Times New Roman"/>
              </a:rPr>
              <a:t>Impact </a:t>
            </a:r>
            <a:r>
              <a:rPr sz="1800" dirty="0">
                <a:latin typeface="Times New Roman"/>
                <a:cs typeface="Times New Roman"/>
              </a:rPr>
              <a:t>of private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clouds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145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26495" cy="502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Salesforce.com </a:t>
            </a:r>
            <a:r>
              <a:rPr sz="2800" b="1" spc="-5" dirty="0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Cloud Services </a:t>
            </a:r>
            <a:r>
              <a:rPr sz="2000" dirty="0">
                <a:latin typeface="Times New Roman"/>
                <a:cs typeface="Times New Roman"/>
              </a:rPr>
              <a:t>helps track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information and interactions. It supports sales, </a:t>
            </a:r>
            <a:r>
              <a:rPr sz="2000" spc="-5" dirty="0">
                <a:latin typeface="Times New Roman"/>
                <a:cs typeface="Times New Roman"/>
              </a:rPr>
              <a:t>marketing,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support in both B2B and B2C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contexts.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461645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Marketing Cloud </a:t>
            </a:r>
            <a:r>
              <a:rPr sz="2000" dirty="0">
                <a:latin typeface="Times New Roman"/>
                <a:cs typeface="Times New Roman"/>
              </a:rPr>
              <a:t>helps </a:t>
            </a:r>
            <a:r>
              <a:rPr sz="2000" spc="-5" dirty="0">
                <a:latin typeface="Times New Roman"/>
                <a:cs typeface="Times New Roman"/>
              </a:rPr>
              <a:t>personalize </a:t>
            </a:r>
            <a:r>
              <a:rPr sz="2000" spc="-10" dirty="0">
                <a:latin typeface="Times New Roman"/>
                <a:cs typeface="Times New Roman"/>
              </a:rPr>
              <a:t>email </a:t>
            </a:r>
            <a:r>
              <a:rPr sz="2000" spc="-5" dirty="0">
                <a:latin typeface="Times New Roman"/>
                <a:cs typeface="Times New Roman"/>
              </a:rPr>
              <a:t>marketing, </a:t>
            </a:r>
            <a:r>
              <a:rPr sz="2000" dirty="0">
                <a:latin typeface="Times New Roman"/>
                <a:cs typeface="Times New Roman"/>
              </a:rPr>
              <a:t>engage </a:t>
            </a:r>
            <a:r>
              <a:rPr sz="2000" spc="-5" dirty="0">
                <a:latin typeface="Times New Roman"/>
                <a:cs typeface="Times New Roman"/>
              </a:rPr>
              <a:t>mobile </a:t>
            </a:r>
            <a:r>
              <a:rPr sz="2000" dirty="0">
                <a:latin typeface="Times New Roman"/>
                <a:cs typeface="Times New Roman"/>
              </a:rPr>
              <a:t>messaging, generally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ad  </a:t>
            </a:r>
            <a:r>
              <a:rPr sz="2000" spc="-5" dirty="0">
                <a:latin typeface="Times New Roman"/>
                <a:cs typeface="Times New Roman"/>
              </a:rPr>
              <a:t>campaigns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acquisition, and create a one-to-one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journeys across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channels.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950">
              <a:latin typeface="Times New Roman"/>
              <a:cs typeface="Times New Roman"/>
            </a:endParaRPr>
          </a:p>
          <a:p>
            <a:pPr marL="469900" marR="122555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 Cloud </a:t>
            </a:r>
            <a:r>
              <a:rPr sz="2000" dirty="0">
                <a:latin typeface="Times New Roman"/>
                <a:cs typeface="Times New Roman"/>
              </a:rPr>
              <a:t>is a service platform for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service and support. It includes a </a:t>
            </a:r>
            <a:r>
              <a:rPr sz="2000" spc="-5" dirty="0">
                <a:latin typeface="Times New Roman"/>
                <a:cs typeface="Times New Roman"/>
              </a:rPr>
              <a:t>call center-like </a:t>
            </a:r>
            <a:r>
              <a:rPr sz="2000" dirty="0">
                <a:latin typeface="Times New Roman"/>
                <a:cs typeface="Times New Roman"/>
              </a:rPr>
              <a:t>case  tracking feature and a social networking </a:t>
            </a:r>
            <a:r>
              <a:rPr sz="2000" spc="5" dirty="0">
                <a:latin typeface="Times New Roman"/>
                <a:cs typeface="Times New Roman"/>
              </a:rPr>
              <a:t>plug-in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conversation and analytics. It enables faster resolving  of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Community Cloud </a:t>
            </a:r>
            <a:r>
              <a:rPr sz="2000" dirty="0">
                <a:latin typeface="Times New Roman"/>
                <a:cs typeface="Times New Roman"/>
              </a:rPr>
              <a:t>helps build </a:t>
            </a:r>
            <a:r>
              <a:rPr sz="2000" spc="-5" dirty="0">
                <a:latin typeface="Times New Roman"/>
                <a:cs typeface="Times New Roman"/>
              </a:rPr>
              <a:t>communities </a:t>
            </a:r>
            <a:r>
              <a:rPr sz="2000" dirty="0">
                <a:latin typeface="Times New Roman"/>
                <a:cs typeface="Times New Roman"/>
              </a:rPr>
              <a:t>which include </a:t>
            </a:r>
            <a:r>
              <a:rPr sz="2000" spc="-5" dirty="0">
                <a:latin typeface="Times New Roman"/>
                <a:cs typeface="Times New Roman"/>
              </a:rPr>
              <a:t>customers, employees, </a:t>
            </a:r>
            <a:r>
              <a:rPr sz="2000" dirty="0">
                <a:latin typeface="Times New Roman"/>
                <a:cs typeface="Times New Roman"/>
              </a:rPr>
              <a:t>and partners for  developing deeper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relationships. It allows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to interact with each </a:t>
            </a:r>
            <a:r>
              <a:rPr sz="2000" spc="-15" dirty="0">
                <a:latin typeface="Times New Roman"/>
                <a:cs typeface="Times New Roman"/>
              </a:rPr>
              <a:t>other, </a:t>
            </a:r>
            <a:r>
              <a:rPr sz="2000" dirty="0">
                <a:latin typeface="Times New Roman"/>
                <a:cs typeface="Times New Roman"/>
              </a:rPr>
              <a:t>increase </a:t>
            </a:r>
            <a:r>
              <a:rPr sz="2000" spc="-5" dirty="0">
                <a:latin typeface="Times New Roman"/>
                <a:cs typeface="Times New Roman"/>
              </a:rPr>
              <a:t>sales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 connecting partners and boost </a:t>
            </a:r>
            <a:r>
              <a:rPr sz="2000" spc="-5" dirty="0">
                <a:latin typeface="Times New Roman"/>
                <a:cs typeface="Times New Roman"/>
              </a:rPr>
              <a:t>employee productivity </a:t>
            </a:r>
            <a:r>
              <a:rPr sz="2000" dirty="0">
                <a:latin typeface="Times New Roman"/>
                <a:cs typeface="Times New Roman"/>
              </a:rPr>
              <a:t>through online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collaboration.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514076" y="3031235"/>
            <a:ext cx="1363979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3448" y="4497323"/>
            <a:ext cx="1135379" cy="65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39656" y="5771388"/>
            <a:ext cx="1432559" cy="949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03000" cy="472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Salesforce.com </a:t>
            </a:r>
            <a:r>
              <a:rPr sz="2800" b="1" spc="-5" dirty="0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Commerce </a:t>
            </a:r>
            <a:r>
              <a:rPr sz="2000" b="1" dirty="0">
                <a:latin typeface="Times New Roman"/>
                <a:cs typeface="Times New Roman"/>
              </a:rPr>
              <a:t>Cloud </a:t>
            </a:r>
            <a:r>
              <a:rPr sz="2000" dirty="0">
                <a:latin typeface="Times New Roman"/>
                <a:cs typeface="Times New Roman"/>
              </a:rPr>
              <a:t>allows businesses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digital </a:t>
            </a:r>
            <a:r>
              <a:rPr sz="2000" spc="-5" dirty="0">
                <a:latin typeface="Times New Roman"/>
                <a:cs typeface="Times New Roman"/>
              </a:rPr>
              <a:t>commerce </a:t>
            </a:r>
            <a:r>
              <a:rPr sz="2000" dirty="0">
                <a:latin typeface="Times New Roman"/>
                <a:cs typeface="Times New Roman"/>
              </a:rPr>
              <a:t>with integrated solutions for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commerce,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point of </a:t>
            </a:r>
            <a:r>
              <a:rPr sz="2000" spc="-5" dirty="0">
                <a:latin typeface="Times New Roman"/>
                <a:cs typeface="Times New Roman"/>
              </a:rPr>
              <a:t>sale, </a:t>
            </a:r>
            <a:r>
              <a:rPr sz="2000" dirty="0">
                <a:latin typeface="Times New Roman"/>
                <a:cs typeface="Times New Roman"/>
              </a:rPr>
              <a:t>and order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36195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Analytics Cloud </a:t>
            </a:r>
            <a:r>
              <a:rPr sz="2000" dirty="0">
                <a:latin typeface="Times New Roman"/>
                <a:cs typeface="Times New Roman"/>
              </a:rPr>
              <a:t>is a business </a:t>
            </a:r>
            <a:r>
              <a:rPr sz="2000" spc="-5" dirty="0">
                <a:latin typeface="Times New Roman"/>
                <a:cs typeface="Times New Roman"/>
              </a:rPr>
              <a:t>intelligence </a:t>
            </a:r>
            <a:r>
              <a:rPr sz="2000" dirty="0">
                <a:latin typeface="Times New Roman"/>
                <a:cs typeface="Times New Roman"/>
              </a:rPr>
              <a:t>platform that allows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to instantly get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  </a:t>
            </a:r>
            <a:r>
              <a:rPr sz="2000" dirty="0">
                <a:latin typeface="Times New Roman"/>
                <a:cs typeface="Times New Roman"/>
              </a:rPr>
              <a:t>answers and </a:t>
            </a:r>
            <a:r>
              <a:rPr sz="2000" spc="-5" dirty="0">
                <a:latin typeface="Times New Roman"/>
                <a:cs typeface="Times New Roman"/>
              </a:rPr>
              <a:t>start making </a:t>
            </a:r>
            <a:r>
              <a:rPr sz="2000" dirty="0">
                <a:latin typeface="Times New Roman"/>
                <a:cs typeface="Times New Roman"/>
              </a:rPr>
              <a:t>data-driven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73025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Salesforce </a:t>
            </a:r>
            <a:r>
              <a:rPr sz="2000" b="1" dirty="0">
                <a:latin typeface="Times New Roman"/>
                <a:cs typeface="Times New Roman"/>
              </a:rPr>
              <a:t>App Cloud </a:t>
            </a:r>
            <a:r>
              <a:rPr sz="2000" dirty="0">
                <a:latin typeface="Times New Roman"/>
                <a:cs typeface="Times New Roman"/>
              </a:rPr>
              <a:t>is 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development tools that allows developers to quickly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  applications that will run on the Salesforce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332740" indent="-457834">
              <a:lnSpc>
                <a:spcPct val="100000"/>
              </a:lnSpc>
              <a:buAutoNum type="arabicPeriod" startAt="6"/>
              <a:tabLst>
                <a:tab pos="469900" algn="l"/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Salesforce </a:t>
            </a:r>
            <a:r>
              <a:rPr sz="2000" b="1" dirty="0">
                <a:latin typeface="Times New Roman"/>
                <a:cs typeface="Times New Roman"/>
              </a:rPr>
              <a:t>IoT Cloud </a:t>
            </a:r>
            <a:r>
              <a:rPr sz="2000" dirty="0">
                <a:latin typeface="Times New Roman"/>
                <a:cs typeface="Times New Roman"/>
              </a:rPr>
              <a:t>is a platform in Salesforce.com that harnesses the power of the internet of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things  (IoT) and turns data generated by </a:t>
            </a:r>
            <a:r>
              <a:rPr sz="2000" spc="-5" dirty="0">
                <a:latin typeface="Times New Roman"/>
                <a:cs typeface="Times New Roman"/>
              </a:rPr>
              <a:t>customers, </a:t>
            </a:r>
            <a:r>
              <a:rPr sz="2000" dirty="0">
                <a:latin typeface="Times New Roman"/>
                <a:cs typeface="Times New Roman"/>
              </a:rPr>
              <a:t>devices, partners, and sensors into meaningful action. It  allows users to process </a:t>
            </a:r>
            <a:r>
              <a:rPr sz="2000" spc="-5" dirty="0">
                <a:latin typeface="Times New Roman"/>
                <a:cs typeface="Times New Roman"/>
              </a:rPr>
              <a:t>massive </a:t>
            </a:r>
            <a:r>
              <a:rPr sz="2000" dirty="0">
                <a:latin typeface="Times New Roman"/>
                <a:cs typeface="Times New Roman"/>
              </a:rPr>
              <a:t>quantities of data, build rules with intuitive tools and engage with 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in real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724388" y="1220724"/>
            <a:ext cx="591311" cy="59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0091" y="3025139"/>
            <a:ext cx="981456" cy="60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0043" y="3517391"/>
            <a:ext cx="914400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76588" y="5478779"/>
            <a:ext cx="2112263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80140" cy="472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Salesforce.com </a:t>
            </a:r>
            <a:r>
              <a:rPr sz="2800" b="1" spc="-5" dirty="0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469900" marR="457834" indent="-457834">
              <a:lnSpc>
                <a:spcPct val="100000"/>
              </a:lnSpc>
              <a:spcBef>
                <a:spcPts val="2430"/>
              </a:spcBef>
              <a:tabLst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9.	</a:t>
            </a:r>
            <a:r>
              <a:rPr sz="2000" b="1" spc="-5" dirty="0">
                <a:latin typeface="Times New Roman"/>
                <a:cs typeface="Times New Roman"/>
              </a:rPr>
              <a:t>Salesforce </a:t>
            </a:r>
            <a:r>
              <a:rPr sz="2000" b="1" dirty="0">
                <a:latin typeface="Times New Roman"/>
                <a:cs typeface="Times New Roman"/>
              </a:rPr>
              <a:t>Financial Services Cloud </a:t>
            </a:r>
            <a:r>
              <a:rPr sz="2000" dirty="0">
                <a:latin typeface="Times New Roman"/>
                <a:cs typeface="Times New Roman"/>
              </a:rPr>
              <a:t>helps deliver experiences that drive </a:t>
            </a:r>
            <a:r>
              <a:rPr sz="2000" spc="-5" dirty="0">
                <a:latin typeface="Times New Roman"/>
                <a:cs typeface="Times New Roman"/>
              </a:rPr>
              <a:t>client loyalty </a:t>
            </a:r>
            <a:r>
              <a:rPr sz="2000" dirty="0">
                <a:latin typeface="Times New Roman"/>
                <a:cs typeface="Times New Roman"/>
              </a:rPr>
              <a:t>through  personalized tools, allows </a:t>
            </a:r>
            <a:r>
              <a:rPr sz="2000" spc="-5" dirty="0">
                <a:latin typeface="Times New Roman"/>
                <a:cs typeface="Times New Roman"/>
              </a:rPr>
              <a:t>more visibility </a:t>
            </a:r>
            <a:r>
              <a:rPr sz="2000" dirty="0">
                <a:latin typeface="Times New Roman"/>
                <a:cs typeface="Times New Roman"/>
              </a:rPr>
              <a:t>into existing household </a:t>
            </a:r>
            <a:r>
              <a:rPr sz="2000" spc="-5" dirty="0">
                <a:latin typeface="Times New Roman"/>
                <a:cs typeface="Times New Roman"/>
              </a:rPr>
              <a:t>opportunities </a:t>
            </a:r>
            <a:r>
              <a:rPr sz="2000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  </a:t>
            </a:r>
            <a:r>
              <a:rPr sz="2000" spc="-5" dirty="0">
                <a:latin typeface="Times New Roman"/>
                <a:cs typeface="Times New Roman"/>
              </a:rPr>
              <a:t>referrals, </a:t>
            </a:r>
            <a:r>
              <a:rPr sz="2000" dirty="0">
                <a:latin typeface="Times New Roman"/>
                <a:cs typeface="Times New Roman"/>
              </a:rPr>
              <a:t>allows instant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all client </a:t>
            </a:r>
            <a:r>
              <a:rPr sz="2000" dirty="0">
                <a:latin typeface="Times New Roman"/>
                <a:cs typeface="Times New Roman"/>
              </a:rPr>
              <a:t>data in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central location, and addresses regulatory  </a:t>
            </a:r>
            <a:r>
              <a:rPr sz="2000" spc="-5" dirty="0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AutoNum type="arabicPeriod" startAt="9"/>
              <a:tabLst>
                <a:tab pos="469900" algn="l"/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Salesforce </a:t>
            </a:r>
            <a:r>
              <a:rPr sz="2000" b="1" dirty="0">
                <a:latin typeface="Times New Roman"/>
                <a:cs typeface="Times New Roman"/>
              </a:rPr>
              <a:t>Health Cloud </a:t>
            </a:r>
            <a:r>
              <a:rPr sz="2000" dirty="0">
                <a:latin typeface="Times New Roman"/>
                <a:cs typeface="Times New Roman"/>
              </a:rPr>
              <a:t>is a health IT </a:t>
            </a:r>
            <a:r>
              <a:rPr sz="2000" spc="-5" dirty="0">
                <a:latin typeface="Times New Roman"/>
                <a:cs typeface="Times New Roman"/>
              </a:rPr>
              <a:t>CRM system </a:t>
            </a:r>
            <a:r>
              <a:rPr sz="2000" dirty="0">
                <a:latin typeface="Times New Roman"/>
                <a:cs typeface="Times New Roman"/>
              </a:rPr>
              <a:t>that incorporates record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services with  the </a:t>
            </a:r>
            <a:r>
              <a:rPr sz="2000" spc="-5" dirty="0">
                <a:latin typeface="Times New Roman"/>
                <a:cs typeface="Times New Roman"/>
              </a:rPr>
              <a:t>doctor–patient </a:t>
            </a:r>
            <a:r>
              <a:rPr sz="2000" dirty="0">
                <a:latin typeface="Times New Roman"/>
                <a:cs typeface="Times New Roman"/>
              </a:rPr>
              <a:t>relationship. Health cloud creates an individual profile from each </a:t>
            </a:r>
            <a:r>
              <a:rPr sz="2000" spc="-10" dirty="0">
                <a:latin typeface="Times New Roman"/>
                <a:cs typeface="Times New Roman"/>
              </a:rPr>
              <a:t>member </a:t>
            </a:r>
            <a:r>
              <a:rPr sz="2000" dirty="0">
                <a:latin typeface="Times New Roman"/>
                <a:cs typeface="Times New Roman"/>
              </a:rPr>
              <a:t>including  demographics, </a:t>
            </a:r>
            <a:r>
              <a:rPr sz="2000" spc="-5" dirty="0">
                <a:latin typeface="Times New Roman"/>
                <a:cs typeface="Times New Roman"/>
              </a:rPr>
              <a:t>communications, </a:t>
            </a:r>
            <a:r>
              <a:rPr sz="2000" dirty="0">
                <a:latin typeface="Times New Roman"/>
                <a:cs typeface="Times New Roman"/>
              </a:rPr>
              <a:t>and any other pertinent </a:t>
            </a:r>
            <a:r>
              <a:rPr sz="2000" spc="-5" dirty="0">
                <a:latin typeface="Times New Roman"/>
                <a:cs typeface="Times New Roman"/>
              </a:rPr>
              <a:t>information all in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location. Allows patients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track progress toward health goals and care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9"/>
            </a:pPr>
            <a:endParaRPr sz="1950">
              <a:latin typeface="Times New Roman"/>
              <a:cs typeface="Times New Roman"/>
            </a:endParaRPr>
          </a:p>
          <a:p>
            <a:pPr marL="469900" marR="590550" indent="-457834">
              <a:lnSpc>
                <a:spcPct val="100000"/>
              </a:lnSpc>
              <a:buAutoNum type="arabicPeriod" startAt="9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Chatter </a:t>
            </a:r>
            <a:r>
              <a:rPr sz="2000" dirty="0">
                <a:latin typeface="Times New Roman"/>
                <a:cs typeface="Times New Roman"/>
              </a:rPr>
              <a:t>is an </a:t>
            </a:r>
            <a:r>
              <a:rPr sz="2000" spc="-5" dirty="0">
                <a:latin typeface="Times New Roman"/>
                <a:cs typeface="Times New Roman"/>
              </a:rPr>
              <a:t>enterprise social </a:t>
            </a:r>
            <a:r>
              <a:rPr sz="2000" dirty="0">
                <a:latin typeface="Times New Roman"/>
                <a:cs typeface="Times New Roman"/>
              </a:rPr>
              <a:t>network within the Salesforce </a:t>
            </a:r>
            <a:r>
              <a:rPr sz="2000" spc="-5" dirty="0">
                <a:latin typeface="Times New Roman"/>
                <a:cs typeface="Times New Roman"/>
              </a:rPr>
              <a:t>platform. </a:t>
            </a:r>
            <a:r>
              <a:rPr sz="2000" dirty="0">
                <a:latin typeface="Times New Roman"/>
                <a:cs typeface="Times New Roman"/>
              </a:rPr>
              <a:t>It helps drive </a:t>
            </a:r>
            <a:r>
              <a:rPr sz="2000" spc="-5" dirty="0">
                <a:latin typeface="Times New Roman"/>
                <a:cs typeface="Times New Roman"/>
              </a:rPr>
              <a:t>productivity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 connecting </a:t>
            </a:r>
            <a:r>
              <a:rPr sz="2000" spc="-5" dirty="0">
                <a:latin typeface="Times New Roman"/>
                <a:cs typeface="Times New Roman"/>
              </a:rPr>
              <a:t>employees </a:t>
            </a:r>
            <a:r>
              <a:rPr sz="2000" dirty="0">
                <a:latin typeface="Times New Roman"/>
                <a:cs typeface="Times New Roman"/>
              </a:rPr>
              <a:t>wherever they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055607" y="1143000"/>
            <a:ext cx="1674876" cy="67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0831" y="4227576"/>
            <a:ext cx="993648" cy="94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44100" y="5503164"/>
            <a:ext cx="1571244" cy="1217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250" y="2681173"/>
            <a:ext cx="59169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Private </a:t>
            </a:r>
            <a:r>
              <a:rPr sz="4800" spc="-5" dirty="0">
                <a:latin typeface="Times New Roman"/>
                <a:cs typeface="Times New Roman"/>
              </a:rPr>
              <a:t>Cloud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Platforms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021060" cy="137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Private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Cloud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A private cloud is a particular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of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that involves a distinct and secure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cloud-based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environment in which only the specified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890771" y="2435351"/>
            <a:ext cx="4157472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034395" cy="2590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Private Cloud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2000" dirty="0">
                <a:latin typeface="Times New Roman"/>
                <a:cs typeface="Times New Roman"/>
              </a:rPr>
              <a:t>There are a host of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available for </a:t>
            </a:r>
            <a:r>
              <a:rPr sz="2000" spc="-5" dirty="0">
                <a:latin typeface="Times New Roman"/>
                <a:cs typeface="Times New Roman"/>
              </a:rPr>
              <a:t>implementing </a:t>
            </a:r>
            <a:r>
              <a:rPr sz="2000" dirty="0">
                <a:latin typeface="Times New Roman"/>
                <a:cs typeface="Times New Roman"/>
              </a:rPr>
              <a:t>private clouds.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study the following three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chapter: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Microsoft Azure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45" dirty="0">
                <a:latin typeface="Times New Roman"/>
                <a:cs typeface="Times New Roman"/>
              </a:rPr>
              <a:t>AWS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Greengrass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5321808" y="4337303"/>
            <a:ext cx="1569720" cy="1569720"/>
            <a:chOff x="5321808" y="4337303"/>
            <a:chExt cx="1569720" cy="1569720"/>
          </a:xfrm>
        </p:grpSpPr>
        <p:sp>
          <p:nvSpPr>
            <p:cNvPr id="5" name="object 5"/>
            <p:cNvSpPr/>
            <p:nvPr/>
          </p:nvSpPr>
          <p:spPr>
            <a:xfrm>
              <a:off x="5330952" y="4346447"/>
              <a:ext cx="1551431" cy="1551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6380" y="4341875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0" y="1560576"/>
                  </a:moveTo>
                  <a:lnTo>
                    <a:pt x="1560576" y="1560576"/>
                  </a:lnTo>
                  <a:lnTo>
                    <a:pt x="1560576" y="0"/>
                  </a:lnTo>
                  <a:lnTo>
                    <a:pt x="0" y="0"/>
                  </a:lnTo>
                  <a:lnTo>
                    <a:pt x="0" y="1560576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76627" y="4325111"/>
            <a:ext cx="2056130" cy="1591310"/>
            <a:chOff x="1976627" y="4325111"/>
            <a:chExt cx="2056130" cy="1591310"/>
          </a:xfrm>
        </p:grpSpPr>
        <p:sp>
          <p:nvSpPr>
            <p:cNvPr id="8" name="object 8"/>
            <p:cNvSpPr/>
            <p:nvPr/>
          </p:nvSpPr>
          <p:spPr>
            <a:xfrm>
              <a:off x="1985771" y="4334255"/>
              <a:ext cx="2037588" cy="1572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199" y="4329683"/>
              <a:ext cx="2047239" cy="1582420"/>
            </a:xfrm>
            <a:custGeom>
              <a:avLst/>
              <a:gdLst/>
              <a:ahLst/>
              <a:cxnLst/>
              <a:rect l="l" t="t" r="r" b="b"/>
              <a:pathLst>
                <a:path w="2047239" h="1582420">
                  <a:moveTo>
                    <a:pt x="0" y="1581911"/>
                  </a:moveTo>
                  <a:lnTo>
                    <a:pt x="2046731" y="1581911"/>
                  </a:lnTo>
                  <a:lnTo>
                    <a:pt x="2046731" y="0"/>
                  </a:lnTo>
                  <a:lnTo>
                    <a:pt x="0" y="0"/>
                  </a:lnTo>
                  <a:lnTo>
                    <a:pt x="0" y="158191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97952" y="4244340"/>
            <a:ext cx="3403600" cy="1752600"/>
            <a:chOff x="7997952" y="4244340"/>
            <a:chExt cx="3403600" cy="1752600"/>
          </a:xfrm>
        </p:grpSpPr>
        <p:sp>
          <p:nvSpPr>
            <p:cNvPr id="11" name="object 11"/>
            <p:cNvSpPr/>
            <p:nvPr/>
          </p:nvSpPr>
          <p:spPr>
            <a:xfrm>
              <a:off x="7997952" y="4244340"/>
              <a:ext cx="3403092" cy="1752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89976" y="4436364"/>
              <a:ext cx="3019044" cy="1368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55070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Microsoft </a:t>
            </a:r>
            <a:r>
              <a:rPr sz="2800" b="1" spc="-20" dirty="0">
                <a:latin typeface="Times New Roman"/>
                <a:cs typeface="Times New Roman"/>
              </a:rPr>
              <a:t>Azure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public cloud services in a local data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9116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Azure </a:t>
            </a:r>
            <a:r>
              <a:rPr sz="2000" spc="-5" dirty="0">
                <a:latin typeface="Times New Roman"/>
                <a:cs typeface="Times New Roman"/>
              </a:rPr>
              <a:t>Stack offers </a:t>
            </a:r>
            <a:r>
              <a:rPr sz="2000" dirty="0">
                <a:latin typeface="Times New Roman"/>
                <a:cs typeface="Times New Roman"/>
              </a:rPr>
              <a:t>both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as a service (IaaS) and platform as a service (PaaS) for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  </a:t>
            </a:r>
            <a:r>
              <a:rPr sz="2000" dirty="0">
                <a:latin typeface="Times New Roman"/>
                <a:cs typeface="Times New Roman"/>
              </a:rPr>
              <a:t>that develop web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22909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this consistent application development </a:t>
            </a:r>
            <a:r>
              <a:rPr sz="2000" spc="-5" dirty="0">
                <a:latin typeface="Times New Roman"/>
                <a:cs typeface="Times New Roman"/>
              </a:rPr>
              <a:t>platform, </a:t>
            </a:r>
            <a:r>
              <a:rPr sz="2000" dirty="0">
                <a:latin typeface="Times New Roman"/>
                <a:cs typeface="Times New Roman"/>
              </a:rPr>
              <a:t>developers can build and deploy applications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way 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private or public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applications.  The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can push the apps to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the Azure public cloud or keep them on-premises with Azure  Stack.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700004" y="5638800"/>
            <a:ext cx="901065" cy="899160"/>
            <a:chOff x="10700004" y="5638800"/>
            <a:chExt cx="901065" cy="899160"/>
          </a:xfrm>
        </p:grpSpPr>
        <p:sp>
          <p:nvSpPr>
            <p:cNvPr id="5" name="object 5"/>
            <p:cNvSpPr/>
            <p:nvPr/>
          </p:nvSpPr>
          <p:spPr>
            <a:xfrm>
              <a:off x="10709148" y="5647944"/>
              <a:ext cx="882396" cy="880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04576" y="5643372"/>
              <a:ext cx="891540" cy="890269"/>
            </a:xfrm>
            <a:custGeom>
              <a:avLst/>
              <a:gdLst/>
              <a:ahLst/>
              <a:cxnLst/>
              <a:rect l="l" t="t" r="r" b="b"/>
              <a:pathLst>
                <a:path w="891540" h="890270">
                  <a:moveTo>
                    <a:pt x="0" y="890015"/>
                  </a:moveTo>
                  <a:lnTo>
                    <a:pt x="891540" y="890015"/>
                  </a:lnTo>
                  <a:lnTo>
                    <a:pt x="891540" y="0"/>
                  </a:lnTo>
                  <a:lnTo>
                    <a:pt x="0" y="0"/>
                  </a:lnTo>
                  <a:lnTo>
                    <a:pt x="0" y="890015"/>
                  </a:lnTo>
                  <a:close/>
                </a:path>
              </a:pathLst>
            </a:custGeom>
            <a:ln w="914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68808" y="5522976"/>
            <a:ext cx="1505712" cy="1129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47120" cy="3199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Microsoft </a:t>
            </a:r>
            <a:r>
              <a:rPr sz="2800" b="1" spc="-20" dirty="0">
                <a:latin typeface="Times New Roman"/>
                <a:cs typeface="Times New Roman"/>
              </a:rPr>
              <a:t>Azure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Federation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9715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backup  and restore operations, and integrates with</a:t>
            </a:r>
            <a:r>
              <a:rPr sz="2000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 </a:t>
            </a:r>
            <a:r>
              <a:rPr sz="2000" spc="-5" dirty="0">
                <a:latin typeface="Times New Roman"/>
                <a:cs typeface="Times New Roman"/>
              </a:rPr>
              <a:t>Site </a:t>
            </a:r>
            <a:r>
              <a:rPr sz="2000" dirty="0">
                <a:latin typeface="Times New Roman"/>
                <a:cs typeface="Times New Roman"/>
              </a:rPr>
              <a:t>Recovery for replication and </a:t>
            </a:r>
            <a:r>
              <a:rPr sz="2000" spc="-15" dirty="0">
                <a:latin typeface="Times New Roman"/>
                <a:cs typeface="Times New Roman"/>
              </a:rPr>
              <a:t>failover.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Pricing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consumption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fees  only applies when 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uses the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841735" y="5465064"/>
            <a:ext cx="899160" cy="901065"/>
            <a:chOff x="10841735" y="5465064"/>
            <a:chExt cx="899160" cy="901065"/>
          </a:xfrm>
        </p:grpSpPr>
        <p:sp>
          <p:nvSpPr>
            <p:cNvPr id="5" name="object 5"/>
            <p:cNvSpPr/>
            <p:nvPr/>
          </p:nvSpPr>
          <p:spPr>
            <a:xfrm>
              <a:off x="10850879" y="5474208"/>
              <a:ext cx="880872" cy="882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46307" y="5469636"/>
              <a:ext cx="890269" cy="891540"/>
            </a:xfrm>
            <a:custGeom>
              <a:avLst/>
              <a:gdLst/>
              <a:ahLst/>
              <a:cxnLst/>
              <a:rect l="l" t="t" r="r" b="b"/>
              <a:pathLst>
                <a:path w="890270" h="891539">
                  <a:moveTo>
                    <a:pt x="0" y="891539"/>
                  </a:moveTo>
                  <a:lnTo>
                    <a:pt x="890016" y="891539"/>
                  </a:lnTo>
                  <a:lnTo>
                    <a:pt x="890016" y="0"/>
                  </a:lnTo>
                  <a:lnTo>
                    <a:pt x="0" y="0"/>
                  </a:lnTo>
                  <a:lnTo>
                    <a:pt x="0" y="891539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77083" y="4436364"/>
            <a:ext cx="5659120" cy="2293620"/>
            <a:chOff x="2577083" y="4436364"/>
            <a:chExt cx="5659120" cy="2293620"/>
          </a:xfrm>
        </p:grpSpPr>
        <p:sp>
          <p:nvSpPr>
            <p:cNvPr id="8" name="object 8"/>
            <p:cNvSpPr/>
            <p:nvPr/>
          </p:nvSpPr>
          <p:spPr>
            <a:xfrm>
              <a:off x="2586227" y="4445508"/>
              <a:ext cx="5640324" cy="2275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1655" y="4440936"/>
              <a:ext cx="5649595" cy="2284730"/>
            </a:xfrm>
            <a:custGeom>
              <a:avLst/>
              <a:gdLst/>
              <a:ahLst/>
              <a:cxnLst/>
              <a:rect l="l" t="t" r="r" b="b"/>
              <a:pathLst>
                <a:path w="5649595" h="2284729">
                  <a:moveTo>
                    <a:pt x="0" y="2284476"/>
                  </a:moveTo>
                  <a:lnTo>
                    <a:pt x="5649468" y="2284476"/>
                  </a:lnTo>
                  <a:lnTo>
                    <a:pt x="5649468" y="0"/>
                  </a:lnTo>
                  <a:lnTo>
                    <a:pt x="0" y="0"/>
                  </a:lnTo>
                  <a:lnTo>
                    <a:pt x="0" y="2284476"/>
                  </a:lnTo>
                  <a:close/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11360150" cy="454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Open </a:t>
            </a:r>
            <a:r>
              <a:rPr sz="2800" b="1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19812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Red </a:t>
            </a:r>
            <a:r>
              <a:rPr sz="2000" dirty="0">
                <a:latin typeface="Times New Roman"/>
                <a:cs typeface="Times New Roman"/>
              </a:rPr>
              <a:t>Hat OpenStack Platform is a </a:t>
            </a:r>
            <a:r>
              <a:rPr sz="2000" spc="-5" dirty="0">
                <a:latin typeface="Times New Roman"/>
                <a:cs typeface="Times New Roman"/>
              </a:rPr>
              <a:t>commercially </a:t>
            </a:r>
            <a:r>
              <a:rPr sz="2000" dirty="0">
                <a:latin typeface="Times New Roman"/>
                <a:cs typeface="Times New Roman"/>
              </a:rPr>
              <a:t>supported </a:t>
            </a:r>
            <a:r>
              <a:rPr sz="2000" spc="-5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of open source OpenStack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  designed to build and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pools of </a:t>
            </a:r>
            <a:r>
              <a:rPr sz="2000" spc="-5" dirty="0">
                <a:latin typeface="Times New Roman"/>
                <a:cs typeface="Times New Roman"/>
              </a:rPr>
              <a:t>compute, </a:t>
            </a:r>
            <a:r>
              <a:rPr sz="2000" dirty="0">
                <a:latin typeface="Times New Roman"/>
                <a:cs typeface="Times New Roman"/>
              </a:rPr>
              <a:t>storage, and networking resources in public and  private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Red </a:t>
            </a:r>
            <a:r>
              <a:rPr sz="2000" dirty="0">
                <a:latin typeface="Times New Roman"/>
                <a:cs typeface="Times New Roman"/>
              </a:rPr>
              <a:t>Hat OpenStack Platform provides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open source projects, or tools, to enable core </a:t>
            </a:r>
            <a:r>
              <a:rPr sz="2000" spc="-5" dirty="0">
                <a:latin typeface="Times New Roman"/>
                <a:cs typeface="Times New Roman"/>
              </a:rPr>
              <a:t>computing  </a:t>
            </a:r>
            <a:r>
              <a:rPr sz="2000" dirty="0">
                <a:latin typeface="Times New Roman"/>
                <a:cs typeface="Times New Roman"/>
              </a:rPr>
              <a:t>services in public and private clouds. OpenStack uses a consistent set of application </a:t>
            </a:r>
            <a:r>
              <a:rPr sz="2000" spc="-5" dirty="0">
                <a:latin typeface="Times New Roman"/>
                <a:cs typeface="Times New Roman"/>
              </a:rPr>
              <a:t>programming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interfaces  (APIs) to pool and </a:t>
            </a:r>
            <a:r>
              <a:rPr sz="2000" spc="-5" dirty="0">
                <a:latin typeface="Times New Roman"/>
                <a:cs typeface="Times New Roman"/>
              </a:rPr>
              <a:t>manage virtualized </a:t>
            </a:r>
            <a:r>
              <a:rPr sz="2000" dirty="0">
                <a:latin typeface="Times New Roman"/>
                <a:cs typeface="Times New Roman"/>
              </a:rPr>
              <a:t>resources, such as storage, CPU, and RAM. Users deploy </a:t>
            </a:r>
            <a:r>
              <a:rPr sz="2000" spc="-5" dirty="0">
                <a:latin typeface="Times New Roman"/>
                <a:cs typeface="Times New Roman"/>
              </a:rPr>
              <a:t>different  </a:t>
            </a:r>
            <a:r>
              <a:rPr sz="2000" dirty="0">
                <a:latin typeface="Times New Roman"/>
                <a:cs typeface="Times New Roman"/>
              </a:rPr>
              <a:t>OpenStack projects in a </a:t>
            </a:r>
            <a:r>
              <a:rPr sz="2000" spc="-5" dirty="0">
                <a:latin typeface="Times New Roman"/>
                <a:cs typeface="Times New Roman"/>
              </a:rPr>
              <a:t>modular </a:t>
            </a:r>
            <a:r>
              <a:rPr sz="2000" dirty="0">
                <a:latin typeface="Times New Roman"/>
                <a:cs typeface="Times New Roman"/>
              </a:rPr>
              <a:t>fashion depending on the resources they want to </a:t>
            </a:r>
            <a:r>
              <a:rPr sz="2000" spc="-5" dirty="0">
                <a:latin typeface="Times New Roman"/>
                <a:cs typeface="Times New Roman"/>
              </a:rPr>
              <a:t>virtualize </a:t>
            </a:r>
            <a:r>
              <a:rPr sz="2000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latin typeface="Times New Roman"/>
                <a:cs typeface="Times New Roman"/>
              </a:rPr>
              <a:t>types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cloud services they need 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241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Red </a:t>
            </a:r>
            <a:r>
              <a:rPr sz="2000" dirty="0">
                <a:latin typeface="Times New Roman"/>
                <a:cs typeface="Times New Roman"/>
              </a:rPr>
              <a:t>Hat OpenStack Platform has a </a:t>
            </a:r>
            <a:r>
              <a:rPr sz="2000" b="1" spc="-5" dirty="0">
                <a:latin typeface="Times New Roman"/>
                <a:cs typeface="Times New Roman"/>
              </a:rPr>
              <a:t>director </a:t>
            </a:r>
            <a:r>
              <a:rPr sz="2000" b="1" dirty="0">
                <a:latin typeface="Times New Roman"/>
                <a:cs typeface="Times New Roman"/>
              </a:rPr>
              <a:t>tool </a:t>
            </a:r>
            <a:r>
              <a:rPr sz="2000" dirty="0">
                <a:latin typeface="Times New Roman"/>
                <a:cs typeface="Times New Roman"/>
              </a:rPr>
              <a:t>set to enable users to install, operate, upgrade,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a cloud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deployment.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sp>
          <p:nvSpPr>
            <p:cNvPr id="5" name="object 5"/>
            <p:cNvSpPr/>
            <p:nvPr/>
          </p:nvSpPr>
          <p:spPr>
            <a:xfrm>
              <a:off x="10303763" y="1240535"/>
              <a:ext cx="1287779" cy="993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921240" y="5722620"/>
            <a:ext cx="1810511" cy="1016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59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" y="1435684"/>
            <a:ext cx="11264900" cy="149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Open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director is based on the open source OpenStack project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b="1" spc="-25" dirty="0">
                <a:latin typeface="Times New Roman"/>
                <a:cs typeface="Times New Roman"/>
              </a:rPr>
              <a:t>TripleO </a:t>
            </a:r>
            <a:r>
              <a:rPr sz="2000" dirty="0">
                <a:latin typeface="Times New Roman"/>
                <a:cs typeface="Times New Roman"/>
              </a:rPr>
              <a:t>(OpenStack on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OpenStack).  The </a:t>
            </a:r>
            <a:r>
              <a:rPr sz="2000" spc="-5" dirty="0">
                <a:latin typeface="Times New Roman"/>
                <a:cs typeface="Times New Roman"/>
              </a:rPr>
              <a:t>Red </a:t>
            </a:r>
            <a:r>
              <a:rPr sz="2000" dirty="0">
                <a:latin typeface="Times New Roman"/>
                <a:cs typeface="Times New Roman"/>
              </a:rPr>
              <a:t>Hat OpenStack Platform director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spc="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of the concepts of an </a:t>
            </a:r>
            <a:r>
              <a:rPr sz="2000" b="1" spc="-5" dirty="0">
                <a:latin typeface="Times New Roman"/>
                <a:cs typeface="Times New Roman"/>
              </a:rPr>
              <a:t>undercloud </a:t>
            </a:r>
            <a:r>
              <a:rPr sz="2000" dirty="0">
                <a:latin typeface="Times New Roman"/>
                <a:cs typeface="Times New Roman"/>
              </a:rPr>
              <a:t>and an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overcloud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99" y="3206953"/>
            <a:ext cx="1122489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undercloud </a:t>
            </a: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b="1" dirty="0">
                <a:latin typeface="Times New Roman"/>
                <a:cs typeface="Times New Roman"/>
              </a:rPr>
              <a:t>main </a:t>
            </a:r>
            <a:r>
              <a:rPr sz="2000" b="1" spc="-5" dirty="0">
                <a:latin typeface="Times New Roman"/>
                <a:cs typeface="Times New Roman"/>
              </a:rPr>
              <a:t>director </a:t>
            </a:r>
            <a:r>
              <a:rPr sz="2000" b="1" dirty="0">
                <a:latin typeface="Times New Roman"/>
                <a:cs typeface="Times New Roman"/>
              </a:rPr>
              <a:t>node </a:t>
            </a:r>
            <a:r>
              <a:rPr sz="2000" dirty="0">
                <a:latin typeface="Times New Roman"/>
                <a:cs typeface="Times New Roman"/>
              </a:rPr>
              <a:t>that provisions and controls the OpenStack nodes in a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355600" marR="32194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overcloud </a:t>
            </a: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b="1" spc="-5" dirty="0">
                <a:latin typeface="Times New Roman"/>
                <a:cs typeface="Times New Roman"/>
              </a:rPr>
              <a:t>clustered </a:t>
            </a:r>
            <a:r>
              <a:rPr sz="2000" b="1" dirty="0">
                <a:latin typeface="Times New Roman"/>
                <a:cs typeface="Times New Roman"/>
              </a:rPr>
              <a:t>server </a:t>
            </a:r>
            <a:r>
              <a:rPr sz="2000" b="1" spc="-5" dirty="0">
                <a:latin typeface="Times New Roman"/>
                <a:cs typeface="Times New Roman"/>
              </a:rPr>
              <a:t>environment </a:t>
            </a:r>
            <a:r>
              <a:rPr sz="2000" dirty="0">
                <a:latin typeface="Times New Roman"/>
                <a:cs typeface="Times New Roman"/>
              </a:rPr>
              <a:t>a user creates through the director's undercloud.  Default overcloud roles include </a:t>
            </a:r>
            <a:r>
              <a:rPr sz="2000" spc="-10" dirty="0">
                <a:latin typeface="Times New Roman"/>
                <a:cs typeface="Times New Roman"/>
              </a:rPr>
              <a:t>Controller, </a:t>
            </a:r>
            <a:r>
              <a:rPr sz="2000" spc="-5" dirty="0">
                <a:latin typeface="Times New Roman"/>
                <a:cs typeface="Times New Roman"/>
              </a:rPr>
              <a:t>Compute, </a:t>
            </a:r>
            <a:r>
              <a:rPr sz="2000" dirty="0">
                <a:latin typeface="Times New Roman"/>
                <a:cs typeface="Times New Roman"/>
              </a:rPr>
              <a:t>and Storage nodes that each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spc="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 </a:t>
            </a:r>
            <a:r>
              <a:rPr sz="2000" dirty="0">
                <a:latin typeface="Times New Roman"/>
                <a:cs typeface="Times New Roman"/>
              </a:rPr>
              <a:t>OpenStack technologies and additional open source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Controller </a:t>
            </a:r>
            <a:r>
              <a:rPr sz="2000" b="1" dirty="0">
                <a:latin typeface="Times New Roman"/>
                <a:cs typeface="Times New Roman"/>
              </a:rPr>
              <a:t>nodes </a:t>
            </a:r>
            <a:r>
              <a:rPr sz="2000" dirty="0">
                <a:latin typeface="Times New Roman"/>
                <a:cs typeface="Times New Roman"/>
              </a:rPr>
              <a:t>provide </a:t>
            </a:r>
            <a:r>
              <a:rPr sz="2000" b="1" dirty="0">
                <a:latin typeface="Times New Roman"/>
                <a:cs typeface="Times New Roman"/>
              </a:rPr>
              <a:t>administration, networking and high </a:t>
            </a:r>
            <a:r>
              <a:rPr sz="2000" b="1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(HA) to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OpenStack  cloud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undercloud and overcloud require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Red </a:t>
            </a:r>
            <a:r>
              <a:rPr sz="2000" dirty="0">
                <a:latin typeface="Times New Roman"/>
                <a:cs typeface="Times New Roman"/>
              </a:rPr>
              <a:t>Hat storage </a:t>
            </a:r>
            <a:r>
              <a:rPr sz="2000" spc="-5" dirty="0">
                <a:latin typeface="Times New Roman"/>
                <a:cs typeface="Times New Roman"/>
              </a:rPr>
              <a:t>repositories </a:t>
            </a:r>
            <a:r>
              <a:rPr sz="2000" dirty="0">
                <a:latin typeface="Times New Roman"/>
                <a:cs typeface="Times New Roman"/>
              </a:rPr>
              <a:t>through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Red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Content Delivery Network or a Red Hat </a:t>
            </a:r>
            <a:r>
              <a:rPr sz="2000" spc="-5" dirty="0">
                <a:latin typeface="Times New Roman"/>
                <a:cs typeface="Times New Roman"/>
              </a:rPr>
              <a:t>Satellite system management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sp>
          <p:nvSpPr>
            <p:cNvPr id="7" name="object 7"/>
            <p:cNvSpPr/>
            <p:nvPr/>
          </p:nvSpPr>
          <p:spPr>
            <a:xfrm>
              <a:off x="10303763" y="1240535"/>
              <a:ext cx="1287779" cy="993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11186160" cy="540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Cloud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marL="207645" algn="just">
              <a:lnSpc>
                <a:spcPct val="100000"/>
              </a:lnSpc>
              <a:spcBef>
                <a:spcPts val="1995"/>
              </a:spcBef>
            </a:pPr>
            <a:r>
              <a:rPr sz="2400" b="1" spc="-5" dirty="0">
                <a:latin typeface="Times New Roman"/>
                <a:cs typeface="Times New Roman"/>
              </a:rPr>
              <a:t>What </a:t>
            </a:r>
            <a:r>
              <a:rPr sz="2400" b="1" dirty="0">
                <a:latin typeface="Times New Roman"/>
                <a:cs typeface="Times New Roman"/>
              </a:rPr>
              <a:t>is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cloud platform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platform to let developers write </a:t>
            </a:r>
            <a:r>
              <a:rPr sz="2400" spc="-5" dirty="0">
                <a:latin typeface="Times New Roman"/>
                <a:cs typeface="Times New Roman"/>
              </a:rPr>
              <a:t>applications </a:t>
            </a:r>
            <a:r>
              <a:rPr sz="2400" dirty="0">
                <a:latin typeface="Times New Roman"/>
                <a:cs typeface="Times New Roman"/>
              </a:rPr>
              <a:t>that run in the cloud,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services provided from the cloud, or both. 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also called </a:t>
            </a:r>
            <a:r>
              <a:rPr sz="2400" spc="-5" dirty="0">
                <a:latin typeface="Times New Roman"/>
                <a:cs typeface="Times New Roman"/>
              </a:rPr>
              <a:t>as on-demand </a:t>
            </a:r>
            <a:r>
              <a:rPr sz="2400" dirty="0">
                <a:latin typeface="Times New Roman"/>
                <a:cs typeface="Times New Roman"/>
              </a:rPr>
              <a:t>platform and  </a:t>
            </a:r>
            <a:r>
              <a:rPr sz="2400" spc="-5" dirty="0">
                <a:latin typeface="Times New Roman"/>
                <a:cs typeface="Times New Roman"/>
              </a:rPr>
              <a:t>platform </a:t>
            </a:r>
            <a:r>
              <a:rPr sz="2400" dirty="0">
                <a:latin typeface="Times New Roman"/>
                <a:cs typeface="Times New Roman"/>
              </a:rPr>
              <a:t>as a service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(PaaS).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80200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NIST </a:t>
            </a:r>
            <a:r>
              <a:rPr sz="2400" dirty="0">
                <a:latin typeface="Times New Roman"/>
                <a:cs typeface="Times New Roman"/>
              </a:rPr>
              <a:t>defines </a:t>
            </a:r>
            <a:r>
              <a:rPr sz="2400" spc="-5" dirty="0">
                <a:latin typeface="Times New Roman"/>
                <a:cs typeface="Times New Roman"/>
              </a:rPr>
              <a:t>PaaS </a:t>
            </a:r>
            <a:r>
              <a:rPr sz="2400" dirty="0">
                <a:latin typeface="Times New Roman"/>
                <a:cs typeface="Times New Roman"/>
              </a:rPr>
              <a:t>as “Platform as a </a:t>
            </a:r>
            <a:r>
              <a:rPr sz="2400" spc="-5" dirty="0">
                <a:latin typeface="Times New Roman"/>
                <a:cs typeface="Times New Roman"/>
              </a:rPr>
              <a:t>Service </a:t>
            </a:r>
            <a:r>
              <a:rPr sz="2400" dirty="0">
                <a:latin typeface="Times New Roman"/>
                <a:cs typeface="Times New Roman"/>
              </a:rPr>
              <a:t>is the ability to provide a </a:t>
            </a:r>
            <a:r>
              <a:rPr sz="2400" spc="-5" dirty="0">
                <a:latin typeface="Times New Roman"/>
                <a:cs typeface="Times New Roman"/>
              </a:rPr>
              <a:t>computing  environment </a:t>
            </a:r>
            <a:r>
              <a:rPr sz="2400" dirty="0">
                <a:latin typeface="Times New Roman"/>
                <a:cs typeface="Times New Roman"/>
              </a:rPr>
              <a:t>and the related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deployment </a:t>
            </a:r>
            <a:r>
              <a:rPr sz="2400" dirty="0">
                <a:latin typeface="Times New Roman"/>
                <a:cs typeface="Times New Roman"/>
              </a:rPr>
              <a:t>stack needed to deliver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solution to the </a:t>
            </a:r>
            <a:r>
              <a:rPr sz="2400" spc="-5" dirty="0">
                <a:latin typeface="Times New Roman"/>
                <a:cs typeface="Times New Roman"/>
              </a:rPr>
              <a:t>consuming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customer.”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1352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typical Cloud platform includes a Cloud application hosting server and a cloud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  device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database. Many also </a:t>
            </a:r>
            <a:r>
              <a:rPr sz="2400" spc="-15" dirty="0">
                <a:latin typeface="Times New Roman"/>
                <a:cs typeface="Times New Roman"/>
              </a:rPr>
              <a:t>offer </a:t>
            </a:r>
            <a:r>
              <a:rPr sz="2400" dirty="0">
                <a:latin typeface="Times New Roman"/>
                <a:cs typeface="Times New Roman"/>
              </a:rPr>
              <a:t>additional services such as </a:t>
            </a:r>
            <a:r>
              <a:rPr sz="2400" spc="-5" dirty="0">
                <a:latin typeface="Times New Roman"/>
                <a:cs typeface="Times New Roman"/>
              </a:rPr>
              <a:t>customizable </a:t>
            </a:r>
            <a:r>
              <a:rPr sz="2400" dirty="0">
                <a:latin typeface="Times New Roman"/>
                <a:cs typeface="Times New Roman"/>
              </a:rPr>
              <a:t>load  balancing and relational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3931" y="5611367"/>
            <a:ext cx="1473707" cy="1109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4971" y="2680716"/>
            <a:ext cx="1162812" cy="1083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0520" y="1121663"/>
            <a:ext cx="915924" cy="836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3246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Open </a:t>
            </a:r>
            <a:r>
              <a:rPr sz="2800" b="1" dirty="0">
                <a:latin typeface="Times New Roman"/>
                <a:cs typeface="Times New Roman"/>
              </a:rPr>
              <a:t>Stack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Platform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sp>
          <p:nvSpPr>
            <p:cNvPr id="5" name="object 5"/>
            <p:cNvSpPr/>
            <p:nvPr/>
          </p:nvSpPr>
          <p:spPr>
            <a:xfrm>
              <a:off x="10303763" y="1240535"/>
              <a:ext cx="1287779" cy="993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25039" y="2234183"/>
            <a:ext cx="7635240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435684"/>
            <a:ext cx="4766945" cy="393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Open </a:t>
            </a:r>
            <a:r>
              <a:rPr sz="2800" b="1" dirty="0">
                <a:latin typeface="Times New Roman"/>
                <a:cs typeface="Times New Roman"/>
              </a:rPr>
              <a:t>Stack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Platform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Core OpenStack projects available through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Red </a:t>
            </a:r>
            <a:r>
              <a:rPr sz="2000" dirty="0">
                <a:latin typeface="Times New Roman"/>
                <a:cs typeface="Times New Roman"/>
              </a:rPr>
              <a:t>Hat </a:t>
            </a:r>
            <a:r>
              <a:rPr sz="2000" spc="-5" dirty="0">
                <a:latin typeface="Times New Roman"/>
                <a:cs typeface="Times New Roman"/>
              </a:rPr>
              <a:t>platform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Nova 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Neutron for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networking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Swift for object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Cinder for block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Manila for file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Glance for virtual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discovery 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Keystone for identity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0294619" y="1231391"/>
            <a:ext cx="1306195" cy="1012190"/>
            <a:chOff x="10294619" y="1231391"/>
            <a:chExt cx="1306195" cy="1012190"/>
          </a:xfrm>
        </p:grpSpPr>
        <p:sp>
          <p:nvSpPr>
            <p:cNvPr id="5" name="object 5"/>
            <p:cNvSpPr/>
            <p:nvPr/>
          </p:nvSpPr>
          <p:spPr>
            <a:xfrm>
              <a:off x="10303763" y="1240535"/>
              <a:ext cx="1287779" cy="993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99191" y="1235963"/>
              <a:ext cx="1297305" cy="1003300"/>
            </a:xfrm>
            <a:custGeom>
              <a:avLst/>
              <a:gdLst/>
              <a:ahLst/>
              <a:cxnLst/>
              <a:rect l="l" t="t" r="r" b="b"/>
              <a:pathLst>
                <a:path w="1297304" h="1003300">
                  <a:moveTo>
                    <a:pt x="0" y="1002791"/>
                  </a:moveTo>
                  <a:lnTo>
                    <a:pt x="1296924" y="1002791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535167" y="2415539"/>
            <a:ext cx="6365747" cy="3343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42370" cy="533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Times New Roman"/>
                <a:cs typeface="Times New Roman"/>
              </a:rPr>
              <a:t>AWS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2430"/>
              </a:spcBef>
              <a:buFont typeface="Arial"/>
              <a:buChar char="•"/>
              <a:tabLst>
                <a:tab pos="470534" algn="l"/>
              </a:tabLst>
            </a:pPr>
            <a:r>
              <a:rPr sz="2000" spc="-45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Greengrass is a service that extends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45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 </a:t>
            </a:r>
            <a:r>
              <a:rPr sz="2000" spc="-5" dirty="0">
                <a:latin typeface="Times New Roman"/>
                <a:cs typeface="Times New Roman"/>
              </a:rPr>
              <a:t>functionality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b="1" dirty="0">
                <a:latin typeface="Times New Roman"/>
                <a:cs typeface="Times New Roman"/>
              </a:rPr>
              <a:t>Internet of Things</a:t>
            </a:r>
            <a:r>
              <a:rPr sz="2000" b="1" spc="-3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(IoT)  devices</a:t>
            </a:r>
            <a:r>
              <a:rPr sz="2000" dirty="0">
                <a:latin typeface="Times New Roman"/>
                <a:cs typeface="Times New Roman"/>
              </a:rPr>
              <a:t>, allowing a business to perform data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and analysis </a:t>
            </a:r>
            <a:r>
              <a:rPr sz="2000" spc="-5" dirty="0">
                <a:latin typeface="Times New Roman"/>
                <a:cs typeface="Times New Roman"/>
              </a:rPr>
              <a:t>closer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origin.</a:t>
            </a:r>
            <a:r>
              <a:rPr sz="2000" spc="-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IT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defines  and configures Greengrass devices, </a:t>
            </a:r>
            <a:r>
              <a:rPr sz="2000" spc="-5" dirty="0">
                <a:latin typeface="Times New Roman"/>
                <a:cs typeface="Times New Roman"/>
              </a:rPr>
              <a:t>permissions, applications, </a:t>
            </a:r>
            <a:r>
              <a:rPr sz="2000" dirty="0">
                <a:latin typeface="Times New Roman"/>
                <a:cs typeface="Times New Roman"/>
              </a:rPr>
              <a:t>and updates from the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  public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39116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Lambda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Greengrass.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Lambda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  then execute locally on Greengrass devices when data is received from events or cloud </a:t>
            </a:r>
            <a:r>
              <a:rPr sz="2000" spc="-5" dirty="0">
                <a:latin typeface="Times New Roman"/>
                <a:cs typeface="Times New Roman"/>
              </a:rPr>
              <a:t>messages.  </a:t>
            </a:r>
            <a:r>
              <a:rPr sz="2000" dirty="0">
                <a:latin typeface="Times New Roman"/>
                <a:cs typeface="Times New Roman"/>
              </a:rPr>
              <a:t>Greengrass secures data with </a:t>
            </a:r>
            <a:r>
              <a:rPr sz="2000" spc="-5" dirty="0">
                <a:latin typeface="Times New Roman"/>
                <a:cs typeface="Times New Roman"/>
              </a:rPr>
              <a:t>authentication </a:t>
            </a:r>
            <a:r>
              <a:rPr sz="2000" dirty="0">
                <a:latin typeface="Times New Roman"/>
                <a:cs typeface="Times New Roman"/>
              </a:rPr>
              <a:t>and authorization at both the </a:t>
            </a:r>
            <a:r>
              <a:rPr sz="2000" spc="5" dirty="0">
                <a:latin typeface="Times New Roman"/>
                <a:cs typeface="Times New Roman"/>
              </a:rPr>
              <a:t>network-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device-level.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The two </a:t>
            </a:r>
            <a:r>
              <a:rPr sz="2000" spc="-5" dirty="0">
                <a:latin typeface="Times New Roman"/>
                <a:cs typeface="Times New Roman"/>
              </a:rPr>
              <a:t>primary </a:t>
            </a:r>
            <a:r>
              <a:rPr sz="2000" dirty="0">
                <a:latin typeface="Times New Roman"/>
                <a:cs typeface="Times New Roman"/>
              </a:rPr>
              <a:t>software packages for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Greengrass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Greengrass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IoT Device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SDK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Greengrass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SDK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Greengrass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Group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389364" y="4472940"/>
            <a:ext cx="2130552" cy="1042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118215" cy="228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Times New Roman"/>
                <a:cs typeface="Times New Roman"/>
              </a:rPr>
              <a:t>AWS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45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Greengrass Core software supports the local execution of applications based on Lambda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89535" indent="-457834" algn="just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SDK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Greengrass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AWS  </a:t>
            </a:r>
            <a:r>
              <a:rPr sz="2000" dirty="0">
                <a:latin typeface="Times New Roman"/>
                <a:cs typeface="Times New Roman"/>
              </a:rPr>
              <a:t>IoT Device SDK supports </a:t>
            </a:r>
            <a:r>
              <a:rPr sz="2000" spc="-5" dirty="0">
                <a:latin typeface="Times New Roman"/>
                <a:cs typeface="Times New Roman"/>
              </a:rPr>
              <a:t>C++ </a:t>
            </a:r>
            <a:r>
              <a:rPr sz="2000" dirty="0">
                <a:latin typeface="Times New Roman"/>
                <a:cs typeface="Times New Roman"/>
              </a:rPr>
              <a:t>for Greengrass and can run on any device that supports </a:t>
            </a:r>
            <a:r>
              <a:rPr sz="2000" spc="-10" dirty="0">
                <a:latin typeface="Times New Roman"/>
                <a:cs typeface="Times New Roman"/>
              </a:rPr>
              <a:t>Transport </a:t>
            </a:r>
            <a:r>
              <a:rPr sz="2000" spc="-5" dirty="0">
                <a:latin typeface="Times New Roman"/>
                <a:cs typeface="Times New Roman"/>
              </a:rPr>
              <a:t>Layer  </a:t>
            </a:r>
            <a:r>
              <a:rPr sz="2000" spc="-15" dirty="0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892283" y="4335779"/>
            <a:ext cx="2130552" cy="1042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529839" y="3514344"/>
            <a:ext cx="6574790" cy="3016250"/>
            <a:chOff x="2529839" y="3514344"/>
            <a:chExt cx="6574790" cy="3016250"/>
          </a:xfrm>
        </p:grpSpPr>
        <p:sp>
          <p:nvSpPr>
            <p:cNvPr id="6" name="object 6"/>
            <p:cNvSpPr/>
            <p:nvPr/>
          </p:nvSpPr>
          <p:spPr>
            <a:xfrm>
              <a:off x="2538983" y="3523488"/>
              <a:ext cx="6556248" cy="2997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518916"/>
              <a:ext cx="6565900" cy="3007360"/>
            </a:xfrm>
            <a:custGeom>
              <a:avLst/>
              <a:gdLst/>
              <a:ahLst/>
              <a:cxnLst/>
              <a:rect l="l" t="t" r="r" b="b"/>
              <a:pathLst>
                <a:path w="6565900" h="3007359">
                  <a:moveTo>
                    <a:pt x="0" y="3006852"/>
                  </a:moveTo>
                  <a:lnTo>
                    <a:pt x="6565392" y="3006852"/>
                  </a:lnTo>
                  <a:lnTo>
                    <a:pt x="6565392" y="0"/>
                  </a:lnTo>
                  <a:lnTo>
                    <a:pt x="0" y="0"/>
                  </a:lnTo>
                  <a:lnTo>
                    <a:pt x="0" y="3006852"/>
                  </a:lnTo>
                  <a:close/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261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Times New Roman"/>
                <a:cs typeface="Times New Roman"/>
              </a:rPr>
              <a:t>AWS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Greengrass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936" y="1115567"/>
            <a:ext cx="11242675" cy="5424170"/>
            <a:chOff x="630936" y="1115567"/>
            <a:chExt cx="11242675" cy="5424170"/>
          </a:xfrm>
        </p:grpSpPr>
        <p:sp>
          <p:nvSpPr>
            <p:cNvPr id="5" name="object 5"/>
            <p:cNvSpPr/>
            <p:nvPr/>
          </p:nvSpPr>
          <p:spPr>
            <a:xfrm>
              <a:off x="9742931" y="1115567"/>
              <a:ext cx="2130552" cy="1042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936" y="2157983"/>
              <a:ext cx="10677144" cy="438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410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Impact of Cloud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3552" y="1519427"/>
            <a:ext cx="5391911" cy="5172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341735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Impact of Cloud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12700" marR="144780">
              <a:lnSpc>
                <a:spcPct val="100000"/>
              </a:lnSpc>
              <a:spcBef>
                <a:spcPts val="2430"/>
              </a:spcBef>
            </a:pPr>
            <a:r>
              <a:rPr sz="2000" dirty="0">
                <a:latin typeface="Times New Roman"/>
                <a:cs typeface="Times New Roman"/>
              </a:rPr>
              <a:t>As the cloud </a:t>
            </a:r>
            <a:r>
              <a:rPr sz="2000" spc="-5" dirty="0">
                <a:latin typeface="Times New Roman"/>
                <a:cs typeface="Times New Roman"/>
              </a:rPr>
              <a:t>computing market </a:t>
            </a:r>
            <a:r>
              <a:rPr sz="2000" dirty="0">
                <a:latin typeface="Times New Roman"/>
                <a:cs typeface="Times New Roman"/>
              </a:rPr>
              <a:t>expands and develops,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is expected to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business in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  distinct ways: </a:t>
            </a:r>
            <a:r>
              <a:rPr sz="2000" b="1" spc="-10" dirty="0">
                <a:latin typeface="Times New Roman"/>
                <a:cs typeface="Times New Roman"/>
              </a:rPr>
              <a:t>economically, operationally, technologically, culturally, </a:t>
            </a:r>
            <a:r>
              <a:rPr sz="2000" b="1" dirty="0">
                <a:latin typeface="Times New Roman"/>
                <a:cs typeface="Times New Roman"/>
              </a:rPr>
              <a:t>and in terms of security  management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  <a:tab pos="2630805" algn="l"/>
              </a:tabLst>
            </a:pPr>
            <a:r>
              <a:rPr sz="2000" spc="-5" dirty="0">
                <a:latin typeface="Times New Roman"/>
                <a:cs typeface="Times New Roman"/>
              </a:rPr>
              <a:t>Economical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impact:	</a:t>
            </a:r>
            <a:r>
              <a:rPr sz="2000" dirty="0">
                <a:latin typeface="Times New Roman"/>
                <a:cs typeface="Times New Roman"/>
              </a:rPr>
              <a:t>businesses will begin to realize savings and </a:t>
            </a:r>
            <a:r>
              <a:rPr sz="2000" spc="-5" dirty="0">
                <a:latin typeface="Times New Roman"/>
                <a:cs typeface="Times New Roman"/>
              </a:rPr>
              <a:t>economies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scale </a:t>
            </a:r>
            <a:r>
              <a:rPr sz="2000" dirty="0">
                <a:latin typeface="Times New Roman"/>
                <a:cs typeface="Times New Roman"/>
              </a:rPr>
              <a:t>as they begin to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only for the services they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Operational </a:t>
            </a:r>
            <a:r>
              <a:rPr sz="2000" spc="-5" dirty="0">
                <a:latin typeface="Times New Roman"/>
                <a:cs typeface="Times New Roman"/>
              </a:rPr>
              <a:t>impact: </a:t>
            </a:r>
            <a:r>
              <a:rPr sz="2000" dirty="0">
                <a:latin typeface="Times New Roman"/>
                <a:cs typeface="Times New Roman"/>
              </a:rPr>
              <a:t>lessening of control for IT </a:t>
            </a:r>
            <a:r>
              <a:rPr sz="2000" spc="-5" dirty="0">
                <a:latin typeface="Times New Roman"/>
                <a:cs typeface="Times New Roman"/>
              </a:rPr>
              <a:t>managers, </a:t>
            </a:r>
            <a:r>
              <a:rPr sz="2000" dirty="0">
                <a:latin typeface="Times New Roman"/>
                <a:cs typeface="Times New Roman"/>
              </a:rPr>
              <a:t>as the </a:t>
            </a:r>
            <a:r>
              <a:rPr sz="2000" spc="-5" dirty="0">
                <a:latin typeface="Times New Roman"/>
                <a:cs typeface="Times New Roman"/>
              </a:rPr>
              <a:t>majority </a:t>
            </a:r>
            <a:r>
              <a:rPr sz="2000" dirty="0">
                <a:latin typeface="Times New Roman"/>
                <a:cs typeface="Times New Roman"/>
              </a:rPr>
              <a:t>of IT </a:t>
            </a:r>
            <a:r>
              <a:rPr sz="2000" spc="-5" dirty="0">
                <a:latin typeface="Times New Roman"/>
                <a:cs typeface="Times New Roman"/>
              </a:rPr>
              <a:t>maintenance </a:t>
            </a:r>
            <a:r>
              <a:rPr sz="2000" dirty="0">
                <a:latin typeface="Times New Roman"/>
                <a:cs typeface="Times New Roman"/>
              </a:rPr>
              <a:t>and support  will be outsourced to cloud providers. Cloud providers will provide standard options and packages for  </a:t>
            </a:r>
            <a:r>
              <a:rPr sz="2000" spc="-5" dirty="0">
                <a:latin typeface="Times New Roman"/>
                <a:cs typeface="Times New Roman"/>
              </a:rPr>
              <a:t>maintenance </a:t>
            </a:r>
            <a:r>
              <a:rPr sz="2000" dirty="0">
                <a:latin typeface="Times New Roman"/>
                <a:cs typeface="Times New Roman"/>
              </a:rPr>
              <a:t>and support,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offerings </a:t>
            </a:r>
            <a:r>
              <a:rPr sz="2000" dirty="0">
                <a:latin typeface="Times New Roman"/>
                <a:cs typeface="Times New Roman"/>
              </a:rPr>
              <a:t>will be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less </a:t>
            </a:r>
            <a:r>
              <a:rPr sz="2000" spc="-5" dirty="0">
                <a:latin typeface="Times New Roman"/>
                <a:cs typeface="Times New Roman"/>
              </a:rPr>
              <a:t>collaborative </a:t>
            </a:r>
            <a:r>
              <a:rPr sz="2000" dirty="0">
                <a:latin typeface="Times New Roman"/>
                <a:cs typeface="Times New Roman"/>
              </a:rPr>
              <a:t>than traditional service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  </a:t>
            </a:r>
            <a:r>
              <a:rPr sz="2000" spc="-5" dirty="0">
                <a:latin typeface="Times New Roman"/>
                <a:cs typeface="Times New Roman"/>
              </a:rPr>
              <a:t>applications. </a:t>
            </a:r>
            <a:r>
              <a:rPr sz="2000" dirty="0">
                <a:latin typeface="Times New Roman"/>
                <a:cs typeface="Times New Roman"/>
              </a:rPr>
              <a:t>On the plus side, increased </a:t>
            </a:r>
            <a:r>
              <a:rPr sz="2000" spc="-20" dirty="0">
                <a:latin typeface="Times New Roman"/>
                <a:cs typeface="Times New Roman"/>
              </a:rPr>
              <a:t>agility, </a:t>
            </a:r>
            <a:r>
              <a:rPr sz="2000" spc="-15" dirty="0">
                <a:latin typeface="Times New Roman"/>
                <a:cs typeface="Times New Roman"/>
              </a:rPr>
              <a:t>scalability, </a:t>
            </a:r>
            <a:r>
              <a:rPr sz="2000" dirty="0">
                <a:latin typeface="Times New Roman"/>
                <a:cs typeface="Times New Roman"/>
              </a:rPr>
              <a:t>and changes in billing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dirty="0">
                <a:latin typeface="Times New Roman"/>
                <a:cs typeface="Times New Roman"/>
              </a:rPr>
              <a:t>will benefit 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adopting cloud-based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0908792" y="2260092"/>
            <a:ext cx="822959" cy="658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6835" y="5899403"/>
            <a:ext cx="1994916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324" y="5935979"/>
            <a:ext cx="1330452" cy="748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09268"/>
            <a:ext cx="11238230" cy="472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Impact of Cloud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Platforms</a:t>
            </a:r>
            <a:endParaRPr sz="2800">
              <a:latin typeface="Times New Roman"/>
              <a:cs typeface="Times New Roman"/>
            </a:endParaRPr>
          </a:p>
          <a:p>
            <a:pPr marL="469900" marR="350520" indent="-457834">
              <a:lnSpc>
                <a:spcPct val="100000"/>
              </a:lnSpc>
              <a:spcBef>
                <a:spcPts val="243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Security: since cost of security </a:t>
            </a:r>
            <a:r>
              <a:rPr sz="2000" spc="-5" dirty="0">
                <a:latin typeface="Times New Roman"/>
                <a:cs typeface="Times New Roman"/>
              </a:rPr>
              <a:t>management is </a:t>
            </a:r>
            <a:r>
              <a:rPr sz="2000" dirty="0">
                <a:latin typeface="Times New Roman"/>
                <a:cs typeface="Times New Roman"/>
              </a:rPr>
              <a:t>shared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clients, </a:t>
            </a:r>
            <a:r>
              <a:rPr sz="2000" dirty="0">
                <a:latin typeface="Times New Roman"/>
                <a:cs typeface="Times New Roman"/>
              </a:rPr>
              <a:t>cloud providers, in  </a:t>
            </a:r>
            <a:r>
              <a:rPr sz="2000" spc="-20" dirty="0">
                <a:latin typeface="Times New Roman"/>
                <a:cs typeface="Times New Roman"/>
              </a:rPr>
              <a:t>theory, </a:t>
            </a:r>
            <a:r>
              <a:rPr sz="2000" dirty="0">
                <a:latin typeface="Times New Roman"/>
                <a:cs typeface="Times New Roman"/>
              </a:rPr>
              <a:t>are able to devote significantly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10" dirty="0">
                <a:latin typeface="Times New Roman"/>
                <a:cs typeface="Times New Roman"/>
              </a:rPr>
              <a:t>time, </a:t>
            </a:r>
            <a:r>
              <a:rPr sz="2000" spc="-25" dirty="0">
                <a:latin typeface="Times New Roman"/>
                <a:cs typeface="Times New Roman"/>
              </a:rPr>
              <a:t>energy, </a:t>
            </a:r>
            <a:r>
              <a:rPr sz="2000" dirty="0">
                <a:latin typeface="Times New Roman"/>
                <a:cs typeface="Times New Roman"/>
              </a:rPr>
              <a:t>and expertise to security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single company </a:t>
            </a:r>
            <a:r>
              <a:rPr sz="2000" spc="-5" dirty="0">
                <a:latin typeface="Times New Roman"/>
                <a:cs typeface="Times New Roman"/>
              </a:rPr>
              <a:t>normally </a:t>
            </a:r>
            <a:r>
              <a:rPr sz="2000" dirty="0">
                <a:latin typeface="Times New Roman"/>
                <a:cs typeface="Times New Roman"/>
              </a:rPr>
              <a:t>would.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this is highly dependent on the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Cultural </a:t>
            </a:r>
            <a:r>
              <a:rPr sz="2000" spc="-5" dirty="0">
                <a:latin typeface="Times New Roman"/>
                <a:cs typeface="Times New Roman"/>
              </a:rPr>
              <a:t>impact: </a:t>
            </a:r>
            <a:r>
              <a:rPr sz="2000" dirty="0">
                <a:latin typeface="Times New Roman"/>
                <a:cs typeface="Times New Roman"/>
              </a:rPr>
              <a:t>The cultural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the transition to the cloud is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5" dirty="0">
                <a:latin typeface="Times New Roman"/>
                <a:cs typeface="Times New Roman"/>
              </a:rPr>
              <a:t>significant. </a:t>
            </a:r>
            <a:r>
              <a:rPr sz="2000" dirty="0">
                <a:latin typeface="Times New Roman"/>
                <a:cs typeface="Times New Roman"/>
              </a:rPr>
              <a:t>It will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  redefining the roles of IT </a:t>
            </a:r>
            <a:r>
              <a:rPr sz="2000" spc="-5" dirty="0">
                <a:latin typeface="Times New Roman"/>
                <a:cs typeface="Times New Roman"/>
              </a:rPr>
              <a:t>professionals </a:t>
            </a:r>
            <a:r>
              <a:rPr sz="2000" dirty="0">
                <a:latin typeface="Times New Roman"/>
                <a:cs typeface="Times New Roman"/>
              </a:rPr>
              <a:t>and business owners, and </a:t>
            </a:r>
            <a:r>
              <a:rPr sz="2000" spc="-5" dirty="0">
                <a:latin typeface="Times New Roman"/>
                <a:cs typeface="Times New Roman"/>
              </a:rPr>
              <a:t>restructuring </a:t>
            </a:r>
            <a:r>
              <a:rPr sz="2000" dirty="0">
                <a:latin typeface="Times New Roman"/>
                <a:cs typeface="Times New Roman"/>
              </a:rPr>
              <a:t>IT support for end users.  Business owners will need to decide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decisions regarding the </a:t>
            </a:r>
            <a:r>
              <a:rPr sz="2000" spc="-5" dirty="0">
                <a:latin typeface="Times New Roman"/>
                <a:cs typeface="Times New Roman"/>
              </a:rPr>
              <a:t>selection </a:t>
            </a:r>
            <a:r>
              <a:rPr sz="2000" dirty="0">
                <a:latin typeface="Times New Roman"/>
                <a:cs typeface="Times New Roman"/>
              </a:rPr>
              <a:t>of cloud vendors,  </a:t>
            </a:r>
            <a:r>
              <a:rPr sz="2000" spc="-5" dirty="0">
                <a:latin typeface="Times New Roman"/>
                <a:cs typeface="Times New Roman"/>
              </a:rPr>
              <a:t>applications, etc. </a:t>
            </a:r>
            <a:r>
              <a:rPr sz="2000" dirty="0">
                <a:latin typeface="Times New Roman"/>
                <a:cs typeface="Times New Roman"/>
              </a:rPr>
              <a:t>Likewise, end users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need to redirect their IT help desk concerns from internal IT  resources to the cloud </a:t>
            </a:r>
            <a:r>
              <a:rPr sz="2000" spc="-5" dirty="0">
                <a:latin typeface="Times New Roman"/>
                <a:cs typeface="Times New Roman"/>
              </a:rPr>
              <a:t>provider’s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673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While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yet </a:t>
            </a:r>
            <a:r>
              <a:rPr sz="2000" dirty="0">
                <a:latin typeface="Times New Roman"/>
                <a:cs typeface="Times New Roman"/>
              </a:rPr>
              <a:t>fully developed, and </a:t>
            </a:r>
            <a:r>
              <a:rPr sz="2000" spc="-5" dirty="0">
                <a:latin typeface="Times New Roman"/>
                <a:cs typeface="Times New Roman"/>
              </a:rPr>
              <a:t>still </a:t>
            </a:r>
            <a:r>
              <a:rPr sz="2000" dirty="0">
                <a:latin typeface="Times New Roman"/>
                <a:cs typeface="Times New Roman"/>
              </a:rPr>
              <a:t>has room for future </a:t>
            </a:r>
            <a:r>
              <a:rPr sz="2000" spc="-5" dirty="0">
                <a:latin typeface="Times New Roman"/>
                <a:cs typeface="Times New Roman"/>
              </a:rPr>
              <a:t>improvement, </a:t>
            </a:r>
            <a:r>
              <a:rPr sz="2000" dirty="0">
                <a:latin typeface="Times New Roman"/>
                <a:cs typeface="Times New Roman"/>
              </a:rPr>
              <a:t>it is very 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businesses will work at </a:t>
            </a:r>
            <a:r>
              <a:rPr sz="2000" spc="-5" dirty="0">
                <a:latin typeface="Times New Roman"/>
                <a:cs typeface="Times New Roman"/>
              </a:rPr>
              <a:t>least partially </a:t>
            </a:r>
            <a:r>
              <a:rPr sz="2000" dirty="0">
                <a:latin typeface="Times New Roman"/>
                <a:cs typeface="Times New Roman"/>
              </a:rPr>
              <a:t>from the cloud within the next couple of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  </a:t>
            </a:r>
            <a:r>
              <a:rPr sz="2000" dirty="0">
                <a:latin typeface="Times New Roman"/>
                <a:cs typeface="Times New Roman"/>
              </a:rPr>
              <a:t>businesses already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171688" y="5387340"/>
            <a:ext cx="3419855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761605" cy="313309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252095" algn="l"/>
              </a:tabLst>
            </a:pPr>
            <a:r>
              <a:rPr sz="2000" dirty="0">
                <a:latin typeface="Times New Roman"/>
                <a:cs typeface="Times New Roman"/>
              </a:rPr>
              <a:t>A cloud platform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 platform to </a:t>
            </a:r>
            <a:r>
              <a:rPr sz="2000" spc="-5" dirty="0">
                <a:latin typeface="Times New Roman"/>
                <a:cs typeface="Times New Roman"/>
              </a:rPr>
              <a:t>let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-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 applications that run in the cloud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 platform to use services provided from the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Both A and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Answer: </a:t>
            </a:r>
            <a:r>
              <a:rPr sz="1800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945120" cy="340741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2890" algn="l"/>
              </a:tabLst>
            </a:pPr>
            <a:r>
              <a:rPr sz="2000" dirty="0">
                <a:latin typeface="Times New Roman"/>
                <a:cs typeface="Times New Roman"/>
              </a:rPr>
              <a:t>Which of the given options is NOT a criteria for evaluating cloud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agreement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1800" spc="-5" dirty="0">
                <a:latin typeface="Carlito"/>
                <a:cs typeface="Carlito"/>
              </a:rPr>
              <a:t>Answer: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8712" y="2038473"/>
            <a:ext cx="8146415" cy="4722495"/>
            <a:chOff x="1328712" y="2038473"/>
            <a:chExt cx="8146415" cy="4722495"/>
          </a:xfrm>
        </p:grpSpPr>
        <p:sp>
          <p:nvSpPr>
            <p:cNvPr id="3" name="object 3"/>
            <p:cNvSpPr/>
            <p:nvPr/>
          </p:nvSpPr>
          <p:spPr>
            <a:xfrm>
              <a:off x="2235708" y="3425950"/>
              <a:ext cx="7239000" cy="3334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5062" y="2044823"/>
              <a:ext cx="3433445" cy="1741805"/>
            </a:xfrm>
            <a:custGeom>
              <a:avLst/>
              <a:gdLst/>
              <a:ahLst/>
              <a:cxnLst/>
              <a:rect l="l" t="t" r="r" b="b"/>
              <a:pathLst>
                <a:path w="3433445" h="1741804">
                  <a:moveTo>
                    <a:pt x="1328401" y="0"/>
                  </a:moveTo>
                  <a:lnTo>
                    <a:pt x="1279421" y="3345"/>
                  </a:lnTo>
                  <a:lnTo>
                    <a:pt x="1230830" y="11673"/>
                  </a:lnTo>
                  <a:lnTo>
                    <a:pt x="1183347" y="25149"/>
                  </a:lnTo>
                  <a:lnTo>
                    <a:pt x="1117180" y="54930"/>
                  </a:lnTo>
                  <a:lnTo>
                    <a:pt x="1062443" y="94237"/>
                  </a:lnTo>
                  <a:lnTo>
                    <a:pt x="1025935" y="68314"/>
                  </a:lnTo>
                  <a:lnTo>
                    <a:pt x="985677" y="46513"/>
                  </a:lnTo>
                  <a:lnTo>
                    <a:pt x="942315" y="28872"/>
                  </a:lnTo>
                  <a:lnTo>
                    <a:pt x="896496" y="15426"/>
                  </a:lnTo>
                  <a:lnTo>
                    <a:pt x="848868" y="6214"/>
                  </a:lnTo>
                  <a:lnTo>
                    <a:pt x="800077" y="1273"/>
                  </a:lnTo>
                  <a:lnTo>
                    <a:pt x="750770" y="639"/>
                  </a:lnTo>
                  <a:lnTo>
                    <a:pt x="701594" y="4349"/>
                  </a:lnTo>
                  <a:lnTo>
                    <a:pt x="653195" y="12441"/>
                  </a:lnTo>
                  <a:lnTo>
                    <a:pt x="606222" y="24951"/>
                  </a:lnTo>
                  <a:lnTo>
                    <a:pt x="561320" y="41917"/>
                  </a:lnTo>
                  <a:lnTo>
                    <a:pt x="519137" y="63376"/>
                  </a:lnTo>
                  <a:lnTo>
                    <a:pt x="472204" y="95971"/>
                  </a:lnTo>
                  <a:lnTo>
                    <a:pt x="434380" y="133353"/>
                  </a:lnTo>
                  <a:lnTo>
                    <a:pt x="406391" y="174640"/>
                  </a:lnTo>
                  <a:lnTo>
                    <a:pt x="388962" y="218951"/>
                  </a:lnTo>
                  <a:lnTo>
                    <a:pt x="334559" y="231984"/>
                  </a:lnTo>
                  <a:lnTo>
                    <a:pt x="284363" y="249526"/>
                  </a:lnTo>
                  <a:lnTo>
                    <a:pt x="238729" y="271148"/>
                  </a:lnTo>
                  <a:lnTo>
                    <a:pt x="198010" y="296421"/>
                  </a:lnTo>
                  <a:lnTo>
                    <a:pt x="162562" y="324917"/>
                  </a:lnTo>
                  <a:lnTo>
                    <a:pt x="132739" y="356206"/>
                  </a:lnTo>
                  <a:lnTo>
                    <a:pt x="108896" y="389861"/>
                  </a:lnTo>
                  <a:lnTo>
                    <a:pt x="91387" y="425453"/>
                  </a:lnTo>
                  <a:lnTo>
                    <a:pt x="80566" y="462553"/>
                  </a:lnTo>
                  <a:lnTo>
                    <a:pt x="76789" y="500732"/>
                  </a:lnTo>
                  <a:lnTo>
                    <a:pt x="80409" y="539562"/>
                  </a:lnTo>
                  <a:lnTo>
                    <a:pt x="91782" y="578615"/>
                  </a:lnTo>
                  <a:lnTo>
                    <a:pt x="111213" y="617096"/>
                  </a:lnTo>
                  <a:lnTo>
                    <a:pt x="78012" y="650520"/>
                  </a:lnTo>
                  <a:lnTo>
                    <a:pt x="50758" y="685506"/>
                  </a:lnTo>
                  <a:lnTo>
                    <a:pt x="29390" y="721737"/>
                  </a:lnTo>
                  <a:lnTo>
                    <a:pt x="13849" y="758894"/>
                  </a:lnTo>
                  <a:lnTo>
                    <a:pt x="4072" y="796660"/>
                  </a:lnTo>
                  <a:lnTo>
                    <a:pt x="0" y="834717"/>
                  </a:lnTo>
                  <a:lnTo>
                    <a:pt x="1571" y="872748"/>
                  </a:lnTo>
                  <a:lnTo>
                    <a:pt x="8725" y="910435"/>
                  </a:lnTo>
                  <a:lnTo>
                    <a:pt x="21401" y="947460"/>
                  </a:lnTo>
                  <a:lnTo>
                    <a:pt x="39538" y="983505"/>
                  </a:lnTo>
                  <a:lnTo>
                    <a:pt x="63076" y="1018253"/>
                  </a:lnTo>
                  <a:lnTo>
                    <a:pt x="91954" y="1051387"/>
                  </a:lnTo>
                  <a:lnTo>
                    <a:pt x="126111" y="1082588"/>
                  </a:lnTo>
                  <a:lnTo>
                    <a:pt x="165486" y="1111540"/>
                  </a:lnTo>
                  <a:lnTo>
                    <a:pt x="210019" y="1137923"/>
                  </a:lnTo>
                  <a:lnTo>
                    <a:pt x="255580" y="1159637"/>
                  </a:lnTo>
                  <a:lnTo>
                    <a:pt x="303909" y="1177919"/>
                  </a:lnTo>
                  <a:lnTo>
                    <a:pt x="354604" y="1192659"/>
                  </a:lnTo>
                  <a:lnTo>
                    <a:pt x="407261" y="1203748"/>
                  </a:lnTo>
                  <a:lnTo>
                    <a:pt x="461479" y="1211075"/>
                  </a:lnTo>
                  <a:lnTo>
                    <a:pt x="465519" y="1250805"/>
                  </a:lnTo>
                  <a:lnTo>
                    <a:pt x="476411" y="1289028"/>
                  </a:lnTo>
                  <a:lnTo>
                    <a:pt x="493722" y="1325447"/>
                  </a:lnTo>
                  <a:lnTo>
                    <a:pt x="517017" y="1359767"/>
                  </a:lnTo>
                  <a:lnTo>
                    <a:pt x="545863" y="1391695"/>
                  </a:lnTo>
                  <a:lnTo>
                    <a:pt x="579826" y="1420933"/>
                  </a:lnTo>
                  <a:lnTo>
                    <a:pt x="618473" y="1447188"/>
                  </a:lnTo>
                  <a:lnTo>
                    <a:pt x="661368" y="1470164"/>
                  </a:lnTo>
                  <a:lnTo>
                    <a:pt x="708078" y="1489565"/>
                  </a:lnTo>
                  <a:lnTo>
                    <a:pt x="758170" y="1505098"/>
                  </a:lnTo>
                  <a:lnTo>
                    <a:pt x="811209" y="1516465"/>
                  </a:lnTo>
                  <a:lnTo>
                    <a:pt x="866762" y="1523374"/>
                  </a:lnTo>
                  <a:lnTo>
                    <a:pt x="924394" y="1525527"/>
                  </a:lnTo>
                  <a:lnTo>
                    <a:pt x="974931" y="1523301"/>
                  </a:lnTo>
                  <a:lnTo>
                    <a:pt x="1024590" y="1517289"/>
                  </a:lnTo>
                  <a:lnTo>
                    <a:pt x="1072920" y="1507577"/>
                  </a:lnTo>
                  <a:lnTo>
                    <a:pt x="1119470" y="1494250"/>
                  </a:lnTo>
                  <a:lnTo>
                    <a:pt x="1163789" y="1477394"/>
                  </a:lnTo>
                  <a:lnTo>
                    <a:pt x="1182330" y="1513165"/>
                  </a:lnTo>
                  <a:lnTo>
                    <a:pt x="1205537" y="1546814"/>
                  </a:lnTo>
                  <a:lnTo>
                    <a:pt x="1233072" y="1578215"/>
                  </a:lnTo>
                  <a:lnTo>
                    <a:pt x="1264599" y="1607245"/>
                  </a:lnTo>
                  <a:lnTo>
                    <a:pt x="1299783" y="1633779"/>
                  </a:lnTo>
                  <a:lnTo>
                    <a:pt x="1338288" y="1657691"/>
                  </a:lnTo>
                  <a:lnTo>
                    <a:pt x="1379778" y="1678857"/>
                  </a:lnTo>
                  <a:lnTo>
                    <a:pt x="1423917" y="1697152"/>
                  </a:lnTo>
                  <a:lnTo>
                    <a:pt x="1470368" y="1712450"/>
                  </a:lnTo>
                  <a:lnTo>
                    <a:pt x="1518796" y="1724628"/>
                  </a:lnTo>
                  <a:lnTo>
                    <a:pt x="1568865" y="1733561"/>
                  </a:lnTo>
                  <a:lnTo>
                    <a:pt x="1620239" y="1739123"/>
                  </a:lnTo>
                  <a:lnTo>
                    <a:pt x="1672581" y="1741190"/>
                  </a:lnTo>
                  <a:lnTo>
                    <a:pt x="1725557" y="1739637"/>
                  </a:lnTo>
                  <a:lnTo>
                    <a:pt x="1778829" y="1734339"/>
                  </a:lnTo>
                  <a:lnTo>
                    <a:pt x="1832063" y="1725171"/>
                  </a:lnTo>
                  <a:lnTo>
                    <a:pt x="1881915" y="1712826"/>
                  </a:lnTo>
                  <a:lnTo>
                    <a:pt x="1929486" y="1697234"/>
                  </a:lnTo>
                  <a:lnTo>
                    <a:pt x="1974468" y="1678551"/>
                  </a:lnTo>
                  <a:lnTo>
                    <a:pt x="2016556" y="1656936"/>
                  </a:lnTo>
                  <a:lnTo>
                    <a:pt x="2055442" y="1632546"/>
                  </a:lnTo>
                  <a:lnTo>
                    <a:pt x="2090821" y="1605539"/>
                  </a:lnTo>
                  <a:lnTo>
                    <a:pt x="2122385" y="1576073"/>
                  </a:lnTo>
                  <a:lnTo>
                    <a:pt x="2168861" y="1593625"/>
                  </a:lnTo>
                  <a:lnTo>
                    <a:pt x="2216520" y="1608131"/>
                  </a:lnTo>
                  <a:lnTo>
                    <a:pt x="2265109" y="1619634"/>
                  </a:lnTo>
                  <a:lnTo>
                    <a:pt x="2314377" y="1628177"/>
                  </a:lnTo>
                  <a:lnTo>
                    <a:pt x="2364072" y="1633805"/>
                  </a:lnTo>
                  <a:lnTo>
                    <a:pt x="2413940" y="1636561"/>
                  </a:lnTo>
                  <a:lnTo>
                    <a:pt x="2463729" y="1636489"/>
                  </a:lnTo>
                  <a:lnTo>
                    <a:pt x="2513188" y="1633633"/>
                  </a:lnTo>
                  <a:lnTo>
                    <a:pt x="2562064" y="1628035"/>
                  </a:lnTo>
                  <a:lnTo>
                    <a:pt x="2610105" y="1619740"/>
                  </a:lnTo>
                  <a:lnTo>
                    <a:pt x="2657058" y="1608791"/>
                  </a:lnTo>
                  <a:lnTo>
                    <a:pt x="2702671" y="1595233"/>
                  </a:lnTo>
                  <a:lnTo>
                    <a:pt x="2746692" y="1579108"/>
                  </a:lnTo>
                  <a:lnTo>
                    <a:pt x="2788868" y="1560461"/>
                  </a:lnTo>
                  <a:lnTo>
                    <a:pt x="2828948" y="1539334"/>
                  </a:lnTo>
                  <a:lnTo>
                    <a:pt x="2866678" y="1515772"/>
                  </a:lnTo>
                  <a:lnTo>
                    <a:pt x="2901807" y="1489819"/>
                  </a:lnTo>
                  <a:lnTo>
                    <a:pt x="2934083" y="1461518"/>
                  </a:lnTo>
                  <a:lnTo>
                    <a:pt x="2963252" y="1430912"/>
                  </a:lnTo>
                  <a:lnTo>
                    <a:pt x="2969729" y="1423292"/>
                  </a:lnTo>
                  <a:lnTo>
                    <a:pt x="3026019" y="1424705"/>
                  </a:lnTo>
                  <a:lnTo>
                    <a:pt x="3080444" y="1420010"/>
                  </a:lnTo>
                  <a:lnTo>
                    <a:pt x="3132213" y="1409639"/>
                  </a:lnTo>
                  <a:lnTo>
                    <a:pt x="3180535" y="1394021"/>
                  </a:lnTo>
                  <a:lnTo>
                    <a:pt x="3224618" y="1373587"/>
                  </a:lnTo>
                  <a:lnTo>
                    <a:pt x="3263672" y="1348768"/>
                  </a:lnTo>
                  <a:lnTo>
                    <a:pt x="3296906" y="1319995"/>
                  </a:lnTo>
                  <a:lnTo>
                    <a:pt x="3323529" y="1287697"/>
                  </a:lnTo>
                  <a:lnTo>
                    <a:pt x="3342749" y="1252305"/>
                  </a:lnTo>
                  <a:lnTo>
                    <a:pt x="3353777" y="1214250"/>
                  </a:lnTo>
                  <a:lnTo>
                    <a:pt x="3355523" y="1172563"/>
                  </a:lnTo>
                  <a:lnTo>
                    <a:pt x="3346870" y="1131761"/>
                  </a:lnTo>
                  <a:lnTo>
                    <a:pt x="3328238" y="1092726"/>
                  </a:lnTo>
                  <a:lnTo>
                    <a:pt x="3300047" y="1056343"/>
                  </a:lnTo>
                  <a:lnTo>
                    <a:pt x="3262718" y="1023496"/>
                  </a:lnTo>
                  <a:lnTo>
                    <a:pt x="3308704" y="1001171"/>
                  </a:lnTo>
                  <a:lnTo>
                    <a:pt x="3347890" y="974728"/>
                  </a:lnTo>
                  <a:lnTo>
                    <a:pt x="3380022" y="944840"/>
                  </a:lnTo>
                  <a:lnTo>
                    <a:pt x="3404844" y="912183"/>
                  </a:lnTo>
                  <a:lnTo>
                    <a:pt x="3422103" y="877430"/>
                  </a:lnTo>
                  <a:lnTo>
                    <a:pt x="3432912" y="804335"/>
                  </a:lnTo>
                  <a:lnTo>
                    <a:pt x="3425953" y="767342"/>
                  </a:lnTo>
                  <a:lnTo>
                    <a:pt x="3410412" y="730951"/>
                  </a:lnTo>
                  <a:lnTo>
                    <a:pt x="3386035" y="695836"/>
                  </a:lnTo>
                  <a:lnTo>
                    <a:pt x="3354932" y="664857"/>
                  </a:lnTo>
                  <a:lnTo>
                    <a:pt x="3317676" y="637957"/>
                  </a:lnTo>
                  <a:lnTo>
                    <a:pt x="3275100" y="615508"/>
                  </a:lnTo>
                  <a:lnTo>
                    <a:pt x="3228037" y="597886"/>
                  </a:lnTo>
                  <a:lnTo>
                    <a:pt x="3177320" y="585464"/>
                  </a:lnTo>
                  <a:lnTo>
                    <a:pt x="3123780" y="578615"/>
                  </a:lnTo>
                  <a:lnTo>
                    <a:pt x="3120859" y="573154"/>
                  </a:lnTo>
                  <a:lnTo>
                    <a:pt x="3125633" y="532897"/>
                  </a:lnTo>
                  <a:lnTo>
                    <a:pt x="3124142" y="493320"/>
                  </a:lnTo>
                  <a:lnTo>
                    <a:pt x="3116664" y="454679"/>
                  </a:lnTo>
                  <a:lnTo>
                    <a:pt x="3103480" y="417227"/>
                  </a:lnTo>
                  <a:lnTo>
                    <a:pt x="3084871" y="381219"/>
                  </a:lnTo>
                  <a:lnTo>
                    <a:pt x="3061116" y="346909"/>
                  </a:lnTo>
                  <a:lnTo>
                    <a:pt x="3032496" y="314551"/>
                  </a:lnTo>
                  <a:lnTo>
                    <a:pt x="2999291" y="284399"/>
                  </a:lnTo>
                  <a:lnTo>
                    <a:pt x="2961781" y="256708"/>
                  </a:lnTo>
                  <a:lnTo>
                    <a:pt x="2920246" y="231731"/>
                  </a:lnTo>
                  <a:lnTo>
                    <a:pt x="2874967" y="209723"/>
                  </a:lnTo>
                  <a:lnTo>
                    <a:pt x="2826223" y="190939"/>
                  </a:lnTo>
                  <a:lnTo>
                    <a:pt x="2774295" y="175632"/>
                  </a:lnTo>
                  <a:lnTo>
                    <a:pt x="2719463" y="164056"/>
                  </a:lnTo>
                  <a:lnTo>
                    <a:pt x="2662008" y="156467"/>
                  </a:lnTo>
                  <a:lnTo>
                    <a:pt x="2611002" y="153373"/>
                  </a:lnTo>
                  <a:lnTo>
                    <a:pt x="2560098" y="153640"/>
                  </a:lnTo>
                  <a:lnTo>
                    <a:pt x="2509632" y="157223"/>
                  </a:lnTo>
                  <a:lnTo>
                    <a:pt x="2459939" y="164080"/>
                  </a:lnTo>
                  <a:lnTo>
                    <a:pt x="2411355" y="174164"/>
                  </a:lnTo>
                  <a:lnTo>
                    <a:pt x="2364215" y="187431"/>
                  </a:lnTo>
                  <a:lnTo>
                    <a:pt x="2318854" y="203838"/>
                  </a:lnTo>
                  <a:lnTo>
                    <a:pt x="2291020" y="172486"/>
                  </a:lnTo>
                  <a:lnTo>
                    <a:pt x="2258519" y="144391"/>
                  </a:lnTo>
                  <a:lnTo>
                    <a:pt x="2221888" y="119665"/>
                  </a:lnTo>
                  <a:lnTo>
                    <a:pt x="2181664" y="98422"/>
                  </a:lnTo>
                  <a:lnTo>
                    <a:pt x="2138382" y="80775"/>
                  </a:lnTo>
                  <a:lnTo>
                    <a:pt x="2092580" y="66838"/>
                  </a:lnTo>
                  <a:lnTo>
                    <a:pt x="2044795" y="56724"/>
                  </a:lnTo>
                  <a:lnTo>
                    <a:pt x="1995561" y="50547"/>
                  </a:lnTo>
                  <a:lnTo>
                    <a:pt x="1945418" y="48420"/>
                  </a:lnTo>
                  <a:lnTo>
                    <a:pt x="1894899" y="50456"/>
                  </a:lnTo>
                  <a:lnTo>
                    <a:pt x="1844543" y="56770"/>
                  </a:lnTo>
                  <a:lnTo>
                    <a:pt x="1794886" y="67473"/>
                  </a:lnTo>
                  <a:lnTo>
                    <a:pt x="1746465" y="82680"/>
                  </a:lnTo>
                  <a:lnTo>
                    <a:pt x="1694585" y="105159"/>
                  </a:lnTo>
                  <a:lnTo>
                    <a:pt x="1648040" y="132591"/>
                  </a:lnTo>
                  <a:lnTo>
                    <a:pt x="1621811" y="102079"/>
                  </a:lnTo>
                  <a:lnTo>
                    <a:pt x="1590223" y="75216"/>
                  </a:lnTo>
                  <a:lnTo>
                    <a:pt x="1553995" y="52169"/>
                  </a:lnTo>
                  <a:lnTo>
                    <a:pt x="1513846" y="33104"/>
                  </a:lnTo>
                  <a:lnTo>
                    <a:pt x="1470493" y="18188"/>
                  </a:lnTo>
                  <a:lnTo>
                    <a:pt x="1424656" y="7587"/>
                  </a:lnTo>
                  <a:lnTo>
                    <a:pt x="1377053" y="1469"/>
                  </a:lnTo>
                  <a:lnTo>
                    <a:pt x="132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29024" y="3839972"/>
              <a:ext cx="193421" cy="205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7927" y="3650234"/>
              <a:ext cx="290195" cy="290195"/>
            </a:xfrm>
            <a:custGeom>
              <a:avLst/>
              <a:gdLst/>
              <a:ahLst/>
              <a:cxnLst/>
              <a:rect l="l" t="t" r="r" b="b"/>
              <a:pathLst>
                <a:path w="290195" h="290195">
                  <a:moveTo>
                    <a:pt x="145034" y="0"/>
                  </a:moveTo>
                  <a:lnTo>
                    <a:pt x="99177" y="7402"/>
                  </a:lnTo>
                  <a:lnTo>
                    <a:pt x="59362" y="28009"/>
                  </a:lnTo>
                  <a:lnTo>
                    <a:pt x="27972" y="59417"/>
                  </a:lnTo>
                  <a:lnTo>
                    <a:pt x="7390" y="99226"/>
                  </a:lnTo>
                  <a:lnTo>
                    <a:pt x="0" y="145034"/>
                  </a:lnTo>
                  <a:lnTo>
                    <a:pt x="7390" y="190890"/>
                  </a:lnTo>
                  <a:lnTo>
                    <a:pt x="27972" y="230705"/>
                  </a:lnTo>
                  <a:lnTo>
                    <a:pt x="59362" y="262095"/>
                  </a:lnTo>
                  <a:lnTo>
                    <a:pt x="99177" y="282677"/>
                  </a:lnTo>
                  <a:lnTo>
                    <a:pt x="145034" y="290068"/>
                  </a:lnTo>
                  <a:lnTo>
                    <a:pt x="190841" y="282677"/>
                  </a:lnTo>
                  <a:lnTo>
                    <a:pt x="230650" y="262095"/>
                  </a:lnTo>
                  <a:lnTo>
                    <a:pt x="262058" y="230705"/>
                  </a:lnTo>
                  <a:lnTo>
                    <a:pt x="282665" y="190890"/>
                  </a:lnTo>
                  <a:lnTo>
                    <a:pt x="290068" y="145034"/>
                  </a:lnTo>
                  <a:lnTo>
                    <a:pt x="282665" y="99226"/>
                  </a:lnTo>
                  <a:lnTo>
                    <a:pt x="262058" y="59417"/>
                  </a:lnTo>
                  <a:lnTo>
                    <a:pt x="230650" y="28009"/>
                  </a:lnTo>
                  <a:lnTo>
                    <a:pt x="190841" y="7402"/>
                  </a:lnTo>
                  <a:lnTo>
                    <a:pt x="145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5062" y="2044823"/>
              <a:ext cx="3433445" cy="1741805"/>
            </a:xfrm>
            <a:custGeom>
              <a:avLst/>
              <a:gdLst/>
              <a:ahLst/>
              <a:cxnLst/>
              <a:rect l="l" t="t" r="r" b="b"/>
              <a:pathLst>
                <a:path w="3433445" h="1741804">
                  <a:moveTo>
                    <a:pt x="3120859" y="573154"/>
                  </a:moveTo>
                  <a:lnTo>
                    <a:pt x="3125633" y="532897"/>
                  </a:lnTo>
                  <a:lnTo>
                    <a:pt x="3124142" y="493320"/>
                  </a:lnTo>
                  <a:lnTo>
                    <a:pt x="3116664" y="454679"/>
                  </a:lnTo>
                  <a:lnTo>
                    <a:pt x="3103480" y="417227"/>
                  </a:lnTo>
                  <a:lnTo>
                    <a:pt x="3084871" y="381219"/>
                  </a:lnTo>
                  <a:lnTo>
                    <a:pt x="3061116" y="346909"/>
                  </a:lnTo>
                  <a:lnTo>
                    <a:pt x="3032496" y="314551"/>
                  </a:lnTo>
                  <a:lnTo>
                    <a:pt x="2999291" y="284399"/>
                  </a:lnTo>
                  <a:lnTo>
                    <a:pt x="2961781" y="256708"/>
                  </a:lnTo>
                  <a:lnTo>
                    <a:pt x="2920246" y="231731"/>
                  </a:lnTo>
                  <a:lnTo>
                    <a:pt x="2874967" y="209723"/>
                  </a:lnTo>
                  <a:lnTo>
                    <a:pt x="2826223" y="190939"/>
                  </a:lnTo>
                  <a:lnTo>
                    <a:pt x="2774295" y="175632"/>
                  </a:lnTo>
                  <a:lnTo>
                    <a:pt x="2719463" y="164056"/>
                  </a:lnTo>
                  <a:lnTo>
                    <a:pt x="2662008" y="156467"/>
                  </a:lnTo>
                  <a:lnTo>
                    <a:pt x="2611002" y="153373"/>
                  </a:lnTo>
                  <a:lnTo>
                    <a:pt x="2560098" y="153640"/>
                  </a:lnTo>
                  <a:lnTo>
                    <a:pt x="2509632" y="157223"/>
                  </a:lnTo>
                  <a:lnTo>
                    <a:pt x="2459939" y="164080"/>
                  </a:lnTo>
                  <a:lnTo>
                    <a:pt x="2411355" y="174164"/>
                  </a:lnTo>
                  <a:lnTo>
                    <a:pt x="2364215" y="187431"/>
                  </a:lnTo>
                  <a:lnTo>
                    <a:pt x="2318854" y="203838"/>
                  </a:lnTo>
                  <a:lnTo>
                    <a:pt x="2291020" y="172486"/>
                  </a:lnTo>
                  <a:lnTo>
                    <a:pt x="2258519" y="144391"/>
                  </a:lnTo>
                  <a:lnTo>
                    <a:pt x="2221888" y="119665"/>
                  </a:lnTo>
                  <a:lnTo>
                    <a:pt x="2181664" y="98422"/>
                  </a:lnTo>
                  <a:lnTo>
                    <a:pt x="2138382" y="80775"/>
                  </a:lnTo>
                  <a:lnTo>
                    <a:pt x="2092580" y="66838"/>
                  </a:lnTo>
                  <a:lnTo>
                    <a:pt x="2044795" y="56724"/>
                  </a:lnTo>
                  <a:lnTo>
                    <a:pt x="1995561" y="50547"/>
                  </a:lnTo>
                  <a:lnTo>
                    <a:pt x="1945418" y="48420"/>
                  </a:lnTo>
                  <a:lnTo>
                    <a:pt x="1894899" y="50456"/>
                  </a:lnTo>
                  <a:lnTo>
                    <a:pt x="1844543" y="56770"/>
                  </a:lnTo>
                  <a:lnTo>
                    <a:pt x="1794886" y="67473"/>
                  </a:lnTo>
                  <a:lnTo>
                    <a:pt x="1746465" y="82680"/>
                  </a:lnTo>
                  <a:lnTo>
                    <a:pt x="1694585" y="105159"/>
                  </a:lnTo>
                  <a:lnTo>
                    <a:pt x="1648040" y="132591"/>
                  </a:lnTo>
                  <a:lnTo>
                    <a:pt x="1621811" y="102079"/>
                  </a:lnTo>
                  <a:lnTo>
                    <a:pt x="1590223" y="75216"/>
                  </a:lnTo>
                  <a:lnTo>
                    <a:pt x="1553995" y="52169"/>
                  </a:lnTo>
                  <a:lnTo>
                    <a:pt x="1513846" y="33104"/>
                  </a:lnTo>
                  <a:lnTo>
                    <a:pt x="1470493" y="18188"/>
                  </a:lnTo>
                  <a:lnTo>
                    <a:pt x="1424656" y="7587"/>
                  </a:lnTo>
                  <a:lnTo>
                    <a:pt x="1377053" y="1469"/>
                  </a:lnTo>
                  <a:lnTo>
                    <a:pt x="1328401" y="0"/>
                  </a:lnTo>
                  <a:lnTo>
                    <a:pt x="1279421" y="3345"/>
                  </a:lnTo>
                  <a:lnTo>
                    <a:pt x="1230830" y="11673"/>
                  </a:lnTo>
                  <a:lnTo>
                    <a:pt x="1183347" y="25149"/>
                  </a:lnTo>
                  <a:lnTo>
                    <a:pt x="1117180" y="54930"/>
                  </a:lnTo>
                  <a:lnTo>
                    <a:pt x="1062443" y="94237"/>
                  </a:lnTo>
                  <a:lnTo>
                    <a:pt x="1025935" y="68314"/>
                  </a:lnTo>
                  <a:lnTo>
                    <a:pt x="985677" y="46513"/>
                  </a:lnTo>
                  <a:lnTo>
                    <a:pt x="942315" y="28872"/>
                  </a:lnTo>
                  <a:lnTo>
                    <a:pt x="896496" y="15426"/>
                  </a:lnTo>
                  <a:lnTo>
                    <a:pt x="848868" y="6214"/>
                  </a:lnTo>
                  <a:lnTo>
                    <a:pt x="800077" y="1273"/>
                  </a:lnTo>
                  <a:lnTo>
                    <a:pt x="750770" y="639"/>
                  </a:lnTo>
                  <a:lnTo>
                    <a:pt x="701594" y="4349"/>
                  </a:lnTo>
                  <a:lnTo>
                    <a:pt x="653195" y="12441"/>
                  </a:lnTo>
                  <a:lnTo>
                    <a:pt x="606222" y="24951"/>
                  </a:lnTo>
                  <a:lnTo>
                    <a:pt x="561320" y="41917"/>
                  </a:lnTo>
                  <a:lnTo>
                    <a:pt x="519137" y="63376"/>
                  </a:lnTo>
                  <a:lnTo>
                    <a:pt x="472204" y="95971"/>
                  </a:lnTo>
                  <a:lnTo>
                    <a:pt x="434380" y="133353"/>
                  </a:lnTo>
                  <a:lnTo>
                    <a:pt x="406391" y="174640"/>
                  </a:lnTo>
                  <a:lnTo>
                    <a:pt x="388962" y="218951"/>
                  </a:lnTo>
                  <a:lnTo>
                    <a:pt x="334559" y="231984"/>
                  </a:lnTo>
                  <a:lnTo>
                    <a:pt x="284363" y="249526"/>
                  </a:lnTo>
                  <a:lnTo>
                    <a:pt x="238729" y="271148"/>
                  </a:lnTo>
                  <a:lnTo>
                    <a:pt x="198010" y="296421"/>
                  </a:lnTo>
                  <a:lnTo>
                    <a:pt x="162562" y="324917"/>
                  </a:lnTo>
                  <a:lnTo>
                    <a:pt x="132739" y="356206"/>
                  </a:lnTo>
                  <a:lnTo>
                    <a:pt x="108896" y="389861"/>
                  </a:lnTo>
                  <a:lnTo>
                    <a:pt x="91387" y="425453"/>
                  </a:lnTo>
                  <a:lnTo>
                    <a:pt x="80566" y="462553"/>
                  </a:lnTo>
                  <a:lnTo>
                    <a:pt x="76789" y="500732"/>
                  </a:lnTo>
                  <a:lnTo>
                    <a:pt x="80409" y="539562"/>
                  </a:lnTo>
                  <a:lnTo>
                    <a:pt x="91782" y="578615"/>
                  </a:lnTo>
                  <a:lnTo>
                    <a:pt x="111213" y="617096"/>
                  </a:lnTo>
                  <a:lnTo>
                    <a:pt x="78012" y="650520"/>
                  </a:lnTo>
                  <a:lnTo>
                    <a:pt x="50758" y="685506"/>
                  </a:lnTo>
                  <a:lnTo>
                    <a:pt x="29390" y="721737"/>
                  </a:lnTo>
                  <a:lnTo>
                    <a:pt x="13849" y="758894"/>
                  </a:lnTo>
                  <a:lnTo>
                    <a:pt x="4072" y="796660"/>
                  </a:lnTo>
                  <a:lnTo>
                    <a:pt x="0" y="834717"/>
                  </a:lnTo>
                  <a:lnTo>
                    <a:pt x="1571" y="872748"/>
                  </a:lnTo>
                  <a:lnTo>
                    <a:pt x="8725" y="910435"/>
                  </a:lnTo>
                  <a:lnTo>
                    <a:pt x="21401" y="947460"/>
                  </a:lnTo>
                  <a:lnTo>
                    <a:pt x="39538" y="983505"/>
                  </a:lnTo>
                  <a:lnTo>
                    <a:pt x="63076" y="1018253"/>
                  </a:lnTo>
                  <a:lnTo>
                    <a:pt x="91954" y="1051387"/>
                  </a:lnTo>
                  <a:lnTo>
                    <a:pt x="126111" y="1082588"/>
                  </a:lnTo>
                  <a:lnTo>
                    <a:pt x="165486" y="1111540"/>
                  </a:lnTo>
                  <a:lnTo>
                    <a:pt x="210019" y="1137923"/>
                  </a:lnTo>
                  <a:lnTo>
                    <a:pt x="255580" y="1159637"/>
                  </a:lnTo>
                  <a:lnTo>
                    <a:pt x="303909" y="1177919"/>
                  </a:lnTo>
                  <a:lnTo>
                    <a:pt x="354604" y="1192659"/>
                  </a:lnTo>
                  <a:lnTo>
                    <a:pt x="407261" y="1203748"/>
                  </a:lnTo>
                  <a:lnTo>
                    <a:pt x="461479" y="1211075"/>
                  </a:lnTo>
                  <a:lnTo>
                    <a:pt x="465519" y="1250805"/>
                  </a:lnTo>
                  <a:lnTo>
                    <a:pt x="476411" y="1289028"/>
                  </a:lnTo>
                  <a:lnTo>
                    <a:pt x="493722" y="1325447"/>
                  </a:lnTo>
                  <a:lnTo>
                    <a:pt x="517017" y="1359767"/>
                  </a:lnTo>
                  <a:lnTo>
                    <a:pt x="545863" y="1391695"/>
                  </a:lnTo>
                  <a:lnTo>
                    <a:pt x="579826" y="1420933"/>
                  </a:lnTo>
                  <a:lnTo>
                    <a:pt x="618473" y="1447188"/>
                  </a:lnTo>
                  <a:lnTo>
                    <a:pt x="661368" y="1470164"/>
                  </a:lnTo>
                  <a:lnTo>
                    <a:pt x="708078" y="1489565"/>
                  </a:lnTo>
                  <a:lnTo>
                    <a:pt x="758170" y="1505098"/>
                  </a:lnTo>
                  <a:lnTo>
                    <a:pt x="811209" y="1516465"/>
                  </a:lnTo>
                  <a:lnTo>
                    <a:pt x="866762" y="1523374"/>
                  </a:lnTo>
                  <a:lnTo>
                    <a:pt x="924394" y="1525527"/>
                  </a:lnTo>
                  <a:lnTo>
                    <a:pt x="974931" y="1523301"/>
                  </a:lnTo>
                  <a:lnTo>
                    <a:pt x="1024590" y="1517289"/>
                  </a:lnTo>
                  <a:lnTo>
                    <a:pt x="1072920" y="1507577"/>
                  </a:lnTo>
                  <a:lnTo>
                    <a:pt x="1119470" y="1494250"/>
                  </a:lnTo>
                  <a:lnTo>
                    <a:pt x="1163789" y="1477394"/>
                  </a:lnTo>
                  <a:lnTo>
                    <a:pt x="1182330" y="1513165"/>
                  </a:lnTo>
                  <a:lnTo>
                    <a:pt x="1205537" y="1546814"/>
                  </a:lnTo>
                  <a:lnTo>
                    <a:pt x="1233072" y="1578215"/>
                  </a:lnTo>
                  <a:lnTo>
                    <a:pt x="1264599" y="1607245"/>
                  </a:lnTo>
                  <a:lnTo>
                    <a:pt x="1299783" y="1633779"/>
                  </a:lnTo>
                  <a:lnTo>
                    <a:pt x="1338288" y="1657691"/>
                  </a:lnTo>
                  <a:lnTo>
                    <a:pt x="1379778" y="1678857"/>
                  </a:lnTo>
                  <a:lnTo>
                    <a:pt x="1423917" y="1697152"/>
                  </a:lnTo>
                  <a:lnTo>
                    <a:pt x="1470368" y="1712450"/>
                  </a:lnTo>
                  <a:lnTo>
                    <a:pt x="1518796" y="1724628"/>
                  </a:lnTo>
                  <a:lnTo>
                    <a:pt x="1568865" y="1733561"/>
                  </a:lnTo>
                  <a:lnTo>
                    <a:pt x="1620239" y="1739123"/>
                  </a:lnTo>
                  <a:lnTo>
                    <a:pt x="1672581" y="1741190"/>
                  </a:lnTo>
                  <a:lnTo>
                    <a:pt x="1725557" y="1739637"/>
                  </a:lnTo>
                  <a:lnTo>
                    <a:pt x="1778829" y="1734339"/>
                  </a:lnTo>
                  <a:lnTo>
                    <a:pt x="1832063" y="1725171"/>
                  </a:lnTo>
                  <a:lnTo>
                    <a:pt x="1881915" y="1712826"/>
                  </a:lnTo>
                  <a:lnTo>
                    <a:pt x="1929486" y="1697234"/>
                  </a:lnTo>
                  <a:lnTo>
                    <a:pt x="1974468" y="1678551"/>
                  </a:lnTo>
                  <a:lnTo>
                    <a:pt x="2016556" y="1656936"/>
                  </a:lnTo>
                  <a:lnTo>
                    <a:pt x="2055442" y="1632546"/>
                  </a:lnTo>
                  <a:lnTo>
                    <a:pt x="2090821" y="1605539"/>
                  </a:lnTo>
                  <a:lnTo>
                    <a:pt x="2122385" y="1576073"/>
                  </a:lnTo>
                  <a:lnTo>
                    <a:pt x="2168861" y="1593625"/>
                  </a:lnTo>
                  <a:lnTo>
                    <a:pt x="2216520" y="1608131"/>
                  </a:lnTo>
                  <a:lnTo>
                    <a:pt x="2265109" y="1619634"/>
                  </a:lnTo>
                  <a:lnTo>
                    <a:pt x="2314377" y="1628177"/>
                  </a:lnTo>
                  <a:lnTo>
                    <a:pt x="2364072" y="1633805"/>
                  </a:lnTo>
                  <a:lnTo>
                    <a:pt x="2413940" y="1636561"/>
                  </a:lnTo>
                  <a:lnTo>
                    <a:pt x="2463729" y="1636489"/>
                  </a:lnTo>
                  <a:lnTo>
                    <a:pt x="2513188" y="1633633"/>
                  </a:lnTo>
                  <a:lnTo>
                    <a:pt x="2562064" y="1628035"/>
                  </a:lnTo>
                  <a:lnTo>
                    <a:pt x="2610105" y="1619740"/>
                  </a:lnTo>
                  <a:lnTo>
                    <a:pt x="2657058" y="1608791"/>
                  </a:lnTo>
                  <a:lnTo>
                    <a:pt x="2702671" y="1595233"/>
                  </a:lnTo>
                  <a:lnTo>
                    <a:pt x="2746692" y="1579108"/>
                  </a:lnTo>
                  <a:lnTo>
                    <a:pt x="2788868" y="1560461"/>
                  </a:lnTo>
                  <a:lnTo>
                    <a:pt x="2828948" y="1539334"/>
                  </a:lnTo>
                  <a:lnTo>
                    <a:pt x="2866678" y="1515772"/>
                  </a:lnTo>
                  <a:lnTo>
                    <a:pt x="2901807" y="1489819"/>
                  </a:lnTo>
                  <a:lnTo>
                    <a:pt x="2934083" y="1461518"/>
                  </a:lnTo>
                  <a:lnTo>
                    <a:pt x="2963252" y="1430912"/>
                  </a:lnTo>
                  <a:lnTo>
                    <a:pt x="2969729" y="1423292"/>
                  </a:lnTo>
                  <a:lnTo>
                    <a:pt x="3026019" y="1424705"/>
                  </a:lnTo>
                  <a:lnTo>
                    <a:pt x="3080444" y="1420010"/>
                  </a:lnTo>
                  <a:lnTo>
                    <a:pt x="3132213" y="1409639"/>
                  </a:lnTo>
                  <a:lnTo>
                    <a:pt x="3180535" y="1394021"/>
                  </a:lnTo>
                  <a:lnTo>
                    <a:pt x="3224618" y="1373587"/>
                  </a:lnTo>
                  <a:lnTo>
                    <a:pt x="3263672" y="1348768"/>
                  </a:lnTo>
                  <a:lnTo>
                    <a:pt x="3296906" y="1319995"/>
                  </a:lnTo>
                  <a:lnTo>
                    <a:pt x="3323529" y="1287697"/>
                  </a:lnTo>
                  <a:lnTo>
                    <a:pt x="3342749" y="1252305"/>
                  </a:lnTo>
                  <a:lnTo>
                    <a:pt x="3353777" y="1214250"/>
                  </a:lnTo>
                  <a:lnTo>
                    <a:pt x="3355523" y="1172563"/>
                  </a:lnTo>
                  <a:lnTo>
                    <a:pt x="3346870" y="1131761"/>
                  </a:lnTo>
                  <a:lnTo>
                    <a:pt x="3328238" y="1092726"/>
                  </a:lnTo>
                  <a:lnTo>
                    <a:pt x="3300047" y="1056343"/>
                  </a:lnTo>
                  <a:lnTo>
                    <a:pt x="3262718" y="1023496"/>
                  </a:lnTo>
                  <a:lnTo>
                    <a:pt x="3308704" y="1001171"/>
                  </a:lnTo>
                  <a:lnTo>
                    <a:pt x="3347890" y="974728"/>
                  </a:lnTo>
                  <a:lnTo>
                    <a:pt x="3380022" y="944840"/>
                  </a:lnTo>
                  <a:lnTo>
                    <a:pt x="3404844" y="912183"/>
                  </a:lnTo>
                  <a:lnTo>
                    <a:pt x="3422103" y="877430"/>
                  </a:lnTo>
                  <a:lnTo>
                    <a:pt x="3432912" y="804335"/>
                  </a:lnTo>
                  <a:lnTo>
                    <a:pt x="3425953" y="767342"/>
                  </a:lnTo>
                  <a:lnTo>
                    <a:pt x="3410412" y="730951"/>
                  </a:lnTo>
                  <a:lnTo>
                    <a:pt x="3386035" y="695836"/>
                  </a:lnTo>
                  <a:lnTo>
                    <a:pt x="3354932" y="664857"/>
                  </a:lnTo>
                  <a:lnTo>
                    <a:pt x="3317676" y="637957"/>
                  </a:lnTo>
                  <a:lnTo>
                    <a:pt x="3275100" y="615508"/>
                  </a:lnTo>
                  <a:lnTo>
                    <a:pt x="3228037" y="597886"/>
                  </a:lnTo>
                  <a:lnTo>
                    <a:pt x="3177320" y="585464"/>
                  </a:lnTo>
                  <a:lnTo>
                    <a:pt x="3123780" y="578615"/>
                  </a:lnTo>
                  <a:lnTo>
                    <a:pt x="3120859" y="573154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2928" y="3833876"/>
              <a:ext cx="205613" cy="2176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799" y="2133346"/>
              <a:ext cx="3146425" cy="1807210"/>
            </a:xfrm>
            <a:custGeom>
              <a:avLst/>
              <a:gdLst/>
              <a:ahLst/>
              <a:cxnLst/>
              <a:rect l="l" t="t" r="r" b="b"/>
              <a:pathLst>
                <a:path w="3146425" h="1807210">
                  <a:moveTo>
                    <a:pt x="2040127" y="1661921"/>
                  </a:moveTo>
                  <a:lnTo>
                    <a:pt x="2047518" y="1707778"/>
                  </a:lnTo>
                  <a:lnTo>
                    <a:pt x="2068100" y="1747593"/>
                  </a:lnTo>
                  <a:lnTo>
                    <a:pt x="2099490" y="1778983"/>
                  </a:lnTo>
                  <a:lnTo>
                    <a:pt x="2139305" y="1799565"/>
                  </a:lnTo>
                  <a:lnTo>
                    <a:pt x="2185162" y="1806955"/>
                  </a:lnTo>
                  <a:lnTo>
                    <a:pt x="2230969" y="1799565"/>
                  </a:lnTo>
                  <a:lnTo>
                    <a:pt x="2270778" y="1778983"/>
                  </a:lnTo>
                  <a:lnTo>
                    <a:pt x="2302186" y="1747593"/>
                  </a:lnTo>
                  <a:lnTo>
                    <a:pt x="2322793" y="1707778"/>
                  </a:lnTo>
                  <a:lnTo>
                    <a:pt x="2330196" y="1661921"/>
                  </a:lnTo>
                  <a:lnTo>
                    <a:pt x="2322793" y="1616114"/>
                  </a:lnTo>
                  <a:lnTo>
                    <a:pt x="2302186" y="1576305"/>
                  </a:lnTo>
                  <a:lnTo>
                    <a:pt x="2270778" y="1544897"/>
                  </a:lnTo>
                  <a:lnTo>
                    <a:pt x="2230969" y="1524290"/>
                  </a:lnTo>
                  <a:lnTo>
                    <a:pt x="2185162" y="1516887"/>
                  </a:lnTo>
                  <a:lnTo>
                    <a:pt x="2139305" y="1524290"/>
                  </a:lnTo>
                  <a:lnTo>
                    <a:pt x="2099490" y="1544897"/>
                  </a:lnTo>
                  <a:lnTo>
                    <a:pt x="2068100" y="1576305"/>
                  </a:lnTo>
                  <a:lnTo>
                    <a:pt x="2047518" y="1616114"/>
                  </a:lnTo>
                  <a:lnTo>
                    <a:pt x="2040127" y="1661921"/>
                  </a:lnTo>
                  <a:close/>
                </a:path>
                <a:path w="3146425" h="1807210">
                  <a:moveTo>
                    <a:pt x="2945257" y="960374"/>
                  </a:moveTo>
                  <a:lnTo>
                    <a:pt x="2997708" y="960443"/>
                  </a:lnTo>
                  <a:lnTo>
                    <a:pt x="3049301" y="955024"/>
                  </a:lnTo>
                  <a:lnTo>
                    <a:pt x="3099133" y="944246"/>
                  </a:lnTo>
                  <a:lnTo>
                    <a:pt x="3146298" y="928242"/>
                  </a:lnTo>
                </a:path>
                <a:path w="3146425" h="1807210">
                  <a:moveTo>
                    <a:pt x="2767838" y="1311782"/>
                  </a:moveTo>
                  <a:lnTo>
                    <a:pt x="2789233" y="1317113"/>
                  </a:lnTo>
                  <a:lnTo>
                    <a:pt x="2811081" y="1321466"/>
                  </a:lnTo>
                  <a:lnTo>
                    <a:pt x="2833310" y="1324820"/>
                  </a:lnTo>
                  <a:lnTo>
                    <a:pt x="2855849" y="1327150"/>
                  </a:lnTo>
                </a:path>
                <a:path w="3146425" h="1807210">
                  <a:moveTo>
                    <a:pt x="2009775" y="1480565"/>
                  </a:moveTo>
                  <a:lnTo>
                    <a:pt x="2025034" y="1463807"/>
                  </a:lnTo>
                  <a:lnTo>
                    <a:pt x="2038985" y="1446514"/>
                  </a:lnTo>
                  <a:lnTo>
                    <a:pt x="2051601" y="1428720"/>
                  </a:lnTo>
                  <a:lnTo>
                    <a:pt x="2062861" y="1410462"/>
                  </a:lnTo>
                </a:path>
                <a:path w="3146425" h="1807210">
                  <a:moveTo>
                    <a:pt x="1029588" y="1305814"/>
                  </a:moveTo>
                  <a:lnTo>
                    <a:pt x="1032706" y="1325284"/>
                  </a:lnTo>
                  <a:lnTo>
                    <a:pt x="1037288" y="1344612"/>
                  </a:lnTo>
                  <a:lnTo>
                    <a:pt x="1043322" y="1363749"/>
                  </a:lnTo>
                  <a:lnTo>
                    <a:pt x="1050798" y="1382649"/>
                  </a:lnTo>
                </a:path>
                <a:path w="3146425" h="1807210">
                  <a:moveTo>
                    <a:pt x="608711" y="830579"/>
                  </a:moveTo>
                  <a:lnTo>
                    <a:pt x="557937" y="850495"/>
                  </a:lnTo>
                  <a:lnTo>
                    <a:pt x="511857" y="874335"/>
                  </a:lnTo>
                  <a:lnTo>
                    <a:pt x="470826" y="901704"/>
                  </a:lnTo>
                  <a:lnTo>
                    <a:pt x="435202" y="932209"/>
                  </a:lnTo>
                  <a:lnTo>
                    <a:pt x="405340" y="965456"/>
                  </a:lnTo>
                  <a:lnTo>
                    <a:pt x="381597" y="1001051"/>
                  </a:lnTo>
                  <a:lnTo>
                    <a:pt x="364329" y="1038599"/>
                  </a:lnTo>
                  <a:lnTo>
                    <a:pt x="353894" y="1077707"/>
                  </a:lnTo>
                  <a:lnTo>
                    <a:pt x="350647" y="1117980"/>
                  </a:lnTo>
                </a:path>
                <a:path w="3146425" h="1807210">
                  <a:moveTo>
                    <a:pt x="0" y="524382"/>
                  </a:moveTo>
                  <a:lnTo>
                    <a:pt x="21834" y="554622"/>
                  </a:lnTo>
                  <a:lnTo>
                    <a:pt x="48466" y="582850"/>
                  </a:lnTo>
                  <a:lnTo>
                    <a:pt x="79599" y="608768"/>
                  </a:lnTo>
                  <a:lnTo>
                    <a:pt x="114934" y="632078"/>
                  </a:lnTo>
                </a:path>
                <a:path w="3146425" h="1807210">
                  <a:moveTo>
                    <a:pt x="275717" y="124332"/>
                  </a:moveTo>
                  <a:lnTo>
                    <a:pt x="272909" y="136969"/>
                  </a:lnTo>
                  <a:lnTo>
                    <a:pt x="270970" y="149701"/>
                  </a:lnTo>
                  <a:lnTo>
                    <a:pt x="269912" y="162480"/>
                  </a:lnTo>
                  <a:lnTo>
                    <a:pt x="269748" y="175259"/>
                  </a:lnTo>
                </a:path>
                <a:path w="3146425" h="1807210">
                  <a:moveTo>
                    <a:pt x="1009650" y="65024"/>
                  </a:moveTo>
                  <a:lnTo>
                    <a:pt x="997515" y="47720"/>
                  </a:lnTo>
                  <a:lnTo>
                    <a:pt x="983630" y="31083"/>
                  </a:lnTo>
                  <a:lnTo>
                    <a:pt x="968055" y="15160"/>
                  </a:lnTo>
                  <a:lnTo>
                    <a:pt x="950849" y="0"/>
                  </a:lnTo>
                </a:path>
                <a:path w="3146425" h="1807210">
                  <a:moveTo>
                    <a:pt x="1560322" y="95884"/>
                  </a:moveTo>
                  <a:lnTo>
                    <a:pt x="1555089" y="81436"/>
                  </a:lnTo>
                  <a:lnTo>
                    <a:pt x="1548558" y="67262"/>
                  </a:lnTo>
                  <a:lnTo>
                    <a:pt x="1540765" y="53397"/>
                  </a:lnTo>
                  <a:lnTo>
                    <a:pt x="1531747" y="39877"/>
                  </a:lnTo>
                </a:path>
                <a:path w="3146425" h="1807210">
                  <a:moveTo>
                    <a:pt x="2206498" y="114934"/>
                  </a:moveTo>
                  <a:lnTo>
                    <a:pt x="2178937" y="126857"/>
                  </a:lnTo>
                  <a:lnTo>
                    <a:pt x="2152507" y="139922"/>
                  </a:lnTo>
                  <a:lnTo>
                    <a:pt x="2127291" y="154082"/>
                  </a:lnTo>
                  <a:lnTo>
                    <a:pt x="2103374" y="169290"/>
                  </a:lnTo>
                </a:path>
                <a:path w="3146425" h="1807210">
                  <a:moveTo>
                    <a:pt x="2990215" y="541908"/>
                  </a:moveTo>
                  <a:lnTo>
                    <a:pt x="2995906" y="527764"/>
                  </a:lnTo>
                  <a:lnTo>
                    <a:pt x="3000787" y="513524"/>
                  </a:lnTo>
                  <a:lnTo>
                    <a:pt x="3004859" y="499189"/>
                  </a:lnTo>
                  <a:lnTo>
                    <a:pt x="3008122" y="484758"/>
                  </a:lnTo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2318766" y="2574797"/>
            <a:ext cx="1708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Why to </a:t>
            </a:r>
            <a:r>
              <a:rPr sz="1800" b="1" spc="-10" dirty="0">
                <a:latin typeface="Times New Roman"/>
                <a:cs typeface="Times New Roman"/>
              </a:rPr>
              <a:t>use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cloud  </a:t>
            </a:r>
            <a:r>
              <a:rPr sz="1800" b="1" spc="-5" dirty="0">
                <a:latin typeface="Times New Roman"/>
                <a:cs typeface="Times New Roman"/>
              </a:rPr>
              <a:t>platforms?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4858" y="1114100"/>
            <a:ext cx="6225064" cy="4015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11518" y="1465274"/>
            <a:ext cx="26174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Developing in the cloud  enables users to get their  applications to </a:t>
            </a:r>
            <a:r>
              <a:rPr sz="1600" b="1" spc="-10" dirty="0">
                <a:latin typeface="Times New Roman"/>
                <a:cs typeface="Times New Roman"/>
              </a:rPr>
              <a:t>market  </a:t>
            </a:r>
            <a:r>
              <a:rPr sz="1600" b="1" spc="-15" dirty="0">
                <a:latin typeface="Times New Roman"/>
                <a:cs typeface="Times New Roman"/>
              </a:rPr>
              <a:t>quickly. </a:t>
            </a:r>
            <a:r>
              <a:rPr sz="1600" b="1" spc="-5" dirty="0">
                <a:latin typeface="Times New Roman"/>
                <a:cs typeface="Times New Roman"/>
              </a:rPr>
              <a:t>Hardware </a:t>
            </a:r>
            <a:r>
              <a:rPr sz="1600" b="1" spc="-10" dirty="0">
                <a:latin typeface="Times New Roman"/>
                <a:cs typeface="Times New Roman"/>
              </a:rPr>
              <a:t>failures </a:t>
            </a:r>
            <a:r>
              <a:rPr sz="1600" b="1" spc="-5" dirty="0">
                <a:latin typeface="Times New Roman"/>
                <a:cs typeface="Times New Roman"/>
              </a:rPr>
              <a:t>do  not </a:t>
            </a:r>
            <a:r>
              <a:rPr sz="1600" b="1" spc="-10" dirty="0">
                <a:latin typeface="Times New Roman"/>
                <a:cs typeface="Times New Roman"/>
              </a:rPr>
              <a:t>result </a:t>
            </a:r>
            <a:r>
              <a:rPr sz="1600" b="1" spc="-5" dirty="0">
                <a:latin typeface="Times New Roman"/>
                <a:cs typeface="Times New Roman"/>
              </a:rPr>
              <a:t>in data loss because  of networked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backups.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634" y="3126486"/>
            <a:ext cx="19577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Cloud computing uses  </a:t>
            </a:r>
            <a:r>
              <a:rPr sz="1600" b="1" spc="-15" dirty="0">
                <a:latin typeface="Times New Roman"/>
                <a:cs typeface="Times New Roman"/>
              </a:rPr>
              <a:t>remote </a:t>
            </a:r>
            <a:r>
              <a:rPr sz="1600" b="1" spc="-10" dirty="0">
                <a:latin typeface="Times New Roman"/>
                <a:cs typeface="Times New Roman"/>
              </a:rPr>
              <a:t>resources,  </a:t>
            </a:r>
            <a:r>
              <a:rPr sz="1600" b="1" spc="-5" dirty="0">
                <a:latin typeface="Times New Roman"/>
                <a:cs typeface="Times New Roman"/>
              </a:rPr>
              <a:t>saving organizations  the cost of servers and  other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equipment.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688" y="1261364"/>
            <a:ext cx="3872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Why to use Cloud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Platforms?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65792" y="5471159"/>
            <a:ext cx="1815083" cy="1018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66344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52095" algn="l"/>
                <a:tab pos="4586605" algn="l"/>
              </a:tabLst>
            </a:pPr>
            <a:r>
              <a:rPr sz="2000" spc="-15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67347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52095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offers: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IaaS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PaaS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SaaS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All 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511915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52095" algn="l"/>
                <a:tab pos="3296285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1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Zone represents a location that </a:t>
            </a: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contains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physical data centers, while a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  is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zone which contains a single data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Availability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Zones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geographic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proximity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low-latency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14654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262890" algn="l"/>
                <a:tab pos="906970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Hypervisor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16204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52095" algn="l"/>
                <a:tab pos="6085205" algn="l"/>
              </a:tabLst>
            </a:pPr>
            <a:r>
              <a:rPr sz="2000" spc="-15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ansta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PaaS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Serverless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471409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393700" algn="l"/>
                <a:tab pos="394335" algn="l"/>
                <a:tab pos="236156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is used for long-term cold storage of data in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8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Snowball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Glacier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399986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S3 stands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Synchronized Storage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77723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506095" algn="l"/>
                <a:tab pos="506730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snowball 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execute highly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computations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physically transport data to </a:t>
            </a:r>
            <a:r>
              <a:rPr sz="2000" spc="-5" dirty="0">
                <a:latin typeface="Times New Roman"/>
                <a:cs typeface="Times New Roman"/>
              </a:rPr>
              <a:t>Amazon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24307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386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NoSQL database service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MariaDB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PostgreSQL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NoSQL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DynamoDB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297795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Users can establish a dedicated connection from an </a:t>
            </a:r>
            <a:r>
              <a:rPr sz="2000" spc="-5" dirty="0">
                <a:latin typeface="Times New Roman"/>
                <a:cs typeface="Times New Roman"/>
              </a:rPr>
              <a:t>on-premises </a:t>
            </a:r>
            <a:r>
              <a:rPr sz="2000" dirty="0">
                <a:latin typeface="Times New Roman"/>
                <a:cs typeface="Times New Roman"/>
              </a:rPr>
              <a:t>data center to the </a:t>
            </a: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2951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 </a:t>
            </a:r>
            <a:r>
              <a:rPr sz="2000" dirty="0">
                <a:latin typeface="Times New Roman"/>
                <a:cs typeface="Times New Roman"/>
              </a:rPr>
              <a:t>Direct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53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111230" cy="405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Evaluating cloud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criteria </a:t>
            </a:r>
            <a:r>
              <a:rPr sz="2000" dirty="0">
                <a:latin typeface="Times New Roman"/>
                <a:cs typeface="Times New Roman"/>
              </a:rPr>
              <a:t>to be considered while evaluating cloud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Performance</a:t>
            </a:r>
            <a:r>
              <a:rPr sz="2000" dirty="0">
                <a:latin typeface="Times New Roman"/>
                <a:cs typeface="Times New Roman"/>
              </a:rPr>
              <a:t>: Cloud providers deliver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application </a:t>
            </a:r>
            <a:r>
              <a:rPr sz="2000" spc="-5" dirty="0">
                <a:latin typeface="Times New Roman"/>
                <a:cs typeface="Times New Roman"/>
              </a:rPr>
              <a:t>performance </a:t>
            </a:r>
            <a:r>
              <a:rPr sz="2000" dirty="0">
                <a:latin typeface="Times New Roman"/>
                <a:cs typeface="Times New Roman"/>
              </a:rPr>
              <a:t>results based on geographic  location and cloud platform architecture.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should expect a cloud provider in your region to </a:t>
            </a:r>
            <a:r>
              <a:rPr sz="2000" spc="-5" dirty="0">
                <a:latin typeface="Times New Roman"/>
                <a:cs typeface="Times New Roman"/>
              </a:rPr>
              <a:t>offer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  </a:t>
            </a:r>
            <a:r>
              <a:rPr sz="2000" spc="-5" dirty="0">
                <a:latin typeface="Times New Roman"/>
                <a:cs typeface="Times New Roman"/>
              </a:rPr>
              <a:t>latency </a:t>
            </a:r>
            <a:r>
              <a:rPr sz="2000" dirty="0">
                <a:latin typeface="Times New Roman"/>
                <a:cs typeface="Times New Roman"/>
              </a:rPr>
              <a:t>Internet access to your </a:t>
            </a:r>
            <a:r>
              <a:rPr sz="2000" spc="-5" dirty="0">
                <a:latin typeface="Times New Roman"/>
                <a:cs typeface="Times New Roman"/>
              </a:rPr>
              <a:t>applications. Some </a:t>
            </a:r>
            <a:r>
              <a:rPr sz="2000" dirty="0">
                <a:latin typeface="Times New Roman"/>
                <a:cs typeface="Times New Roman"/>
              </a:rPr>
              <a:t>cloud providers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allow </a:t>
            </a:r>
            <a:r>
              <a:rPr sz="2000" spc="-5" dirty="0">
                <a:latin typeface="Times New Roman"/>
                <a:cs typeface="Times New Roman"/>
              </a:rPr>
              <a:t>applications </a:t>
            </a:r>
            <a:r>
              <a:rPr sz="2000" dirty="0">
                <a:latin typeface="Times New Roman"/>
                <a:cs typeface="Times New Roman"/>
              </a:rPr>
              <a:t>to be hosted in 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geographic locations. That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especially important </a:t>
            </a:r>
            <a:r>
              <a:rPr sz="2000" dirty="0">
                <a:latin typeface="Times New Roman"/>
                <a:cs typeface="Times New Roman"/>
              </a:rPr>
              <a:t>for business </a:t>
            </a:r>
            <a:r>
              <a:rPr sz="2000" spc="-5" dirty="0">
                <a:latin typeface="Times New Roman"/>
                <a:cs typeface="Times New Roman"/>
              </a:rPr>
              <a:t>continuity </a:t>
            </a:r>
            <a:r>
              <a:rPr sz="2000" dirty="0">
                <a:latin typeface="Times New Roman"/>
                <a:cs typeface="Times New Roman"/>
              </a:rPr>
              <a:t>purposes, or  if the applications are being accessed by a global user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270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Technology </a:t>
            </a:r>
            <a:r>
              <a:rPr sz="2000" b="1" dirty="0">
                <a:latin typeface="Times New Roman"/>
                <a:cs typeface="Times New Roman"/>
              </a:rPr>
              <a:t>Stack</a:t>
            </a:r>
            <a:r>
              <a:rPr sz="2000" dirty="0">
                <a:latin typeface="Times New Roman"/>
                <a:cs typeface="Times New Roman"/>
              </a:rPr>
              <a:t>: Cloud providers have focused their services on a particular software </a:t>
            </a:r>
            <a:r>
              <a:rPr sz="2000" spc="-5" dirty="0">
                <a:latin typeface="Times New Roman"/>
                <a:cs typeface="Times New Roman"/>
              </a:rPr>
              <a:t>stack, </a:t>
            </a:r>
            <a:r>
              <a:rPr sz="2000" dirty="0">
                <a:latin typeface="Times New Roman"/>
                <a:cs typeface="Times New Roman"/>
              </a:rPr>
              <a:t>such as  Microsoft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.NET.</a:t>
            </a:r>
            <a:r>
              <a:rPr sz="2000" dirty="0">
                <a:latin typeface="Times New Roman"/>
                <a:cs typeface="Times New Roman"/>
              </a:rPr>
              <a:t> 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stacks,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 </a:t>
            </a: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tremendous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savings.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784080" y="1115567"/>
            <a:ext cx="1473707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4116" y="3726179"/>
            <a:ext cx="954024" cy="585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4672584"/>
            <a:ext cx="466344" cy="466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54640" y="5635752"/>
            <a:ext cx="1136903" cy="1135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96302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06095" algn="l"/>
                <a:tab pos="506730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Route 53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Service to balance network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traffic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Domain name </a:t>
            </a:r>
            <a:r>
              <a:rPr sz="2000" dirty="0">
                <a:latin typeface="Times New Roman"/>
                <a:cs typeface="Times New Roman"/>
              </a:rPr>
              <a:t>system provided by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that routes end users to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36891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  <a:tab pos="299593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enables a development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to create,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command-line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Gateway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Times New Roman"/>
                <a:cs typeface="Times New Roman"/>
              </a:rPr>
              <a:t>AWS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CodeCommit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38022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389255" algn="l"/>
                <a:tab pos="3315335" algn="l"/>
              </a:tabLst>
            </a:pPr>
            <a:r>
              <a:rPr sz="2000" spc="-7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monitor </a:t>
            </a:r>
            <a:r>
              <a:rPr sz="2000" dirty="0">
                <a:latin typeface="Times New Roman"/>
                <a:cs typeface="Times New Roman"/>
              </a:rPr>
              <a:t>the health of applications and resources in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Chef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15" dirty="0">
                <a:latin typeface="Times New Roman"/>
                <a:cs typeface="Times New Roman"/>
              </a:rPr>
              <a:t>CloudWatch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307455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520065" algn="l"/>
                <a:tab pos="520700" algn="l"/>
              </a:tabLst>
            </a:pPr>
            <a:r>
              <a:rPr sz="2000" dirty="0">
                <a:latin typeface="Times New Roman"/>
                <a:cs typeface="Times New Roman"/>
              </a:rPr>
              <a:t>IAM allows </a:t>
            </a:r>
            <a:r>
              <a:rPr sz="2000" spc="-5" dirty="0">
                <a:latin typeface="Times New Roman"/>
                <a:cs typeface="Times New Roman"/>
              </a:rPr>
              <a:t>admins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Update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Connect cloud resource to Microsoft </a:t>
            </a:r>
            <a:r>
              <a:rPr sz="2000" spc="-5" dirty="0">
                <a:latin typeface="Times New Roman"/>
                <a:cs typeface="Times New Roman"/>
              </a:rPr>
              <a:t>active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Create and </a:t>
            </a:r>
            <a:r>
              <a:rPr sz="2000" spc="-5" dirty="0">
                <a:latin typeface="Times New Roman"/>
                <a:cs typeface="Times New Roman"/>
              </a:rPr>
              <a:t>manage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108190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389255" algn="l"/>
                <a:tab pos="703135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azon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-sp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ech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transla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Lex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dirty="0">
                <a:latin typeface="Times New Roman"/>
                <a:cs typeface="Times New Roman"/>
              </a:rPr>
              <a:t>Rekognition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Amazon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Alexa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94473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R="6276340" algn="r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76555" marR="6335395" indent="-376555" algn="r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76555" algn="l"/>
              </a:tabLst>
            </a:pPr>
            <a:r>
              <a:rPr sz="2000" dirty="0">
                <a:latin typeface="Times New Roman"/>
                <a:cs typeface="Times New Roman"/>
              </a:rPr>
              <a:t>The Azure platform consists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azure, Microsoft .NET services, Microsoft SQL</a:t>
            </a:r>
            <a:r>
              <a:rPr sz="2000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services, and Live Services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azure, Microsoft .NET services, Microsoft SQL services, and Microsoft</a:t>
            </a:r>
            <a:r>
              <a:rPr sz="2000" spc="-3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91070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3700" algn="l"/>
                <a:tab pos="236156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is the Google cloud </a:t>
            </a:r>
            <a:r>
              <a:rPr sz="2000" spc="-15" dirty="0">
                <a:latin typeface="Times New Roman"/>
                <a:cs typeface="Times New Roman"/>
              </a:rPr>
              <a:t>platform’s </a:t>
            </a:r>
            <a:r>
              <a:rPr sz="2000" dirty="0">
                <a:latin typeface="Times New Roman"/>
                <a:cs typeface="Times New Roman"/>
              </a:rPr>
              <a:t>PaaS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offering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Google App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Google </a:t>
            </a:r>
            <a:r>
              <a:rPr sz="2000" dirty="0">
                <a:latin typeface="Times New Roman"/>
                <a:cs typeface="Times New Roman"/>
              </a:rPr>
              <a:t>Container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19607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93700" algn="l"/>
                <a:tab pos="223393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is the best platform for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Relationship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(CRM).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Google App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Salesforce.com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47636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8925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enterprise social </a:t>
            </a:r>
            <a:r>
              <a:rPr sz="2000" dirty="0">
                <a:latin typeface="Times New Roman"/>
                <a:cs typeface="Times New Roman"/>
              </a:rPr>
              <a:t>network within Salesforce platform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Chatter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25" dirty="0">
                <a:latin typeface="Times New Roman"/>
                <a:cs typeface="Times New Roman"/>
              </a:rPr>
              <a:t>Twitter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97636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 Assessment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3700" algn="l"/>
                <a:tab pos="210693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is the platform that delivers Microsoft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 private cloud 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10" dirty="0">
                <a:latin typeface="Times New Roman"/>
                <a:cs typeface="Times New Roman"/>
              </a:rPr>
              <a:t>Windows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21060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Evaluating cloud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platforms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criteria </a:t>
            </a:r>
            <a:r>
              <a:rPr sz="2000" dirty="0">
                <a:latin typeface="Times New Roman"/>
                <a:cs typeface="Times New Roman"/>
              </a:rPr>
              <a:t>to be considered while evaluating cloud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 </a:t>
            </a:r>
            <a:r>
              <a:rPr sz="2000" b="1" spc="-5" dirty="0">
                <a:latin typeface="Times New Roman"/>
                <a:cs typeface="Times New Roman"/>
              </a:rPr>
              <a:t>level agreements </a:t>
            </a:r>
            <a:r>
              <a:rPr sz="2000" b="1" dirty="0">
                <a:latin typeface="Times New Roman"/>
                <a:cs typeface="Times New Roman"/>
              </a:rPr>
              <a:t>and Reliability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service providers guarantee higher </a:t>
            </a:r>
            <a:r>
              <a:rPr sz="2000" spc="-5" dirty="0">
                <a:latin typeface="Times New Roman"/>
                <a:cs typeface="Times New Roman"/>
              </a:rPr>
              <a:t>levels </a:t>
            </a:r>
            <a:r>
              <a:rPr sz="2000" dirty="0">
                <a:latin typeface="Times New Roman"/>
                <a:cs typeface="Times New Roman"/>
              </a:rPr>
              <a:t>of service to  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Although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good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provider’s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commitment, 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better to rely on </a:t>
            </a:r>
            <a:r>
              <a:rPr sz="2000" spc="-5" dirty="0">
                <a:latin typeface="Times New Roman"/>
                <a:cs typeface="Times New Roman"/>
              </a:rPr>
              <a:t>customer testimonials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15" dirty="0">
                <a:latin typeface="Times New Roman"/>
                <a:cs typeface="Times New Roman"/>
              </a:rPr>
              <a:t>reliability. </a:t>
            </a:r>
            <a:r>
              <a:rPr sz="2000" spc="-5" dirty="0">
                <a:latin typeface="Times New Roman"/>
                <a:cs typeface="Times New Roman"/>
              </a:rPr>
              <a:t>Comparison </a:t>
            </a:r>
            <a:r>
              <a:rPr sz="2000" dirty="0">
                <a:latin typeface="Times New Roman"/>
                <a:cs typeface="Times New Roman"/>
              </a:rPr>
              <a:t>services such as CloudSlueth and  CloudHarmony 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provide long </a:t>
            </a:r>
            <a:r>
              <a:rPr sz="2000" spc="-5" dirty="0">
                <a:latin typeface="Times New Roman"/>
                <a:cs typeface="Times New Roman"/>
              </a:rPr>
              <a:t>term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statistics.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286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Cost</a:t>
            </a:r>
            <a:r>
              <a:rPr sz="2000" dirty="0">
                <a:latin typeface="Times New Roman"/>
                <a:cs typeface="Times New Roman"/>
              </a:rPr>
              <a:t>: Cost 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factors that should be </a:t>
            </a:r>
            <a:r>
              <a:rPr sz="2000" spc="-5" dirty="0">
                <a:latin typeface="Times New Roman"/>
                <a:cs typeface="Times New Roman"/>
              </a:rPr>
              <a:t>compared </a:t>
            </a:r>
            <a:r>
              <a:rPr sz="2000" dirty="0">
                <a:latin typeface="Times New Roman"/>
                <a:cs typeface="Times New Roman"/>
              </a:rPr>
              <a:t>before opting for any cloud  </a:t>
            </a:r>
            <a:r>
              <a:rPr sz="2000" spc="-5" dirty="0">
                <a:latin typeface="Times New Roman"/>
                <a:cs typeface="Times New Roman"/>
              </a:rPr>
              <a:t>platform.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primary </a:t>
            </a:r>
            <a:r>
              <a:rPr sz="2000" dirty="0">
                <a:latin typeface="Times New Roman"/>
                <a:cs typeface="Times New Roman"/>
              </a:rPr>
              <a:t>driver behind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businesses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 cloud is to save </a:t>
            </a:r>
            <a:r>
              <a:rPr sz="2000" spc="-25" dirty="0">
                <a:latin typeface="Times New Roman"/>
                <a:cs typeface="Times New Roman"/>
              </a:rPr>
              <a:t>money. </a:t>
            </a:r>
            <a:r>
              <a:rPr sz="2000" spc="-5" dirty="0">
                <a:latin typeface="Times New Roman"/>
                <a:cs typeface="Times New Roman"/>
              </a:rPr>
              <a:t>Almost all  </a:t>
            </a:r>
            <a:r>
              <a:rPr sz="2000" dirty="0">
                <a:latin typeface="Times New Roman"/>
                <a:cs typeface="Times New Roman"/>
              </a:rPr>
              <a:t>cloud providers </a:t>
            </a: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a utility-based pricing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where 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use the resources you need and then  </a:t>
            </a:r>
            <a:r>
              <a:rPr sz="2000" spc="-5" dirty="0">
                <a:latin typeface="Times New Roman"/>
                <a:cs typeface="Times New Roman"/>
              </a:rPr>
              <a:t>simply </a:t>
            </a:r>
            <a:r>
              <a:rPr sz="2000" dirty="0">
                <a:latin typeface="Times New Roman"/>
                <a:cs typeface="Times New Roman"/>
              </a:rPr>
              <a:t>pay for the resources that you use. </a:t>
            </a:r>
            <a:r>
              <a:rPr sz="2000" spc="-15" dirty="0">
                <a:latin typeface="Times New Roman"/>
                <a:cs typeface="Times New Roman"/>
              </a:rPr>
              <a:t>Generally,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are paying for resources on an hourly or  </a:t>
            </a:r>
            <a:r>
              <a:rPr sz="2000" spc="-5" dirty="0">
                <a:latin typeface="Times New Roman"/>
                <a:cs typeface="Times New Roman"/>
              </a:rPr>
              <a:t>monthly </a:t>
            </a:r>
            <a:r>
              <a:rPr sz="2000" dirty="0">
                <a:latin typeface="Times New Roman"/>
                <a:cs typeface="Times New Roman"/>
              </a:rPr>
              <a:t>basis. When comparing, three pricing dimensions should be </a:t>
            </a:r>
            <a:r>
              <a:rPr sz="2000" spc="-5" dirty="0">
                <a:latin typeface="Times New Roman"/>
                <a:cs typeface="Times New Roman"/>
              </a:rPr>
              <a:t>considered: </a:t>
            </a:r>
            <a:r>
              <a:rPr sz="2000" dirty="0">
                <a:latin typeface="Times New Roman"/>
                <a:cs typeface="Times New Roman"/>
              </a:rPr>
              <a:t>computing, storage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bandwidth.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Introduction </a:t>
            </a:r>
            <a:r>
              <a:rPr sz="2400" spc="-15" dirty="0"/>
              <a:t>to </a:t>
            </a:r>
            <a:r>
              <a:rPr sz="2400" spc="-25" dirty="0"/>
              <a:t>Operating</a:t>
            </a:r>
            <a:r>
              <a:rPr sz="2400" spc="-120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784080" y="1115567"/>
            <a:ext cx="1473707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7376" y="3427476"/>
            <a:ext cx="752855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" y="4846320"/>
            <a:ext cx="746760" cy="786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54640" y="5635752"/>
            <a:ext cx="1136903" cy="1135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Document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72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http://www.davidchappell.com/CloudPlatforms-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-Chappell.pdf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pdf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examines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its</a:t>
                      </a:r>
                      <a:r>
                        <a:rPr sz="12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components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AWS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3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https://searchaws.techtarget.com/definition/Am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azon-Web-Services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its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 brief.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Microsoft Azure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14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https://searchcloudcomputing.techtarget.com/defi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nition/Windows-Azure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explain Microsoft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azure platform and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the services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it 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offers.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Google cloud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platform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1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https://searchcloudcomputing.techtarget.com/defi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nition/Google-Cloud-Platform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services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offered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by the cloud</a:t>
                      </a:r>
                      <a:r>
                        <a:rPr sz="12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Impact of 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81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3"/>
                        </a:rPr>
                        <a:t>//www.syseng.com/white_paper/cloud-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computing-take-cloud-assessing-impact-cloud-  computing-business/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impact of cloud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Microsoft Azure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Stack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77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https://searchwindowsserver.techtarget.com/defin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ition/Microsoft-Azure-Stack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azure stack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hybrid</a:t>
                      </a:r>
                      <a:r>
                        <a:rPr sz="12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clouds.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OpenStack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159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https://searchstorage.techtarget.com/definition/R  ed-Hat-Enterprise-Linux-OpenStack-Platform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gives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overview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openstack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Greengrass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920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https://searchaws.techtarget.com/definition/AWS-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Greengrass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2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Greengrass.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Video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72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457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www.youtube.com/watch?v=wKMmA7b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gSBc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defines how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</a:t>
                      </a:r>
                      <a:r>
                        <a:rPr sz="12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works.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AWS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01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www.youtube.com/watch?v=r4YIdn2eT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m4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 its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services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brief.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Microsoft Azure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4"/>
                        </a:rPr>
                        <a:t>//www.youtube.com/watch?v=rfSYypHtuUw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video describes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Microsoft azure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Google cloud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platform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5"/>
                        </a:rPr>
                        <a:t>//www.youtube.com/watch?v=COhwhZjcjw0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gives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overview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Google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Impact of 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6"/>
                        </a:rPr>
                        <a:t>//www.youtube.com/watch?v=vIn8_o56_cg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impact of cloud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platforms.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Microsoft Azure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Stack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7"/>
                        </a:rPr>
                        <a:t>//www.youtube.com/watch?v=egmPQ9eROn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azure stack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hybrid</a:t>
                      </a:r>
                      <a:r>
                        <a:rPr sz="12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clouds.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OpenStack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8"/>
                        </a:rPr>
                        <a:t>//www.youtube.com/watch?v=c1GFoY4btpo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gives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overview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openstack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Greengrass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9"/>
                        </a:rPr>
                        <a:t>//www.youtube.com/watch?v=1rLxPOxVJoQ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gives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overview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Greengrass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5505" y="2681173"/>
            <a:ext cx="4108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Cloud</a:t>
            </a:r>
            <a:r>
              <a:rPr sz="4800" spc="-8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Migration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Cloud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7203" y="3639311"/>
            <a:ext cx="5026152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315592"/>
            <a:ext cx="9585960" cy="283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Migration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Risks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Delivering Business Processes from 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Business process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Broad Approaches to Migrating into the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The Seven-Step Model of Migration into a Cloud, </a:t>
            </a:r>
            <a:r>
              <a:rPr sz="2000" spc="-5" dirty="0">
                <a:latin typeface="Times New Roman"/>
                <a:cs typeface="Times New Roman"/>
              </a:rPr>
              <a:t>Efficient </a:t>
            </a:r>
            <a:r>
              <a:rPr sz="2000" dirty="0">
                <a:latin typeface="Times New Roman"/>
                <a:cs typeface="Times New Roman"/>
              </a:rPr>
              <a:t>Steps for </a:t>
            </a:r>
            <a:r>
              <a:rPr sz="2000" spc="-5" dirty="0">
                <a:latin typeface="Times New Roman"/>
                <a:cs typeface="Times New Roman"/>
              </a:rPr>
              <a:t>migrating </a:t>
            </a:r>
            <a:r>
              <a:rPr sz="2000" dirty="0">
                <a:latin typeface="Times New Roman"/>
                <a:cs typeface="Times New Roman"/>
              </a:rPr>
              <a:t>to a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Risks: </a:t>
            </a:r>
            <a:r>
              <a:rPr sz="2000" dirty="0">
                <a:latin typeface="Times New Roman"/>
                <a:cs typeface="Times New Roman"/>
              </a:rPr>
              <a:t>Measuring and </a:t>
            </a:r>
            <a:r>
              <a:rPr sz="2000" spc="-5" dirty="0">
                <a:latin typeface="Times New Roman"/>
                <a:cs typeface="Times New Roman"/>
              </a:rPr>
              <a:t>assessment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concerns </a:t>
            </a:r>
            <a:r>
              <a:rPr sz="2000" spc="-5" dirty="0">
                <a:latin typeface="Times New Roman"/>
                <a:cs typeface="Times New Roman"/>
              </a:rPr>
              <a:t>Risk Mitigation </a:t>
            </a:r>
            <a:r>
              <a:rPr sz="2000" dirty="0">
                <a:latin typeface="Times New Roman"/>
                <a:cs typeface="Times New Roman"/>
              </a:rPr>
              <a:t>methodology for Cloud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dirty="0">
                <a:latin typeface="Times New Roman"/>
                <a:cs typeface="Times New Roman"/>
              </a:rPr>
              <a:t>Studies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10792"/>
            <a:ext cx="1112837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Delivering </a:t>
            </a:r>
            <a:r>
              <a:rPr sz="2400" b="1" spc="-5" dirty="0">
                <a:latin typeface="Times New Roman"/>
                <a:cs typeface="Times New Roman"/>
              </a:rPr>
              <a:t>Business </a:t>
            </a:r>
            <a:r>
              <a:rPr sz="2400" b="1" spc="-10" dirty="0">
                <a:latin typeface="Times New Roman"/>
                <a:cs typeface="Times New Roman"/>
              </a:rPr>
              <a:t>Processes </a:t>
            </a:r>
            <a:r>
              <a:rPr sz="2400" b="1" spc="-15" dirty="0">
                <a:latin typeface="Times New Roman"/>
                <a:cs typeface="Times New Roman"/>
              </a:rPr>
              <a:t>from </a:t>
            </a:r>
            <a:r>
              <a:rPr sz="2400" b="1" spc="-5" dirty="0">
                <a:latin typeface="Times New Roman"/>
                <a:cs typeface="Times New Roman"/>
              </a:rPr>
              <a:t>the 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Business processes such as payroll, </a:t>
            </a:r>
            <a:r>
              <a:rPr sz="2000" spc="-5" dirty="0">
                <a:latin typeface="Times New Roman"/>
                <a:cs typeface="Times New Roman"/>
              </a:rPr>
              <a:t>email, </a:t>
            </a:r>
            <a:r>
              <a:rPr sz="2000" dirty="0">
                <a:latin typeface="Times New Roman"/>
                <a:cs typeface="Times New Roman"/>
              </a:rPr>
              <a:t>printing, or </a:t>
            </a:r>
            <a:r>
              <a:rPr sz="2000" spc="-5" dirty="0">
                <a:latin typeface="Times New Roman"/>
                <a:cs typeface="Times New Roman"/>
              </a:rPr>
              <a:t>e-commerce </a:t>
            </a:r>
            <a:r>
              <a:rPr sz="2000" dirty="0">
                <a:latin typeface="Times New Roman"/>
                <a:cs typeface="Times New Roman"/>
              </a:rPr>
              <a:t>delivered over the internet as a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can be </a:t>
            </a:r>
            <a:r>
              <a:rPr sz="2000" spc="-5" dirty="0">
                <a:latin typeface="Times New Roman"/>
                <a:cs typeface="Times New Roman"/>
              </a:rPr>
              <a:t>termed as </a:t>
            </a:r>
            <a:r>
              <a:rPr sz="2000" b="1" dirty="0">
                <a:latin typeface="Times New Roman"/>
                <a:cs typeface="Times New Roman"/>
              </a:rPr>
              <a:t>“Business </a:t>
            </a:r>
            <a:r>
              <a:rPr sz="2000" b="1" spc="-5" dirty="0">
                <a:latin typeface="Times New Roman"/>
                <a:cs typeface="Times New Roman"/>
              </a:rPr>
              <a:t>Process </a:t>
            </a:r>
            <a:r>
              <a:rPr sz="2000" b="1" dirty="0">
                <a:latin typeface="Times New Roman"/>
                <a:cs typeface="Times New Roman"/>
              </a:rPr>
              <a:t>as a </a:t>
            </a:r>
            <a:r>
              <a:rPr sz="2000" b="1" spc="-5" dirty="0">
                <a:latin typeface="Times New Roman"/>
                <a:cs typeface="Times New Roman"/>
              </a:rPr>
              <a:t>Service”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BPaaS.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07314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Traditionally </a:t>
            </a:r>
            <a:r>
              <a:rPr sz="2000" dirty="0">
                <a:latin typeface="Times New Roman"/>
                <a:cs typeface="Times New Roman"/>
              </a:rPr>
              <a:t>business processes were </a:t>
            </a:r>
            <a:r>
              <a:rPr sz="2000" spc="-5" dirty="0">
                <a:latin typeface="Times New Roman"/>
                <a:cs typeface="Times New Roman"/>
              </a:rPr>
              <a:t>automated </a:t>
            </a:r>
            <a:r>
              <a:rPr sz="2000" dirty="0">
                <a:latin typeface="Times New Roman"/>
                <a:cs typeface="Times New Roman"/>
              </a:rPr>
              <a:t>into a </a:t>
            </a:r>
            <a:r>
              <a:rPr sz="2000" spc="-5" dirty="0">
                <a:latin typeface="Times New Roman"/>
                <a:cs typeface="Times New Roman"/>
              </a:rPr>
              <a:t>program.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if a company wanted to 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that a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system for orders looked up a credit check before issuing a transaction,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built that request into 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7594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advent of cloud computing, this approach is starting to change. </a:t>
            </a:r>
            <a:r>
              <a:rPr sz="2000" spc="-10" dirty="0">
                <a:latin typeface="Times New Roman"/>
                <a:cs typeface="Times New Roman"/>
              </a:rPr>
              <a:t>Increasingly, </a:t>
            </a:r>
            <a:r>
              <a:rPr sz="2000" spc="-5" dirty="0">
                <a:latin typeface="Times New Roman"/>
                <a:cs typeface="Times New Roman"/>
              </a:rPr>
              <a:t>companies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 looking at a </a:t>
            </a:r>
            <a:r>
              <a:rPr sz="2000" spc="-5" dirty="0">
                <a:latin typeface="Times New Roman"/>
                <a:cs typeface="Times New Roman"/>
              </a:rPr>
              <a:t>more service-oriented </a:t>
            </a:r>
            <a:r>
              <a:rPr sz="2000" dirty="0">
                <a:latin typeface="Times New Roman"/>
                <a:cs typeface="Times New Roman"/>
              </a:rPr>
              <a:t>approach to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instead of investing and </a:t>
            </a:r>
            <a:r>
              <a:rPr sz="2000" spc="-5" dirty="0">
                <a:latin typeface="Times New Roman"/>
                <a:cs typeface="Times New Roman"/>
              </a:rPr>
              <a:t>maintaining </a:t>
            </a:r>
            <a:r>
              <a:rPr sz="2000" dirty="0">
                <a:latin typeface="Times New Roman"/>
                <a:cs typeface="Times New Roman"/>
              </a:rPr>
              <a:t>servers for </a:t>
            </a:r>
            <a:r>
              <a:rPr sz="2000" spc="-5" dirty="0">
                <a:latin typeface="Times New Roman"/>
                <a:cs typeface="Times New Roman"/>
              </a:rPr>
              <a:t>email. Email </a:t>
            </a:r>
            <a:r>
              <a:rPr sz="2000" dirty="0">
                <a:latin typeface="Times New Roman"/>
                <a:cs typeface="Times New Roman"/>
              </a:rPr>
              <a:t>can be accessed as a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through a cloud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113519" y="5151120"/>
            <a:ext cx="2618231" cy="157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1010792"/>
            <a:ext cx="11351895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Business </a:t>
            </a:r>
            <a:r>
              <a:rPr sz="2400" b="1" spc="-10" dirty="0">
                <a:latin typeface="Times New Roman"/>
                <a:cs typeface="Times New Roman"/>
              </a:rPr>
              <a:t>Process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For a concrete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of BPaaS, </a:t>
            </a:r>
            <a:r>
              <a:rPr sz="2000" spc="-5" dirty="0">
                <a:latin typeface="Times New Roman"/>
                <a:cs typeface="Times New Roman"/>
              </a:rPr>
              <a:t>think </a:t>
            </a:r>
            <a:r>
              <a:rPr sz="2000" dirty="0">
                <a:latin typeface="Times New Roman"/>
                <a:cs typeface="Times New Roman"/>
              </a:rPr>
              <a:t>about certain kinds of </a:t>
            </a:r>
            <a:r>
              <a:rPr sz="2000" spc="-5" dirty="0">
                <a:latin typeface="Times New Roman"/>
                <a:cs typeface="Times New Roman"/>
              </a:rPr>
              <a:t>tasks </a:t>
            </a:r>
            <a:r>
              <a:rPr sz="2000" dirty="0">
                <a:latin typeface="Times New Roman"/>
                <a:cs typeface="Times New Roman"/>
              </a:rPr>
              <a:t>that businesses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need done on a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  basis.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example is </a:t>
            </a:r>
            <a:r>
              <a:rPr sz="2000" dirty="0">
                <a:latin typeface="Times New Roman"/>
                <a:cs typeface="Times New Roman"/>
              </a:rPr>
              <a:t>transaction </a:t>
            </a:r>
            <a:r>
              <a:rPr sz="2000" spc="-5" dirty="0">
                <a:latin typeface="Times New Roman"/>
                <a:cs typeface="Times New Roman"/>
              </a:rPr>
              <a:t>management. </a:t>
            </a:r>
            <a:r>
              <a:rPr sz="2000" dirty="0">
                <a:latin typeface="Times New Roman"/>
                <a:cs typeface="Times New Roman"/>
              </a:rPr>
              <a:t>Credit card transactions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need to be recorded in a central  database, or otherwise handled or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04775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Business processes span </a:t>
            </a:r>
            <a:r>
              <a:rPr sz="2000" spc="-5" dirty="0">
                <a:latin typeface="Times New Roman"/>
                <a:cs typeface="Times New Roman"/>
              </a:rPr>
              <a:t>industries, </a:t>
            </a:r>
            <a:r>
              <a:rPr sz="2000" dirty="0">
                <a:latin typeface="Times New Roman"/>
                <a:cs typeface="Times New Roman"/>
              </a:rPr>
              <a:t>both vertical and horizontal, and can include any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  operation. </a:t>
            </a:r>
            <a:r>
              <a:rPr sz="2000" spc="-5" dirty="0">
                <a:latin typeface="Times New Roman"/>
                <a:cs typeface="Times New Roman"/>
              </a:rPr>
              <a:t>Examples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83756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Manufacturing </a:t>
            </a:r>
            <a:r>
              <a:rPr sz="2000" dirty="0">
                <a:latin typeface="Times New Roman"/>
                <a:cs typeface="Times New Roman"/>
              </a:rPr>
              <a:t>– an product </a:t>
            </a:r>
            <a:r>
              <a:rPr sz="2000" spc="-5" dirty="0">
                <a:latin typeface="Times New Roman"/>
                <a:cs typeface="Times New Roman"/>
              </a:rPr>
              <a:t>assembly </a:t>
            </a:r>
            <a:r>
              <a:rPr sz="2000" dirty="0">
                <a:latin typeface="Times New Roman"/>
                <a:cs typeface="Times New Roman"/>
              </a:rPr>
              <a:t>process, a quality assurance process, 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corrective/preventive  maintenance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Finance </a:t>
            </a:r>
            <a:r>
              <a:rPr sz="2000" dirty="0">
                <a:latin typeface="Times New Roman"/>
                <a:cs typeface="Times New Roman"/>
              </a:rPr>
              <a:t>– an invoicing process, a </a:t>
            </a:r>
            <a:r>
              <a:rPr sz="2000" spc="-5" dirty="0">
                <a:latin typeface="Times New Roman"/>
                <a:cs typeface="Times New Roman"/>
              </a:rPr>
              <a:t>billing </a:t>
            </a:r>
            <a:r>
              <a:rPr sz="2000" dirty="0">
                <a:latin typeface="Times New Roman"/>
                <a:cs typeface="Times New Roman"/>
              </a:rPr>
              <a:t>process, a risk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Health </a:t>
            </a:r>
            <a:r>
              <a:rPr sz="2000" dirty="0">
                <a:latin typeface="Times New Roman"/>
                <a:cs typeface="Times New Roman"/>
              </a:rPr>
              <a:t>– a </a:t>
            </a:r>
            <a:r>
              <a:rPr sz="2000" spc="-5" dirty="0">
                <a:latin typeface="Times New Roman"/>
                <a:cs typeface="Times New Roman"/>
              </a:rPr>
              <a:t>medical assessment, </a:t>
            </a:r>
            <a:r>
              <a:rPr sz="2000" dirty="0">
                <a:latin typeface="Times New Roman"/>
                <a:cs typeface="Times New Roman"/>
              </a:rPr>
              <a:t>a drug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approval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Banking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on-boarding, credit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Travel </a:t>
            </a:r>
            <a:r>
              <a:rPr sz="2000" dirty="0">
                <a:latin typeface="Times New Roman"/>
                <a:cs typeface="Times New Roman"/>
              </a:rPr>
              <a:t>– trip booking, agent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HR </a:t>
            </a:r>
            <a:r>
              <a:rPr sz="2000" dirty="0">
                <a:latin typeface="Times New Roman"/>
                <a:cs typeface="Times New Roman"/>
              </a:rPr>
              <a:t>– a starters process, a leavers process, vacation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Public Sector </a:t>
            </a:r>
            <a:r>
              <a:rPr sz="2000" dirty="0">
                <a:latin typeface="Times New Roman"/>
                <a:cs typeface="Times New Roman"/>
              </a:rPr>
              <a:t>– application for a government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612120" cy="374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Migrating to the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Cloud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migration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process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moving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data,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applications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other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business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elements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from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  organization's onsite computers to the cloud, or moving them </a:t>
            </a:r>
            <a:r>
              <a:rPr sz="2000" b="1" spc="-10" dirty="0">
                <a:latin typeface="Times New Roman"/>
                <a:cs typeface="Times New Roman"/>
              </a:rPr>
              <a:t>from </a:t>
            </a:r>
            <a:r>
              <a:rPr sz="2000" b="1" dirty="0">
                <a:latin typeface="Times New Roman"/>
                <a:cs typeface="Times New Roman"/>
              </a:rPr>
              <a:t>one cloud </a:t>
            </a:r>
            <a:r>
              <a:rPr sz="2000" b="1" spc="-5" dirty="0">
                <a:latin typeface="Times New Roman"/>
                <a:cs typeface="Times New Roman"/>
              </a:rPr>
              <a:t>environment </a:t>
            </a:r>
            <a:r>
              <a:rPr sz="2000" b="1" dirty="0">
                <a:latin typeface="Times New Roman"/>
                <a:cs typeface="Times New Roman"/>
              </a:rPr>
              <a:t>to  </a:t>
            </a:r>
            <a:r>
              <a:rPr sz="2000" b="1" spc="-20" dirty="0">
                <a:latin typeface="Times New Roman"/>
                <a:cs typeface="Times New Roman"/>
              </a:rPr>
              <a:t>another.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69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Moving data or </a:t>
            </a:r>
            <a:r>
              <a:rPr sz="2000" spc="-5" dirty="0">
                <a:latin typeface="Times New Roman"/>
                <a:cs typeface="Times New Roman"/>
              </a:rPr>
              <a:t>business elements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cloud environment to another is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b="1" dirty="0">
                <a:latin typeface="Times New Roman"/>
                <a:cs typeface="Times New Roman"/>
              </a:rPr>
              <a:t>cloud-to-cloud  </a:t>
            </a:r>
            <a:r>
              <a:rPr sz="2000" b="1" spc="-5" dirty="0">
                <a:latin typeface="Times New Roman"/>
                <a:cs typeface="Times New Roman"/>
              </a:rPr>
              <a:t>migration</a:t>
            </a:r>
            <a:r>
              <a:rPr sz="2000" spc="-5" dirty="0">
                <a:latin typeface="Times New Roman"/>
                <a:cs typeface="Times New Roman"/>
              </a:rPr>
              <a:t>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process of </a:t>
            </a:r>
            <a:r>
              <a:rPr sz="2000" spc="-5" dirty="0">
                <a:latin typeface="Times New Roman"/>
                <a:cs typeface="Times New Roman"/>
              </a:rPr>
              <a:t>transitioning </a:t>
            </a:r>
            <a:r>
              <a:rPr sz="2000" dirty="0">
                <a:latin typeface="Times New Roman"/>
                <a:cs typeface="Times New Roman"/>
              </a:rPr>
              <a:t>to a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cloud provider is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b="1" dirty="0">
                <a:latin typeface="Times New Roman"/>
                <a:cs typeface="Times New Roman"/>
              </a:rPr>
              <a:t>cloud service</a:t>
            </a:r>
            <a:r>
              <a:rPr sz="2000" b="1" spc="-2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migration</a:t>
            </a:r>
            <a:r>
              <a:rPr sz="2000" dirty="0">
                <a:latin typeface="Times New Roman"/>
                <a:cs typeface="Times New Roman"/>
              </a:rPr>
              <a:t>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5798185" algn="l"/>
              </a:tabLst>
            </a:pPr>
            <a:r>
              <a:rPr sz="2000" dirty="0">
                <a:latin typeface="Times New Roman"/>
                <a:cs typeface="Times New Roman"/>
              </a:rPr>
              <a:t>A successful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to a cloud requires the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	</a:t>
            </a:r>
            <a:r>
              <a:rPr sz="2000" b="1" spc="-5" dirty="0">
                <a:latin typeface="Times New Roman"/>
                <a:cs typeface="Times New Roman"/>
              </a:rPr>
              <a:t>middleware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such as a cloud integration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75419" y="4922520"/>
            <a:ext cx="2433828" cy="1626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747375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Broad Approaches </a:t>
            </a:r>
            <a:r>
              <a:rPr sz="2400" b="1" dirty="0">
                <a:latin typeface="Times New Roman"/>
                <a:cs typeface="Times New Roman"/>
              </a:rPr>
              <a:t>to Migrating to the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There are three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approaches to </a:t>
            </a:r>
            <a:r>
              <a:rPr sz="2000" spc="-5" dirty="0">
                <a:latin typeface="Times New Roman"/>
                <a:cs typeface="Times New Roman"/>
              </a:rPr>
              <a:t>migrate </a:t>
            </a:r>
            <a:r>
              <a:rPr sz="2000" dirty="0">
                <a:latin typeface="Times New Roman"/>
                <a:cs typeface="Times New Roman"/>
              </a:rPr>
              <a:t>the on-premise applications to the cloud. They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Lift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Shift</a:t>
            </a:r>
            <a:endParaRPr sz="20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Lift and Shift approach involves the exact replication of the in-house applications in the  cloud. There is no change </a:t>
            </a:r>
            <a:r>
              <a:rPr sz="2000" spc="-5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to the code or the design of applications. It involves </a:t>
            </a:r>
            <a:r>
              <a:rPr sz="2000" spc="-5" dirty="0">
                <a:latin typeface="Times New Roman"/>
                <a:cs typeface="Times New Roman"/>
              </a:rPr>
              <a:t>much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lesser  </a:t>
            </a:r>
            <a:r>
              <a:rPr sz="2000" spc="-10" dirty="0">
                <a:latin typeface="Times New Roman"/>
                <a:cs typeface="Times New Roman"/>
              </a:rPr>
              <a:t>time, </a:t>
            </a:r>
            <a:r>
              <a:rPr sz="2000" dirty="0">
                <a:latin typeface="Times New Roman"/>
                <a:cs typeface="Times New Roman"/>
              </a:rPr>
              <a:t>cost, and </a:t>
            </a:r>
            <a:r>
              <a:rPr sz="2000" spc="-5" dirty="0">
                <a:latin typeface="Times New Roman"/>
                <a:cs typeface="Times New Roman"/>
              </a:rPr>
              <a:t>complexity </a:t>
            </a:r>
            <a:r>
              <a:rPr sz="2000" dirty="0">
                <a:latin typeface="Times New Roman"/>
                <a:cs typeface="Times New Roman"/>
              </a:rPr>
              <a:t>when compared to other </a:t>
            </a:r>
            <a:r>
              <a:rPr sz="2000" spc="-5" dirty="0">
                <a:latin typeface="Times New Roman"/>
                <a:cs typeface="Times New Roman"/>
              </a:rPr>
              <a:t>methods. </a:t>
            </a:r>
            <a:r>
              <a:rPr sz="2000" dirty="0">
                <a:latin typeface="Times New Roman"/>
                <a:cs typeface="Times New Roman"/>
              </a:rPr>
              <a:t>Storage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and disaster  recovery are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applications </a:t>
            </a:r>
            <a:r>
              <a:rPr sz="2000" spc="-5" dirty="0">
                <a:latin typeface="Times New Roman"/>
                <a:cs typeface="Times New Roman"/>
              </a:rPr>
              <a:t>migrated </a:t>
            </a:r>
            <a:r>
              <a:rPr sz="2000" dirty="0">
                <a:latin typeface="Times New Roman"/>
                <a:cs typeface="Times New Roman"/>
              </a:rPr>
              <a:t>using this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 startAt="2"/>
              <a:tabLst>
                <a:tab pos="926465" algn="l"/>
                <a:tab pos="927100" algn="l"/>
              </a:tabLst>
            </a:pPr>
            <a:r>
              <a:rPr sz="2000" b="1" dirty="0">
                <a:latin typeface="Times New Roman"/>
                <a:cs typeface="Times New Roman"/>
              </a:rPr>
              <a:t>Refactoring</a:t>
            </a:r>
            <a:endParaRPr sz="2000">
              <a:latin typeface="Times New Roman"/>
              <a:cs typeface="Times New Roman"/>
            </a:endParaRPr>
          </a:p>
          <a:p>
            <a:pPr marL="927100" marR="26034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Refactoring refers to changes </a:t>
            </a:r>
            <a:r>
              <a:rPr sz="2000" spc="-5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in the structure of the source code of the application in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 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more efficient. </a:t>
            </a:r>
            <a:r>
              <a:rPr sz="2000" dirty="0">
                <a:latin typeface="Times New Roman"/>
                <a:cs typeface="Times New Roman"/>
              </a:rPr>
              <a:t>The code is </a:t>
            </a:r>
            <a:r>
              <a:rPr sz="2000" spc="-5" dirty="0">
                <a:latin typeface="Times New Roman"/>
                <a:cs typeface="Times New Roman"/>
              </a:rPr>
              <a:t>modified </a:t>
            </a:r>
            <a:r>
              <a:rPr sz="2000" dirty="0">
                <a:latin typeface="Times New Roman"/>
                <a:cs typeface="Times New Roman"/>
              </a:rPr>
              <a:t>such that it </a:t>
            </a:r>
            <a:r>
              <a:rPr sz="2000" spc="-5" dirty="0">
                <a:latin typeface="Times New Roman"/>
                <a:cs typeface="Times New Roman"/>
              </a:rPr>
              <a:t>becomes more </a:t>
            </a:r>
            <a:r>
              <a:rPr sz="2000" dirty="0">
                <a:latin typeface="Times New Roman"/>
                <a:cs typeface="Times New Roman"/>
              </a:rPr>
              <a:t>scalable and reusable  without changing the functions of the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 startAt="3"/>
              <a:tabLst>
                <a:tab pos="926465" algn="l"/>
                <a:tab pos="927100" algn="l"/>
              </a:tabLst>
            </a:pPr>
            <a:r>
              <a:rPr sz="2000" b="1" dirty="0">
                <a:latin typeface="Times New Roman"/>
                <a:cs typeface="Times New Roman"/>
              </a:rPr>
              <a:t>Modernisation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modernisation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approach to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redesigns the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ground-up, thus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completely </a:t>
            </a:r>
            <a:r>
              <a:rPr sz="2000" dirty="0">
                <a:latin typeface="Times New Roman"/>
                <a:cs typeface="Times New Roman"/>
              </a:rPr>
              <a:t>flexible for the cloud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4095" y="1130808"/>
            <a:ext cx="1476755" cy="86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2792" y="3278123"/>
            <a:ext cx="847344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06940" y="4907279"/>
            <a:ext cx="867155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492" y="2721864"/>
            <a:ext cx="1368552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6619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Seven-Step </a:t>
            </a:r>
            <a:r>
              <a:rPr sz="2400" b="1" spc="-5" dirty="0">
                <a:latin typeface="Times New Roman"/>
                <a:cs typeface="Times New Roman"/>
              </a:rPr>
              <a:t>Model of </a:t>
            </a:r>
            <a:r>
              <a:rPr sz="2400" b="1" dirty="0">
                <a:latin typeface="Times New Roman"/>
                <a:cs typeface="Times New Roman"/>
              </a:rPr>
              <a:t>Migration into 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376" y="1680972"/>
            <a:ext cx="10869295" cy="4676140"/>
            <a:chOff x="722376" y="1680972"/>
            <a:chExt cx="10869295" cy="4676140"/>
          </a:xfrm>
        </p:grpSpPr>
        <p:sp>
          <p:nvSpPr>
            <p:cNvPr id="5" name="object 5"/>
            <p:cNvSpPr/>
            <p:nvPr/>
          </p:nvSpPr>
          <p:spPr>
            <a:xfrm>
              <a:off x="722376" y="1680972"/>
              <a:ext cx="10869295" cy="4676140"/>
            </a:xfrm>
            <a:custGeom>
              <a:avLst/>
              <a:gdLst/>
              <a:ahLst/>
              <a:cxnLst/>
              <a:rect l="l" t="t" r="r" b="b"/>
              <a:pathLst>
                <a:path w="10869295" h="4676140">
                  <a:moveTo>
                    <a:pt x="8531352" y="0"/>
                  </a:moveTo>
                  <a:lnTo>
                    <a:pt x="8531352" y="1168907"/>
                  </a:lnTo>
                  <a:lnTo>
                    <a:pt x="0" y="1168907"/>
                  </a:lnTo>
                  <a:lnTo>
                    <a:pt x="0" y="3506724"/>
                  </a:lnTo>
                  <a:lnTo>
                    <a:pt x="8531352" y="3506724"/>
                  </a:lnTo>
                  <a:lnTo>
                    <a:pt x="8531352" y="4675632"/>
                  </a:lnTo>
                  <a:lnTo>
                    <a:pt x="10869168" y="2337816"/>
                  </a:lnTo>
                  <a:lnTo>
                    <a:pt x="8531352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996" y="3083052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2" y="4794"/>
                  </a:lnTo>
                  <a:lnTo>
                    <a:pt x="144119" y="18545"/>
                  </a:lnTo>
                  <a:lnTo>
                    <a:pt x="104037" y="40304"/>
                  </a:lnTo>
                  <a:lnTo>
                    <a:pt x="69114" y="69119"/>
                  </a:lnTo>
                  <a:lnTo>
                    <a:pt x="40300" y="104043"/>
                  </a:lnTo>
                  <a:lnTo>
                    <a:pt x="18544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4" y="1725822"/>
                  </a:lnTo>
                  <a:lnTo>
                    <a:pt x="40300" y="1765904"/>
                  </a:lnTo>
                  <a:lnTo>
                    <a:pt x="69114" y="1800828"/>
                  </a:lnTo>
                  <a:lnTo>
                    <a:pt x="104037" y="1829643"/>
                  </a:lnTo>
                  <a:lnTo>
                    <a:pt x="144119" y="1851402"/>
                  </a:lnTo>
                  <a:lnTo>
                    <a:pt x="188412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996" y="3083052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4" y="144125"/>
                  </a:lnTo>
                  <a:lnTo>
                    <a:pt x="40300" y="104043"/>
                  </a:lnTo>
                  <a:lnTo>
                    <a:pt x="69114" y="69119"/>
                  </a:lnTo>
                  <a:lnTo>
                    <a:pt x="104037" y="40304"/>
                  </a:lnTo>
                  <a:lnTo>
                    <a:pt x="144119" y="18545"/>
                  </a:lnTo>
                  <a:lnTo>
                    <a:pt x="188412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2" y="1865153"/>
                  </a:lnTo>
                  <a:lnTo>
                    <a:pt x="144119" y="1851402"/>
                  </a:lnTo>
                  <a:lnTo>
                    <a:pt x="104037" y="1829643"/>
                  </a:lnTo>
                  <a:lnTo>
                    <a:pt x="69114" y="1800828"/>
                  </a:lnTo>
                  <a:lnTo>
                    <a:pt x="40300" y="1765904"/>
                  </a:lnTo>
                  <a:lnTo>
                    <a:pt x="18544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6667" y="3802507"/>
            <a:ext cx="82296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Times New Roman"/>
                <a:cs typeface="Times New Roman"/>
              </a:rPr>
              <a:t>sess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6414" y="3076701"/>
            <a:ext cx="1428750" cy="1882775"/>
            <a:chOff x="2296414" y="3076701"/>
            <a:chExt cx="1428750" cy="1882775"/>
          </a:xfrm>
        </p:grpSpPr>
        <p:sp>
          <p:nvSpPr>
            <p:cNvPr id="10" name="object 10"/>
            <p:cNvSpPr/>
            <p:nvPr/>
          </p:nvSpPr>
          <p:spPr>
            <a:xfrm>
              <a:off x="2302764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DE7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2764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08833" y="3802507"/>
            <a:ext cx="80454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Isola</a:t>
            </a:r>
            <a:r>
              <a:rPr sz="2300" spc="-10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69182" y="3076701"/>
            <a:ext cx="1428750" cy="1882775"/>
            <a:chOff x="3869182" y="3076701"/>
            <a:chExt cx="1428750" cy="1882775"/>
          </a:xfrm>
        </p:grpSpPr>
        <p:sp>
          <p:nvSpPr>
            <p:cNvPr id="14" name="object 14"/>
            <p:cNvSpPr/>
            <p:nvPr/>
          </p:nvSpPr>
          <p:spPr>
            <a:xfrm>
              <a:off x="3875532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5" y="1633982"/>
                  </a:lnTo>
                  <a:lnTo>
                    <a:pt x="1415795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D17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5532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5" y="235965"/>
                  </a:lnTo>
                  <a:lnTo>
                    <a:pt x="1415795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03521" y="3802507"/>
            <a:ext cx="5619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Map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41950" y="3076701"/>
            <a:ext cx="1428750" cy="1882775"/>
            <a:chOff x="5441950" y="3076701"/>
            <a:chExt cx="1428750" cy="1882775"/>
          </a:xfrm>
        </p:grpSpPr>
        <p:sp>
          <p:nvSpPr>
            <p:cNvPr id="18" name="object 18"/>
            <p:cNvSpPr/>
            <p:nvPr/>
          </p:nvSpPr>
          <p:spPr>
            <a:xfrm>
              <a:off x="5448300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C481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8300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41975" y="3651250"/>
            <a:ext cx="1031240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90830">
              <a:lnSpc>
                <a:spcPts val="2380"/>
              </a:lnSpc>
              <a:spcBef>
                <a:spcPts val="500"/>
              </a:spcBef>
            </a:pPr>
            <a:r>
              <a:rPr sz="2300" spc="-5" dirty="0">
                <a:latin typeface="Times New Roman"/>
                <a:cs typeface="Times New Roman"/>
              </a:rPr>
              <a:t>Re-  </a:t>
            </a:r>
            <a:r>
              <a:rPr sz="2300" dirty="0">
                <a:latin typeface="Times New Roman"/>
                <a:cs typeface="Times New Roman"/>
              </a:rPr>
              <a:t>arch</a:t>
            </a:r>
            <a:r>
              <a:rPr sz="2300" spc="-10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t</a:t>
            </a:r>
            <a:r>
              <a:rPr sz="2300" spc="-10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ct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14718" y="3076701"/>
            <a:ext cx="1428750" cy="1882775"/>
            <a:chOff x="7014718" y="3076701"/>
            <a:chExt cx="1428750" cy="1882775"/>
          </a:xfrm>
        </p:grpSpPr>
        <p:sp>
          <p:nvSpPr>
            <p:cNvPr id="22" name="object 22"/>
            <p:cNvSpPr/>
            <p:nvPr/>
          </p:nvSpPr>
          <p:spPr>
            <a:xfrm>
              <a:off x="7021068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5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5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B88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21068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5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5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73594" y="3802507"/>
            <a:ext cx="11131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Augment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587485" y="3076701"/>
            <a:ext cx="1428750" cy="1882775"/>
            <a:chOff x="8587485" y="3076701"/>
            <a:chExt cx="1428750" cy="1882775"/>
          </a:xfrm>
        </p:grpSpPr>
        <p:sp>
          <p:nvSpPr>
            <p:cNvPr id="26" name="object 26"/>
            <p:cNvSpPr/>
            <p:nvPr/>
          </p:nvSpPr>
          <p:spPr>
            <a:xfrm>
              <a:off x="8593835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30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30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30" y="0"/>
                  </a:lnTo>
                  <a:close/>
                </a:path>
              </a:pathLst>
            </a:custGeom>
            <a:solidFill>
              <a:srgbClr val="AD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93835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30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30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48368" y="3802507"/>
            <a:ext cx="5092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60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est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60507" y="3076955"/>
            <a:ext cx="1428115" cy="1882139"/>
            <a:chOff x="10160507" y="3076955"/>
            <a:chExt cx="1428115" cy="1882139"/>
          </a:xfrm>
        </p:grpSpPr>
        <p:sp>
          <p:nvSpPr>
            <p:cNvPr id="30" name="object 30"/>
            <p:cNvSpPr/>
            <p:nvPr/>
          </p:nvSpPr>
          <p:spPr>
            <a:xfrm>
              <a:off x="10166603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1179829" y="0"/>
                  </a:moveTo>
                  <a:lnTo>
                    <a:pt x="235966" y="0"/>
                  </a:lnTo>
                  <a:lnTo>
                    <a:pt x="188415" y="4794"/>
                  </a:lnTo>
                  <a:lnTo>
                    <a:pt x="144125" y="18545"/>
                  </a:lnTo>
                  <a:lnTo>
                    <a:pt x="104043" y="40304"/>
                  </a:lnTo>
                  <a:lnTo>
                    <a:pt x="69119" y="69119"/>
                  </a:lnTo>
                  <a:lnTo>
                    <a:pt x="40304" y="104043"/>
                  </a:lnTo>
                  <a:lnTo>
                    <a:pt x="18545" y="144125"/>
                  </a:lnTo>
                  <a:lnTo>
                    <a:pt x="4794" y="188415"/>
                  </a:lnTo>
                  <a:lnTo>
                    <a:pt x="0" y="235965"/>
                  </a:lnTo>
                  <a:lnTo>
                    <a:pt x="0" y="1633982"/>
                  </a:lnTo>
                  <a:lnTo>
                    <a:pt x="4794" y="1681532"/>
                  </a:lnTo>
                  <a:lnTo>
                    <a:pt x="18545" y="1725822"/>
                  </a:lnTo>
                  <a:lnTo>
                    <a:pt x="40304" y="1765904"/>
                  </a:lnTo>
                  <a:lnTo>
                    <a:pt x="69119" y="1800828"/>
                  </a:lnTo>
                  <a:lnTo>
                    <a:pt x="104043" y="1829643"/>
                  </a:lnTo>
                  <a:lnTo>
                    <a:pt x="144125" y="1851402"/>
                  </a:lnTo>
                  <a:lnTo>
                    <a:pt x="188415" y="1865153"/>
                  </a:lnTo>
                  <a:lnTo>
                    <a:pt x="235966" y="1869948"/>
                  </a:lnTo>
                  <a:lnTo>
                    <a:pt x="1179829" y="1869948"/>
                  </a:lnTo>
                  <a:lnTo>
                    <a:pt x="1227380" y="1865153"/>
                  </a:lnTo>
                  <a:lnTo>
                    <a:pt x="1271670" y="1851402"/>
                  </a:lnTo>
                  <a:lnTo>
                    <a:pt x="1311752" y="1829643"/>
                  </a:lnTo>
                  <a:lnTo>
                    <a:pt x="1346676" y="1800828"/>
                  </a:lnTo>
                  <a:lnTo>
                    <a:pt x="1375491" y="1765904"/>
                  </a:lnTo>
                  <a:lnTo>
                    <a:pt x="1397250" y="1725822"/>
                  </a:lnTo>
                  <a:lnTo>
                    <a:pt x="1411001" y="1681532"/>
                  </a:lnTo>
                  <a:lnTo>
                    <a:pt x="1415796" y="1633982"/>
                  </a:lnTo>
                  <a:lnTo>
                    <a:pt x="1415796" y="235965"/>
                  </a:lnTo>
                  <a:lnTo>
                    <a:pt x="1411001" y="188415"/>
                  </a:lnTo>
                  <a:lnTo>
                    <a:pt x="1397250" y="144125"/>
                  </a:lnTo>
                  <a:lnTo>
                    <a:pt x="1375491" y="104043"/>
                  </a:lnTo>
                  <a:lnTo>
                    <a:pt x="1346676" y="69119"/>
                  </a:lnTo>
                  <a:lnTo>
                    <a:pt x="1311752" y="40304"/>
                  </a:lnTo>
                  <a:lnTo>
                    <a:pt x="1271670" y="18545"/>
                  </a:lnTo>
                  <a:lnTo>
                    <a:pt x="1227380" y="4794"/>
                  </a:lnTo>
                  <a:lnTo>
                    <a:pt x="117982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66603" y="3083051"/>
              <a:ext cx="1416050" cy="1870075"/>
            </a:xfrm>
            <a:custGeom>
              <a:avLst/>
              <a:gdLst/>
              <a:ahLst/>
              <a:cxnLst/>
              <a:rect l="l" t="t" r="r" b="b"/>
              <a:pathLst>
                <a:path w="1416050" h="1870075">
                  <a:moveTo>
                    <a:pt x="0" y="235965"/>
                  </a:moveTo>
                  <a:lnTo>
                    <a:pt x="4794" y="188415"/>
                  </a:lnTo>
                  <a:lnTo>
                    <a:pt x="18545" y="144125"/>
                  </a:lnTo>
                  <a:lnTo>
                    <a:pt x="40304" y="104043"/>
                  </a:lnTo>
                  <a:lnTo>
                    <a:pt x="69119" y="69119"/>
                  </a:lnTo>
                  <a:lnTo>
                    <a:pt x="104043" y="40304"/>
                  </a:lnTo>
                  <a:lnTo>
                    <a:pt x="144125" y="18545"/>
                  </a:lnTo>
                  <a:lnTo>
                    <a:pt x="188415" y="4794"/>
                  </a:lnTo>
                  <a:lnTo>
                    <a:pt x="235966" y="0"/>
                  </a:lnTo>
                  <a:lnTo>
                    <a:pt x="1179829" y="0"/>
                  </a:lnTo>
                  <a:lnTo>
                    <a:pt x="1227380" y="4794"/>
                  </a:lnTo>
                  <a:lnTo>
                    <a:pt x="1271670" y="18545"/>
                  </a:lnTo>
                  <a:lnTo>
                    <a:pt x="1311752" y="40304"/>
                  </a:lnTo>
                  <a:lnTo>
                    <a:pt x="1346676" y="69119"/>
                  </a:lnTo>
                  <a:lnTo>
                    <a:pt x="1375491" y="104043"/>
                  </a:lnTo>
                  <a:lnTo>
                    <a:pt x="1397250" y="144125"/>
                  </a:lnTo>
                  <a:lnTo>
                    <a:pt x="1411001" y="188415"/>
                  </a:lnTo>
                  <a:lnTo>
                    <a:pt x="1415796" y="235965"/>
                  </a:lnTo>
                  <a:lnTo>
                    <a:pt x="1415796" y="1633982"/>
                  </a:lnTo>
                  <a:lnTo>
                    <a:pt x="1411001" y="1681532"/>
                  </a:lnTo>
                  <a:lnTo>
                    <a:pt x="1397250" y="1725822"/>
                  </a:lnTo>
                  <a:lnTo>
                    <a:pt x="1375491" y="1765904"/>
                  </a:lnTo>
                  <a:lnTo>
                    <a:pt x="1346676" y="1800828"/>
                  </a:lnTo>
                  <a:lnTo>
                    <a:pt x="1311752" y="1829643"/>
                  </a:lnTo>
                  <a:lnTo>
                    <a:pt x="1271670" y="1851402"/>
                  </a:lnTo>
                  <a:lnTo>
                    <a:pt x="1227380" y="1865153"/>
                  </a:lnTo>
                  <a:lnTo>
                    <a:pt x="1179829" y="1869948"/>
                  </a:lnTo>
                  <a:lnTo>
                    <a:pt x="235966" y="1869948"/>
                  </a:lnTo>
                  <a:lnTo>
                    <a:pt x="188415" y="1865153"/>
                  </a:lnTo>
                  <a:lnTo>
                    <a:pt x="144125" y="1851402"/>
                  </a:lnTo>
                  <a:lnTo>
                    <a:pt x="104043" y="1829643"/>
                  </a:lnTo>
                  <a:lnTo>
                    <a:pt x="69119" y="1800828"/>
                  </a:lnTo>
                  <a:lnTo>
                    <a:pt x="40304" y="1765904"/>
                  </a:lnTo>
                  <a:lnTo>
                    <a:pt x="18545" y="1725822"/>
                  </a:lnTo>
                  <a:lnTo>
                    <a:pt x="4794" y="1681532"/>
                  </a:lnTo>
                  <a:lnTo>
                    <a:pt x="0" y="1633982"/>
                  </a:lnTo>
                  <a:lnTo>
                    <a:pt x="0" y="2359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320908" y="3802507"/>
            <a:ext cx="11112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Opti</a:t>
            </a:r>
            <a:r>
              <a:rPr sz="2300" spc="-25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i</a:t>
            </a:r>
            <a:r>
              <a:rPr sz="2300" spc="-10" dirty="0">
                <a:latin typeface="Times New Roman"/>
                <a:cs typeface="Times New Roman"/>
              </a:rPr>
              <a:t>z</a:t>
            </a:r>
            <a:r>
              <a:rPr sz="230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Cloud</a:t>
            </a:r>
            <a:r>
              <a:rPr sz="2400" spc="-90" dirty="0"/>
              <a:t> </a:t>
            </a:r>
            <a:r>
              <a:rPr sz="2400" spc="-25" dirty="0"/>
              <a:t>Platforms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1022426"/>
            <a:ext cx="1011682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Migrating to the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Step 1: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Assess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migration assessments </a:t>
            </a:r>
            <a:r>
              <a:rPr sz="2000" dirty="0">
                <a:latin typeface="Times New Roman"/>
                <a:cs typeface="Times New Roman"/>
              </a:rPr>
              <a:t>are conducted to understand the </a:t>
            </a:r>
            <a:r>
              <a:rPr sz="2000" spc="-5" dirty="0">
                <a:latin typeface="Times New Roman"/>
                <a:cs typeface="Times New Roman"/>
              </a:rPr>
              <a:t>complexities </a:t>
            </a:r>
            <a:r>
              <a:rPr sz="2000" dirty="0">
                <a:latin typeface="Times New Roman"/>
                <a:cs typeface="Times New Roman"/>
              </a:rPr>
              <a:t>in the </a:t>
            </a:r>
            <a:r>
              <a:rPr sz="2000" spc="-5" dirty="0">
                <a:latin typeface="Times New Roman"/>
                <a:cs typeface="Times New Roman"/>
              </a:rPr>
              <a:t>migration  </a:t>
            </a:r>
            <a:r>
              <a:rPr sz="2000" dirty="0">
                <a:latin typeface="Times New Roman"/>
                <a:cs typeface="Times New Roman"/>
              </a:rPr>
              <a:t>process at the code, design, and architectural levels. The </a:t>
            </a:r>
            <a:r>
              <a:rPr sz="2000" spc="-5" dirty="0">
                <a:latin typeface="Times New Roman"/>
                <a:cs typeface="Times New Roman"/>
              </a:rPr>
              <a:t>investment </a:t>
            </a:r>
            <a:r>
              <a:rPr sz="2000" dirty="0">
                <a:latin typeface="Times New Roman"/>
                <a:cs typeface="Times New Roman"/>
              </a:rPr>
              <a:t>and the recurring costs are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  </a:t>
            </a:r>
            <a:r>
              <a:rPr sz="2000" dirty="0">
                <a:latin typeface="Times New Roman"/>
                <a:cs typeface="Times New Roman"/>
              </a:rPr>
              <a:t>evaluated along with gauging the tools,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cases, </a:t>
            </a:r>
            <a:r>
              <a:rPr sz="2000" spc="-5" dirty="0">
                <a:latin typeface="Times New Roman"/>
                <a:cs typeface="Times New Roman"/>
              </a:rPr>
              <a:t>functionalities, </a:t>
            </a:r>
            <a:r>
              <a:rPr sz="2000" dirty="0">
                <a:latin typeface="Times New Roman"/>
                <a:cs typeface="Times New Roman"/>
              </a:rPr>
              <a:t>and other features related to the  configuration.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Step 2: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Isolate</a:t>
            </a:r>
            <a:endParaRPr sz="200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applications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5" dirty="0">
                <a:latin typeface="Times New Roman"/>
                <a:cs typeface="Times New Roman"/>
              </a:rPr>
              <a:t>migrated </a:t>
            </a:r>
            <a:r>
              <a:rPr sz="2000" dirty="0">
                <a:latin typeface="Times New Roman"/>
                <a:cs typeface="Times New Roman"/>
              </a:rPr>
              <a:t>to the cloud from the internal data center are freed of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dependencies  pertaining to the environment and the existing </a:t>
            </a:r>
            <a:r>
              <a:rPr sz="2000" spc="-5" dirty="0">
                <a:latin typeface="Times New Roman"/>
                <a:cs typeface="Times New Roman"/>
              </a:rPr>
              <a:t>system.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step </a:t>
            </a:r>
            <a:r>
              <a:rPr sz="2000" dirty="0">
                <a:latin typeface="Times New Roman"/>
                <a:cs typeface="Times New Roman"/>
              </a:rPr>
              <a:t>cuts a clearer picture about the  </a:t>
            </a:r>
            <a:r>
              <a:rPr sz="2000" spc="-5" dirty="0">
                <a:latin typeface="Times New Roman"/>
                <a:cs typeface="Times New Roman"/>
              </a:rPr>
              <a:t>complexity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Step 3: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Map</a:t>
            </a:r>
            <a:endParaRPr sz="2000">
              <a:latin typeface="Times New Roman"/>
              <a:cs typeface="Times New Roman"/>
            </a:endParaRPr>
          </a:p>
          <a:p>
            <a:pPr marL="12700" marR="248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Most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hold a </a:t>
            </a:r>
            <a:r>
              <a:rPr sz="2000" spc="-5" dirty="0">
                <a:latin typeface="Times New Roman"/>
                <a:cs typeface="Times New Roman"/>
              </a:rPr>
              <a:t>detailed mapping </a:t>
            </a:r>
            <a:r>
              <a:rPr sz="2000" dirty="0">
                <a:latin typeface="Times New Roman"/>
                <a:cs typeface="Times New Roman"/>
              </a:rPr>
              <a:t>of their environment with </a:t>
            </a:r>
            <a:r>
              <a:rPr sz="2000" spc="-5" dirty="0">
                <a:latin typeface="Times New Roman"/>
                <a:cs typeface="Times New Roman"/>
              </a:rPr>
              <a:t>all the systems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applications. </a:t>
            </a:r>
            <a:r>
              <a:rPr sz="2000" dirty="0">
                <a:latin typeface="Times New Roman"/>
                <a:cs typeface="Times New Roman"/>
              </a:rPr>
              <a:t>Make use of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information to distinguish between the components that have to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</a:t>
            </a:r>
            <a:r>
              <a:rPr sz="2000" spc="-5" dirty="0">
                <a:latin typeface="Times New Roman"/>
                <a:cs typeface="Times New Roman"/>
              </a:rPr>
              <a:t>moved to the </a:t>
            </a:r>
            <a:r>
              <a:rPr sz="2000" dirty="0">
                <a:latin typeface="Times New Roman"/>
                <a:cs typeface="Times New Roman"/>
              </a:rPr>
              <a:t>cloud from the ones that should continue to reside in the data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43743" y="1562100"/>
            <a:ext cx="678179" cy="67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6292" y="2973323"/>
            <a:ext cx="1970531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38004" y="4677155"/>
            <a:ext cx="1780031" cy="890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5660" y="63737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10974</Words>
  <Application>Microsoft Office PowerPoint</Application>
  <PresentationFormat>Widescreen</PresentationFormat>
  <Paragraphs>1311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2" baseType="lpstr">
      <vt:lpstr>Arial</vt:lpstr>
      <vt:lpstr>Calibri</vt:lpstr>
      <vt:lpstr>Carlito</vt:lpstr>
      <vt:lpstr>Times New Roman</vt:lpstr>
      <vt:lpstr>Wingdings</vt:lpstr>
      <vt:lpstr>Office Theme</vt:lpstr>
      <vt:lpstr>Cloud Platforms Module Number: 03</vt:lpstr>
      <vt:lpstr>Fundamentals of Cloud Computing</vt:lpstr>
      <vt:lpstr>Introduction to Operating System</vt:lpstr>
      <vt:lpstr>Introduction to Operating System</vt:lpstr>
      <vt:lpstr>Introduction to Operating System</vt:lpstr>
      <vt:lpstr>PowerPoint Presentation</vt:lpstr>
      <vt:lpstr>Introduction to Operating System</vt:lpstr>
      <vt:lpstr>Introduction to Operating System</vt:lpstr>
      <vt:lpstr>Introduction to Operating System</vt:lpstr>
      <vt:lpstr>Cloud Platforms</vt:lpstr>
      <vt:lpstr>PowerPoint Presentation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PowerPoint Presentation</vt:lpstr>
      <vt:lpstr>Cloud Platforms</vt:lpstr>
      <vt:lpstr>Cloud Platforms</vt:lpstr>
      <vt:lpstr>Cloud Platforms</vt:lpstr>
      <vt:lpstr>PowerPoint Presentation</vt:lpstr>
      <vt:lpstr>Cloud Platforms</vt:lpstr>
      <vt:lpstr>Cloud Platforms</vt:lpstr>
      <vt:lpstr>PowerPoint Presentation</vt:lpstr>
      <vt:lpstr>Cloud Platforms</vt:lpstr>
      <vt:lpstr>PowerPoint Presentation</vt:lpstr>
      <vt:lpstr>Cloud Platforms</vt:lpstr>
      <vt:lpstr>Cloud Platforms</vt:lpstr>
      <vt:lpstr>Cloud Platforms</vt:lpstr>
      <vt:lpstr>PowerPoint Presentation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PowerPoint Presentation</vt:lpstr>
      <vt:lpstr>Cloud Platforms</vt:lpstr>
      <vt:lpstr>Cloud Platforms</vt:lpstr>
      <vt:lpstr>Cloud Platforms</vt:lpstr>
      <vt:lpstr>PowerPoint Presentation</vt:lpstr>
      <vt:lpstr>PowerPoint Presentation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PowerPoint Presentation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PowerPoint Presentation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PowerPoint Presentation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Platforms</vt:lpstr>
      <vt:lpstr>Cloud Platform</vt:lpstr>
      <vt:lpstr>Cloud Platform</vt:lpstr>
      <vt:lpstr>Cloud Platform</vt:lpstr>
      <vt:lpstr>Cloud Platform</vt:lpstr>
      <vt:lpstr>Cloud Platform</vt:lpstr>
      <vt:lpstr>Cloud Platform</vt:lpstr>
      <vt:lpstr>Cloud Platform</vt:lpstr>
      <vt:lpstr>Cloud Platform</vt:lpstr>
      <vt:lpstr>Cloud Platforms</vt:lpstr>
      <vt:lpstr>Introduction to Operating System</vt:lpstr>
      <vt:lpstr>Introduction to Operating System</vt:lpstr>
      <vt:lpstr>Introduction to Operating System</vt:lpstr>
      <vt:lpstr>Cloud Platforms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iNurture</dc:creator>
  <cp:lastModifiedBy>DEEPAK SOLANKI</cp:lastModifiedBy>
  <cp:revision>1</cp:revision>
  <dcterms:created xsi:type="dcterms:W3CDTF">2021-07-12T04:59:20Z</dcterms:created>
  <dcterms:modified xsi:type="dcterms:W3CDTF">2021-07-12T05:20:13Z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2021-07-12T00:00:00Z</vt:filetime>
  </property>
</Properties>
</file>