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5668" y="1143457"/>
            <a:ext cx="4648835" cy="418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2">
                <a:lumMod val="40000"/>
                <a:lumOff val="60000"/>
              </a:schemeClr>
            </a:gs>
            <a:gs pos="100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91" y="371983"/>
            <a:ext cx="1159621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00" y="1827022"/>
            <a:ext cx="11120755" cy="2948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g"/><Relationship Id="rId5" Type="http://schemas.openxmlformats.org/officeDocument/2006/relationships/image" Target="../media/image70.jpg"/><Relationship Id="rId4" Type="http://schemas.openxmlformats.org/officeDocument/2006/relationships/image" Target="../media/image69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nowledgehut.com/blog/cloud-" TargetMode="External"/><Relationship Id="rId2" Type="http://schemas.openxmlformats.org/officeDocument/2006/relationships/hyperlink" Target="http://www.rightscale.com/blog/enterprise-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-cC-JjYos0" TargetMode="External"/><Relationship Id="rId2" Type="http://schemas.openxmlformats.org/officeDocument/2006/relationships/hyperlink" Target="http://www.youtube.com/watch?v=c5q6qwp_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wI84CjHMKhk" TargetMode="External"/><Relationship Id="rId5" Type="http://schemas.openxmlformats.org/officeDocument/2006/relationships/hyperlink" Target="http://www.youtube.com/watch?v=Te44cpq7LPM" TargetMode="External"/><Relationship Id="rId4" Type="http://schemas.openxmlformats.org/officeDocument/2006/relationships/hyperlink" Target="http://www.youtube.com/watch?v=uXn7PB4wlU4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onaudio.com/Ficheiros/111840873X_Cloud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8688" y="2276855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7569" y="2690317"/>
            <a:ext cx="10080625" cy="226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marR="103505" algn="ctr">
              <a:lnSpc>
                <a:spcPct val="100000"/>
              </a:lnSpc>
              <a:spcBef>
                <a:spcPts val="95"/>
              </a:spcBef>
            </a:pPr>
            <a:r>
              <a:rPr sz="4000" b="1" spc="-30" dirty="0">
                <a:latin typeface="Arial"/>
                <a:cs typeface="Arial"/>
              </a:rPr>
              <a:t>Cloud Computing </a:t>
            </a:r>
            <a:r>
              <a:rPr sz="4000" b="1" spc="-5" dirty="0">
                <a:latin typeface="Arial"/>
                <a:cs typeface="Arial"/>
              </a:rPr>
              <a:t>- </a:t>
            </a:r>
            <a:r>
              <a:rPr sz="4000" b="1" spc="-30" dirty="0">
                <a:latin typeface="Arial"/>
                <a:cs typeface="Arial"/>
              </a:rPr>
              <a:t>Challenges, </a:t>
            </a:r>
            <a:r>
              <a:rPr sz="4000" b="1" spc="-25" dirty="0">
                <a:latin typeface="Arial"/>
                <a:cs typeface="Arial"/>
              </a:rPr>
              <a:t>Risk, and  Mitigation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800" b="1" dirty="0">
                <a:latin typeface="Arial"/>
                <a:cs typeface="Arial"/>
              </a:rPr>
              <a:t>Module </a:t>
            </a:r>
            <a:r>
              <a:rPr sz="1800" b="1" spc="-5" dirty="0">
                <a:latin typeface="Arial"/>
                <a:cs typeface="Arial"/>
              </a:rPr>
              <a:t>Number: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Module Name: </a:t>
            </a:r>
            <a:r>
              <a:rPr sz="2800" b="1" spc="-5" dirty="0">
                <a:latin typeface="Carlito"/>
                <a:cs typeface="Carlito"/>
              </a:rPr>
              <a:t>Cloud </a:t>
            </a:r>
            <a:r>
              <a:rPr sz="2800" b="1" spc="-10" dirty="0">
                <a:latin typeface="Carlito"/>
                <a:cs typeface="Carlito"/>
              </a:rPr>
              <a:t>Computing </a:t>
            </a:r>
            <a:r>
              <a:rPr sz="2800" b="1" spc="-5" dirty="0">
                <a:latin typeface="Carlito"/>
                <a:cs typeface="Carlito"/>
              </a:rPr>
              <a:t>- </a:t>
            </a:r>
            <a:r>
              <a:rPr sz="2800" b="1" spc="-10" dirty="0">
                <a:latin typeface="Carlito"/>
                <a:cs typeface="Carlito"/>
              </a:rPr>
              <a:t>Challenges, </a:t>
            </a:r>
            <a:r>
              <a:rPr sz="2800" b="1" spc="-5" dirty="0">
                <a:latin typeface="Carlito"/>
                <a:cs typeface="Carlito"/>
              </a:rPr>
              <a:t>Risk, and</a:t>
            </a:r>
            <a:r>
              <a:rPr sz="2800" b="1" spc="229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Mitigation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ABF0DECD-E85C-418D-AB88-4DAC2D591932}"/>
              </a:ext>
            </a:extLst>
          </p:cNvPr>
          <p:cNvSpPr txBox="1"/>
          <p:nvPr/>
        </p:nvSpPr>
        <p:spPr>
          <a:xfrm>
            <a:off x="291184" y="5715000"/>
            <a:ext cx="3290215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>
                <a:latin typeface="Arial"/>
                <a:cs typeface="Arial"/>
              </a:rPr>
              <a:t>Deepak Solanki</a:t>
            </a:r>
          </a:p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err="1">
                <a:latin typeface="Arial"/>
                <a:cs typeface="Arial"/>
              </a:rPr>
              <a:t>Div</a:t>
            </a:r>
            <a:r>
              <a:rPr lang="en-US" sz="2000" b="1" spc="-5" dirty="0">
                <a:latin typeface="Arial"/>
                <a:cs typeface="Arial"/>
              </a:rPr>
              <a:t> Head Cloud Team</a:t>
            </a:r>
          </a:p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err="1">
                <a:latin typeface="Arial"/>
                <a:cs typeface="Arial"/>
              </a:rPr>
              <a:t>CSCult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85778-6B42-4184-AFA0-4C54E2341D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15" b="75488"/>
          <a:stretch/>
        </p:blipFill>
        <p:spPr>
          <a:xfrm>
            <a:off x="5198483" y="28548"/>
            <a:ext cx="1795032" cy="2157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854055" cy="509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Application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Managing </a:t>
            </a:r>
            <a:r>
              <a:rPr sz="1800" dirty="0">
                <a:latin typeface="Times New Roman"/>
                <a:cs typeface="Times New Roman"/>
              </a:rPr>
              <a:t>application </a:t>
            </a:r>
            <a:r>
              <a:rPr sz="1800" spc="-5" dirty="0">
                <a:latin typeface="Times New Roman"/>
                <a:cs typeface="Times New Roman"/>
              </a:rPr>
              <a:t>performance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cloud: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Make </a:t>
            </a:r>
            <a:r>
              <a:rPr sz="1800" b="1" spc="-15" dirty="0">
                <a:latin typeface="Times New Roman"/>
                <a:cs typeface="Times New Roman"/>
              </a:rPr>
              <a:t>sure </a:t>
            </a:r>
            <a:r>
              <a:rPr sz="1800" b="1" spc="-5" dirty="0">
                <a:latin typeface="Times New Roman"/>
                <a:cs typeface="Times New Roman"/>
              </a:rPr>
              <a:t>the application </a:t>
            </a:r>
            <a:r>
              <a:rPr sz="1800" b="1" dirty="0">
                <a:latin typeface="Times New Roman"/>
                <a:cs typeface="Times New Roman"/>
              </a:rPr>
              <a:t>is right for cloud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" dirty="0">
                <a:latin typeface="Times New Roman"/>
                <a:cs typeface="Times New Roman"/>
              </a:rPr>
              <a:t>Not </a:t>
            </a:r>
            <a:r>
              <a:rPr sz="1800" dirty="0">
                <a:latin typeface="Times New Roman"/>
                <a:cs typeface="Times New Roman"/>
              </a:rPr>
              <a:t>every application </a:t>
            </a:r>
            <a:r>
              <a:rPr sz="1800" spc="-5" dirty="0">
                <a:latin typeface="Times New Roman"/>
                <a:cs typeface="Times New Roman"/>
              </a:rPr>
              <a:t>performs </a:t>
            </a:r>
            <a:r>
              <a:rPr sz="1800" dirty="0">
                <a:latin typeface="Times New Roman"/>
                <a:cs typeface="Times New Roman"/>
              </a:rPr>
              <a:t>well in the cloud </a:t>
            </a:r>
            <a:r>
              <a:rPr sz="1800" spc="-5" dirty="0">
                <a:latin typeface="Times New Roman"/>
                <a:cs typeface="Times New Roman"/>
              </a:rPr>
              <a:t>so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critical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check the </a:t>
            </a:r>
            <a:r>
              <a:rPr sz="1800" spc="-5" dirty="0">
                <a:latin typeface="Times New Roman"/>
                <a:cs typeface="Times New Roman"/>
              </a:rPr>
              <a:t>suitability </a:t>
            </a:r>
            <a:r>
              <a:rPr sz="1800" dirty="0">
                <a:latin typeface="Times New Roman"/>
                <a:cs typeface="Times New Roman"/>
              </a:rPr>
              <a:t>before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migration.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marR="69342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Define </a:t>
            </a:r>
            <a:r>
              <a:rPr sz="1800" b="1" spc="-5" dirty="0">
                <a:latin typeface="Times New Roman"/>
                <a:cs typeface="Times New Roman"/>
              </a:rPr>
              <a:t>business </a:t>
            </a:r>
            <a:r>
              <a:rPr sz="1800" b="1" spc="-10" dirty="0">
                <a:latin typeface="Times New Roman"/>
                <a:cs typeface="Times New Roman"/>
              </a:rPr>
              <a:t>requirements </a:t>
            </a:r>
            <a:r>
              <a:rPr sz="1800" dirty="0">
                <a:latin typeface="Times New Roman"/>
                <a:cs typeface="Times New Roman"/>
              </a:rPr>
              <a:t>- The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requirements for </a:t>
            </a:r>
            <a:r>
              <a:rPr sz="1800" spc="-5" dirty="0">
                <a:latin typeface="Times New Roman"/>
                <a:cs typeface="Times New Roman"/>
              </a:rPr>
              <a:t>performance standards </a:t>
            </a:r>
            <a:r>
              <a:rPr sz="1800" dirty="0">
                <a:latin typeface="Times New Roman"/>
                <a:cs typeface="Times New Roman"/>
              </a:rPr>
              <a:t>such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spc="-10" dirty="0">
                <a:latin typeface="Times New Roman"/>
                <a:cs typeface="Times New Roman"/>
              </a:rPr>
              <a:t>availability,  reliability, </a:t>
            </a:r>
            <a:r>
              <a:rPr sz="1800" dirty="0">
                <a:latin typeface="Times New Roman"/>
                <a:cs typeface="Times New Roman"/>
              </a:rPr>
              <a:t>response times, etc. should be defined and </a:t>
            </a:r>
            <a:r>
              <a:rPr sz="1800" spc="-5" dirty="0">
                <a:latin typeface="Times New Roman"/>
                <a:cs typeface="Times New Roman"/>
              </a:rPr>
              <a:t>communicated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properly.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2"/>
            </a:pPr>
            <a:endParaRPr sz="1850">
              <a:latin typeface="Times New Roman"/>
              <a:cs typeface="Times New Roman"/>
            </a:endParaRPr>
          </a:p>
          <a:p>
            <a:pPr marL="355600" marR="280035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Seek </a:t>
            </a:r>
            <a:r>
              <a:rPr sz="1800" b="1" dirty="0">
                <a:latin typeface="Times New Roman"/>
                <a:cs typeface="Times New Roman"/>
              </a:rPr>
              <a:t>a </a:t>
            </a:r>
            <a:r>
              <a:rPr sz="1800" b="1" spc="-5" dirty="0">
                <a:latin typeface="Times New Roman"/>
                <a:cs typeface="Times New Roman"/>
              </a:rPr>
              <a:t>unified </a:t>
            </a:r>
            <a:r>
              <a:rPr sz="1800" b="1" dirty="0">
                <a:latin typeface="Times New Roman"/>
                <a:cs typeface="Times New Roman"/>
              </a:rPr>
              <a:t>view </a:t>
            </a:r>
            <a:r>
              <a:rPr sz="1800" b="1" spc="-10" dirty="0">
                <a:latin typeface="Times New Roman"/>
                <a:cs typeface="Times New Roman"/>
              </a:rPr>
              <a:t>across </a:t>
            </a:r>
            <a:r>
              <a:rPr sz="1800" b="1" spc="-5" dirty="0">
                <a:latin typeface="Times New Roman"/>
                <a:cs typeface="Times New Roman"/>
              </a:rPr>
              <a:t>the </a:t>
            </a:r>
            <a:r>
              <a:rPr sz="1800" b="1" dirty="0">
                <a:latin typeface="Times New Roman"/>
                <a:cs typeface="Times New Roman"/>
              </a:rPr>
              <a:t>hybrid </a:t>
            </a:r>
            <a:r>
              <a:rPr sz="1800" b="1" spc="-5" dirty="0">
                <a:latin typeface="Times New Roman"/>
                <a:cs typeface="Times New Roman"/>
              </a:rPr>
              <a:t>environment </a:t>
            </a:r>
            <a:r>
              <a:rPr sz="1800" dirty="0">
                <a:latin typeface="Times New Roman"/>
                <a:cs typeface="Times New Roman"/>
              </a:rPr>
              <a:t>- In order to proactively </a:t>
            </a:r>
            <a:r>
              <a:rPr sz="1800" spc="-5" dirty="0">
                <a:latin typeface="Times New Roman"/>
                <a:cs typeface="Times New Roman"/>
              </a:rPr>
              <a:t>manage </a:t>
            </a:r>
            <a:r>
              <a:rPr sz="1800" dirty="0">
                <a:latin typeface="Times New Roman"/>
                <a:cs typeface="Times New Roman"/>
              </a:rPr>
              <a:t>service quality and  diagnostics, enterprises need to focus on monitoring cloud-enabled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processes from end to end – by  creating a </a:t>
            </a:r>
            <a:r>
              <a:rPr sz="1800" spc="-5" dirty="0">
                <a:latin typeface="Times New Roman"/>
                <a:cs typeface="Times New Roman"/>
              </a:rPr>
              <a:t>single, </a:t>
            </a:r>
            <a:r>
              <a:rPr sz="1800" dirty="0">
                <a:latin typeface="Times New Roman"/>
                <a:cs typeface="Times New Roman"/>
              </a:rPr>
              <a:t>unified view across private cloud, public cloud, and traditional services in a </a:t>
            </a:r>
            <a:r>
              <a:rPr sz="1800" spc="-5" dirty="0">
                <a:latin typeface="Times New Roman"/>
                <a:cs typeface="Times New Roman"/>
              </a:rPr>
              <a:t>way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  near real-time visibility into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processes to deliver the </a:t>
            </a:r>
            <a:r>
              <a:rPr sz="1800" spc="-5" dirty="0">
                <a:latin typeface="Times New Roman"/>
                <a:cs typeface="Times New Roman"/>
              </a:rPr>
              <a:t>optimal user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2"/>
            </a:pPr>
            <a:endParaRPr sz="1850">
              <a:latin typeface="Times New Roman"/>
              <a:cs typeface="Times New Roman"/>
            </a:endParaRPr>
          </a:p>
          <a:p>
            <a:pPr marL="355600" marR="53340" indent="-3429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Deploy </a:t>
            </a:r>
            <a:r>
              <a:rPr sz="1800" b="1" dirty="0">
                <a:latin typeface="Times New Roman"/>
                <a:cs typeface="Times New Roman"/>
              </a:rPr>
              <a:t>analytics for </a:t>
            </a:r>
            <a:r>
              <a:rPr sz="1800" b="1" spc="-5" dirty="0">
                <a:latin typeface="Times New Roman"/>
                <a:cs typeface="Times New Roman"/>
              </a:rPr>
              <a:t>holistic visibility </a:t>
            </a:r>
            <a:r>
              <a:rPr sz="1800" dirty="0">
                <a:latin typeface="Times New Roman"/>
                <a:cs typeface="Times New Roman"/>
              </a:rPr>
              <a:t>– Enterprises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have multiple </a:t>
            </a:r>
            <a:r>
              <a:rPr sz="1800" spc="-5" dirty="0">
                <a:latin typeface="Times New Roman"/>
                <a:cs typeface="Times New Roman"/>
              </a:rPr>
              <a:t>silos, platforms, </a:t>
            </a:r>
            <a:r>
              <a:rPr sz="1800" dirty="0">
                <a:latin typeface="Times New Roman"/>
                <a:cs typeface="Times New Roman"/>
              </a:rPr>
              <a:t>and vendors, each of  these </a:t>
            </a:r>
            <a:r>
              <a:rPr sz="1800" spc="-5" dirty="0">
                <a:latin typeface="Times New Roman"/>
                <a:cs typeface="Times New Roman"/>
              </a:rPr>
              <a:t>should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monitored </a:t>
            </a:r>
            <a:r>
              <a:rPr sz="1800" dirty="0">
                <a:latin typeface="Times New Roman"/>
                <a:cs typeface="Times New Roman"/>
              </a:rPr>
              <a:t>and all the data </a:t>
            </a:r>
            <a:r>
              <a:rPr sz="1800" spc="-5" dirty="0">
                <a:latin typeface="Times New Roman"/>
                <a:cs typeface="Times New Roman"/>
              </a:rPr>
              <a:t>should </a:t>
            </a:r>
            <a:r>
              <a:rPr sz="1800" dirty="0">
                <a:latin typeface="Times New Roman"/>
                <a:cs typeface="Times New Roman"/>
              </a:rPr>
              <a:t>be correlated to detect anomalies before they </a:t>
            </a:r>
            <a:r>
              <a:rPr sz="1800" spc="-5" dirty="0">
                <a:latin typeface="Times New Roman"/>
                <a:cs typeface="Times New Roman"/>
              </a:rPr>
              <a:t>impact </a:t>
            </a:r>
            <a:r>
              <a:rPr sz="1800" dirty="0">
                <a:latin typeface="Times New Roman"/>
                <a:cs typeface="Times New Roman"/>
              </a:rPr>
              <a:t>any critical  application.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726168" y="1121663"/>
            <a:ext cx="1673352" cy="940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593705" cy="536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Application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125095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Impact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infrastructure </a:t>
            </a:r>
            <a:r>
              <a:rPr sz="1800" b="1" spc="-10" dirty="0">
                <a:latin typeface="Times New Roman"/>
                <a:cs typeface="Times New Roman"/>
              </a:rPr>
              <a:t>resources </a:t>
            </a:r>
            <a:r>
              <a:rPr sz="1800" b="1" spc="-5" dirty="0">
                <a:latin typeface="Times New Roman"/>
                <a:cs typeface="Times New Roman"/>
              </a:rPr>
              <a:t>on the application </a:t>
            </a:r>
            <a:r>
              <a:rPr sz="1800" dirty="0">
                <a:latin typeface="Times New Roman"/>
                <a:cs typeface="Times New Roman"/>
              </a:rPr>
              <a:t>– Considering the infrastructure requirements of the  application </a:t>
            </a:r>
            <a:r>
              <a:rPr sz="1800" spc="-10" dirty="0">
                <a:latin typeface="Times New Roman"/>
                <a:cs typeface="Times New Roman"/>
              </a:rPr>
              <a:t>necessary, </a:t>
            </a:r>
            <a:r>
              <a:rPr sz="1800" dirty="0">
                <a:latin typeface="Times New Roman"/>
                <a:cs typeface="Times New Roman"/>
              </a:rPr>
              <a:t>being able to correlate infrastructure resources to the applications they support, </a:t>
            </a:r>
            <a:r>
              <a:rPr sz="1800" spc="-5" dirty="0">
                <a:latin typeface="Times New Roman"/>
                <a:cs typeface="Times New Roman"/>
              </a:rPr>
              <a:t>monitor  </a:t>
            </a:r>
            <a:r>
              <a:rPr sz="1800" dirty="0">
                <a:latin typeface="Times New Roman"/>
                <a:cs typeface="Times New Roman"/>
              </a:rPr>
              <a:t>those resources and </a:t>
            </a:r>
            <a:r>
              <a:rPr sz="1800" spc="-5" dirty="0">
                <a:latin typeface="Times New Roman"/>
                <a:cs typeface="Times New Roman"/>
              </a:rPr>
              <a:t>measure </a:t>
            </a:r>
            <a:r>
              <a:rPr sz="1800" dirty="0">
                <a:latin typeface="Times New Roman"/>
                <a:cs typeface="Times New Roman"/>
              </a:rPr>
              <a:t>key </a:t>
            </a:r>
            <a:r>
              <a:rPr sz="1800" spc="-5" dirty="0">
                <a:latin typeface="Times New Roman"/>
                <a:cs typeface="Times New Roman"/>
              </a:rPr>
              <a:t>performance </a:t>
            </a:r>
            <a:r>
              <a:rPr sz="1800" dirty="0">
                <a:latin typeface="Times New Roman"/>
                <a:cs typeface="Times New Roman"/>
              </a:rPr>
              <a:t>indicators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not only ensure application </a:t>
            </a:r>
            <a:r>
              <a:rPr sz="1800" spc="-5" dirty="0">
                <a:latin typeface="Times New Roman"/>
                <a:cs typeface="Times New Roman"/>
              </a:rPr>
              <a:t>performance </a:t>
            </a:r>
            <a:r>
              <a:rPr sz="1800" dirty="0">
                <a:latin typeface="Times New Roman"/>
                <a:cs typeface="Times New Roman"/>
              </a:rPr>
              <a:t>but also  enable predictive performance </a:t>
            </a:r>
            <a:r>
              <a:rPr sz="1800" spc="-5" dirty="0">
                <a:latin typeface="Times New Roman"/>
                <a:cs typeface="Times New Roman"/>
              </a:rPr>
              <a:t>management </a:t>
            </a:r>
            <a:r>
              <a:rPr sz="1800" dirty="0">
                <a:latin typeface="Times New Roman"/>
                <a:cs typeface="Times New Roman"/>
              </a:rPr>
              <a:t>in 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marL="355600" marR="253365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Focus </a:t>
            </a:r>
            <a:r>
              <a:rPr sz="1800" b="1" spc="-5" dirty="0">
                <a:latin typeface="Times New Roman"/>
                <a:cs typeface="Times New Roman"/>
              </a:rPr>
              <a:t>on transaction </a:t>
            </a:r>
            <a:r>
              <a:rPr sz="1800" dirty="0">
                <a:latin typeface="Times New Roman"/>
                <a:cs typeface="Times New Roman"/>
              </a:rPr>
              <a:t>- Focusing on the actual end-user transaction experience allows the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to clearly  understand and </a:t>
            </a:r>
            <a:r>
              <a:rPr sz="1800" spc="-5" dirty="0">
                <a:latin typeface="Times New Roman"/>
                <a:cs typeface="Times New Roman"/>
              </a:rPr>
              <a:t>manage </a:t>
            </a:r>
            <a:r>
              <a:rPr sz="1800" dirty="0">
                <a:latin typeface="Times New Roman"/>
                <a:cs typeface="Times New Roman"/>
              </a:rPr>
              <a:t>service delivery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the transaction traverses the service delivery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infrastructure.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Monitor performance </a:t>
            </a:r>
            <a:r>
              <a:rPr sz="1800" b="1" spc="-10" dirty="0">
                <a:latin typeface="Times New Roman"/>
                <a:cs typeface="Times New Roman"/>
              </a:rPr>
              <a:t>from </a:t>
            </a:r>
            <a:r>
              <a:rPr sz="1800" b="1" spc="-5" dirty="0">
                <a:latin typeface="Times New Roman"/>
                <a:cs typeface="Times New Roman"/>
              </a:rPr>
              <a:t>the end-user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perspective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eriod" startAt="5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Understand the </a:t>
            </a:r>
            <a:r>
              <a:rPr sz="1800" b="1" dirty="0">
                <a:latin typeface="Times New Roman"/>
                <a:cs typeface="Times New Roman"/>
              </a:rPr>
              <a:t>virtual platform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application on cloud can face unfamiliar problems such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dealing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 the hypervisor and at the storage level IT should </a:t>
            </a:r>
            <a:r>
              <a:rPr sz="1800" spc="-5" dirty="0">
                <a:latin typeface="Times New Roman"/>
                <a:cs typeface="Times New Roman"/>
              </a:rPr>
              <a:t>use APM </a:t>
            </a:r>
            <a:r>
              <a:rPr sz="1800" dirty="0">
                <a:latin typeface="Times New Roman"/>
                <a:cs typeface="Times New Roman"/>
              </a:rPr>
              <a:t>products to identify bottlenecks caused by these and  other </a:t>
            </a:r>
            <a:r>
              <a:rPr sz="1800" spc="-5" dirty="0">
                <a:latin typeface="Times New Roman"/>
                <a:cs typeface="Times New Roman"/>
              </a:rPr>
              <a:t>components, </a:t>
            </a:r>
            <a:r>
              <a:rPr sz="1800" dirty="0">
                <a:latin typeface="Times New Roman"/>
                <a:cs typeface="Times New Roman"/>
              </a:rPr>
              <a:t>and solve the root </a:t>
            </a:r>
            <a:r>
              <a:rPr sz="1800" spc="-5" dirty="0">
                <a:latin typeface="Times New Roman"/>
                <a:cs typeface="Times New Roman"/>
              </a:rPr>
              <a:t>issues </a:t>
            </a:r>
            <a:r>
              <a:rPr sz="1800" dirty="0">
                <a:latin typeface="Times New Roman"/>
                <a:cs typeface="Times New Roman"/>
              </a:rPr>
              <a:t>on the virtual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platform.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Automate </a:t>
            </a:r>
            <a:r>
              <a:rPr sz="1800" b="1" dirty="0">
                <a:latin typeface="Times New Roman"/>
                <a:cs typeface="Times New Roman"/>
              </a:rPr>
              <a:t>the </a:t>
            </a:r>
            <a:r>
              <a:rPr sz="1800" b="1" spc="-5" dirty="0">
                <a:latin typeface="Times New Roman"/>
                <a:cs typeface="Times New Roman"/>
              </a:rPr>
              <a:t>management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process.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5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Manage work load </a:t>
            </a:r>
            <a:r>
              <a:rPr sz="1800" b="1" spc="-5" dirty="0">
                <a:latin typeface="Times New Roman"/>
                <a:cs typeface="Times New Roman"/>
              </a:rPr>
              <a:t>and </a:t>
            </a:r>
            <a:r>
              <a:rPr sz="1800" b="1" spc="-10" dirty="0">
                <a:latin typeface="Times New Roman"/>
                <a:cs typeface="Times New Roman"/>
              </a:rPr>
              <a:t>resources </a:t>
            </a:r>
            <a:r>
              <a:rPr sz="1800" b="1" spc="-5" dirty="0">
                <a:latin typeface="Times New Roman"/>
                <a:cs typeface="Times New Roman"/>
              </a:rPr>
              <a:t>in </a:t>
            </a:r>
            <a:r>
              <a:rPr sz="1800" b="1" spc="-10" dirty="0">
                <a:latin typeface="Times New Roman"/>
                <a:cs typeface="Times New Roman"/>
              </a:rPr>
              <a:t>real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918192" y="5780532"/>
            <a:ext cx="1673352" cy="940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71505" cy="402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Data </a:t>
            </a:r>
            <a:r>
              <a:rPr sz="2400" b="1" dirty="0"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marR="15621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Data storage in a SaaS solution is done by the service </a:t>
            </a:r>
            <a:r>
              <a:rPr sz="2000" spc="-15" dirty="0">
                <a:latin typeface="Times New Roman"/>
                <a:cs typeface="Times New Roman"/>
              </a:rPr>
              <a:t>provider.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dirty="0">
                <a:latin typeface="Times New Roman"/>
                <a:cs typeface="Times New Roman"/>
              </a:rPr>
              <a:t>to this, if you are </a:t>
            </a:r>
            <a:r>
              <a:rPr sz="2000" spc="-5" dirty="0">
                <a:latin typeface="Times New Roman"/>
                <a:cs typeface="Times New Roman"/>
              </a:rPr>
              <a:t>migrating </a:t>
            </a:r>
            <a:r>
              <a:rPr sz="2000" dirty="0">
                <a:latin typeface="Times New Roman"/>
                <a:cs typeface="Times New Roman"/>
              </a:rPr>
              <a:t>an  existing application to a SaaS application, you need to work with the vendor to plan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data will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 </a:t>
            </a:r>
            <a:r>
              <a:rPr sz="2000" spc="-5" dirty="0">
                <a:latin typeface="Times New Roman"/>
                <a:cs typeface="Times New Roman"/>
              </a:rPr>
              <a:t>migrated </a:t>
            </a:r>
            <a:r>
              <a:rPr sz="2000" dirty="0">
                <a:latin typeface="Times New Roman"/>
                <a:cs typeface="Times New Roman"/>
              </a:rPr>
              <a:t>from the current on-premises solution to the new SaaS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Data integrity </a:t>
            </a:r>
            <a:r>
              <a:rPr sz="2000" spc="-5" dirty="0">
                <a:latin typeface="Times New Roman"/>
                <a:cs typeface="Times New Roman"/>
              </a:rPr>
              <a:t>demands maintaining </a:t>
            </a:r>
            <a:r>
              <a:rPr sz="2000" dirty="0">
                <a:latin typeface="Times New Roman"/>
                <a:cs typeface="Times New Roman"/>
              </a:rPr>
              <a:t>and assuring the accuracy and </a:t>
            </a:r>
            <a:r>
              <a:rPr sz="2000" spc="-5" dirty="0">
                <a:latin typeface="Times New Roman"/>
                <a:cs typeface="Times New Roman"/>
              </a:rPr>
              <a:t>completeness </a:t>
            </a:r>
            <a:r>
              <a:rPr sz="2000" dirty="0">
                <a:latin typeface="Times New Roman"/>
                <a:cs typeface="Times New Roman"/>
              </a:rPr>
              <a:t>of data. A data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owner  always expects that her or his data in a cloud can be stored correctly and </a:t>
            </a:r>
            <a:r>
              <a:rPr sz="2000" spc="-15" dirty="0">
                <a:latin typeface="Times New Roman"/>
                <a:cs typeface="Times New Roman"/>
              </a:rPr>
              <a:t>trustworthily.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means </a:t>
            </a:r>
            <a:r>
              <a:rPr sz="2000" dirty="0">
                <a:latin typeface="Times New Roman"/>
                <a:cs typeface="Times New Roman"/>
              </a:rPr>
              <a:t>that  the data should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illegally tampered, </a:t>
            </a:r>
            <a:r>
              <a:rPr sz="2000" dirty="0">
                <a:latin typeface="Times New Roman"/>
                <a:cs typeface="Times New Roman"/>
              </a:rPr>
              <a:t>improperly </a:t>
            </a:r>
            <a:r>
              <a:rPr sz="2000" spc="-5" dirty="0">
                <a:latin typeface="Times New Roman"/>
                <a:cs typeface="Times New Roman"/>
              </a:rPr>
              <a:t>modified, </a:t>
            </a:r>
            <a:r>
              <a:rPr sz="2000" dirty="0">
                <a:latin typeface="Times New Roman"/>
                <a:cs typeface="Times New Roman"/>
              </a:rPr>
              <a:t>deliberately deleted, or </a:t>
            </a:r>
            <a:r>
              <a:rPr sz="2000" spc="-5" dirty="0">
                <a:latin typeface="Times New Roman"/>
                <a:cs typeface="Times New Roman"/>
              </a:rPr>
              <a:t>maliciously  </a:t>
            </a:r>
            <a:r>
              <a:rPr sz="2000" dirty="0">
                <a:latin typeface="Times New Roman"/>
                <a:cs typeface="Times New Roman"/>
              </a:rPr>
              <a:t>fabricated.</a:t>
            </a:r>
            <a:endParaRPr sz="2000">
              <a:latin typeface="Times New Roman"/>
              <a:cs typeface="Times New Roman"/>
            </a:endParaRPr>
          </a:p>
          <a:p>
            <a:pPr marL="355600" marR="17208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If any undesirable operations corrupt or delete the data, the owner should be able to detect the  </a:t>
            </a:r>
            <a:r>
              <a:rPr sz="2000" spc="-5" dirty="0">
                <a:latin typeface="Times New Roman"/>
                <a:cs typeface="Times New Roman"/>
              </a:rPr>
              <a:t>corruption </a:t>
            </a:r>
            <a:r>
              <a:rPr sz="2000" dirty="0">
                <a:latin typeface="Times New Roman"/>
                <a:cs typeface="Times New Roman"/>
              </a:rPr>
              <a:t>or loss. Furthermore, when a portion of the outsourced data is corrupted or lost, it can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still  </a:t>
            </a:r>
            <a:r>
              <a:rPr sz="2000" dirty="0">
                <a:latin typeface="Times New Roman"/>
                <a:cs typeface="Times New Roman"/>
              </a:rPr>
              <a:t>be retrieved by the data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976359" y="4948428"/>
            <a:ext cx="2615183" cy="177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18165" cy="432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Cloud</a:t>
            </a:r>
            <a:r>
              <a:rPr sz="2400" b="1" dirty="0">
                <a:latin typeface="Times New Roman"/>
                <a:cs typeface="Times New Roman"/>
              </a:rPr>
              <a:t> Security</a:t>
            </a:r>
            <a:endParaRPr sz="2400">
              <a:latin typeface="Times New Roman"/>
              <a:cs typeface="Times New Roman"/>
            </a:endParaRPr>
          </a:p>
          <a:p>
            <a:pPr marL="12700" marR="78105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security </a:t>
            </a:r>
            <a:r>
              <a:rPr sz="2000" dirty="0">
                <a:latin typeface="Times New Roman"/>
                <a:cs typeface="Times New Roman"/>
              </a:rPr>
              <a:t>has to be a part of your </a:t>
            </a:r>
            <a:r>
              <a:rPr sz="2000" spc="-15" dirty="0">
                <a:latin typeface="Times New Roman"/>
                <a:cs typeface="Times New Roman"/>
              </a:rPr>
              <a:t>company’s </a:t>
            </a:r>
            <a:r>
              <a:rPr sz="2000" dirty="0">
                <a:latin typeface="Times New Roman"/>
                <a:cs typeface="Times New Roman"/>
              </a:rPr>
              <a:t>overall </a:t>
            </a:r>
            <a:r>
              <a:rPr sz="2000" spc="-5" dirty="0">
                <a:latin typeface="Times New Roman"/>
                <a:cs typeface="Times New Roman"/>
              </a:rPr>
              <a:t>security </a:t>
            </a:r>
            <a:r>
              <a:rPr sz="2000" spc="-15" dirty="0">
                <a:latin typeface="Times New Roman"/>
                <a:cs typeface="Times New Roman"/>
              </a:rPr>
              <a:t>strategy. </a:t>
            </a:r>
            <a:r>
              <a:rPr sz="2000" dirty="0">
                <a:latin typeface="Times New Roman"/>
                <a:cs typeface="Times New Roman"/>
              </a:rPr>
              <a:t>Most </a:t>
            </a:r>
            <a:r>
              <a:rPr sz="2000" spc="-5" dirty="0">
                <a:latin typeface="Times New Roman"/>
                <a:cs typeface="Times New Roman"/>
              </a:rPr>
              <a:t>companies </a:t>
            </a:r>
            <a:r>
              <a:rPr sz="2000" dirty="0">
                <a:latin typeface="Times New Roman"/>
                <a:cs typeface="Times New Roman"/>
              </a:rPr>
              <a:t>place a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  priority on the </a:t>
            </a:r>
            <a:r>
              <a:rPr sz="2000" spc="-5" dirty="0">
                <a:latin typeface="Times New Roman"/>
                <a:cs typeface="Times New Roman"/>
              </a:rPr>
              <a:t>testing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monitoring </a:t>
            </a:r>
            <a:r>
              <a:rPr sz="2000" dirty="0">
                <a:latin typeface="Times New Roman"/>
                <a:cs typeface="Times New Roman"/>
              </a:rPr>
              <a:t>of threats to their data </a:t>
            </a:r>
            <a:r>
              <a:rPr sz="2000" spc="-15" dirty="0">
                <a:latin typeface="Times New Roman"/>
                <a:cs typeface="Times New Roman"/>
              </a:rPr>
              <a:t>center, </a:t>
            </a:r>
            <a:r>
              <a:rPr sz="2000" dirty="0">
                <a:latin typeface="Times New Roman"/>
                <a:cs typeface="Times New Roman"/>
              </a:rPr>
              <a:t>buildings, people, and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Security concerns associated with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fall into two broad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categories: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marR="857885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Security issues faced by cloud providers </a:t>
            </a:r>
            <a:r>
              <a:rPr sz="2000" spc="-5" dirty="0">
                <a:latin typeface="Times New Roman"/>
                <a:cs typeface="Times New Roman"/>
              </a:rPr>
              <a:t>(organizations </a:t>
            </a:r>
            <a:r>
              <a:rPr sz="2000" dirty="0">
                <a:latin typeface="Times New Roman"/>
                <a:cs typeface="Times New Roman"/>
              </a:rPr>
              <a:t>providing software, </a:t>
            </a:r>
            <a:r>
              <a:rPr sz="2000" spc="-5" dirty="0">
                <a:latin typeface="Times New Roman"/>
                <a:cs typeface="Times New Roman"/>
              </a:rPr>
              <a:t>platform,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as a service via the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cloud).</a:t>
            </a:r>
            <a:endParaRPr sz="2000">
              <a:latin typeface="Times New Roman"/>
              <a:cs typeface="Times New Roman"/>
            </a:endParaRPr>
          </a:p>
          <a:p>
            <a:pPr marL="927100" marR="24257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Security issues faced by their </a:t>
            </a:r>
            <a:r>
              <a:rPr sz="2000" spc="-5" dirty="0">
                <a:latin typeface="Times New Roman"/>
                <a:cs typeface="Times New Roman"/>
              </a:rPr>
              <a:t>customers (companies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host applications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 store data on 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responsibility </a:t>
            </a:r>
            <a:r>
              <a:rPr sz="2000" dirty="0">
                <a:latin typeface="Times New Roman"/>
                <a:cs typeface="Times New Roman"/>
              </a:rPr>
              <a:t>is shared. The provider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ensure that their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is secure and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 their </a:t>
            </a:r>
            <a:r>
              <a:rPr sz="2000" spc="-5" dirty="0">
                <a:latin typeface="Times New Roman"/>
                <a:cs typeface="Times New Roman"/>
              </a:rPr>
              <a:t>clients’ </a:t>
            </a:r>
            <a:r>
              <a:rPr sz="2000" dirty="0">
                <a:latin typeface="Times New Roman"/>
                <a:cs typeface="Times New Roman"/>
              </a:rPr>
              <a:t>data and applications are protected, </a:t>
            </a:r>
            <a:r>
              <a:rPr sz="2000" spc="-5" dirty="0">
                <a:latin typeface="Times New Roman"/>
                <a:cs typeface="Times New Roman"/>
              </a:rPr>
              <a:t>while </a:t>
            </a:r>
            <a:r>
              <a:rPr sz="2000" dirty="0">
                <a:latin typeface="Times New Roman"/>
                <a:cs typeface="Times New Roman"/>
              </a:rPr>
              <a:t>the user </a:t>
            </a:r>
            <a:r>
              <a:rPr sz="2000" spc="-5" dirty="0">
                <a:latin typeface="Times New Roman"/>
                <a:cs typeface="Times New Roman"/>
              </a:rPr>
              <a:t>must take measures </a:t>
            </a:r>
            <a:r>
              <a:rPr sz="2000" dirty="0">
                <a:latin typeface="Times New Roman"/>
                <a:cs typeface="Times New Roman"/>
              </a:rPr>
              <a:t>to secure their  applications by using strong passwords and authentication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227819" y="5181598"/>
            <a:ext cx="2363724" cy="1577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908" y="1143457"/>
            <a:ext cx="10817860" cy="533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Cloud</a:t>
            </a:r>
            <a:r>
              <a:rPr sz="2400" b="1" dirty="0">
                <a:latin typeface="Times New Roman"/>
                <a:cs typeface="Times New Roman"/>
              </a:rPr>
              <a:t> Security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Security issues faced by cloud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marR="7683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When an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opts to store data or host applications on the public cloud, it loses the </a:t>
            </a:r>
            <a:r>
              <a:rPr sz="2000" spc="-5" dirty="0">
                <a:latin typeface="Times New Roman"/>
                <a:cs typeface="Times New Roman"/>
              </a:rPr>
              <a:t>ability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have physical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the servers. The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are at potential risk from insider </a:t>
            </a:r>
            <a:r>
              <a:rPr sz="2000" spc="-5" dirty="0">
                <a:latin typeface="Times New Roman"/>
                <a:cs typeface="Times New Roman"/>
              </a:rPr>
              <a:t>attacks. </a:t>
            </a:r>
            <a:r>
              <a:rPr sz="2000" dirty="0">
                <a:latin typeface="Times New Roman"/>
                <a:cs typeface="Times New Roman"/>
              </a:rPr>
              <a:t>Therefore,  cloud providers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ensure thorough background checks of </a:t>
            </a:r>
            <a:r>
              <a:rPr sz="2000" spc="-5" dirty="0">
                <a:latin typeface="Times New Roman"/>
                <a:cs typeface="Times New Roman"/>
              </a:rPr>
              <a:t>all employees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have physical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  </a:t>
            </a:r>
            <a:r>
              <a:rPr sz="2000" dirty="0">
                <a:latin typeface="Times New Roman"/>
                <a:cs typeface="Times New Roman"/>
              </a:rPr>
              <a:t>to 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conserve resources and cut costs, cloud providers often </a:t>
            </a:r>
            <a:r>
              <a:rPr sz="2000" spc="-5" dirty="0">
                <a:latin typeface="Times New Roman"/>
                <a:cs typeface="Times New Roman"/>
              </a:rPr>
              <a:t>store more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customer’s </a:t>
            </a:r>
            <a:r>
              <a:rPr sz="2000" dirty="0">
                <a:latin typeface="Times New Roman"/>
                <a:cs typeface="Times New Roman"/>
              </a:rPr>
              <a:t>data on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10" dirty="0">
                <a:latin typeface="Times New Roman"/>
                <a:cs typeface="Times New Roman"/>
              </a:rPr>
              <a:t>same </a:t>
            </a:r>
            <a:r>
              <a:rPr sz="2000" spc="-15" dirty="0">
                <a:latin typeface="Times New Roman"/>
                <a:cs typeface="Times New Roman"/>
              </a:rPr>
              <a:t>server.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result in a </a:t>
            </a:r>
            <a:r>
              <a:rPr sz="2000" spc="-5" dirty="0">
                <a:latin typeface="Times New Roman"/>
                <a:cs typeface="Times New Roman"/>
              </a:rPr>
              <a:t>situation </a:t>
            </a:r>
            <a:r>
              <a:rPr sz="2000" dirty="0">
                <a:latin typeface="Times New Roman"/>
                <a:cs typeface="Times New Roman"/>
              </a:rPr>
              <a:t>where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customer’s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becomes </a:t>
            </a:r>
            <a:r>
              <a:rPr sz="2000" dirty="0">
                <a:latin typeface="Times New Roman"/>
                <a:cs typeface="Times New Roman"/>
              </a:rPr>
              <a:t>visible to the </a:t>
            </a:r>
            <a:r>
              <a:rPr sz="2000" spc="-20" dirty="0">
                <a:latin typeface="Times New Roman"/>
                <a:cs typeface="Times New Roman"/>
              </a:rPr>
              <a:t>other.  </a:t>
            </a:r>
            <a:r>
              <a:rPr sz="2000" dirty="0">
                <a:latin typeface="Times New Roman"/>
                <a:cs typeface="Times New Roman"/>
              </a:rPr>
              <a:t>Cloud providers should ensure data isolation and logical storage segregation to handle such sensitive  issues.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469900" marR="12446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Cloud uses </a:t>
            </a:r>
            <a:r>
              <a:rPr sz="2000" spc="-5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extensively which can give rise to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security concerns. </a:t>
            </a:r>
            <a:r>
              <a:rPr sz="2000" spc="-10" dirty="0">
                <a:latin typeface="Times New Roman"/>
                <a:cs typeface="Times New Roman"/>
              </a:rPr>
              <a:t>Virtualization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 an additional </a:t>
            </a:r>
            <a:r>
              <a:rPr sz="2000" spc="-5" dirty="0">
                <a:latin typeface="Times New Roman"/>
                <a:cs typeface="Times New Roman"/>
              </a:rPr>
              <a:t>layer that </a:t>
            </a:r>
            <a:r>
              <a:rPr sz="2000" dirty="0">
                <a:latin typeface="Times New Roman"/>
                <a:cs typeface="Times New Roman"/>
              </a:rPr>
              <a:t>should be properly configured, </a:t>
            </a:r>
            <a:r>
              <a:rPr sz="2000" spc="-5" dirty="0">
                <a:latin typeface="Times New Roman"/>
                <a:cs typeface="Times New Roman"/>
              </a:rPr>
              <a:t>managed, </a:t>
            </a:r>
            <a:r>
              <a:rPr sz="2000" dirty="0">
                <a:latin typeface="Times New Roman"/>
                <a:cs typeface="Times New Roman"/>
              </a:rPr>
              <a:t>and secured. 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breach  in the </a:t>
            </a:r>
            <a:r>
              <a:rPr sz="2000" spc="-5" dirty="0">
                <a:latin typeface="Times New Roman"/>
                <a:cs typeface="Times New Roman"/>
              </a:rPr>
              <a:t>administrator workstation </a:t>
            </a:r>
            <a:r>
              <a:rPr sz="2000" dirty="0">
                <a:latin typeface="Times New Roman"/>
                <a:cs typeface="Times New Roman"/>
              </a:rPr>
              <a:t>with the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software of the </a:t>
            </a:r>
            <a:r>
              <a:rPr sz="2000" spc="-5" dirty="0">
                <a:latin typeface="Times New Roman"/>
                <a:cs typeface="Times New Roman"/>
              </a:rPr>
              <a:t>virtualization </a:t>
            </a:r>
            <a:r>
              <a:rPr sz="2000" dirty="0">
                <a:latin typeface="Times New Roman"/>
                <a:cs typeface="Times New Roman"/>
              </a:rPr>
              <a:t>software can  cause the whole data center to go down or be reconfigured to an </a:t>
            </a:r>
            <a:r>
              <a:rPr sz="2000" spc="-5" dirty="0">
                <a:latin typeface="Times New Roman"/>
                <a:cs typeface="Times New Roman"/>
              </a:rPr>
              <a:t>attacker's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99445" cy="484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Cloud</a:t>
            </a:r>
            <a:r>
              <a:rPr sz="2400" b="1" dirty="0">
                <a:latin typeface="Times New Roman"/>
                <a:cs typeface="Times New Roman"/>
              </a:rPr>
              <a:t> Security</a:t>
            </a:r>
            <a:endParaRPr sz="2400">
              <a:latin typeface="Times New Roman"/>
              <a:cs typeface="Times New Roman"/>
            </a:endParaRPr>
          </a:p>
          <a:p>
            <a:pPr marL="12700" marR="166370">
              <a:lnSpc>
                <a:spcPct val="100000"/>
              </a:lnSpc>
              <a:spcBef>
                <a:spcPts val="2180"/>
              </a:spcBef>
            </a:pPr>
            <a:r>
              <a:rPr sz="2000" dirty="0">
                <a:latin typeface="Times New Roman"/>
                <a:cs typeface="Times New Roman"/>
              </a:rPr>
              <a:t>Even when cloud operators have good security (physical, network, OS,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application </a:t>
            </a:r>
            <a:r>
              <a:rPr sz="2000" spc="-5" dirty="0">
                <a:latin typeface="Times New Roman"/>
                <a:cs typeface="Times New Roman"/>
              </a:rPr>
              <a:t>infrastructure),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  is the </a:t>
            </a:r>
            <a:r>
              <a:rPr sz="2000" spc="-15" dirty="0">
                <a:latin typeface="Times New Roman"/>
                <a:cs typeface="Times New Roman"/>
              </a:rPr>
              <a:t>company’s </a:t>
            </a:r>
            <a:r>
              <a:rPr sz="2000" spc="-5" dirty="0">
                <a:latin typeface="Times New Roman"/>
                <a:cs typeface="Times New Roman"/>
              </a:rPr>
              <a:t>responsibility </a:t>
            </a:r>
            <a:r>
              <a:rPr sz="2000" dirty="0">
                <a:latin typeface="Times New Roman"/>
                <a:cs typeface="Times New Roman"/>
              </a:rPr>
              <a:t>to protect and </a:t>
            </a:r>
            <a:r>
              <a:rPr sz="2000" spc="-5" dirty="0">
                <a:latin typeface="Times New Roman"/>
                <a:cs typeface="Times New Roman"/>
              </a:rPr>
              <a:t>secure </a:t>
            </a:r>
            <a:r>
              <a:rPr sz="2000" dirty="0">
                <a:latin typeface="Times New Roman"/>
                <a:cs typeface="Times New Roman"/>
              </a:rPr>
              <a:t>applications and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Reducing Cloud Security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Breaches: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Authenticate all people </a:t>
            </a:r>
            <a:r>
              <a:rPr sz="1800" spc="-5" dirty="0">
                <a:latin typeface="Times New Roman"/>
                <a:cs typeface="Times New Roman"/>
              </a:rPr>
              <a:t>accessing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355600" marR="60388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Frame </a:t>
            </a:r>
            <a:r>
              <a:rPr sz="1800" dirty="0">
                <a:latin typeface="Times New Roman"/>
                <a:cs typeface="Times New Roman"/>
              </a:rPr>
              <a:t>all access </a:t>
            </a:r>
            <a:r>
              <a:rPr sz="1800" spc="-5" dirty="0">
                <a:latin typeface="Times New Roman"/>
                <a:cs typeface="Times New Roman"/>
              </a:rPr>
              <a:t>permissions so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have access only to the applications and data that they have been  granted specific </a:t>
            </a:r>
            <a:r>
              <a:rPr sz="1800" spc="-5" dirty="0">
                <a:latin typeface="Times New Roman"/>
                <a:cs typeface="Times New Roman"/>
              </a:rPr>
              <a:t>permission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access.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Authenticate all </a:t>
            </a:r>
            <a:r>
              <a:rPr sz="1800" spc="-5" dirty="0">
                <a:latin typeface="Times New Roman"/>
                <a:cs typeface="Times New Roman"/>
              </a:rPr>
              <a:t>software running on </a:t>
            </a:r>
            <a:r>
              <a:rPr sz="1800" dirty="0">
                <a:latin typeface="Times New Roman"/>
                <a:cs typeface="Times New Roman"/>
              </a:rPr>
              <a:t>any computer—and all changes </a:t>
            </a:r>
            <a:r>
              <a:rPr sz="1800" spc="-5" dirty="0">
                <a:latin typeface="Times New Roman"/>
                <a:cs typeface="Times New Roman"/>
              </a:rPr>
              <a:t>to such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software.</a:t>
            </a: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This includes software or </a:t>
            </a:r>
            <a:r>
              <a:rPr sz="1800" spc="-5" dirty="0">
                <a:latin typeface="Times New Roman"/>
                <a:cs typeface="Times New Roman"/>
              </a:rPr>
              <a:t>services </a:t>
            </a:r>
            <a:r>
              <a:rPr sz="1800" dirty="0">
                <a:latin typeface="Times New Roman"/>
                <a:cs typeface="Times New Roman"/>
              </a:rPr>
              <a:t>running in the cloud. </a:t>
            </a:r>
            <a:r>
              <a:rPr sz="1800" spc="-50" dirty="0">
                <a:latin typeface="Times New Roman"/>
                <a:cs typeface="Times New Roman"/>
              </a:rPr>
              <a:t>Your </a:t>
            </a:r>
            <a:r>
              <a:rPr sz="1800" dirty="0">
                <a:latin typeface="Times New Roman"/>
                <a:cs typeface="Times New Roman"/>
              </a:rPr>
              <a:t>cloud provider needs to </a:t>
            </a:r>
            <a:r>
              <a:rPr sz="1800" spc="-5" dirty="0">
                <a:latin typeface="Times New Roman"/>
                <a:cs typeface="Times New Roman"/>
              </a:rPr>
              <a:t>automate </a:t>
            </a:r>
            <a:r>
              <a:rPr sz="1800" dirty="0">
                <a:latin typeface="Times New Roman"/>
                <a:cs typeface="Times New Roman"/>
              </a:rPr>
              <a:t>and authenticate  software patches and configuration changes,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well </a:t>
            </a:r>
            <a:r>
              <a:rPr sz="1800" spc="-5" dirty="0">
                <a:latin typeface="Times New Roman"/>
                <a:cs typeface="Times New Roman"/>
              </a:rPr>
              <a:t>as manage </a:t>
            </a:r>
            <a:r>
              <a:rPr sz="1800" dirty="0">
                <a:latin typeface="Times New Roman"/>
                <a:cs typeface="Times New Roman"/>
              </a:rPr>
              <a:t>security patches in a proactive </a:t>
            </a:r>
            <a:r>
              <a:rPr sz="1800" spc="-25" dirty="0">
                <a:latin typeface="Times New Roman"/>
                <a:cs typeface="Times New Roman"/>
              </a:rPr>
              <a:t>way. </a:t>
            </a:r>
            <a:r>
              <a:rPr sz="1800" spc="-5" dirty="0">
                <a:latin typeface="Times New Roman"/>
                <a:cs typeface="Times New Roman"/>
              </a:rPr>
              <a:t>Why is </a:t>
            </a:r>
            <a:r>
              <a:rPr sz="1800" dirty="0">
                <a:latin typeface="Times New Roman"/>
                <a:cs typeface="Times New Roman"/>
              </a:rPr>
              <a:t>this  </a:t>
            </a:r>
            <a:r>
              <a:rPr sz="1800" spc="-5" dirty="0">
                <a:latin typeface="Times New Roman"/>
                <a:cs typeface="Times New Roman"/>
              </a:rPr>
              <a:t>so important </a:t>
            </a:r>
            <a:r>
              <a:rPr sz="1800" dirty="0">
                <a:latin typeface="Times New Roman"/>
                <a:cs typeface="Times New Roman"/>
              </a:rPr>
              <a:t>to understand? Many cloud service provider outages typically come from configuration </a:t>
            </a:r>
            <a:r>
              <a:rPr sz="1800" spc="-5" dirty="0">
                <a:latin typeface="Times New Roman"/>
                <a:cs typeface="Times New Roman"/>
              </a:rPr>
              <a:t>mistakes. </a:t>
            </a:r>
            <a:r>
              <a:rPr sz="1800" dirty="0">
                <a:latin typeface="Times New Roman"/>
                <a:cs typeface="Times New Roman"/>
              </a:rPr>
              <a:t>If  a cloud provider </a:t>
            </a:r>
            <a:r>
              <a:rPr sz="1800" spc="-5" dirty="0">
                <a:latin typeface="Times New Roman"/>
                <a:cs typeface="Times New Roman"/>
              </a:rPr>
              <a:t>does </a:t>
            </a:r>
            <a:r>
              <a:rPr sz="1800" dirty="0">
                <a:latin typeface="Times New Roman"/>
                <a:cs typeface="Times New Roman"/>
              </a:rPr>
              <a:t>not update </a:t>
            </a:r>
            <a:r>
              <a:rPr sz="1800" spc="-10" dirty="0">
                <a:latin typeface="Times New Roman"/>
                <a:cs typeface="Times New Roman"/>
              </a:rPr>
              <a:t>security, </a:t>
            </a:r>
            <a:r>
              <a:rPr sz="1800" spc="5" dirty="0">
                <a:latin typeface="Times New Roman"/>
                <a:cs typeface="Times New Roman"/>
              </a:rPr>
              <a:t>your </a:t>
            </a:r>
            <a:r>
              <a:rPr sz="1800" dirty="0">
                <a:latin typeface="Times New Roman"/>
                <a:cs typeface="Times New Roman"/>
              </a:rPr>
              <a:t>intellectual property could be at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risk.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538971" y="2552700"/>
            <a:ext cx="2936748" cy="1184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636885" cy="3961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Cloud</a:t>
            </a:r>
            <a:r>
              <a:rPr sz="2400" b="1" dirty="0">
                <a:latin typeface="Times New Roman"/>
                <a:cs typeface="Times New Roman"/>
              </a:rPr>
              <a:t> Security</a:t>
            </a:r>
            <a:endParaRPr sz="2400">
              <a:latin typeface="Times New Roman"/>
              <a:cs typeface="Times New Roman"/>
            </a:endParaRPr>
          </a:p>
          <a:p>
            <a:pPr marL="355600" marR="504825" indent="-342900">
              <a:lnSpc>
                <a:spcPct val="100000"/>
              </a:lnSpc>
              <a:spcBef>
                <a:spcPts val="2185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Formalize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process </a:t>
            </a:r>
            <a:r>
              <a:rPr sz="1800" dirty="0">
                <a:latin typeface="Times New Roman"/>
                <a:cs typeface="Times New Roman"/>
              </a:rPr>
              <a:t>of requesting </a:t>
            </a:r>
            <a:r>
              <a:rPr sz="1800" spc="-5" dirty="0">
                <a:latin typeface="Times New Roman"/>
                <a:cs typeface="Times New Roman"/>
              </a:rPr>
              <a:t>permission </a:t>
            </a:r>
            <a:r>
              <a:rPr sz="1800" dirty="0">
                <a:latin typeface="Times New Roman"/>
                <a:cs typeface="Times New Roman"/>
              </a:rPr>
              <a:t>to access the data or applications. This applies to your own  internal systems and the services that are required to put your data into the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4"/>
            </a:pPr>
            <a:endParaRPr sz="18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Monitor all network activity and log all unusual </a:t>
            </a:r>
            <a:r>
              <a:rPr sz="1800" spc="-10" dirty="0">
                <a:latin typeface="Times New Roman"/>
                <a:cs typeface="Times New Roman"/>
              </a:rPr>
              <a:t>activity.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cases,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should deploy intruder-detection  </a:t>
            </a:r>
            <a:r>
              <a:rPr sz="1800" spc="-10" dirty="0">
                <a:latin typeface="Times New Roman"/>
                <a:cs typeface="Times New Roman"/>
              </a:rPr>
              <a:t>technology. </a:t>
            </a:r>
            <a:r>
              <a:rPr sz="1800" dirty="0">
                <a:latin typeface="Times New Roman"/>
                <a:cs typeface="Times New Roman"/>
              </a:rPr>
              <a:t>Although </a:t>
            </a:r>
            <a:r>
              <a:rPr sz="1800" spc="5" dirty="0">
                <a:latin typeface="Times New Roman"/>
                <a:cs typeface="Times New Roman"/>
              </a:rPr>
              <a:t>your </a:t>
            </a:r>
            <a:r>
              <a:rPr sz="1800" dirty="0">
                <a:latin typeface="Times New Roman"/>
                <a:cs typeface="Times New Roman"/>
              </a:rPr>
              <a:t>cloud services provider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enable </a:t>
            </a:r>
            <a:r>
              <a:rPr sz="1800" spc="5" dirty="0">
                <a:latin typeface="Times New Roman"/>
                <a:cs typeface="Times New Roman"/>
              </a:rPr>
              <a:t>you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monitor </a:t>
            </a:r>
            <a:r>
              <a:rPr sz="1800" dirty="0">
                <a:latin typeface="Times New Roman"/>
                <a:cs typeface="Times New Roman"/>
              </a:rPr>
              <a:t>activities on its environment,</a:t>
            </a:r>
            <a:r>
              <a:rPr sz="1800" spc="-2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you  </a:t>
            </a:r>
            <a:r>
              <a:rPr sz="1800" dirty="0">
                <a:latin typeface="Times New Roman"/>
                <a:cs typeface="Times New Roman"/>
              </a:rPr>
              <a:t>should have an independent </a:t>
            </a:r>
            <a:r>
              <a:rPr sz="1800" spc="-25" dirty="0">
                <a:latin typeface="Times New Roman"/>
                <a:cs typeface="Times New Roman"/>
              </a:rPr>
              <a:t>view. </a:t>
            </a: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especially important 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compliance.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4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Log all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activity and program activity and analyze it for unexpected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behavior.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4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Encrypt, up to the point of use, all valuable data that needs extra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protection.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4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Regularly check the network for vulnerabilities in all software exposed to the Internet or any external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912108" y="5183122"/>
            <a:ext cx="3974591" cy="1583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9776"/>
            <a:ext cx="5315585" cy="283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Ensuring Successful Cloud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Adoption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Designing a Cloud Proof of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35" dirty="0">
                <a:latin typeface="Times New Roman"/>
                <a:cs typeface="Times New Roman"/>
              </a:rPr>
              <a:t>Vendor </a:t>
            </a:r>
            <a:r>
              <a:rPr sz="2000" dirty="0">
                <a:latin typeface="Times New Roman"/>
                <a:cs typeface="Times New Roman"/>
              </a:rPr>
              <a:t>roles 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capabilities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Moving to 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of Cloud on IT Service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1087100" cy="4051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Designing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spc="-10" dirty="0">
                <a:latin typeface="Times New Roman"/>
                <a:cs typeface="Times New Roman"/>
              </a:rPr>
              <a:t>Proof </a:t>
            </a:r>
            <a:r>
              <a:rPr sz="2400" b="1" spc="-5" dirty="0">
                <a:latin typeface="Times New Roman"/>
                <a:cs typeface="Times New Roman"/>
              </a:rPr>
              <a:t>of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gives businesses the opportunity for </a:t>
            </a:r>
            <a:r>
              <a:rPr sz="2000" spc="-5" dirty="0">
                <a:latin typeface="Times New Roman"/>
                <a:cs typeface="Times New Roman"/>
              </a:rPr>
              <a:t>immediate </a:t>
            </a:r>
            <a:r>
              <a:rPr sz="2000" dirty="0">
                <a:latin typeface="Times New Roman"/>
                <a:cs typeface="Times New Roman"/>
              </a:rPr>
              <a:t>launching of </a:t>
            </a:r>
            <a:r>
              <a:rPr sz="2000" spc="-5" dirty="0">
                <a:latin typeface="Times New Roman"/>
                <a:cs typeface="Times New Roman"/>
              </a:rPr>
              <a:t>applications. </a:t>
            </a:r>
            <a:r>
              <a:rPr sz="2000" spc="5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moving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cloud use the following </a:t>
            </a:r>
            <a:r>
              <a:rPr sz="2000" spc="-5" dirty="0">
                <a:latin typeface="Times New Roman"/>
                <a:cs typeface="Times New Roman"/>
              </a:rPr>
              <a:t>steps </a:t>
            </a:r>
            <a:r>
              <a:rPr sz="2000" dirty="0">
                <a:latin typeface="Times New Roman"/>
                <a:cs typeface="Times New Roman"/>
              </a:rPr>
              <a:t>to design a proof of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Pick </a:t>
            </a:r>
            <a:r>
              <a:rPr sz="2000" b="1" dirty="0">
                <a:latin typeface="Times New Roman"/>
                <a:cs typeface="Times New Roman"/>
              </a:rPr>
              <a:t>the right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Cloud 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a fit for every application,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every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application for which it is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good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fit.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Keep it lightweight—30–60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days.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Keep it </a:t>
            </a:r>
            <a:r>
              <a:rPr sz="2000" spc="-5" dirty="0">
                <a:latin typeface="Times New Roman"/>
                <a:cs typeface="Times New Roman"/>
              </a:rPr>
              <a:t>simple.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start </a:t>
            </a:r>
            <a:r>
              <a:rPr sz="2000" dirty="0">
                <a:latin typeface="Times New Roman"/>
                <a:cs typeface="Times New Roman"/>
              </a:rPr>
              <a:t>with your hardest use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Decide if the architecture </a:t>
            </a:r>
            <a:r>
              <a:rPr sz="2000" spc="-10" dirty="0">
                <a:latin typeface="Times New Roman"/>
                <a:cs typeface="Times New Roman"/>
              </a:rPr>
              <a:t>meets </a:t>
            </a:r>
            <a:r>
              <a:rPr sz="2000" dirty="0">
                <a:latin typeface="Times New Roman"/>
                <a:cs typeface="Times New Roman"/>
              </a:rPr>
              <a:t>the needs of the application,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if it </a:t>
            </a:r>
            <a:r>
              <a:rPr sz="2000" spc="-5" dirty="0">
                <a:latin typeface="Times New Roman"/>
                <a:cs typeface="Times New Roman"/>
              </a:rPr>
              <a:t>matches </a:t>
            </a:r>
            <a:r>
              <a:rPr sz="2000" dirty="0">
                <a:latin typeface="Times New Roman"/>
                <a:cs typeface="Times New Roman"/>
              </a:rPr>
              <a:t>your data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center.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select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application </a:t>
            </a:r>
            <a:r>
              <a:rPr sz="2000" dirty="0">
                <a:latin typeface="Times New Roman"/>
                <a:cs typeface="Times New Roman"/>
              </a:rPr>
              <a:t>that is a good fit for cloud's strengths: </a:t>
            </a:r>
            <a:r>
              <a:rPr sz="2000" spc="-5" dirty="0">
                <a:latin typeface="Times New Roman"/>
                <a:cs typeface="Times New Roman"/>
              </a:rPr>
              <a:t>namely </a:t>
            </a:r>
            <a:r>
              <a:rPr sz="2000" dirty="0">
                <a:latin typeface="Times New Roman"/>
                <a:cs typeface="Times New Roman"/>
              </a:rPr>
              <a:t>speed of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deployment,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000" spc="-15" dirty="0">
                <a:latin typeface="Times New Roman"/>
                <a:cs typeface="Times New Roman"/>
              </a:rPr>
              <a:t>scalability,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ability </a:t>
            </a:r>
            <a:r>
              <a:rPr sz="2000" dirty="0">
                <a:latin typeface="Times New Roman"/>
                <a:cs typeface="Times New Roman"/>
              </a:rPr>
              <a:t>to handle variable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loads.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Good options for the first </a:t>
            </a:r>
            <a:r>
              <a:rPr sz="2000" spc="-5" dirty="0">
                <a:latin typeface="Times New Roman"/>
                <a:cs typeface="Times New Roman"/>
              </a:rPr>
              <a:t>deployment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7225" y="5148198"/>
            <a:ext cx="246634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45" dirty="0">
                <a:latin typeface="Times New Roman"/>
                <a:cs typeface="Times New Roman"/>
              </a:rPr>
              <a:t>Web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Mobile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Big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Times New Roman"/>
                <a:cs typeface="Times New Roman"/>
              </a:rPr>
              <a:t>Batch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Dev/test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6" name="object 6"/>
          <p:cNvSpPr/>
          <p:nvPr/>
        </p:nvSpPr>
        <p:spPr>
          <a:xfrm>
            <a:off x="9540240" y="5285232"/>
            <a:ext cx="2209800" cy="143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823" y="2895600"/>
            <a:ext cx="781812" cy="1388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40240" y="3011423"/>
            <a:ext cx="914400" cy="915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22426"/>
            <a:ext cx="10995025" cy="466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Designing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spc="-10" dirty="0">
                <a:latin typeface="Times New Roman"/>
                <a:cs typeface="Times New Roman"/>
              </a:rPr>
              <a:t>Proof </a:t>
            </a:r>
            <a:r>
              <a:rPr sz="2400" b="1" spc="-5" dirty="0">
                <a:latin typeface="Times New Roman"/>
                <a:cs typeface="Times New Roman"/>
              </a:rPr>
              <a:t>of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buAutoNum type="arabicPeriod" startAt="2"/>
              <a:tabLst>
                <a:tab pos="388620" algn="l"/>
                <a:tab pos="389255" algn="l"/>
              </a:tabLst>
            </a:pPr>
            <a:r>
              <a:rPr sz="2000" b="1" spc="-40" dirty="0">
                <a:latin typeface="Times New Roman"/>
                <a:cs typeface="Times New Roman"/>
              </a:rPr>
              <a:t>Treat </a:t>
            </a:r>
            <a:r>
              <a:rPr sz="2000" b="1" dirty="0">
                <a:latin typeface="Times New Roman"/>
                <a:cs typeface="Times New Roman"/>
              </a:rPr>
              <a:t>your first deployment as a learning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experience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The first application you code for the cloud should serve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only as a solution that </a:t>
            </a:r>
            <a:r>
              <a:rPr sz="2000" spc="-5" dirty="0">
                <a:latin typeface="Times New Roman"/>
                <a:cs typeface="Times New Roman"/>
              </a:rPr>
              <a:t>meets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  need,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as a learning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experience.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503555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Just creating the application 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your only goal—you want to </a:t>
            </a:r>
            <a:r>
              <a:rPr sz="2000" spc="-5" dirty="0">
                <a:latin typeface="Times New Roman"/>
                <a:cs typeface="Times New Roman"/>
              </a:rPr>
              <a:t>learn </a:t>
            </a:r>
            <a:r>
              <a:rPr sz="2000" dirty="0">
                <a:latin typeface="Times New Roman"/>
                <a:cs typeface="Times New Roman"/>
              </a:rPr>
              <a:t>things that you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establish good </a:t>
            </a:r>
            <a:r>
              <a:rPr sz="2000" spc="-5" dirty="0">
                <a:latin typeface="Times New Roman"/>
                <a:cs typeface="Times New Roman"/>
              </a:rPr>
              <a:t>practices </a:t>
            </a:r>
            <a:r>
              <a:rPr sz="2000" dirty="0">
                <a:latin typeface="Times New Roman"/>
                <a:cs typeface="Times New Roman"/>
              </a:rPr>
              <a:t>and help you </a:t>
            </a:r>
            <a:r>
              <a:rPr sz="2000" spc="-5" dirty="0">
                <a:latin typeface="Times New Roman"/>
                <a:cs typeface="Times New Roman"/>
              </a:rPr>
              <a:t>improve </a:t>
            </a:r>
            <a:r>
              <a:rPr sz="2000" dirty="0">
                <a:latin typeface="Times New Roman"/>
                <a:cs typeface="Times New Roman"/>
              </a:rPr>
              <a:t>your cloud development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0" dirty="0">
                <a:latin typeface="Times New Roman"/>
                <a:cs typeface="Times New Roman"/>
              </a:rPr>
              <a:t>Your </a:t>
            </a: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deployments </a:t>
            </a:r>
            <a:r>
              <a:rPr sz="2000" dirty="0">
                <a:latin typeface="Times New Roman"/>
                <a:cs typeface="Times New Roman"/>
              </a:rPr>
              <a:t>will evolve along with your knowledge and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expertise.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Consider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will manage </a:t>
            </a:r>
            <a:r>
              <a:rPr sz="2000" dirty="0">
                <a:latin typeface="Times New Roman"/>
                <a:cs typeface="Times New Roman"/>
              </a:rPr>
              <a:t>the application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overtime.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Start with the </a:t>
            </a:r>
            <a:r>
              <a:rPr sz="2000" spc="-5" dirty="0">
                <a:latin typeface="Times New Roman"/>
                <a:cs typeface="Times New Roman"/>
              </a:rPr>
              <a:t>simplest </a:t>
            </a:r>
            <a:r>
              <a:rPr sz="2000" dirty="0">
                <a:latin typeface="Times New Roman"/>
                <a:cs typeface="Times New Roman"/>
              </a:rPr>
              <a:t>application and then </a:t>
            </a:r>
            <a:r>
              <a:rPr sz="2000" spc="-5" dirty="0">
                <a:latin typeface="Times New Roman"/>
                <a:cs typeface="Times New Roman"/>
              </a:rPr>
              <a:t>test more complex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15823" y="2895600"/>
            <a:ext cx="781812" cy="1388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2040" y="4892040"/>
            <a:ext cx="30480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9813925" cy="136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514984" marR="5080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aim </a:t>
            </a:r>
            <a:r>
              <a:rPr sz="2000" dirty="0">
                <a:latin typeface="Times New Roman"/>
                <a:cs typeface="Times New Roman"/>
              </a:rPr>
              <a:t>of this module is to help students understand the challenges and risks involved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the </a:t>
            </a:r>
            <a:r>
              <a:rPr sz="2000" spc="-5" dirty="0">
                <a:latin typeface="Times New Roman"/>
                <a:cs typeface="Times New Roman"/>
              </a:rPr>
              <a:t>mitigation steps </a:t>
            </a:r>
            <a:r>
              <a:rPr sz="2000" dirty="0">
                <a:latin typeface="Times New Roman"/>
                <a:cs typeface="Times New Roman"/>
              </a:rPr>
              <a:t>in moving to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035665" cy="374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Designing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spc="-10" dirty="0">
                <a:latin typeface="Times New Roman"/>
                <a:cs typeface="Times New Roman"/>
              </a:rPr>
              <a:t>Proof </a:t>
            </a:r>
            <a:r>
              <a:rPr sz="2400" b="1" spc="-5" dirty="0">
                <a:latin typeface="Times New Roman"/>
                <a:cs typeface="Times New Roman"/>
              </a:rPr>
              <a:t>of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Use a public cloud to evaluate the </a:t>
            </a:r>
            <a:r>
              <a:rPr sz="2000" b="1" spc="-5" dirty="0">
                <a:latin typeface="Times New Roman"/>
                <a:cs typeface="Times New Roman"/>
              </a:rPr>
              <a:t>feasibility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12800" marR="1397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Once you have zeroed in on an </a:t>
            </a:r>
            <a:r>
              <a:rPr sz="2000" spc="-5" dirty="0">
                <a:latin typeface="Times New Roman"/>
                <a:cs typeface="Times New Roman"/>
              </a:rPr>
              <a:t>application </a:t>
            </a:r>
            <a:r>
              <a:rPr sz="2000" dirty="0">
                <a:latin typeface="Times New Roman"/>
                <a:cs typeface="Times New Roman"/>
              </a:rPr>
              <a:t>to build in the cloud, your next decision is where to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 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812800" marR="187325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have a choice of public clouds, such as </a:t>
            </a: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spc="-45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Services' </a:t>
            </a:r>
            <a:r>
              <a:rPr sz="2000" spc="-30" dirty="0">
                <a:latin typeface="Times New Roman"/>
                <a:cs typeface="Times New Roman"/>
              </a:rPr>
              <a:t>(AWS) </a:t>
            </a:r>
            <a:r>
              <a:rPr sz="2000" spc="-5" dirty="0">
                <a:latin typeface="Times New Roman"/>
                <a:cs typeface="Times New Roman"/>
              </a:rPr>
              <a:t>Elastic </a:t>
            </a:r>
            <a:r>
              <a:rPr sz="2000" dirty="0">
                <a:latin typeface="Times New Roman"/>
                <a:cs typeface="Times New Roman"/>
              </a:rPr>
              <a:t>Compute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  (EC2), Rackspace, Google </a:t>
            </a:r>
            <a:r>
              <a:rPr sz="2000" spc="-5" dirty="0">
                <a:latin typeface="Times New Roman"/>
                <a:cs typeface="Times New Roman"/>
              </a:rPr>
              <a:t>Compute </a:t>
            </a:r>
            <a:r>
              <a:rPr sz="2000" dirty="0">
                <a:latin typeface="Times New Roman"/>
                <a:cs typeface="Times New Roman"/>
              </a:rPr>
              <a:t>Engine (GCE),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Windows </a:t>
            </a:r>
            <a:r>
              <a:rPr sz="2000" dirty="0">
                <a:latin typeface="Times New Roman"/>
                <a:cs typeface="Times New Roman"/>
              </a:rPr>
              <a:t>Azure, as well as a choice of  private clouds based on OpenStack, CloudStack, and VMware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vSphere.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Private clouds are a </a:t>
            </a:r>
            <a:r>
              <a:rPr sz="2000" spc="5" dirty="0">
                <a:latin typeface="Times New Roman"/>
                <a:cs typeface="Times New Roman"/>
              </a:rPr>
              <a:t>good </a:t>
            </a:r>
            <a:r>
              <a:rPr sz="2000" dirty="0">
                <a:latin typeface="Times New Roman"/>
                <a:cs typeface="Times New Roman"/>
              </a:rPr>
              <a:t>choice for applications that require high </a:t>
            </a:r>
            <a:r>
              <a:rPr sz="2000" spc="-15" dirty="0">
                <a:latin typeface="Times New Roman"/>
                <a:cs typeface="Times New Roman"/>
              </a:rPr>
              <a:t>flexibility, </a:t>
            </a:r>
            <a:r>
              <a:rPr sz="2000" spc="-5" dirty="0">
                <a:latin typeface="Times New Roman"/>
                <a:cs typeface="Times New Roman"/>
              </a:rPr>
              <a:t>performance,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increased  </a:t>
            </a:r>
            <a:r>
              <a:rPr sz="2000" spc="-15" dirty="0">
                <a:latin typeface="Times New Roman"/>
                <a:cs typeface="Times New Roman"/>
              </a:rPr>
              <a:t>security,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compliance.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Do not try to </a:t>
            </a:r>
            <a:r>
              <a:rPr sz="2000" b="1" spc="-10" dirty="0">
                <a:latin typeface="Times New Roman"/>
                <a:cs typeface="Times New Roman"/>
              </a:rPr>
              <a:t>re-create </a:t>
            </a:r>
            <a:r>
              <a:rPr sz="2000" b="1" dirty="0">
                <a:latin typeface="Times New Roman"/>
                <a:cs typeface="Times New Roman"/>
              </a:rPr>
              <a:t>your data center in the</a:t>
            </a:r>
            <a:r>
              <a:rPr sz="2000" b="1" spc="-2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975" y="4919598"/>
            <a:ext cx="1064958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 cloud instance 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a virtual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in the </a:t>
            </a:r>
            <a:r>
              <a:rPr sz="2000" spc="-35" dirty="0">
                <a:latin typeface="Times New Roman"/>
                <a:cs typeface="Times New Roman"/>
              </a:rPr>
              <a:t>sky.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cannot </a:t>
            </a:r>
            <a:r>
              <a:rPr sz="2000" spc="-5" dirty="0">
                <a:latin typeface="Times New Roman"/>
                <a:cs typeface="Times New Roman"/>
              </a:rPr>
              <a:t>simply move </a:t>
            </a:r>
            <a:r>
              <a:rPr sz="2000" dirty="0">
                <a:latin typeface="Times New Roman"/>
                <a:cs typeface="Times New Roman"/>
              </a:rPr>
              <a:t>a virtual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(VM)  </a:t>
            </a:r>
            <a:r>
              <a:rPr sz="2000" spc="-5" dirty="0">
                <a:latin typeface="Times New Roman"/>
                <a:cs typeface="Times New Roman"/>
              </a:rPr>
              <a:t>image </a:t>
            </a:r>
            <a:r>
              <a:rPr sz="2000" dirty="0">
                <a:latin typeface="Times New Roman"/>
                <a:cs typeface="Times New Roman"/>
              </a:rPr>
              <a:t>to a cloud and expect it to work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box.</a:t>
            </a:r>
            <a:endParaRPr sz="2000">
              <a:latin typeface="Times New Roman"/>
              <a:cs typeface="Times New Roman"/>
            </a:endParaRPr>
          </a:p>
          <a:p>
            <a:pPr marL="355600" marR="201930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20" dirty="0">
                <a:latin typeface="Times New Roman"/>
                <a:cs typeface="Times New Roman"/>
              </a:rPr>
              <a:t>Traditionally,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are built bottom </a:t>
            </a:r>
            <a:r>
              <a:rPr sz="2000" spc="5" dirty="0">
                <a:latin typeface="Times New Roman"/>
                <a:cs typeface="Times New Roman"/>
              </a:rPr>
              <a:t>up, </a:t>
            </a:r>
            <a:r>
              <a:rPr sz="2000" dirty="0">
                <a:latin typeface="Times New Roman"/>
                <a:cs typeface="Times New Roman"/>
              </a:rPr>
              <a:t>starting from hardware, </a:t>
            </a:r>
            <a:r>
              <a:rPr sz="2000" spc="-10" dirty="0">
                <a:latin typeface="Times New Roman"/>
                <a:cs typeface="Times New Roman"/>
              </a:rPr>
              <a:t>hypervisor, </a:t>
            </a:r>
            <a:r>
              <a:rPr sz="2000" dirty="0">
                <a:latin typeface="Times New Roman"/>
                <a:cs typeface="Times New Roman"/>
              </a:rPr>
              <a:t>operating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system,  </a:t>
            </a:r>
            <a:r>
              <a:rPr sz="2000" dirty="0">
                <a:latin typeface="Times New Roman"/>
                <a:cs typeface="Times New Roman"/>
              </a:rPr>
              <a:t>and finally 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355600" marR="295275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dirty="0">
                <a:latin typeface="Times New Roman"/>
                <a:cs typeface="Times New Roman"/>
              </a:rPr>
              <a:t>cloud reverses this </a:t>
            </a:r>
            <a:r>
              <a:rPr sz="2000" spc="-5" dirty="0">
                <a:latin typeface="Times New Roman"/>
                <a:cs typeface="Times New Roman"/>
              </a:rPr>
              <a:t>stack </a:t>
            </a:r>
            <a:r>
              <a:rPr sz="2000" dirty="0">
                <a:latin typeface="Times New Roman"/>
                <a:cs typeface="Times New Roman"/>
              </a:rPr>
              <a:t>focusing first on applications and based on their need the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 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6" name="object 6"/>
          <p:cNvSpPr/>
          <p:nvPr/>
        </p:nvSpPr>
        <p:spPr>
          <a:xfrm>
            <a:off x="9762743" y="1127760"/>
            <a:ext cx="1060703" cy="1060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79152" y="4040123"/>
            <a:ext cx="1255776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823" y="2895600"/>
            <a:ext cx="781812" cy="1388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0848975" cy="496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Designing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spc="-10" dirty="0">
                <a:latin typeface="Times New Roman"/>
                <a:cs typeface="Times New Roman"/>
              </a:rPr>
              <a:t>Proof </a:t>
            </a:r>
            <a:r>
              <a:rPr sz="2400" b="1" spc="-5" dirty="0">
                <a:latin typeface="Times New Roman"/>
                <a:cs typeface="Times New Roman"/>
              </a:rPr>
              <a:t>of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000" b="1" spc="-45" dirty="0">
                <a:latin typeface="Times New Roman"/>
                <a:cs typeface="Times New Roman"/>
              </a:rPr>
              <a:t>Test </a:t>
            </a:r>
            <a:r>
              <a:rPr sz="2000" b="1" dirty="0">
                <a:latin typeface="Times New Roman"/>
                <a:cs typeface="Times New Roman"/>
              </a:rPr>
              <a:t>against technical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Once you have your PoC application running on a cloud you can </a:t>
            </a:r>
            <a:r>
              <a:rPr sz="2000" spc="-5" dirty="0">
                <a:latin typeface="Times New Roman"/>
                <a:cs typeface="Times New Roman"/>
              </a:rPr>
              <a:t>start </a:t>
            </a:r>
            <a:r>
              <a:rPr sz="2000" dirty="0">
                <a:latin typeface="Times New Roman"/>
                <a:cs typeface="Times New Roman"/>
              </a:rPr>
              <a:t>to refine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35" dirty="0">
                <a:latin typeface="Times New Roman"/>
                <a:cs typeface="Times New Roman"/>
              </a:rPr>
              <a:t>Test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Ensure that it </a:t>
            </a:r>
            <a:r>
              <a:rPr sz="2000" spc="-10" dirty="0">
                <a:latin typeface="Times New Roman"/>
                <a:cs typeface="Times New Roman"/>
              </a:rPr>
              <a:t>meets </a:t>
            </a:r>
            <a:r>
              <a:rPr sz="2000" dirty="0">
                <a:latin typeface="Times New Roman"/>
                <a:cs typeface="Times New Roman"/>
              </a:rPr>
              <a:t>your security and </a:t>
            </a:r>
            <a:r>
              <a:rPr sz="2000" spc="-5" dirty="0">
                <a:latin typeface="Times New Roman"/>
                <a:cs typeface="Times New Roman"/>
              </a:rPr>
              <a:t>compliance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requirements.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Integrate support for it into your existing IT Service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when everything is running </a:t>
            </a:r>
            <a:r>
              <a:rPr sz="2000" spc="-20" dirty="0">
                <a:latin typeface="Times New Roman"/>
                <a:cs typeface="Times New Roman"/>
              </a:rPr>
              <a:t>smoothly,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consider developing </a:t>
            </a:r>
            <a:r>
              <a:rPr sz="2000" spc="-5" dirty="0">
                <a:latin typeface="Times New Roman"/>
                <a:cs typeface="Times New Roman"/>
              </a:rPr>
              <a:t>more complex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workloads.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technical </a:t>
            </a:r>
            <a:r>
              <a:rPr sz="2000" dirty="0">
                <a:latin typeface="Times New Roman"/>
                <a:cs typeface="Times New Roman"/>
              </a:rPr>
              <a:t>pitfalls to watch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for: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sz="2000" dirty="0">
                <a:latin typeface="Times New Roman"/>
                <a:cs typeface="Times New Roman"/>
              </a:rPr>
              <a:t>Storage </a:t>
            </a:r>
            <a:r>
              <a:rPr sz="2000" spc="-5" dirty="0">
                <a:latin typeface="Times New Roman"/>
                <a:cs typeface="Times New Roman"/>
              </a:rPr>
              <a:t>Performance—consider </a:t>
            </a:r>
            <a:r>
              <a:rPr sz="2000" dirty="0">
                <a:latin typeface="Times New Roman"/>
                <a:cs typeface="Times New Roman"/>
              </a:rPr>
              <a:t>stripping, sharding, and noSQL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architectures</a:t>
            </a:r>
            <a:endParaRPr sz="20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sz="2000" dirty="0">
                <a:latin typeface="Times New Roman"/>
                <a:cs typeface="Times New Roman"/>
              </a:rPr>
              <a:t>Shared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Licensing</a:t>
            </a:r>
            <a:endParaRPr sz="20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sz="2000" dirty="0">
                <a:latin typeface="Times New Roman"/>
                <a:cs typeface="Times New Roman"/>
              </a:rPr>
              <a:t>Network </a:t>
            </a:r>
            <a:r>
              <a:rPr sz="2000" spc="-5" dirty="0">
                <a:latin typeface="Times New Roman"/>
                <a:cs typeface="Times New Roman"/>
              </a:rPr>
              <a:t>Flexibility—consider dynamic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DNS</a:t>
            </a:r>
            <a:endParaRPr sz="20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compliance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938259" y="5745479"/>
            <a:ext cx="2653283" cy="97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6806565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Designing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spc="-10" dirty="0">
                <a:latin typeface="Times New Roman"/>
                <a:cs typeface="Times New Roman"/>
              </a:rPr>
              <a:t>Proof </a:t>
            </a:r>
            <a:r>
              <a:rPr sz="2400" b="1" spc="-5" dirty="0">
                <a:latin typeface="Times New Roman"/>
                <a:cs typeface="Times New Roman"/>
              </a:rPr>
              <a:t>of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Cloud PoC Success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metrics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marL="812800" marR="357505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The best </a:t>
            </a:r>
            <a:r>
              <a:rPr sz="2000" spc="-5" dirty="0">
                <a:latin typeface="Times New Roman"/>
                <a:cs typeface="Times New Roman"/>
              </a:rPr>
              <a:t>measure </a:t>
            </a:r>
            <a:r>
              <a:rPr sz="2000" dirty="0">
                <a:latin typeface="Times New Roman"/>
                <a:cs typeface="Times New Roman"/>
              </a:rPr>
              <a:t>of success of the PoC project is see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  you are gaining the </a:t>
            </a:r>
            <a:r>
              <a:rPr sz="2000" spc="-5" dirty="0">
                <a:latin typeface="Times New Roman"/>
                <a:cs typeface="Times New Roman"/>
              </a:rPr>
              <a:t>big-picture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benefits.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200025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Metric 1: Business agility</a:t>
            </a:r>
            <a:r>
              <a:rPr sz="2000" dirty="0">
                <a:latin typeface="Times New Roman"/>
                <a:cs typeface="Times New Roman"/>
              </a:rPr>
              <a:t>—how quickly does the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  help you respond to business needs and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opportunities?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384300" marR="5080" lvl="2" indent="-457834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2000" dirty="0">
                <a:latin typeface="Times New Roman"/>
                <a:cs typeface="Times New Roman"/>
              </a:rPr>
              <a:t>Speed and ease with which you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launch or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  applications or services in 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4300" marR="542925" lvl="2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84300" algn="l"/>
                <a:tab pos="1384935" algn="l"/>
              </a:tabLst>
            </a:pPr>
            <a:r>
              <a:rPr sz="2000" spc="-5" dirty="0">
                <a:latin typeface="Times New Roman"/>
                <a:cs typeface="Times New Roman"/>
              </a:rPr>
              <a:t>Scale </a:t>
            </a:r>
            <a:r>
              <a:rPr sz="2000" dirty="0">
                <a:latin typeface="Times New Roman"/>
                <a:cs typeface="Times New Roman"/>
              </a:rPr>
              <a:t>applications up or </a:t>
            </a:r>
            <a:r>
              <a:rPr sz="2000" spc="5" dirty="0">
                <a:latin typeface="Times New Roman"/>
                <a:cs typeface="Times New Roman"/>
              </a:rPr>
              <a:t>down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meet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changing  </a:t>
            </a:r>
            <a:r>
              <a:rPr sz="2000" spc="-5" dirty="0">
                <a:latin typeface="Times New Roman"/>
                <a:cs typeface="Times New Roman"/>
              </a:rPr>
              <a:t>demand.</a:t>
            </a:r>
            <a:endParaRPr sz="20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2000" spc="-5" dirty="0">
                <a:latin typeface="Times New Roman"/>
                <a:cs typeface="Times New Roman"/>
              </a:rPr>
              <a:t>Offer </a:t>
            </a:r>
            <a:r>
              <a:rPr sz="2000" dirty="0">
                <a:latin typeface="Times New Roman"/>
                <a:cs typeface="Times New Roman"/>
              </a:rPr>
              <a:t>services in new geographical areas with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ease.</a:t>
            </a:r>
            <a:endParaRPr sz="2000">
              <a:latin typeface="Times New Roman"/>
              <a:cs typeface="Times New Roman"/>
            </a:endParaRPr>
          </a:p>
          <a:p>
            <a:pPr marL="1384300" marR="266065" lvl="2" indent="-457834">
              <a:lnSpc>
                <a:spcPct val="100000"/>
              </a:lnSpc>
              <a:buAutoNum type="arabicPeriod"/>
              <a:tabLst>
                <a:tab pos="1384300" algn="l"/>
                <a:tab pos="1384935" algn="l"/>
              </a:tabLst>
            </a:pPr>
            <a:r>
              <a:rPr sz="2000" spc="-5" dirty="0">
                <a:latin typeface="Times New Roman"/>
                <a:cs typeface="Times New Roman"/>
              </a:rPr>
              <a:t>Being </a:t>
            </a:r>
            <a:r>
              <a:rPr sz="2000" dirty="0">
                <a:latin typeface="Times New Roman"/>
                <a:cs typeface="Times New Roman"/>
              </a:rPr>
              <a:t>able to provide self-service IT to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developers  and business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773411" y="1176527"/>
            <a:ext cx="1668779" cy="124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2840" y="2778251"/>
            <a:ext cx="4539996" cy="2554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0839450" cy="466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Designing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spc="-10" dirty="0">
                <a:latin typeface="Times New Roman"/>
                <a:cs typeface="Times New Roman"/>
              </a:rPr>
              <a:t>Proof </a:t>
            </a:r>
            <a:r>
              <a:rPr sz="2400" b="1" spc="-5" dirty="0">
                <a:latin typeface="Times New Roman"/>
                <a:cs typeface="Times New Roman"/>
              </a:rPr>
              <a:t>of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Cloud PoC Success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metrics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Metric 2: </a:t>
            </a:r>
            <a:r>
              <a:rPr sz="2000" b="1" spc="-5" dirty="0">
                <a:latin typeface="Times New Roman"/>
                <a:cs typeface="Times New Roman"/>
              </a:rPr>
              <a:t>Improve </a:t>
            </a:r>
            <a:r>
              <a:rPr sz="2000" b="1" dirty="0">
                <a:latin typeface="Times New Roman"/>
                <a:cs typeface="Times New Roman"/>
              </a:rPr>
              <a:t>Efficiency</a:t>
            </a:r>
            <a:r>
              <a:rPr sz="2000" dirty="0">
                <a:latin typeface="Times New Roman"/>
                <a:cs typeface="Times New Roman"/>
              </a:rPr>
              <a:t>—Can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spc="5" dirty="0">
                <a:latin typeface="Times New Roman"/>
                <a:cs typeface="Times New Roman"/>
              </a:rPr>
              <a:t>us </a:t>
            </a:r>
            <a:r>
              <a:rPr sz="2000" spc="-5" dirty="0">
                <a:latin typeface="Times New Roman"/>
                <a:cs typeface="Times New Roman"/>
              </a:rPr>
              <a:t>more efficient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money?</a:t>
            </a:r>
            <a:endParaRPr sz="20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sz="2000" dirty="0">
                <a:latin typeface="Times New Roman"/>
                <a:cs typeface="Times New Roman"/>
              </a:rPr>
              <a:t>Compare the costs—data center vs.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sz="2000" dirty="0">
                <a:latin typeface="Times New Roman"/>
                <a:cs typeface="Times New Roman"/>
              </a:rPr>
              <a:t>Evaluate opportunity costs—are there new </a:t>
            </a:r>
            <a:r>
              <a:rPr sz="2000" spc="-5" dirty="0">
                <a:latin typeface="Times New Roman"/>
                <a:cs typeface="Times New Roman"/>
              </a:rPr>
              <a:t>opportunities </a:t>
            </a:r>
            <a:r>
              <a:rPr sz="2000" dirty="0">
                <a:latin typeface="Times New Roman"/>
                <a:cs typeface="Times New Roman"/>
              </a:rPr>
              <a:t>with cloud which were not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before?</a:t>
            </a:r>
            <a:endParaRPr sz="20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buAutoNum type="arabicPeriod" startAt="3"/>
              <a:tabLst>
                <a:tab pos="1383665" algn="l"/>
                <a:tab pos="1384935" algn="l"/>
              </a:tabLst>
            </a:pPr>
            <a:r>
              <a:rPr sz="2000" dirty="0">
                <a:latin typeface="Times New Roman"/>
                <a:cs typeface="Times New Roman"/>
              </a:rPr>
              <a:t>Evaluate the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to plan, </a:t>
            </a:r>
            <a:r>
              <a:rPr sz="2000" spc="-20" dirty="0">
                <a:latin typeface="Times New Roman"/>
                <a:cs typeface="Times New Roman"/>
              </a:rPr>
              <a:t>deploy,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manage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b="1" dirty="0">
                <a:latin typeface="Times New Roman"/>
                <a:cs typeface="Times New Roman"/>
              </a:rPr>
              <a:t>Metric 3: Better Solutions</a:t>
            </a:r>
            <a:r>
              <a:rPr sz="2000" dirty="0">
                <a:latin typeface="Times New Roman"/>
                <a:cs typeface="Times New Roman"/>
              </a:rPr>
              <a:t>—Can cloud help us deliver </a:t>
            </a:r>
            <a:r>
              <a:rPr sz="2000" spc="-5" dirty="0">
                <a:latin typeface="Times New Roman"/>
                <a:cs typeface="Times New Roman"/>
              </a:rPr>
              <a:t>better </a:t>
            </a:r>
            <a:r>
              <a:rPr sz="2000" dirty="0">
                <a:latin typeface="Times New Roman"/>
                <a:cs typeface="Times New Roman"/>
              </a:rPr>
              <a:t>solutions that </a:t>
            </a:r>
            <a:r>
              <a:rPr sz="2000" spc="-5" dirty="0">
                <a:latin typeface="Times New Roman"/>
                <a:cs typeface="Times New Roman"/>
              </a:rPr>
              <a:t>meet customer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384300" marR="5080" lvl="2" indent="-457200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sz="2000" dirty="0">
                <a:latin typeface="Times New Roman"/>
                <a:cs typeface="Times New Roman"/>
              </a:rPr>
              <a:t>Can I support new solutions that were </a:t>
            </a:r>
            <a:r>
              <a:rPr sz="2000" spc="-5" dirty="0">
                <a:latin typeface="Times New Roman"/>
                <a:cs typeface="Times New Roman"/>
              </a:rPr>
              <a:t>difficult </a:t>
            </a:r>
            <a:r>
              <a:rPr sz="2000" dirty="0">
                <a:latin typeface="Times New Roman"/>
                <a:cs typeface="Times New Roman"/>
              </a:rPr>
              <a:t>before such as web, </a:t>
            </a:r>
            <a:r>
              <a:rPr sz="2000" spc="-5" dirty="0">
                <a:latin typeface="Times New Roman"/>
                <a:cs typeface="Times New Roman"/>
              </a:rPr>
              <a:t>mobile, gaming,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  and batch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processing?</a:t>
            </a:r>
            <a:endParaRPr sz="2000">
              <a:latin typeface="Times New Roman"/>
              <a:cs typeface="Times New Roman"/>
            </a:endParaRPr>
          </a:p>
          <a:p>
            <a:pPr marL="1384300" lvl="2" indent="-457834">
              <a:lnSpc>
                <a:spcPct val="100000"/>
              </a:lnSpc>
              <a:buAutoNum type="arabicPeriod"/>
              <a:tabLst>
                <a:tab pos="1383665" algn="l"/>
                <a:tab pos="1384935" algn="l"/>
              </a:tabLst>
            </a:pPr>
            <a:r>
              <a:rPr sz="2000" dirty="0">
                <a:latin typeface="Times New Roman"/>
                <a:cs typeface="Times New Roman"/>
              </a:rPr>
              <a:t>Can I support </a:t>
            </a:r>
            <a:r>
              <a:rPr sz="2000" spc="-5" dirty="0">
                <a:latin typeface="Times New Roman"/>
                <a:cs typeface="Times New Roman"/>
              </a:rPr>
              <a:t>better </a:t>
            </a:r>
            <a:r>
              <a:rPr sz="2000" dirty="0">
                <a:latin typeface="Times New Roman"/>
                <a:cs typeface="Times New Roman"/>
              </a:rPr>
              <a:t>solutions which are highly scalable and </a:t>
            </a:r>
            <a:r>
              <a:rPr sz="2000" spc="-5" dirty="0">
                <a:latin typeface="Times New Roman"/>
                <a:cs typeface="Times New Roman"/>
              </a:rPr>
              <a:t>geographically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773411" y="1176527"/>
            <a:ext cx="1668779" cy="124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0896600" cy="374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Designing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spc="-10" dirty="0">
                <a:latin typeface="Times New Roman"/>
                <a:cs typeface="Times New Roman"/>
              </a:rPr>
              <a:t>Proof </a:t>
            </a:r>
            <a:r>
              <a:rPr sz="2400" b="1" spc="-5" dirty="0">
                <a:latin typeface="Times New Roman"/>
                <a:cs typeface="Times New Roman"/>
              </a:rPr>
              <a:t>of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Concept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Benefits of designing a Cloud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PoC: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If you develop your cloud PoC you </a:t>
            </a:r>
            <a:r>
              <a:rPr sz="2000" spc="-5" dirty="0">
                <a:latin typeface="Times New Roman"/>
                <a:cs typeface="Times New Roman"/>
              </a:rPr>
              <a:t>can implement </a:t>
            </a: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of solutions with cloud that you could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  </a:t>
            </a:r>
            <a:r>
              <a:rPr sz="2000" spc="-5" dirty="0">
                <a:latin typeface="Times New Roman"/>
                <a:cs typeface="Times New Roman"/>
              </a:rPr>
              <a:t>implement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without </a:t>
            </a:r>
            <a:r>
              <a:rPr sz="2000" spc="-5" dirty="0">
                <a:latin typeface="Times New Roman"/>
                <a:cs typeface="Times New Roman"/>
              </a:rPr>
              <a:t>it, </a:t>
            </a:r>
            <a:r>
              <a:rPr sz="2000" dirty="0">
                <a:latin typeface="Times New Roman"/>
                <a:cs typeface="Times New Roman"/>
              </a:rPr>
              <a:t>such as highly scalable applications for web, </a:t>
            </a:r>
            <a:r>
              <a:rPr sz="2000" spc="-5" dirty="0">
                <a:latin typeface="Times New Roman"/>
                <a:cs typeface="Times New Roman"/>
              </a:rPr>
              <a:t>mobile, social,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gaming.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47815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offer </a:t>
            </a:r>
            <a:r>
              <a:rPr sz="2000" dirty="0">
                <a:latin typeface="Times New Roman"/>
                <a:cs typeface="Times New Roman"/>
              </a:rPr>
              <a:t>greater </a:t>
            </a:r>
            <a:r>
              <a:rPr sz="2000" spc="-5" dirty="0">
                <a:latin typeface="Times New Roman"/>
                <a:cs typeface="Times New Roman"/>
              </a:rPr>
              <a:t>scalability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availability </a:t>
            </a:r>
            <a:r>
              <a:rPr sz="2000" dirty="0">
                <a:latin typeface="Times New Roman"/>
                <a:cs typeface="Times New Roman"/>
              </a:rPr>
              <a:t>for your applications and </a:t>
            </a:r>
            <a:r>
              <a:rPr sz="2000" spc="-10" dirty="0">
                <a:latin typeface="Times New Roman"/>
                <a:cs typeface="Times New Roman"/>
              </a:rPr>
              <a:t>minimize </a:t>
            </a:r>
            <a:r>
              <a:rPr sz="2000" dirty="0">
                <a:latin typeface="Times New Roman"/>
                <a:cs typeface="Times New Roman"/>
              </a:rPr>
              <a:t>location-based  </a:t>
            </a:r>
            <a:r>
              <a:rPr sz="2000" spc="-5" dirty="0">
                <a:latin typeface="Times New Roman"/>
                <a:cs typeface="Times New Roman"/>
              </a:rPr>
              <a:t>latency </a:t>
            </a:r>
            <a:r>
              <a:rPr sz="2000" dirty="0">
                <a:latin typeface="Times New Roman"/>
                <a:cs typeface="Times New Roman"/>
              </a:rPr>
              <a:t>to open up applications to users in a broader range of geographical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35941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Cloud can even enhance the </a:t>
            </a:r>
            <a:r>
              <a:rPr sz="2000" spc="-5" dirty="0">
                <a:latin typeface="Times New Roman"/>
                <a:cs typeface="Times New Roman"/>
              </a:rPr>
              <a:t>availability </a:t>
            </a:r>
            <a:r>
              <a:rPr sz="2000" dirty="0">
                <a:latin typeface="Times New Roman"/>
                <a:cs typeface="Times New Roman"/>
              </a:rPr>
              <a:t>of existing data centers by providing an on-demand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disaster  recovery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991600" y="5222747"/>
            <a:ext cx="2630424" cy="13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101705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Times New Roman"/>
                <a:cs typeface="Times New Roman"/>
              </a:rPr>
              <a:t>Vendor </a:t>
            </a:r>
            <a:r>
              <a:rPr sz="2400" b="1" spc="-5" dirty="0">
                <a:latin typeface="Times New Roman"/>
                <a:cs typeface="Times New Roman"/>
              </a:rPr>
              <a:t>Roles and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Responsibilities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Once the decision to opt the cloud has been </a:t>
            </a:r>
            <a:r>
              <a:rPr sz="2000" spc="-5" dirty="0">
                <a:latin typeface="Times New Roman"/>
                <a:cs typeface="Times New Roman"/>
              </a:rPr>
              <a:t>made, </a:t>
            </a:r>
            <a:r>
              <a:rPr sz="2000" dirty="0">
                <a:latin typeface="Times New Roman"/>
                <a:cs typeface="Times New Roman"/>
              </a:rPr>
              <a:t>it is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roll out the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27495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Cloud service rollout plans will vary depending on the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cloud service used (SaaS, PaaS, or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IaaS)  and on 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important factors when deciding which vendor to use as a cloud service vendor is</a:t>
            </a:r>
            <a:r>
              <a:rPr sz="2000" spc="-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ability </a:t>
            </a:r>
            <a:r>
              <a:rPr sz="2000" dirty="0">
                <a:latin typeface="Times New Roman"/>
                <a:cs typeface="Times New Roman"/>
              </a:rPr>
              <a:t>to negotiate the </a:t>
            </a:r>
            <a:r>
              <a:rPr sz="2000" spc="-5" dirty="0">
                <a:latin typeface="Times New Roman"/>
                <a:cs typeface="Times New Roman"/>
              </a:rPr>
              <a:t>legal terms </a:t>
            </a:r>
            <a:r>
              <a:rPr sz="2000" dirty="0">
                <a:latin typeface="Times New Roman"/>
                <a:cs typeface="Times New Roman"/>
              </a:rPr>
              <a:t>of the service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agreement.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service agreement must </a:t>
            </a:r>
            <a:r>
              <a:rPr sz="2000" dirty="0">
                <a:latin typeface="Times New Roman"/>
                <a:cs typeface="Times New Roman"/>
              </a:rPr>
              <a:t>include a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of roles and </a:t>
            </a:r>
            <a:r>
              <a:rPr sz="2000" spc="-5" dirty="0">
                <a:latin typeface="Times New Roman"/>
                <a:cs typeface="Times New Roman"/>
              </a:rPr>
              <a:t>responsibilities </a:t>
            </a:r>
            <a:r>
              <a:rPr sz="2000" dirty="0">
                <a:latin typeface="Times New Roman"/>
                <a:cs typeface="Times New Roman"/>
              </a:rPr>
              <a:t>for both the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and 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  service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34925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 key aspects of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the cloud is to provide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data </a:t>
            </a:r>
            <a:r>
              <a:rPr sz="2000" spc="-5" dirty="0">
                <a:latin typeface="Times New Roman"/>
                <a:cs typeface="Times New Roman"/>
              </a:rPr>
              <a:t>anytime, </a:t>
            </a:r>
            <a:r>
              <a:rPr sz="2000" dirty="0">
                <a:latin typeface="Times New Roman"/>
                <a:cs typeface="Times New Roman"/>
              </a:rPr>
              <a:t>from anywhere,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 any device, and to be </a:t>
            </a:r>
            <a:r>
              <a:rPr sz="2000" spc="-5" dirty="0">
                <a:latin typeface="Times New Roman"/>
                <a:cs typeface="Times New Roman"/>
              </a:rPr>
              <a:t>able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dynamically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marR="9906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Therefore, </a:t>
            </a:r>
            <a:r>
              <a:rPr sz="2000" spc="-5" dirty="0">
                <a:latin typeface="Times New Roman"/>
                <a:cs typeface="Times New Roman"/>
              </a:rPr>
              <a:t>terms must </a:t>
            </a:r>
            <a:r>
              <a:rPr sz="2000" dirty="0">
                <a:latin typeface="Times New Roman"/>
                <a:cs typeface="Times New Roman"/>
              </a:rPr>
              <a:t>be present in the service </a:t>
            </a:r>
            <a:r>
              <a:rPr sz="2000" spc="-5" dirty="0">
                <a:latin typeface="Times New Roman"/>
                <a:cs typeface="Times New Roman"/>
              </a:rPr>
              <a:t>agreement </a:t>
            </a:r>
            <a:r>
              <a:rPr sz="2000" dirty="0">
                <a:latin typeface="Times New Roman"/>
                <a:cs typeface="Times New Roman"/>
              </a:rPr>
              <a:t>to guarantee the delivery of those services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define what happens when </a:t>
            </a:r>
            <a:r>
              <a:rPr sz="2000" spc="-5" dirty="0">
                <a:latin typeface="Times New Roman"/>
                <a:cs typeface="Times New Roman"/>
              </a:rPr>
              <a:t>the terms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367771" y="1176527"/>
            <a:ext cx="1107948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95304" y="3162300"/>
            <a:ext cx="827531" cy="829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43384" y="6465214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060430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Times New Roman"/>
                <a:cs typeface="Times New Roman"/>
              </a:rPr>
              <a:t>Vendor </a:t>
            </a:r>
            <a:r>
              <a:rPr sz="2400" b="1" spc="-5" dirty="0">
                <a:latin typeface="Times New Roman"/>
                <a:cs typeface="Times New Roman"/>
              </a:rPr>
              <a:t>Roles and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Responsibilities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It is </a:t>
            </a:r>
            <a:r>
              <a:rPr sz="2000" spc="-5" dirty="0">
                <a:latin typeface="Times New Roman"/>
                <a:cs typeface="Times New Roman"/>
              </a:rPr>
              <a:t>also important </a:t>
            </a:r>
            <a:r>
              <a:rPr sz="2000" dirty="0">
                <a:latin typeface="Times New Roman"/>
                <a:cs typeface="Times New Roman"/>
              </a:rPr>
              <a:t>to understand that the vendor </a:t>
            </a:r>
            <a:r>
              <a:rPr sz="2000" spc="-5" dirty="0">
                <a:latin typeface="Times New Roman"/>
                <a:cs typeface="Times New Roman"/>
              </a:rPr>
              <a:t>responsibilities </a:t>
            </a:r>
            <a:r>
              <a:rPr sz="2000" dirty="0">
                <a:latin typeface="Times New Roman"/>
                <a:cs typeface="Times New Roman"/>
              </a:rPr>
              <a:t>vary depending on the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cloud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  being </a:t>
            </a:r>
            <a:r>
              <a:rPr sz="2000" spc="-5" dirty="0">
                <a:latin typeface="Times New Roman"/>
                <a:cs typeface="Times New Roman"/>
              </a:rPr>
              <a:t>offered. </a:t>
            </a:r>
            <a:r>
              <a:rPr sz="2000" dirty="0">
                <a:latin typeface="Times New Roman"/>
                <a:cs typeface="Times New Roman"/>
              </a:rPr>
              <a:t>SaaS vendors will have </a:t>
            </a:r>
            <a:r>
              <a:rPr sz="2000" spc="-5" dirty="0">
                <a:latin typeface="Times New Roman"/>
                <a:cs typeface="Times New Roman"/>
              </a:rPr>
              <a:t>more responsibility </a:t>
            </a:r>
            <a:r>
              <a:rPr sz="2000" dirty="0">
                <a:latin typeface="Times New Roman"/>
                <a:cs typeface="Times New Roman"/>
              </a:rPr>
              <a:t>over the service provided than PaaS vendors, and  PaaS vendors will have </a:t>
            </a:r>
            <a:r>
              <a:rPr sz="2000" spc="-5" dirty="0">
                <a:latin typeface="Times New Roman"/>
                <a:cs typeface="Times New Roman"/>
              </a:rPr>
              <a:t>more responsibility </a:t>
            </a:r>
            <a:r>
              <a:rPr sz="2000" dirty="0">
                <a:latin typeface="Times New Roman"/>
                <a:cs typeface="Times New Roman"/>
              </a:rPr>
              <a:t>than IaaS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vendors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0367771" y="1115567"/>
            <a:ext cx="1107948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973323" y="2967989"/>
            <a:ext cx="3321050" cy="3260725"/>
            <a:chOff x="2973323" y="2967989"/>
            <a:chExt cx="3321050" cy="3260725"/>
          </a:xfrm>
        </p:grpSpPr>
        <p:sp>
          <p:nvSpPr>
            <p:cNvPr id="7" name="object 7"/>
            <p:cNvSpPr/>
            <p:nvPr/>
          </p:nvSpPr>
          <p:spPr>
            <a:xfrm>
              <a:off x="2992373" y="2967989"/>
              <a:ext cx="3293110" cy="3241675"/>
            </a:xfrm>
            <a:custGeom>
              <a:avLst/>
              <a:gdLst/>
              <a:ahLst/>
              <a:cxnLst/>
              <a:rect l="l" t="t" r="r" b="b"/>
              <a:pathLst>
                <a:path w="3293110" h="3241675">
                  <a:moveTo>
                    <a:pt x="0" y="0"/>
                  </a:moveTo>
                  <a:lnTo>
                    <a:pt x="0" y="3225812"/>
                  </a:lnTo>
                </a:path>
                <a:path w="3293110" h="3241675">
                  <a:moveTo>
                    <a:pt x="3292855" y="3241548"/>
                  </a:moveTo>
                  <a:lnTo>
                    <a:pt x="0" y="3241548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06851" y="3228085"/>
              <a:ext cx="3284220" cy="2945765"/>
            </a:xfrm>
            <a:custGeom>
              <a:avLst/>
              <a:gdLst/>
              <a:ahLst/>
              <a:cxnLst/>
              <a:rect l="l" t="t" r="r" b="b"/>
              <a:pathLst>
                <a:path w="3284220" h="2945765">
                  <a:moveTo>
                    <a:pt x="0" y="0"/>
                  </a:moveTo>
                  <a:lnTo>
                    <a:pt x="4628" y="49732"/>
                  </a:lnTo>
                  <a:lnTo>
                    <a:pt x="9954" y="99221"/>
                  </a:lnTo>
                  <a:lnTo>
                    <a:pt x="15974" y="148460"/>
                  </a:lnTo>
                  <a:lnTo>
                    <a:pt x="22680" y="197444"/>
                  </a:lnTo>
                  <a:lnTo>
                    <a:pt x="30067" y="246169"/>
                  </a:lnTo>
                  <a:lnTo>
                    <a:pt x="38130" y="294629"/>
                  </a:lnTo>
                  <a:lnTo>
                    <a:pt x="46863" y="342820"/>
                  </a:lnTo>
                  <a:lnTo>
                    <a:pt x="56261" y="390736"/>
                  </a:lnTo>
                  <a:lnTo>
                    <a:pt x="66317" y="438371"/>
                  </a:lnTo>
                  <a:lnTo>
                    <a:pt x="77026" y="485722"/>
                  </a:lnTo>
                  <a:lnTo>
                    <a:pt x="88382" y="532783"/>
                  </a:lnTo>
                  <a:lnTo>
                    <a:pt x="100380" y="579549"/>
                  </a:lnTo>
                  <a:lnTo>
                    <a:pt x="113014" y="626014"/>
                  </a:lnTo>
                  <a:lnTo>
                    <a:pt x="126279" y="672175"/>
                  </a:lnTo>
                  <a:lnTo>
                    <a:pt x="140168" y="718025"/>
                  </a:lnTo>
                  <a:lnTo>
                    <a:pt x="154676" y="763560"/>
                  </a:lnTo>
                  <a:lnTo>
                    <a:pt x="169797" y="808775"/>
                  </a:lnTo>
                  <a:lnTo>
                    <a:pt x="185526" y="853664"/>
                  </a:lnTo>
                  <a:lnTo>
                    <a:pt x="201857" y="898223"/>
                  </a:lnTo>
                  <a:lnTo>
                    <a:pt x="218785" y="942446"/>
                  </a:lnTo>
                  <a:lnTo>
                    <a:pt x="236303" y="986329"/>
                  </a:lnTo>
                  <a:lnTo>
                    <a:pt x="254406" y="1029866"/>
                  </a:lnTo>
                  <a:lnTo>
                    <a:pt x="273089" y="1073052"/>
                  </a:lnTo>
                  <a:lnTo>
                    <a:pt x="292345" y="1115882"/>
                  </a:lnTo>
                  <a:lnTo>
                    <a:pt x="312170" y="1158352"/>
                  </a:lnTo>
                  <a:lnTo>
                    <a:pt x="332557" y="1200456"/>
                  </a:lnTo>
                  <a:lnTo>
                    <a:pt x="353500" y="1242189"/>
                  </a:lnTo>
                  <a:lnTo>
                    <a:pt x="374995" y="1283545"/>
                  </a:lnTo>
                  <a:lnTo>
                    <a:pt x="397035" y="1324521"/>
                  </a:lnTo>
                  <a:lnTo>
                    <a:pt x="419614" y="1365110"/>
                  </a:lnTo>
                  <a:lnTo>
                    <a:pt x="442728" y="1405309"/>
                  </a:lnTo>
                  <a:lnTo>
                    <a:pt x="466371" y="1445111"/>
                  </a:lnTo>
                  <a:lnTo>
                    <a:pt x="490536" y="1484512"/>
                  </a:lnTo>
                  <a:lnTo>
                    <a:pt x="515218" y="1523506"/>
                  </a:lnTo>
                  <a:lnTo>
                    <a:pt x="540411" y="1562089"/>
                  </a:lnTo>
                  <a:lnTo>
                    <a:pt x="566111" y="1600255"/>
                  </a:lnTo>
                  <a:lnTo>
                    <a:pt x="592310" y="1638000"/>
                  </a:lnTo>
                  <a:lnTo>
                    <a:pt x="619004" y="1675318"/>
                  </a:lnTo>
                  <a:lnTo>
                    <a:pt x="646187" y="1712204"/>
                  </a:lnTo>
                  <a:lnTo>
                    <a:pt x="673852" y="1748654"/>
                  </a:lnTo>
                  <a:lnTo>
                    <a:pt x="701996" y="1784662"/>
                  </a:lnTo>
                  <a:lnTo>
                    <a:pt x="730611" y="1820223"/>
                  </a:lnTo>
                  <a:lnTo>
                    <a:pt x="759692" y="1855332"/>
                  </a:lnTo>
                  <a:lnTo>
                    <a:pt x="789234" y="1889984"/>
                  </a:lnTo>
                  <a:lnTo>
                    <a:pt x="819230" y="1924174"/>
                  </a:lnTo>
                  <a:lnTo>
                    <a:pt x="849676" y="1957897"/>
                  </a:lnTo>
                  <a:lnTo>
                    <a:pt x="880565" y="1991148"/>
                  </a:lnTo>
                  <a:lnTo>
                    <a:pt x="911892" y="2023921"/>
                  </a:lnTo>
                  <a:lnTo>
                    <a:pt x="943651" y="2056213"/>
                  </a:lnTo>
                  <a:lnTo>
                    <a:pt x="975836" y="2088016"/>
                  </a:lnTo>
                  <a:lnTo>
                    <a:pt x="1008443" y="2119328"/>
                  </a:lnTo>
                  <a:lnTo>
                    <a:pt x="1041465" y="2150142"/>
                  </a:lnTo>
                  <a:lnTo>
                    <a:pt x="1074896" y="2180453"/>
                  </a:lnTo>
                  <a:lnTo>
                    <a:pt x="1108731" y="2210257"/>
                  </a:lnTo>
                  <a:lnTo>
                    <a:pt x="1142964" y="2239548"/>
                  </a:lnTo>
                  <a:lnTo>
                    <a:pt x="1177590" y="2268321"/>
                  </a:lnTo>
                  <a:lnTo>
                    <a:pt x="1212602" y="2296572"/>
                  </a:lnTo>
                  <a:lnTo>
                    <a:pt x="1247996" y="2324294"/>
                  </a:lnTo>
                  <a:lnTo>
                    <a:pt x="1283765" y="2351484"/>
                  </a:lnTo>
                  <a:lnTo>
                    <a:pt x="1319905" y="2378136"/>
                  </a:lnTo>
                  <a:lnTo>
                    <a:pt x="1356408" y="2404245"/>
                  </a:lnTo>
                  <a:lnTo>
                    <a:pt x="1393270" y="2429805"/>
                  </a:lnTo>
                  <a:lnTo>
                    <a:pt x="1430485" y="2454813"/>
                  </a:lnTo>
                  <a:lnTo>
                    <a:pt x="1468047" y="2479262"/>
                  </a:lnTo>
                  <a:lnTo>
                    <a:pt x="1505951" y="2503148"/>
                  </a:lnTo>
                  <a:lnTo>
                    <a:pt x="1544191" y="2526466"/>
                  </a:lnTo>
                  <a:lnTo>
                    <a:pt x="1582760" y="2549210"/>
                  </a:lnTo>
                  <a:lnTo>
                    <a:pt x="1621655" y="2571376"/>
                  </a:lnTo>
                  <a:lnTo>
                    <a:pt x="1660868" y="2592958"/>
                  </a:lnTo>
                  <a:lnTo>
                    <a:pt x="1700395" y="2613952"/>
                  </a:lnTo>
                  <a:lnTo>
                    <a:pt x="1740229" y="2634352"/>
                  </a:lnTo>
                  <a:lnTo>
                    <a:pt x="1780365" y="2654153"/>
                  </a:lnTo>
                  <a:lnTo>
                    <a:pt x="1820798" y="2673351"/>
                  </a:lnTo>
                  <a:lnTo>
                    <a:pt x="1861521" y="2691940"/>
                  </a:lnTo>
                  <a:lnTo>
                    <a:pt x="1902529" y="2709914"/>
                  </a:lnTo>
                  <a:lnTo>
                    <a:pt x="1943816" y="2727270"/>
                  </a:lnTo>
                  <a:lnTo>
                    <a:pt x="1985377" y="2744002"/>
                  </a:lnTo>
                  <a:lnTo>
                    <a:pt x="2027206" y="2760105"/>
                  </a:lnTo>
                  <a:lnTo>
                    <a:pt x="2069297" y="2775574"/>
                  </a:lnTo>
                  <a:lnTo>
                    <a:pt x="2111645" y="2790403"/>
                  </a:lnTo>
                  <a:lnTo>
                    <a:pt x="2154244" y="2804589"/>
                  </a:lnTo>
                  <a:lnTo>
                    <a:pt x="2197088" y="2818124"/>
                  </a:lnTo>
                  <a:lnTo>
                    <a:pt x="2240172" y="2831006"/>
                  </a:lnTo>
                  <a:lnTo>
                    <a:pt x="2283489" y="2843228"/>
                  </a:lnTo>
                  <a:lnTo>
                    <a:pt x="2327036" y="2854786"/>
                  </a:lnTo>
                  <a:lnTo>
                    <a:pt x="2370804" y="2865674"/>
                  </a:lnTo>
                  <a:lnTo>
                    <a:pt x="2414790" y="2875887"/>
                  </a:lnTo>
                  <a:lnTo>
                    <a:pt x="2458987" y="2885421"/>
                  </a:lnTo>
                  <a:lnTo>
                    <a:pt x="2503390" y="2894270"/>
                  </a:lnTo>
                  <a:lnTo>
                    <a:pt x="2547993" y="2902429"/>
                  </a:lnTo>
                  <a:lnTo>
                    <a:pt x="2592790" y="2909893"/>
                  </a:lnTo>
                  <a:lnTo>
                    <a:pt x="2637776" y="2916658"/>
                  </a:lnTo>
                  <a:lnTo>
                    <a:pt x="2682945" y="2922717"/>
                  </a:lnTo>
                  <a:lnTo>
                    <a:pt x="2728291" y="2928067"/>
                  </a:lnTo>
                  <a:lnTo>
                    <a:pt x="2773809" y="2932701"/>
                  </a:lnTo>
                  <a:lnTo>
                    <a:pt x="2819493" y="2936615"/>
                  </a:lnTo>
                  <a:lnTo>
                    <a:pt x="2865337" y="2939804"/>
                  </a:lnTo>
                  <a:lnTo>
                    <a:pt x="2911336" y="2942262"/>
                  </a:lnTo>
                  <a:lnTo>
                    <a:pt x="2957484" y="2943986"/>
                  </a:lnTo>
                  <a:lnTo>
                    <a:pt x="3003776" y="2944968"/>
                  </a:lnTo>
                  <a:lnTo>
                    <a:pt x="3050205" y="2945206"/>
                  </a:lnTo>
                  <a:lnTo>
                    <a:pt x="3096767" y="2944692"/>
                  </a:lnTo>
                  <a:lnTo>
                    <a:pt x="3143454" y="2943424"/>
                  </a:lnTo>
                  <a:lnTo>
                    <a:pt x="3190263" y="2941394"/>
                  </a:lnTo>
                  <a:lnTo>
                    <a:pt x="3237186" y="2938599"/>
                  </a:lnTo>
                  <a:lnTo>
                    <a:pt x="3284220" y="2935033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1241" y="6282944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SaaS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9355" y="6282944"/>
            <a:ext cx="433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IaaS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3216" y="6282944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spc="-5" dirty="0">
                <a:latin typeface="Times New Roman"/>
                <a:cs typeface="Times New Roman"/>
              </a:rPr>
              <a:t>aaS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8828" y="3730905"/>
            <a:ext cx="278765" cy="20656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35" dirty="0">
                <a:latin typeface="Times New Roman"/>
                <a:cs typeface="Times New Roman"/>
              </a:rPr>
              <a:t>Vendor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Responsibility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98626"/>
            <a:ext cx="11017885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Negotiating Service</a:t>
            </a:r>
            <a:r>
              <a:rPr sz="2400" b="1" spc="-1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Agreement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spc="5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negotiating </a:t>
            </a:r>
            <a:r>
              <a:rPr sz="2000" dirty="0">
                <a:latin typeface="Times New Roman"/>
                <a:cs typeface="Times New Roman"/>
              </a:rPr>
              <a:t>the service agreement consider the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/>
              <a:tabLst>
                <a:tab pos="393700" algn="l"/>
                <a:tab pos="394335" algn="l"/>
              </a:tabLst>
            </a:pPr>
            <a:r>
              <a:rPr sz="2000" b="1" dirty="0">
                <a:latin typeface="Times New Roman"/>
                <a:cs typeface="Times New Roman"/>
              </a:rPr>
              <a:t>Contract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renewals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Most vendors have an </a:t>
            </a:r>
            <a:r>
              <a:rPr sz="2000" spc="-5" dirty="0">
                <a:latin typeface="Times New Roman"/>
                <a:cs typeface="Times New Roman"/>
              </a:rPr>
              <a:t>automatic </a:t>
            </a:r>
            <a:r>
              <a:rPr sz="2000" dirty="0">
                <a:latin typeface="Times New Roman"/>
                <a:cs typeface="Times New Roman"/>
              </a:rPr>
              <a:t>contract renewal clause which are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suitable for </a:t>
            </a:r>
            <a:r>
              <a:rPr sz="2000" spc="-10" dirty="0">
                <a:latin typeface="Times New Roman"/>
                <a:cs typeface="Times New Roman"/>
              </a:rPr>
              <a:t>larger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buAutoNum type="arabicPeriod" startAt="2"/>
              <a:tabLst>
                <a:tab pos="393065" algn="l"/>
                <a:tab pos="393700" algn="l"/>
              </a:tabLst>
            </a:pPr>
            <a:r>
              <a:rPr sz="2000" b="1" dirty="0">
                <a:latin typeface="Times New Roman"/>
                <a:cs typeface="Times New Roman"/>
              </a:rPr>
              <a:t>Contractual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An SLA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usually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describes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availability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5" dirty="0">
                <a:latin typeface="Times New Roman"/>
                <a:cs typeface="Times New Roman"/>
              </a:rPr>
              <a:t> penalties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Beyond the SLA,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should look to ensure data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privacy.</a:t>
            </a:r>
            <a:endParaRPr sz="2000">
              <a:latin typeface="Times New Roman"/>
              <a:cs typeface="Times New Roman"/>
            </a:endParaRPr>
          </a:p>
          <a:p>
            <a:pPr marL="812800" marR="52451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Get policies documented on data protection, security certifications, and application of rules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regulations.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Insurance</a:t>
            </a:r>
            <a:endParaRPr sz="2000">
              <a:latin typeface="Times New Roman"/>
              <a:cs typeface="Times New Roman"/>
            </a:endParaRPr>
          </a:p>
          <a:p>
            <a:pPr marL="812800" marR="158115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Even with the SLA and other assurances in place, it is </a:t>
            </a:r>
            <a:r>
              <a:rPr sz="2000" spc="-5" dirty="0">
                <a:latin typeface="Times New Roman"/>
                <a:cs typeface="Times New Roman"/>
              </a:rPr>
              <a:t>recommended to </a:t>
            </a:r>
            <a:r>
              <a:rPr sz="2000" dirty="0">
                <a:latin typeface="Times New Roman"/>
                <a:cs typeface="Times New Roman"/>
              </a:rPr>
              <a:t>have insurance coverage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 case there is an interruption to the </a:t>
            </a:r>
            <a:r>
              <a:rPr sz="2000" spc="-15" dirty="0">
                <a:latin typeface="Times New Roman"/>
                <a:cs typeface="Times New Roman"/>
              </a:rPr>
              <a:t>organization’s </a:t>
            </a:r>
            <a:r>
              <a:rPr sz="2000" spc="-5" dirty="0">
                <a:latin typeface="Times New Roman"/>
                <a:cs typeface="Times New Roman"/>
              </a:rPr>
              <a:t>business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dirty="0">
                <a:latin typeface="Times New Roman"/>
                <a:cs typeface="Times New Roman"/>
              </a:rPr>
              <a:t>to the inability of the vendor to  </a:t>
            </a:r>
            <a:r>
              <a:rPr sz="2000" spc="-5" dirty="0">
                <a:latin typeface="Times New Roman"/>
                <a:cs typeface="Times New Roman"/>
              </a:rPr>
              <a:t>maintain </a:t>
            </a:r>
            <a:r>
              <a:rPr sz="2000" dirty="0">
                <a:latin typeface="Times New Roman"/>
                <a:cs typeface="Times New Roman"/>
              </a:rPr>
              <a:t>the necessary service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terms.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vendors will have insurance in place; others will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5" name="object 5"/>
          <p:cNvSpPr/>
          <p:nvPr/>
        </p:nvSpPr>
        <p:spPr>
          <a:xfrm>
            <a:off x="9983723" y="1176527"/>
            <a:ext cx="1248155" cy="124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5" y="3797808"/>
            <a:ext cx="950976" cy="713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20400" y="4325111"/>
            <a:ext cx="1135379" cy="906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8864" y="5859779"/>
            <a:ext cx="2033016" cy="861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775" y="1107185"/>
            <a:ext cx="10939780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Negotiating Service</a:t>
            </a:r>
            <a:r>
              <a:rPr sz="2400" b="1" spc="-1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Agreement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Loss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Data loss can be caused by </a:t>
            </a:r>
            <a:r>
              <a:rPr sz="2000" spc="-5" dirty="0">
                <a:latin typeface="Times New Roman"/>
                <a:cs typeface="Times New Roman"/>
              </a:rPr>
              <a:t>either </a:t>
            </a:r>
            <a:r>
              <a:rPr sz="2000" dirty="0">
                <a:latin typeface="Times New Roman"/>
                <a:cs typeface="Times New Roman"/>
              </a:rPr>
              <a:t>the vendor or the </a:t>
            </a:r>
            <a:r>
              <a:rPr sz="2000" spc="-10" dirty="0">
                <a:latin typeface="Times New Roman"/>
                <a:cs typeface="Times New Roman"/>
              </a:rPr>
              <a:t>customer, </a:t>
            </a:r>
            <a:r>
              <a:rPr sz="2000" dirty="0">
                <a:latin typeface="Times New Roman"/>
                <a:cs typeface="Times New Roman"/>
              </a:rPr>
              <a:t>depending on where and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  stored.</a:t>
            </a:r>
            <a:endParaRPr sz="20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ability </a:t>
            </a:r>
            <a:r>
              <a:rPr sz="2000" dirty="0">
                <a:latin typeface="Times New Roman"/>
                <a:cs typeface="Times New Roman"/>
              </a:rPr>
              <a:t>to have an in-house copy of the data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discussed and added to the service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Location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Data from the data centers are copied in </a:t>
            </a:r>
            <a:r>
              <a:rPr sz="2000" spc="-5" dirty="0">
                <a:latin typeface="Times New Roman"/>
                <a:cs typeface="Times New Roman"/>
              </a:rPr>
              <a:t>different cities </a:t>
            </a:r>
            <a:r>
              <a:rPr sz="2000" dirty="0">
                <a:latin typeface="Times New Roman"/>
                <a:cs typeface="Times New Roman"/>
              </a:rPr>
              <a:t>and even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countries.</a:t>
            </a:r>
            <a:endParaRPr sz="2000">
              <a:latin typeface="Times New Roman"/>
              <a:cs typeface="Times New Roman"/>
            </a:endParaRPr>
          </a:p>
          <a:p>
            <a:pPr marL="927100" marR="690245" lvl="1" indent="-457834">
              <a:lnSpc>
                <a:spcPct val="100000"/>
              </a:lnSpc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countries have </a:t>
            </a:r>
            <a:r>
              <a:rPr sz="2000" spc="-5" dirty="0">
                <a:latin typeface="Times New Roman"/>
                <a:cs typeface="Times New Roman"/>
              </a:rPr>
              <a:t>different laws that </a:t>
            </a:r>
            <a:r>
              <a:rPr sz="2000" dirty="0">
                <a:latin typeface="Times New Roman"/>
                <a:cs typeface="Times New Roman"/>
              </a:rPr>
              <a:t>govern where the data can be stored for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  provided in that geographical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span.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Both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and vendors should be aware of the regional </a:t>
            </a:r>
            <a:r>
              <a:rPr sz="2000" spc="-5" dirty="0">
                <a:latin typeface="Times New Roman"/>
                <a:cs typeface="Times New Roman"/>
              </a:rPr>
              <a:t>laws </a:t>
            </a:r>
            <a:r>
              <a:rPr sz="2000" dirty="0">
                <a:latin typeface="Times New Roman"/>
                <a:cs typeface="Times New Roman"/>
              </a:rPr>
              <a:t>and ensure they dealt with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service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agreement.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Ownership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975" y="5437733"/>
            <a:ext cx="1052131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stored should be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property of the </a:t>
            </a:r>
            <a:r>
              <a:rPr sz="2000" spc="-20" dirty="0">
                <a:latin typeface="Times New Roman"/>
                <a:cs typeface="Times New Roman"/>
              </a:rPr>
              <a:t>company, </a:t>
            </a:r>
            <a:r>
              <a:rPr sz="2000" dirty="0">
                <a:latin typeface="Times New Roman"/>
                <a:cs typeface="Times New Roman"/>
              </a:rPr>
              <a:t>not the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data should be protected from being used by the vendor or shared across other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Also </a:t>
            </a:r>
            <a:r>
              <a:rPr sz="2000" spc="-5" dirty="0">
                <a:latin typeface="Times New Roman"/>
                <a:cs typeface="Times New Roman"/>
              </a:rPr>
              <a:t>terms </a:t>
            </a:r>
            <a:r>
              <a:rPr sz="2000" dirty="0">
                <a:latin typeface="Times New Roman"/>
                <a:cs typeface="Times New Roman"/>
              </a:rPr>
              <a:t>should be included for the process of handing over the data to another vendor in case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company decides to switch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vendors.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3384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6" name="object 6"/>
          <p:cNvSpPr/>
          <p:nvPr/>
        </p:nvSpPr>
        <p:spPr>
          <a:xfrm>
            <a:off x="10273283" y="2738627"/>
            <a:ext cx="1476755" cy="853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73283" y="4619244"/>
            <a:ext cx="1476755" cy="908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836" y="5527547"/>
            <a:ext cx="993647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640060" cy="527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Best </a:t>
            </a:r>
            <a:r>
              <a:rPr sz="2400" b="1" dirty="0">
                <a:latin typeface="Times New Roman"/>
                <a:cs typeface="Times New Roman"/>
              </a:rPr>
              <a:t>practices for negotiating </a:t>
            </a: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dirty="0">
                <a:latin typeface="Times New Roman"/>
                <a:cs typeface="Times New Roman"/>
              </a:rPr>
              <a:t>services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contracts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4521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Cloud Industry Forum (CIF) developed a white paper in </a:t>
            </a:r>
            <a:r>
              <a:rPr sz="2000" spc="-15" dirty="0">
                <a:latin typeface="Times New Roman"/>
                <a:cs typeface="Times New Roman"/>
              </a:rPr>
              <a:t>2011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dirty="0">
                <a:latin typeface="Times New Roman"/>
                <a:cs typeface="Times New Roman"/>
              </a:rPr>
              <a:t>‘Cloud: Contracting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  Services, a Guide to </a:t>
            </a:r>
            <a:r>
              <a:rPr sz="2000" spc="-5" dirty="0">
                <a:latin typeface="Times New Roman"/>
                <a:cs typeface="Times New Roman"/>
              </a:rPr>
              <a:t>Best Practice’ </a:t>
            </a:r>
            <a:r>
              <a:rPr sz="2000" dirty="0">
                <a:latin typeface="Times New Roman"/>
                <a:cs typeface="Times New Roman"/>
              </a:rPr>
              <a:t>that discusses the best </a:t>
            </a:r>
            <a:r>
              <a:rPr sz="2000" spc="-5" dirty="0">
                <a:latin typeface="Times New Roman"/>
                <a:cs typeface="Times New Roman"/>
              </a:rPr>
              <a:t>practices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negotiating </a:t>
            </a:r>
            <a:r>
              <a:rPr sz="2000" dirty="0">
                <a:latin typeface="Times New Roman"/>
                <a:cs typeface="Times New Roman"/>
              </a:rPr>
              <a:t>cloud services  contracts.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following are best </a:t>
            </a:r>
            <a:r>
              <a:rPr sz="2000" spc="-5" dirty="0">
                <a:latin typeface="Times New Roman"/>
                <a:cs typeface="Times New Roman"/>
              </a:rPr>
              <a:t>practices </a:t>
            </a:r>
            <a:r>
              <a:rPr sz="2000" dirty="0">
                <a:latin typeface="Times New Roman"/>
                <a:cs typeface="Times New Roman"/>
              </a:rPr>
              <a:t>for negotiating a cloud service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contract: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Choice of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law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looking for a cheap or standard cloud service should contract under the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vendor’s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standard </a:t>
            </a:r>
            <a:r>
              <a:rPr sz="2000" spc="-5" dirty="0">
                <a:latin typeface="Times New Roman"/>
                <a:cs typeface="Times New Roman"/>
              </a:rPr>
              <a:t>terms, </a:t>
            </a:r>
            <a:r>
              <a:rPr sz="2000" dirty="0">
                <a:latin typeface="Times New Roman"/>
                <a:cs typeface="Times New Roman"/>
              </a:rPr>
              <a:t>including the choice of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law.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Other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should raise the issue of contract negotiation with the vendor and choose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law </a:t>
            </a:r>
            <a:r>
              <a:rPr sz="2000" dirty="0">
                <a:latin typeface="Times New Roman"/>
                <a:cs typeface="Times New Roman"/>
              </a:rPr>
              <a:t>based on their territory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coverage.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30" dirty="0">
                <a:latin typeface="Times New Roman"/>
                <a:cs typeface="Times New Roman"/>
              </a:rPr>
              <a:t>Vendors </a:t>
            </a:r>
            <a:r>
              <a:rPr sz="2000" dirty="0">
                <a:latin typeface="Times New Roman"/>
                <a:cs typeface="Times New Roman"/>
              </a:rPr>
              <a:t>should disclose the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of data centers used to store the data, including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backups.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The SLA between the vendor and the </a:t>
            </a:r>
            <a:r>
              <a:rPr sz="2000" spc="-5" dirty="0">
                <a:latin typeface="Times New Roman"/>
                <a:cs typeface="Times New Roman"/>
              </a:rPr>
              <a:t>organization must also </a:t>
            </a:r>
            <a:r>
              <a:rPr sz="2000" dirty="0">
                <a:latin typeface="Times New Roman"/>
                <a:cs typeface="Times New Roman"/>
              </a:rPr>
              <a:t>specify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backups are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168128" y="1069847"/>
            <a:ext cx="1423416" cy="681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31423" y="5004815"/>
            <a:ext cx="960120" cy="883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8307" y="4018788"/>
            <a:ext cx="954024" cy="1208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33431" y="2481072"/>
            <a:ext cx="1397507" cy="1389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7715250" cy="263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Objectives of </a:t>
            </a:r>
            <a:r>
              <a:rPr sz="2000" spc="-5" dirty="0">
                <a:latin typeface="Times New Roman"/>
                <a:cs typeface="Times New Roman"/>
              </a:rPr>
              <a:t>this module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buFont typeface="Arial"/>
              <a:buChar char="•"/>
              <a:tabLst>
                <a:tab pos="1274445" algn="l"/>
                <a:tab pos="127508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explain the </a:t>
            </a:r>
            <a:r>
              <a:rPr sz="2000" spc="-5" dirty="0">
                <a:latin typeface="Times New Roman"/>
                <a:cs typeface="Times New Roman"/>
              </a:rPr>
              <a:t>important </a:t>
            </a:r>
            <a:r>
              <a:rPr sz="2000" dirty="0">
                <a:latin typeface="Times New Roman"/>
                <a:cs typeface="Times New Roman"/>
              </a:rPr>
              <a:t>considerations when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274445" algn="l"/>
                <a:tab pos="127508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explain designing a cloud proof 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1274445" algn="l"/>
                <a:tab pos="127508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discuss the risks and consequences of cloud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1032713"/>
            <a:ext cx="11209655" cy="5514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Service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availability</a:t>
            </a:r>
            <a:endParaRPr sz="2000">
              <a:latin typeface="Times New Roman"/>
              <a:cs typeface="Times New Roman"/>
            </a:endParaRPr>
          </a:p>
          <a:p>
            <a:pPr marL="812800" lvl="1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30" dirty="0">
                <a:latin typeface="Times New Roman"/>
                <a:cs typeface="Times New Roman"/>
              </a:rPr>
              <a:t>Vendors </a:t>
            </a:r>
            <a:r>
              <a:rPr sz="2000" dirty="0">
                <a:latin typeface="Times New Roman"/>
                <a:cs typeface="Times New Roman"/>
              </a:rPr>
              <a:t>should have documented </a:t>
            </a:r>
            <a:r>
              <a:rPr sz="2000" spc="-5" dirty="0">
                <a:latin typeface="Times New Roman"/>
                <a:cs typeface="Times New Roman"/>
              </a:rPr>
              <a:t>management systems, </a:t>
            </a:r>
            <a:r>
              <a:rPr sz="2000" dirty="0">
                <a:latin typeface="Times New Roman"/>
                <a:cs typeface="Times New Roman"/>
              </a:rPr>
              <a:t>processes, and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812800" marR="5969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should be </a:t>
            </a:r>
            <a:r>
              <a:rPr sz="2000" spc="-5" dirty="0">
                <a:latin typeface="Times New Roman"/>
                <a:cs typeface="Times New Roman"/>
              </a:rPr>
              <a:t>able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the average available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provided by the vendors in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different layers </a:t>
            </a:r>
            <a:r>
              <a:rPr sz="2000" dirty="0">
                <a:latin typeface="Times New Roman"/>
                <a:cs typeface="Times New Roman"/>
              </a:rPr>
              <a:t>of services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offered.</a:t>
            </a:r>
            <a:endParaRPr sz="2000">
              <a:latin typeface="Times New Roman"/>
              <a:cs typeface="Times New Roman"/>
            </a:endParaRPr>
          </a:p>
          <a:p>
            <a:pPr marL="812800" lvl="1" indent="-34417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consequences for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meeting </a:t>
            </a:r>
            <a:r>
              <a:rPr sz="2000" dirty="0">
                <a:latin typeface="Times New Roman"/>
                <a:cs typeface="Times New Roman"/>
              </a:rPr>
              <a:t>the SLA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clearly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identified.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Liabilities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indemnities</a:t>
            </a:r>
            <a:endParaRPr sz="2000">
              <a:latin typeface="Times New Roman"/>
              <a:cs typeface="Times New Roman"/>
            </a:endParaRPr>
          </a:p>
          <a:p>
            <a:pPr marL="812800" marR="13208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should specify the purpose of contracting with the vendor so that it is </a:t>
            </a:r>
            <a:r>
              <a:rPr sz="2000" spc="-5" dirty="0">
                <a:latin typeface="Times New Roman"/>
                <a:cs typeface="Times New Roman"/>
              </a:rPr>
              <a:t>clear </a:t>
            </a:r>
            <a:r>
              <a:rPr sz="2000" dirty="0">
                <a:latin typeface="Times New Roman"/>
                <a:cs typeface="Times New Roman"/>
              </a:rPr>
              <a:t>that,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unless  the service adequately addresses this purpose, it is pointless to enter into the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contract.</a:t>
            </a:r>
            <a:endParaRPr sz="2000">
              <a:latin typeface="Times New Roman"/>
              <a:cs typeface="Times New Roman"/>
            </a:endParaRPr>
          </a:p>
          <a:p>
            <a:pPr marL="812800" lvl="1" indent="-34417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This purpose could be addressed in the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SLA.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Times New Roman"/>
                <a:cs typeface="Times New Roman"/>
              </a:rPr>
              <a:t>A vendor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offer </a:t>
            </a:r>
            <a:r>
              <a:rPr sz="2000" dirty="0">
                <a:latin typeface="Times New Roman"/>
                <a:cs typeface="Times New Roman"/>
              </a:rPr>
              <a:t>an introductory period to enable the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to evaluate the service before a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full-  </a:t>
            </a:r>
            <a:r>
              <a:rPr sz="2000" spc="-5" dirty="0">
                <a:latin typeface="Times New Roman"/>
                <a:cs typeface="Times New Roman"/>
              </a:rPr>
              <a:t>term </a:t>
            </a:r>
            <a:r>
              <a:rPr sz="2000" dirty="0">
                <a:latin typeface="Times New Roman"/>
                <a:cs typeface="Times New Roman"/>
              </a:rPr>
              <a:t>contract </a:t>
            </a:r>
            <a:r>
              <a:rPr sz="2000" spc="-5" dirty="0">
                <a:latin typeface="Times New Roman"/>
                <a:cs typeface="Times New Roman"/>
              </a:rPr>
              <a:t>comes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effect.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Deletion of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927100" marR="216535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spc="-30" dirty="0">
                <a:latin typeface="Times New Roman"/>
                <a:cs typeface="Times New Roman"/>
              </a:rPr>
              <a:t>Vendors </a:t>
            </a:r>
            <a:r>
              <a:rPr sz="2000" dirty="0">
                <a:latin typeface="Times New Roman"/>
                <a:cs typeface="Times New Roman"/>
              </a:rPr>
              <a:t>should </a:t>
            </a:r>
            <a:r>
              <a:rPr sz="2000" spc="-5" dirty="0">
                <a:latin typeface="Times New Roman"/>
                <a:cs typeface="Times New Roman"/>
              </a:rPr>
              <a:t>maintain </a:t>
            </a:r>
            <a:r>
              <a:rPr sz="2000" dirty="0">
                <a:latin typeface="Times New Roman"/>
                <a:cs typeface="Times New Roman"/>
              </a:rPr>
              <a:t>a copy of the data being hosted even if the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is not paying and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  </a:t>
            </a:r>
            <a:r>
              <a:rPr sz="2000" dirty="0">
                <a:latin typeface="Times New Roman"/>
                <a:cs typeface="Times New Roman"/>
              </a:rPr>
              <a:t>able to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927100" marR="600075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Before data are deleted, the </a:t>
            </a:r>
            <a:r>
              <a:rPr sz="2000" spc="-5" dirty="0">
                <a:latin typeface="Times New Roman"/>
                <a:cs typeface="Times New Roman"/>
              </a:rPr>
              <a:t>customer must </a:t>
            </a:r>
            <a:r>
              <a:rPr sz="2000" dirty="0">
                <a:latin typeface="Times New Roman"/>
                <a:cs typeface="Times New Roman"/>
              </a:rPr>
              <a:t>be notified with enough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to resolve any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existing  disputes.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902952" y="1965960"/>
            <a:ext cx="1688592" cy="1266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54211" y="2273807"/>
            <a:ext cx="958596" cy="958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5476" y="4387596"/>
            <a:ext cx="1354835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263" y="6010655"/>
            <a:ext cx="958596" cy="691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2834"/>
            <a:ext cx="10856595" cy="557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Moving </a:t>
            </a:r>
            <a:r>
              <a:rPr sz="2400" b="1" dirty="0">
                <a:latin typeface="Times New Roman"/>
                <a:cs typeface="Times New Roman"/>
              </a:rPr>
              <a:t>to the </a:t>
            </a: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dirty="0">
                <a:latin typeface="Times New Roman"/>
                <a:cs typeface="Times New Roman"/>
              </a:rPr>
              <a:t>– </a:t>
            </a:r>
            <a:r>
              <a:rPr sz="2400" b="1" spc="-5" dirty="0">
                <a:latin typeface="Times New Roman"/>
                <a:cs typeface="Times New Roman"/>
              </a:rPr>
              <a:t>Cloud Challenges</a:t>
            </a:r>
            <a:endParaRPr sz="2400">
              <a:latin typeface="Times New Roman"/>
              <a:cs typeface="Times New Roman"/>
            </a:endParaRPr>
          </a:p>
          <a:p>
            <a:pPr marL="12700" marR="254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Times New Roman"/>
                <a:cs typeface="Times New Roman"/>
              </a:rPr>
              <a:t>Once the decision to </a:t>
            </a:r>
            <a:r>
              <a:rPr sz="2000" spc="-5" dirty="0">
                <a:latin typeface="Times New Roman"/>
                <a:cs typeface="Times New Roman"/>
              </a:rPr>
              <a:t>embrace </a:t>
            </a:r>
            <a:r>
              <a:rPr sz="2000" dirty="0">
                <a:latin typeface="Times New Roman"/>
                <a:cs typeface="Times New Roman"/>
              </a:rPr>
              <a:t>the cloud has been taken, </a:t>
            </a:r>
            <a:r>
              <a:rPr sz="2000" spc="-5" dirty="0">
                <a:latin typeface="Times New Roman"/>
                <a:cs typeface="Times New Roman"/>
              </a:rPr>
              <a:t>organizations must </a:t>
            </a:r>
            <a:r>
              <a:rPr sz="2000" dirty="0">
                <a:latin typeface="Times New Roman"/>
                <a:cs typeface="Times New Roman"/>
              </a:rPr>
              <a:t>chart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detailed </a:t>
            </a:r>
            <a:r>
              <a:rPr sz="2000" dirty="0">
                <a:latin typeface="Times New Roman"/>
                <a:cs typeface="Times New Roman"/>
              </a:rPr>
              <a:t>plan that  </a:t>
            </a:r>
            <a:r>
              <a:rPr sz="2000" spc="-5" dirty="0">
                <a:latin typeface="Times New Roman"/>
                <a:cs typeface="Times New Roman"/>
              </a:rPr>
              <a:t>marks </a:t>
            </a:r>
            <a:r>
              <a:rPr sz="2000" dirty="0">
                <a:latin typeface="Times New Roman"/>
                <a:cs typeface="Times New Roman"/>
              </a:rPr>
              <a:t>their journey to the cloud. </a:t>
            </a:r>
            <a:r>
              <a:rPr sz="2000" spc="-5" dirty="0">
                <a:latin typeface="Times New Roman"/>
                <a:cs typeface="Times New Roman"/>
              </a:rPr>
              <a:t>Listed </a:t>
            </a:r>
            <a:r>
              <a:rPr sz="2000" dirty="0">
                <a:latin typeface="Times New Roman"/>
                <a:cs typeface="Times New Roman"/>
              </a:rPr>
              <a:t>below are the top challenges </a:t>
            </a:r>
            <a:r>
              <a:rPr sz="2000" spc="-5" dirty="0">
                <a:latin typeface="Times New Roman"/>
                <a:cs typeface="Times New Roman"/>
              </a:rPr>
              <a:t>battled </a:t>
            </a:r>
            <a:r>
              <a:rPr sz="2000" dirty="0">
                <a:latin typeface="Times New Roman"/>
                <a:cs typeface="Times New Roman"/>
              </a:rPr>
              <a:t>in a cloud environment by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cloud </a:t>
            </a:r>
            <a:r>
              <a:rPr sz="2000" spc="-10" dirty="0">
                <a:latin typeface="Times New Roman"/>
                <a:cs typeface="Times New Roman"/>
              </a:rPr>
              <a:t>vendor, </a:t>
            </a:r>
            <a:r>
              <a:rPr sz="2000" spc="-5" dirty="0">
                <a:latin typeface="Times New Roman"/>
                <a:cs typeface="Times New Roman"/>
              </a:rPr>
              <a:t>client </a:t>
            </a:r>
            <a:r>
              <a:rPr sz="2000" dirty="0">
                <a:latin typeface="Times New Roman"/>
                <a:cs typeface="Times New Roman"/>
              </a:rPr>
              <a:t>as well as the end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user.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Keeping up </a:t>
            </a:r>
            <a:r>
              <a:rPr sz="2000" b="1" spc="-5" dirty="0">
                <a:latin typeface="Times New Roman"/>
                <a:cs typeface="Times New Roman"/>
              </a:rPr>
              <a:t>with </a:t>
            </a:r>
            <a:r>
              <a:rPr sz="2000" b="1" dirty="0">
                <a:latin typeface="Times New Roman"/>
                <a:cs typeface="Times New Roman"/>
              </a:rPr>
              <a:t>security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requirements: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Security tops the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of challenges when it </a:t>
            </a:r>
            <a:r>
              <a:rPr sz="2000" spc="-5" dirty="0">
                <a:latin typeface="Times New Roman"/>
                <a:cs typeface="Times New Roman"/>
              </a:rPr>
              <a:t>comes </a:t>
            </a:r>
            <a:r>
              <a:rPr sz="2000" dirty="0">
                <a:latin typeface="Times New Roman"/>
                <a:cs typeface="Times New Roman"/>
              </a:rPr>
              <a:t>to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organisations </a:t>
            </a:r>
            <a:r>
              <a:rPr sz="2000" dirty="0">
                <a:latin typeface="Times New Roman"/>
                <a:cs typeface="Times New Roman"/>
              </a:rPr>
              <a:t>lose their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  control over data. A cloud vendor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aware of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security </a:t>
            </a:r>
            <a:r>
              <a:rPr sz="2000" spc="-5" dirty="0">
                <a:latin typeface="Times New Roman"/>
                <a:cs typeface="Times New Roman"/>
              </a:rPr>
              <a:t>measures </a:t>
            </a:r>
            <a:r>
              <a:rPr sz="2000" dirty="0">
                <a:latin typeface="Times New Roman"/>
                <a:cs typeface="Times New Roman"/>
              </a:rPr>
              <a:t>to be </a:t>
            </a:r>
            <a:r>
              <a:rPr sz="2000" spc="-5" dirty="0">
                <a:latin typeface="Times New Roman"/>
                <a:cs typeface="Times New Roman"/>
              </a:rPr>
              <a:t>implemented </a:t>
            </a:r>
            <a:r>
              <a:rPr sz="2000" dirty="0">
                <a:latin typeface="Times New Roman"/>
                <a:cs typeface="Times New Roman"/>
              </a:rPr>
              <a:t>while  dealing with </a:t>
            </a:r>
            <a:r>
              <a:rPr sz="2000" spc="-5" dirty="0">
                <a:latin typeface="Times New Roman"/>
                <a:cs typeface="Times New Roman"/>
              </a:rPr>
              <a:t>critical </a:t>
            </a:r>
            <a:r>
              <a:rPr sz="2000" dirty="0">
                <a:latin typeface="Times New Roman"/>
                <a:cs typeface="Times New Roman"/>
              </a:rPr>
              <a:t>data and have them in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Obtaining the right knowledge and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expertise:</a:t>
            </a:r>
            <a:endParaRPr sz="2000">
              <a:latin typeface="Times New Roman"/>
              <a:cs typeface="Times New Roman"/>
            </a:endParaRPr>
          </a:p>
          <a:p>
            <a:pPr marL="469900" marR="41275" algn="just">
              <a:lnSpc>
                <a:spcPct val="100000"/>
              </a:lnSpc>
            </a:pP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the advent of cloud computing, the role of the IT </a:t>
            </a:r>
            <a:r>
              <a:rPr sz="2000" spc="-5" dirty="0">
                <a:latin typeface="Times New Roman"/>
                <a:cs typeface="Times New Roman"/>
              </a:rPr>
              <a:t>department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significantly </a:t>
            </a:r>
            <a:r>
              <a:rPr sz="2000" dirty="0">
                <a:latin typeface="Times New Roman"/>
                <a:cs typeface="Times New Roman"/>
              </a:rPr>
              <a:t>changed and so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 their need for knowledge and </a:t>
            </a:r>
            <a:r>
              <a:rPr sz="2000" spc="-5" dirty="0">
                <a:latin typeface="Times New Roman"/>
                <a:cs typeface="Times New Roman"/>
              </a:rPr>
              <a:t>skills. Organizations must </a:t>
            </a:r>
            <a:r>
              <a:rPr sz="2000" dirty="0">
                <a:latin typeface="Times New Roman"/>
                <a:cs typeface="Times New Roman"/>
              </a:rPr>
              <a:t>equip </a:t>
            </a:r>
            <a:r>
              <a:rPr sz="2000" spc="-5" dirty="0">
                <a:latin typeface="Times New Roman"/>
                <a:cs typeface="Times New Roman"/>
              </a:rPr>
              <a:t>themselves </a:t>
            </a:r>
            <a:r>
              <a:rPr sz="2000" dirty="0">
                <a:latin typeface="Times New Roman"/>
                <a:cs typeface="Times New Roman"/>
              </a:rPr>
              <a:t>with the required resources  as well as the tools to </a:t>
            </a:r>
            <a:r>
              <a:rPr sz="2000" spc="-5" dirty="0">
                <a:latin typeface="Times New Roman"/>
                <a:cs typeface="Times New Roman"/>
              </a:rPr>
              <a:t>implement </a:t>
            </a:r>
            <a:r>
              <a:rPr sz="2000" dirty="0">
                <a:latin typeface="Times New Roman"/>
                <a:cs typeface="Times New Roman"/>
              </a:rPr>
              <a:t>robust cloud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Choosing the right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vendor:</a:t>
            </a:r>
            <a:endParaRPr sz="2000">
              <a:latin typeface="Times New Roman"/>
              <a:cs typeface="Times New Roman"/>
            </a:endParaRPr>
          </a:p>
          <a:p>
            <a:pPr marL="469900" marR="255904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Partnering with the right vendor is the key to success in the cloud. </a:t>
            </a:r>
            <a:r>
              <a:rPr sz="2000" spc="-5" dirty="0">
                <a:latin typeface="Times New Roman"/>
                <a:cs typeface="Times New Roman"/>
              </a:rPr>
              <a:t>Organizations must </a:t>
            </a:r>
            <a:r>
              <a:rPr sz="2000" dirty="0">
                <a:latin typeface="Times New Roman"/>
                <a:cs typeface="Times New Roman"/>
              </a:rPr>
              <a:t>follow a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fail-  safe </a:t>
            </a:r>
            <a:r>
              <a:rPr sz="2000" spc="-5" dirty="0">
                <a:latin typeface="Times New Roman"/>
                <a:cs typeface="Times New Roman"/>
              </a:rPr>
              <a:t>mechanism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evaluating </a:t>
            </a:r>
            <a:r>
              <a:rPr sz="2000" dirty="0">
                <a:latin typeface="Times New Roman"/>
                <a:cs typeface="Times New Roman"/>
              </a:rPr>
              <a:t>potential cloud vendors and ensure that they </a:t>
            </a:r>
            <a:r>
              <a:rPr sz="2000" spc="-5" dirty="0">
                <a:latin typeface="Times New Roman"/>
                <a:cs typeface="Times New Roman"/>
              </a:rPr>
              <a:t>meet </a:t>
            </a:r>
            <a:r>
              <a:rPr sz="2000" dirty="0">
                <a:latin typeface="Times New Roman"/>
                <a:cs typeface="Times New Roman"/>
              </a:rPr>
              <a:t>all security and  privacy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0044683" y="3291840"/>
            <a:ext cx="1546859" cy="1005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584" y="4297679"/>
            <a:ext cx="949452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17352" y="4882896"/>
            <a:ext cx="1200911" cy="80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866755" cy="496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Moving </a:t>
            </a:r>
            <a:r>
              <a:rPr sz="2400" b="1" dirty="0">
                <a:latin typeface="Times New Roman"/>
                <a:cs typeface="Times New Roman"/>
              </a:rPr>
              <a:t>to the </a:t>
            </a:r>
            <a:r>
              <a:rPr sz="2400" b="1" spc="-5" dirty="0">
                <a:latin typeface="Times New Roman"/>
                <a:cs typeface="Times New Roman"/>
              </a:rPr>
              <a:t>Cloud </a:t>
            </a:r>
            <a:r>
              <a:rPr sz="2400" b="1" dirty="0">
                <a:latin typeface="Times New Roman"/>
                <a:cs typeface="Times New Roman"/>
              </a:rPr>
              <a:t>– </a:t>
            </a:r>
            <a:r>
              <a:rPr sz="2400" b="1" spc="-5" dirty="0">
                <a:latin typeface="Times New Roman"/>
                <a:cs typeface="Times New Roman"/>
              </a:rPr>
              <a:t>Cloud Challenges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Data </a:t>
            </a:r>
            <a:r>
              <a:rPr sz="2000" b="1" spc="-5" dirty="0">
                <a:latin typeface="Times New Roman"/>
                <a:cs typeface="Times New Roman"/>
              </a:rPr>
              <a:t>interoperability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portability:</a:t>
            </a:r>
            <a:endParaRPr sz="20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expand with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and their needs change </a:t>
            </a:r>
            <a:r>
              <a:rPr sz="2000" spc="-20" dirty="0">
                <a:latin typeface="Times New Roman"/>
                <a:cs typeface="Times New Roman"/>
              </a:rPr>
              <a:t>rapidly. </a:t>
            </a:r>
            <a:r>
              <a:rPr sz="2000" dirty="0">
                <a:latin typeface="Times New Roman"/>
                <a:cs typeface="Times New Roman"/>
              </a:rPr>
              <a:t>Therefore, additional caution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 practiced to avoid choosing a </a:t>
            </a:r>
            <a:r>
              <a:rPr sz="2000" spc="-5" dirty="0">
                <a:latin typeface="Times New Roman"/>
                <a:cs typeface="Times New Roman"/>
              </a:rPr>
              <a:t>platform/technology/provider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makes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too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dependent  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Budgeting </a:t>
            </a:r>
            <a:r>
              <a:rPr sz="2000" b="1" spc="-5" dirty="0">
                <a:latin typeface="Times New Roman"/>
                <a:cs typeface="Times New Roman"/>
              </a:rPr>
              <a:t>difficulties while </a:t>
            </a:r>
            <a:r>
              <a:rPr sz="2000" b="1" dirty="0">
                <a:latin typeface="Times New Roman"/>
                <a:cs typeface="Times New Roman"/>
              </a:rPr>
              <a:t>moving to the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cloud:</a:t>
            </a:r>
            <a:endParaRPr sz="2000">
              <a:latin typeface="Times New Roman"/>
              <a:cs typeface="Times New Roman"/>
            </a:endParaRPr>
          </a:p>
          <a:p>
            <a:pPr marL="469900" marR="60515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very nature of cloud is that it is scalable and is delivered on </a:t>
            </a:r>
            <a:r>
              <a:rPr sz="2000" spc="-5" dirty="0">
                <a:latin typeface="Times New Roman"/>
                <a:cs typeface="Times New Roman"/>
              </a:rPr>
              <a:t>demand. </a:t>
            </a:r>
            <a:r>
              <a:rPr sz="2000" dirty="0">
                <a:latin typeface="Times New Roman"/>
                <a:cs typeface="Times New Roman"/>
              </a:rPr>
              <a:t>This in turn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cause  </a:t>
            </a:r>
            <a:r>
              <a:rPr sz="2000" spc="-5" dirty="0">
                <a:latin typeface="Times New Roman"/>
                <a:cs typeface="Times New Roman"/>
              </a:rPr>
              <a:t>difficulties </a:t>
            </a:r>
            <a:r>
              <a:rPr sz="2000" dirty="0">
                <a:latin typeface="Times New Roman"/>
                <a:cs typeface="Times New Roman"/>
              </a:rPr>
              <a:t>while drawing IT budgets for the entire </a:t>
            </a:r>
            <a:r>
              <a:rPr sz="2000" spc="-5" dirty="0">
                <a:latin typeface="Times New Roman"/>
                <a:cs typeface="Times New Roman"/>
              </a:rPr>
              <a:t>organization. </a:t>
            </a:r>
            <a:r>
              <a:rPr sz="2000" dirty="0">
                <a:latin typeface="Times New Roman"/>
                <a:cs typeface="Times New Roman"/>
              </a:rPr>
              <a:t>The fluctuating cost of cloud  services is a very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dirty="0">
                <a:latin typeface="Times New Roman"/>
                <a:cs typeface="Times New Roman"/>
              </a:rPr>
              <a:t>challenge for </a:t>
            </a:r>
            <a:r>
              <a:rPr sz="2000" spc="-5" dirty="0">
                <a:latin typeface="Times New Roman"/>
                <a:cs typeface="Times New Roman"/>
              </a:rPr>
              <a:t>small </a:t>
            </a:r>
            <a:r>
              <a:rPr sz="2000" dirty="0">
                <a:latin typeface="Times New Roman"/>
                <a:cs typeface="Times New Roman"/>
              </a:rPr>
              <a:t>as well as </a:t>
            </a:r>
            <a:r>
              <a:rPr sz="2000" spc="-5" dirty="0">
                <a:latin typeface="Times New Roman"/>
                <a:cs typeface="Times New Roman"/>
              </a:rPr>
              <a:t>medium-sized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30797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Complexities </a:t>
            </a:r>
            <a:r>
              <a:rPr sz="2000" dirty="0">
                <a:latin typeface="Times New Roman"/>
                <a:cs typeface="Times New Roman"/>
              </a:rPr>
              <a:t>while </a:t>
            </a:r>
            <a:r>
              <a:rPr sz="2000" spc="-5" dirty="0">
                <a:latin typeface="Times New Roman"/>
                <a:cs typeface="Times New Roman"/>
              </a:rPr>
              <a:t>migrating </a:t>
            </a:r>
            <a:r>
              <a:rPr sz="2000" dirty="0">
                <a:latin typeface="Times New Roman"/>
                <a:cs typeface="Times New Roman"/>
              </a:rPr>
              <a:t>to the cloud vary from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to the </a:t>
            </a:r>
            <a:r>
              <a:rPr sz="2000" spc="-20" dirty="0">
                <a:latin typeface="Times New Roman"/>
                <a:cs typeface="Times New Roman"/>
              </a:rPr>
              <a:t>other. </a:t>
            </a:r>
            <a:r>
              <a:rPr sz="2000" spc="-10" dirty="0">
                <a:latin typeface="Times New Roman"/>
                <a:cs typeface="Times New Roman"/>
              </a:rPr>
              <a:t>However,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partnering  with a reliable cloud service provider and planning ahead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deliver higher chances for </a:t>
            </a:r>
            <a:r>
              <a:rPr sz="2000" spc="-5" dirty="0">
                <a:latin typeface="Times New Roman"/>
                <a:cs typeface="Times New Roman"/>
              </a:rPr>
              <a:t>optimized  performance </a:t>
            </a:r>
            <a:r>
              <a:rPr sz="2000" dirty="0">
                <a:latin typeface="Times New Roman"/>
                <a:cs typeface="Times New Roman"/>
              </a:rPr>
              <a:t>through the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630156" y="2700527"/>
            <a:ext cx="1679448" cy="946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9904" y="4251959"/>
            <a:ext cx="1630679" cy="90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03" y="2133600"/>
            <a:ext cx="940308" cy="705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2524" y="6031990"/>
            <a:ext cx="1583436" cy="780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704195" cy="527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Factors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Consider When </a:t>
            </a:r>
            <a:r>
              <a:rPr sz="2400" b="1" dirty="0">
                <a:latin typeface="Times New Roman"/>
                <a:cs typeface="Times New Roman"/>
              </a:rPr>
              <a:t>Selecting a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so many </a:t>
            </a:r>
            <a:r>
              <a:rPr sz="2000" dirty="0">
                <a:latin typeface="Times New Roman"/>
                <a:cs typeface="Times New Roman"/>
              </a:rPr>
              <a:t>options available, </a:t>
            </a:r>
            <a:r>
              <a:rPr sz="2000" spc="-30" dirty="0">
                <a:latin typeface="Times New Roman"/>
                <a:cs typeface="Times New Roman"/>
              </a:rPr>
              <a:t>it’s </a:t>
            </a:r>
            <a:r>
              <a:rPr sz="2000" dirty="0">
                <a:latin typeface="Times New Roman"/>
                <a:cs typeface="Times New Roman"/>
              </a:rPr>
              <a:t>easy to </a:t>
            </a:r>
            <a:r>
              <a:rPr sz="2000" spc="-5" dirty="0">
                <a:latin typeface="Times New Roman"/>
                <a:cs typeface="Times New Roman"/>
              </a:rPr>
              <a:t>see </a:t>
            </a:r>
            <a:r>
              <a:rPr sz="2000" dirty="0">
                <a:latin typeface="Times New Roman"/>
                <a:cs typeface="Times New Roman"/>
              </a:rPr>
              <a:t>that cloud-based enterprise solutions are definitely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  </a:t>
            </a:r>
            <a:r>
              <a:rPr sz="2000" dirty="0">
                <a:latin typeface="Times New Roman"/>
                <a:cs typeface="Times New Roman"/>
              </a:rPr>
              <a:t>created equal, and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factors should be considered in the cloud software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decision.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sz="2000" dirty="0">
                <a:latin typeface="Times New Roman"/>
                <a:cs typeface="Times New Roman"/>
              </a:rPr>
              <a:t>Delivery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flexibility</a:t>
            </a:r>
            <a:endParaRPr sz="2000">
              <a:latin typeface="Times New Roman"/>
              <a:cs typeface="Times New Roman"/>
            </a:endParaRPr>
          </a:p>
          <a:p>
            <a:pPr marL="708660" indent="-2393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09295" algn="l"/>
              </a:tabLst>
            </a:pPr>
            <a:r>
              <a:rPr sz="2000" dirty="0">
                <a:latin typeface="Times New Roman"/>
                <a:cs typeface="Times New Roman"/>
              </a:rPr>
              <a:t>Ability to use the application on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trial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sz="2000" spc="-5" dirty="0">
                <a:latin typeface="Times New Roman"/>
                <a:cs typeface="Times New Roman"/>
              </a:rPr>
              <a:t>Integration </a:t>
            </a:r>
            <a:r>
              <a:rPr sz="2000" dirty="0">
                <a:latin typeface="Times New Roman"/>
                <a:cs typeface="Times New Roman"/>
              </a:rPr>
              <a:t>with other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sz="2000" dirty="0">
                <a:latin typeface="Times New Roman"/>
                <a:cs typeface="Times New Roman"/>
              </a:rPr>
              <a:t>Business process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remodeling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sz="2000" dirty="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sz="2000" spc="-5" dirty="0">
                <a:latin typeface="Times New Roman"/>
                <a:cs typeface="Times New Roman"/>
              </a:rPr>
              <a:t>Platform/mobile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compatibility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sz="2000" dirty="0">
                <a:latin typeface="Times New Roman"/>
                <a:cs typeface="Times New Roman"/>
              </a:rPr>
              <a:t>Backups 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Recovery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sz="2000" dirty="0">
                <a:latin typeface="Times New Roman"/>
                <a:cs typeface="Times New Roman"/>
              </a:rPr>
              <a:t>Upgrades</a:t>
            </a:r>
            <a:endParaRPr sz="2000">
              <a:latin typeface="Times New Roman"/>
              <a:cs typeface="Times New Roman"/>
            </a:endParaRPr>
          </a:p>
          <a:p>
            <a:pPr marL="723900" indent="-254635">
              <a:lnSpc>
                <a:spcPct val="100000"/>
              </a:lnSpc>
              <a:buAutoNum type="arabicPeriod"/>
              <a:tabLst>
                <a:tab pos="724535" algn="l"/>
              </a:tabLst>
            </a:pPr>
            <a:r>
              <a:rPr sz="2000" dirty="0">
                <a:latin typeface="Times New Roman"/>
                <a:cs typeface="Times New Roman"/>
              </a:rPr>
              <a:t>Service </a:t>
            </a:r>
            <a:r>
              <a:rPr sz="2000" spc="-5" dirty="0">
                <a:latin typeface="Times New Roman"/>
                <a:cs typeface="Times New Roman"/>
              </a:rPr>
              <a:t>level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agreements</a:t>
            </a:r>
            <a:endParaRPr sz="2000">
              <a:latin typeface="Times New Roman"/>
              <a:cs typeface="Times New Roman"/>
            </a:endParaRPr>
          </a:p>
          <a:p>
            <a:pPr marL="845819" indent="-376555">
              <a:lnSpc>
                <a:spcPct val="100000"/>
              </a:lnSpc>
              <a:buAutoNum type="arabicPeriod"/>
              <a:tabLst>
                <a:tab pos="846455" algn="l"/>
              </a:tabLst>
            </a:pPr>
            <a:r>
              <a:rPr sz="2000" spc="-10" dirty="0">
                <a:latin typeface="Times New Roman"/>
                <a:cs typeface="Times New Roman"/>
              </a:rPr>
              <a:t>Training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endParaRPr sz="2000">
              <a:latin typeface="Times New Roman"/>
              <a:cs typeface="Times New Roman"/>
            </a:endParaRPr>
          </a:p>
          <a:p>
            <a:pPr marL="841375" indent="-372110">
              <a:lnSpc>
                <a:spcPct val="100000"/>
              </a:lnSpc>
              <a:buAutoNum type="arabicPeriod"/>
              <a:tabLst>
                <a:tab pos="842010" algn="l"/>
              </a:tabLst>
            </a:pPr>
            <a:r>
              <a:rPr sz="2000" spc="-5" dirty="0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  <a:p>
            <a:pPr marL="850265" indent="-3810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50900" algn="l"/>
              </a:tabLst>
            </a:pPr>
            <a:r>
              <a:rPr sz="2000" dirty="0">
                <a:latin typeface="Times New Roman"/>
                <a:cs typeface="Times New Roman"/>
              </a:rPr>
              <a:t>Reference checks with existing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customers</a:t>
            </a:r>
            <a:endParaRPr sz="2000">
              <a:latin typeface="Times New Roman"/>
              <a:cs typeface="Times New Roman"/>
            </a:endParaRPr>
          </a:p>
          <a:p>
            <a:pPr marL="845819" indent="-376555">
              <a:lnSpc>
                <a:spcPct val="100000"/>
              </a:lnSpc>
              <a:buAutoNum type="arabicPeriod"/>
              <a:tabLst>
                <a:tab pos="846455" algn="l"/>
              </a:tabLst>
            </a:pPr>
            <a:r>
              <a:rPr sz="2000" spc="-35" dirty="0">
                <a:latin typeface="Times New Roman"/>
                <a:cs typeface="Times New Roman"/>
              </a:rPr>
              <a:t>Vendor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viability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4358"/>
            <a:ext cx="10845800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Delivery model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flexibility</a:t>
            </a:r>
            <a:endParaRPr sz="2000">
              <a:latin typeface="Times New Roman"/>
              <a:cs typeface="Times New Roman"/>
            </a:endParaRPr>
          </a:p>
          <a:p>
            <a:pPr marL="812800" marR="2032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many varieties </a:t>
            </a:r>
            <a:r>
              <a:rPr sz="2000" dirty="0">
                <a:latin typeface="Times New Roman"/>
                <a:cs typeface="Times New Roman"/>
              </a:rPr>
              <a:t>of cloud delivery </a:t>
            </a:r>
            <a:r>
              <a:rPr sz="2000" spc="-5" dirty="0">
                <a:latin typeface="Times New Roman"/>
                <a:cs typeface="Times New Roman"/>
              </a:rPr>
              <a:t>models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there, there are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choices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more  </a:t>
            </a:r>
            <a:r>
              <a:rPr sz="2000" spc="-15" dirty="0">
                <a:latin typeface="Times New Roman"/>
                <a:cs typeface="Times New Roman"/>
              </a:rPr>
              <a:t>flexibility.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cloud vendors </a:t>
            </a:r>
            <a:r>
              <a:rPr sz="2000" spc="-5" dirty="0">
                <a:latin typeface="Times New Roman"/>
                <a:cs typeface="Times New Roman"/>
              </a:rPr>
              <a:t>offer </a:t>
            </a:r>
            <a:r>
              <a:rPr sz="2000" dirty="0">
                <a:latin typeface="Times New Roman"/>
                <a:cs typeface="Times New Roman"/>
              </a:rPr>
              <a:t>the flexibility to change delivery </a:t>
            </a:r>
            <a:r>
              <a:rPr sz="2000" spc="-5" dirty="0">
                <a:latin typeface="Times New Roman"/>
                <a:cs typeface="Times New Roman"/>
              </a:rPr>
              <a:t>models </a:t>
            </a:r>
            <a:r>
              <a:rPr sz="2000" dirty="0">
                <a:latin typeface="Times New Roman"/>
                <a:cs typeface="Times New Roman"/>
              </a:rPr>
              <a:t>as business needs  change—without </a:t>
            </a:r>
            <a:r>
              <a:rPr sz="2000" spc="-5" dirty="0">
                <a:latin typeface="Times New Roman"/>
                <a:cs typeface="Times New Roman"/>
              </a:rPr>
              <a:t>modifications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configuration </a:t>
            </a:r>
            <a:r>
              <a:rPr sz="2000" dirty="0">
                <a:latin typeface="Times New Roman"/>
                <a:cs typeface="Times New Roman"/>
              </a:rPr>
              <a:t>or the user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marL="812800" marR="19304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First you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decide which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cloud your company is best </a:t>
            </a:r>
            <a:r>
              <a:rPr sz="2000" spc="-5" dirty="0">
                <a:latin typeface="Times New Roman"/>
                <a:cs typeface="Times New Roman"/>
              </a:rPr>
              <a:t>suited </a:t>
            </a:r>
            <a:r>
              <a:rPr sz="2000" spc="-20" dirty="0">
                <a:latin typeface="Times New Roman"/>
                <a:cs typeface="Times New Roman"/>
              </a:rPr>
              <a:t>for, </a:t>
            </a:r>
            <a:r>
              <a:rPr sz="2000" dirty="0">
                <a:latin typeface="Times New Roman"/>
                <a:cs typeface="Times New Roman"/>
              </a:rPr>
              <a:t>public or private, or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hybrid option </a:t>
            </a:r>
            <a:r>
              <a:rPr sz="2000" spc="-5" dirty="0">
                <a:latin typeface="Times New Roman"/>
                <a:cs typeface="Times New Roman"/>
              </a:rPr>
              <a:t>offering </a:t>
            </a:r>
            <a:r>
              <a:rPr sz="2000" dirty="0">
                <a:latin typeface="Times New Roman"/>
                <a:cs typeface="Times New Roman"/>
              </a:rPr>
              <a:t>private features in a public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812800" marR="43307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Which service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to use – IaaS, PaaS or SaaS,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another decision </a:t>
            </a:r>
            <a:r>
              <a:rPr sz="2000" spc="-5" dirty="0">
                <a:latin typeface="Times New Roman"/>
                <a:cs typeface="Times New Roman"/>
              </a:rPr>
              <a:t>companies </a:t>
            </a:r>
            <a:r>
              <a:rPr sz="2000" dirty="0">
                <a:latin typeface="Times New Roman"/>
                <a:cs typeface="Times New Roman"/>
              </a:rPr>
              <a:t>have to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make 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selecting </a:t>
            </a:r>
            <a:r>
              <a:rPr sz="2000" dirty="0">
                <a:latin typeface="Times New Roman"/>
                <a:cs typeface="Times New Roman"/>
              </a:rPr>
              <a:t>a cloud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Ability to use the application on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trial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Times New Roman"/>
                <a:cs typeface="Times New Roman"/>
              </a:rPr>
              <a:t>Trial </a:t>
            </a:r>
            <a:r>
              <a:rPr sz="2000" dirty="0">
                <a:latin typeface="Times New Roman"/>
                <a:cs typeface="Times New Roman"/>
              </a:rPr>
              <a:t>use is a feature unique to cloud </a:t>
            </a:r>
            <a:r>
              <a:rPr sz="2000" spc="-5" dirty="0">
                <a:latin typeface="Times New Roman"/>
                <a:cs typeface="Times New Roman"/>
              </a:rPr>
              <a:t>deployment. </a:t>
            </a:r>
            <a:r>
              <a:rPr sz="2000" dirty="0">
                <a:latin typeface="Times New Roman"/>
                <a:cs typeface="Times New Roman"/>
              </a:rPr>
              <a:t>It allows you to try an application before you even  contact the </a:t>
            </a:r>
            <a:r>
              <a:rPr sz="2000" spc="-15" dirty="0">
                <a:latin typeface="Times New Roman"/>
                <a:cs typeface="Times New Roman"/>
              </a:rPr>
              <a:t>vendor. Trying </a:t>
            </a:r>
            <a:r>
              <a:rPr sz="2000" dirty="0">
                <a:latin typeface="Times New Roman"/>
                <a:cs typeface="Times New Roman"/>
              </a:rPr>
              <a:t>the application (with no contract </a:t>
            </a:r>
            <a:r>
              <a:rPr sz="2000" spc="-5" dirty="0">
                <a:latin typeface="Times New Roman"/>
                <a:cs typeface="Times New Roman"/>
              </a:rPr>
              <a:t>agreements) </a:t>
            </a:r>
            <a:r>
              <a:rPr sz="2000" dirty="0">
                <a:latin typeface="Times New Roman"/>
                <a:cs typeface="Times New Roman"/>
              </a:rPr>
              <a:t>can give you valuable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insight  into the </a:t>
            </a:r>
            <a:r>
              <a:rPr sz="2000" spc="-10" dirty="0">
                <a:latin typeface="Times New Roman"/>
                <a:cs typeface="Times New Roman"/>
              </a:rPr>
              <a:t>application’s </a:t>
            </a:r>
            <a:r>
              <a:rPr sz="2000" spc="-5" dirty="0">
                <a:latin typeface="Times New Roman"/>
                <a:cs typeface="Times New Roman"/>
              </a:rPr>
              <a:t>usability </a:t>
            </a:r>
            <a:r>
              <a:rPr sz="2000" dirty="0">
                <a:latin typeface="Times New Roman"/>
                <a:cs typeface="Times New Roman"/>
              </a:rPr>
              <a:t>and interface, as </a:t>
            </a:r>
            <a:r>
              <a:rPr sz="2000" spc="-5" dirty="0">
                <a:latin typeface="Times New Roman"/>
                <a:cs typeface="Times New Roman"/>
              </a:rPr>
              <a:t>well </a:t>
            </a:r>
            <a:r>
              <a:rPr sz="2000" dirty="0">
                <a:latin typeface="Times New Roman"/>
                <a:cs typeface="Times New Roman"/>
              </a:rPr>
              <a:t>as a </a:t>
            </a:r>
            <a:r>
              <a:rPr sz="2000" spc="-5" dirty="0">
                <a:latin typeface="Times New Roman"/>
                <a:cs typeface="Times New Roman"/>
              </a:rPr>
              <a:t>sense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quickly and </a:t>
            </a:r>
            <a:r>
              <a:rPr sz="2000" spc="-5" dirty="0">
                <a:latin typeface="Times New Roman"/>
                <a:cs typeface="Times New Roman"/>
              </a:rPr>
              <a:t>easily tasks </a:t>
            </a:r>
            <a:r>
              <a:rPr sz="2000" dirty="0">
                <a:latin typeface="Times New Roman"/>
                <a:cs typeface="Times New Roman"/>
              </a:rPr>
              <a:t>can be  </a:t>
            </a:r>
            <a:r>
              <a:rPr sz="2000" spc="-5" dirty="0">
                <a:latin typeface="Times New Roman"/>
                <a:cs typeface="Times New Roman"/>
              </a:rPr>
              <a:t>performed.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399158"/>
            <a:ext cx="1086548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834" indent="-445134" algn="just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457834" algn="l"/>
              </a:tabLst>
            </a:pPr>
            <a:r>
              <a:rPr sz="2000" b="1" dirty="0">
                <a:latin typeface="Times New Roman"/>
                <a:cs typeface="Times New Roman"/>
              </a:rPr>
              <a:t>Integration </a:t>
            </a:r>
            <a:r>
              <a:rPr sz="2000" b="1" spc="-5" dirty="0">
                <a:latin typeface="Times New Roman"/>
                <a:cs typeface="Times New Roman"/>
              </a:rPr>
              <a:t>with </a:t>
            </a:r>
            <a:r>
              <a:rPr sz="2000" b="1" dirty="0">
                <a:latin typeface="Times New Roman"/>
                <a:cs typeface="Times New Roman"/>
              </a:rPr>
              <a:t>other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469900" marR="151765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If you have an </a:t>
            </a:r>
            <a:r>
              <a:rPr sz="2000" spc="-5" dirty="0">
                <a:latin typeface="Times New Roman"/>
                <a:cs typeface="Times New Roman"/>
              </a:rPr>
              <a:t>understanding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required integration points, and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the cloud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vendor  will integrate (whether through APIs or an </a:t>
            </a:r>
            <a:r>
              <a:rPr sz="2000" spc="-5" dirty="0">
                <a:latin typeface="Times New Roman"/>
                <a:cs typeface="Times New Roman"/>
              </a:rPr>
              <a:t>integration </a:t>
            </a:r>
            <a:r>
              <a:rPr sz="2000" dirty="0">
                <a:latin typeface="Times New Roman"/>
                <a:cs typeface="Times New Roman"/>
              </a:rPr>
              <a:t>server), this will give you an understanding of  the </a:t>
            </a:r>
            <a:r>
              <a:rPr sz="2000" spc="-5" dirty="0">
                <a:latin typeface="Times New Roman"/>
                <a:cs typeface="Times New Roman"/>
              </a:rPr>
              <a:t>likely </a:t>
            </a:r>
            <a:r>
              <a:rPr sz="2000" dirty="0">
                <a:latin typeface="Times New Roman"/>
                <a:cs typeface="Times New Roman"/>
              </a:rPr>
              <a:t>length of the </a:t>
            </a:r>
            <a:r>
              <a:rPr sz="2000" spc="-5" dirty="0">
                <a:latin typeface="Times New Roman"/>
                <a:cs typeface="Times New Roman"/>
              </a:rPr>
              <a:t>implementation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57200" indent="-445134">
              <a:lnSpc>
                <a:spcPct val="100000"/>
              </a:lnSpc>
              <a:buAutoNum type="arabicPeriod" startAt="4"/>
              <a:tabLst>
                <a:tab pos="457200" algn="l"/>
                <a:tab pos="457834" algn="l"/>
              </a:tabLst>
            </a:pPr>
            <a:r>
              <a:rPr sz="2000" b="1" dirty="0">
                <a:latin typeface="Times New Roman"/>
                <a:cs typeface="Times New Roman"/>
              </a:rPr>
              <a:t>Business </a:t>
            </a:r>
            <a:r>
              <a:rPr sz="2000" b="1" spc="-5" dirty="0">
                <a:latin typeface="Times New Roman"/>
                <a:cs typeface="Times New Roman"/>
              </a:rPr>
              <a:t>process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remodeling</a:t>
            </a:r>
            <a:endParaRPr sz="2000">
              <a:latin typeface="Times New Roman"/>
              <a:cs typeface="Times New Roman"/>
            </a:endParaRPr>
          </a:p>
          <a:p>
            <a:pPr marL="812800" marR="13843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If using a public cloud, understand what kind of </a:t>
            </a:r>
            <a:r>
              <a:rPr sz="2000" spc="-5" dirty="0">
                <a:latin typeface="Times New Roman"/>
                <a:cs typeface="Times New Roman"/>
              </a:rPr>
              <a:t>customization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required based on desired  internal business processes and see what </a:t>
            </a:r>
            <a:r>
              <a:rPr sz="2000" spc="-5" dirty="0">
                <a:latin typeface="Times New Roman"/>
                <a:cs typeface="Times New Roman"/>
              </a:rPr>
              <a:t>possibilities </a:t>
            </a:r>
            <a:r>
              <a:rPr sz="2000" dirty="0">
                <a:latin typeface="Times New Roman"/>
                <a:cs typeface="Times New Roman"/>
              </a:rPr>
              <a:t>are available with the cloud </a:t>
            </a:r>
            <a:r>
              <a:rPr sz="2000" spc="-5" dirty="0">
                <a:latin typeface="Times New Roman"/>
                <a:cs typeface="Times New Roman"/>
              </a:rPr>
              <a:t>platforms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  considered.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on screen adjustments, non-source code </a:t>
            </a:r>
            <a:r>
              <a:rPr sz="2000" spc="-5" dirty="0">
                <a:latin typeface="Times New Roman"/>
                <a:cs typeface="Times New Roman"/>
              </a:rPr>
              <a:t>customizations, </a:t>
            </a:r>
            <a:r>
              <a:rPr sz="2000" dirty="0">
                <a:latin typeface="Times New Roman"/>
                <a:cs typeface="Times New Roman"/>
              </a:rPr>
              <a:t>or a certain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business  </a:t>
            </a:r>
            <a:r>
              <a:rPr sz="2000" dirty="0">
                <a:latin typeface="Times New Roman"/>
                <a:cs typeface="Times New Roman"/>
              </a:rPr>
              <a:t>processes </a:t>
            </a:r>
            <a:r>
              <a:rPr sz="2000" spc="-5" dirty="0">
                <a:latin typeface="Times New Roman"/>
                <a:cs typeface="Times New Roman"/>
              </a:rPr>
              <a:t>accommodation </a:t>
            </a:r>
            <a:r>
              <a:rPr sz="2000" dirty="0">
                <a:latin typeface="Times New Roman"/>
                <a:cs typeface="Times New Roman"/>
              </a:rPr>
              <a:t>flexibility via pre-designed system logic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possible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the source  code cannot be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modified.</a:t>
            </a:r>
            <a:endParaRPr sz="2000">
              <a:latin typeface="Times New Roman"/>
              <a:cs typeface="Times New Roman"/>
            </a:endParaRPr>
          </a:p>
          <a:p>
            <a:pPr marL="812800" marR="292735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sure to understand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workflows are created </a:t>
            </a:r>
            <a:r>
              <a:rPr sz="2000" spc="-5" dirty="0">
                <a:latin typeface="Times New Roman"/>
                <a:cs typeface="Times New Roman"/>
              </a:rPr>
              <a:t>(point-and-click </a:t>
            </a:r>
            <a:r>
              <a:rPr sz="2000" dirty="0">
                <a:latin typeface="Times New Roman"/>
                <a:cs typeface="Times New Roman"/>
              </a:rPr>
              <a:t>versus </a:t>
            </a:r>
            <a:r>
              <a:rPr sz="2000" spc="-5" dirty="0">
                <a:latin typeface="Times New Roman"/>
                <a:cs typeface="Times New Roman"/>
              </a:rPr>
              <a:t>technical  programming)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various </a:t>
            </a:r>
            <a:r>
              <a:rPr sz="2000" spc="-5" dirty="0">
                <a:latin typeface="Times New Roman"/>
                <a:cs typeface="Times New Roman"/>
              </a:rPr>
              <a:t>platforms </a:t>
            </a:r>
            <a:r>
              <a:rPr sz="2000" dirty="0">
                <a:latin typeface="Times New Roman"/>
                <a:cs typeface="Times New Roman"/>
              </a:rPr>
              <a:t>being considered, and what kind of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integration  and </a:t>
            </a:r>
            <a:r>
              <a:rPr sz="2000" spc="-5" dirty="0">
                <a:latin typeface="Times New Roman"/>
                <a:cs typeface="Times New Roman"/>
              </a:rPr>
              <a:t>technical </a:t>
            </a:r>
            <a:r>
              <a:rPr sz="2000" dirty="0">
                <a:latin typeface="Times New Roman"/>
                <a:cs typeface="Times New Roman"/>
              </a:rPr>
              <a:t>services are provided with the pricing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4358"/>
            <a:ext cx="1074864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indent="-445134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457200" algn="l"/>
                <a:tab pos="457834" algn="l"/>
              </a:tabLst>
            </a:pPr>
            <a:r>
              <a:rPr sz="2000" b="1" dirty="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5"/>
            </a:pPr>
            <a:endParaRPr sz="2050">
              <a:latin typeface="Times New Roman"/>
              <a:cs typeface="Times New Roman"/>
            </a:endParaRPr>
          </a:p>
          <a:p>
            <a:pPr marL="812800" marR="889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Determine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layers </a:t>
            </a:r>
            <a:r>
              <a:rPr sz="2000" dirty="0">
                <a:latin typeface="Times New Roman"/>
                <a:cs typeface="Times New Roman"/>
              </a:rPr>
              <a:t>of security that exist within the application and the data </a:t>
            </a:r>
            <a:r>
              <a:rPr sz="2000" spc="-15" dirty="0">
                <a:latin typeface="Times New Roman"/>
                <a:cs typeface="Times New Roman"/>
              </a:rPr>
              <a:t>center.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cloud vendor protect your data from viruses, hackers, and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theft?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Another </a:t>
            </a:r>
            <a:r>
              <a:rPr sz="2000" spc="-5" dirty="0">
                <a:latin typeface="Times New Roman"/>
                <a:cs typeface="Times New Roman"/>
              </a:rPr>
              <a:t>important </a:t>
            </a:r>
            <a:r>
              <a:rPr sz="2000" dirty="0">
                <a:latin typeface="Times New Roman"/>
                <a:cs typeface="Times New Roman"/>
              </a:rPr>
              <a:t>question to ask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whether or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a vendor has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spc="5" dirty="0">
                <a:latin typeface="Times New Roman"/>
                <a:cs typeface="Times New Roman"/>
              </a:rPr>
              <a:t>own </a:t>
            </a:r>
            <a:r>
              <a:rPr sz="2000" dirty="0">
                <a:latin typeface="Times New Roman"/>
                <a:cs typeface="Times New Roman"/>
              </a:rPr>
              <a:t>data center and cloud  technology or uses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dirty="0">
                <a:latin typeface="Times New Roman"/>
                <a:cs typeface="Times New Roman"/>
              </a:rPr>
              <a:t>providers, such as </a:t>
            </a:r>
            <a:r>
              <a:rPr sz="2000" spc="-5" dirty="0">
                <a:latin typeface="Times New Roman"/>
                <a:cs typeface="Times New Roman"/>
              </a:rPr>
              <a:t>Amazon </a:t>
            </a:r>
            <a:r>
              <a:rPr sz="2000" spc="-50" dirty="0">
                <a:latin typeface="Times New Roman"/>
                <a:cs typeface="Times New Roman"/>
              </a:rPr>
              <a:t>Web </a:t>
            </a:r>
            <a:r>
              <a:rPr sz="2000" dirty="0">
                <a:latin typeface="Times New Roman"/>
                <a:cs typeface="Times New Roman"/>
              </a:rPr>
              <a:t>Services or Microsoft Azure.  The advantage of going with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 big providers is that other packages are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developed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 these </a:t>
            </a:r>
            <a:r>
              <a:rPr sz="2000" spc="-5" dirty="0">
                <a:latin typeface="Times New Roman"/>
                <a:cs typeface="Times New Roman"/>
              </a:rPr>
              <a:t>platforms, </a:t>
            </a:r>
            <a:r>
              <a:rPr sz="2000" dirty="0">
                <a:latin typeface="Times New Roman"/>
                <a:cs typeface="Times New Roman"/>
              </a:rPr>
              <a:t>so </a:t>
            </a:r>
            <a:r>
              <a:rPr sz="2000" spc="-5" dirty="0">
                <a:latin typeface="Times New Roman"/>
                <a:cs typeface="Times New Roman"/>
              </a:rPr>
              <a:t>companies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find it </a:t>
            </a:r>
            <a:r>
              <a:rPr sz="2000" spc="-5" dirty="0">
                <a:latin typeface="Times New Roman"/>
                <a:cs typeface="Times New Roman"/>
              </a:rPr>
              <a:t>easier </a:t>
            </a:r>
            <a:r>
              <a:rPr sz="2000" dirty="0">
                <a:latin typeface="Times New Roman"/>
                <a:cs typeface="Times New Roman"/>
              </a:rPr>
              <a:t>to integrate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with each </a:t>
            </a:r>
            <a:r>
              <a:rPr sz="2000" spc="-15" dirty="0">
                <a:latin typeface="Times New Roman"/>
                <a:cs typeface="Times New Roman"/>
              </a:rPr>
              <a:t>other,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 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ERP </a:t>
            </a:r>
            <a:r>
              <a:rPr sz="2000" dirty="0">
                <a:latin typeface="Times New Roman"/>
                <a:cs typeface="Times New Roman"/>
              </a:rPr>
              <a:t>system with a </a:t>
            </a:r>
            <a:r>
              <a:rPr sz="2000" spc="-5" dirty="0">
                <a:latin typeface="Times New Roman"/>
                <a:cs typeface="Times New Roman"/>
              </a:rPr>
              <a:t>CRM </a:t>
            </a:r>
            <a:r>
              <a:rPr sz="2000" dirty="0">
                <a:latin typeface="Times New Roman"/>
                <a:cs typeface="Times New Roman"/>
              </a:rPr>
              <a:t>application. But using an in-house data center has benefits such as  keeping company data </a:t>
            </a:r>
            <a:r>
              <a:rPr sz="2000" spc="-5" dirty="0">
                <a:latin typeface="Times New Roman"/>
                <a:cs typeface="Times New Roman"/>
              </a:rPr>
              <a:t>close </a:t>
            </a:r>
            <a:r>
              <a:rPr sz="2000" dirty="0">
                <a:latin typeface="Times New Roman"/>
                <a:cs typeface="Times New Roman"/>
              </a:rPr>
              <a:t>and being in control of updates and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457200" algn="l"/>
                <a:tab pos="45783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Platform/mobile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compatibility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867" y="4752594"/>
            <a:ext cx="1034669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sure the cloud application is fully functional on the </a:t>
            </a:r>
            <a:r>
              <a:rPr sz="2000" spc="-5" dirty="0">
                <a:latin typeface="Times New Roman"/>
                <a:cs typeface="Times New Roman"/>
              </a:rPr>
              <a:t>multiple </a:t>
            </a:r>
            <a:r>
              <a:rPr sz="2000" dirty="0">
                <a:latin typeface="Times New Roman"/>
                <a:cs typeface="Times New Roman"/>
              </a:rPr>
              <a:t>operating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0" dirty="0">
                <a:latin typeface="Times New Roman"/>
                <a:cs typeface="Times New Roman"/>
              </a:rPr>
              <a:t>Web  </a:t>
            </a:r>
            <a:r>
              <a:rPr sz="2000" dirty="0">
                <a:latin typeface="Times New Roman"/>
                <a:cs typeface="Times New Roman"/>
              </a:rPr>
              <a:t>browsers that are </a:t>
            </a:r>
            <a:r>
              <a:rPr sz="2000" spc="-5" dirty="0">
                <a:latin typeface="Times New Roman"/>
                <a:cs typeface="Times New Roman"/>
              </a:rPr>
              <a:t>likely </a:t>
            </a:r>
            <a:r>
              <a:rPr sz="2000" dirty="0">
                <a:latin typeface="Times New Roman"/>
                <a:cs typeface="Times New Roman"/>
              </a:rPr>
              <a:t>in use at your </a:t>
            </a:r>
            <a:r>
              <a:rPr sz="2000" spc="-5" dirty="0">
                <a:latin typeface="Times New Roman"/>
                <a:cs typeface="Times New Roman"/>
              </a:rPr>
              <a:t>organization. </a:t>
            </a:r>
            <a:r>
              <a:rPr sz="2000" dirty="0">
                <a:latin typeface="Times New Roman"/>
                <a:cs typeface="Times New Roman"/>
              </a:rPr>
              <a:t>Also verify </a:t>
            </a:r>
            <a:r>
              <a:rPr sz="2000" spc="-5" dirty="0">
                <a:latin typeface="Times New Roman"/>
                <a:cs typeface="Times New Roman"/>
              </a:rPr>
              <a:t>its accessibility </a:t>
            </a:r>
            <a:r>
              <a:rPr sz="2000" dirty="0">
                <a:latin typeface="Times New Roman"/>
                <a:cs typeface="Times New Roman"/>
              </a:rPr>
              <a:t>via </a:t>
            </a:r>
            <a:r>
              <a:rPr sz="2000" spc="-5" dirty="0">
                <a:latin typeface="Times New Roman"/>
                <a:cs typeface="Times New Roman"/>
              </a:rPr>
              <a:t>mobile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  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needed.</a:t>
            </a:r>
            <a:endParaRPr sz="2000">
              <a:latin typeface="Times New Roman"/>
              <a:cs typeface="Times New Roman"/>
            </a:endParaRPr>
          </a:p>
          <a:p>
            <a:pPr marL="355600" marR="80835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 is </a:t>
            </a:r>
            <a:r>
              <a:rPr sz="2000" spc="-5" dirty="0">
                <a:latin typeface="Times New Roman"/>
                <a:cs typeface="Times New Roman"/>
              </a:rPr>
              <a:t>important </a:t>
            </a:r>
            <a:r>
              <a:rPr sz="2000" dirty="0">
                <a:latin typeface="Times New Roman"/>
                <a:cs typeface="Times New Roman"/>
              </a:rPr>
              <a:t>to think about the future when it </a:t>
            </a:r>
            <a:r>
              <a:rPr sz="2000" spc="-5" dirty="0">
                <a:latin typeface="Times New Roman"/>
                <a:cs typeface="Times New Roman"/>
              </a:rPr>
              <a:t>comes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compatibility </a:t>
            </a: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well. </a:t>
            </a:r>
            <a:r>
              <a:rPr sz="2000" dirty="0">
                <a:latin typeface="Times New Roman"/>
                <a:cs typeface="Times New Roman"/>
              </a:rPr>
              <a:t>Is a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mobile  strategy </a:t>
            </a:r>
            <a:r>
              <a:rPr sz="2000" dirty="0">
                <a:latin typeface="Times New Roman"/>
                <a:cs typeface="Times New Roman"/>
              </a:rPr>
              <a:t>included in the </a:t>
            </a:r>
            <a:r>
              <a:rPr sz="2000" spc="-15" dirty="0">
                <a:latin typeface="Times New Roman"/>
                <a:cs typeface="Times New Roman"/>
              </a:rPr>
              <a:t>company’s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strategy? </a:t>
            </a:r>
            <a:r>
              <a:rPr sz="2000" dirty="0">
                <a:latin typeface="Times New Roman"/>
                <a:cs typeface="Times New Roman"/>
              </a:rPr>
              <a:t>How do the cloud applications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consideration match with </a:t>
            </a:r>
            <a:r>
              <a:rPr sz="2000" dirty="0">
                <a:latin typeface="Times New Roman"/>
                <a:cs typeface="Times New Roman"/>
              </a:rPr>
              <a:t>your </a:t>
            </a:r>
            <a:r>
              <a:rPr sz="2000" spc="-15" dirty="0">
                <a:latin typeface="Times New Roman"/>
                <a:cs typeface="Times New Roman"/>
              </a:rPr>
              <a:t>organization’s </a:t>
            </a:r>
            <a:r>
              <a:rPr sz="2000" dirty="0">
                <a:latin typeface="Times New Roman"/>
                <a:cs typeface="Times New Roman"/>
              </a:rPr>
              <a:t>future </a:t>
            </a:r>
            <a:r>
              <a:rPr sz="2000" spc="-50" dirty="0">
                <a:latin typeface="Times New Roman"/>
                <a:cs typeface="Times New Roman"/>
              </a:rPr>
              <a:t>IT, </a:t>
            </a:r>
            <a:r>
              <a:rPr sz="2000" dirty="0">
                <a:latin typeface="Times New Roman"/>
                <a:cs typeface="Times New Roman"/>
              </a:rPr>
              <a:t>web, </a:t>
            </a:r>
            <a:r>
              <a:rPr sz="2000" spc="-5" dirty="0">
                <a:latin typeface="Times New Roman"/>
                <a:cs typeface="Times New Roman"/>
              </a:rPr>
              <a:t>and mobile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4358"/>
            <a:ext cx="1082992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indent="-445134">
              <a:lnSpc>
                <a:spcPct val="100000"/>
              </a:lnSpc>
              <a:spcBef>
                <a:spcPts val="105"/>
              </a:spcBef>
              <a:buAutoNum type="arabicPeriod" startAt="7"/>
              <a:tabLst>
                <a:tab pos="457200" algn="l"/>
                <a:tab pos="457834" algn="l"/>
              </a:tabLst>
            </a:pPr>
            <a:r>
              <a:rPr sz="2000" b="1" dirty="0">
                <a:latin typeface="Times New Roman"/>
                <a:cs typeface="Times New Roman"/>
              </a:rPr>
              <a:t>Backups and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Recovery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7"/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When evaluating a cloud </a:t>
            </a:r>
            <a:r>
              <a:rPr sz="2000" spc="-10" dirty="0">
                <a:latin typeface="Times New Roman"/>
                <a:cs typeface="Times New Roman"/>
              </a:rPr>
              <a:t>provider, </a:t>
            </a:r>
            <a:r>
              <a:rPr sz="2000" spc="-5" dirty="0">
                <a:latin typeface="Times New Roman"/>
                <a:cs typeface="Times New Roman"/>
              </a:rPr>
              <a:t>learn </a:t>
            </a:r>
            <a:r>
              <a:rPr sz="2000" dirty="0">
                <a:latin typeface="Times New Roman"/>
                <a:cs typeface="Times New Roman"/>
              </a:rPr>
              <a:t>about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spc="-15" dirty="0">
                <a:latin typeface="Times New Roman"/>
                <a:cs typeface="Times New Roman"/>
              </a:rPr>
              <a:t>contingency, </a:t>
            </a:r>
            <a:r>
              <a:rPr sz="2000" dirty="0">
                <a:latin typeface="Times New Roman"/>
                <a:cs typeface="Times New Roman"/>
              </a:rPr>
              <a:t>backup, and recovery plans and  </a:t>
            </a:r>
            <a:r>
              <a:rPr sz="2000" spc="-5" dirty="0">
                <a:latin typeface="Times New Roman"/>
                <a:cs typeface="Times New Roman"/>
              </a:rPr>
              <a:t>liabilities </a:t>
            </a:r>
            <a:r>
              <a:rPr sz="2000" dirty="0">
                <a:latin typeface="Times New Roman"/>
                <a:cs typeface="Times New Roman"/>
              </a:rPr>
              <a:t>for both the platform and the data. Obviously these are </a:t>
            </a:r>
            <a:r>
              <a:rPr sz="2000" spc="-5" dirty="0">
                <a:latin typeface="Times New Roman"/>
                <a:cs typeface="Times New Roman"/>
              </a:rPr>
              <a:t>important </a:t>
            </a:r>
            <a:r>
              <a:rPr sz="2000" dirty="0">
                <a:latin typeface="Times New Roman"/>
                <a:cs typeface="Times New Roman"/>
              </a:rPr>
              <a:t>as with a cloud solution  your data will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spc="-5" dirty="0">
                <a:latin typeface="Times New Roman"/>
                <a:cs typeface="Times New Roman"/>
              </a:rPr>
              <a:t>likely </a:t>
            </a:r>
            <a:r>
              <a:rPr sz="2000" dirty="0">
                <a:latin typeface="Times New Roman"/>
                <a:cs typeface="Times New Roman"/>
              </a:rPr>
              <a:t>be hosted </a:t>
            </a:r>
            <a:r>
              <a:rPr sz="2000" spc="-5" dirty="0">
                <a:latin typeface="Times New Roman"/>
                <a:cs typeface="Times New Roman"/>
              </a:rPr>
              <a:t>off-site, </a:t>
            </a:r>
            <a:r>
              <a:rPr sz="2000" dirty="0">
                <a:latin typeface="Times New Roman"/>
                <a:cs typeface="Times New Roman"/>
              </a:rPr>
              <a:t>and you want to be </a:t>
            </a:r>
            <a:r>
              <a:rPr sz="2000" spc="-5" dirty="0">
                <a:latin typeface="Times New Roman"/>
                <a:cs typeface="Times New Roman"/>
              </a:rPr>
              <a:t>sure </a:t>
            </a:r>
            <a:r>
              <a:rPr sz="2000" dirty="0">
                <a:latin typeface="Times New Roman"/>
                <a:cs typeface="Times New Roman"/>
              </a:rPr>
              <a:t>that your </a:t>
            </a:r>
            <a:r>
              <a:rPr sz="2000" spc="-15" dirty="0">
                <a:latin typeface="Times New Roman"/>
                <a:cs typeface="Times New Roman"/>
              </a:rPr>
              <a:t>company’s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 safe and backed up with a reliable recovery plan in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8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Upgrades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203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Cloud vendors </a:t>
            </a:r>
            <a:r>
              <a:rPr sz="2000" spc="-5" dirty="0">
                <a:latin typeface="Times New Roman"/>
                <a:cs typeface="Times New Roman"/>
              </a:rPr>
              <a:t>typically </a:t>
            </a:r>
            <a:r>
              <a:rPr sz="2000" dirty="0">
                <a:latin typeface="Times New Roman"/>
                <a:cs typeface="Times New Roman"/>
              </a:rPr>
              <a:t>provide quicker response to innovation and new features, since </a:t>
            </a:r>
            <a:r>
              <a:rPr sz="2000" spc="-5" dirty="0">
                <a:latin typeface="Times New Roman"/>
                <a:cs typeface="Times New Roman"/>
              </a:rPr>
              <a:t>deployment  cycles </a:t>
            </a:r>
            <a:r>
              <a:rPr sz="2000" dirty="0">
                <a:latin typeface="Times New Roman"/>
                <a:cs typeface="Times New Roman"/>
              </a:rPr>
              <a:t>are shorter than for </a:t>
            </a:r>
            <a:r>
              <a:rPr sz="2000" spc="-5" dirty="0">
                <a:latin typeface="Times New Roman"/>
                <a:cs typeface="Times New Roman"/>
              </a:rPr>
              <a:t>on-premises </a:t>
            </a:r>
            <a:r>
              <a:rPr sz="2000" dirty="0">
                <a:latin typeface="Times New Roman"/>
                <a:cs typeface="Times New Roman"/>
              </a:rPr>
              <a:t>applications. </a:t>
            </a: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dirty="0">
                <a:latin typeface="Times New Roman"/>
                <a:cs typeface="Times New Roman"/>
              </a:rPr>
              <a:t>before signing the </a:t>
            </a:r>
            <a:r>
              <a:rPr sz="2000" spc="-5" dirty="0">
                <a:latin typeface="Times New Roman"/>
                <a:cs typeface="Times New Roman"/>
              </a:rPr>
              <a:t>agreement </a:t>
            </a:r>
            <a:r>
              <a:rPr sz="2000" dirty="0">
                <a:latin typeface="Times New Roman"/>
                <a:cs typeface="Times New Roman"/>
              </a:rPr>
              <a:t>you  should ensure that these upgrades are indeed applied regularly and free of </a:t>
            </a:r>
            <a:r>
              <a:rPr sz="2000" spc="-5" dirty="0">
                <a:latin typeface="Times New Roman"/>
                <a:cs typeface="Times New Roman"/>
              </a:rPr>
              <a:t>charge.</a:t>
            </a:r>
            <a:r>
              <a:rPr sz="2000" spc="-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Assess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vendor’s  roadmap </a:t>
            </a:r>
            <a:r>
              <a:rPr sz="2000" dirty="0">
                <a:latin typeface="Times New Roman"/>
                <a:cs typeface="Times New Roman"/>
              </a:rPr>
              <a:t>of product upgrades and </a:t>
            </a:r>
            <a:r>
              <a:rPr sz="2000" spc="-5" dirty="0">
                <a:latin typeface="Times New Roman"/>
                <a:cs typeface="Times New Roman"/>
              </a:rPr>
              <a:t>determine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often </a:t>
            </a:r>
            <a:r>
              <a:rPr sz="2000" dirty="0">
                <a:latin typeface="Times New Roman"/>
                <a:cs typeface="Times New Roman"/>
              </a:rPr>
              <a:t>they are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expected.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867" y="5361838"/>
            <a:ext cx="102876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Also, a </a:t>
            </a:r>
            <a:r>
              <a:rPr sz="2000" spc="-5" dirty="0">
                <a:latin typeface="Times New Roman"/>
                <a:cs typeface="Times New Roman"/>
              </a:rPr>
              <a:t>test system </a:t>
            </a:r>
            <a:r>
              <a:rPr sz="2000" dirty="0">
                <a:latin typeface="Times New Roman"/>
                <a:cs typeface="Times New Roman"/>
              </a:rPr>
              <a:t>or database should allow for playing with data, setup, and new </a:t>
            </a:r>
            <a:r>
              <a:rPr sz="2000" spc="-5" dirty="0">
                <a:latin typeface="Times New Roman"/>
                <a:cs typeface="Times New Roman"/>
              </a:rPr>
              <a:t>upgrades/updates  </a:t>
            </a:r>
            <a:r>
              <a:rPr sz="2000" dirty="0">
                <a:latin typeface="Times New Roman"/>
                <a:cs typeface="Times New Roman"/>
              </a:rPr>
              <a:t>so the IT </a:t>
            </a:r>
            <a:r>
              <a:rPr sz="2000" spc="-5" dirty="0">
                <a:latin typeface="Times New Roman"/>
                <a:cs typeface="Times New Roman"/>
              </a:rPr>
              <a:t>team </a:t>
            </a:r>
            <a:r>
              <a:rPr sz="2000" dirty="0">
                <a:latin typeface="Times New Roman"/>
                <a:cs typeface="Times New Roman"/>
              </a:rPr>
              <a:t>is able to </a:t>
            </a:r>
            <a:r>
              <a:rPr sz="2000" spc="-5" dirty="0">
                <a:latin typeface="Times New Roman"/>
                <a:cs typeface="Times New Roman"/>
              </a:rPr>
              <a:t>test </a:t>
            </a:r>
            <a:r>
              <a:rPr sz="2000" dirty="0">
                <a:latin typeface="Times New Roman"/>
                <a:cs typeface="Times New Roman"/>
              </a:rPr>
              <a:t>new features or processes and detect any errors. </a:t>
            </a:r>
            <a:r>
              <a:rPr sz="2000" spc="-5" dirty="0">
                <a:latin typeface="Times New Roman"/>
                <a:cs typeface="Times New Roman"/>
              </a:rPr>
              <a:t>Sufficient testing </a:t>
            </a:r>
            <a:r>
              <a:rPr sz="2000" spc="-10" dirty="0">
                <a:latin typeface="Times New Roman"/>
                <a:cs typeface="Times New Roman"/>
              </a:rPr>
              <a:t>time  </a:t>
            </a:r>
            <a:r>
              <a:rPr sz="2000" dirty="0">
                <a:latin typeface="Times New Roman"/>
                <a:cs typeface="Times New Roman"/>
              </a:rPr>
              <a:t>should be granted to </a:t>
            </a:r>
            <a:r>
              <a:rPr sz="2000" spc="-5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test </a:t>
            </a:r>
            <a:r>
              <a:rPr sz="2000" dirty="0">
                <a:latin typeface="Times New Roman"/>
                <a:cs typeface="Times New Roman"/>
              </a:rPr>
              <a:t>and adjust business processes along with the </a:t>
            </a:r>
            <a:r>
              <a:rPr sz="2000" spc="-5" dirty="0">
                <a:latin typeface="Times New Roman"/>
                <a:cs typeface="Times New Roman"/>
              </a:rPr>
              <a:t>capabilities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new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38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4358"/>
            <a:ext cx="1065149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5"/>
              </a:spcBef>
              <a:buAutoNum type="arabicPeriod" startAt="9"/>
              <a:tabLst>
                <a:tab pos="267970" algn="l"/>
              </a:tabLst>
            </a:pPr>
            <a:r>
              <a:rPr sz="2000" b="1" dirty="0">
                <a:latin typeface="Times New Roman"/>
                <a:cs typeface="Times New Roman"/>
              </a:rPr>
              <a:t>Service </a:t>
            </a:r>
            <a:r>
              <a:rPr sz="2000" b="1" spc="-5" dirty="0">
                <a:latin typeface="Times New Roman"/>
                <a:cs typeface="Times New Roman"/>
              </a:rPr>
              <a:t>level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agreements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Clear </a:t>
            </a:r>
            <a:r>
              <a:rPr sz="2000" dirty="0">
                <a:latin typeface="Times New Roman"/>
                <a:cs typeface="Times New Roman"/>
              </a:rPr>
              <a:t>service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expectations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documented within the service </a:t>
            </a:r>
            <a:r>
              <a:rPr sz="2000" spc="-5" dirty="0">
                <a:latin typeface="Times New Roman"/>
                <a:cs typeface="Times New Roman"/>
              </a:rPr>
              <a:t>level agreement </a:t>
            </a:r>
            <a:r>
              <a:rPr sz="2000" dirty="0">
                <a:latin typeface="Times New Roman"/>
                <a:cs typeface="Times New Roman"/>
              </a:rPr>
              <a:t>(SLA),  including penalty clauses and conditions for undelivered services or </a:t>
            </a:r>
            <a:r>
              <a:rPr sz="2000" spc="-5" dirty="0">
                <a:latin typeface="Times New Roman"/>
                <a:cs typeface="Times New Roman"/>
              </a:rPr>
              <a:t>unmet </a:t>
            </a:r>
            <a:r>
              <a:rPr sz="2000" dirty="0">
                <a:latin typeface="Times New Roman"/>
                <a:cs typeface="Times New Roman"/>
              </a:rPr>
              <a:t>expectations.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sure  that the cloud vendor provides services beyond application delivery (e.g., business issues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resolution,  </a:t>
            </a:r>
            <a:r>
              <a:rPr sz="2000" dirty="0">
                <a:latin typeface="Times New Roman"/>
                <a:cs typeface="Times New Roman"/>
              </a:rPr>
              <a:t>training, </a:t>
            </a:r>
            <a:r>
              <a:rPr sz="2000" spc="-5" dirty="0">
                <a:latin typeface="Times New Roman"/>
                <a:cs typeface="Times New Roman"/>
              </a:rPr>
              <a:t>implementation </a:t>
            </a:r>
            <a:r>
              <a:rPr sz="2000" dirty="0">
                <a:latin typeface="Times New Roman"/>
                <a:cs typeface="Times New Roman"/>
              </a:rPr>
              <a:t>support, and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Other points to be addressed in the </a:t>
            </a:r>
            <a:r>
              <a:rPr sz="2000" spc="-5" dirty="0">
                <a:latin typeface="Times New Roman"/>
                <a:cs typeface="Times New Roman"/>
              </a:rPr>
              <a:t>agreement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owns the data (the vendor or the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customer)</a:t>
            </a:r>
            <a:endParaRPr sz="2000">
              <a:latin typeface="Times New Roman"/>
              <a:cs typeface="Times New Roman"/>
            </a:endParaRPr>
          </a:p>
          <a:p>
            <a:pPr marL="1270000" marR="1077595" lvl="1" indent="-342900">
              <a:lnSpc>
                <a:spcPct val="100000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The procedure of </a:t>
            </a:r>
            <a:r>
              <a:rPr sz="2000" spc="-5" dirty="0">
                <a:latin typeface="Times New Roman"/>
                <a:cs typeface="Times New Roman"/>
              </a:rPr>
              <a:t>getting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customer’s </a:t>
            </a:r>
            <a:r>
              <a:rPr sz="2000" dirty="0">
                <a:latin typeface="Times New Roman"/>
                <a:cs typeface="Times New Roman"/>
              </a:rPr>
              <a:t>data back to the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in the case of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subscription </a:t>
            </a:r>
            <a:r>
              <a:rPr sz="2000" dirty="0">
                <a:latin typeface="Times New Roman"/>
                <a:cs typeface="Times New Roman"/>
              </a:rPr>
              <a:t>contract </a:t>
            </a:r>
            <a:r>
              <a:rPr sz="2000" spc="-5" dirty="0">
                <a:latin typeface="Times New Roman"/>
                <a:cs typeface="Times New Roman"/>
              </a:rPr>
              <a:t>termination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expiration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fast </a:t>
            </a:r>
            <a:r>
              <a:rPr sz="2000" spc="-5" dirty="0">
                <a:latin typeface="Times New Roman"/>
                <a:cs typeface="Times New Roman"/>
              </a:rPr>
              <a:t>customer’s </a:t>
            </a:r>
            <a:r>
              <a:rPr sz="2000" dirty="0">
                <a:latin typeface="Times New Roman"/>
                <a:cs typeface="Times New Roman"/>
              </a:rPr>
              <a:t>data change requests can be processed by the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vendor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4752594"/>
            <a:ext cx="1081214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Times New Roman"/>
                <a:cs typeface="Times New Roman"/>
              </a:rPr>
              <a:t>10. </a:t>
            </a:r>
            <a:r>
              <a:rPr sz="2000" b="1" spc="-20" dirty="0">
                <a:latin typeface="Times New Roman"/>
                <a:cs typeface="Times New Roman"/>
              </a:rPr>
              <a:t>Training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Support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In order for the cloud software to be used by users to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fullest potential, training is required. </a:t>
            </a:r>
            <a:r>
              <a:rPr sz="2000" spc="-5" dirty="0">
                <a:latin typeface="Times New Roman"/>
                <a:cs typeface="Times New Roman"/>
              </a:rPr>
              <a:t>Make  </a:t>
            </a:r>
            <a:r>
              <a:rPr sz="2000" dirty="0">
                <a:latin typeface="Times New Roman"/>
                <a:cs typeface="Times New Roman"/>
              </a:rPr>
              <a:t>sure the cloud provider has well-developed training </a:t>
            </a:r>
            <a:r>
              <a:rPr sz="2000" spc="-5" dirty="0">
                <a:latin typeface="Times New Roman"/>
                <a:cs typeface="Times New Roman"/>
              </a:rPr>
              <a:t>programs. </a:t>
            </a:r>
            <a:r>
              <a:rPr sz="2000" dirty="0">
                <a:latin typeface="Times New Roman"/>
                <a:cs typeface="Times New Roman"/>
              </a:rPr>
              <a:t>Along these </a:t>
            </a:r>
            <a:r>
              <a:rPr sz="2000" spc="-5" dirty="0">
                <a:latin typeface="Times New Roman"/>
                <a:cs typeface="Times New Roman"/>
              </a:rPr>
              <a:t>lines, determine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kind  of training is provided for new users, as well as for system upgrades. Also, ensure that the cloud  provider can handle support enquiries if your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runs into </a:t>
            </a:r>
            <a:r>
              <a:rPr sz="2000" spc="-5" dirty="0">
                <a:latin typeface="Times New Roman"/>
                <a:cs typeface="Times New Roman"/>
              </a:rPr>
              <a:t>problems </a:t>
            </a:r>
            <a:r>
              <a:rPr sz="2000" dirty="0">
                <a:latin typeface="Times New Roman"/>
                <a:cs typeface="Times New Roman"/>
              </a:rPr>
              <a:t>or has specific  questions.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4358"/>
            <a:ext cx="1076071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5"/>
              </a:spcBef>
              <a:buAutoNum type="arabicPeriod" startAt="11"/>
              <a:tabLst>
                <a:tab pos="37973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1"/>
            </a:pPr>
            <a:endParaRPr sz="2050">
              <a:latin typeface="Times New Roman"/>
              <a:cs typeface="Times New Roman"/>
            </a:endParaRPr>
          </a:p>
          <a:p>
            <a:pPr marL="812800" marR="384175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Evaluate the cloud </a:t>
            </a:r>
            <a:r>
              <a:rPr sz="2000" spc="-5" dirty="0">
                <a:latin typeface="Times New Roman"/>
                <a:cs typeface="Times New Roman"/>
              </a:rPr>
              <a:t>provider’s scalability </a:t>
            </a:r>
            <a:r>
              <a:rPr sz="2000" dirty="0">
                <a:latin typeface="Times New Roman"/>
                <a:cs typeface="Times New Roman"/>
              </a:rPr>
              <a:t>through such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points as bandwidth,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  balancers, servers and data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warehouses.</a:t>
            </a:r>
            <a:endParaRPr sz="2000">
              <a:latin typeface="Times New Roman"/>
              <a:cs typeface="Times New Roman"/>
            </a:endParaRPr>
          </a:p>
          <a:p>
            <a:pPr marL="812800" marR="169545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Analyze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long- and </a:t>
            </a:r>
            <a:r>
              <a:rPr sz="2000" spc="-5" dirty="0">
                <a:latin typeface="Times New Roman"/>
                <a:cs typeface="Times New Roman"/>
              </a:rPr>
              <a:t>short-term </a:t>
            </a:r>
            <a:r>
              <a:rPr sz="2000" dirty="0">
                <a:latin typeface="Times New Roman"/>
                <a:cs typeface="Times New Roman"/>
              </a:rPr>
              <a:t>growth strategy and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of service. </a:t>
            </a: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the cloud provider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 able to </a:t>
            </a:r>
            <a:r>
              <a:rPr sz="2000" spc="-5" dirty="0">
                <a:latin typeface="Times New Roman"/>
                <a:cs typeface="Times New Roman"/>
              </a:rPr>
              <a:t>maintain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improve </a:t>
            </a:r>
            <a:r>
              <a:rPr sz="2000" dirty="0">
                <a:latin typeface="Times New Roman"/>
                <a:cs typeface="Times New Roman"/>
              </a:rPr>
              <a:t>service </a:t>
            </a:r>
            <a:r>
              <a:rPr sz="2000" spc="-5" dirty="0">
                <a:latin typeface="Times New Roman"/>
                <a:cs typeface="Times New Roman"/>
              </a:rPr>
              <a:t>levels </a:t>
            </a:r>
            <a:r>
              <a:rPr sz="2000" dirty="0">
                <a:latin typeface="Times New Roman"/>
                <a:cs typeface="Times New Roman"/>
              </a:rPr>
              <a:t>with the growth of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business and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clients?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vendor’s preliminary testing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customer’s </a:t>
            </a:r>
            <a:r>
              <a:rPr sz="2000" dirty="0">
                <a:latin typeface="Times New Roman"/>
                <a:cs typeface="Times New Roman"/>
              </a:rPr>
              <a:t>existing hardware and bandwidth along </a:t>
            </a:r>
            <a:r>
              <a:rPr sz="2000" spc="-5" dirty="0">
                <a:latin typeface="Times New Roman"/>
                <a:cs typeface="Times New Roman"/>
              </a:rPr>
              <a:t>with  </a:t>
            </a:r>
            <a:r>
              <a:rPr sz="2000" dirty="0">
                <a:latin typeface="Times New Roman"/>
                <a:cs typeface="Times New Roman"/>
              </a:rPr>
              <a:t>providing </a:t>
            </a:r>
            <a:r>
              <a:rPr sz="2000" spc="-5" dirty="0">
                <a:latin typeface="Times New Roman"/>
                <a:cs typeface="Times New Roman"/>
              </a:rPr>
              <a:t>technical recommendations </a:t>
            </a:r>
            <a:r>
              <a:rPr sz="2000" dirty="0">
                <a:latin typeface="Times New Roman"/>
                <a:cs typeface="Times New Roman"/>
              </a:rPr>
              <a:t>on improving these are </a:t>
            </a:r>
            <a:r>
              <a:rPr sz="2000" spc="-5" dirty="0">
                <a:latin typeface="Times New Roman"/>
                <a:cs typeface="Times New Roman"/>
              </a:rPr>
              <a:t>typically </a:t>
            </a:r>
            <a:r>
              <a:rPr sz="2000" dirty="0">
                <a:latin typeface="Times New Roman"/>
                <a:cs typeface="Times New Roman"/>
              </a:rPr>
              <a:t>included in cloud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  </a:t>
            </a:r>
            <a:r>
              <a:rPr sz="2000" spc="-5" dirty="0">
                <a:latin typeface="Times New Roman"/>
                <a:cs typeface="Times New Roman"/>
              </a:rPr>
              <a:t>implementation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AutoNum type="arabicPeriod" startAt="11"/>
              <a:tabLst>
                <a:tab pos="3937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Reference </a:t>
            </a:r>
            <a:r>
              <a:rPr sz="2000" b="1" dirty="0">
                <a:latin typeface="Times New Roman"/>
                <a:cs typeface="Times New Roman"/>
              </a:rPr>
              <a:t>checks </a:t>
            </a:r>
            <a:r>
              <a:rPr sz="2000" b="1" spc="-5" dirty="0">
                <a:latin typeface="Times New Roman"/>
                <a:cs typeface="Times New Roman"/>
              </a:rPr>
              <a:t>with </a:t>
            </a:r>
            <a:r>
              <a:rPr sz="2000" b="1" dirty="0">
                <a:latin typeface="Times New Roman"/>
                <a:cs typeface="Times New Roman"/>
              </a:rPr>
              <a:t>existing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customers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134620">
              <a:lnSpc>
                <a:spcPct val="100000"/>
              </a:lnSpc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evaluate a cloud </a:t>
            </a:r>
            <a:r>
              <a:rPr sz="2000" spc="-5" dirty="0">
                <a:latin typeface="Times New Roman"/>
                <a:cs typeface="Times New Roman"/>
              </a:rPr>
              <a:t>provider’s ability </a:t>
            </a:r>
            <a:r>
              <a:rPr sz="2000" dirty="0">
                <a:latin typeface="Times New Roman"/>
                <a:cs typeface="Times New Roman"/>
              </a:rPr>
              <a:t>to handle your </a:t>
            </a:r>
            <a:r>
              <a:rPr sz="2000" spc="-5" dirty="0">
                <a:latin typeface="Times New Roman"/>
                <a:cs typeface="Times New Roman"/>
              </a:rPr>
              <a:t>organizational </a:t>
            </a:r>
            <a:r>
              <a:rPr sz="2000" dirty="0">
                <a:latin typeface="Times New Roman"/>
                <a:cs typeface="Times New Roman"/>
              </a:rPr>
              <a:t>requirements, conduct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reference  checks with established </a:t>
            </a:r>
            <a:r>
              <a:rPr sz="2000" spc="-5" dirty="0">
                <a:latin typeface="Times New Roman"/>
                <a:cs typeface="Times New Roman"/>
              </a:rPr>
              <a:t>clients </a:t>
            </a:r>
            <a:r>
              <a:rPr sz="2000" dirty="0">
                <a:latin typeface="Times New Roman"/>
                <a:cs typeface="Times New Roman"/>
              </a:rPr>
              <a:t>that have been with the cloud provider for longer than contracted by  </a:t>
            </a:r>
            <a:r>
              <a:rPr sz="2000" spc="-5" dirty="0">
                <a:latin typeface="Times New Roman"/>
                <a:cs typeface="Times New Roman"/>
              </a:rPr>
              <a:t>initial terms.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demonstrate whether the provider is </a:t>
            </a:r>
            <a:r>
              <a:rPr sz="2000" spc="-5" dirty="0">
                <a:latin typeface="Times New Roman"/>
                <a:cs typeface="Times New Roman"/>
              </a:rPr>
              <a:t>effectively </a:t>
            </a:r>
            <a:r>
              <a:rPr sz="2000" dirty="0">
                <a:latin typeface="Times New Roman"/>
                <a:cs typeface="Times New Roman"/>
              </a:rPr>
              <a:t>able to </a:t>
            </a:r>
            <a:r>
              <a:rPr sz="2000" spc="-5" dirty="0">
                <a:latin typeface="Times New Roman"/>
                <a:cs typeface="Times New Roman"/>
              </a:rPr>
              <a:t>maintain its customer  </a:t>
            </a:r>
            <a:r>
              <a:rPr sz="2000" dirty="0">
                <a:latin typeface="Times New Roman"/>
                <a:cs typeface="Times New Roman"/>
              </a:rPr>
              <a:t>base. On-site </a:t>
            </a:r>
            <a:r>
              <a:rPr sz="2000" spc="-5" dirty="0">
                <a:latin typeface="Times New Roman"/>
                <a:cs typeface="Times New Roman"/>
              </a:rPr>
              <a:t>visits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be done, as these will help you see the technology in action, and get  direct user feedback about the system and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8110855" cy="311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Outcome: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50419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At the end of this module, you are expected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304290" algn="l"/>
                <a:tab pos="1304925" algn="l"/>
              </a:tabLst>
            </a:pPr>
            <a:r>
              <a:rPr sz="2000" dirty="0">
                <a:latin typeface="Times New Roman"/>
                <a:cs typeface="Times New Roman"/>
              </a:rPr>
              <a:t>Outline the </a:t>
            </a:r>
            <a:r>
              <a:rPr sz="2000" spc="-5" dirty="0">
                <a:latin typeface="Times New Roman"/>
                <a:cs typeface="Times New Roman"/>
              </a:rPr>
              <a:t>important considerations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04290" marR="5080" indent="-342900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1304290" algn="l"/>
                <a:tab pos="1304925" algn="l"/>
              </a:tabLst>
            </a:pPr>
            <a:r>
              <a:rPr sz="2000" dirty="0">
                <a:latin typeface="Times New Roman"/>
                <a:cs typeface="Times New Roman"/>
              </a:rPr>
              <a:t>Outline the </a:t>
            </a:r>
            <a:r>
              <a:rPr sz="2000" spc="-5" dirty="0">
                <a:latin typeface="Times New Roman"/>
                <a:cs typeface="Times New Roman"/>
              </a:rPr>
              <a:t>important considerations </a:t>
            </a:r>
            <a:r>
              <a:rPr sz="2000" dirty="0">
                <a:latin typeface="Times New Roman"/>
                <a:cs typeface="Times New Roman"/>
              </a:rPr>
              <a:t>when designing a cloud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proof  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 marL="1304290" indent="-343535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1304290" algn="l"/>
                <a:tab pos="1304925" algn="l"/>
              </a:tabLst>
            </a:pPr>
            <a:r>
              <a:rPr sz="2000" dirty="0">
                <a:latin typeface="Times New Roman"/>
                <a:cs typeface="Times New Roman"/>
              </a:rPr>
              <a:t>Identify the risks and consequences of cloud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4358"/>
            <a:ext cx="1082294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8620" indent="-376555">
              <a:lnSpc>
                <a:spcPct val="100000"/>
              </a:lnSpc>
              <a:spcBef>
                <a:spcPts val="105"/>
              </a:spcBef>
              <a:buAutoNum type="arabicPeriod" startAt="13"/>
              <a:tabLst>
                <a:tab pos="389255" algn="l"/>
              </a:tabLst>
            </a:pPr>
            <a:r>
              <a:rPr sz="2000" b="1" spc="-30" dirty="0">
                <a:latin typeface="Times New Roman"/>
                <a:cs typeface="Times New Roman"/>
              </a:rPr>
              <a:t>Vendor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viability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3"/>
            </a:pPr>
            <a:endParaRPr sz="2050">
              <a:latin typeface="Times New Roman"/>
              <a:cs typeface="Times New Roman"/>
            </a:endParaRPr>
          </a:p>
          <a:p>
            <a:pPr marL="812800" marR="54991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cloud vendors are relatively new players in the </a:t>
            </a:r>
            <a:r>
              <a:rPr sz="2000" spc="-5" dirty="0">
                <a:latin typeface="Times New Roman"/>
                <a:cs typeface="Times New Roman"/>
              </a:rPr>
              <a:t>market, </a:t>
            </a:r>
            <a:r>
              <a:rPr sz="2000" dirty="0">
                <a:latin typeface="Times New Roman"/>
                <a:cs typeface="Times New Roman"/>
              </a:rPr>
              <a:t>you should consider a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  </a:t>
            </a:r>
            <a:r>
              <a:rPr sz="2000" spc="-5" dirty="0">
                <a:latin typeface="Times New Roman"/>
                <a:cs typeface="Times New Roman"/>
              </a:rPr>
              <a:t>provider’s </a:t>
            </a:r>
            <a:r>
              <a:rPr sz="2000" dirty="0">
                <a:latin typeface="Times New Roman"/>
                <a:cs typeface="Times New Roman"/>
              </a:rPr>
              <a:t>financial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robustness.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Focus on revenue </a:t>
            </a:r>
            <a:r>
              <a:rPr sz="2000" spc="-5" dirty="0">
                <a:latin typeface="Times New Roman"/>
                <a:cs typeface="Times New Roman"/>
              </a:rPr>
              <a:t>streams </a:t>
            </a:r>
            <a:r>
              <a:rPr sz="2000" dirty="0">
                <a:latin typeface="Times New Roman"/>
                <a:cs typeface="Times New Roman"/>
              </a:rPr>
              <a:t>since pay-as-you-go revenues need to be </a:t>
            </a:r>
            <a:r>
              <a:rPr sz="2000" spc="-5" dirty="0">
                <a:latin typeface="Times New Roman"/>
                <a:cs typeface="Times New Roman"/>
              </a:rPr>
              <a:t>maintained </a:t>
            </a:r>
            <a:r>
              <a:rPr sz="2000" dirty="0">
                <a:latin typeface="Times New Roman"/>
                <a:cs typeface="Times New Roman"/>
              </a:rPr>
              <a:t>and venture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capital  (investors backing the company) to assess whether the vendor will be around and able to grow as  your </a:t>
            </a:r>
            <a:r>
              <a:rPr sz="2000" spc="-5" dirty="0">
                <a:latin typeface="Times New Roman"/>
                <a:cs typeface="Times New Roman"/>
              </a:rPr>
              <a:t>organizational </a:t>
            </a:r>
            <a:r>
              <a:rPr sz="2000" dirty="0">
                <a:latin typeface="Times New Roman"/>
                <a:cs typeface="Times New Roman"/>
              </a:rPr>
              <a:t>needs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grow.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524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Giving ample </a:t>
            </a:r>
            <a:r>
              <a:rPr sz="2000" dirty="0">
                <a:latin typeface="Times New Roman"/>
                <a:cs typeface="Times New Roman"/>
              </a:rPr>
              <a:t>consideration to the above factors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help to ensure that your </a:t>
            </a:r>
            <a:r>
              <a:rPr sz="2000" spc="-15" dirty="0">
                <a:latin typeface="Times New Roman"/>
                <a:cs typeface="Times New Roman"/>
              </a:rPr>
              <a:t>organization’s </a:t>
            </a:r>
            <a:r>
              <a:rPr sz="2000" dirty="0">
                <a:latin typeface="Times New Roman"/>
                <a:cs typeface="Times New Roman"/>
              </a:rPr>
              <a:t>next cloud  software purchase is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best-fit cloud solution, and a decision that the </a:t>
            </a:r>
            <a:r>
              <a:rPr sz="2000" spc="-5" dirty="0">
                <a:latin typeface="Times New Roman"/>
                <a:cs typeface="Times New Roman"/>
              </a:rPr>
              <a:t>selection team </a:t>
            </a:r>
            <a:r>
              <a:rPr sz="2000" dirty="0">
                <a:latin typeface="Times New Roman"/>
                <a:cs typeface="Times New Roman"/>
              </a:rPr>
              <a:t>can be confident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888223" y="4251959"/>
            <a:ext cx="3703320" cy="246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1044555" cy="496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Best </a:t>
            </a:r>
            <a:r>
              <a:rPr sz="2400" b="1" dirty="0">
                <a:latin typeface="Times New Roman"/>
                <a:cs typeface="Times New Roman"/>
              </a:rPr>
              <a:t>Practices </a:t>
            </a:r>
            <a:r>
              <a:rPr sz="2400" b="1" spc="-5" dirty="0">
                <a:latin typeface="Times New Roman"/>
                <a:cs typeface="Times New Roman"/>
              </a:rPr>
              <a:t>to follow </a:t>
            </a:r>
            <a:r>
              <a:rPr sz="2400" b="1" spc="-10" dirty="0">
                <a:latin typeface="Times New Roman"/>
                <a:cs typeface="Times New Roman"/>
              </a:rPr>
              <a:t>before </a:t>
            </a:r>
            <a:r>
              <a:rPr sz="2400" b="1" dirty="0">
                <a:latin typeface="Times New Roman"/>
                <a:cs typeface="Times New Roman"/>
              </a:rPr>
              <a:t>Migrating </a:t>
            </a:r>
            <a:r>
              <a:rPr sz="2400" b="1" spc="-5" dirty="0">
                <a:latin typeface="Times New Roman"/>
                <a:cs typeface="Times New Roman"/>
              </a:rPr>
              <a:t>to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Finding the Right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Vendor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able to reap the cloud cost benefits it is </a:t>
            </a:r>
            <a:r>
              <a:rPr sz="2000" spc="-5" dirty="0">
                <a:latin typeface="Times New Roman"/>
                <a:cs typeface="Times New Roman"/>
              </a:rPr>
              <a:t>critical </a:t>
            </a:r>
            <a:r>
              <a:rPr sz="2000" dirty="0">
                <a:latin typeface="Times New Roman"/>
                <a:cs typeface="Times New Roman"/>
              </a:rPr>
              <a:t>to choose the right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following checklist can help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to best choose their cloud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vendor:</a:t>
            </a:r>
            <a:endParaRPr sz="2000">
              <a:latin typeface="Times New Roman"/>
              <a:cs typeface="Times New Roman"/>
            </a:endParaRPr>
          </a:p>
          <a:p>
            <a:pPr marL="812800" marR="7239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that are looking to expand operations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pay </a:t>
            </a:r>
            <a:r>
              <a:rPr sz="2000" spc="-5" dirty="0">
                <a:latin typeface="Times New Roman"/>
                <a:cs typeface="Times New Roman"/>
              </a:rPr>
              <a:t>attention </a:t>
            </a:r>
            <a:r>
              <a:rPr sz="2000" dirty="0">
                <a:latin typeface="Times New Roman"/>
                <a:cs typeface="Times New Roman"/>
              </a:rPr>
              <a:t>to the user </a:t>
            </a:r>
            <a:r>
              <a:rPr sz="2000" spc="-10" dirty="0">
                <a:latin typeface="Times New Roman"/>
                <a:cs typeface="Times New Roman"/>
              </a:rPr>
              <a:t>limit </a:t>
            </a:r>
            <a:r>
              <a:rPr sz="2000" dirty="0">
                <a:latin typeface="Times New Roman"/>
                <a:cs typeface="Times New Roman"/>
              </a:rPr>
              <a:t>cap to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avoid  penalty </a:t>
            </a:r>
            <a:r>
              <a:rPr sz="2000" spc="-5" dirty="0">
                <a:latin typeface="Times New Roman"/>
                <a:cs typeface="Times New Roman"/>
              </a:rPr>
              <a:t>charges </a:t>
            </a:r>
            <a:r>
              <a:rPr sz="2000" dirty="0">
                <a:latin typeface="Times New Roman"/>
                <a:cs typeface="Times New Roman"/>
              </a:rPr>
              <a:t>as the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users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grow.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service-level agreement </a:t>
            </a:r>
            <a:r>
              <a:rPr sz="2000" dirty="0">
                <a:latin typeface="Times New Roman"/>
                <a:cs typeface="Times New Roman"/>
              </a:rPr>
              <a:t>that outlines the </a:t>
            </a:r>
            <a:r>
              <a:rPr sz="2000" spc="-15" dirty="0">
                <a:latin typeface="Times New Roman"/>
                <a:cs typeface="Times New Roman"/>
              </a:rPr>
              <a:t>availability, </a:t>
            </a:r>
            <a:r>
              <a:rPr sz="2000" spc="-5" dirty="0">
                <a:latin typeface="Times New Roman"/>
                <a:cs typeface="Times New Roman"/>
              </a:rPr>
              <a:t>performance, </a:t>
            </a:r>
            <a:r>
              <a:rPr sz="2000" dirty="0">
                <a:latin typeface="Times New Roman"/>
                <a:cs typeface="Times New Roman"/>
              </a:rPr>
              <a:t>security </a:t>
            </a:r>
            <a:r>
              <a:rPr sz="2000" spc="-5" dirty="0">
                <a:latin typeface="Times New Roman"/>
                <a:cs typeface="Times New Roman"/>
              </a:rPr>
              <a:t>measures,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guaranteed </a:t>
            </a:r>
            <a:r>
              <a:rPr sz="2000" spc="-5" dirty="0">
                <a:latin typeface="Times New Roman"/>
                <a:cs typeface="Times New Roman"/>
              </a:rPr>
              <a:t>uptime must </a:t>
            </a:r>
            <a:r>
              <a:rPr sz="2000" dirty="0">
                <a:latin typeface="Times New Roman"/>
                <a:cs typeface="Times New Roman"/>
              </a:rPr>
              <a:t>be in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 marL="812800" marR="572135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Partnering with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cloud vendor to satisfy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business needs is </a:t>
            </a:r>
            <a:r>
              <a:rPr sz="2000" spc="-5" dirty="0">
                <a:latin typeface="Times New Roman"/>
                <a:cs typeface="Times New Roman"/>
              </a:rPr>
              <a:t>recommended.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  </a:t>
            </a:r>
            <a:r>
              <a:rPr sz="2000" spc="-5" dirty="0">
                <a:latin typeface="Times New Roman"/>
                <a:cs typeface="Times New Roman"/>
              </a:rPr>
              <a:t>makes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organization less </a:t>
            </a:r>
            <a:r>
              <a:rPr sz="2000" dirty="0">
                <a:latin typeface="Times New Roman"/>
                <a:cs typeface="Times New Roman"/>
              </a:rPr>
              <a:t>prone to downtime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issues.</a:t>
            </a:r>
            <a:endParaRPr sz="2000">
              <a:latin typeface="Times New Roman"/>
              <a:cs typeface="Times New Roman"/>
            </a:endParaRPr>
          </a:p>
          <a:p>
            <a:pPr marL="812800" marR="260985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The cloud vendor </a:t>
            </a:r>
            <a:r>
              <a:rPr sz="2000" spc="-5" dirty="0">
                <a:latin typeface="Times New Roman"/>
                <a:cs typeface="Times New Roman"/>
              </a:rPr>
              <a:t>must allow customizable </a:t>
            </a:r>
            <a:r>
              <a:rPr sz="2000" dirty="0">
                <a:latin typeface="Times New Roman"/>
                <a:cs typeface="Times New Roman"/>
              </a:rPr>
              <a:t>viewing and reporting of data rather than a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proprietary  format.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The cloud vendor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able to provide </a:t>
            </a:r>
            <a:r>
              <a:rPr sz="2000" spc="-5" dirty="0">
                <a:latin typeface="Times New Roman"/>
                <a:cs typeface="Times New Roman"/>
              </a:rPr>
              <a:t>customized </a:t>
            </a:r>
            <a:r>
              <a:rPr sz="2000" dirty="0">
                <a:latin typeface="Times New Roman"/>
                <a:cs typeface="Times New Roman"/>
              </a:rPr>
              <a:t>workflows and user profiles with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well-defined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role hierarchies. The </a:t>
            </a:r>
            <a:r>
              <a:rPr sz="2000" spc="-5" dirty="0">
                <a:latin typeface="Times New Roman"/>
                <a:cs typeface="Times New Roman"/>
              </a:rPr>
              <a:t>cost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effort </a:t>
            </a:r>
            <a:r>
              <a:rPr sz="2000" dirty="0">
                <a:latin typeface="Times New Roman"/>
                <a:cs typeface="Times New Roman"/>
              </a:rPr>
              <a:t>required to achieve these </a:t>
            </a:r>
            <a:r>
              <a:rPr sz="2000" spc="-5" dirty="0">
                <a:latin typeface="Times New Roman"/>
                <a:cs typeface="Times New Roman"/>
              </a:rPr>
              <a:t>parameters must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determined.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078211" y="1196339"/>
            <a:ext cx="1702307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4358"/>
            <a:ext cx="1104709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Best </a:t>
            </a:r>
            <a:r>
              <a:rPr sz="2000" b="1" dirty="0">
                <a:latin typeface="Times New Roman"/>
                <a:cs typeface="Times New Roman"/>
              </a:rPr>
              <a:t>Practices to follow </a:t>
            </a:r>
            <a:r>
              <a:rPr sz="2000" b="1" spc="-5" dirty="0">
                <a:latin typeface="Times New Roman"/>
                <a:cs typeface="Times New Roman"/>
              </a:rPr>
              <a:t>before </a:t>
            </a:r>
            <a:r>
              <a:rPr sz="2000" b="1" dirty="0">
                <a:latin typeface="Times New Roman"/>
                <a:cs typeface="Times New Roman"/>
              </a:rPr>
              <a:t>Migrating to the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 startAt="2"/>
              <a:tabLst>
                <a:tab pos="393700" algn="l"/>
                <a:tab pos="394335" algn="l"/>
              </a:tabLst>
            </a:pPr>
            <a:r>
              <a:rPr sz="2000" b="1" dirty="0">
                <a:latin typeface="Times New Roman"/>
                <a:cs typeface="Times New Roman"/>
              </a:rPr>
              <a:t>Phased-in </a:t>
            </a:r>
            <a:r>
              <a:rPr sz="2000" b="1" spc="-30" dirty="0">
                <a:latin typeface="Times New Roman"/>
                <a:cs typeface="Times New Roman"/>
              </a:rPr>
              <a:t>Versus </a:t>
            </a:r>
            <a:r>
              <a:rPr sz="2000" b="1" dirty="0">
                <a:latin typeface="Times New Roman"/>
                <a:cs typeface="Times New Roman"/>
              </a:rPr>
              <a:t>Flash-Cut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Approaches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There are two approaches to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927100" marR="152400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b="1" dirty="0">
                <a:latin typeface="Times New Roman"/>
                <a:cs typeface="Times New Roman"/>
              </a:rPr>
              <a:t>Flash-Cut </a:t>
            </a:r>
            <a:r>
              <a:rPr sz="2000" b="1" spc="-5" dirty="0">
                <a:latin typeface="Times New Roman"/>
                <a:cs typeface="Times New Roman"/>
              </a:rPr>
              <a:t>approach </a:t>
            </a:r>
            <a:r>
              <a:rPr sz="2000" dirty="0">
                <a:latin typeface="Times New Roman"/>
                <a:cs typeface="Times New Roman"/>
              </a:rPr>
              <a:t>wherein the cloud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the necessary tools and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are  built internally or by a </a:t>
            </a:r>
            <a:r>
              <a:rPr sz="2000" spc="-15" dirty="0">
                <a:latin typeface="Times New Roman"/>
                <a:cs typeface="Times New Roman"/>
              </a:rPr>
              <a:t>vendor. </a:t>
            </a:r>
            <a:r>
              <a:rPr sz="2000" dirty="0">
                <a:latin typeface="Times New Roman"/>
                <a:cs typeface="Times New Roman"/>
              </a:rPr>
              <a:t>Once the </a:t>
            </a:r>
            <a:r>
              <a:rPr sz="2000" spc="-5" dirty="0">
                <a:latin typeface="Times New Roman"/>
                <a:cs typeface="Times New Roman"/>
              </a:rPr>
              <a:t>complete infrastructure, platform, </a:t>
            </a:r>
            <a:r>
              <a:rPr sz="2000" dirty="0">
                <a:latin typeface="Times New Roman"/>
                <a:cs typeface="Times New Roman"/>
              </a:rPr>
              <a:t>and necessary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  are </a:t>
            </a:r>
            <a:r>
              <a:rPr sz="2000" spc="-25" dirty="0">
                <a:latin typeface="Times New Roman"/>
                <a:cs typeface="Times New Roman"/>
              </a:rPr>
              <a:t>ready,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migration </a:t>
            </a:r>
            <a:r>
              <a:rPr sz="2000" dirty="0">
                <a:latin typeface="Times New Roman"/>
                <a:cs typeface="Times New Roman"/>
              </a:rPr>
              <a:t>is carried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completely </a:t>
            </a:r>
            <a:r>
              <a:rPr sz="2000" dirty="0">
                <a:latin typeface="Times New Roman"/>
                <a:cs typeface="Times New Roman"/>
              </a:rPr>
              <a:t>at 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stretch.</a:t>
            </a:r>
            <a:endParaRPr sz="2000">
              <a:latin typeface="Times New Roman"/>
              <a:cs typeface="Times New Roman"/>
            </a:endParaRPr>
          </a:p>
          <a:p>
            <a:pPr marL="927100" marR="5080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b="1" dirty="0">
                <a:latin typeface="Times New Roman"/>
                <a:cs typeface="Times New Roman"/>
              </a:rPr>
              <a:t>Phased-in </a:t>
            </a:r>
            <a:r>
              <a:rPr sz="2000" b="1" spc="-5" dirty="0">
                <a:latin typeface="Times New Roman"/>
                <a:cs typeface="Times New Roman"/>
              </a:rPr>
              <a:t>approach </a:t>
            </a:r>
            <a:r>
              <a:rPr sz="2000" dirty="0">
                <a:latin typeface="Times New Roman"/>
                <a:cs typeface="Times New Roman"/>
              </a:rPr>
              <a:t>where the </a:t>
            </a:r>
            <a:r>
              <a:rPr sz="2000" spc="-5" dirty="0">
                <a:latin typeface="Times New Roman"/>
                <a:cs typeface="Times New Roman"/>
              </a:rPr>
              <a:t>migration </a:t>
            </a:r>
            <a:r>
              <a:rPr sz="2000" dirty="0">
                <a:latin typeface="Times New Roman"/>
                <a:cs typeface="Times New Roman"/>
              </a:rPr>
              <a:t>is carried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in a phased </a:t>
            </a:r>
            <a:r>
              <a:rPr sz="2000" spc="-15" dirty="0">
                <a:latin typeface="Times New Roman"/>
                <a:cs typeface="Times New Roman"/>
              </a:rPr>
              <a:t>manner, </a:t>
            </a:r>
            <a:r>
              <a:rPr sz="2000" dirty="0">
                <a:latin typeface="Times New Roman"/>
                <a:cs typeface="Times New Roman"/>
              </a:rPr>
              <a:t>as and when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necessary  things are developed and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commissioned.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66167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phased-in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(where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everything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single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time)  </a:t>
            </a:r>
            <a:r>
              <a:rPr sz="2000" dirty="0">
                <a:latin typeface="Times New Roman"/>
                <a:cs typeface="Times New Roman"/>
              </a:rPr>
              <a:t>allows </a:t>
            </a:r>
            <a:r>
              <a:rPr sz="2000" spc="-5" dirty="0">
                <a:latin typeface="Times New Roman"/>
                <a:cs typeface="Times New Roman"/>
              </a:rPr>
              <a:t>smoother </a:t>
            </a:r>
            <a:r>
              <a:rPr sz="2000" dirty="0">
                <a:latin typeface="Times New Roman"/>
                <a:cs typeface="Times New Roman"/>
              </a:rPr>
              <a:t>transition as well as broader acceptance than in the other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020567" y="4460752"/>
            <a:ext cx="5930957" cy="2260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78211" y="1196339"/>
            <a:ext cx="1702307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4358"/>
            <a:ext cx="1038225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Best </a:t>
            </a:r>
            <a:r>
              <a:rPr sz="2000" b="1" dirty="0">
                <a:latin typeface="Times New Roman"/>
                <a:cs typeface="Times New Roman"/>
              </a:rPr>
              <a:t>Practices to follow </a:t>
            </a:r>
            <a:r>
              <a:rPr sz="2000" b="1" spc="-5" dirty="0">
                <a:latin typeface="Times New Roman"/>
                <a:cs typeface="Times New Roman"/>
              </a:rPr>
              <a:t>before </a:t>
            </a:r>
            <a:r>
              <a:rPr sz="2000" b="1" dirty="0">
                <a:latin typeface="Times New Roman"/>
                <a:cs typeface="Times New Roman"/>
              </a:rPr>
              <a:t>Migrating to the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Evaluation of Cloud Service</a:t>
            </a:r>
            <a:r>
              <a:rPr sz="2000" b="1" spc="-1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Agreement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Often cloud service </a:t>
            </a:r>
            <a:r>
              <a:rPr sz="2000" spc="-5" dirty="0">
                <a:latin typeface="Times New Roman"/>
                <a:cs typeface="Times New Roman"/>
              </a:rPr>
              <a:t>agreements </a:t>
            </a:r>
            <a:r>
              <a:rPr sz="2000" dirty="0">
                <a:latin typeface="Times New Roman"/>
                <a:cs typeface="Times New Roman"/>
              </a:rPr>
              <a:t>are only a way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legal </a:t>
            </a:r>
            <a:r>
              <a:rPr sz="2000" dirty="0">
                <a:latin typeface="Times New Roman"/>
                <a:cs typeface="Times New Roman"/>
              </a:rPr>
              <a:t>trouble for cloud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providers,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while they should in reality be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assurance of high-level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service. It is the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responsibility  </a:t>
            </a:r>
            <a:r>
              <a:rPr sz="2000" dirty="0">
                <a:latin typeface="Times New Roman"/>
                <a:cs typeface="Times New Roman"/>
              </a:rPr>
              <a:t>of the cloud </a:t>
            </a:r>
            <a:r>
              <a:rPr sz="2000" spc="-5" dirty="0">
                <a:latin typeface="Times New Roman"/>
                <a:cs typeface="Times New Roman"/>
              </a:rPr>
              <a:t>consumer </a:t>
            </a:r>
            <a:r>
              <a:rPr sz="2000" dirty="0">
                <a:latin typeface="Times New Roman"/>
                <a:cs typeface="Times New Roman"/>
              </a:rPr>
              <a:t>to read and understand the service </a:t>
            </a:r>
            <a:r>
              <a:rPr sz="2000" spc="-5" dirty="0">
                <a:latin typeface="Times New Roman"/>
                <a:cs typeface="Times New Roman"/>
              </a:rPr>
              <a:t>agreements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Key </a:t>
            </a:r>
            <a:r>
              <a:rPr sz="2000" spc="-5" dirty="0">
                <a:latin typeface="Times New Roman"/>
                <a:cs typeface="Times New Roman"/>
              </a:rPr>
              <a:t>considerations </a:t>
            </a:r>
            <a:r>
              <a:rPr sz="2000" dirty="0">
                <a:latin typeface="Times New Roman"/>
                <a:cs typeface="Times New Roman"/>
              </a:rPr>
              <a:t>to be included in the evaluation of cloud service </a:t>
            </a:r>
            <a:r>
              <a:rPr sz="2000" spc="-5" dirty="0">
                <a:latin typeface="Times New Roman"/>
                <a:cs typeface="Times New Roman"/>
              </a:rPr>
              <a:t>agreements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Internal policies, processes, and culture that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influence cloud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usage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Overall objectives and expectations from the cloud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15" dirty="0">
                <a:latin typeface="Times New Roman"/>
                <a:cs typeface="Times New Roman"/>
              </a:rPr>
              <a:t>Trust </a:t>
            </a:r>
            <a:r>
              <a:rPr sz="2000" dirty="0">
                <a:latin typeface="Times New Roman"/>
                <a:cs typeface="Times New Roman"/>
              </a:rPr>
              <a:t>and assurance through good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governance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metrics </a:t>
            </a:r>
            <a:r>
              <a:rPr sz="2000" dirty="0">
                <a:latin typeface="Times New Roman"/>
                <a:cs typeface="Times New Roman"/>
              </a:rPr>
              <a:t>used to validate the service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levels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Compensations </a:t>
            </a:r>
            <a:r>
              <a:rPr sz="2000" dirty="0">
                <a:latin typeface="Times New Roman"/>
                <a:cs typeface="Times New Roman"/>
              </a:rPr>
              <a:t>in case 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trouble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Limitations, disclaimers,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exclusions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078211" y="1196339"/>
            <a:ext cx="1702307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4358"/>
            <a:ext cx="10854055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Best </a:t>
            </a:r>
            <a:r>
              <a:rPr sz="2000" b="1" dirty="0">
                <a:latin typeface="Times New Roman"/>
                <a:cs typeface="Times New Roman"/>
              </a:rPr>
              <a:t>Practices to follow </a:t>
            </a:r>
            <a:r>
              <a:rPr sz="2000" b="1" spc="-5" dirty="0">
                <a:latin typeface="Times New Roman"/>
                <a:cs typeface="Times New Roman"/>
              </a:rPr>
              <a:t>before </a:t>
            </a:r>
            <a:r>
              <a:rPr sz="2000" b="1" dirty="0">
                <a:latin typeface="Times New Roman"/>
                <a:cs typeface="Times New Roman"/>
              </a:rPr>
              <a:t>Migrating to the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buAutoNum type="arabicPeriod" startAt="4"/>
              <a:tabLst>
                <a:tab pos="393700" algn="l"/>
                <a:tab pos="394335" algn="l"/>
              </a:tabLst>
            </a:pPr>
            <a:r>
              <a:rPr sz="2000" b="1" dirty="0">
                <a:latin typeface="Times New Roman"/>
                <a:cs typeface="Times New Roman"/>
              </a:rPr>
              <a:t>Having a Contingency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Plan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4"/>
            </a:pPr>
            <a:endParaRPr sz="205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What if the </a:t>
            </a:r>
            <a:r>
              <a:rPr sz="2000" spc="-5" dirty="0">
                <a:latin typeface="Times New Roman"/>
                <a:cs typeface="Times New Roman"/>
              </a:rPr>
              <a:t>cloud-based </a:t>
            </a:r>
            <a:r>
              <a:rPr sz="2000" dirty="0">
                <a:latin typeface="Times New Roman"/>
                <a:cs typeface="Times New Roman"/>
              </a:rPr>
              <a:t>application crashes? What will you do if there is a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hack?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What is the plan B if your cloud service provider goes bankrupt and hence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able to support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  application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anymore?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What happens if there is a security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breach?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825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Situations </a:t>
            </a:r>
            <a:r>
              <a:rPr sz="2000" spc="-5" dirty="0">
                <a:latin typeface="Times New Roman"/>
                <a:cs typeface="Times New Roman"/>
              </a:rPr>
              <a:t>like these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meant </a:t>
            </a:r>
            <a:r>
              <a:rPr sz="2000" dirty="0">
                <a:latin typeface="Times New Roman"/>
                <a:cs typeface="Times New Roman"/>
              </a:rPr>
              <a:t>to arise especially in a cloud environment. It is </a:t>
            </a:r>
            <a:r>
              <a:rPr sz="2000" spc="-5" dirty="0">
                <a:latin typeface="Times New Roman"/>
                <a:cs typeface="Times New Roman"/>
              </a:rPr>
              <a:t>extremely important </a:t>
            </a:r>
            <a:r>
              <a:rPr sz="2000" dirty="0">
                <a:latin typeface="Times New Roman"/>
                <a:cs typeface="Times New Roman"/>
              </a:rPr>
              <a:t>to  have a contingency plan in place to </a:t>
            </a:r>
            <a:r>
              <a:rPr sz="2000" spc="-5" dirty="0">
                <a:latin typeface="Times New Roman"/>
                <a:cs typeface="Times New Roman"/>
              </a:rPr>
              <a:t>tackle </a:t>
            </a:r>
            <a:r>
              <a:rPr sz="2000" dirty="0">
                <a:latin typeface="Times New Roman"/>
                <a:cs typeface="Times New Roman"/>
              </a:rPr>
              <a:t>such situations and a </a:t>
            </a:r>
            <a:r>
              <a:rPr sz="2000" spc="-5" dirty="0">
                <a:latin typeface="Times New Roman"/>
                <a:cs typeface="Times New Roman"/>
              </a:rPr>
              <a:t>team </a:t>
            </a:r>
            <a:r>
              <a:rPr sz="2000" dirty="0">
                <a:latin typeface="Times New Roman"/>
                <a:cs typeface="Times New Roman"/>
              </a:rPr>
              <a:t>always ready to </a:t>
            </a:r>
            <a:r>
              <a:rPr sz="2000" spc="-5" dirty="0">
                <a:latin typeface="Times New Roman"/>
                <a:cs typeface="Times New Roman"/>
              </a:rPr>
              <a:t>implement  </a:t>
            </a:r>
            <a:r>
              <a:rPr sz="2000" dirty="0">
                <a:latin typeface="Times New Roman"/>
                <a:cs typeface="Times New Roman"/>
              </a:rPr>
              <a:t>recovery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within short notice. This could help the </a:t>
            </a:r>
            <a:r>
              <a:rPr sz="2000" spc="-5" dirty="0">
                <a:latin typeface="Times New Roman"/>
                <a:cs typeface="Times New Roman"/>
              </a:rPr>
              <a:t>organization technically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financially  and hence, saves the online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reputation.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078211" y="1196339"/>
            <a:ext cx="1702307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969625" cy="527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Practices to </a:t>
            </a:r>
            <a:r>
              <a:rPr sz="2400" b="1" spc="-40" dirty="0">
                <a:latin typeface="Times New Roman"/>
                <a:cs typeface="Times New Roman"/>
              </a:rPr>
              <a:t>Avoid </a:t>
            </a:r>
            <a:r>
              <a:rPr sz="2400" b="1" spc="-5" dirty="0">
                <a:latin typeface="Times New Roman"/>
                <a:cs typeface="Times New Roman"/>
              </a:rPr>
              <a:t>While Moving to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Jumping in too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Soon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2800" marR="5080" lvl="1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The incredible benefits of cloud strongly attract </a:t>
            </a:r>
            <a:r>
              <a:rPr sz="2000" spc="-5" dirty="0">
                <a:latin typeface="Times New Roman"/>
                <a:cs typeface="Times New Roman"/>
              </a:rPr>
              <a:t>organizations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kinds and </a:t>
            </a:r>
            <a:r>
              <a:rPr sz="2000" spc="-5" dirty="0">
                <a:latin typeface="Times New Roman"/>
                <a:cs typeface="Times New Roman"/>
              </a:rPr>
              <a:t>sizes. </a:t>
            </a:r>
            <a:r>
              <a:rPr sz="2000" dirty="0">
                <a:latin typeface="Times New Roman"/>
                <a:cs typeface="Times New Roman"/>
              </a:rPr>
              <a:t>Adopting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  technology is a great decision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backed with the required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homework.</a:t>
            </a:r>
            <a:endParaRPr sz="2000">
              <a:latin typeface="Times New Roman"/>
              <a:cs typeface="Times New Roman"/>
            </a:endParaRPr>
          </a:p>
          <a:p>
            <a:pPr marL="812800" marR="108585" lvl="1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Moving to the cloud does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imply </a:t>
            </a:r>
            <a:r>
              <a:rPr sz="2000" dirty="0">
                <a:latin typeface="Times New Roman"/>
                <a:cs typeface="Times New Roman"/>
              </a:rPr>
              <a:t>purchasing a random solution with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card swipe. It requires  the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dirty="0">
                <a:latin typeface="Times New Roman"/>
                <a:cs typeface="Times New Roman"/>
              </a:rPr>
              <a:t>diligence of a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factors such as </a:t>
            </a:r>
            <a:r>
              <a:rPr sz="2000" spc="-15" dirty="0">
                <a:latin typeface="Times New Roman"/>
                <a:cs typeface="Times New Roman"/>
              </a:rPr>
              <a:t>security, </a:t>
            </a:r>
            <a:r>
              <a:rPr sz="2000" dirty="0">
                <a:latin typeface="Times New Roman"/>
                <a:cs typeface="Times New Roman"/>
              </a:rPr>
              <a:t>regulatory </a:t>
            </a:r>
            <a:r>
              <a:rPr sz="2000" spc="-5" dirty="0">
                <a:latin typeface="Times New Roman"/>
                <a:cs typeface="Times New Roman"/>
              </a:rPr>
              <a:t>measures, </a:t>
            </a:r>
            <a:r>
              <a:rPr sz="2000" dirty="0">
                <a:latin typeface="Times New Roman"/>
                <a:cs typeface="Times New Roman"/>
              </a:rPr>
              <a:t>business needs,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  analysis,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Lack of Contingency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Plan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Uncertainty is an </a:t>
            </a:r>
            <a:r>
              <a:rPr sz="2000" spc="-5" dirty="0">
                <a:latin typeface="Times New Roman"/>
                <a:cs typeface="Times New Roman"/>
              </a:rPr>
              <a:t>indispensable </a:t>
            </a:r>
            <a:r>
              <a:rPr sz="2000" dirty="0">
                <a:latin typeface="Times New Roman"/>
                <a:cs typeface="Times New Roman"/>
              </a:rPr>
              <a:t>part of conducting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business.</a:t>
            </a:r>
            <a:endParaRPr sz="2000">
              <a:latin typeface="Times New Roman"/>
              <a:cs typeface="Times New Roman"/>
            </a:endParaRPr>
          </a:p>
          <a:p>
            <a:pPr marL="812800" marR="314325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0" dirty="0">
                <a:latin typeface="Times New Roman"/>
                <a:cs typeface="Times New Roman"/>
              </a:rPr>
              <a:t>Your </a:t>
            </a:r>
            <a:r>
              <a:rPr sz="2000" dirty="0">
                <a:latin typeface="Times New Roman"/>
                <a:cs typeface="Times New Roman"/>
              </a:rPr>
              <a:t>cloud solution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encounter unexpected pitfalls such as natural </a:t>
            </a:r>
            <a:r>
              <a:rPr sz="2000" spc="-5" dirty="0">
                <a:latin typeface="Times New Roman"/>
                <a:cs typeface="Times New Roman"/>
              </a:rPr>
              <a:t>calamities, </a:t>
            </a:r>
            <a:r>
              <a:rPr sz="2000" dirty="0">
                <a:latin typeface="Times New Roman"/>
                <a:cs typeface="Times New Roman"/>
              </a:rPr>
              <a:t>vendor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failure,  business outage, unexpected costs,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812800" marR="107314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Moving to the cloud without a contingency plan is </a:t>
            </a:r>
            <a:r>
              <a:rPr sz="2000" spc="-5" dirty="0">
                <a:latin typeface="Times New Roman"/>
                <a:cs typeface="Times New Roman"/>
              </a:rPr>
              <a:t>like setting </a:t>
            </a:r>
            <a:r>
              <a:rPr sz="2000" dirty="0">
                <a:latin typeface="Times New Roman"/>
                <a:cs typeface="Times New Roman"/>
              </a:rPr>
              <a:t>oneself up for failure.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Organizations  must </a:t>
            </a:r>
            <a:r>
              <a:rPr sz="2000" dirty="0">
                <a:latin typeface="Times New Roman"/>
                <a:cs typeface="Times New Roman"/>
              </a:rPr>
              <a:t>evaluate the various risks associated with the cloud and have a recovery plan in place before  </a:t>
            </a:r>
            <a:r>
              <a:rPr sz="2000" spc="-5" dirty="0">
                <a:latin typeface="Times New Roman"/>
                <a:cs typeface="Times New Roman"/>
              </a:rPr>
              <a:t>migrating </a:t>
            </a:r>
            <a:r>
              <a:rPr sz="2000" dirty="0">
                <a:latin typeface="Times New Roman"/>
                <a:cs typeface="Times New Roman"/>
              </a:rPr>
              <a:t>to 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442447" y="1069847"/>
            <a:ext cx="1338072" cy="1373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910570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Practices to </a:t>
            </a:r>
            <a:r>
              <a:rPr sz="2400" b="1" spc="-40" dirty="0">
                <a:latin typeface="Times New Roman"/>
                <a:cs typeface="Times New Roman"/>
              </a:rPr>
              <a:t>Avoid </a:t>
            </a:r>
            <a:r>
              <a:rPr sz="2400" b="1" spc="-5" dirty="0">
                <a:latin typeface="Times New Roman"/>
                <a:cs typeface="Times New Roman"/>
              </a:rPr>
              <a:t>While Moving to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Lack of Understanding the Business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Needs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the cloud the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viable option for your business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organization?</a:t>
            </a:r>
            <a:endParaRPr sz="2000">
              <a:latin typeface="Times New Roman"/>
              <a:cs typeface="Times New Roman"/>
            </a:endParaRPr>
          </a:p>
          <a:p>
            <a:pPr marL="812800" marR="17399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The best place to </a:t>
            </a:r>
            <a:r>
              <a:rPr sz="2000" spc="-5" dirty="0">
                <a:latin typeface="Times New Roman"/>
                <a:cs typeface="Times New Roman"/>
              </a:rPr>
              <a:t>start </a:t>
            </a:r>
            <a:r>
              <a:rPr sz="2000" dirty="0">
                <a:latin typeface="Times New Roman"/>
                <a:cs typeface="Times New Roman"/>
              </a:rPr>
              <a:t>the cloud journey would be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evaluate the </a:t>
            </a:r>
            <a:r>
              <a:rPr sz="2000" spc="-5" dirty="0">
                <a:latin typeface="Times New Roman"/>
                <a:cs typeface="Times New Roman"/>
              </a:rPr>
              <a:t>actual </a:t>
            </a:r>
            <a:r>
              <a:rPr sz="2000" dirty="0">
                <a:latin typeface="Times New Roman"/>
                <a:cs typeface="Times New Roman"/>
              </a:rPr>
              <a:t>needs of the business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then </a:t>
            </a:r>
            <a:r>
              <a:rPr sz="2000" spc="-10" dirty="0">
                <a:latin typeface="Times New Roman"/>
                <a:cs typeface="Times New Roman"/>
              </a:rPr>
              <a:t>map </a:t>
            </a:r>
            <a:r>
              <a:rPr sz="2000" dirty="0">
                <a:latin typeface="Times New Roman"/>
                <a:cs typeface="Times New Roman"/>
              </a:rPr>
              <a:t>it onto the solutions available in the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market.</a:t>
            </a:r>
            <a:endParaRPr sz="2000">
              <a:latin typeface="Times New Roman"/>
              <a:cs typeface="Times New Roman"/>
            </a:endParaRP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customers 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able </a:t>
            </a:r>
            <a:r>
              <a:rPr sz="2000" dirty="0">
                <a:latin typeface="Times New Roman"/>
                <a:cs typeface="Times New Roman"/>
              </a:rPr>
              <a:t>define the exact business case, the issues that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solved and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ways in which they believe that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the cloud can help their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Wrong </a:t>
            </a:r>
            <a:r>
              <a:rPr sz="2000" b="1" dirty="0">
                <a:latin typeface="Times New Roman"/>
                <a:cs typeface="Times New Roman"/>
              </a:rPr>
              <a:t>Choice of Cloud Service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Provider</a:t>
            </a:r>
            <a:endParaRPr sz="2000">
              <a:latin typeface="Times New Roman"/>
              <a:cs typeface="Times New Roman"/>
            </a:endParaRPr>
          </a:p>
          <a:p>
            <a:pPr marL="812800" marR="43688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Choosing the </a:t>
            </a:r>
            <a:r>
              <a:rPr sz="2000" spc="5" dirty="0">
                <a:latin typeface="Times New Roman"/>
                <a:cs typeface="Times New Roman"/>
              </a:rPr>
              <a:t>wrong </a:t>
            </a:r>
            <a:r>
              <a:rPr sz="2000" dirty="0">
                <a:latin typeface="Times New Roman"/>
                <a:cs typeface="Times New Roman"/>
              </a:rPr>
              <a:t>cloud service provider is often the reason that prevents </a:t>
            </a:r>
            <a:r>
              <a:rPr sz="2000" spc="-5" dirty="0">
                <a:latin typeface="Times New Roman"/>
                <a:cs typeface="Times New Roman"/>
              </a:rPr>
              <a:t>organizations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  growing.</a:t>
            </a:r>
            <a:endParaRPr sz="2000">
              <a:latin typeface="Times New Roman"/>
              <a:cs typeface="Times New Roman"/>
            </a:endParaRPr>
          </a:p>
          <a:p>
            <a:pPr marL="812800" marR="38481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proven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business needs has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highest chance of </a:t>
            </a:r>
            <a:r>
              <a:rPr sz="2000" spc="-5" dirty="0">
                <a:latin typeface="Times New Roman"/>
                <a:cs typeface="Times New Roman"/>
              </a:rPr>
              <a:t>contributing </a:t>
            </a:r>
            <a:r>
              <a:rPr sz="2000" dirty="0">
                <a:latin typeface="Times New Roman"/>
                <a:cs typeface="Times New Roman"/>
              </a:rPr>
              <a:t>toward </a:t>
            </a:r>
            <a:r>
              <a:rPr sz="2000" spc="-5" dirty="0">
                <a:latin typeface="Times New Roman"/>
                <a:cs typeface="Times New Roman"/>
              </a:rPr>
              <a:t>organizational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442447" y="1069847"/>
            <a:ext cx="1338072" cy="1373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558780" cy="466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Practices to </a:t>
            </a:r>
            <a:r>
              <a:rPr sz="2400" b="1" spc="-40" dirty="0">
                <a:latin typeface="Times New Roman"/>
                <a:cs typeface="Times New Roman"/>
              </a:rPr>
              <a:t>Avoid </a:t>
            </a:r>
            <a:r>
              <a:rPr sz="2400" b="1" spc="-5" dirty="0">
                <a:latin typeface="Times New Roman"/>
                <a:cs typeface="Times New Roman"/>
              </a:rPr>
              <a:t>While Moving to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No due-diligence on Privacy and Data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5"/>
            </a:pPr>
            <a:endParaRPr sz="2050">
              <a:latin typeface="Times New Roman"/>
              <a:cs typeface="Times New Roman"/>
            </a:endParaRPr>
          </a:p>
          <a:p>
            <a:pPr marL="469900" marR="14541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Security and privacy concerns will exist </a:t>
            </a:r>
            <a:r>
              <a:rPr sz="2000" spc="-15" dirty="0">
                <a:latin typeface="Times New Roman"/>
                <a:cs typeface="Times New Roman"/>
              </a:rPr>
              <a:t>forever. </a:t>
            </a: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ensure safe cloud operations,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dirty="0">
                <a:latin typeface="Times New Roman"/>
                <a:cs typeface="Times New Roman"/>
              </a:rPr>
              <a:t>diligence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security </a:t>
            </a:r>
            <a:r>
              <a:rPr sz="2000" spc="-5" dirty="0">
                <a:latin typeface="Times New Roman"/>
                <a:cs typeface="Times New Roman"/>
              </a:rPr>
              <a:t>measures </a:t>
            </a:r>
            <a:r>
              <a:rPr sz="2000" dirty="0">
                <a:latin typeface="Times New Roman"/>
                <a:cs typeface="Times New Roman"/>
              </a:rPr>
              <a:t>provided by the cloud vendor is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mandatory.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Following is a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of security questions that you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ask your cloud vendor before giving the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final  </a:t>
            </a:r>
            <a:r>
              <a:rPr sz="2000" spc="5" dirty="0">
                <a:latin typeface="Times New Roman"/>
                <a:cs typeface="Times New Roman"/>
              </a:rPr>
              <a:t>nod: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5" dirty="0">
                <a:latin typeface="Times New Roman"/>
                <a:cs typeface="Times New Roman"/>
              </a:rPr>
              <a:t>Where </a:t>
            </a:r>
            <a:r>
              <a:rPr sz="2000" dirty="0">
                <a:latin typeface="Times New Roman"/>
                <a:cs typeface="Times New Roman"/>
              </a:rPr>
              <a:t>does </a:t>
            </a:r>
            <a:r>
              <a:rPr sz="2000" spc="-10" dirty="0">
                <a:latin typeface="Times New Roman"/>
                <a:cs typeface="Times New Roman"/>
              </a:rPr>
              <a:t>my </a:t>
            </a:r>
            <a:r>
              <a:rPr sz="2000" dirty="0">
                <a:latin typeface="Times New Roman"/>
                <a:cs typeface="Times New Roman"/>
              </a:rPr>
              <a:t>data physically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reside?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Do you hold any </a:t>
            </a:r>
            <a:r>
              <a:rPr sz="2000" spc="-5" dirty="0">
                <a:latin typeface="Times New Roman"/>
                <a:cs typeface="Times New Roman"/>
              </a:rPr>
              <a:t>certification </a:t>
            </a:r>
            <a:r>
              <a:rPr sz="2000" dirty="0">
                <a:latin typeface="Times New Roman"/>
                <a:cs typeface="Times New Roman"/>
              </a:rPr>
              <a:t>pertaining to data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protection?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20" dirty="0">
                <a:latin typeface="Times New Roman"/>
                <a:cs typeface="Times New Roman"/>
              </a:rPr>
              <a:t>Will </a:t>
            </a:r>
            <a:r>
              <a:rPr sz="2000" spc="-10" dirty="0">
                <a:latin typeface="Times New Roman"/>
                <a:cs typeface="Times New Roman"/>
              </a:rPr>
              <a:t>my </a:t>
            </a:r>
            <a:r>
              <a:rPr sz="2000" dirty="0">
                <a:latin typeface="Times New Roman"/>
                <a:cs typeface="Times New Roman"/>
              </a:rPr>
              <a:t>data be encrypted?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do you plan to </a:t>
            </a:r>
            <a:r>
              <a:rPr sz="2000" spc="-5" dirty="0">
                <a:latin typeface="Times New Roman"/>
                <a:cs typeface="Times New Roman"/>
              </a:rPr>
              <a:t>manage </a:t>
            </a:r>
            <a:r>
              <a:rPr sz="2000" dirty="0">
                <a:latin typeface="Times New Roman"/>
                <a:cs typeface="Times New Roman"/>
              </a:rPr>
              <a:t>the encryption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keys?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gets to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spc="-10" dirty="0">
                <a:latin typeface="Times New Roman"/>
                <a:cs typeface="Times New Roman"/>
              </a:rPr>
              <a:t>my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does </a:t>
            </a:r>
            <a:r>
              <a:rPr sz="2000" spc="-5" dirty="0">
                <a:latin typeface="Times New Roman"/>
                <a:cs typeface="Times New Roman"/>
              </a:rPr>
              <a:t>transition </a:t>
            </a:r>
            <a:r>
              <a:rPr sz="2000" dirty="0">
                <a:latin typeface="Times New Roman"/>
                <a:cs typeface="Times New Roman"/>
              </a:rPr>
              <a:t>of data during the exit process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442447" y="1069847"/>
            <a:ext cx="1338072" cy="1373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1036935" cy="4051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Practices to </a:t>
            </a:r>
            <a:r>
              <a:rPr sz="2400" b="1" spc="-40" dirty="0">
                <a:latin typeface="Times New Roman"/>
                <a:cs typeface="Times New Roman"/>
              </a:rPr>
              <a:t>Avoid </a:t>
            </a:r>
            <a:r>
              <a:rPr sz="2400" b="1" spc="-5" dirty="0">
                <a:latin typeface="Times New Roman"/>
                <a:cs typeface="Times New Roman"/>
              </a:rPr>
              <a:t>While Moving to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6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Ignoring the Service-Level</a:t>
            </a:r>
            <a:r>
              <a:rPr sz="2000" b="1" spc="-1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Agreements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service-level agreement </a:t>
            </a:r>
            <a:r>
              <a:rPr sz="2000" dirty="0">
                <a:latin typeface="Times New Roman"/>
                <a:cs typeface="Times New Roman"/>
              </a:rPr>
              <a:t>is a significant </a:t>
            </a:r>
            <a:r>
              <a:rPr sz="2000" spc="-5" dirty="0">
                <a:latin typeface="Times New Roman"/>
                <a:cs typeface="Times New Roman"/>
              </a:rPr>
              <a:t>legal </a:t>
            </a:r>
            <a:r>
              <a:rPr sz="2000" dirty="0">
                <a:latin typeface="Times New Roman"/>
                <a:cs typeface="Times New Roman"/>
              </a:rPr>
              <a:t>tool that </a:t>
            </a:r>
            <a:r>
              <a:rPr sz="2000" spc="-5" dirty="0">
                <a:latin typeface="Times New Roman"/>
                <a:cs typeface="Times New Roman"/>
              </a:rPr>
              <a:t>determines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well the cloud experience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turns 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to be from the end-user </a:t>
            </a:r>
            <a:r>
              <a:rPr sz="2000" spc="-5" dirty="0">
                <a:latin typeface="Times New Roman"/>
                <a:cs typeface="Times New Roman"/>
              </a:rPr>
              <a:t>perspective. </a:t>
            </a:r>
            <a:r>
              <a:rPr sz="2000" dirty="0">
                <a:latin typeface="Times New Roman"/>
                <a:cs typeface="Times New Roman"/>
              </a:rPr>
              <a:t>It helps evaluate </a:t>
            </a:r>
            <a:r>
              <a:rPr sz="2000" spc="-5" dirty="0">
                <a:latin typeface="Times New Roman"/>
                <a:cs typeface="Times New Roman"/>
              </a:rPr>
              <a:t>parameters </a:t>
            </a:r>
            <a:r>
              <a:rPr sz="2000" dirty="0">
                <a:latin typeface="Times New Roman"/>
                <a:cs typeface="Times New Roman"/>
              </a:rPr>
              <a:t>such as cloud </a:t>
            </a:r>
            <a:r>
              <a:rPr sz="2000" spc="-15" dirty="0">
                <a:latin typeface="Times New Roman"/>
                <a:cs typeface="Times New Roman"/>
              </a:rPr>
              <a:t>availability, </a:t>
            </a:r>
            <a:r>
              <a:rPr sz="2000" dirty="0">
                <a:latin typeface="Times New Roman"/>
                <a:cs typeface="Times New Roman"/>
              </a:rPr>
              <a:t>quality  of service, response </a:t>
            </a:r>
            <a:r>
              <a:rPr sz="2000" spc="-10" dirty="0">
                <a:latin typeface="Times New Roman"/>
                <a:cs typeface="Times New Roman"/>
              </a:rPr>
              <a:t>time, </a:t>
            </a:r>
            <a:r>
              <a:rPr sz="2000" spc="-20" dirty="0">
                <a:latin typeface="Times New Roman"/>
                <a:cs typeface="Times New Roman"/>
              </a:rPr>
              <a:t>capacity, </a:t>
            </a:r>
            <a:r>
              <a:rPr sz="2000" spc="-5" dirty="0">
                <a:latin typeface="Times New Roman"/>
                <a:cs typeface="Times New Roman"/>
              </a:rPr>
              <a:t>etc. </a:t>
            </a:r>
            <a:r>
              <a:rPr sz="2000" dirty="0">
                <a:latin typeface="Times New Roman"/>
                <a:cs typeface="Times New Roman"/>
              </a:rPr>
              <a:t>Ignoring these </a:t>
            </a:r>
            <a:r>
              <a:rPr sz="2000" spc="-5" dirty="0">
                <a:latin typeface="Times New Roman"/>
                <a:cs typeface="Times New Roman"/>
              </a:rPr>
              <a:t>legal aids leads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misinterpreted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obligations and risks in 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7"/>
              <a:tabLst>
                <a:tab pos="469265" algn="l"/>
                <a:tab pos="4699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Approving </a:t>
            </a:r>
            <a:r>
              <a:rPr sz="2000" b="1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Lowest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Bidder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190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It 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wise to use cost as the only factor that influences the choice of </a:t>
            </a:r>
            <a:r>
              <a:rPr sz="2000" spc="-15" dirty="0">
                <a:latin typeface="Times New Roman"/>
                <a:cs typeface="Times New Roman"/>
              </a:rPr>
              <a:t>vendor.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suitability </a:t>
            </a:r>
            <a:r>
              <a:rPr sz="2000" dirty="0">
                <a:latin typeface="Times New Roman"/>
                <a:cs typeface="Times New Roman"/>
              </a:rPr>
              <a:t>of the  cloud solution and the </a:t>
            </a:r>
            <a:r>
              <a:rPr sz="2000" spc="-5" dirty="0">
                <a:latin typeface="Times New Roman"/>
                <a:cs typeface="Times New Roman"/>
              </a:rPr>
              <a:t>reliability </a:t>
            </a:r>
            <a:r>
              <a:rPr sz="2000" dirty="0">
                <a:latin typeface="Times New Roman"/>
                <a:cs typeface="Times New Roman"/>
              </a:rPr>
              <a:t>of the vendor are </a:t>
            </a:r>
            <a:r>
              <a:rPr sz="2000" spc="-5" dirty="0">
                <a:latin typeface="Times New Roman"/>
                <a:cs typeface="Times New Roman"/>
              </a:rPr>
              <a:t>important </a:t>
            </a:r>
            <a:r>
              <a:rPr sz="2000" dirty="0">
                <a:latin typeface="Times New Roman"/>
                <a:cs typeface="Times New Roman"/>
              </a:rPr>
              <a:t>to avoid expensive </a:t>
            </a:r>
            <a:r>
              <a:rPr sz="2000" spc="-5" dirty="0">
                <a:latin typeface="Times New Roman"/>
                <a:cs typeface="Times New Roman"/>
              </a:rPr>
              <a:t>mistakes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442447" y="1069847"/>
            <a:ext cx="1338072" cy="1373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732135" cy="466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Moving </a:t>
            </a:r>
            <a:r>
              <a:rPr sz="2400" b="1" dirty="0">
                <a:latin typeface="Times New Roman"/>
                <a:cs typeface="Times New Roman"/>
              </a:rPr>
              <a:t>to the </a:t>
            </a:r>
            <a:r>
              <a:rPr sz="2400" b="1" spc="-5" dirty="0">
                <a:latin typeface="Times New Roman"/>
                <a:cs typeface="Times New Roman"/>
              </a:rPr>
              <a:t>Cloud—work </a:t>
            </a:r>
            <a:r>
              <a:rPr sz="2400" b="1" dirty="0">
                <a:latin typeface="Times New Roman"/>
                <a:cs typeface="Times New Roman"/>
              </a:rPr>
              <a:t>to make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transition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smooth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2508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Moving to the cloud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involves understanding the </a:t>
            </a: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it will have on your </a:t>
            </a:r>
            <a:r>
              <a:rPr sz="2000" spc="-10" dirty="0">
                <a:latin typeface="Times New Roman"/>
                <a:cs typeface="Times New Roman"/>
              </a:rPr>
              <a:t>staff. </a:t>
            </a:r>
            <a:r>
              <a:rPr sz="2000" dirty="0">
                <a:latin typeface="Times New Roman"/>
                <a:cs typeface="Times New Roman"/>
              </a:rPr>
              <a:t>It is </a:t>
            </a:r>
            <a:r>
              <a:rPr sz="2000" spc="-5" dirty="0">
                <a:latin typeface="Times New Roman"/>
                <a:cs typeface="Times New Roman"/>
              </a:rPr>
              <a:t>important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anticipate issues and prepare well before introducing the new technology in the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smooth </a:t>
            </a:r>
            <a:r>
              <a:rPr sz="2000" dirty="0">
                <a:latin typeface="Times New Roman"/>
                <a:cs typeface="Times New Roman"/>
              </a:rPr>
              <a:t>the transition to cloud consider the following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steps: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Get executive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support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move </a:t>
            </a:r>
            <a:r>
              <a:rPr sz="2000" dirty="0">
                <a:latin typeface="Times New Roman"/>
                <a:cs typeface="Times New Roman"/>
              </a:rPr>
              <a:t>to the cloud will be </a:t>
            </a:r>
            <a:r>
              <a:rPr sz="2000" spc="-5" dirty="0">
                <a:latin typeface="Times New Roman"/>
                <a:cs typeface="Times New Roman"/>
              </a:rPr>
              <a:t>smoother </a:t>
            </a:r>
            <a:r>
              <a:rPr sz="2000" dirty="0">
                <a:latin typeface="Times New Roman"/>
                <a:cs typeface="Times New Roman"/>
              </a:rPr>
              <a:t>if you have executive support. If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these executives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be designated the </a:t>
            </a:r>
            <a:r>
              <a:rPr sz="2000" spc="-5" dirty="0">
                <a:latin typeface="Times New Roman"/>
                <a:cs typeface="Times New Roman"/>
              </a:rPr>
              <a:t>champion </a:t>
            </a:r>
            <a:r>
              <a:rPr sz="2000" dirty="0">
                <a:latin typeface="Times New Roman"/>
                <a:cs typeface="Times New Roman"/>
              </a:rPr>
              <a:t>to send the </a:t>
            </a:r>
            <a:r>
              <a:rPr sz="2000" spc="-5" dirty="0">
                <a:latin typeface="Times New Roman"/>
                <a:cs typeface="Times New Roman"/>
              </a:rPr>
              <a:t>message </a:t>
            </a:r>
            <a:r>
              <a:rPr sz="2000" spc="5" dirty="0">
                <a:latin typeface="Times New Roman"/>
                <a:cs typeface="Times New Roman"/>
              </a:rPr>
              <a:t>from </a:t>
            </a:r>
            <a:r>
              <a:rPr sz="2000" dirty="0">
                <a:latin typeface="Times New Roman"/>
                <a:cs typeface="Times New Roman"/>
              </a:rPr>
              <a:t>the top, people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more likely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listen.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Understand the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culture</a:t>
            </a:r>
            <a:endParaRPr sz="2000">
              <a:latin typeface="Times New Roman"/>
              <a:cs typeface="Times New Roman"/>
            </a:endParaRPr>
          </a:p>
          <a:p>
            <a:pPr marL="469900" marR="4318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It is great if your culture is one that </a:t>
            </a:r>
            <a:r>
              <a:rPr sz="2000" spc="-5" dirty="0">
                <a:latin typeface="Times New Roman"/>
                <a:cs typeface="Times New Roman"/>
              </a:rPr>
              <a:t>embraces </a:t>
            </a:r>
            <a:r>
              <a:rPr sz="2000" dirty="0">
                <a:latin typeface="Times New Roman"/>
                <a:cs typeface="Times New Roman"/>
              </a:rPr>
              <a:t>innovation and change. </a:t>
            </a: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dirty="0">
                <a:latin typeface="Times New Roman"/>
                <a:cs typeface="Times New Roman"/>
              </a:rPr>
              <a:t>if your company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  been doing </a:t>
            </a:r>
            <a:r>
              <a:rPr sz="2000" spc="-5" dirty="0">
                <a:latin typeface="Times New Roman"/>
                <a:cs typeface="Times New Roman"/>
              </a:rPr>
              <a:t>something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way for the </a:t>
            </a:r>
            <a:r>
              <a:rPr sz="2000" spc="-5" dirty="0">
                <a:latin typeface="Times New Roman"/>
                <a:cs typeface="Times New Roman"/>
              </a:rPr>
              <a:t>last ten years, you </a:t>
            </a:r>
            <a:r>
              <a:rPr sz="2000" dirty="0">
                <a:latin typeface="Times New Roman"/>
                <a:cs typeface="Times New Roman"/>
              </a:rPr>
              <a:t>need to understand that there will no </a:t>
            </a:r>
            <a:r>
              <a:rPr sz="2000" spc="5" dirty="0">
                <a:latin typeface="Times New Roman"/>
                <a:cs typeface="Times New Roman"/>
              </a:rPr>
              <a:t>doubt 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resistance.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need to plan your rollout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accordingly.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133331" y="2516123"/>
            <a:ext cx="2458212" cy="944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78240" y="5500115"/>
            <a:ext cx="2474976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Contents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/>
          </a:p>
          <a:p>
            <a:pPr marL="830580" indent="-457834">
              <a:lnSpc>
                <a:spcPct val="100000"/>
              </a:lnSpc>
              <a:buAutoNum type="arabicPeriod"/>
              <a:tabLst>
                <a:tab pos="830580" algn="l"/>
                <a:tab pos="831215" algn="l"/>
              </a:tabLst>
            </a:pPr>
            <a:r>
              <a:rPr sz="2000" b="0" dirty="0">
                <a:latin typeface="Times New Roman"/>
                <a:cs typeface="Times New Roman"/>
              </a:rPr>
              <a:t>Cloud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2000" b="0" dirty="0">
                <a:latin typeface="Times New Roman"/>
                <a:cs typeface="Times New Roman"/>
              </a:rPr>
              <a:t>Application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1800" b="0" dirty="0">
                <a:latin typeface="Times New Roman"/>
                <a:cs typeface="Times New Roman"/>
              </a:rPr>
              <a:t>Data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Integration</a:t>
            </a:r>
            <a:endParaRPr sz="18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1800" b="0" dirty="0"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sz="1800" b="0" dirty="0">
                <a:latin typeface="Times New Roman"/>
                <a:cs typeface="Times New Roman"/>
              </a:rPr>
              <a:t>Ensuring </a:t>
            </a:r>
            <a:r>
              <a:rPr sz="1800" b="0" spc="-5" dirty="0">
                <a:latin typeface="Times New Roman"/>
                <a:cs typeface="Times New Roman"/>
              </a:rPr>
              <a:t>Successful </a:t>
            </a:r>
            <a:r>
              <a:rPr sz="1800" b="0" dirty="0">
                <a:latin typeface="Times New Roman"/>
                <a:cs typeface="Times New Roman"/>
              </a:rPr>
              <a:t>Cloud</a:t>
            </a:r>
            <a:r>
              <a:rPr sz="1800" b="0" spc="-12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Adoption</a:t>
            </a:r>
            <a:endParaRPr sz="1800">
              <a:latin typeface="Times New Roman"/>
              <a:cs typeface="Times New Roman"/>
            </a:endParaRPr>
          </a:p>
          <a:p>
            <a:pPr marL="1287780" lvl="1" indent="-457834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87780" algn="l"/>
                <a:tab pos="1288415" algn="l"/>
              </a:tabLst>
            </a:pPr>
            <a:r>
              <a:rPr sz="1800" spc="-5" dirty="0">
                <a:latin typeface="Times New Roman"/>
                <a:cs typeface="Times New Roman"/>
              </a:rPr>
              <a:t>Designing </a:t>
            </a:r>
            <a:r>
              <a:rPr sz="1800" dirty="0">
                <a:latin typeface="Times New Roman"/>
                <a:cs typeface="Times New Roman"/>
              </a:rPr>
              <a:t>a Cloud Proof 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Concept</a:t>
            </a:r>
            <a:endParaRPr sz="1800">
              <a:latin typeface="Times New Roman"/>
              <a:cs typeface="Times New Roman"/>
            </a:endParaRPr>
          </a:p>
          <a:p>
            <a:pPr marL="1287780" lvl="1" indent="-457834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1287780" algn="l"/>
                <a:tab pos="1288415" algn="l"/>
              </a:tabLst>
            </a:pPr>
            <a:r>
              <a:rPr sz="1800" spc="-35" dirty="0">
                <a:latin typeface="Times New Roman"/>
                <a:cs typeface="Times New Roman"/>
              </a:rPr>
              <a:t>Vendor </a:t>
            </a:r>
            <a:r>
              <a:rPr sz="1800" dirty="0">
                <a:latin typeface="Times New Roman"/>
                <a:cs typeface="Times New Roman"/>
              </a:rPr>
              <a:t>roles 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capabilities</a:t>
            </a:r>
            <a:endParaRPr sz="1800">
              <a:latin typeface="Times New Roman"/>
              <a:cs typeface="Times New Roman"/>
            </a:endParaRPr>
          </a:p>
          <a:p>
            <a:pPr marL="1287780" lvl="1" indent="-457834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87780" algn="l"/>
                <a:tab pos="1288415" algn="l"/>
              </a:tabLst>
            </a:pPr>
            <a:r>
              <a:rPr sz="1800" dirty="0">
                <a:latin typeface="Times New Roman"/>
                <a:cs typeface="Times New Roman"/>
              </a:rPr>
              <a:t>Moving to 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33743" y="2006171"/>
            <a:ext cx="4974590" cy="263906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295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of Cloud on IT Service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sz="2000" spc="-5" dirty="0">
                <a:latin typeface="Times New Roman"/>
                <a:cs typeface="Times New Roman"/>
              </a:rPr>
              <a:t>Risks </a:t>
            </a:r>
            <a:r>
              <a:rPr sz="2000" dirty="0">
                <a:latin typeface="Times New Roman"/>
                <a:cs typeface="Times New Roman"/>
              </a:rPr>
              <a:t>and Consequences of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1800" dirty="0">
                <a:latin typeface="Times New Roman"/>
                <a:cs typeface="Times New Roman"/>
              </a:rPr>
              <a:t>Legal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Issues</a:t>
            </a:r>
            <a:endParaRPr sz="18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1800" dirty="0">
                <a:latin typeface="Times New Roman"/>
                <a:cs typeface="Times New Roman"/>
              </a:rPr>
              <a:t>Compliance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Issues</a:t>
            </a:r>
            <a:endParaRPr sz="18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1800" dirty="0">
                <a:latin typeface="Times New Roman"/>
                <a:cs typeface="Times New Roman"/>
              </a:rPr>
              <a:t>Privacy 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796270" cy="527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Moving </a:t>
            </a:r>
            <a:r>
              <a:rPr sz="2400" b="1" dirty="0">
                <a:latin typeface="Times New Roman"/>
                <a:cs typeface="Times New Roman"/>
              </a:rPr>
              <a:t>to the </a:t>
            </a:r>
            <a:r>
              <a:rPr sz="2400" b="1" spc="-5" dirty="0">
                <a:latin typeface="Times New Roman"/>
                <a:cs typeface="Times New Roman"/>
              </a:rPr>
              <a:t>Cloud—work </a:t>
            </a:r>
            <a:r>
              <a:rPr sz="2400" b="1" dirty="0">
                <a:latin typeface="Times New Roman"/>
                <a:cs typeface="Times New Roman"/>
              </a:rPr>
              <a:t>to make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transition</a:t>
            </a:r>
            <a:r>
              <a:rPr sz="2400" b="1" spc="-5" dirty="0">
                <a:latin typeface="Times New Roman"/>
                <a:cs typeface="Times New Roman"/>
              </a:rPr>
              <a:t> smooth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Communicate the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message</a:t>
            </a:r>
            <a:endParaRPr sz="2000">
              <a:latin typeface="Times New Roman"/>
              <a:cs typeface="Times New Roman"/>
            </a:endParaRPr>
          </a:p>
          <a:p>
            <a:pPr marL="469900" marR="1085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When you have executive support and understand the culture you are dealing with, </a:t>
            </a:r>
            <a:r>
              <a:rPr sz="2000" spc="-5" dirty="0">
                <a:latin typeface="Times New Roman"/>
                <a:cs typeface="Times New Roman"/>
              </a:rPr>
              <a:t>communicate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cloud </a:t>
            </a:r>
            <a:r>
              <a:rPr sz="2000" spc="-5" dirty="0">
                <a:latin typeface="Times New Roman"/>
                <a:cs typeface="Times New Roman"/>
              </a:rPr>
              <a:t>message </a:t>
            </a:r>
            <a:r>
              <a:rPr sz="2000" dirty="0">
                <a:latin typeface="Times New Roman"/>
                <a:cs typeface="Times New Roman"/>
              </a:rPr>
              <a:t>to those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will be </a:t>
            </a:r>
            <a:r>
              <a:rPr sz="2000" spc="-5" dirty="0">
                <a:latin typeface="Times New Roman"/>
                <a:cs typeface="Times New Roman"/>
              </a:rPr>
              <a:t>impacted. </a:t>
            </a:r>
            <a:r>
              <a:rPr sz="2000" dirty="0">
                <a:latin typeface="Times New Roman"/>
                <a:cs typeface="Times New Roman"/>
              </a:rPr>
              <a:t>There are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ways to do this depending on your  culture:</a:t>
            </a:r>
            <a:endParaRPr sz="200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buFont typeface="Wingdings"/>
              <a:buChar char=""/>
              <a:tabLst>
                <a:tab pos="1383665" algn="l"/>
                <a:tab pos="1384300" algn="l"/>
              </a:tabLst>
            </a:pPr>
            <a:r>
              <a:rPr sz="2000" spc="-5" dirty="0">
                <a:latin typeface="Times New Roman"/>
                <a:cs typeface="Times New Roman"/>
              </a:rPr>
              <a:t>Department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meetings</a:t>
            </a:r>
            <a:endParaRPr sz="200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buFont typeface="Wingdings"/>
              <a:buChar char=""/>
              <a:tabLst>
                <a:tab pos="1383665" algn="l"/>
                <a:tab pos="1384300" algn="l"/>
              </a:tabLst>
            </a:pPr>
            <a:r>
              <a:rPr sz="2000" spc="-5" dirty="0">
                <a:latin typeface="Times New Roman"/>
                <a:cs typeface="Times New Roman"/>
              </a:rPr>
              <a:t>Memos</a:t>
            </a:r>
            <a:endParaRPr sz="200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buFont typeface="Wingdings"/>
              <a:buChar char="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Podcasts</a:t>
            </a:r>
            <a:endParaRPr sz="200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buFont typeface="Wingdings"/>
              <a:buChar char="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Internal social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Educate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Everyone in the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is involved with 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needs to understand three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things: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spc="5" dirty="0">
                <a:latin typeface="Times New Roman"/>
                <a:cs typeface="Times New Roman"/>
              </a:rPr>
              <a:t>Why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company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moving some </a:t>
            </a:r>
            <a:r>
              <a:rPr sz="2000" dirty="0">
                <a:latin typeface="Times New Roman"/>
                <a:cs typeface="Times New Roman"/>
              </a:rPr>
              <a:t>operations to the cloud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model?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What are the benefits of this </a:t>
            </a:r>
            <a:r>
              <a:rPr sz="2000" spc="-5" dirty="0">
                <a:latin typeface="Times New Roman"/>
                <a:cs typeface="Times New Roman"/>
              </a:rPr>
              <a:t>move </a:t>
            </a:r>
            <a:r>
              <a:rPr sz="2000" dirty="0">
                <a:latin typeface="Times New Roman"/>
                <a:cs typeface="Times New Roman"/>
              </a:rPr>
              <a:t>to the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organization?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individual people will be </a:t>
            </a:r>
            <a:r>
              <a:rPr sz="2000" spc="-5" dirty="0">
                <a:latin typeface="Times New Roman"/>
                <a:cs typeface="Times New Roman"/>
              </a:rPr>
              <a:t>impacted </a:t>
            </a:r>
            <a:r>
              <a:rPr sz="2000" dirty="0">
                <a:latin typeface="Times New Roman"/>
                <a:cs typeface="Times New Roman"/>
              </a:rPr>
              <a:t>by the </a:t>
            </a:r>
            <a:r>
              <a:rPr sz="2000" spc="-5" dirty="0">
                <a:latin typeface="Times New Roman"/>
                <a:cs typeface="Times New Roman"/>
              </a:rPr>
              <a:t>move </a:t>
            </a:r>
            <a:r>
              <a:rPr sz="2000" dirty="0">
                <a:latin typeface="Times New Roman"/>
                <a:cs typeface="Times New Roman"/>
              </a:rPr>
              <a:t>to cloud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computing?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043416" y="2699004"/>
            <a:ext cx="2548128" cy="208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263" y="5452871"/>
            <a:ext cx="1277112" cy="1267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602595" cy="496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Moving </a:t>
            </a:r>
            <a:r>
              <a:rPr sz="2400" b="1" dirty="0">
                <a:latin typeface="Times New Roman"/>
                <a:cs typeface="Times New Roman"/>
              </a:rPr>
              <a:t>to the </a:t>
            </a:r>
            <a:r>
              <a:rPr sz="2400" b="1" spc="-5" dirty="0">
                <a:latin typeface="Times New Roman"/>
                <a:cs typeface="Times New Roman"/>
              </a:rPr>
              <a:t>Cloud—work </a:t>
            </a:r>
            <a:r>
              <a:rPr sz="2400" b="1" dirty="0">
                <a:latin typeface="Times New Roman"/>
                <a:cs typeface="Times New Roman"/>
              </a:rPr>
              <a:t>to make </a:t>
            </a:r>
            <a:r>
              <a:rPr sz="2400" b="1" spc="-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transition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smooth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Get people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involved</a:t>
            </a:r>
            <a:endParaRPr sz="2000">
              <a:latin typeface="Times New Roman"/>
              <a:cs typeface="Times New Roman"/>
            </a:endParaRPr>
          </a:p>
          <a:p>
            <a:pPr marL="469900" marR="3225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If people feel that they are the part of the change, they are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likely </a:t>
            </a:r>
            <a:r>
              <a:rPr sz="2000" dirty="0">
                <a:latin typeface="Times New Roman"/>
                <a:cs typeface="Times New Roman"/>
              </a:rPr>
              <a:t>to resist </a:t>
            </a:r>
            <a:r>
              <a:rPr sz="2000" spc="-5" dirty="0">
                <a:latin typeface="Times New Roman"/>
                <a:cs typeface="Times New Roman"/>
              </a:rPr>
              <a:t>it. </a:t>
            </a:r>
            <a:r>
              <a:rPr sz="2000" dirty="0">
                <a:latin typeface="Times New Roman"/>
                <a:cs typeface="Times New Roman"/>
              </a:rPr>
              <a:t>So, get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  involved! Form transition </a:t>
            </a:r>
            <a:r>
              <a:rPr sz="2000" spc="-5" dirty="0">
                <a:latin typeface="Times New Roman"/>
                <a:cs typeface="Times New Roman"/>
              </a:rPr>
              <a:t>committees </a:t>
            </a:r>
            <a:r>
              <a:rPr sz="2000" dirty="0">
                <a:latin typeface="Times New Roman"/>
                <a:cs typeface="Times New Roman"/>
              </a:rPr>
              <a:t>and appoint people to </a:t>
            </a:r>
            <a:r>
              <a:rPr sz="2000" spc="-5" dirty="0">
                <a:latin typeface="Times New Roman"/>
                <a:cs typeface="Times New Roman"/>
              </a:rPr>
              <a:t>lead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charge.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30" dirty="0">
                <a:latin typeface="Times New Roman"/>
                <a:cs typeface="Times New Roman"/>
              </a:rPr>
              <a:t>Train </a:t>
            </a:r>
            <a:r>
              <a:rPr sz="2000" b="1" dirty="0">
                <a:latin typeface="Times New Roman"/>
                <a:cs typeface="Times New Roman"/>
              </a:rPr>
              <a:t>your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staff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Even if you are just moving your </a:t>
            </a:r>
            <a:r>
              <a:rPr sz="2000" spc="-5" dirty="0">
                <a:latin typeface="Times New Roman"/>
                <a:cs typeface="Times New Roman"/>
              </a:rPr>
              <a:t>employees </a:t>
            </a:r>
            <a:r>
              <a:rPr sz="2000" dirty="0">
                <a:latin typeface="Times New Roman"/>
                <a:cs typeface="Times New Roman"/>
              </a:rPr>
              <a:t>to a thin </a:t>
            </a:r>
            <a:r>
              <a:rPr sz="2000" spc="-5" dirty="0">
                <a:latin typeface="Times New Roman"/>
                <a:cs typeface="Times New Roman"/>
              </a:rPr>
              <a:t>client-virtualized </a:t>
            </a:r>
            <a:r>
              <a:rPr sz="2000" dirty="0">
                <a:latin typeface="Times New Roman"/>
                <a:cs typeface="Times New Roman"/>
              </a:rPr>
              <a:t>cloud desktop, you </a:t>
            </a:r>
            <a:r>
              <a:rPr sz="2000" spc="-10" dirty="0">
                <a:latin typeface="Times New Roman"/>
                <a:cs typeface="Times New Roman"/>
              </a:rPr>
              <a:t>may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still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need to do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training. The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training will depend on the job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  <a:p>
            <a:pPr marL="1384300" marR="848994" lvl="1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If you are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a lot of your workload to the cloud and your cloud provider has  </a:t>
            </a:r>
            <a:r>
              <a:rPr sz="2000" spc="-5" dirty="0">
                <a:latin typeface="Times New Roman"/>
                <a:cs typeface="Times New Roman"/>
              </a:rPr>
              <a:t>monitoring </a:t>
            </a:r>
            <a:r>
              <a:rPr sz="2000" dirty="0">
                <a:latin typeface="Times New Roman"/>
                <a:cs typeface="Times New Roman"/>
              </a:rPr>
              <a:t>tools that you are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used to, your </a:t>
            </a:r>
            <a:r>
              <a:rPr sz="2000" spc="-10" dirty="0">
                <a:latin typeface="Times New Roman"/>
                <a:cs typeface="Times New Roman"/>
              </a:rPr>
              <a:t>staff </a:t>
            </a:r>
            <a:r>
              <a:rPr sz="2000" dirty="0">
                <a:latin typeface="Times New Roman"/>
                <a:cs typeface="Times New Roman"/>
              </a:rPr>
              <a:t>will have to be trained on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this.</a:t>
            </a:r>
            <a:endParaRPr sz="2000">
              <a:latin typeface="Times New Roman"/>
              <a:cs typeface="Times New Roman"/>
            </a:endParaRPr>
          </a:p>
          <a:p>
            <a:pPr marL="1384300" marR="55880" lvl="1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If there are processes that change as a result of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the cloud </a:t>
            </a:r>
            <a:r>
              <a:rPr sz="2000" spc="-5" dirty="0">
                <a:latin typeface="Times New Roman"/>
                <a:cs typeface="Times New Roman"/>
              </a:rPr>
              <a:t>model, there </a:t>
            </a:r>
            <a:r>
              <a:rPr sz="2000" dirty="0">
                <a:latin typeface="Times New Roman"/>
                <a:cs typeface="Times New Roman"/>
              </a:rPr>
              <a:t>would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 training involved in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that.</a:t>
            </a:r>
            <a:endParaRPr sz="200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you move </a:t>
            </a:r>
            <a:r>
              <a:rPr sz="2000" dirty="0">
                <a:latin typeface="Times New Roman"/>
                <a:cs typeface="Times New Roman"/>
              </a:rPr>
              <a:t>to a SaaS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of your applications and they are </a:t>
            </a:r>
            <a:r>
              <a:rPr sz="2000" spc="-30" dirty="0">
                <a:latin typeface="Times New Roman"/>
                <a:cs typeface="Times New Roman"/>
              </a:rPr>
              <a:t>new,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employees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need to be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trained.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242804" y="2484120"/>
            <a:ext cx="1348740" cy="1051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54183" y="5876542"/>
            <a:ext cx="1737360" cy="90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63" y="4594859"/>
            <a:ext cx="1298448" cy="83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854055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Impact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Cloud on IT </a:t>
            </a:r>
            <a:r>
              <a:rPr sz="2400" b="1" dirty="0">
                <a:latin typeface="Times New Roman"/>
                <a:cs typeface="Times New Roman"/>
              </a:rPr>
              <a:t>Service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9296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a cloud service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there are a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considerations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affect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  </a:t>
            </a:r>
            <a:r>
              <a:rPr sz="2000" spc="-5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Service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Desk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 the </a:t>
            </a:r>
            <a:r>
              <a:rPr sz="2000" spc="-5" dirty="0">
                <a:latin typeface="Times New Roman"/>
                <a:cs typeface="Times New Roman"/>
              </a:rPr>
              <a:t>cloud-computing model, </a:t>
            </a:r>
            <a:r>
              <a:rPr sz="2000" dirty="0">
                <a:latin typeface="Times New Roman"/>
                <a:cs typeface="Times New Roman"/>
              </a:rPr>
              <a:t>high expectations of </a:t>
            </a:r>
            <a:r>
              <a:rPr sz="2000" spc="-5" dirty="0">
                <a:latin typeface="Times New Roman"/>
                <a:cs typeface="Times New Roman"/>
              </a:rPr>
              <a:t>availability </a:t>
            </a:r>
            <a:r>
              <a:rPr sz="2000" dirty="0">
                <a:latin typeface="Times New Roman"/>
                <a:cs typeface="Times New Roman"/>
              </a:rPr>
              <a:t>are a part of the </a:t>
            </a:r>
            <a:r>
              <a:rPr sz="2000" spc="-20" dirty="0">
                <a:latin typeface="Times New Roman"/>
                <a:cs typeface="Times New Roman"/>
              </a:rPr>
              <a:t>model’s </a:t>
            </a:r>
            <a:r>
              <a:rPr sz="2000" spc="-5" dirty="0">
                <a:latin typeface="Times New Roman"/>
                <a:cs typeface="Times New Roman"/>
              </a:rPr>
              <a:t>selling </a:t>
            </a:r>
            <a:r>
              <a:rPr sz="2000" dirty="0">
                <a:latin typeface="Times New Roman"/>
                <a:cs typeface="Times New Roman"/>
              </a:rPr>
              <a:t>point,  so rapid </a:t>
            </a:r>
            <a:r>
              <a:rPr sz="2000" spc="-5" dirty="0">
                <a:latin typeface="Times New Roman"/>
                <a:cs typeface="Times New Roman"/>
              </a:rPr>
              <a:t>restoration </a:t>
            </a:r>
            <a:r>
              <a:rPr sz="2000" dirty="0">
                <a:latin typeface="Times New Roman"/>
                <a:cs typeface="Times New Roman"/>
              </a:rPr>
              <a:t>of service </a:t>
            </a:r>
            <a:r>
              <a:rPr sz="2000" spc="-5" dirty="0">
                <a:latin typeface="Times New Roman"/>
                <a:cs typeface="Times New Roman"/>
              </a:rPr>
              <a:t>becomes critical </a:t>
            </a:r>
            <a:r>
              <a:rPr sz="2000" dirty="0">
                <a:latin typeface="Times New Roman"/>
                <a:cs typeface="Times New Roman"/>
              </a:rPr>
              <a:t>through the use of these processes and the Service  Desk that </a:t>
            </a:r>
            <a:r>
              <a:rPr sz="2000" spc="-5" dirty="0">
                <a:latin typeface="Times New Roman"/>
                <a:cs typeface="Times New Roman"/>
              </a:rPr>
              <a:t>performs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Change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marR="2355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Change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workflow </a:t>
            </a:r>
            <a:r>
              <a:rPr sz="2000" spc="-5" dirty="0">
                <a:latin typeface="Times New Roman"/>
                <a:cs typeface="Times New Roman"/>
              </a:rPr>
              <a:t>activities </a:t>
            </a:r>
            <a:r>
              <a:rPr sz="2000" dirty="0">
                <a:latin typeface="Times New Roman"/>
                <a:cs typeface="Times New Roman"/>
              </a:rPr>
              <a:t>can be done best by the Service Delivery Architects.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  are the ones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spc="-5" dirty="0">
                <a:latin typeface="Times New Roman"/>
                <a:cs typeface="Times New Roman"/>
              </a:rPr>
              <a:t>determine </a:t>
            </a:r>
            <a:r>
              <a:rPr sz="2000" dirty="0">
                <a:latin typeface="Times New Roman"/>
                <a:cs typeface="Times New Roman"/>
              </a:rPr>
              <a:t>the rules used by the </a:t>
            </a:r>
            <a:r>
              <a:rPr sz="2000" spc="-5" dirty="0">
                <a:latin typeface="Times New Roman"/>
                <a:cs typeface="Times New Roman"/>
              </a:rPr>
              <a:t>automation </a:t>
            </a:r>
            <a:r>
              <a:rPr sz="2000" dirty="0">
                <a:latin typeface="Times New Roman"/>
                <a:cs typeface="Times New Roman"/>
              </a:rPr>
              <a:t>tools for the </a:t>
            </a:r>
            <a:r>
              <a:rPr sz="2000" spc="-5" dirty="0">
                <a:latin typeface="Times New Roman"/>
                <a:cs typeface="Times New Roman"/>
              </a:rPr>
              <a:t>tasks performed  traditionally </a:t>
            </a:r>
            <a:r>
              <a:rPr sz="2000" dirty="0">
                <a:latin typeface="Times New Roman"/>
                <a:cs typeface="Times New Roman"/>
              </a:rPr>
              <a:t>by the Service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team.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332976" y="5664708"/>
            <a:ext cx="2258568" cy="967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2492" y="2072639"/>
            <a:ext cx="1370076" cy="91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63" y="5533644"/>
            <a:ext cx="1758695" cy="1098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709910" cy="527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Impact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Cloud on IT </a:t>
            </a:r>
            <a:r>
              <a:rPr sz="2400" b="1" dirty="0">
                <a:latin typeface="Times New Roman"/>
                <a:cs typeface="Times New Roman"/>
              </a:rPr>
              <a:t>Service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Configuration and Asset</a:t>
            </a:r>
            <a:r>
              <a:rPr sz="2000" b="1" spc="-1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Configuration is </a:t>
            </a:r>
            <a:r>
              <a:rPr sz="2000" spc="-5" dirty="0">
                <a:latin typeface="Times New Roman"/>
                <a:cs typeface="Times New Roman"/>
              </a:rPr>
              <a:t>easier </a:t>
            </a:r>
            <a:r>
              <a:rPr sz="2000" dirty="0">
                <a:latin typeface="Times New Roman"/>
                <a:cs typeface="Times New Roman"/>
              </a:rPr>
              <a:t>in cloud than the enterprise IT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with an extensive variety of hardware  and software to be </a:t>
            </a:r>
            <a:r>
              <a:rPr sz="2000" spc="-5" dirty="0">
                <a:latin typeface="Times New Roman"/>
                <a:cs typeface="Times New Roman"/>
              </a:rPr>
              <a:t>orchestrated. Many service-specific </a:t>
            </a:r>
            <a:r>
              <a:rPr sz="2000" dirty="0">
                <a:latin typeface="Times New Roman"/>
                <a:cs typeface="Times New Roman"/>
              </a:rPr>
              <a:t>tools provide </a:t>
            </a:r>
            <a:r>
              <a:rPr sz="2000" spc="-5" dirty="0">
                <a:latin typeface="Times New Roman"/>
                <a:cs typeface="Times New Roman"/>
              </a:rPr>
              <a:t>configuration capability </a:t>
            </a:r>
            <a:r>
              <a:rPr sz="2000" dirty="0">
                <a:latin typeface="Times New Roman"/>
                <a:cs typeface="Times New Roman"/>
              </a:rPr>
              <a:t>for that  service, thus reducing the </a:t>
            </a:r>
            <a:r>
              <a:rPr sz="2000" spc="-5" dirty="0">
                <a:latin typeface="Times New Roman"/>
                <a:cs typeface="Times New Roman"/>
              </a:rPr>
              <a:t>amount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manual coordination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Asset management </a:t>
            </a:r>
            <a:r>
              <a:rPr sz="2000" dirty="0">
                <a:latin typeface="Times New Roman"/>
                <a:cs typeface="Times New Roman"/>
              </a:rPr>
              <a:t>is related to </a:t>
            </a:r>
            <a:r>
              <a:rPr sz="2000" spc="-5" dirty="0">
                <a:latin typeface="Times New Roman"/>
                <a:cs typeface="Times New Roman"/>
              </a:rPr>
              <a:t>configuration management </a:t>
            </a:r>
            <a:r>
              <a:rPr sz="2000" dirty="0">
                <a:latin typeface="Times New Roman"/>
                <a:cs typeface="Times New Roman"/>
              </a:rPr>
              <a:t>and, in a cloud service, has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endParaRPr sz="20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A virtual component</a:t>
            </a:r>
            <a:r>
              <a:rPr sz="2000" b="1" dirty="0">
                <a:latin typeface="Times New Roman"/>
                <a:cs typeface="Times New Roman"/>
              </a:rPr>
              <a:t>—</a:t>
            </a:r>
            <a:r>
              <a:rPr sz="2000" dirty="0">
                <a:latin typeface="Times New Roman"/>
                <a:cs typeface="Times New Roman"/>
              </a:rPr>
              <a:t>tracking virtual resources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dynamic component</a:t>
            </a:r>
            <a:r>
              <a:rPr sz="2000" b="1" spc="-5" dirty="0">
                <a:latin typeface="Times New Roman"/>
                <a:cs typeface="Times New Roman"/>
              </a:rPr>
              <a:t>—</a:t>
            </a:r>
            <a:r>
              <a:rPr sz="2000" spc="-5" dirty="0">
                <a:latin typeface="Times New Roman"/>
                <a:cs typeface="Times New Roman"/>
              </a:rPr>
              <a:t>assets </a:t>
            </a:r>
            <a:r>
              <a:rPr sz="2000" dirty="0">
                <a:latin typeface="Times New Roman"/>
                <a:cs typeface="Times New Roman"/>
              </a:rPr>
              <a:t>can change every hour to </a:t>
            </a:r>
            <a:r>
              <a:rPr sz="2000" spc="-5" dirty="0">
                <a:latin typeface="Times New Roman"/>
                <a:cs typeface="Times New Roman"/>
              </a:rPr>
              <a:t>its management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Asset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needs 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A consumer view</a:t>
            </a:r>
            <a:r>
              <a:rPr sz="2000" b="1" dirty="0">
                <a:latin typeface="Times New Roman"/>
                <a:cs typeface="Times New Roman"/>
              </a:rPr>
              <a:t>—</a:t>
            </a:r>
            <a:r>
              <a:rPr sz="2000" dirty="0">
                <a:latin typeface="Times New Roman"/>
                <a:cs typeface="Times New Roman"/>
              </a:rPr>
              <a:t>what assets belong to the service being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consumed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A service view</a:t>
            </a:r>
            <a:r>
              <a:rPr sz="2000" b="1" dirty="0">
                <a:latin typeface="Times New Roman"/>
                <a:cs typeface="Times New Roman"/>
              </a:rPr>
              <a:t>—</a:t>
            </a:r>
            <a:r>
              <a:rPr sz="2000" dirty="0">
                <a:latin typeface="Times New Roman"/>
                <a:cs typeface="Times New Roman"/>
              </a:rPr>
              <a:t>since </a:t>
            </a:r>
            <a:r>
              <a:rPr sz="2000" spc="-5" dirty="0">
                <a:latin typeface="Times New Roman"/>
                <a:cs typeface="Times New Roman"/>
              </a:rPr>
              <a:t>assets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revenue</a:t>
            </a:r>
            <a:endParaRPr sz="20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dirty="0">
                <a:latin typeface="Times New Roman"/>
                <a:cs typeface="Times New Roman"/>
              </a:rPr>
              <a:t>An enterprise view</a:t>
            </a:r>
            <a:r>
              <a:rPr sz="2000" b="1" dirty="0">
                <a:latin typeface="Times New Roman"/>
                <a:cs typeface="Times New Roman"/>
              </a:rPr>
              <a:t>—</a:t>
            </a:r>
            <a:r>
              <a:rPr sz="2000" dirty="0">
                <a:latin typeface="Times New Roman"/>
                <a:cs typeface="Times New Roman"/>
              </a:rPr>
              <a:t>showing the business </a:t>
            </a:r>
            <a:r>
              <a:rPr sz="2000" spc="-5" dirty="0">
                <a:latin typeface="Times New Roman"/>
                <a:cs typeface="Times New Roman"/>
              </a:rPr>
              <a:t>status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cloud services being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offered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454640" y="822960"/>
            <a:ext cx="1557527" cy="1264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94064" y="4244340"/>
            <a:ext cx="2590800" cy="1761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263" y="4070603"/>
            <a:ext cx="902208" cy="902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092834"/>
            <a:ext cx="10649585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Impact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Cloud on IT </a:t>
            </a:r>
            <a:r>
              <a:rPr sz="2400" b="1" dirty="0">
                <a:latin typeface="Times New Roman"/>
                <a:cs typeface="Times New Roman"/>
              </a:rPr>
              <a:t>Service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Service-Level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469900" marR="341630">
              <a:lnSpc>
                <a:spcPct val="100000"/>
              </a:lnSpc>
            </a:pP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a cloud environment, a single SLM process can exist,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separate SLAs and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Service-Level  Packages should be defined, </a:t>
            </a:r>
            <a:r>
              <a:rPr sz="2000" spc="-5" dirty="0">
                <a:latin typeface="Times New Roman"/>
                <a:cs typeface="Times New Roman"/>
              </a:rPr>
              <a:t>monitored,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managed </a:t>
            </a:r>
            <a:r>
              <a:rPr sz="2000" dirty="0">
                <a:latin typeface="Times New Roman"/>
                <a:cs typeface="Times New Roman"/>
              </a:rPr>
              <a:t>for each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Availability, </a:t>
            </a:r>
            <a:r>
              <a:rPr sz="2000" b="1" spc="-15" dirty="0">
                <a:latin typeface="Times New Roman"/>
                <a:cs typeface="Times New Roman"/>
              </a:rPr>
              <a:t>Capacity, </a:t>
            </a:r>
            <a:r>
              <a:rPr sz="2000" b="1" spc="-10" dirty="0">
                <a:latin typeface="Times New Roman"/>
                <a:cs typeface="Times New Roman"/>
              </a:rPr>
              <a:t>Continuity,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469900" marR="965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Cloud service provider </a:t>
            </a:r>
            <a:r>
              <a:rPr sz="2000" spc="-5" dirty="0">
                <a:latin typeface="Times New Roman"/>
                <a:cs typeface="Times New Roman"/>
              </a:rPr>
              <a:t>must offer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its customers </a:t>
            </a:r>
            <a:r>
              <a:rPr sz="2000" dirty="0">
                <a:latin typeface="Times New Roman"/>
                <a:cs typeface="Times New Roman"/>
              </a:rPr>
              <a:t>a warranty of service continuity and </a:t>
            </a:r>
            <a:r>
              <a:rPr sz="2000" spc="-5" dirty="0">
                <a:latin typeface="Times New Roman"/>
                <a:cs typeface="Times New Roman"/>
              </a:rPr>
              <a:t>make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  part of the SLA that </a:t>
            </a:r>
            <a:r>
              <a:rPr sz="2000" spc="-5" dirty="0">
                <a:latin typeface="Times New Roman"/>
                <a:cs typeface="Times New Roman"/>
              </a:rPr>
              <a:t>comprises </a:t>
            </a:r>
            <a:r>
              <a:rPr sz="2000" dirty="0">
                <a:latin typeface="Times New Roman"/>
                <a:cs typeface="Times New Roman"/>
              </a:rPr>
              <a:t>the Service-Level Packages </a:t>
            </a:r>
            <a:r>
              <a:rPr sz="2000" spc="-5" dirty="0">
                <a:latin typeface="Times New Roman"/>
                <a:cs typeface="Times New Roman"/>
              </a:rPr>
              <a:t>offered </a:t>
            </a:r>
            <a:r>
              <a:rPr sz="2000" dirty="0">
                <a:latin typeface="Times New Roman"/>
                <a:cs typeface="Times New Roman"/>
              </a:rPr>
              <a:t>by the service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Scalability </a:t>
            </a:r>
            <a:r>
              <a:rPr sz="2000" dirty="0">
                <a:latin typeface="Times New Roman"/>
                <a:cs typeface="Times New Roman"/>
              </a:rPr>
              <a:t>of capacity and performance are core </a:t>
            </a:r>
            <a:r>
              <a:rPr sz="2000" spc="-5" dirty="0">
                <a:latin typeface="Times New Roman"/>
                <a:cs typeface="Times New Roman"/>
              </a:rPr>
              <a:t>offerings </a:t>
            </a:r>
            <a:r>
              <a:rPr sz="2000" dirty="0">
                <a:latin typeface="Times New Roman"/>
                <a:cs typeface="Times New Roman"/>
              </a:rPr>
              <a:t>of cloud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and should be reflected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SLAs.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For cloud services, </a:t>
            </a:r>
            <a:r>
              <a:rPr sz="2000" spc="-5" dirty="0">
                <a:latin typeface="Times New Roman"/>
                <a:cs typeface="Times New Roman"/>
              </a:rPr>
              <a:t>availability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vital; much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availability must </a:t>
            </a:r>
            <a:r>
              <a:rPr sz="2000" dirty="0">
                <a:latin typeface="Times New Roman"/>
                <a:cs typeface="Times New Roman"/>
              </a:rPr>
              <a:t>be architected into the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624059" y="2362200"/>
            <a:ext cx="1662683" cy="1037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263" y="5995415"/>
            <a:ext cx="1554480" cy="722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315" y="3813047"/>
            <a:ext cx="742188" cy="498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96983" y="5527547"/>
            <a:ext cx="2115312" cy="1190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77500" y="1293875"/>
            <a:ext cx="1072896" cy="629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509776"/>
            <a:ext cx="5964555" cy="222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Risks </a:t>
            </a:r>
            <a:r>
              <a:rPr sz="2400" b="1" spc="-5" dirty="0">
                <a:latin typeface="Times New Roman"/>
                <a:cs typeface="Times New Roman"/>
              </a:rPr>
              <a:t>and Consequences </a:t>
            </a:r>
            <a:r>
              <a:rPr sz="2400" b="1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Cloud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Legal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Compliance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Privacy 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2834"/>
            <a:ext cx="10805160" cy="4051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Legal </a:t>
            </a:r>
            <a:r>
              <a:rPr sz="2400" b="1" spc="-5" dirty="0">
                <a:latin typeface="Times New Roman"/>
                <a:cs typeface="Times New Roman"/>
              </a:rPr>
              <a:t>and Compliance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 marL="355600" marR="897255" indent="-3429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According to Glen Brunette and </a:t>
            </a:r>
            <a:r>
              <a:rPr sz="2000" spc="-5" dirty="0">
                <a:latin typeface="Times New Roman"/>
                <a:cs typeface="Times New Roman"/>
              </a:rPr>
              <a:t>Rich </a:t>
            </a:r>
            <a:r>
              <a:rPr sz="2000" dirty="0">
                <a:latin typeface="Times New Roman"/>
                <a:cs typeface="Times New Roman"/>
              </a:rPr>
              <a:t>Mogull of Cloud Security Alliance, in their white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paper,  </a:t>
            </a:r>
            <a:r>
              <a:rPr sz="2000" dirty="0">
                <a:latin typeface="Times New Roman"/>
                <a:cs typeface="Times New Roman"/>
              </a:rPr>
              <a:t>“Security Guidance for </a:t>
            </a:r>
            <a:r>
              <a:rPr sz="2000" spc="-5" dirty="0">
                <a:latin typeface="Times New Roman"/>
                <a:cs typeface="Times New Roman"/>
              </a:rPr>
              <a:t>Critical </a:t>
            </a:r>
            <a:r>
              <a:rPr sz="2000" dirty="0">
                <a:latin typeface="Times New Roman"/>
                <a:cs typeface="Times New Roman"/>
              </a:rPr>
              <a:t>Areas of Focus in Cloud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Computing.”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employs </a:t>
            </a:r>
            <a:r>
              <a:rPr sz="2000" dirty="0">
                <a:latin typeface="Times New Roman"/>
                <a:cs typeface="Times New Roman"/>
              </a:rPr>
              <a:t>a hybrid, </a:t>
            </a:r>
            <a:r>
              <a:rPr sz="2000" spc="-20" dirty="0">
                <a:latin typeface="Times New Roman"/>
                <a:cs typeface="Times New Roman"/>
              </a:rPr>
              <a:t>community, </a:t>
            </a:r>
            <a:r>
              <a:rPr sz="2000" dirty="0">
                <a:latin typeface="Times New Roman"/>
                <a:cs typeface="Times New Roman"/>
              </a:rPr>
              <a:t>or public cloud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“creates new </a:t>
            </a:r>
            <a:r>
              <a:rPr sz="2000" spc="-5" dirty="0">
                <a:latin typeface="Times New Roman"/>
                <a:cs typeface="Times New Roman"/>
              </a:rPr>
              <a:t>dynamics </a:t>
            </a:r>
            <a:r>
              <a:rPr sz="2000" dirty="0">
                <a:latin typeface="Times New Roman"/>
                <a:cs typeface="Times New Roman"/>
              </a:rPr>
              <a:t>in  the </a:t>
            </a:r>
            <a:r>
              <a:rPr sz="2000" spc="-5" dirty="0">
                <a:latin typeface="Times New Roman"/>
                <a:cs typeface="Times New Roman"/>
              </a:rPr>
              <a:t>relationship </a:t>
            </a:r>
            <a:r>
              <a:rPr sz="2000" dirty="0">
                <a:latin typeface="Times New Roman"/>
                <a:cs typeface="Times New Roman"/>
              </a:rPr>
              <a:t>between an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information, </a:t>
            </a:r>
            <a:r>
              <a:rPr sz="2000" spc="-5" dirty="0">
                <a:latin typeface="Times New Roman"/>
                <a:cs typeface="Times New Roman"/>
              </a:rPr>
              <a:t>involving </a:t>
            </a:r>
            <a:r>
              <a:rPr sz="2000" dirty="0">
                <a:latin typeface="Times New Roman"/>
                <a:cs typeface="Times New Roman"/>
              </a:rPr>
              <a:t>the presence of a third </a:t>
            </a:r>
            <a:r>
              <a:rPr sz="2000" spc="-5" dirty="0">
                <a:latin typeface="Times New Roman"/>
                <a:cs typeface="Times New Roman"/>
              </a:rPr>
              <a:t>party:  </a:t>
            </a:r>
            <a:r>
              <a:rPr sz="2000" dirty="0">
                <a:latin typeface="Times New Roman"/>
                <a:cs typeface="Times New Roman"/>
              </a:rPr>
              <a:t>the cloud </a:t>
            </a:r>
            <a:r>
              <a:rPr sz="2000" spc="-15" dirty="0">
                <a:latin typeface="Times New Roman"/>
                <a:cs typeface="Times New Roman"/>
              </a:rPr>
              <a:t>provider. </a:t>
            </a:r>
            <a:r>
              <a:rPr sz="2000" dirty="0">
                <a:latin typeface="Times New Roman"/>
                <a:cs typeface="Times New Roman"/>
              </a:rPr>
              <a:t>This creates new challenges in understanding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laws </a:t>
            </a:r>
            <a:r>
              <a:rPr sz="2000" dirty="0">
                <a:latin typeface="Times New Roman"/>
                <a:cs typeface="Times New Roman"/>
              </a:rPr>
              <a:t>apply to a wide variety of  </a:t>
            </a:r>
            <a:r>
              <a:rPr sz="2000" spc="-5" dirty="0">
                <a:latin typeface="Times New Roman"/>
                <a:cs typeface="Times New Roman"/>
              </a:rPr>
              <a:t>information management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scenarios.”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3843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If the tenant or cloud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operates in the United </a:t>
            </a:r>
            <a:r>
              <a:rPr sz="2000" spc="-5" dirty="0">
                <a:latin typeface="Times New Roman"/>
                <a:cs typeface="Times New Roman"/>
              </a:rPr>
              <a:t>States, </a:t>
            </a:r>
            <a:r>
              <a:rPr sz="2000" dirty="0">
                <a:latin typeface="Times New Roman"/>
                <a:cs typeface="Times New Roman"/>
              </a:rPr>
              <a:t>Canada, or in the European Union, they  are subjected to numerous regulatory requirements. These include Control Objectives for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  </a:t>
            </a:r>
            <a:r>
              <a:rPr sz="2000" dirty="0">
                <a:latin typeface="Times New Roman"/>
                <a:cs typeface="Times New Roman"/>
              </a:rPr>
              <a:t>and related </a:t>
            </a:r>
            <a:r>
              <a:rPr sz="2000" spc="-15" dirty="0">
                <a:latin typeface="Times New Roman"/>
                <a:cs typeface="Times New Roman"/>
              </a:rPr>
              <a:t>Technology </a:t>
            </a:r>
            <a:r>
              <a:rPr sz="2000" dirty="0">
                <a:latin typeface="Times New Roman"/>
                <a:cs typeface="Times New Roman"/>
              </a:rPr>
              <a:t>and Safe </a:t>
            </a:r>
            <a:r>
              <a:rPr sz="2000" spc="-15" dirty="0">
                <a:latin typeface="Times New Roman"/>
                <a:cs typeface="Times New Roman"/>
              </a:rPr>
              <a:t>Harbor. </a:t>
            </a:r>
            <a:r>
              <a:rPr sz="2000" dirty="0">
                <a:latin typeface="Times New Roman"/>
                <a:cs typeface="Times New Roman"/>
              </a:rPr>
              <a:t>These </a:t>
            </a:r>
            <a:r>
              <a:rPr sz="2000" spc="-5" dirty="0">
                <a:latin typeface="Times New Roman"/>
                <a:cs typeface="Times New Roman"/>
              </a:rPr>
              <a:t>laws might relate </a:t>
            </a:r>
            <a:r>
              <a:rPr sz="2000" dirty="0">
                <a:latin typeface="Times New Roman"/>
                <a:cs typeface="Times New Roman"/>
              </a:rPr>
              <a:t>to where the data are stored or  transferred, as well as how well these data are protected from a </a:t>
            </a:r>
            <a:r>
              <a:rPr sz="2000" spc="-5" dirty="0">
                <a:latin typeface="Times New Roman"/>
                <a:cs typeface="Times New Roman"/>
              </a:rPr>
              <a:t>confidentiality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aspect.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5422798"/>
            <a:ext cx="1085278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of these laws apply to specific </a:t>
            </a:r>
            <a:r>
              <a:rPr sz="2000" spc="-5" dirty="0">
                <a:latin typeface="Times New Roman"/>
                <a:cs typeface="Times New Roman"/>
              </a:rPr>
              <a:t>markets, </a:t>
            </a:r>
            <a:r>
              <a:rPr sz="2000" dirty="0">
                <a:latin typeface="Times New Roman"/>
                <a:cs typeface="Times New Roman"/>
              </a:rPr>
              <a:t>such as the Health Insurance </a:t>
            </a:r>
            <a:r>
              <a:rPr sz="2000" spc="-5" dirty="0">
                <a:latin typeface="Times New Roman"/>
                <a:cs typeface="Times New Roman"/>
              </a:rPr>
              <a:t>Portability </a:t>
            </a:r>
            <a:r>
              <a:rPr sz="2000" dirty="0">
                <a:latin typeface="Times New Roman"/>
                <a:cs typeface="Times New Roman"/>
              </a:rPr>
              <a:t>and  Accountability Act </a:t>
            </a:r>
            <a:r>
              <a:rPr sz="2000" spc="-25" dirty="0">
                <a:latin typeface="Times New Roman"/>
                <a:cs typeface="Times New Roman"/>
              </a:rPr>
              <a:t>(HIPAA) </a:t>
            </a:r>
            <a:r>
              <a:rPr sz="2000" dirty="0">
                <a:latin typeface="Times New Roman"/>
                <a:cs typeface="Times New Roman"/>
              </a:rPr>
              <a:t>for the healthcare </a:t>
            </a:r>
            <a:r>
              <a:rPr sz="2000" spc="-20" dirty="0">
                <a:latin typeface="Times New Roman"/>
                <a:cs typeface="Times New Roman"/>
              </a:rPr>
              <a:t>industry. </a:t>
            </a: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spc="-5" dirty="0">
                <a:latin typeface="Times New Roman"/>
                <a:cs typeface="Times New Roman"/>
              </a:rPr>
              <a:t>companies </a:t>
            </a:r>
            <a:r>
              <a:rPr sz="2000" dirty="0">
                <a:latin typeface="Times New Roman"/>
                <a:cs typeface="Times New Roman"/>
              </a:rPr>
              <a:t>often store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health-related 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about individual </a:t>
            </a:r>
            <a:r>
              <a:rPr sz="2000" spc="-5" dirty="0">
                <a:latin typeface="Times New Roman"/>
                <a:cs typeface="Times New Roman"/>
              </a:rPr>
              <a:t>employees,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means </a:t>
            </a:r>
            <a:r>
              <a:rPr sz="2000" dirty="0">
                <a:latin typeface="Times New Roman"/>
                <a:cs typeface="Times New Roman"/>
              </a:rPr>
              <a:t>those </a:t>
            </a:r>
            <a:r>
              <a:rPr sz="2000" spc="-5" dirty="0">
                <a:latin typeface="Times New Roman"/>
                <a:cs typeface="Times New Roman"/>
              </a:rPr>
              <a:t>companies might </a:t>
            </a:r>
            <a:r>
              <a:rPr sz="2000" dirty="0">
                <a:latin typeface="Times New Roman"/>
                <a:cs typeface="Times New Roman"/>
              </a:rPr>
              <a:t>have to </a:t>
            </a:r>
            <a:r>
              <a:rPr sz="2000" spc="-5" dirty="0">
                <a:latin typeface="Times New Roman"/>
                <a:cs typeface="Times New Roman"/>
              </a:rPr>
              <a:t>comply </a:t>
            </a:r>
            <a:r>
              <a:rPr sz="2000" dirty="0">
                <a:latin typeface="Times New Roman"/>
                <a:cs typeface="Times New Roman"/>
              </a:rPr>
              <a:t>with  </a:t>
            </a:r>
            <a:r>
              <a:rPr sz="2000" spc="-35" dirty="0">
                <a:latin typeface="Times New Roman"/>
                <a:cs typeface="Times New Roman"/>
              </a:rPr>
              <a:t>HIPPA </a:t>
            </a:r>
            <a:r>
              <a:rPr sz="2000" dirty="0">
                <a:latin typeface="Times New Roman"/>
                <a:cs typeface="Times New Roman"/>
              </a:rPr>
              <a:t>even if they are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operating in that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market.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6" name="object 6"/>
          <p:cNvSpPr/>
          <p:nvPr/>
        </p:nvSpPr>
        <p:spPr>
          <a:xfrm>
            <a:off x="146304" y="2636520"/>
            <a:ext cx="918972" cy="701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24516" y="4907279"/>
            <a:ext cx="1367027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03052" y="1235963"/>
            <a:ext cx="1092707" cy="989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57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2834"/>
            <a:ext cx="10862945" cy="466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Legal </a:t>
            </a:r>
            <a:r>
              <a:rPr sz="2400" b="1" spc="-5" dirty="0">
                <a:latin typeface="Times New Roman"/>
                <a:cs typeface="Times New Roman"/>
              </a:rPr>
              <a:t>and Compliance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marR="10604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Failure to adequately protect your data can have a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consequences, including the potential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 fines by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government or industry regulatory bodies. Such fines can be substantial and  potentially crippling for a </a:t>
            </a:r>
            <a:r>
              <a:rPr sz="2000" spc="-10" dirty="0">
                <a:latin typeface="Times New Roman"/>
                <a:cs typeface="Times New Roman"/>
              </a:rPr>
              <a:t>small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midsize </a:t>
            </a:r>
            <a:r>
              <a:rPr sz="2000" dirty="0">
                <a:latin typeface="Times New Roman"/>
                <a:cs typeface="Times New Roman"/>
              </a:rPr>
              <a:t>business. 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Payment </a:t>
            </a:r>
            <a:r>
              <a:rPr sz="2000" dirty="0">
                <a:latin typeface="Times New Roman"/>
                <a:cs typeface="Times New Roman"/>
              </a:rPr>
              <a:t>Card Industry (PCI)  can </a:t>
            </a:r>
            <a:r>
              <a:rPr sz="2000" spc="-5" dirty="0">
                <a:latin typeface="Times New Roman"/>
                <a:cs typeface="Times New Roman"/>
              </a:rPr>
              <a:t>impose </a:t>
            </a:r>
            <a:r>
              <a:rPr sz="2000" dirty="0">
                <a:latin typeface="Times New Roman"/>
                <a:cs typeface="Times New Roman"/>
              </a:rPr>
              <a:t>fines of up to $100,000 per </a:t>
            </a:r>
            <a:r>
              <a:rPr sz="2000" spc="-5" dirty="0">
                <a:latin typeface="Times New Roman"/>
                <a:cs typeface="Times New Roman"/>
              </a:rPr>
              <a:t>month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violations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its compliance. </a:t>
            </a:r>
            <a:r>
              <a:rPr sz="2000" dirty="0">
                <a:latin typeface="Times New Roman"/>
                <a:cs typeface="Times New Roman"/>
              </a:rPr>
              <a:t>Although these fines  will be levied onto the acquiring bank, they are </a:t>
            </a:r>
            <a:r>
              <a:rPr sz="2000" spc="-5" dirty="0">
                <a:latin typeface="Times New Roman"/>
                <a:cs typeface="Times New Roman"/>
              </a:rPr>
              <a:t>likely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merchant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well.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Third-Party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Involvement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use a cloud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sourced from a cloud services </a:t>
            </a:r>
            <a:r>
              <a:rPr sz="2000" spc="-10" dirty="0">
                <a:latin typeface="Times New Roman"/>
                <a:cs typeface="Times New Roman"/>
              </a:rPr>
              <a:t>provider, </a:t>
            </a:r>
            <a:r>
              <a:rPr sz="2000" spc="-5" dirty="0">
                <a:latin typeface="Times New Roman"/>
                <a:cs typeface="Times New Roman"/>
              </a:rPr>
              <a:t>you must impose all </a:t>
            </a:r>
            <a:r>
              <a:rPr sz="2000" dirty="0">
                <a:latin typeface="Times New Roman"/>
                <a:cs typeface="Times New Roman"/>
              </a:rPr>
              <a:t>legal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469900" marR="37147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regulatory requirements that apply to your enterprise on your supplier as </a:t>
            </a:r>
            <a:r>
              <a:rPr sz="2000" spc="-5" dirty="0">
                <a:latin typeface="Times New Roman"/>
                <a:cs typeface="Times New Roman"/>
              </a:rPr>
              <a:t>well. </a:t>
            </a:r>
            <a:r>
              <a:rPr sz="2000" dirty="0">
                <a:latin typeface="Times New Roman"/>
                <a:cs typeface="Times New Roman"/>
              </a:rPr>
              <a:t>This is your  </a:t>
            </a:r>
            <a:r>
              <a:rPr sz="2000" spc="-15" dirty="0">
                <a:latin typeface="Times New Roman"/>
                <a:cs typeface="Times New Roman"/>
              </a:rPr>
              <a:t>responsibility,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provider’s. </a:t>
            </a:r>
            <a:r>
              <a:rPr sz="2000" spc="-25" dirty="0">
                <a:latin typeface="Times New Roman"/>
                <a:cs typeface="Times New Roman"/>
              </a:rPr>
              <a:t>Taking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35" dirty="0">
                <a:latin typeface="Times New Roman"/>
                <a:cs typeface="Times New Roman"/>
              </a:rPr>
              <a:t>HIPAA </a:t>
            </a:r>
            <a:r>
              <a:rPr sz="2000" dirty="0">
                <a:latin typeface="Times New Roman"/>
                <a:cs typeface="Times New Roman"/>
              </a:rPr>
              <a:t>regulations as an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subcontractors</a:t>
            </a:r>
            <a:endParaRPr sz="20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that you </a:t>
            </a:r>
            <a:r>
              <a:rPr sz="2000" spc="-5" dirty="0">
                <a:latin typeface="Times New Roman"/>
                <a:cs typeface="Times New Roman"/>
              </a:rPr>
              <a:t>employ </a:t>
            </a:r>
            <a:r>
              <a:rPr sz="2000" dirty="0">
                <a:latin typeface="Times New Roman"/>
                <a:cs typeface="Times New Roman"/>
              </a:rPr>
              <a:t>(for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a cloud services provider)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have a clause in the contract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stipulating  </a:t>
            </a:r>
            <a:r>
              <a:rPr sz="2000" dirty="0">
                <a:latin typeface="Times New Roman"/>
                <a:cs typeface="Times New Roman"/>
              </a:rPr>
              <a:t>that the provider will use reasonable security controls and </a:t>
            </a:r>
            <a:r>
              <a:rPr sz="2000" spc="-5" dirty="0">
                <a:latin typeface="Times New Roman"/>
                <a:cs typeface="Times New Roman"/>
              </a:rPr>
              <a:t>also comply </a:t>
            </a:r>
            <a:r>
              <a:rPr sz="2000" dirty="0">
                <a:latin typeface="Times New Roman"/>
                <a:cs typeface="Times New Roman"/>
              </a:rPr>
              <a:t>with any data privacy  provisions.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0226040" y="2985516"/>
            <a:ext cx="1184148" cy="946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03080" y="5513832"/>
            <a:ext cx="2104644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231" y="5843015"/>
            <a:ext cx="1316736" cy="877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Carlito"/>
                <a:cs typeface="Carlito"/>
              </a:rPr>
              <a:t>58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092834"/>
            <a:ext cx="9277985" cy="344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Legal </a:t>
            </a:r>
            <a:r>
              <a:rPr sz="2400" b="1" spc="-5" dirty="0">
                <a:latin typeface="Times New Roman"/>
                <a:cs typeface="Times New Roman"/>
              </a:rPr>
              <a:t>and Compliance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Contractual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These are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of the issues you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consider at all </a:t>
            </a:r>
            <a:r>
              <a:rPr sz="2000" spc="-5" dirty="0">
                <a:latin typeface="Times New Roman"/>
                <a:cs typeface="Times New Roman"/>
              </a:rPr>
              <a:t>stages </a:t>
            </a:r>
            <a:r>
              <a:rPr sz="2000" dirty="0">
                <a:latin typeface="Times New Roman"/>
                <a:cs typeface="Times New Roman"/>
              </a:rPr>
              <a:t>of the contractual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process: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Initial </a:t>
            </a:r>
            <a:r>
              <a:rPr sz="2000" spc="5" dirty="0">
                <a:latin typeface="Times New Roman"/>
                <a:cs typeface="Times New Roman"/>
              </a:rPr>
              <a:t>due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diligence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Contract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negotiation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000" spc="-5" dirty="0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000" spc="-15" dirty="0">
                <a:latin typeface="Times New Roman"/>
                <a:cs typeface="Times New Roman"/>
              </a:rPr>
              <a:t>Termination </a:t>
            </a:r>
            <a:r>
              <a:rPr sz="2000" dirty="0">
                <a:latin typeface="Times New Roman"/>
                <a:cs typeface="Times New Roman"/>
              </a:rPr>
              <a:t>(end of </a:t>
            </a:r>
            <a:r>
              <a:rPr sz="2000" spc="-5" dirty="0">
                <a:latin typeface="Times New Roman"/>
                <a:cs typeface="Times New Roman"/>
              </a:rPr>
              <a:t>term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abnormal)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Supplier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Initial Due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Diligence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867" y="4508753"/>
            <a:ext cx="1018603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Prior to entering into a contract with a cloud </a:t>
            </a:r>
            <a:r>
              <a:rPr sz="2000" spc="-10" dirty="0">
                <a:latin typeface="Times New Roman"/>
                <a:cs typeface="Times New Roman"/>
              </a:rPr>
              <a:t>supplier, </a:t>
            </a:r>
            <a:r>
              <a:rPr sz="2000" dirty="0">
                <a:latin typeface="Times New Roman"/>
                <a:cs typeface="Times New Roman"/>
              </a:rPr>
              <a:t>your enterprise should evaluate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specific  needs and requirements. </a:t>
            </a: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should define the scope of the services you are looking </a:t>
            </a:r>
            <a:r>
              <a:rPr sz="2000" spc="-20" dirty="0">
                <a:latin typeface="Times New Roman"/>
                <a:cs typeface="Times New Roman"/>
              </a:rPr>
              <a:t>for, </a:t>
            </a:r>
            <a:r>
              <a:rPr sz="2000" dirty="0">
                <a:latin typeface="Times New Roman"/>
                <a:cs typeface="Times New Roman"/>
              </a:rPr>
              <a:t>along with  any restrictions, regulations, or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issues that need to be </a:t>
            </a:r>
            <a:r>
              <a:rPr sz="2000" spc="-5" dirty="0">
                <a:latin typeface="Times New Roman"/>
                <a:cs typeface="Times New Roman"/>
              </a:rPr>
              <a:t>satisfied. </a:t>
            </a:r>
            <a:r>
              <a:rPr sz="2000" dirty="0">
                <a:latin typeface="Times New Roman"/>
                <a:cs typeface="Times New Roman"/>
              </a:rPr>
              <a:t>For instance, if you are  going to collect and store </a:t>
            </a:r>
            <a:r>
              <a:rPr sz="2000" spc="-5" dirty="0">
                <a:latin typeface="Times New Roman"/>
                <a:cs typeface="Times New Roman"/>
              </a:rPr>
              <a:t>employee </a:t>
            </a:r>
            <a:r>
              <a:rPr sz="2000" spc="-35" dirty="0">
                <a:latin typeface="Times New Roman"/>
                <a:cs typeface="Times New Roman"/>
              </a:rPr>
              <a:t>HIPAA </a:t>
            </a:r>
            <a:r>
              <a:rPr sz="2000" dirty="0">
                <a:latin typeface="Times New Roman"/>
                <a:cs typeface="Times New Roman"/>
              </a:rPr>
              <a:t>data in the cloud, </a:t>
            </a:r>
            <a:r>
              <a:rPr sz="2000" spc="-5" dirty="0">
                <a:latin typeface="Times New Roman"/>
                <a:cs typeface="Times New Roman"/>
              </a:rPr>
              <a:t>you must </a:t>
            </a:r>
            <a:r>
              <a:rPr sz="2000" dirty="0">
                <a:latin typeface="Times New Roman"/>
                <a:cs typeface="Times New Roman"/>
              </a:rPr>
              <a:t>ensure that any supplier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  meet </a:t>
            </a:r>
            <a:r>
              <a:rPr sz="2000" dirty="0">
                <a:latin typeface="Times New Roman"/>
                <a:cs typeface="Times New Roman"/>
              </a:rPr>
              <a:t>the guidelines defined by the </a:t>
            </a:r>
            <a:r>
              <a:rPr sz="2000" spc="-35" dirty="0">
                <a:latin typeface="Times New Roman"/>
                <a:cs typeface="Times New Roman"/>
              </a:rPr>
              <a:t>HIPAA </a:t>
            </a:r>
            <a:r>
              <a:rPr sz="2000" spc="-5" dirty="0">
                <a:latin typeface="Times New Roman"/>
                <a:cs typeface="Times New Roman"/>
              </a:rPr>
              <a:t>regulations. </a:t>
            </a:r>
            <a:r>
              <a:rPr sz="2000" dirty="0">
                <a:latin typeface="Times New Roman"/>
                <a:cs typeface="Times New Roman"/>
              </a:rPr>
              <a:t>Assessing the </a:t>
            </a:r>
            <a:r>
              <a:rPr sz="2000" spc="-5" dirty="0">
                <a:latin typeface="Times New Roman"/>
                <a:cs typeface="Times New Roman"/>
              </a:rPr>
              <a:t>different laws </a:t>
            </a:r>
            <a:r>
              <a:rPr sz="2000" dirty="0">
                <a:latin typeface="Times New Roman"/>
                <a:cs typeface="Times New Roman"/>
              </a:rPr>
              <a:t>and regulations  your enterprise needs to abide by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well define what you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deploy in a cloud or which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 service you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6" name="object 6"/>
          <p:cNvSpPr/>
          <p:nvPr/>
        </p:nvSpPr>
        <p:spPr>
          <a:xfrm>
            <a:off x="8499347" y="1100327"/>
            <a:ext cx="3145536" cy="102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616440" y="2784348"/>
            <a:ext cx="2028825" cy="1548765"/>
            <a:chOff x="9616440" y="2784348"/>
            <a:chExt cx="2028825" cy="1548765"/>
          </a:xfrm>
        </p:grpSpPr>
        <p:sp>
          <p:nvSpPr>
            <p:cNvPr id="8" name="object 8"/>
            <p:cNvSpPr/>
            <p:nvPr/>
          </p:nvSpPr>
          <p:spPr>
            <a:xfrm>
              <a:off x="9616440" y="2784348"/>
              <a:ext cx="2028444" cy="1456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35540" y="4009644"/>
              <a:ext cx="1190625" cy="323215"/>
            </a:xfrm>
            <a:custGeom>
              <a:avLst/>
              <a:gdLst/>
              <a:ahLst/>
              <a:cxnLst/>
              <a:rect l="l" t="t" r="r" b="b"/>
              <a:pathLst>
                <a:path w="1190625" h="323214">
                  <a:moveTo>
                    <a:pt x="1190244" y="0"/>
                  </a:moveTo>
                  <a:lnTo>
                    <a:pt x="0" y="0"/>
                  </a:lnTo>
                  <a:lnTo>
                    <a:pt x="0" y="323087"/>
                  </a:lnTo>
                  <a:lnTo>
                    <a:pt x="1190244" y="323087"/>
                  </a:lnTo>
                  <a:lnTo>
                    <a:pt x="1190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07263" y="2590800"/>
            <a:ext cx="1203960" cy="1203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097737"/>
            <a:ext cx="11253470" cy="374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Compliance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700" marR="183515">
              <a:lnSpc>
                <a:spcPct val="100000"/>
              </a:lnSpc>
              <a:spcBef>
                <a:spcPts val="1830"/>
              </a:spcBef>
            </a:pP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critical </a:t>
            </a:r>
            <a:r>
              <a:rPr sz="2000" dirty="0">
                <a:latin typeface="Times New Roman"/>
                <a:cs typeface="Times New Roman"/>
              </a:rPr>
              <a:t>in the cloud and is in fact a </a:t>
            </a:r>
            <a:r>
              <a:rPr sz="2000" spc="-5" dirty="0">
                <a:latin typeface="Times New Roman"/>
                <a:cs typeface="Times New Roman"/>
              </a:rPr>
              <a:t>major </a:t>
            </a:r>
            <a:r>
              <a:rPr sz="2000" dirty="0">
                <a:latin typeface="Times New Roman"/>
                <a:cs typeface="Times New Roman"/>
              </a:rPr>
              <a:t>area of concern for </a:t>
            </a:r>
            <a:r>
              <a:rPr sz="2000" spc="-5" dirty="0">
                <a:latin typeface="Times New Roman"/>
                <a:cs typeface="Times New Roman"/>
              </a:rPr>
              <a:t>organizations moving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cloud.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in the cloud can be categorized into two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b="1" dirty="0">
                <a:latin typeface="Times New Roman"/>
                <a:cs typeface="Times New Roman"/>
              </a:rPr>
              <a:t>Geographic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compliance: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2800" marR="508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the flow of personal data across borders, geographic locations play a vital role in the storage and  processing of data. For instance, what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seem right in the US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a breach in Canada or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Europe.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Also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regions within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country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follow a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set of </a:t>
            </a:r>
            <a:r>
              <a:rPr sz="2000" spc="-5" dirty="0">
                <a:latin typeface="Times New Roman"/>
                <a:cs typeface="Times New Roman"/>
              </a:rPr>
              <a:t>compliance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46435" y="5477255"/>
            <a:ext cx="1245107" cy="124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94619" y="1222247"/>
            <a:ext cx="1348740" cy="89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524383"/>
            <a:ext cx="7393305" cy="284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"/>
                <a:cs typeface="Arial"/>
              </a:rPr>
              <a:t>Cloud </a:t>
            </a:r>
            <a:r>
              <a:rPr sz="2400" b="1" spc="-25" dirty="0">
                <a:latin typeface="Arial"/>
                <a:cs typeface="Arial"/>
              </a:rPr>
              <a:t>Computing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30" dirty="0">
                <a:latin typeface="Arial"/>
                <a:cs typeface="Arial"/>
              </a:rPr>
              <a:t>Challenges, </a:t>
            </a:r>
            <a:r>
              <a:rPr sz="2400" b="1" spc="-25" dirty="0">
                <a:latin typeface="Arial"/>
                <a:cs typeface="Arial"/>
              </a:rPr>
              <a:t>Risk, </a:t>
            </a:r>
            <a:r>
              <a:rPr sz="2400" b="1" spc="-20" dirty="0">
                <a:latin typeface="Arial"/>
                <a:cs typeface="Arial"/>
              </a:rPr>
              <a:t>and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Mitigation</a:t>
            </a:r>
            <a:endParaRPr sz="2400">
              <a:latin typeface="Arial"/>
              <a:cs typeface="Arial"/>
            </a:endParaRPr>
          </a:p>
          <a:p>
            <a:pPr marL="207645">
              <a:lnSpc>
                <a:spcPct val="100000"/>
              </a:lnSpc>
              <a:spcBef>
                <a:spcPts val="1995"/>
              </a:spcBef>
            </a:pPr>
            <a:r>
              <a:rPr sz="2400" b="1" dirty="0">
                <a:latin typeface="Times New Roman"/>
                <a:cs typeface="Times New Roman"/>
              </a:rPr>
              <a:t>Moving to Cloud – Important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Considerations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007744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007744" algn="l"/>
                <a:tab pos="1008380" algn="l"/>
              </a:tabLst>
            </a:pP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marL="1007744" indent="-343535">
              <a:lnSpc>
                <a:spcPct val="100000"/>
              </a:lnSpc>
              <a:buFont typeface="Arial"/>
              <a:buChar char="•"/>
              <a:tabLst>
                <a:tab pos="1007744" algn="l"/>
                <a:tab pos="1008380" algn="l"/>
              </a:tabLst>
            </a:pP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1007744" indent="-343535">
              <a:lnSpc>
                <a:spcPct val="100000"/>
              </a:lnSpc>
              <a:buFont typeface="Arial"/>
              <a:buChar char="•"/>
              <a:tabLst>
                <a:tab pos="1007744" algn="l"/>
                <a:tab pos="100838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Integration</a:t>
            </a:r>
            <a:endParaRPr sz="2400">
              <a:latin typeface="Times New Roman"/>
              <a:cs typeface="Times New Roman"/>
            </a:endParaRPr>
          </a:p>
          <a:p>
            <a:pPr marL="1007744" indent="-343535">
              <a:lnSpc>
                <a:spcPct val="100000"/>
              </a:lnSpc>
              <a:buFont typeface="Arial"/>
              <a:buChar char="•"/>
              <a:tabLst>
                <a:tab pos="1007744" algn="l"/>
                <a:tab pos="1008380" algn="l"/>
              </a:tabLst>
            </a:pP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28759" y="1127760"/>
            <a:ext cx="2679192" cy="1508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3192779"/>
            <a:ext cx="2446020" cy="1761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9156" y="4796028"/>
            <a:ext cx="2342388" cy="1560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663" y="4920996"/>
            <a:ext cx="2438400" cy="1618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097737"/>
            <a:ext cx="11299190" cy="405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Compliance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93700" indent="-381635" algn="just">
              <a:lnSpc>
                <a:spcPct val="100000"/>
              </a:lnSpc>
              <a:buAutoNum type="arabicPeriod" startAt="2"/>
              <a:tabLst>
                <a:tab pos="394335" algn="l"/>
              </a:tabLst>
            </a:pPr>
            <a:r>
              <a:rPr sz="2000" b="1" dirty="0">
                <a:latin typeface="Times New Roman"/>
                <a:cs typeface="Times New Roman"/>
              </a:rPr>
              <a:t>Industry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compliance:</a:t>
            </a:r>
            <a:endParaRPr sz="20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Some industries like </a:t>
            </a:r>
            <a:r>
              <a:rPr sz="2000" dirty="0">
                <a:latin typeface="Times New Roman"/>
                <a:cs typeface="Times New Roman"/>
              </a:rPr>
              <a:t>healthcare and finance pose very stringent </a:t>
            </a:r>
            <a:r>
              <a:rPr sz="2000" spc="-5" dirty="0">
                <a:latin typeface="Times New Roman"/>
                <a:cs typeface="Times New Roman"/>
              </a:rPr>
              <a:t>compliance measures </a:t>
            </a:r>
            <a:r>
              <a:rPr sz="2000" dirty="0">
                <a:latin typeface="Times New Roman"/>
                <a:cs typeface="Times New Roman"/>
              </a:rPr>
              <a:t>while working in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cloud. These </a:t>
            </a:r>
            <a:r>
              <a:rPr sz="2000" spc="-5" dirty="0">
                <a:latin typeface="Times New Roman"/>
                <a:cs typeface="Times New Roman"/>
              </a:rPr>
              <a:t>compliance measures </a:t>
            </a:r>
            <a:r>
              <a:rPr sz="2000" dirty="0">
                <a:latin typeface="Times New Roman"/>
                <a:cs typeface="Times New Roman"/>
              </a:rPr>
              <a:t>are practiced to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the regulation of sensitive data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centralized.  </a:t>
            </a: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avoid any legal issues that </a:t>
            </a:r>
            <a:r>
              <a:rPr sz="2000" spc="-5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arise from </a:t>
            </a:r>
            <a:r>
              <a:rPr sz="2000" spc="-5" dirty="0">
                <a:latin typeface="Times New Roman"/>
                <a:cs typeface="Times New Roman"/>
              </a:rPr>
              <a:t>compliance matters, organizations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marR="13589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Analyze the data to be </a:t>
            </a:r>
            <a:r>
              <a:rPr sz="2000" spc="-5" dirty="0">
                <a:latin typeface="Times New Roman"/>
                <a:cs typeface="Times New Roman"/>
              </a:rPr>
              <a:t>moved to the </a:t>
            </a:r>
            <a:r>
              <a:rPr sz="2000" dirty="0">
                <a:latin typeface="Times New Roman"/>
                <a:cs typeface="Times New Roman"/>
              </a:rPr>
              <a:t>cloud. Data that are prone to </a:t>
            </a:r>
            <a:r>
              <a:rPr sz="2000" spc="-5" dirty="0">
                <a:latin typeface="Times New Roman"/>
                <a:cs typeface="Times New Roman"/>
              </a:rPr>
              <a:t>maximum </a:t>
            </a:r>
            <a:r>
              <a:rPr sz="2000" dirty="0">
                <a:latin typeface="Times New Roman"/>
                <a:cs typeface="Times New Roman"/>
              </a:rPr>
              <a:t>risk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kept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internal  or in the private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Draw a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checklist and ensure the cloud provider has the </a:t>
            </a:r>
            <a:r>
              <a:rPr sz="2000" spc="-5" dirty="0">
                <a:latin typeface="Times New Roman"/>
                <a:cs typeface="Times New Roman"/>
              </a:rPr>
              <a:t>capabilities </a:t>
            </a:r>
            <a:r>
              <a:rPr sz="2000" dirty="0">
                <a:latin typeface="Times New Roman"/>
                <a:cs typeface="Times New Roman"/>
              </a:rPr>
              <a:t>to protect data with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right </a:t>
            </a:r>
            <a:r>
              <a:rPr sz="2000" spc="-5" dirty="0">
                <a:latin typeface="Times New Roman"/>
                <a:cs typeface="Times New Roman"/>
              </a:rPr>
              <a:t>compliance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framework.</a:t>
            </a:r>
            <a:endParaRPr sz="2000">
              <a:latin typeface="Times New Roman"/>
              <a:cs typeface="Times New Roman"/>
            </a:endParaRPr>
          </a:p>
          <a:p>
            <a:pPr marL="812800" marR="201295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Conduct an audit to ensure that </a:t>
            </a:r>
            <a:r>
              <a:rPr sz="2000" spc="-5" dirty="0">
                <a:latin typeface="Times New Roman"/>
                <a:cs typeface="Times New Roman"/>
              </a:rPr>
              <a:t>compliance measures offered </a:t>
            </a:r>
            <a:r>
              <a:rPr sz="2000" dirty="0">
                <a:latin typeface="Times New Roman"/>
                <a:cs typeface="Times New Roman"/>
              </a:rPr>
              <a:t>by the provider have been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implemented 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62743" y="4892040"/>
            <a:ext cx="18288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54640" y="1120139"/>
            <a:ext cx="1348740" cy="89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1275695" cy="496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Data </a:t>
            </a:r>
            <a:r>
              <a:rPr sz="2400" b="1" dirty="0">
                <a:latin typeface="Times New Roman"/>
                <a:cs typeface="Times New Roman"/>
              </a:rPr>
              <a:t>Privacy and Security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89535">
              <a:lnSpc>
                <a:spcPct val="100000"/>
              </a:lnSpc>
            </a:pP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a third party </a:t>
            </a:r>
            <a:r>
              <a:rPr sz="2000" spc="-5" dirty="0">
                <a:latin typeface="Times New Roman"/>
                <a:cs typeface="Times New Roman"/>
              </a:rPr>
              <a:t>organization managing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infrastructure </a:t>
            </a:r>
            <a:r>
              <a:rPr sz="2000" dirty="0">
                <a:latin typeface="Times New Roman"/>
                <a:cs typeface="Times New Roman"/>
              </a:rPr>
              <a:t>in the cloud, the </a:t>
            </a:r>
            <a:r>
              <a:rPr sz="2000" spc="-5" dirty="0">
                <a:latin typeface="Times New Roman"/>
                <a:cs typeface="Times New Roman"/>
              </a:rPr>
              <a:t>responsibility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maintain </a:t>
            </a:r>
            <a:r>
              <a:rPr sz="2000" dirty="0">
                <a:latin typeface="Times New Roman"/>
                <a:cs typeface="Times New Roman"/>
              </a:rPr>
              <a:t>privacy  of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personal data are enhanced. It is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dirty="0">
                <a:latin typeface="Times New Roman"/>
                <a:cs typeface="Times New Roman"/>
              </a:rPr>
              <a:t>and acceptable to share personal data with the cloud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the  decision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an informed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Personal </a:t>
            </a:r>
            <a:r>
              <a:rPr sz="2000" spc="-5" dirty="0">
                <a:latin typeface="Times New Roman"/>
                <a:cs typeface="Times New Roman"/>
              </a:rPr>
              <a:t>details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employees, customer </a:t>
            </a:r>
            <a:r>
              <a:rPr sz="2000" dirty="0">
                <a:latin typeface="Times New Roman"/>
                <a:cs typeface="Times New Roman"/>
              </a:rPr>
              <a:t>data and </a:t>
            </a:r>
            <a:r>
              <a:rPr sz="2000" spc="-5" dirty="0">
                <a:latin typeface="Times New Roman"/>
                <a:cs typeface="Times New Roman"/>
              </a:rPr>
              <a:t>company </a:t>
            </a:r>
            <a:r>
              <a:rPr sz="2000" dirty="0">
                <a:latin typeface="Times New Roman"/>
                <a:cs typeface="Times New Roman"/>
              </a:rPr>
              <a:t>secrets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protected against the potential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risks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of theft and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leakage.</a:t>
            </a:r>
            <a:endParaRPr sz="2000">
              <a:latin typeface="Times New Roman"/>
              <a:cs typeface="Times New Roman"/>
            </a:endParaRPr>
          </a:p>
          <a:p>
            <a:pPr marL="12700" marR="11112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different elements </a:t>
            </a:r>
            <a:r>
              <a:rPr sz="2000" dirty="0">
                <a:latin typeface="Times New Roman"/>
                <a:cs typeface="Times New Roman"/>
              </a:rPr>
              <a:t>that needs to be </a:t>
            </a:r>
            <a:r>
              <a:rPr sz="2000" spc="-5" dirty="0">
                <a:latin typeface="Times New Roman"/>
                <a:cs typeface="Times New Roman"/>
              </a:rPr>
              <a:t>made available </a:t>
            </a:r>
            <a:r>
              <a:rPr sz="2000" dirty="0">
                <a:latin typeface="Times New Roman"/>
                <a:cs typeface="Times New Roman"/>
              </a:rPr>
              <a:t>in contracts and </a:t>
            </a:r>
            <a:r>
              <a:rPr sz="2000" spc="-5" dirty="0">
                <a:latin typeface="Times New Roman"/>
                <a:cs typeface="Times New Roman"/>
              </a:rPr>
              <a:t>agreements </a:t>
            </a:r>
            <a:r>
              <a:rPr sz="2000" dirty="0">
                <a:latin typeface="Times New Roman"/>
                <a:cs typeface="Times New Roman"/>
              </a:rPr>
              <a:t>while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the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  are:</a:t>
            </a:r>
            <a:endParaRPr sz="20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AutoNum type="arabicPeriod"/>
              <a:tabLst>
                <a:tab pos="393065" algn="l"/>
                <a:tab pos="393700" algn="l"/>
              </a:tabLst>
            </a:pPr>
            <a:r>
              <a:rPr sz="2000" b="1" dirty="0">
                <a:latin typeface="Times New Roman"/>
                <a:cs typeface="Times New Roman"/>
              </a:rPr>
              <a:t>Privacy and Data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2800" marR="280035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According to a research by IDC </a:t>
            </a:r>
            <a:r>
              <a:rPr sz="2000" spc="-5" dirty="0">
                <a:latin typeface="Times New Roman"/>
                <a:cs typeface="Times New Roman"/>
              </a:rPr>
              <a:t>(International </a:t>
            </a:r>
            <a:r>
              <a:rPr sz="2000" dirty="0">
                <a:latin typeface="Times New Roman"/>
                <a:cs typeface="Times New Roman"/>
              </a:rPr>
              <a:t>Data Corporation), </a:t>
            </a:r>
            <a:r>
              <a:rPr sz="2000" spc="5" dirty="0">
                <a:latin typeface="Times New Roman"/>
                <a:cs typeface="Times New Roman"/>
              </a:rPr>
              <a:t>71% </a:t>
            </a:r>
            <a:r>
              <a:rPr sz="2000" dirty="0">
                <a:latin typeface="Times New Roman"/>
                <a:cs typeface="Times New Roman"/>
              </a:rPr>
              <a:t>of enterprises say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preventing  the exposure of confidential data and related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their top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challenges.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745490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The research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pin points that the </a:t>
            </a:r>
            <a:r>
              <a:rPr sz="2000" spc="-15" dirty="0">
                <a:latin typeface="Times New Roman"/>
                <a:cs typeface="Times New Roman"/>
              </a:rPr>
              <a:t>company’s </a:t>
            </a:r>
            <a:r>
              <a:rPr sz="2000" dirty="0">
                <a:latin typeface="Times New Roman"/>
                <a:cs typeface="Times New Roman"/>
              </a:rPr>
              <a:t>financial and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information,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intellectual  </a:t>
            </a:r>
            <a:r>
              <a:rPr sz="2000" dirty="0">
                <a:latin typeface="Times New Roman"/>
                <a:cs typeface="Times New Roman"/>
              </a:rPr>
              <a:t>properties and personal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employees </a:t>
            </a:r>
            <a:r>
              <a:rPr sz="2000" dirty="0">
                <a:latin typeface="Times New Roman"/>
                <a:cs typeface="Times New Roman"/>
              </a:rPr>
              <a:t>are the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vulnerable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1261725" cy="405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Data </a:t>
            </a:r>
            <a:r>
              <a:rPr sz="2400" b="1" dirty="0">
                <a:latin typeface="Times New Roman"/>
                <a:cs typeface="Times New Roman"/>
              </a:rPr>
              <a:t>Privacy and Security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Privacy and Data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Protection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that can be traced back to a </a:t>
            </a:r>
            <a:r>
              <a:rPr sz="2000" spc="-5" dirty="0">
                <a:latin typeface="Times New Roman"/>
                <a:cs typeface="Times New Roman"/>
              </a:rPr>
              <a:t>single </a:t>
            </a:r>
            <a:r>
              <a:rPr sz="2000" dirty="0">
                <a:latin typeface="Times New Roman"/>
                <a:cs typeface="Times New Roman"/>
              </a:rPr>
              <a:t>individual can be categorized as a </a:t>
            </a:r>
            <a:r>
              <a:rPr sz="2000" spc="-5" dirty="0">
                <a:latin typeface="Times New Roman"/>
                <a:cs typeface="Times New Roman"/>
              </a:rPr>
              <a:t>“personal”. Companies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must</a:t>
            </a:r>
            <a:endParaRPr sz="20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look for cloud service providers that </a:t>
            </a:r>
            <a:r>
              <a:rPr sz="2000" spc="-5" dirty="0">
                <a:latin typeface="Times New Roman"/>
                <a:cs typeface="Times New Roman"/>
              </a:rPr>
              <a:t>offer sufficient protection </a:t>
            </a:r>
            <a:r>
              <a:rPr sz="2000" dirty="0">
                <a:latin typeface="Times New Roman"/>
                <a:cs typeface="Times New Roman"/>
              </a:rPr>
              <a:t>to such sensitive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marR="35433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start </a:t>
            </a:r>
            <a:r>
              <a:rPr sz="2000" dirty="0">
                <a:latin typeface="Times New Roman"/>
                <a:cs typeface="Times New Roman"/>
              </a:rPr>
              <a:t>with, when third party data have to be </a:t>
            </a:r>
            <a:r>
              <a:rPr sz="2000" spc="-5" dirty="0">
                <a:latin typeface="Times New Roman"/>
                <a:cs typeface="Times New Roman"/>
              </a:rPr>
              <a:t>moved to the </a:t>
            </a:r>
            <a:r>
              <a:rPr sz="2000" dirty="0">
                <a:latin typeface="Times New Roman"/>
                <a:cs typeface="Times New Roman"/>
              </a:rPr>
              <a:t>cloud, the existence of any contracts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 obligations against such action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235585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Following this, depending on the </a:t>
            </a:r>
            <a:r>
              <a:rPr sz="2000" spc="-5" dirty="0">
                <a:latin typeface="Times New Roman"/>
                <a:cs typeface="Times New Roman"/>
              </a:rPr>
              <a:t>location </a:t>
            </a:r>
            <a:r>
              <a:rPr sz="2000" dirty="0">
                <a:latin typeface="Times New Roman"/>
                <a:cs typeface="Times New Roman"/>
              </a:rPr>
              <a:t>of the cloud service provider and industry-specific laws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privacy such as </a:t>
            </a:r>
            <a:r>
              <a:rPr sz="2000" b="1" dirty="0">
                <a:latin typeface="Times New Roman"/>
                <a:cs typeface="Times New Roman"/>
              </a:rPr>
              <a:t>Health Insurance Portability and Accountability Act </a:t>
            </a:r>
            <a:r>
              <a:rPr sz="2000" b="1" spc="-20" dirty="0">
                <a:latin typeface="Times New Roman"/>
                <a:cs typeface="Times New Roman"/>
              </a:rPr>
              <a:t>(HIPAA) </a:t>
            </a:r>
            <a:r>
              <a:rPr sz="2000" dirty="0">
                <a:latin typeface="Times New Roman"/>
                <a:cs typeface="Times New Roman"/>
              </a:rPr>
              <a:t>or the </a:t>
            </a:r>
            <a:r>
              <a:rPr sz="2000" b="1" dirty="0">
                <a:latin typeface="Times New Roman"/>
                <a:cs typeface="Times New Roman"/>
              </a:rPr>
              <a:t>Gramm-  </a:t>
            </a:r>
            <a:r>
              <a:rPr sz="2000" b="1" spc="-5" dirty="0">
                <a:latin typeface="Times New Roman"/>
                <a:cs typeface="Times New Roman"/>
              </a:rPr>
              <a:t>Leach-Bliley </a:t>
            </a:r>
            <a:r>
              <a:rPr sz="2000" b="1" dirty="0">
                <a:latin typeface="Times New Roman"/>
                <a:cs typeface="Times New Roman"/>
              </a:rPr>
              <a:t>Act (GLBA)</a:t>
            </a:r>
            <a:r>
              <a:rPr sz="2000" dirty="0">
                <a:latin typeface="Times New Roman"/>
                <a:cs typeface="Times New Roman"/>
              </a:rPr>
              <a:t>, stringent privacy </a:t>
            </a:r>
            <a:r>
              <a:rPr sz="2000" spc="-5" dirty="0">
                <a:latin typeface="Times New Roman"/>
                <a:cs typeface="Times New Roman"/>
              </a:rPr>
              <a:t>measures must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1178540" cy="496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Data </a:t>
            </a:r>
            <a:r>
              <a:rPr sz="2400" b="1" dirty="0">
                <a:latin typeface="Times New Roman"/>
                <a:cs typeface="Times New Roman"/>
              </a:rPr>
              <a:t>Privacy and Security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926465" algn="l"/>
              </a:tabLst>
            </a:pPr>
            <a:r>
              <a:rPr sz="2000" b="1" dirty="0">
                <a:latin typeface="Times New Roman"/>
                <a:cs typeface="Times New Roman"/>
              </a:rPr>
              <a:t>2.	Data </a:t>
            </a:r>
            <a:r>
              <a:rPr sz="2000" b="1" spc="-5" dirty="0">
                <a:latin typeface="Times New Roman"/>
                <a:cs typeface="Times New Roman"/>
              </a:rPr>
              <a:t>Controllers </a:t>
            </a:r>
            <a:r>
              <a:rPr sz="2000" b="1" dirty="0">
                <a:latin typeface="Times New Roman"/>
                <a:cs typeface="Times New Roman"/>
              </a:rPr>
              <a:t>and Data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Processors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marR="50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In order to regulate the use of personal data, the </a:t>
            </a:r>
            <a:r>
              <a:rPr sz="2000" b="1" dirty="0">
                <a:latin typeface="Times New Roman"/>
                <a:cs typeface="Times New Roman"/>
              </a:rPr>
              <a:t>Data </a:t>
            </a:r>
            <a:r>
              <a:rPr sz="2000" b="1" spc="-5" dirty="0">
                <a:latin typeface="Times New Roman"/>
                <a:cs typeface="Times New Roman"/>
              </a:rPr>
              <a:t>Protection </a:t>
            </a:r>
            <a:r>
              <a:rPr sz="2000" b="1" dirty="0">
                <a:latin typeface="Times New Roman"/>
                <a:cs typeface="Times New Roman"/>
              </a:rPr>
              <a:t>Act </a:t>
            </a:r>
            <a:r>
              <a:rPr sz="2000" dirty="0">
                <a:latin typeface="Times New Roman"/>
                <a:cs typeface="Times New Roman"/>
              </a:rPr>
              <a:t>was </a:t>
            </a:r>
            <a:r>
              <a:rPr sz="2000" spc="-5" dirty="0">
                <a:latin typeface="Times New Roman"/>
                <a:cs typeface="Times New Roman"/>
              </a:rPr>
              <a:t>established. </a:t>
            </a:r>
            <a:r>
              <a:rPr sz="2000" dirty="0">
                <a:latin typeface="Times New Roman"/>
                <a:cs typeface="Times New Roman"/>
              </a:rPr>
              <a:t>Under this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act,  </a:t>
            </a:r>
            <a:r>
              <a:rPr sz="2000" dirty="0">
                <a:latin typeface="Times New Roman"/>
                <a:cs typeface="Times New Roman"/>
              </a:rPr>
              <a:t>the data controller </a:t>
            </a:r>
            <a:r>
              <a:rPr sz="2000" spc="-5" dirty="0">
                <a:latin typeface="Times New Roman"/>
                <a:cs typeface="Times New Roman"/>
              </a:rPr>
              <a:t>implies </a:t>
            </a:r>
            <a:r>
              <a:rPr sz="2000" dirty="0">
                <a:latin typeface="Times New Roman"/>
                <a:cs typeface="Times New Roman"/>
              </a:rPr>
              <a:t>to an entity that </a:t>
            </a:r>
            <a:r>
              <a:rPr sz="2000" spc="-5" dirty="0">
                <a:latin typeface="Times New Roman"/>
                <a:cs typeface="Times New Roman"/>
              </a:rPr>
              <a:t>determines </a:t>
            </a:r>
            <a:r>
              <a:rPr sz="2000" dirty="0">
                <a:latin typeface="Times New Roman"/>
                <a:cs typeface="Times New Roman"/>
              </a:rPr>
              <a:t>the purpose of holding personal data, and the  data processor “processes” the data on behalf of the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controller.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508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The data controller </a:t>
            </a:r>
            <a:r>
              <a:rPr sz="2000" spc="-5" dirty="0">
                <a:latin typeface="Times New Roman"/>
                <a:cs typeface="Times New Roman"/>
              </a:rPr>
              <a:t>takes the ultimate responsibility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complying </a:t>
            </a:r>
            <a:r>
              <a:rPr sz="2000" dirty="0">
                <a:latin typeface="Times New Roman"/>
                <a:cs typeface="Times New Roman"/>
              </a:rPr>
              <a:t>with the Data Protection Act in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  of any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discrepancies.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113664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5" dirty="0">
                <a:latin typeface="Times New Roman"/>
                <a:cs typeface="Times New Roman"/>
              </a:rPr>
              <a:t>Though </a:t>
            </a:r>
            <a:r>
              <a:rPr sz="2000" dirty="0">
                <a:latin typeface="Times New Roman"/>
                <a:cs typeface="Times New Roman"/>
              </a:rPr>
              <a:t>the cloud service provider is often the data </a:t>
            </a:r>
            <a:r>
              <a:rPr sz="2000" spc="-10" dirty="0">
                <a:latin typeface="Times New Roman"/>
                <a:cs typeface="Times New Roman"/>
              </a:rPr>
              <a:t>processor, </a:t>
            </a:r>
            <a:r>
              <a:rPr sz="2000" dirty="0">
                <a:latin typeface="Times New Roman"/>
                <a:cs typeface="Times New Roman"/>
              </a:rPr>
              <a:t>there are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cases where it </a:t>
            </a:r>
            <a:r>
              <a:rPr sz="2000" spc="-5" dirty="0">
                <a:latin typeface="Times New Roman"/>
                <a:cs typeface="Times New Roman"/>
              </a:rPr>
              <a:t>takes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role of a data </a:t>
            </a:r>
            <a:r>
              <a:rPr sz="2000" spc="-5" dirty="0">
                <a:latin typeface="Times New Roman"/>
                <a:cs typeface="Times New Roman"/>
              </a:rPr>
              <a:t>controller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30734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The precise role of the cloud service provider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evaluated in each case and the obligation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 data </a:t>
            </a:r>
            <a:r>
              <a:rPr sz="2000" spc="-5" dirty="0">
                <a:latin typeface="Times New Roman"/>
                <a:cs typeface="Times New Roman"/>
              </a:rPr>
              <a:t>protection must </a:t>
            </a:r>
            <a:r>
              <a:rPr sz="2000" dirty="0">
                <a:latin typeface="Times New Roman"/>
                <a:cs typeface="Times New Roman"/>
              </a:rPr>
              <a:t>be assigned to the right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entity.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1181715" cy="466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Data </a:t>
            </a:r>
            <a:r>
              <a:rPr sz="2400" b="1" dirty="0">
                <a:latin typeface="Times New Roman"/>
                <a:cs typeface="Times New Roman"/>
              </a:rPr>
              <a:t>Privacy and Security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812800" marR="5080" indent="-342900">
              <a:lnSpc>
                <a:spcPct val="100000"/>
              </a:lnSpc>
              <a:spcBef>
                <a:spcPts val="183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the role of the data controller and data processor defined and the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of obligation </a:t>
            </a:r>
            <a:r>
              <a:rPr sz="2000" spc="-5" dirty="0">
                <a:latin typeface="Times New Roman"/>
                <a:cs typeface="Times New Roman"/>
              </a:rPr>
              <a:t>stated,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  </a:t>
            </a:r>
            <a:r>
              <a:rPr sz="2000" spc="-5" dirty="0">
                <a:latin typeface="Times New Roman"/>
                <a:cs typeface="Times New Roman"/>
              </a:rPr>
              <a:t>customers must </a:t>
            </a:r>
            <a:r>
              <a:rPr sz="2000" spc="5" dirty="0">
                <a:latin typeface="Times New Roman"/>
                <a:cs typeface="Times New Roman"/>
              </a:rPr>
              <a:t>now </a:t>
            </a:r>
            <a:r>
              <a:rPr sz="2000" dirty="0">
                <a:latin typeface="Times New Roman"/>
                <a:cs typeface="Times New Roman"/>
              </a:rPr>
              <a:t>evaluate the </a:t>
            </a:r>
            <a:r>
              <a:rPr sz="2000" spc="-5" dirty="0">
                <a:latin typeface="Times New Roman"/>
                <a:cs typeface="Times New Roman"/>
              </a:rPr>
              <a:t>technical </a:t>
            </a:r>
            <a:r>
              <a:rPr sz="2000" dirty="0">
                <a:latin typeface="Times New Roman"/>
                <a:cs typeface="Times New Roman"/>
              </a:rPr>
              <a:t>aspects of the provider and </a:t>
            </a:r>
            <a:r>
              <a:rPr sz="2000" spc="-5" dirty="0">
                <a:latin typeface="Times New Roman"/>
                <a:cs typeface="Times New Roman"/>
              </a:rPr>
              <a:t>learn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-5" dirty="0">
                <a:latin typeface="Times New Roman"/>
                <a:cs typeface="Times New Roman"/>
              </a:rPr>
              <a:t>promise </a:t>
            </a:r>
            <a:r>
              <a:rPr sz="2000" dirty="0">
                <a:latin typeface="Times New Roman"/>
                <a:cs typeface="Times New Roman"/>
              </a:rPr>
              <a:t>to  deliver services within the established expectations of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protection.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Failing this, the following data </a:t>
            </a:r>
            <a:r>
              <a:rPr sz="2000" spc="-5" dirty="0">
                <a:latin typeface="Times New Roman"/>
                <a:cs typeface="Times New Roman"/>
              </a:rPr>
              <a:t>protection </a:t>
            </a:r>
            <a:r>
              <a:rPr sz="2000" dirty="0">
                <a:latin typeface="Times New Roman"/>
                <a:cs typeface="Times New Roman"/>
              </a:rPr>
              <a:t>issues can be expected in the cloud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environment:</a:t>
            </a:r>
            <a:endParaRPr sz="200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Lack of </a:t>
            </a:r>
            <a:r>
              <a:rPr sz="2000" spc="-5" dirty="0">
                <a:latin typeface="Times New Roman"/>
                <a:cs typeface="Times New Roman"/>
              </a:rPr>
              <a:t>interoperability </a:t>
            </a:r>
            <a:r>
              <a:rPr sz="2000" dirty="0">
                <a:latin typeface="Times New Roman"/>
                <a:cs typeface="Times New Roman"/>
              </a:rPr>
              <a:t>and data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portability.</a:t>
            </a:r>
            <a:endParaRPr sz="200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Lack of integrity that arises from sharing of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Inability to ensure data </a:t>
            </a:r>
            <a:r>
              <a:rPr sz="2000" spc="-5" dirty="0">
                <a:latin typeface="Times New Roman"/>
                <a:cs typeface="Times New Roman"/>
              </a:rPr>
              <a:t>compliance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Lack of proper data isolation in the </a:t>
            </a:r>
            <a:r>
              <a:rPr sz="2000" spc="-5" dirty="0">
                <a:latin typeface="Times New Roman"/>
                <a:cs typeface="Times New Roman"/>
              </a:rPr>
              <a:t>multitenant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2800" marR="168275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Data protection risks are further </a:t>
            </a:r>
            <a:r>
              <a:rPr sz="2000" spc="-5" dirty="0">
                <a:latin typeface="Times New Roman"/>
                <a:cs typeface="Times New Roman"/>
              </a:rPr>
              <a:t>amplified </a:t>
            </a:r>
            <a:r>
              <a:rPr sz="2000" dirty="0">
                <a:latin typeface="Times New Roman"/>
                <a:cs typeface="Times New Roman"/>
              </a:rPr>
              <a:t>when the cloud service provider involves </a:t>
            </a:r>
            <a:r>
              <a:rPr sz="2000" spc="-5" dirty="0">
                <a:latin typeface="Times New Roman"/>
                <a:cs typeface="Times New Roman"/>
              </a:rPr>
              <a:t>multiple tiers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</a:t>
            </a:r>
            <a:r>
              <a:rPr sz="2000" spc="-5" dirty="0">
                <a:latin typeface="Times New Roman"/>
                <a:cs typeface="Times New Roman"/>
              </a:rPr>
              <a:t>sub-processors/sub-contractors </a:t>
            </a:r>
            <a:r>
              <a:rPr sz="2000" dirty="0">
                <a:latin typeface="Times New Roman"/>
                <a:cs typeface="Times New Roman"/>
              </a:rPr>
              <a:t>and data transfer happens between </a:t>
            </a:r>
            <a:r>
              <a:rPr sz="2000" spc="-5" dirty="0">
                <a:latin typeface="Times New Roman"/>
                <a:cs typeface="Times New Roman"/>
              </a:rPr>
              <a:t>different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countries.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0943590" cy="405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Data </a:t>
            </a:r>
            <a:r>
              <a:rPr sz="2400" b="1" dirty="0">
                <a:latin typeface="Times New Roman"/>
                <a:cs typeface="Times New Roman"/>
              </a:rPr>
              <a:t>Privacy and Security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850265" algn="l"/>
              </a:tabLst>
            </a:pPr>
            <a:r>
              <a:rPr sz="2000" b="1" dirty="0">
                <a:latin typeface="Times New Roman"/>
                <a:cs typeface="Times New Roman"/>
              </a:rPr>
              <a:t>4.	</a:t>
            </a:r>
            <a:r>
              <a:rPr sz="2000" b="1" spc="5" dirty="0">
                <a:latin typeface="Times New Roman"/>
                <a:cs typeface="Times New Roman"/>
              </a:rPr>
              <a:t>Data </a:t>
            </a:r>
            <a:r>
              <a:rPr sz="2000" b="1" spc="-5" dirty="0">
                <a:latin typeface="Times New Roman"/>
                <a:cs typeface="Times New Roman"/>
              </a:rPr>
              <a:t>Protection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Laws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2800" marR="508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Prior to </a:t>
            </a:r>
            <a:r>
              <a:rPr sz="2000" spc="-15" dirty="0">
                <a:latin typeface="Times New Roman"/>
                <a:cs typeface="Times New Roman"/>
              </a:rPr>
              <a:t>2011, </a:t>
            </a:r>
            <a:r>
              <a:rPr sz="2000" dirty="0">
                <a:latin typeface="Times New Roman"/>
                <a:cs typeface="Times New Roman"/>
              </a:rPr>
              <a:t>the Indian </a:t>
            </a:r>
            <a:r>
              <a:rPr sz="2000" spc="-5" dirty="0">
                <a:latin typeface="Times New Roman"/>
                <a:cs typeface="Times New Roman"/>
              </a:rPr>
              <a:t>judiciary </a:t>
            </a:r>
            <a:r>
              <a:rPr sz="2000" dirty="0">
                <a:latin typeface="Times New Roman"/>
                <a:cs typeface="Times New Roman"/>
              </a:rPr>
              <a:t>system did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provide space for </a:t>
            </a:r>
            <a:r>
              <a:rPr sz="2000" spc="-5" dirty="0">
                <a:latin typeface="Times New Roman"/>
                <a:cs typeface="Times New Roman"/>
              </a:rPr>
              <a:t>clear-cut laws </a:t>
            </a:r>
            <a:r>
              <a:rPr sz="2000" dirty="0">
                <a:latin typeface="Times New Roman"/>
                <a:cs typeface="Times New Roman"/>
              </a:rPr>
              <a:t>pertaining to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  protection. </a:t>
            </a:r>
            <a:r>
              <a:rPr sz="2000" spc="-10" dirty="0">
                <a:latin typeface="Times New Roman"/>
                <a:cs typeface="Times New Roman"/>
              </a:rPr>
              <a:t>However,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enhancement of data protection laws in the European Union, 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spc="-15" dirty="0">
                <a:latin typeface="Times New Roman"/>
                <a:cs typeface="Times New Roman"/>
              </a:rPr>
              <a:t>Technology </a:t>
            </a:r>
            <a:r>
              <a:rPr sz="2000" dirty="0">
                <a:latin typeface="Times New Roman"/>
                <a:cs typeface="Times New Roman"/>
              </a:rPr>
              <a:t>Rules, </a:t>
            </a:r>
            <a:r>
              <a:rPr sz="2000" spc="-15" dirty="0">
                <a:latin typeface="Times New Roman"/>
                <a:cs typeface="Times New Roman"/>
              </a:rPr>
              <a:t>2011, </a:t>
            </a:r>
            <a:r>
              <a:rPr sz="2000" spc="-10" dirty="0">
                <a:latin typeface="Times New Roman"/>
                <a:cs typeface="Times New Roman"/>
              </a:rPr>
              <a:t>came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22860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Under this </a:t>
            </a:r>
            <a:r>
              <a:rPr sz="2000" spc="-5" dirty="0">
                <a:latin typeface="Times New Roman"/>
                <a:cs typeface="Times New Roman"/>
              </a:rPr>
              <a:t>act, </a:t>
            </a:r>
            <a:r>
              <a:rPr sz="2000" dirty="0">
                <a:latin typeface="Times New Roman"/>
                <a:cs typeface="Times New Roman"/>
              </a:rPr>
              <a:t>corporate bodies, Indian government, and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providers were subjected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 sensible security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practices.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2800" marR="264160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Times New Roman"/>
                <a:cs typeface="Times New Roman"/>
              </a:rPr>
              <a:t>In addition, there are other laws within the Indian Penal Code (IPC) that can assist in practicing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reasonable </a:t>
            </a:r>
            <a:r>
              <a:rPr sz="2000" spc="-5" dirty="0">
                <a:latin typeface="Times New Roman"/>
                <a:cs typeface="Times New Roman"/>
              </a:rPr>
              <a:t>level </a:t>
            </a:r>
            <a:r>
              <a:rPr sz="2000" dirty="0">
                <a:latin typeface="Times New Roman"/>
                <a:cs typeface="Times New Roman"/>
              </a:rPr>
              <a:t>of security while handling data in the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4308475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Data </a:t>
            </a:r>
            <a:r>
              <a:rPr sz="2400" b="1" dirty="0">
                <a:latin typeface="Times New Roman"/>
                <a:cs typeface="Times New Roman"/>
              </a:rPr>
              <a:t>Privacy and Security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Laws that </a:t>
            </a:r>
            <a:r>
              <a:rPr sz="2000" b="1" spc="-5" dirty="0">
                <a:latin typeface="Times New Roman"/>
                <a:cs typeface="Times New Roman"/>
              </a:rPr>
              <a:t>protect </a:t>
            </a:r>
            <a:r>
              <a:rPr sz="2000" b="1" dirty="0">
                <a:latin typeface="Times New Roman"/>
                <a:cs typeface="Times New Roman"/>
              </a:rPr>
              <a:t>data in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India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7530" y="2332989"/>
          <a:ext cx="11026775" cy="4017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Law/Act/Rights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Explanation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4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Technology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Act (Section</a:t>
                      </a:r>
                      <a:r>
                        <a:rPr sz="2000" spc="-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43A)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7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When a corporate body causes a “wrongful loss or  wrongful gain”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due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negligence in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maintaining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  fair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level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security of data, then it is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liable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 pay</a:t>
                      </a:r>
                      <a:r>
                        <a:rPr sz="20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compensation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 the person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affected.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0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Technology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Act(Section 72</a:t>
                      </a:r>
                      <a:r>
                        <a:rPr sz="2000" spc="-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67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Privacy breach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result in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imprisonment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 up to</a:t>
                      </a:r>
                      <a:r>
                        <a:rPr sz="20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3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years and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 penalty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extend up to five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lakhs.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8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Right to Privacy (Article 19 and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21)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Right to privacy (applicable to data privacy as</a:t>
                      </a:r>
                      <a:r>
                        <a:rPr sz="20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well)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467725" cy="279781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267970" algn="l"/>
              </a:tabLst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can you define personal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data?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Passwords and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Logins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that can help identify an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individual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that helps laundering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money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5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pertaining to personal </a:t>
            </a:r>
            <a:r>
              <a:rPr sz="2000" spc="-10" dirty="0">
                <a:latin typeface="Times New Roman"/>
                <a:cs typeface="Times New Roman"/>
              </a:rPr>
              <a:t>email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social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accounts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Answer: </a:t>
            </a:r>
            <a:r>
              <a:rPr sz="1800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885180" cy="279781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2"/>
              <a:tabLst>
                <a:tab pos="267970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in the cloud can be of two </a:t>
            </a:r>
            <a:r>
              <a:rPr sz="2000" spc="-5" dirty="0">
                <a:latin typeface="Times New Roman"/>
                <a:cs typeface="Times New Roman"/>
              </a:rPr>
              <a:t>types.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are,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Geographic and Data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Type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Geographic and Industry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Industry Specific and Data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Types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cannot be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categorized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Answer: </a:t>
            </a:r>
            <a:r>
              <a:rPr sz="1800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564755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3"/>
              <a:tabLst>
                <a:tab pos="267970" algn="l"/>
              </a:tabLst>
            </a:pP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dirty="0">
                <a:latin typeface="Times New Roman"/>
                <a:cs typeface="Times New Roman"/>
              </a:rPr>
              <a:t>risk that arises from </a:t>
            </a:r>
            <a:r>
              <a:rPr sz="2000" spc="-5" dirty="0">
                <a:latin typeface="Times New Roman"/>
                <a:cs typeface="Times New Roman"/>
              </a:rPr>
              <a:t>lack </a:t>
            </a:r>
            <a:r>
              <a:rPr sz="2000" dirty="0">
                <a:latin typeface="Times New Roman"/>
                <a:cs typeface="Times New Roman"/>
              </a:rPr>
              <a:t>of data </a:t>
            </a:r>
            <a:r>
              <a:rPr sz="2000" spc="-5" dirty="0">
                <a:latin typeface="Times New Roman"/>
                <a:cs typeface="Times New Roman"/>
              </a:rPr>
              <a:t>protection </a:t>
            </a:r>
            <a:r>
              <a:rPr sz="2000" dirty="0">
                <a:latin typeface="Times New Roman"/>
                <a:cs typeface="Times New Roman"/>
              </a:rPr>
              <a:t>in the cloud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Lack of good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Lack of 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integrity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Loss 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money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None of 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761345" cy="527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Cloud</a:t>
            </a:r>
            <a:r>
              <a:rPr sz="2400" b="1" dirty="0">
                <a:latin typeface="Times New Roman"/>
                <a:cs typeface="Times New Roman"/>
              </a:rPr>
              <a:t> Storage</a:t>
            </a:r>
            <a:endParaRPr sz="2400">
              <a:latin typeface="Times New Roman"/>
              <a:cs typeface="Times New Roman"/>
            </a:endParaRPr>
          </a:p>
          <a:p>
            <a:pPr marL="355600" marR="45339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Cloud storage is a service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in which data are </a:t>
            </a:r>
            <a:r>
              <a:rPr sz="2000" spc="-5" dirty="0">
                <a:latin typeface="Times New Roman"/>
                <a:cs typeface="Times New Roman"/>
              </a:rPr>
              <a:t>maintained, managed, </a:t>
            </a:r>
            <a:r>
              <a:rPr sz="2000" dirty="0">
                <a:latin typeface="Times New Roman"/>
                <a:cs typeface="Times New Roman"/>
              </a:rPr>
              <a:t>backed up </a:t>
            </a:r>
            <a:r>
              <a:rPr sz="2000" spc="-20" dirty="0">
                <a:latin typeface="Times New Roman"/>
                <a:cs typeface="Times New Roman"/>
              </a:rPr>
              <a:t>remotely,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-5" dirty="0">
                <a:latin typeface="Times New Roman"/>
                <a:cs typeface="Times New Roman"/>
              </a:rPr>
              <a:t>made available </a:t>
            </a:r>
            <a:r>
              <a:rPr sz="2000" dirty="0">
                <a:latin typeface="Times New Roman"/>
                <a:cs typeface="Times New Roman"/>
              </a:rPr>
              <a:t>to users over 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Payment </a:t>
            </a:r>
            <a:r>
              <a:rPr sz="2000" dirty="0">
                <a:latin typeface="Times New Roman"/>
                <a:cs typeface="Times New Roman"/>
              </a:rPr>
              <a:t>is generally on a </a:t>
            </a:r>
            <a:r>
              <a:rPr sz="2000" spc="-5" dirty="0">
                <a:latin typeface="Times New Roman"/>
                <a:cs typeface="Times New Roman"/>
              </a:rPr>
              <a:t>per-consumption, monthly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Although the </a:t>
            </a:r>
            <a:r>
              <a:rPr sz="2000" spc="-5" dirty="0">
                <a:latin typeface="Times New Roman"/>
                <a:cs typeface="Times New Roman"/>
              </a:rPr>
              <a:t>per-gigabyte </a:t>
            </a:r>
            <a:r>
              <a:rPr sz="2000" dirty="0">
                <a:latin typeface="Times New Roman"/>
                <a:cs typeface="Times New Roman"/>
              </a:rPr>
              <a:t>cost has been </a:t>
            </a:r>
            <a:r>
              <a:rPr sz="2000" spc="-5" dirty="0">
                <a:latin typeface="Times New Roman"/>
                <a:cs typeface="Times New Roman"/>
              </a:rPr>
              <a:t>radically </a:t>
            </a:r>
            <a:r>
              <a:rPr sz="2000" dirty="0">
                <a:latin typeface="Times New Roman"/>
                <a:cs typeface="Times New Roman"/>
              </a:rPr>
              <a:t>driven </a:t>
            </a:r>
            <a:r>
              <a:rPr sz="2000" spc="5" dirty="0">
                <a:latin typeface="Times New Roman"/>
                <a:cs typeface="Times New Roman"/>
              </a:rPr>
              <a:t>down, </a:t>
            </a:r>
            <a:r>
              <a:rPr sz="2000" dirty="0">
                <a:latin typeface="Times New Roman"/>
                <a:cs typeface="Times New Roman"/>
              </a:rPr>
              <a:t>cloud storage providers have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added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operating expenses that can </a:t>
            </a:r>
            <a:r>
              <a:rPr sz="2000" spc="-5" dirty="0">
                <a:latin typeface="Times New Roman"/>
                <a:cs typeface="Times New Roman"/>
              </a:rPr>
              <a:t>make </a:t>
            </a:r>
            <a:r>
              <a:rPr sz="2000" dirty="0">
                <a:latin typeface="Times New Roman"/>
                <a:cs typeface="Times New Roman"/>
              </a:rPr>
              <a:t>the technology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expensive than users </a:t>
            </a:r>
            <a:r>
              <a:rPr sz="2000" spc="-5" dirty="0">
                <a:latin typeface="Times New Roman"/>
                <a:cs typeface="Times New Roman"/>
              </a:rPr>
              <a:t>bargained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33401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most commonly </a:t>
            </a:r>
            <a:r>
              <a:rPr sz="2000" dirty="0">
                <a:latin typeface="Times New Roman"/>
                <a:cs typeface="Times New Roman"/>
              </a:rPr>
              <a:t>used cases are </a:t>
            </a:r>
            <a:r>
              <a:rPr sz="2000" b="1" dirty="0">
                <a:latin typeface="Times New Roman"/>
                <a:cs typeface="Times New Roman"/>
              </a:rPr>
              <a:t>cloud backup, disaster </a:t>
            </a:r>
            <a:r>
              <a:rPr sz="2000" b="1" spc="-15" dirty="0">
                <a:latin typeface="Times New Roman"/>
                <a:cs typeface="Times New Roman"/>
              </a:rPr>
              <a:t>recovery,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archiving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infrequently  </a:t>
            </a:r>
            <a:r>
              <a:rPr sz="2000" b="1" dirty="0">
                <a:latin typeface="Times New Roman"/>
                <a:cs typeface="Times New Roman"/>
              </a:rPr>
              <a:t>accessed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Organizations also </a:t>
            </a:r>
            <a:r>
              <a:rPr sz="2000" dirty="0">
                <a:latin typeface="Times New Roman"/>
                <a:cs typeface="Times New Roman"/>
              </a:rPr>
              <a:t>use cloud storage services for </a:t>
            </a:r>
            <a:r>
              <a:rPr sz="2000" b="1" dirty="0">
                <a:latin typeface="Times New Roman"/>
                <a:cs typeface="Times New Roman"/>
              </a:rPr>
              <a:t>DevOps </a:t>
            </a:r>
            <a:r>
              <a:rPr sz="2000" dirty="0">
                <a:latin typeface="Times New Roman"/>
                <a:cs typeface="Times New Roman"/>
              </a:rPr>
              <a:t>as a capital </a:t>
            </a:r>
            <a:r>
              <a:rPr sz="2000" spc="-5" dirty="0">
                <a:latin typeface="Times New Roman"/>
                <a:cs typeface="Times New Roman"/>
              </a:rPr>
              <a:t>cost-cutting measure. </a:t>
            </a:r>
            <a:r>
              <a:rPr sz="2000" dirty="0">
                <a:latin typeface="Times New Roman"/>
                <a:cs typeface="Times New Roman"/>
              </a:rPr>
              <a:t>They can  just spin up the compute and storage resources for the duration of the project and then spin them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down  </a:t>
            </a:r>
            <a:r>
              <a:rPr sz="2000" dirty="0">
                <a:latin typeface="Times New Roman"/>
                <a:cs typeface="Times New Roman"/>
              </a:rPr>
              <a:t>when 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There are three </a:t>
            </a:r>
            <a:r>
              <a:rPr sz="2000" spc="-10" dirty="0">
                <a:latin typeface="Times New Roman"/>
                <a:cs typeface="Times New Roman"/>
              </a:rPr>
              <a:t>main </a:t>
            </a:r>
            <a:r>
              <a:rPr sz="2000" dirty="0">
                <a:latin typeface="Times New Roman"/>
                <a:cs typeface="Times New Roman"/>
              </a:rPr>
              <a:t>cloud-based storage architecture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models: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buAutoNum type="arabicPeriod"/>
              <a:tabLst>
                <a:tab pos="1269365" algn="l"/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Public cloud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buAutoNum type="arabicPeriod"/>
              <a:tabLst>
                <a:tab pos="1269365" algn="l"/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Private cloud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buAutoNum type="arabicPeriod"/>
              <a:tabLst>
                <a:tab pos="1269365" algn="l"/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Hybrid cloud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297420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4"/>
              <a:tabLst>
                <a:tab pos="267970" algn="l"/>
                <a:tab pos="6449060" algn="l"/>
              </a:tabLst>
            </a:pP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spc="-18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AA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pliance</a:t>
            </a:r>
            <a:r>
              <a:rPr sz="2000" spc="-25" dirty="0">
                <a:latin typeface="Times New Roman"/>
                <a:cs typeface="Times New Roman"/>
              </a:rPr>
              <a:t> m</a:t>
            </a:r>
            <a:r>
              <a:rPr sz="2000" dirty="0">
                <a:latin typeface="Times New Roman"/>
                <a:cs typeface="Times New Roman"/>
              </a:rPr>
              <a:t>easu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Finance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Banking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Healthcare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Food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Administration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514590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51460" indent="-239395">
              <a:lnSpc>
                <a:spcPct val="100000"/>
              </a:lnSpc>
              <a:spcBef>
                <a:spcPts val="1220"/>
              </a:spcBef>
              <a:buAutoNum type="arabicPeriod" startAt="5"/>
              <a:tabLst>
                <a:tab pos="252095" algn="l"/>
                <a:tab pos="7129780" algn="l"/>
              </a:tabLst>
            </a:pPr>
            <a:r>
              <a:rPr sz="2000" dirty="0">
                <a:latin typeface="Times New Roman"/>
                <a:cs typeface="Times New Roman"/>
              </a:rPr>
              <a:t>According to the Data Protection Act, a data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controller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30" dirty="0">
                <a:latin typeface="Times New Roman"/>
                <a:cs typeface="Times New Roman"/>
              </a:rPr>
              <a:t>Takes </a:t>
            </a:r>
            <a:r>
              <a:rPr sz="2000" spc="-5" dirty="0">
                <a:latin typeface="Times New Roman"/>
                <a:cs typeface="Times New Roman"/>
              </a:rPr>
              <a:t>complete responsibility </a:t>
            </a:r>
            <a:r>
              <a:rPr sz="2000" dirty="0">
                <a:latin typeface="Times New Roman"/>
                <a:cs typeface="Times New Roman"/>
              </a:rPr>
              <a:t>of the data </a:t>
            </a:r>
            <a:r>
              <a:rPr sz="2000" spc="-5" dirty="0">
                <a:latin typeface="Times New Roman"/>
                <a:cs typeface="Times New Roman"/>
              </a:rPr>
              <a:t>protection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Shares </a:t>
            </a:r>
            <a:r>
              <a:rPr sz="2000" spc="-5" dirty="0">
                <a:latin typeface="Times New Roman"/>
                <a:cs typeface="Times New Roman"/>
              </a:rPr>
              <a:t>its responsibility </a:t>
            </a:r>
            <a:r>
              <a:rPr sz="2000" dirty="0">
                <a:latin typeface="Times New Roman"/>
                <a:cs typeface="Times New Roman"/>
              </a:rPr>
              <a:t>of data protection with other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entities.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Processes data on behalf on the data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processor.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Is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as a 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processor.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890250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6"/>
              <a:tabLst>
                <a:tab pos="388620" algn="l"/>
                <a:tab pos="389255" algn="l"/>
              </a:tabLst>
            </a:pPr>
            <a:r>
              <a:rPr sz="2000" dirty="0">
                <a:latin typeface="Times New Roman"/>
                <a:cs typeface="Times New Roman"/>
              </a:rPr>
              <a:t>The phased-in approach is </a:t>
            </a:r>
            <a:r>
              <a:rPr sz="2000" spc="-5" dirty="0">
                <a:latin typeface="Times New Roman"/>
                <a:cs typeface="Times New Roman"/>
              </a:rPr>
              <a:t>recommended </a:t>
            </a:r>
            <a:r>
              <a:rPr sz="2000" dirty="0">
                <a:latin typeface="Times New Roman"/>
                <a:cs typeface="Times New Roman"/>
              </a:rPr>
              <a:t>over the flash-cut approach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because,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eliminates </a:t>
            </a:r>
            <a:r>
              <a:rPr sz="2000" dirty="0">
                <a:latin typeface="Times New Roman"/>
                <a:cs typeface="Times New Roman"/>
              </a:rPr>
              <a:t>the psychological barrier of giving up control over </a:t>
            </a:r>
            <a:r>
              <a:rPr sz="2000" spc="-5" dirty="0">
                <a:latin typeface="Times New Roman"/>
                <a:cs typeface="Times New Roman"/>
              </a:rPr>
              <a:t>organizational </a:t>
            </a:r>
            <a:r>
              <a:rPr sz="2000" dirty="0">
                <a:latin typeface="Times New Roman"/>
                <a:cs typeface="Times New Roman"/>
              </a:rPr>
              <a:t>resources and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aids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better </a:t>
            </a:r>
            <a:r>
              <a:rPr sz="2000" dirty="0">
                <a:latin typeface="Times New Roman"/>
                <a:cs typeface="Times New Roman"/>
              </a:rPr>
              <a:t>cost savings and higher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efficiency.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Phased-in approach cleanses data and helps </a:t>
            </a:r>
            <a:r>
              <a:rPr sz="2000" spc="-5" dirty="0">
                <a:latin typeface="Times New Roman"/>
                <a:cs typeface="Times New Roman"/>
              </a:rPr>
              <a:t>modernize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It is </a:t>
            </a:r>
            <a:r>
              <a:rPr sz="2000" spc="-5" dirty="0">
                <a:latin typeface="Times New Roman"/>
                <a:cs typeface="Times New Roman"/>
              </a:rPr>
              <a:t>recommended </a:t>
            </a:r>
            <a:r>
              <a:rPr sz="2000" dirty="0">
                <a:latin typeface="Times New Roman"/>
                <a:cs typeface="Times New Roman"/>
              </a:rPr>
              <a:t>by cloud experts across the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world.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643495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2890" indent="-250825">
              <a:lnSpc>
                <a:spcPct val="100000"/>
              </a:lnSpc>
              <a:spcBef>
                <a:spcPts val="1220"/>
              </a:spcBef>
              <a:buAutoNum type="arabicPeriod" startAt="7"/>
              <a:tabLst>
                <a:tab pos="263525" algn="l"/>
              </a:tabLst>
            </a:pP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 following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avoided while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the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cloud?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Governance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Due-diligence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Jumping </a:t>
            </a:r>
            <a:r>
              <a:rPr sz="2000" dirty="0">
                <a:latin typeface="Times New Roman"/>
                <a:cs typeface="Times New Roman"/>
              </a:rPr>
              <a:t>in too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901690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267335" indent="-255270">
              <a:lnSpc>
                <a:spcPct val="100000"/>
              </a:lnSpc>
              <a:spcBef>
                <a:spcPts val="1220"/>
              </a:spcBef>
              <a:buAutoNum type="arabicPeriod" startAt="8"/>
              <a:tabLst>
                <a:tab pos="267970" algn="l"/>
              </a:tabLst>
            </a:pP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dirty="0">
                <a:latin typeface="Times New Roman"/>
                <a:cs typeface="Times New Roman"/>
              </a:rPr>
              <a:t>concerns about cloud </a:t>
            </a:r>
            <a:r>
              <a:rPr sz="2000" spc="-5" dirty="0">
                <a:latin typeface="Times New Roman"/>
                <a:cs typeface="Times New Roman"/>
              </a:rPr>
              <a:t>computing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Ongoing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Adapting to the new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environment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Compliance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Lack 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expertise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055985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9"/>
              <a:tabLst>
                <a:tab pos="267335" algn="l"/>
                <a:tab pos="210820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is a service model in which data is </a:t>
            </a:r>
            <a:r>
              <a:rPr sz="2000" spc="-5" dirty="0">
                <a:latin typeface="Times New Roman"/>
                <a:cs typeface="Times New Roman"/>
              </a:rPr>
              <a:t>maintained, </a:t>
            </a:r>
            <a:r>
              <a:rPr sz="2000" dirty="0">
                <a:latin typeface="Times New Roman"/>
                <a:cs typeface="Times New Roman"/>
              </a:rPr>
              <a:t>managed, backed up </a:t>
            </a:r>
            <a:r>
              <a:rPr sz="2000" spc="-20" dirty="0">
                <a:latin typeface="Times New Roman"/>
                <a:cs typeface="Times New Roman"/>
              </a:rPr>
              <a:t>remotely,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made  </a:t>
            </a:r>
            <a:r>
              <a:rPr sz="2000" dirty="0">
                <a:latin typeface="Times New Roman"/>
                <a:cs typeface="Times New Roman"/>
              </a:rPr>
              <a:t>available to users over a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9"/>
            </a:pPr>
            <a:endParaRPr sz="2050">
              <a:latin typeface="Times New Roman"/>
              <a:cs typeface="Times New Roman"/>
            </a:endParaRPr>
          </a:p>
          <a:p>
            <a:pPr marL="1365250" lvl="1" indent="-438784">
              <a:lnSpc>
                <a:spcPct val="100000"/>
              </a:lnSpc>
              <a:buAutoNum type="alphaUcPeriod"/>
              <a:tabLst>
                <a:tab pos="1365250" algn="l"/>
                <a:tab pos="1365885" algn="l"/>
              </a:tabLst>
            </a:pP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1350645" lvl="1" indent="-42418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350010" algn="l"/>
                <a:tab pos="1351280" algn="l"/>
              </a:tabLst>
            </a:pP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281930" cy="34747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514984" indent="-502920">
              <a:lnSpc>
                <a:spcPct val="100000"/>
              </a:lnSpc>
              <a:spcBef>
                <a:spcPts val="1220"/>
              </a:spcBef>
              <a:buAutoNum type="arabicPeriod" startAt="10"/>
              <a:tabLst>
                <a:tab pos="514984" algn="l"/>
                <a:tab pos="515620" algn="l"/>
              </a:tabLst>
            </a:pPr>
            <a:r>
              <a:rPr sz="2000" dirty="0">
                <a:latin typeface="Times New Roman"/>
                <a:cs typeface="Times New Roman"/>
              </a:rPr>
              <a:t>The three cloud-based architecture </a:t>
            </a:r>
            <a:r>
              <a:rPr sz="2000" spc="-5" dirty="0">
                <a:latin typeface="Times New Roman"/>
                <a:cs typeface="Times New Roman"/>
              </a:rPr>
              <a:t>models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0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Public, private, 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Public, private, and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hybrid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Public, private, and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community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Public, hybrid, and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908665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443230" indent="-431165">
              <a:lnSpc>
                <a:spcPct val="100000"/>
              </a:lnSpc>
              <a:spcBef>
                <a:spcPts val="1220"/>
              </a:spcBef>
              <a:buAutoNum type="arabicPeriod" startAt="11"/>
              <a:tabLst>
                <a:tab pos="443865" algn="l"/>
                <a:tab pos="10831830" algn="l"/>
              </a:tabLst>
            </a:pPr>
            <a:r>
              <a:rPr sz="2000" dirty="0">
                <a:latin typeface="Times New Roman"/>
                <a:cs typeface="Times New Roman"/>
              </a:rPr>
              <a:t>The 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age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edica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iron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otec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ind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fire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1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Public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Hybrid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Private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Community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539990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2"/>
              <a:tabLst>
                <a:tab pos="394335" algn="l"/>
              </a:tabLst>
            </a:pPr>
            <a:r>
              <a:rPr sz="2000" dirty="0">
                <a:latin typeface="Times New Roman"/>
                <a:cs typeface="Times New Roman"/>
              </a:rPr>
              <a:t>Data integrity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2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Maintaining </a:t>
            </a:r>
            <a:r>
              <a:rPr sz="2000" dirty="0">
                <a:latin typeface="Times New Roman"/>
                <a:cs typeface="Times New Roman"/>
              </a:rPr>
              <a:t>and assuring the accuracy and </a:t>
            </a:r>
            <a:r>
              <a:rPr sz="2000" spc="-5" dirty="0">
                <a:latin typeface="Times New Roman"/>
                <a:cs typeface="Times New Roman"/>
              </a:rPr>
              <a:t>completeness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Maintaining </a:t>
            </a:r>
            <a:r>
              <a:rPr sz="2000" dirty="0">
                <a:latin typeface="Times New Roman"/>
                <a:cs typeface="Times New Roman"/>
              </a:rPr>
              <a:t>a backup copy of 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131435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514984" indent="-502920">
              <a:lnSpc>
                <a:spcPct val="100000"/>
              </a:lnSpc>
              <a:spcBef>
                <a:spcPts val="1220"/>
              </a:spcBef>
              <a:buAutoNum type="arabicPeriod" startAt="13"/>
              <a:tabLst>
                <a:tab pos="514984" algn="l"/>
                <a:tab pos="5156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responsibility </a:t>
            </a:r>
            <a:r>
              <a:rPr sz="2000" dirty="0">
                <a:latin typeface="Times New Roman"/>
                <a:cs typeface="Times New Roman"/>
              </a:rPr>
              <a:t>of cloud security </a:t>
            </a:r>
            <a:r>
              <a:rPr sz="2000" spc="-5" dirty="0">
                <a:latin typeface="Times New Roman"/>
                <a:cs typeface="Times New Roman"/>
              </a:rPr>
              <a:t>lies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3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Provider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Customer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Both provider and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5" dirty="0">
                <a:latin typeface="Times New Roman"/>
                <a:cs typeface="Times New Roman"/>
              </a:rPr>
              <a:t>None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617200" cy="426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Cloud</a:t>
            </a:r>
            <a:r>
              <a:rPr sz="2400" b="1" dirty="0">
                <a:latin typeface="Times New Roman"/>
                <a:cs typeface="Times New Roman"/>
              </a:rPr>
              <a:t> Storage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Public Cloud</a:t>
            </a:r>
            <a:r>
              <a:rPr sz="1800" b="1" dirty="0">
                <a:latin typeface="Times New Roman"/>
                <a:cs typeface="Times New Roman"/>
              </a:rPr>
              <a:t> Storage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Public storage services provide a multi-tenant storage </a:t>
            </a:r>
            <a:r>
              <a:rPr sz="1800" spc="-5" dirty="0">
                <a:latin typeface="Times New Roman"/>
                <a:cs typeface="Times New Roman"/>
              </a:rPr>
              <a:t>environment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is most </a:t>
            </a:r>
            <a:r>
              <a:rPr sz="1800" dirty="0">
                <a:latin typeface="Times New Roman"/>
                <a:cs typeface="Times New Roman"/>
              </a:rPr>
              <a:t>suited for unstructured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Data are stored in </a:t>
            </a:r>
            <a:r>
              <a:rPr sz="1800" spc="-5" dirty="0">
                <a:latin typeface="Times New Roman"/>
                <a:cs typeface="Times New Roman"/>
              </a:rPr>
              <a:t>global </a:t>
            </a:r>
            <a:r>
              <a:rPr sz="1800" dirty="0">
                <a:latin typeface="Times New Roman"/>
                <a:cs typeface="Times New Roman"/>
              </a:rPr>
              <a:t>data centers with storage data spread across </a:t>
            </a:r>
            <a:r>
              <a:rPr sz="1800" spc="-5" dirty="0">
                <a:latin typeface="Times New Roman"/>
                <a:cs typeface="Times New Roman"/>
              </a:rPr>
              <a:t>multiple </a:t>
            </a:r>
            <a:r>
              <a:rPr sz="1800" dirty="0">
                <a:latin typeface="Times New Roman"/>
                <a:cs typeface="Times New Roman"/>
              </a:rPr>
              <a:t>regions or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continents.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Customers </a:t>
            </a:r>
            <a:r>
              <a:rPr sz="1800" dirty="0">
                <a:latin typeface="Times New Roman"/>
                <a:cs typeface="Times New Roman"/>
              </a:rPr>
              <a:t>generally pay on a </a:t>
            </a:r>
            <a:r>
              <a:rPr sz="1800" spc="-5" dirty="0">
                <a:latin typeface="Times New Roman"/>
                <a:cs typeface="Times New Roman"/>
              </a:rPr>
              <a:t>per-use basis similar </a:t>
            </a:r>
            <a:r>
              <a:rPr sz="1800" dirty="0">
                <a:latin typeface="Times New Roman"/>
                <a:cs typeface="Times New Roman"/>
              </a:rPr>
              <a:t>to the utility payment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model.</a:t>
            </a:r>
            <a:endParaRPr sz="1800">
              <a:latin typeface="Times New Roman"/>
              <a:cs typeface="Times New Roman"/>
            </a:endParaRPr>
          </a:p>
          <a:p>
            <a:pPr marL="756285" marR="24892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Examples include </a:t>
            </a:r>
            <a:r>
              <a:rPr sz="1800" spc="-5" dirty="0">
                <a:latin typeface="Times New Roman"/>
                <a:cs typeface="Times New Roman"/>
              </a:rPr>
              <a:t>Amazon Simple </a:t>
            </a:r>
            <a:r>
              <a:rPr sz="1800" dirty="0">
                <a:latin typeface="Times New Roman"/>
                <a:cs typeface="Times New Roman"/>
              </a:rPr>
              <a:t>Storage Service </a:t>
            </a:r>
            <a:r>
              <a:rPr sz="1800" spc="-5" dirty="0">
                <a:latin typeface="Times New Roman"/>
                <a:cs typeface="Times New Roman"/>
              </a:rPr>
              <a:t>(S3), Amazon </a:t>
            </a:r>
            <a:r>
              <a:rPr sz="1800" dirty="0">
                <a:latin typeface="Times New Roman"/>
                <a:cs typeface="Times New Roman"/>
              </a:rPr>
              <a:t>Glacier for cold </a:t>
            </a:r>
            <a:r>
              <a:rPr sz="1800" spc="-5" dirty="0">
                <a:latin typeface="Times New Roman"/>
                <a:cs typeface="Times New Roman"/>
              </a:rPr>
              <a:t>storage, </a:t>
            </a:r>
            <a:r>
              <a:rPr sz="1800" dirty="0">
                <a:latin typeface="Times New Roman"/>
                <a:cs typeface="Times New Roman"/>
              </a:rPr>
              <a:t>Google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  Storage, Google Cloud Storage Nearline for cold data and </a:t>
            </a:r>
            <a:r>
              <a:rPr sz="1800" spc="-5" dirty="0">
                <a:latin typeface="Times New Roman"/>
                <a:cs typeface="Times New Roman"/>
              </a:rPr>
              <a:t>Microsoft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Azure.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Private </a:t>
            </a:r>
            <a:r>
              <a:rPr sz="1800" b="1" spc="-5" dirty="0">
                <a:latin typeface="Times New Roman"/>
                <a:cs typeface="Times New Roman"/>
              </a:rPr>
              <a:t>Cloud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Storage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756285" marR="762000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Private cloud, or </a:t>
            </a:r>
            <a:r>
              <a:rPr sz="1800" spc="-5" dirty="0">
                <a:latin typeface="Times New Roman"/>
                <a:cs typeface="Times New Roman"/>
              </a:rPr>
              <a:t>on-premise, </a:t>
            </a:r>
            <a:r>
              <a:rPr sz="1800" dirty="0">
                <a:latin typeface="Times New Roman"/>
                <a:cs typeface="Times New Roman"/>
              </a:rPr>
              <a:t>storage services provide a dedicated </a:t>
            </a:r>
            <a:r>
              <a:rPr sz="1800" spc="-5" dirty="0">
                <a:latin typeface="Times New Roman"/>
                <a:cs typeface="Times New Roman"/>
              </a:rPr>
              <a:t>environment </a:t>
            </a:r>
            <a:r>
              <a:rPr sz="1800" dirty="0">
                <a:latin typeface="Times New Roman"/>
                <a:cs typeface="Times New Roman"/>
              </a:rPr>
              <a:t>protected behind an  </a:t>
            </a:r>
            <a:r>
              <a:rPr sz="1800" spc="-5" dirty="0">
                <a:latin typeface="Times New Roman"/>
                <a:cs typeface="Times New Roman"/>
              </a:rPr>
              <a:t>organization's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firewall.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Private clouds are appropriate for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who need customization and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control over their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07263" y="5734811"/>
            <a:ext cx="2961132" cy="98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14204" y="1121663"/>
            <a:ext cx="1577340" cy="1182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462895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4"/>
              <a:tabLst>
                <a:tab pos="393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Select </a:t>
            </a:r>
            <a:r>
              <a:rPr sz="2000" dirty="0">
                <a:latin typeface="Times New Roman"/>
                <a:cs typeface="Times New Roman"/>
              </a:rPr>
              <a:t>the option that is NOT the </a:t>
            </a:r>
            <a:r>
              <a:rPr sz="2000" spc="-5" dirty="0">
                <a:latin typeface="Times New Roman"/>
                <a:cs typeface="Times New Roman"/>
              </a:rPr>
              <a:t>responsibility </a:t>
            </a:r>
            <a:r>
              <a:rPr sz="2000" dirty="0">
                <a:latin typeface="Times New Roman"/>
                <a:cs typeface="Times New Roman"/>
              </a:rPr>
              <a:t>of the cloud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vendor: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4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Authenticate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Ensure thorough background checks of </a:t>
            </a:r>
            <a:r>
              <a:rPr sz="2000" spc="-5" dirty="0">
                <a:latin typeface="Times New Roman"/>
                <a:cs typeface="Times New Roman"/>
              </a:rPr>
              <a:t>all employees </a:t>
            </a:r>
            <a:r>
              <a:rPr sz="2000" spc="5" dirty="0">
                <a:latin typeface="Times New Roman"/>
                <a:cs typeface="Times New Roman"/>
              </a:rPr>
              <a:t>who </a:t>
            </a:r>
            <a:r>
              <a:rPr sz="2000" dirty="0">
                <a:latin typeface="Times New Roman"/>
                <a:cs typeface="Times New Roman"/>
              </a:rPr>
              <a:t>have physical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the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Ensure data isolation and logical storage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segregation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Manage and secure the </a:t>
            </a:r>
            <a:r>
              <a:rPr sz="2000" spc="-5" dirty="0">
                <a:latin typeface="Times New Roman"/>
                <a:cs typeface="Times New Roman"/>
              </a:rPr>
              <a:t>virtualization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894060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15"/>
              <a:tabLst>
                <a:tab pos="393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Select </a:t>
            </a:r>
            <a:r>
              <a:rPr sz="2000" dirty="0">
                <a:latin typeface="Times New Roman"/>
                <a:cs typeface="Times New Roman"/>
              </a:rPr>
              <a:t>the option that is true when designing a cloud proof of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5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Always choose the </a:t>
            </a:r>
            <a:r>
              <a:rPr sz="2000" spc="-5" dirty="0">
                <a:latin typeface="Times New Roman"/>
                <a:cs typeface="Times New Roman"/>
              </a:rPr>
              <a:t>most complex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Check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see if the architecture </a:t>
            </a:r>
            <a:r>
              <a:rPr sz="2000" spc="-10" dirty="0">
                <a:latin typeface="Times New Roman"/>
                <a:cs typeface="Times New Roman"/>
              </a:rPr>
              <a:t>meets </a:t>
            </a:r>
            <a:r>
              <a:rPr sz="2000" dirty="0">
                <a:latin typeface="Times New Roman"/>
                <a:cs typeface="Times New Roman"/>
              </a:rPr>
              <a:t>the needs of the data </a:t>
            </a:r>
            <a:r>
              <a:rPr sz="2000" spc="-15" dirty="0">
                <a:latin typeface="Times New Roman"/>
                <a:cs typeface="Times New Roman"/>
              </a:rPr>
              <a:t>center,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if it </a:t>
            </a:r>
            <a:r>
              <a:rPr sz="2000" spc="-5" dirty="0">
                <a:latin typeface="Times New Roman"/>
                <a:cs typeface="Times New Roman"/>
              </a:rPr>
              <a:t>matches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spc="-25" dirty="0">
                <a:latin typeface="Times New Roman"/>
                <a:cs typeface="Times New Roman"/>
              </a:rPr>
              <a:t>Try </a:t>
            </a:r>
            <a:r>
              <a:rPr sz="2000" dirty="0">
                <a:latin typeface="Times New Roman"/>
                <a:cs typeface="Times New Roman"/>
              </a:rPr>
              <a:t>to recreate your data center in the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Keep it </a:t>
            </a:r>
            <a:r>
              <a:rPr sz="2000" spc="-5" dirty="0">
                <a:latin typeface="Times New Roman"/>
                <a:cs typeface="Times New Roman"/>
              </a:rPr>
              <a:t>lightweight, </a:t>
            </a:r>
            <a:r>
              <a:rPr sz="2000" spc="5" dirty="0">
                <a:latin typeface="Times New Roman"/>
                <a:cs typeface="Times New Roman"/>
              </a:rPr>
              <a:t>30–60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642100" cy="4694555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6"/>
              <a:tabLst>
                <a:tab pos="394335" algn="l"/>
              </a:tabLst>
            </a:pPr>
            <a:r>
              <a:rPr sz="2000" dirty="0">
                <a:latin typeface="Times New Roman"/>
                <a:cs typeface="Times New Roman"/>
              </a:rPr>
              <a:t>Private clouds are a </a:t>
            </a:r>
            <a:r>
              <a:rPr sz="2000" spc="5" dirty="0">
                <a:latin typeface="Times New Roman"/>
                <a:cs typeface="Times New Roman"/>
              </a:rPr>
              <a:t>good </a:t>
            </a:r>
            <a:r>
              <a:rPr sz="2000" dirty="0">
                <a:latin typeface="Times New Roman"/>
                <a:cs typeface="Times New Roman"/>
              </a:rPr>
              <a:t>choice for applications that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6"/>
            </a:pPr>
            <a:endParaRPr sz="205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buAutoNum type="romanLcPeriod"/>
              <a:tabLst>
                <a:tab pos="984885" algn="l"/>
                <a:tab pos="985519" algn="l"/>
              </a:tabLst>
            </a:pPr>
            <a:r>
              <a:rPr sz="2000" spc="-5" dirty="0">
                <a:latin typeface="Times New Roman"/>
                <a:cs typeface="Times New Roman"/>
              </a:rPr>
              <a:t>Flexibility</a:t>
            </a:r>
            <a:endParaRPr sz="20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buAutoNum type="romanLcPeriod"/>
              <a:tabLst>
                <a:tab pos="984885" algn="l"/>
                <a:tab pos="985519" algn="l"/>
              </a:tabLst>
            </a:pPr>
            <a:r>
              <a:rPr sz="2000" dirty="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5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000" spc="-5" dirty="0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buAutoNum type="romanLcPeriod"/>
              <a:tabLst>
                <a:tab pos="984885" algn="l"/>
                <a:tab pos="985519" algn="l"/>
              </a:tabLst>
            </a:pPr>
            <a:r>
              <a:rPr sz="2000" dirty="0">
                <a:latin typeface="Times New Roman"/>
                <a:cs typeface="Times New Roman"/>
              </a:rPr>
              <a:t>Increased security and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compliance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i, ii,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i, ii,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iv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i 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ii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iii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0835005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7"/>
              <a:tabLst>
                <a:tab pos="394335" algn="l"/>
              </a:tabLst>
            </a:pPr>
            <a:r>
              <a:rPr sz="2000" dirty="0">
                <a:latin typeface="Times New Roman"/>
                <a:cs typeface="Times New Roman"/>
              </a:rPr>
              <a:t>Most vendors have an </a:t>
            </a:r>
            <a:r>
              <a:rPr sz="2000" spc="-5" dirty="0">
                <a:latin typeface="Times New Roman"/>
                <a:cs typeface="Times New Roman"/>
              </a:rPr>
              <a:t>automatic </a:t>
            </a:r>
            <a:r>
              <a:rPr sz="2000" dirty="0">
                <a:latin typeface="Times New Roman"/>
                <a:cs typeface="Times New Roman"/>
              </a:rPr>
              <a:t>contract renewal clause which is very-well </a:t>
            </a:r>
            <a:r>
              <a:rPr sz="2000" spc="-5" dirty="0">
                <a:latin typeface="Times New Roman"/>
                <a:cs typeface="Times New Roman"/>
              </a:rPr>
              <a:t>suited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7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20" dirty="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017250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18"/>
              <a:tabLst>
                <a:tab pos="394335" algn="l"/>
              </a:tabLst>
            </a:pP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countries have </a:t>
            </a:r>
            <a:r>
              <a:rPr sz="2000" spc="-5" dirty="0">
                <a:latin typeface="Times New Roman"/>
                <a:cs typeface="Times New Roman"/>
              </a:rPr>
              <a:t>different laws that </a:t>
            </a:r>
            <a:r>
              <a:rPr sz="2000" dirty="0">
                <a:latin typeface="Times New Roman"/>
                <a:cs typeface="Times New Roman"/>
              </a:rPr>
              <a:t>govern where data can be stored for services provided in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 geographical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8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20" dirty="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7825105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19"/>
              <a:tabLst>
                <a:tab pos="394335" algn="l"/>
              </a:tabLst>
            </a:pPr>
            <a:r>
              <a:rPr sz="2000" dirty="0">
                <a:latin typeface="Times New Roman"/>
                <a:cs typeface="Times New Roman"/>
              </a:rPr>
              <a:t>Partnering with </a:t>
            </a:r>
            <a:r>
              <a:rPr sz="2000" spc="-5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than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cloud vendor to satisfy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9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Is a bad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practice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Helps the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avoid downtime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8657590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0"/>
              <a:tabLst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Configuration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easier </a:t>
            </a:r>
            <a:r>
              <a:rPr sz="2000" dirty="0">
                <a:latin typeface="Times New Roman"/>
                <a:cs typeface="Times New Roman"/>
              </a:rPr>
              <a:t>in cloud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0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Most of the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Cloud needs </a:t>
            </a:r>
            <a:r>
              <a:rPr sz="2000" spc="-5" dirty="0">
                <a:latin typeface="Times New Roman"/>
                <a:cs typeface="Times New Roman"/>
              </a:rPr>
              <a:t>little configuration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spc="-5" dirty="0">
                <a:latin typeface="Times New Roman"/>
                <a:cs typeface="Times New Roman"/>
              </a:rPr>
              <a:t>Many service-specific </a:t>
            </a:r>
            <a:r>
              <a:rPr sz="2000" dirty="0">
                <a:latin typeface="Times New Roman"/>
                <a:cs typeface="Times New Roman"/>
              </a:rPr>
              <a:t>tools provide </a:t>
            </a:r>
            <a:r>
              <a:rPr sz="2000" spc="-5" dirty="0">
                <a:latin typeface="Times New Roman"/>
                <a:cs typeface="Times New Roman"/>
              </a:rPr>
              <a:t>configuration capability </a:t>
            </a:r>
            <a:r>
              <a:rPr sz="2000" dirty="0">
                <a:latin typeface="Times New Roman"/>
                <a:cs typeface="Times New Roman"/>
              </a:rPr>
              <a:t>for that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Configuration </a:t>
            </a:r>
            <a:r>
              <a:rPr sz="2000" spc="-5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is the </a:t>
            </a:r>
            <a:r>
              <a:rPr sz="2000" spc="-5" dirty="0">
                <a:latin typeface="Times New Roman"/>
                <a:cs typeface="Times New Roman"/>
              </a:rPr>
              <a:t>responsibility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200140" cy="25603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1"/>
              <a:tabLst>
                <a:tab pos="393700" algn="l"/>
                <a:tab pos="4119245" algn="l"/>
              </a:tabLst>
            </a:pPr>
            <a:r>
              <a:rPr sz="2000" spc="-35" dirty="0">
                <a:latin typeface="Times New Roman"/>
                <a:cs typeface="Times New Roman"/>
              </a:rPr>
              <a:t>HIPPA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1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Health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Insurance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Portability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Accountability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Health Insurance Portability and Accessibility</a:t>
            </a:r>
            <a:r>
              <a:rPr sz="2000" spc="-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9899650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700" indent="-381635">
              <a:lnSpc>
                <a:spcPct val="100000"/>
              </a:lnSpc>
              <a:spcBef>
                <a:spcPts val="1220"/>
              </a:spcBef>
              <a:buAutoNum type="arabicPeriod" startAt="22"/>
              <a:tabLst>
                <a:tab pos="394335" algn="l"/>
              </a:tabLst>
            </a:pP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regions within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country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follow a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set of </a:t>
            </a:r>
            <a:r>
              <a:rPr sz="2000" spc="-5" dirty="0">
                <a:latin typeface="Times New Roman"/>
                <a:cs typeface="Times New Roman"/>
              </a:rPr>
              <a:t>compliance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2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spc="-20" dirty="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593715" cy="34747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88620" indent="-376555">
              <a:lnSpc>
                <a:spcPct val="100000"/>
              </a:lnSpc>
              <a:spcBef>
                <a:spcPts val="1220"/>
              </a:spcBef>
              <a:buAutoNum type="arabicPeriod" startAt="23"/>
              <a:tabLst>
                <a:tab pos="38925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 protection </a:t>
            </a:r>
            <a:r>
              <a:rPr sz="2000" dirty="0">
                <a:latin typeface="Times New Roman"/>
                <a:cs typeface="Times New Roman"/>
              </a:rPr>
              <a:t>act was established to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regulate: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3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Use of public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Use of government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Use of personal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Use of corporate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10602595" cy="399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Cloud</a:t>
            </a:r>
            <a:r>
              <a:rPr sz="2400" b="1" dirty="0">
                <a:latin typeface="Times New Roman"/>
                <a:cs typeface="Times New Roman"/>
              </a:rPr>
              <a:t> Storage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Hybrid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cloud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3"/>
            </a:pPr>
            <a:endParaRPr sz="1850">
              <a:latin typeface="Times New Roman"/>
              <a:cs typeface="Times New Roman"/>
            </a:endParaRPr>
          </a:p>
          <a:p>
            <a:pPr marL="812800" lvl="1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1800" dirty="0">
                <a:latin typeface="Times New Roman"/>
                <a:cs typeface="Times New Roman"/>
              </a:rPr>
              <a:t>Hybrid cloud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mix </a:t>
            </a:r>
            <a:r>
              <a:rPr sz="1800" dirty="0">
                <a:latin typeface="Times New Roman"/>
                <a:cs typeface="Times New Roman"/>
              </a:rPr>
              <a:t>of private cloud and third-party public cloud services with orchestration between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812800" algn="just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platforms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management.</a:t>
            </a:r>
            <a:endParaRPr sz="1800">
              <a:latin typeface="Times New Roman"/>
              <a:cs typeface="Times New Roman"/>
            </a:endParaRPr>
          </a:p>
          <a:p>
            <a:pPr marL="812800" lvl="1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model </a:t>
            </a:r>
            <a:r>
              <a:rPr sz="1800" spc="-10" dirty="0">
                <a:latin typeface="Times New Roman"/>
                <a:cs typeface="Times New Roman"/>
              </a:rPr>
              <a:t>offers </a:t>
            </a:r>
            <a:r>
              <a:rPr sz="1800" spc="-5" dirty="0">
                <a:latin typeface="Times New Roman"/>
                <a:cs typeface="Times New Roman"/>
              </a:rPr>
              <a:t>businesses </a:t>
            </a:r>
            <a:r>
              <a:rPr sz="1800" dirty="0">
                <a:latin typeface="Times New Roman"/>
                <a:cs typeface="Times New Roman"/>
              </a:rPr>
              <a:t>flexibility and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data deployment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options.</a:t>
            </a:r>
            <a:endParaRPr sz="1800">
              <a:latin typeface="Times New Roman"/>
              <a:cs typeface="Times New Roman"/>
            </a:endParaRPr>
          </a:p>
          <a:p>
            <a:pPr marL="812800" marR="197485" lvl="1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organization might, </a:t>
            </a:r>
            <a:r>
              <a:rPr sz="1800" dirty="0">
                <a:latin typeface="Times New Roman"/>
                <a:cs typeface="Times New Roman"/>
              </a:rPr>
              <a:t>for example, store actively used and structured data in an on-premises cloud, and  unstructured and archival data in a public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cloud.</a:t>
            </a:r>
            <a:endParaRPr sz="1800">
              <a:latin typeface="Times New Roman"/>
              <a:cs typeface="Times New Roman"/>
            </a:endParaRPr>
          </a:p>
          <a:p>
            <a:pPr marL="812800" marR="64135" lvl="1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1800" spc="-5" dirty="0">
                <a:latin typeface="Times New Roman"/>
                <a:cs typeface="Times New Roman"/>
              </a:rPr>
              <a:t>Despite </a:t>
            </a:r>
            <a:r>
              <a:rPr sz="1800" dirty="0">
                <a:latin typeface="Times New Roman"/>
                <a:cs typeface="Times New Roman"/>
              </a:rPr>
              <a:t>its benefits, a hybrid cloud </a:t>
            </a:r>
            <a:r>
              <a:rPr sz="1800" spc="-5" dirty="0">
                <a:latin typeface="Times New Roman"/>
                <a:cs typeface="Times New Roman"/>
              </a:rPr>
              <a:t>presents </a:t>
            </a:r>
            <a:r>
              <a:rPr sz="1800" dirty="0">
                <a:latin typeface="Times New Roman"/>
                <a:cs typeface="Times New Roman"/>
              </a:rPr>
              <a:t>technical,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management </a:t>
            </a:r>
            <a:r>
              <a:rPr sz="1800" dirty="0">
                <a:latin typeface="Times New Roman"/>
                <a:cs typeface="Times New Roman"/>
              </a:rPr>
              <a:t>challenges. </a:t>
            </a:r>
            <a:r>
              <a:rPr sz="1800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example,  private workloads </a:t>
            </a:r>
            <a:r>
              <a:rPr sz="1800" spc="-5" dirty="0">
                <a:latin typeface="Times New Roman"/>
                <a:cs typeface="Times New Roman"/>
              </a:rPr>
              <a:t>must </a:t>
            </a:r>
            <a:r>
              <a:rPr sz="1800" dirty="0">
                <a:latin typeface="Times New Roman"/>
                <a:cs typeface="Times New Roman"/>
              </a:rPr>
              <a:t>access and interact with public cloud storage providers, </a:t>
            </a:r>
            <a:r>
              <a:rPr sz="1800" spc="-5" dirty="0">
                <a:latin typeface="Times New Roman"/>
                <a:cs typeface="Times New Roman"/>
              </a:rPr>
              <a:t>so </a:t>
            </a:r>
            <a:r>
              <a:rPr sz="1800" dirty="0">
                <a:latin typeface="Times New Roman"/>
                <a:cs typeface="Times New Roman"/>
              </a:rPr>
              <a:t>compatibility and </a:t>
            </a:r>
            <a:r>
              <a:rPr sz="1800" spc="-5" dirty="0">
                <a:latin typeface="Times New Roman"/>
                <a:cs typeface="Times New Roman"/>
              </a:rPr>
              <a:t>solid  network </a:t>
            </a:r>
            <a:r>
              <a:rPr sz="1800" dirty="0">
                <a:latin typeface="Times New Roman"/>
                <a:cs typeface="Times New Roman"/>
              </a:rPr>
              <a:t>connectivity are very </a:t>
            </a:r>
            <a:r>
              <a:rPr sz="1800" spc="-5" dirty="0">
                <a:latin typeface="Times New Roman"/>
                <a:cs typeface="Times New Roman"/>
              </a:rPr>
              <a:t>important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factors.</a:t>
            </a:r>
            <a:endParaRPr sz="1800">
              <a:latin typeface="Times New Roman"/>
              <a:cs typeface="Times New Roman"/>
            </a:endParaRPr>
          </a:p>
          <a:p>
            <a:pPr marL="812800" marR="535940" lvl="1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enterprise-level cloud storage system should be scalable to </a:t>
            </a:r>
            <a:r>
              <a:rPr sz="1800" spc="-5" dirty="0">
                <a:latin typeface="Times New Roman"/>
                <a:cs typeface="Times New Roman"/>
              </a:rPr>
              <a:t>suit </a:t>
            </a:r>
            <a:r>
              <a:rPr sz="1800" dirty="0">
                <a:latin typeface="Times New Roman"/>
                <a:cs typeface="Times New Roman"/>
              </a:rPr>
              <a:t>current needs and accessible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  anywhere.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831323" y="5137403"/>
            <a:ext cx="1615440" cy="1583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263" y="5218176"/>
            <a:ext cx="2004060" cy="1502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6713220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4"/>
              <a:tabLst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Under data protection </a:t>
            </a:r>
            <a:r>
              <a:rPr sz="2000" spc="-5" dirty="0">
                <a:latin typeface="Times New Roman"/>
                <a:cs typeface="Times New Roman"/>
              </a:rPr>
              <a:t>act, </a:t>
            </a:r>
            <a:r>
              <a:rPr sz="2000" dirty="0">
                <a:latin typeface="Times New Roman"/>
                <a:cs typeface="Times New Roman"/>
              </a:rPr>
              <a:t>a data controller </a:t>
            </a:r>
            <a:r>
              <a:rPr sz="2000" spc="-5" dirty="0">
                <a:latin typeface="Times New Roman"/>
                <a:cs typeface="Times New Roman"/>
              </a:rPr>
              <a:t>implies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entity: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4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That processes 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determines </a:t>
            </a:r>
            <a:r>
              <a:rPr sz="2000" dirty="0">
                <a:latin typeface="Times New Roman"/>
                <a:cs typeface="Times New Roman"/>
              </a:rPr>
              <a:t>the purpose of holding the personal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5507990" cy="31699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393065" indent="-381000">
              <a:lnSpc>
                <a:spcPct val="100000"/>
              </a:lnSpc>
              <a:spcBef>
                <a:spcPts val="1220"/>
              </a:spcBef>
              <a:buAutoNum type="arabicPeriod" startAt="25"/>
              <a:tabLst>
                <a:tab pos="393700" algn="l"/>
              </a:tabLst>
            </a:pPr>
            <a:r>
              <a:rPr sz="2000" dirty="0">
                <a:latin typeface="Times New Roman"/>
                <a:cs typeface="Times New Roman"/>
              </a:rPr>
              <a:t>Sharing of resources in the cloud can </a:t>
            </a:r>
            <a:r>
              <a:rPr sz="2000" spc="-5" dirty="0">
                <a:latin typeface="Times New Roman"/>
                <a:cs typeface="Times New Roman"/>
              </a:rPr>
              <a:t>lead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5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Lack 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interoperability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Lack of data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portability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Inability to ensure data </a:t>
            </a:r>
            <a:r>
              <a:rPr sz="2000" spc="-5" dirty="0">
                <a:latin typeface="Times New Roman"/>
                <a:cs typeface="Times New Roman"/>
              </a:rPr>
              <a:t>compliance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measures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Lack 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99" y="958701"/>
            <a:ext cx="11318875" cy="28651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555"/>
              </a:spcBef>
            </a:pPr>
            <a:r>
              <a:rPr sz="2400" b="1" dirty="0">
                <a:latin typeface="Times New Roman"/>
                <a:cs typeface="Times New Roman"/>
              </a:rPr>
              <a:t>Self-Assessment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20"/>
              </a:spcBef>
              <a:buAutoNum type="arabicPeriod" startAt="26"/>
              <a:tabLst>
                <a:tab pos="393700" algn="l"/>
                <a:tab pos="2933700" algn="l"/>
              </a:tabLst>
            </a:pPr>
            <a:r>
              <a:rPr sz="2000" dirty="0">
                <a:latin typeface="Times New Roman"/>
                <a:cs typeface="Times New Roman"/>
              </a:rPr>
              <a:t>Under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spc="-5" dirty="0">
                <a:latin typeface="Times New Roman"/>
                <a:cs typeface="Times New Roman"/>
              </a:rPr>
              <a:t>law </a:t>
            </a:r>
            <a:r>
              <a:rPr sz="2000" dirty="0">
                <a:latin typeface="Times New Roman"/>
                <a:cs typeface="Times New Roman"/>
              </a:rPr>
              <a:t>a privacy breach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result in </a:t>
            </a:r>
            <a:r>
              <a:rPr sz="2000" spc="-5" dirty="0">
                <a:latin typeface="Times New Roman"/>
                <a:cs typeface="Times New Roman"/>
              </a:rPr>
              <a:t>imprisonment </a:t>
            </a:r>
            <a:r>
              <a:rPr sz="2000" dirty="0">
                <a:latin typeface="Times New Roman"/>
                <a:cs typeface="Times New Roman"/>
              </a:rPr>
              <a:t>for up to 3 </a:t>
            </a:r>
            <a:r>
              <a:rPr sz="2000" spc="-5" dirty="0">
                <a:latin typeface="Times New Roman"/>
                <a:cs typeface="Times New Roman"/>
              </a:rPr>
              <a:t>years </a:t>
            </a:r>
            <a:r>
              <a:rPr sz="2000" dirty="0">
                <a:latin typeface="Times New Roman"/>
                <a:cs typeface="Times New Roman"/>
              </a:rPr>
              <a:t>and penalty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extend up to five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lakhs.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26"/>
            </a:pPr>
            <a:endParaRPr sz="20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spc="-15" dirty="0">
                <a:latin typeface="Times New Roman"/>
                <a:cs typeface="Times New Roman"/>
              </a:rPr>
              <a:t>Technology </a:t>
            </a:r>
            <a:r>
              <a:rPr sz="2000" dirty="0">
                <a:latin typeface="Times New Roman"/>
                <a:cs typeface="Times New Roman"/>
              </a:rPr>
              <a:t>Act (Section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43A)</a:t>
            </a:r>
            <a:endParaRPr sz="20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927100" algn="l"/>
                <a:tab pos="9277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spc="-15" dirty="0">
                <a:latin typeface="Times New Roman"/>
                <a:cs typeface="Times New Roman"/>
              </a:rPr>
              <a:t>Technology </a:t>
            </a:r>
            <a:r>
              <a:rPr sz="2000" dirty="0">
                <a:latin typeface="Times New Roman"/>
                <a:cs typeface="Times New Roman"/>
              </a:rPr>
              <a:t>Act (Section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72A)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Answer: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0298430" cy="390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60"/>
              </a:spcBef>
            </a:pPr>
            <a:r>
              <a:rPr sz="2000" spc="-6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need to answer below </a:t>
            </a:r>
            <a:r>
              <a:rPr sz="2000" spc="-5" dirty="0">
                <a:latin typeface="Times New Roman"/>
                <a:cs typeface="Times New Roman"/>
              </a:rPr>
              <a:t>sets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problem. </a:t>
            </a:r>
            <a:r>
              <a:rPr sz="2000" dirty="0">
                <a:latin typeface="Times New Roman"/>
                <a:cs typeface="Times New Roman"/>
              </a:rPr>
              <a:t>These </a:t>
            </a:r>
            <a:r>
              <a:rPr sz="2000" spc="-5" dirty="0">
                <a:latin typeface="Times New Roman"/>
                <a:cs typeface="Times New Roman"/>
              </a:rPr>
              <a:t>sets </a:t>
            </a:r>
            <a:r>
              <a:rPr sz="2000" dirty="0">
                <a:latin typeface="Times New Roman"/>
                <a:cs typeface="Times New Roman"/>
              </a:rPr>
              <a:t>of questions are </a:t>
            </a:r>
            <a:r>
              <a:rPr sz="2000" spc="-5" dirty="0">
                <a:latin typeface="Times New Roman"/>
                <a:cs typeface="Times New Roman"/>
              </a:rPr>
              <a:t>meant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testing </a:t>
            </a:r>
            <a:r>
              <a:rPr sz="2000" dirty="0">
                <a:latin typeface="Times New Roman"/>
                <a:cs typeface="Times New Roman"/>
              </a:rPr>
              <a:t>unit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IV.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Define the three </a:t>
            </a:r>
            <a:r>
              <a:rPr sz="2000" spc="-5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of cloud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Discuss the ways in which cloud security breaches can be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Explain the considerations involved in designing a cloud proof of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Outline vendor roles and </a:t>
            </a:r>
            <a:r>
              <a:rPr sz="2000" spc="-5" dirty="0">
                <a:latin typeface="Times New Roman"/>
                <a:cs typeface="Times New Roman"/>
              </a:rPr>
              <a:t>responsibilities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Discuss the </a:t>
            </a:r>
            <a:r>
              <a:rPr sz="2000" spc="-5" dirty="0">
                <a:latin typeface="Times New Roman"/>
                <a:cs typeface="Times New Roman"/>
              </a:rPr>
              <a:t>impact </a:t>
            </a:r>
            <a:r>
              <a:rPr sz="2000" dirty="0">
                <a:latin typeface="Times New Roman"/>
                <a:cs typeface="Times New Roman"/>
              </a:rPr>
              <a:t>of Cloud on IT service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Explain the best practices when negotiating a cloud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contract.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Discuss the </a:t>
            </a:r>
            <a:r>
              <a:rPr sz="2000" spc="-5" dirty="0">
                <a:latin typeface="Times New Roman"/>
                <a:cs typeface="Times New Roman"/>
              </a:rPr>
              <a:t>legal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issues involved when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84300" indent="-457200">
              <a:lnSpc>
                <a:spcPct val="100000"/>
              </a:lnSpc>
              <a:buAutoNum type="arabicPeriod"/>
              <a:tabLst>
                <a:tab pos="1383665" algn="l"/>
                <a:tab pos="1384300" algn="l"/>
              </a:tabLst>
            </a:pPr>
            <a:r>
              <a:rPr sz="2000" dirty="0">
                <a:latin typeface="Times New Roman"/>
                <a:cs typeface="Times New Roman"/>
              </a:rPr>
              <a:t>Explain data privacy and security risks in cloud and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mitigate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Introduction </a:t>
            </a:r>
            <a:r>
              <a:rPr spc="-15" dirty="0"/>
              <a:t>to </a:t>
            </a:r>
            <a:r>
              <a:rPr spc="-25" dirty="0"/>
              <a:t>Operating</a:t>
            </a:r>
            <a:r>
              <a:rPr spc="-120" dirty="0"/>
              <a:t> </a:t>
            </a:r>
            <a:r>
              <a:rPr spc="-25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699" y="1049528"/>
            <a:ext cx="10681335" cy="527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Cloud storage is a service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in which data are </a:t>
            </a:r>
            <a:r>
              <a:rPr sz="2000" spc="-5" dirty="0">
                <a:latin typeface="Times New Roman"/>
                <a:cs typeface="Times New Roman"/>
              </a:rPr>
              <a:t>maintained, managed, </a:t>
            </a:r>
            <a:r>
              <a:rPr sz="2000" dirty="0">
                <a:latin typeface="Times New Roman"/>
                <a:cs typeface="Times New Roman"/>
              </a:rPr>
              <a:t>backed-up </a:t>
            </a:r>
            <a:r>
              <a:rPr sz="2000" spc="-20" dirty="0">
                <a:latin typeface="Times New Roman"/>
                <a:cs typeface="Times New Roman"/>
              </a:rPr>
              <a:t>remotely,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made </a:t>
            </a:r>
            <a:r>
              <a:rPr sz="2000" dirty="0">
                <a:latin typeface="Times New Roman"/>
                <a:cs typeface="Times New Roman"/>
              </a:rPr>
              <a:t>available to users over 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Public storage services provide a </a:t>
            </a:r>
            <a:r>
              <a:rPr sz="2000" spc="-5" dirty="0">
                <a:latin typeface="Times New Roman"/>
                <a:cs typeface="Times New Roman"/>
              </a:rPr>
              <a:t>multi-tenant </a:t>
            </a:r>
            <a:r>
              <a:rPr sz="2000" dirty="0">
                <a:latin typeface="Times New Roman"/>
                <a:cs typeface="Times New Roman"/>
              </a:rPr>
              <a:t>storage environment that is </a:t>
            </a:r>
            <a:r>
              <a:rPr sz="2000" spc="-5" dirty="0">
                <a:latin typeface="Times New Roman"/>
                <a:cs typeface="Times New Roman"/>
              </a:rPr>
              <a:t>most suited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unstructured  data.</a:t>
            </a:r>
            <a:endParaRPr sz="2000">
              <a:latin typeface="Times New Roman"/>
              <a:cs typeface="Times New Roman"/>
            </a:endParaRPr>
          </a:p>
          <a:p>
            <a:pPr marL="299085" marR="31305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Private cloud, or on </a:t>
            </a:r>
            <a:r>
              <a:rPr sz="2000" spc="-5" dirty="0">
                <a:latin typeface="Times New Roman"/>
                <a:cs typeface="Times New Roman"/>
              </a:rPr>
              <a:t>premise, </a:t>
            </a:r>
            <a:r>
              <a:rPr sz="2000" dirty="0">
                <a:latin typeface="Times New Roman"/>
                <a:cs typeface="Times New Roman"/>
              </a:rPr>
              <a:t>storage services provide a dedicated environment protected behind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  </a:t>
            </a:r>
            <a:r>
              <a:rPr sz="2000" spc="-5" dirty="0">
                <a:latin typeface="Times New Roman"/>
                <a:cs typeface="Times New Roman"/>
              </a:rPr>
              <a:t>organization's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firewall.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Hybrid cloud is a </a:t>
            </a:r>
            <a:r>
              <a:rPr sz="2000" spc="-10" dirty="0">
                <a:latin typeface="Times New Roman"/>
                <a:cs typeface="Times New Roman"/>
              </a:rPr>
              <a:t>mix </a:t>
            </a:r>
            <a:r>
              <a:rPr sz="2000" dirty="0">
                <a:latin typeface="Times New Roman"/>
                <a:cs typeface="Times New Roman"/>
              </a:rPr>
              <a:t>of private cloud and third-party public cloud services with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orchestration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between the </a:t>
            </a:r>
            <a:r>
              <a:rPr sz="2000" spc="-5" dirty="0">
                <a:latin typeface="Times New Roman"/>
                <a:cs typeface="Times New Roman"/>
              </a:rPr>
              <a:t>platforms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299085" marR="12573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Data storage in a SaaS solution is done by the service </a:t>
            </a:r>
            <a:r>
              <a:rPr sz="2000" spc="-15" dirty="0">
                <a:latin typeface="Times New Roman"/>
                <a:cs typeface="Times New Roman"/>
              </a:rPr>
              <a:t>provider.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dirty="0">
                <a:latin typeface="Times New Roman"/>
                <a:cs typeface="Times New Roman"/>
              </a:rPr>
              <a:t>to that, if you are </a:t>
            </a:r>
            <a:r>
              <a:rPr sz="2000" spc="-5" dirty="0">
                <a:latin typeface="Times New Roman"/>
                <a:cs typeface="Times New Roman"/>
              </a:rPr>
              <a:t>migrating </a:t>
            </a:r>
            <a:r>
              <a:rPr sz="2000" dirty="0">
                <a:latin typeface="Times New Roman"/>
                <a:cs typeface="Times New Roman"/>
              </a:rPr>
              <a:t>an  existing application to a SaaS application, you need to work with the vendor to plan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data will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 </a:t>
            </a:r>
            <a:r>
              <a:rPr sz="2000" spc="-5" dirty="0">
                <a:latin typeface="Times New Roman"/>
                <a:cs typeface="Times New Roman"/>
              </a:rPr>
              <a:t>migrated </a:t>
            </a:r>
            <a:r>
              <a:rPr sz="2000" dirty="0">
                <a:latin typeface="Times New Roman"/>
                <a:cs typeface="Times New Roman"/>
              </a:rPr>
              <a:t>from the current </a:t>
            </a:r>
            <a:r>
              <a:rPr sz="2000" spc="-5" dirty="0">
                <a:latin typeface="Times New Roman"/>
                <a:cs typeface="Times New Roman"/>
              </a:rPr>
              <a:t>on-premises </a:t>
            </a:r>
            <a:r>
              <a:rPr sz="2000" dirty="0">
                <a:latin typeface="Times New Roman"/>
                <a:cs typeface="Times New Roman"/>
              </a:rPr>
              <a:t>solution to the new SaaS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Even when cloud operators have good security (physical, network, OS, </a:t>
            </a:r>
            <a:r>
              <a:rPr sz="2000" spc="-5" dirty="0">
                <a:latin typeface="Times New Roman"/>
                <a:cs typeface="Times New Roman"/>
              </a:rPr>
              <a:t>application infrastructure),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is the </a:t>
            </a:r>
            <a:r>
              <a:rPr sz="2000" spc="-15" dirty="0">
                <a:latin typeface="Times New Roman"/>
                <a:cs typeface="Times New Roman"/>
              </a:rPr>
              <a:t>company’s </a:t>
            </a:r>
            <a:r>
              <a:rPr sz="2000" spc="-5" dirty="0">
                <a:latin typeface="Times New Roman"/>
                <a:cs typeface="Times New Roman"/>
              </a:rPr>
              <a:t>responsibility </a:t>
            </a:r>
            <a:r>
              <a:rPr sz="2000" dirty="0">
                <a:latin typeface="Times New Roman"/>
                <a:cs typeface="Times New Roman"/>
              </a:rPr>
              <a:t>to protect and </a:t>
            </a:r>
            <a:r>
              <a:rPr sz="2000" spc="-5" dirty="0">
                <a:latin typeface="Times New Roman"/>
                <a:cs typeface="Times New Roman"/>
              </a:rPr>
              <a:t>secure </a:t>
            </a:r>
            <a:r>
              <a:rPr sz="2000" dirty="0">
                <a:latin typeface="Times New Roman"/>
                <a:cs typeface="Times New Roman"/>
              </a:rPr>
              <a:t>applications and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  <a:p>
            <a:pPr marL="299085" marR="40830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Cloud </a:t>
            </a:r>
            <a:r>
              <a:rPr sz="2000" spc="-5" dirty="0">
                <a:latin typeface="Times New Roman"/>
                <a:cs typeface="Times New Roman"/>
              </a:rPr>
              <a:t>computing </a:t>
            </a:r>
            <a:r>
              <a:rPr sz="2000" dirty="0">
                <a:latin typeface="Times New Roman"/>
                <a:cs typeface="Times New Roman"/>
              </a:rPr>
              <a:t>gives businesses the opportunity for </a:t>
            </a:r>
            <a:r>
              <a:rPr sz="2000" spc="-10" dirty="0">
                <a:latin typeface="Times New Roman"/>
                <a:cs typeface="Times New Roman"/>
              </a:rPr>
              <a:t>immediate </a:t>
            </a:r>
            <a:r>
              <a:rPr sz="2000" dirty="0">
                <a:latin typeface="Times New Roman"/>
                <a:cs typeface="Times New Roman"/>
              </a:rPr>
              <a:t>launching of </a:t>
            </a:r>
            <a:r>
              <a:rPr sz="2000" spc="-5" dirty="0">
                <a:latin typeface="Times New Roman"/>
                <a:cs typeface="Times New Roman"/>
              </a:rPr>
              <a:t>applications.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  </a:t>
            </a:r>
            <a:r>
              <a:rPr sz="2000" spc="-5" dirty="0">
                <a:latin typeface="Times New Roman"/>
                <a:cs typeface="Times New Roman"/>
              </a:rPr>
              <a:t>moving </a:t>
            </a:r>
            <a:r>
              <a:rPr sz="2000" dirty="0">
                <a:latin typeface="Times New Roman"/>
                <a:cs typeface="Times New Roman"/>
              </a:rPr>
              <a:t>to cloud </a:t>
            </a:r>
            <a:r>
              <a:rPr sz="2000" spc="-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always a </a:t>
            </a:r>
            <a:r>
              <a:rPr sz="2000" spc="5" dirty="0">
                <a:latin typeface="Times New Roman"/>
                <a:cs typeface="Times New Roman"/>
              </a:rPr>
              <a:t>good </a:t>
            </a:r>
            <a:r>
              <a:rPr sz="2000" dirty="0">
                <a:latin typeface="Times New Roman"/>
                <a:cs typeface="Times New Roman"/>
              </a:rPr>
              <a:t>idea to first design a proof of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concept.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Introduction </a:t>
            </a:r>
            <a:r>
              <a:rPr spc="-15" dirty="0"/>
              <a:t>to </a:t>
            </a:r>
            <a:r>
              <a:rPr spc="-25" dirty="0"/>
              <a:t>Operating</a:t>
            </a:r>
            <a:r>
              <a:rPr spc="-120" dirty="0"/>
              <a:t> </a:t>
            </a:r>
            <a:r>
              <a:rPr spc="-25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5699" y="1049528"/>
            <a:ext cx="10417175" cy="435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service </a:t>
            </a:r>
            <a:r>
              <a:rPr sz="2000" spc="-5" dirty="0">
                <a:latin typeface="Times New Roman"/>
                <a:cs typeface="Times New Roman"/>
              </a:rPr>
              <a:t>agreement must </a:t>
            </a:r>
            <a:r>
              <a:rPr sz="2000" dirty="0">
                <a:latin typeface="Times New Roman"/>
                <a:cs typeface="Times New Roman"/>
              </a:rPr>
              <a:t>include a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of roles and </a:t>
            </a:r>
            <a:r>
              <a:rPr sz="2000" spc="-5" dirty="0">
                <a:latin typeface="Times New Roman"/>
                <a:cs typeface="Times New Roman"/>
              </a:rPr>
              <a:t>responsibilities </a:t>
            </a:r>
            <a:r>
              <a:rPr sz="2000" dirty="0">
                <a:latin typeface="Times New Roman"/>
                <a:cs typeface="Times New Roman"/>
              </a:rPr>
              <a:t>for both the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cloud service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 marL="299085" marR="7302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Even with the SLA and other assurances in place, it is </a:t>
            </a:r>
            <a:r>
              <a:rPr sz="2000" spc="-5" dirty="0">
                <a:latin typeface="Times New Roman"/>
                <a:cs typeface="Times New Roman"/>
              </a:rPr>
              <a:t>recommended to </a:t>
            </a:r>
            <a:r>
              <a:rPr sz="2000" dirty="0">
                <a:latin typeface="Times New Roman"/>
                <a:cs typeface="Times New Roman"/>
              </a:rPr>
              <a:t>have insurance coverage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 case there is an interruption to the </a:t>
            </a:r>
            <a:r>
              <a:rPr sz="2000" spc="-15" dirty="0">
                <a:latin typeface="Times New Roman"/>
                <a:cs typeface="Times New Roman"/>
              </a:rPr>
              <a:t>organization’s </a:t>
            </a:r>
            <a:r>
              <a:rPr sz="2000" spc="-5" dirty="0">
                <a:latin typeface="Times New Roman"/>
                <a:cs typeface="Times New Roman"/>
              </a:rPr>
              <a:t>business </a:t>
            </a:r>
            <a:r>
              <a:rPr sz="2000" spc="5" dirty="0">
                <a:latin typeface="Times New Roman"/>
                <a:cs typeface="Times New Roman"/>
              </a:rPr>
              <a:t>due </a:t>
            </a:r>
            <a:r>
              <a:rPr sz="2000" dirty="0">
                <a:latin typeface="Times New Roman"/>
                <a:cs typeface="Times New Roman"/>
              </a:rPr>
              <a:t>to the inability of the vendor to  </a:t>
            </a:r>
            <a:r>
              <a:rPr sz="2000" spc="-5" dirty="0">
                <a:latin typeface="Times New Roman"/>
                <a:cs typeface="Times New Roman"/>
              </a:rPr>
              <a:t>maintain </a:t>
            </a:r>
            <a:r>
              <a:rPr sz="2000" dirty="0">
                <a:latin typeface="Times New Roman"/>
                <a:cs typeface="Times New Roman"/>
              </a:rPr>
              <a:t>the necessary service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stored should be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property of the </a:t>
            </a:r>
            <a:r>
              <a:rPr sz="2000" spc="-20" dirty="0">
                <a:latin typeface="Times New Roman"/>
                <a:cs typeface="Times New Roman"/>
              </a:rPr>
              <a:t>company, </a:t>
            </a:r>
            <a:r>
              <a:rPr sz="2000" dirty="0">
                <a:latin typeface="Times New Roman"/>
                <a:cs typeface="Times New Roman"/>
              </a:rPr>
              <a:t>not the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vendor.</a:t>
            </a:r>
            <a:endParaRPr sz="2000">
              <a:latin typeface="Times New Roman"/>
              <a:cs typeface="Times New Roman"/>
            </a:endParaRPr>
          </a:p>
          <a:p>
            <a:pPr marL="299085" marR="2730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Complexities </a:t>
            </a:r>
            <a:r>
              <a:rPr sz="2000" dirty="0">
                <a:latin typeface="Times New Roman"/>
                <a:cs typeface="Times New Roman"/>
              </a:rPr>
              <a:t>while </a:t>
            </a:r>
            <a:r>
              <a:rPr sz="2000" spc="-5" dirty="0">
                <a:latin typeface="Times New Roman"/>
                <a:cs typeface="Times New Roman"/>
              </a:rPr>
              <a:t>migrating </a:t>
            </a:r>
            <a:r>
              <a:rPr sz="2000" dirty="0">
                <a:latin typeface="Times New Roman"/>
                <a:cs typeface="Times New Roman"/>
              </a:rPr>
              <a:t>to the cloud vary from one </a:t>
            </a:r>
            <a:r>
              <a:rPr sz="2000" spc="-5" dirty="0">
                <a:latin typeface="Times New Roman"/>
                <a:cs typeface="Times New Roman"/>
              </a:rPr>
              <a:t>organization </a:t>
            </a:r>
            <a:r>
              <a:rPr sz="2000" dirty="0">
                <a:latin typeface="Times New Roman"/>
                <a:cs typeface="Times New Roman"/>
              </a:rPr>
              <a:t>to the </a:t>
            </a:r>
            <a:r>
              <a:rPr sz="2000" spc="-15" dirty="0">
                <a:latin typeface="Times New Roman"/>
                <a:cs typeface="Times New Roman"/>
              </a:rPr>
              <a:t>other. </a:t>
            </a:r>
            <a:r>
              <a:rPr sz="2000" spc="-10" dirty="0">
                <a:latin typeface="Times New Roman"/>
                <a:cs typeface="Times New Roman"/>
              </a:rPr>
              <a:t>However,  </a:t>
            </a:r>
            <a:r>
              <a:rPr sz="2000" dirty="0">
                <a:latin typeface="Times New Roman"/>
                <a:cs typeface="Times New Roman"/>
              </a:rPr>
              <a:t>partnering with a reliable cloud service provider and planning ahead will deliver higher chances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 </a:t>
            </a:r>
            <a:r>
              <a:rPr sz="2000" spc="-5" dirty="0">
                <a:latin typeface="Times New Roman"/>
                <a:cs typeface="Times New Roman"/>
              </a:rPr>
              <a:t>optimized </a:t>
            </a:r>
            <a:r>
              <a:rPr sz="2000" dirty="0">
                <a:latin typeface="Times New Roman"/>
                <a:cs typeface="Times New Roman"/>
              </a:rPr>
              <a:t>performance through the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299085" marR="52832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critical </a:t>
            </a:r>
            <a:r>
              <a:rPr sz="2000" dirty="0">
                <a:latin typeface="Times New Roman"/>
                <a:cs typeface="Times New Roman"/>
              </a:rPr>
              <a:t>in the cloud and is in fact a </a:t>
            </a:r>
            <a:r>
              <a:rPr sz="2000" spc="-5" dirty="0">
                <a:latin typeface="Times New Roman"/>
                <a:cs typeface="Times New Roman"/>
              </a:rPr>
              <a:t>major </a:t>
            </a:r>
            <a:r>
              <a:rPr sz="2000" dirty="0">
                <a:latin typeface="Times New Roman"/>
                <a:cs typeface="Times New Roman"/>
              </a:rPr>
              <a:t>area of concern for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organizations  moving </a:t>
            </a:r>
            <a:r>
              <a:rPr sz="2000" dirty="0">
                <a:latin typeface="Times New Roman"/>
                <a:cs typeface="Times New Roman"/>
              </a:rPr>
              <a:t>to the cloud.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in the cloud can be categorized into two </a:t>
            </a:r>
            <a:r>
              <a:rPr sz="2000" spc="-5" dirty="0">
                <a:latin typeface="Times New Roman"/>
                <a:cs typeface="Times New Roman"/>
              </a:rPr>
              <a:t>types: </a:t>
            </a:r>
            <a:r>
              <a:rPr sz="2000" dirty="0">
                <a:latin typeface="Times New Roman"/>
                <a:cs typeface="Times New Roman"/>
              </a:rPr>
              <a:t>Geographic  </a:t>
            </a:r>
            <a:r>
              <a:rPr sz="2000" spc="-5" dirty="0">
                <a:latin typeface="Times New Roman"/>
                <a:cs typeface="Times New Roman"/>
              </a:rPr>
              <a:t>compliance </a:t>
            </a:r>
            <a:r>
              <a:rPr sz="2000" dirty="0">
                <a:latin typeface="Times New Roman"/>
                <a:cs typeface="Times New Roman"/>
              </a:rPr>
              <a:t>and Industry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compliance.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2186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Document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530858"/>
          <a:ext cx="11100434" cy="307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83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30" dirty="0">
                          <a:latin typeface="Carlito"/>
                          <a:cs typeface="Carlito"/>
                        </a:rPr>
                        <a:t>Topics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URL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Notes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Storage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63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https://searchstorage.techtarget.com/definition/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cloud-storage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explains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storage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using use</a:t>
                      </a:r>
                      <a:r>
                        <a:rPr sz="12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cases.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Security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31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https://searchcompliance.techtarget.com/definit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ion/cloud-computing-security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discusses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security.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0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Designing a cloud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proof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concept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774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2"/>
                        </a:rPr>
                        <a:t>//www.rightscale.com/blog/enterprise-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cloud-strategies/six-tips-choosing-cloud-proof-  concept-application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link highlights the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important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things to consider while 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designing a cloud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proof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2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concept.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8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Impact of Cloud on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IT Service</a:t>
                      </a:r>
                      <a:r>
                        <a:rPr sz="1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Management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2317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5" dirty="0">
                          <a:latin typeface="Carlito"/>
                          <a:cs typeface="Carlito"/>
                          <a:hlinkClick r:id="rId3"/>
                        </a:rPr>
                        <a:t>//www.knowledgehut.com/blog/cloud-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 computing/impact-service-management-cloud-  computing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link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explains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 impact of cloud on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IT service management.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Legal</a:t>
                      </a:r>
                      <a:r>
                        <a:rPr sz="12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Issues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10217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https://technet.microsoft.com/en- 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us/library/hh994647.aspx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link discusses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legal and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regulatory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issues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of cloud 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0291" y="5243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Cloud </a:t>
            </a:r>
            <a:r>
              <a:rPr spc="-25" dirty="0"/>
              <a:t>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5" dirty="0"/>
              <a:t>Mitigation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8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Introduction </a:t>
            </a:r>
            <a:r>
              <a:rPr spc="-15" dirty="0"/>
              <a:t>to </a:t>
            </a:r>
            <a:r>
              <a:rPr spc="-25" dirty="0"/>
              <a:t>Operating</a:t>
            </a:r>
            <a:r>
              <a:rPr spc="-120" dirty="0"/>
              <a:t> </a:t>
            </a:r>
            <a:r>
              <a:rPr spc="-25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599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Video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2300" y="1827022"/>
          <a:ext cx="11100434" cy="2935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9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2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964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30" dirty="0">
                          <a:latin typeface="Carlito"/>
                          <a:cs typeface="Carlito"/>
                        </a:rPr>
                        <a:t>Topics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URL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Notes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Storage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8826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https://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www.youtube.com/watch?v=c5q6qwp_ </a:t>
                      </a:r>
                      <a:r>
                        <a:rPr sz="1200" spc="-10" dirty="0">
                          <a:solidFill>
                            <a:srgbClr val="0000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mEM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video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explains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storage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using use</a:t>
                      </a:r>
                      <a:r>
                        <a:rPr sz="12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cases.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31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Security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</a:rPr>
                        <a:t>https://</a:t>
                      </a:r>
                      <a:r>
                        <a:rPr sz="12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www.youtube.com/watch?v=L-cC-JjYos0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video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discusses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security.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Impact of Cloud on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IT Service</a:t>
                      </a:r>
                      <a:r>
                        <a:rPr sz="12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Management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4"/>
                        </a:rPr>
                        <a:t>//www.youtube.com/watch?v=uXn7PB4wlU4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video explains the impact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on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IT service  management.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4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Legal</a:t>
                      </a:r>
                      <a:r>
                        <a:rPr sz="12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Issues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5"/>
                        </a:rPr>
                        <a:t>//www.youtube.com/watch?v=Te44cpq7LPM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 marR="6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video discusses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legal and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regulatory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issues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of cloud 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Cloud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 security</a:t>
                      </a:r>
                      <a:r>
                        <a:rPr sz="12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issues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https:</a:t>
                      </a:r>
                      <a:r>
                        <a:rPr sz="1200" spc="-10" dirty="0">
                          <a:latin typeface="Carlito"/>
                          <a:cs typeface="Carlito"/>
                          <a:hlinkClick r:id="rId6"/>
                        </a:rPr>
                        <a:t>//www.youtube.com/watch?v=wI84CjHMKhk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rlito"/>
                          <a:cs typeface="Carlito"/>
                        </a:rPr>
                        <a:t>This video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explains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security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issues of cloud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computing.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7393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Cloud Computing </a:t>
            </a:r>
            <a:r>
              <a:rPr dirty="0"/>
              <a:t>- </a:t>
            </a:r>
            <a:r>
              <a:rPr spc="-30" dirty="0"/>
              <a:t>Challenges, </a:t>
            </a:r>
            <a:r>
              <a:rPr spc="-25" dirty="0"/>
              <a:t>Risk, </a:t>
            </a:r>
            <a:r>
              <a:rPr spc="-20" dirty="0"/>
              <a:t>and</a:t>
            </a:r>
            <a:r>
              <a:rPr spc="-45" dirty="0"/>
              <a:t> </a:t>
            </a:r>
            <a:r>
              <a:rPr spc="-25" dirty="0"/>
              <a:t>Mitigation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18313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E-Book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9450" y="1939035"/>
          <a:ext cx="10904855" cy="944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908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-30" dirty="0">
                          <a:latin typeface="Carlito"/>
                          <a:cs typeface="Carlito"/>
                        </a:rPr>
                        <a:t>Topics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Number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Vendor roles </a:t>
                      </a:r>
                      <a:r>
                        <a:rPr sz="1200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2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responsibilities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2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141-144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11020</Words>
  <Application>Microsoft Office PowerPoint</Application>
  <PresentationFormat>Widescreen</PresentationFormat>
  <Paragraphs>1205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Arial</vt:lpstr>
      <vt:lpstr>Calibri</vt:lpstr>
      <vt:lpstr>Carlito</vt:lpstr>
      <vt:lpstr>Times New Roman</vt:lpstr>
      <vt:lpstr>Wingdings</vt:lpstr>
      <vt:lpstr>Office Theme</vt:lpstr>
      <vt:lpstr>PowerPoint Presentation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PowerPoint Presentation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Cloud Computing - Challenges, Risk, and Mitigation</vt:lpstr>
      <vt:lpstr>Introduction to Operating System</vt:lpstr>
      <vt:lpstr>Introduction to Operating System</vt:lpstr>
      <vt:lpstr>Cloud Computing - Challenges, Risk, and Mitigation</vt:lpstr>
      <vt:lpstr>Introduction to Operating System</vt:lpstr>
      <vt:lpstr>Cloud Computing - Challenges, Risk, and Mitigation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iNurture</dc:creator>
  <cp:lastModifiedBy>DEEPAK SOLANKI</cp:lastModifiedBy>
  <cp:revision>1</cp:revision>
  <dcterms:created xsi:type="dcterms:W3CDTF">2021-07-12T04:59:56Z</dcterms:created>
  <dcterms:modified xsi:type="dcterms:W3CDTF">2021-07-12T05:22:19Z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2021-07-12T00:00:00Z</vt:filetime>
  </property>
</Properties>
</file>