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7891" y="371983"/>
            <a:ext cx="1159621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FFFFCC"/>
            </a:gs>
            <a:gs pos="100000">
              <a:srgbClr val="FFCC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6329" y="2641140"/>
            <a:ext cx="4879340" cy="980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00" y="1530858"/>
            <a:ext cx="11120755" cy="451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62536" y="6465214"/>
            <a:ext cx="3098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mmies.com/programming/cloud-" TargetMode="External"/><Relationship Id="rId2" Type="http://schemas.openxmlformats.org/officeDocument/2006/relationships/hyperlink" Target="http://www.javatpoint.com/virtualization-in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gnitealliance.com.au/blog/practical-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0DfHUWM" TargetMode="External"/><Relationship Id="rId2" Type="http://schemas.openxmlformats.org/officeDocument/2006/relationships/hyperlink" Target="http://www.youtube.com/watch?v=CZVOVkm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kBi6_314rZM" TargetMode="External"/><Relationship Id="rId5" Type="http://schemas.openxmlformats.org/officeDocument/2006/relationships/hyperlink" Target="http://www.youtube.com/watch?v=NAwhlKkVV7" TargetMode="External"/><Relationship Id="rId4" Type="http://schemas.openxmlformats.org/officeDocument/2006/relationships/hyperlink" Target="http://www.youtube.com/watch?v=4kdHJFdxo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hyperlink" Target="http://www.canonical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camp.com/" TargetMode="External"/><Relationship Id="rId7" Type="http://schemas.openxmlformats.org/officeDocument/2006/relationships/image" Target="../media/image84.jpg"/><Relationship Id="rId2" Type="http://schemas.openxmlformats.org/officeDocument/2006/relationships/hyperlink" Target="http://cs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jpg"/><Relationship Id="rId4" Type="http://schemas.openxmlformats.org/officeDocument/2006/relationships/hyperlink" Target="http://www.saasshowplace.com/home.html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hyperlink" Target="http://cloud-standards.org/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securityalliance.org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jp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://www.opencloudmanifesto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8688" y="2276855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8895" algn="ctr">
              <a:lnSpc>
                <a:spcPct val="100000"/>
              </a:lnSpc>
              <a:spcBef>
                <a:spcPts val="484"/>
              </a:spcBef>
            </a:pPr>
            <a:r>
              <a:rPr spc="-30" dirty="0"/>
              <a:t>Managing </a:t>
            </a:r>
            <a:r>
              <a:rPr spc="-25" dirty="0"/>
              <a:t>the </a:t>
            </a:r>
            <a:r>
              <a:rPr spc="-30" dirty="0"/>
              <a:t>Cloud</a:t>
            </a:r>
          </a:p>
          <a:p>
            <a:pPr marL="48895" algn="ctr">
              <a:lnSpc>
                <a:spcPct val="100000"/>
              </a:lnSpc>
              <a:spcBef>
                <a:spcPts val="175"/>
              </a:spcBef>
            </a:pPr>
            <a:r>
              <a:rPr sz="1800" dirty="0"/>
              <a:t>Module </a:t>
            </a:r>
            <a:r>
              <a:rPr sz="1800" spc="-5" dirty="0"/>
              <a:t>Number:</a:t>
            </a:r>
            <a:r>
              <a:rPr sz="1800" spc="-20" dirty="0"/>
              <a:t> </a:t>
            </a:r>
            <a:r>
              <a:rPr sz="1800" spc="-5" dirty="0"/>
              <a:t>05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3354704" y="3891788"/>
            <a:ext cx="5527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Module Name: </a:t>
            </a:r>
            <a:r>
              <a:rPr sz="2800" b="1" spc="-10" dirty="0">
                <a:latin typeface="Carlito"/>
                <a:cs typeface="Carlito"/>
              </a:rPr>
              <a:t>Managing </a:t>
            </a:r>
            <a:r>
              <a:rPr sz="2800" b="1" spc="-5" dirty="0">
                <a:latin typeface="Carlito"/>
                <a:cs typeface="Carlito"/>
              </a:rPr>
              <a:t>the</a:t>
            </a:r>
            <a:r>
              <a:rPr sz="2800" b="1" spc="8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Cloud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CE514-FABE-4D00-92AE-CAA6F78A3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5" b="75488"/>
          <a:stretch/>
        </p:blipFill>
        <p:spPr>
          <a:xfrm>
            <a:off x="5198483" y="28548"/>
            <a:ext cx="1795032" cy="2157095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A6621543-A617-4351-8F55-058C89BA6C0E}"/>
              </a:ext>
            </a:extLst>
          </p:cNvPr>
          <p:cNvSpPr txBox="1"/>
          <p:nvPr/>
        </p:nvSpPr>
        <p:spPr>
          <a:xfrm>
            <a:off x="291184" y="5715000"/>
            <a:ext cx="3290215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latin typeface="Arial"/>
                <a:cs typeface="Arial"/>
              </a:rPr>
              <a:t>Deepak Solanki</a:t>
            </a:r>
          </a:p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err="1">
                <a:latin typeface="Arial"/>
                <a:cs typeface="Arial"/>
              </a:rPr>
              <a:t>Div</a:t>
            </a:r>
            <a:r>
              <a:rPr lang="en-US" sz="2000" b="1" spc="-5" dirty="0">
                <a:latin typeface="Arial"/>
                <a:cs typeface="Arial"/>
              </a:rPr>
              <a:t> Head Cloud Team</a:t>
            </a:r>
          </a:p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err="1">
                <a:latin typeface="Arial"/>
                <a:cs typeface="Arial"/>
              </a:rPr>
              <a:t>CSCult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45470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Important Security Questions to be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asked</a:t>
            </a:r>
            <a:endParaRPr sz="2400">
              <a:latin typeface="Times New Roman"/>
              <a:cs typeface="Times New Roman"/>
            </a:endParaRPr>
          </a:p>
          <a:p>
            <a:pPr marL="12700" marR="467995">
              <a:lnSpc>
                <a:spcPct val="100000"/>
              </a:lnSpc>
              <a:spcBef>
                <a:spcPts val="20"/>
              </a:spcBef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understand the </a:t>
            </a:r>
            <a:r>
              <a:rPr sz="2000" spc="-5" dirty="0">
                <a:latin typeface="Times New Roman"/>
                <a:cs typeface="Times New Roman"/>
              </a:rPr>
              <a:t>importance </a:t>
            </a:r>
            <a:r>
              <a:rPr sz="2000" dirty="0">
                <a:latin typeface="Times New Roman"/>
                <a:cs typeface="Times New Roman"/>
              </a:rPr>
              <a:t>of security from a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perspective, ask </a:t>
            </a:r>
            <a:r>
              <a:rPr sz="2000" spc="-5" dirty="0">
                <a:latin typeface="Times New Roman"/>
                <a:cs typeface="Times New Roman"/>
              </a:rPr>
              <a:t>these most critical  </a:t>
            </a:r>
            <a:r>
              <a:rPr sz="2000" dirty="0">
                <a:latin typeface="Times New Roman"/>
                <a:cs typeface="Times New Roman"/>
              </a:rPr>
              <a:t>security questions to the potential cloud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What is the cloud </a:t>
            </a:r>
            <a:r>
              <a:rPr sz="2000" spc="-5" dirty="0">
                <a:latin typeface="Times New Roman"/>
                <a:cs typeface="Times New Roman"/>
              </a:rPr>
              <a:t>provider’s security </a:t>
            </a:r>
            <a:r>
              <a:rPr sz="2000" dirty="0">
                <a:latin typeface="Times New Roman"/>
                <a:cs typeface="Times New Roman"/>
              </a:rPr>
              <a:t>architecture and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policy?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Does the cloud provider use a third party to assess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risks?</a:t>
            </a:r>
            <a:endParaRPr sz="2000">
              <a:latin typeface="Times New Roman"/>
              <a:cs typeface="Times New Roman"/>
            </a:endParaRPr>
          </a:p>
          <a:p>
            <a:pPr marL="469900" marR="26479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Does the cloud provider understand </a:t>
            </a:r>
            <a:r>
              <a:rPr sz="2000" spc="-5" dirty="0">
                <a:latin typeface="Times New Roman"/>
                <a:cs typeface="Times New Roman"/>
              </a:rPr>
              <a:t>its responsibilities </a:t>
            </a:r>
            <a:r>
              <a:rPr sz="2000" dirty="0">
                <a:latin typeface="Times New Roman"/>
                <a:cs typeface="Times New Roman"/>
              </a:rPr>
              <a:t>for governance issues (such as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cross-border  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transfers)?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comprehensive is the </a:t>
            </a:r>
            <a:r>
              <a:rPr sz="2000" spc="-5" dirty="0">
                <a:latin typeface="Times New Roman"/>
                <a:cs typeface="Times New Roman"/>
              </a:rPr>
              <a:t>service-level agreement </a:t>
            </a:r>
            <a:r>
              <a:rPr sz="2000" dirty="0">
                <a:latin typeface="Times New Roman"/>
                <a:cs typeface="Times New Roman"/>
              </a:rPr>
              <a:t>between you and the cloud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provider?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Does the cloud provider understand your data preservation and protection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5" dirty="0">
                <a:latin typeface="Times New Roman"/>
                <a:cs typeface="Times New Roman"/>
              </a:rPr>
              <a:t>Where </a:t>
            </a:r>
            <a:r>
              <a:rPr sz="2000" dirty="0">
                <a:latin typeface="Times New Roman"/>
                <a:cs typeface="Times New Roman"/>
              </a:rPr>
              <a:t>does your data </a:t>
            </a:r>
            <a:r>
              <a:rPr sz="2000" spc="-5" dirty="0">
                <a:latin typeface="Times New Roman"/>
                <a:cs typeface="Times New Roman"/>
              </a:rPr>
              <a:t>physically live?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have the cloud </a:t>
            </a:r>
            <a:r>
              <a:rPr sz="2000" spc="-5" dirty="0">
                <a:latin typeface="Times New Roman"/>
                <a:cs typeface="Times New Roman"/>
              </a:rPr>
              <a:t>provider’s </a:t>
            </a:r>
            <a:r>
              <a:rPr sz="2000" dirty="0">
                <a:latin typeface="Times New Roman"/>
                <a:cs typeface="Times New Roman"/>
              </a:rPr>
              <a:t>assurance that it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remain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private?</a:t>
            </a:r>
            <a:endParaRPr sz="2000">
              <a:latin typeface="Times New Roman"/>
              <a:cs typeface="Times New Roman"/>
            </a:endParaRPr>
          </a:p>
          <a:p>
            <a:pPr marL="469900" marR="69850" indent="-457200">
              <a:lnSpc>
                <a:spcPct val="100000"/>
              </a:lnSpc>
              <a:buAutoNum type="arabicPeriod" startAt="7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Does your cloud provider separate (partition) your data, </a:t>
            </a:r>
            <a:r>
              <a:rPr sz="2000" spc="-5" dirty="0">
                <a:latin typeface="Times New Roman"/>
                <a:cs typeface="Times New Roman"/>
              </a:rPr>
              <a:t>applications, </a:t>
            </a:r>
            <a:r>
              <a:rPr sz="2000" dirty="0">
                <a:latin typeface="Times New Roman"/>
                <a:cs typeface="Times New Roman"/>
              </a:rPr>
              <a:t>and/or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tools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  other users of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services?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7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Are there </a:t>
            </a:r>
            <a:r>
              <a:rPr sz="2000" spc="-5" dirty="0">
                <a:latin typeface="Times New Roman"/>
                <a:cs typeface="Times New Roman"/>
              </a:rPr>
              <a:t>clear penalties </a:t>
            </a:r>
            <a:r>
              <a:rPr sz="2000" dirty="0">
                <a:latin typeface="Times New Roman"/>
                <a:cs typeface="Times New Roman"/>
              </a:rPr>
              <a:t>for a data or system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breach?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Is the data </a:t>
            </a:r>
            <a:r>
              <a:rPr sz="2000" spc="-5" dirty="0">
                <a:latin typeface="Times New Roman"/>
                <a:cs typeface="Times New Roman"/>
              </a:rPr>
              <a:t>portability </a:t>
            </a:r>
            <a:r>
              <a:rPr sz="2000" dirty="0">
                <a:latin typeface="Times New Roman"/>
                <a:cs typeface="Times New Roman"/>
              </a:rPr>
              <a:t>part of the service provided by the cloud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vendor?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7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Does the cloud provider have a security baseline that it </a:t>
            </a:r>
            <a:r>
              <a:rPr sz="2000" spc="-5" dirty="0">
                <a:latin typeface="Times New Roman"/>
                <a:cs typeface="Times New Roman"/>
              </a:rPr>
              <a:t>promises </a:t>
            </a:r>
            <a:r>
              <a:rPr sz="2000" dirty="0">
                <a:latin typeface="Times New Roman"/>
                <a:cs typeface="Times New Roman"/>
              </a:rPr>
              <a:t>to adhere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820656" y="2029967"/>
            <a:ext cx="1987296" cy="1098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67543" y="5393435"/>
            <a:ext cx="1491996" cy="132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10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264400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20"/>
              </a:spcBef>
              <a:buAutoNum type="arabicPeriod" startAt="6"/>
              <a:tabLst>
                <a:tab pos="469900" algn="l"/>
                <a:tab pos="470534" algn="l"/>
                <a:tab pos="6309995" algn="l"/>
              </a:tabLst>
            </a:pPr>
            <a:r>
              <a:rPr sz="2000" dirty="0">
                <a:latin typeface="Times New Roman"/>
                <a:cs typeface="Times New Roman"/>
              </a:rPr>
              <a:t>Act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uct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Portability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Detection 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Forensics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Identity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495280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220"/>
              </a:spcBef>
              <a:buAutoNum type="arabicPeriod" startAt="7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HIPS and NIPS </a:t>
            </a:r>
            <a:r>
              <a:rPr sz="2000" spc="-5" dirty="0">
                <a:latin typeface="Times New Roman"/>
                <a:cs typeface="Times New Roman"/>
              </a:rPr>
              <a:t>stand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7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Host-based intrusion protection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and network-based intrusion </a:t>
            </a:r>
            <a:r>
              <a:rPr sz="2000" spc="-5" dirty="0">
                <a:latin typeface="Times New Roman"/>
                <a:cs typeface="Times New Roman"/>
              </a:rPr>
              <a:t>protection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Hardware-based intrusion </a:t>
            </a:r>
            <a:r>
              <a:rPr sz="2000" spc="-5" dirty="0">
                <a:latin typeface="Times New Roman"/>
                <a:cs typeface="Times New Roman"/>
              </a:rPr>
              <a:t>protection systems </a:t>
            </a:r>
            <a:r>
              <a:rPr sz="2000" dirty="0">
                <a:latin typeface="Times New Roman"/>
                <a:cs typeface="Times New Roman"/>
              </a:rPr>
              <a:t>and network-based intrusion protection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993120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220"/>
              </a:spcBef>
              <a:buAutoNum type="arabicPeriod" startAt="8"/>
              <a:tabLst>
                <a:tab pos="267335" algn="l"/>
                <a:tab pos="147193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spc="-5" dirty="0">
                <a:latin typeface="Times New Roman"/>
                <a:cs typeface="Times New Roman"/>
              </a:rPr>
              <a:t>means </a:t>
            </a:r>
            <a:r>
              <a:rPr sz="2000" dirty="0">
                <a:latin typeface="Times New Roman"/>
                <a:cs typeface="Times New Roman"/>
              </a:rPr>
              <a:t>that software is </a:t>
            </a:r>
            <a:r>
              <a:rPr sz="2000" spc="5" dirty="0">
                <a:latin typeface="Times New Roman"/>
                <a:cs typeface="Times New Roman"/>
              </a:rPr>
              <a:t>put </a:t>
            </a:r>
            <a:r>
              <a:rPr sz="2000" dirty="0">
                <a:latin typeface="Times New Roman"/>
                <a:cs typeface="Times New Roman"/>
              </a:rPr>
              <a:t>in a separate container so that it is isolated from operating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8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Removing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Separating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Decoupling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Isolating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348470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9"/>
              <a:tabLst>
                <a:tab pos="267970" algn="l"/>
              </a:tabLst>
            </a:pP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license </a:t>
            </a:r>
            <a:r>
              <a:rPr sz="2000" spc="-5" dirty="0">
                <a:latin typeface="Times New Roman"/>
                <a:cs typeface="Times New Roman"/>
              </a:rPr>
              <a:t>agreements tie </a:t>
            </a:r>
            <a:r>
              <a:rPr sz="2000" dirty="0">
                <a:latin typeface="Times New Roman"/>
                <a:cs typeface="Times New Roman"/>
              </a:rPr>
              <a:t>license fees to physical servers rather than to virtual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9"/>
            </a:pPr>
            <a:endParaRPr sz="2050">
              <a:latin typeface="Times New Roman"/>
              <a:cs typeface="Times New Roman"/>
            </a:endParaRPr>
          </a:p>
          <a:p>
            <a:pPr marL="1359535" lvl="1" indent="-433070">
              <a:lnSpc>
                <a:spcPct val="100000"/>
              </a:lnSpc>
              <a:buAutoNum type="alphaUcPeriod"/>
              <a:tabLst>
                <a:tab pos="1359535" algn="l"/>
                <a:tab pos="1360170" algn="l"/>
              </a:tabLst>
            </a:pPr>
            <a:r>
              <a:rPr sz="2000" spc="-20" dirty="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marL="1350645" lvl="1" indent="-424180">
              <a:lnSpc>
                <a:spcPct val="100000"/>
              </a:lnSpc>
              <a:buAutoNum type="alphaUcPeriod"/>
              <a:tabLst>
                <a:tab pos="1350010" algn="l"/>
                <a:tab pos="1351280" algn="l"/>
              </a:tabLst>
            </a:pPr>
            <a:r>
              <a:rPr sz="2000" dirty="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181340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0"/>
              <a:tabLst>
                <a:tab pos="394335" algn="l"/>
              </a:tabLst>
            </a:pPr>
            <a:r>
              <a:rPr sz="2000" dirty="0">
                <a:latin typeface="Times New Roman"/>
                <a:cs typeface="Times New Roman"/>
              </a:rPr>
              <a:t>Clustering, or grouping, of virtual </a:t>
            </a:r>
            <a:r>
              <a:rPr sz="2000" spc="-5" dirty="0">
                <a:latin typeface="Times New Roman"/>
                <a:cs typeface="Times New Roman"/>
              </a:rPr>
              <a:t>machines </a:t>
            </a:r>
            <a:r>
              <a:rPr sz="2000" dirty="0">
                <a:latin typeface="Times New Roman"/>
                <a:cs typeface="Times New Roman"/>
              </a:rPr>
              <a:t>across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0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Provisioning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Provisioning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214485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447675" indent="-435609">
              <a:lnSpc>
                <a:spcPct val="100000"/>
              </a:lnSpc>
              <a:spcBef>
                <a:spcPts val="1220"/>
              </a:spcBef>
              <a:buAutoNum type="arabicPeriod" startAt="11"/>
              <a:tabLst>
                <a:tab pos="448309" algn="l"/>
              </a:tabLst>
            </a:pPr>
            <a:r>
              <a:rPr sz="2000" dirty="0">
                <a:latin typeface="Times New Roman"/>
                <a:cs typeface="Times New Roman"/>
              </a:rPr>
              <a:t>Hardware provisioning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1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Migration of running virtual </a:t>
            </a:r>
            <a:r>
              <a:rPr sz="2000" spc="-5" dirty="0">
                <a:latin typeface="Times New Roman"/>
                <a:cs typeface="Times New Roman"/>
              </a:rPr>
              <a:t>machines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physical server to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another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Automatic </a:t>
            </a:r>
            <a:r>
              <a:rPr sz="2000" dirty="0">
                <a:latin typeface="Times New Roman"/>
                <a:cs typeface="Times New Roman"/>
              </a:rPr>
              <a:t>restart of a </a:t>
            </a:r>
            <a:r>
              <a:rPr sz="2000" spc="-5" dirty="0">
                <a:latin typeface="Times New Roman"/>
                <a:cs typeface="Times New Roman"/>
              </a:rPr>
              <a:t>failed </a:t>
            </a:r>
            <a:r>
              <a:rPr sz="2000" dirty="0">
                <a:latin typeface="Times New Roman"/>
                <a:cs typeface="Times New Roman"/>
              </a:rPr>
              <a:t>virtual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on a separate physical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act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allocating </a:t>
            </a:r>
            <a:r>
              <a:rPr sz="2000" dirty="0">
                <a:latin typeface="Times New Roman"/>
                <a:cs typeface="Times New Roman"/>
              </a:rPr>
              <a:t>a virtual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to a specific server from a central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Clustering, or grouping, of virtual </a:t>
            </a:r>
            <a:r>
              <a:rPr sz="2000" spc="-5" dirty="0">
                <a:latin typeface="Times New Roman"/>
                <a:cs typeface="Times New Roman"/>
              </a:rPr>
              <a:t>machines </a:t>
            </a:r>
            <a:r>
              <a:rPr sz="2000" dirty="0">
                <a:latin typeface="Times New Roman"/>
                <a:cs typeface="Times New Roman"/>
              </a:rPr>
              <a:t>across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350635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1220"/>
              </a:spcBef>
              <a:buAutoNum type="arabicPeriod" startAt="12"/>
              <a:tabLst>
                <a:tab pos="38989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security </a:t>
            </a:r>
            <a:r>
              <a:rPr sz="2000" dirty="0">
                <a:latin typeface="Times New Roman"/>
                <a:cs typeface="Times New Roman"/>
              </a:rPr>
              <a:t>issues faced while </a:t>
            </a:r>
            <a:r>
              <a:rPr sz="2000" spc="-5" dirty="0">
                <a:latin typeface="Times New Roman"/>
                <a:cs typeface="Times New Roman"/>
              </a:rPr>
              <a:t>managing virtualization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2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theft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Attack on 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hypervisor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131435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514984" indent="-502920">
              <a:lnSpc>
                <a:spcPct val="100000"/>
              </a:lnSpc>
              <a:spcBef>
                <a:spcPts val="1220"/>
              </a:spcBef>
              <a:buAutoNum type="arabicPeriod" startAt="13"/>
              <a:tabLst>
                <a:tab pos="514984" algn="l"/>
                <a:tab pos="5156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responsibility </a:t>
            </a:r>
            <a:r>
              <a:rPr sz="2000" dirty="0">
                <a:latin typeface="Times New Roman"/>
                <a:cs typeface="Times New Roman"/>
              </a:rPr>
              <a:t>of cloud security </a:t>
            </a:r>
            <a:r>
              <a:rPr sz="2000" spc="-5" dirty="0">
                <a:latin typeface="Times New Roman"/>
                <a:cs typeface="Times New Roman"/>
              </a:rPr>
              <a:t>lies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3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Provider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Customer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Both provider and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5" dirty="0">
                <a:latin typeface="Times New Roman"/>
                <a:cs typeface="Times New Roman"/>
              </a:rPr>
              <a:t>None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462895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4"/>
              <a:tabLst>
                <a:tab pos="393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Select </a:t>
            </a:r>
            <a:r>
              <a:rPr sz="2000" dirty="0">
                <a:latin typeface="Times New Roman"/>
                <a:cs typeface="Times New Roman"/>
              </a:rPr>
              <a:t>the option that is NOT the </a:t>
            </a:r>
            <a:r>
              <a:rPr sz="2000" spc="-5" dirty="0">
                <a:latin typeface="Times New Roman"/>
                <a:cs typeface="Times New Roman"/>
              </a:rPr>
              <a:t>responsibility </a:t>
            </a:r>
            <a:r>
              <a:rPr sz="2000" dirty="0">
                <a:latin typeface="Times New Roman"/>
                <a:cs typeface="Times New Roman"/>
              </a:rPr>
              <a:t>of the cloud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vendor: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4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Authenticate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Ensure thorough background checks of </a:t>
            </a:r>
            <a:r>
              <a:rPr sz="2000" spc="-5" dirty="0">
                <a:latin typeface="Times New Roman"/>
                <a:cs typeface="Times New Roman"/>
              </a:rPr>
              <a:t>all employees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have physical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the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Ensure data isolation and logical storage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segregation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Manage and secure the </a:t>
            </a:r>
            <a:r>
              <a:rPr sz="2000" spc="-5" dirty="0">
                <a:latin typeface="Times New Roman"/>
                <a:cs typeface="Times New Roman"/>
              </a:rPr>
              <a:t>virtualization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092825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753110" indent="-381635">
              <a:lnSpc>
                <a:spcPct val="100000"/>
              </a:lnSpc>
              <a:spcBef>
                <a:spcPts val="1220"/>
              </a:spcBef>
              <a:buAutoNum type="arabicPeriod" startAt="15"/>
              <a:tabLst>
                <a:tab pos="753745" algn="l"/>
              </a:tabLst>
            </a:pPr>
            <a:r>
              <a:rPr sz="2000" dirty="0">
                <a:latin typeface="Times New Roman"/>
                <a:cs typeface="Times New Roman"/>
              </a:rPr>
              <a:t>Data can be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encrypted: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5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At rest as well as when in transit over the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Only when in transit over 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Only when 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While storing on an external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196830" cy="344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Important Security Questions to be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asked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1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Are you allowed to inspect the cloud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facility?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1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Does your cloud provider have well </a:t>
            </a:r>
            <a:r>
              <a:rPr sz="2000" spc="-5" dirty="0">
                <a:latin typeface="Times New Roman"/>
                <a:cs typeface="Times New Roman"/>
              </a:rPr>
              <a:t>implemented </a:t>
            </a:r>
            <a:r>
              <a:rPr sz="2000" dirty="0">
                <a:latin typeface="Times New Roman"/>
                <a:cs typeface="Times New Roman"/>
              </a:rPr>
              <a:t>patch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policies and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procedures?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1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Does the cloud provider have application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firewalls and other tools that help you keep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application </a:t>
            </a:r>
            <a:r>
              <a:rPr sz="2000" dirty="0">
                <a:latin typeface="Times New Roman"/>
                <a:cs typeface="Times New Roman"/>
              </a:rPr>
              <a:t>or code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safe?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4"/>
              <a:tabLst>
                <a:tab pos="469265" algn="l"/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the cloud provider keep security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such as private keys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private?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4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Does the cloud provider provide encryption and key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management?</a:t>
            </a:r>
            <a:endParaRPr sz="2000">
              <a:latin typeface="Times New Roman"/>
              <a:cs typeface="Times New Roman"/>
            </a:endParaRPr>
          </a:p>
          <a:p>
            <a:pPr marL="469900" marR="323215" indent="-457200">
              <a:lnSpc>
                <a:spcPct val="100000"/>
              </a:lnSpc>
              <a:buAutoNum type="arabicPeriod" startAt="14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Does the cloud provider have a </a:t>
            </a:r>
            <a:r>
              <a:rPr sz="2000" spc="-5" dirty="0">
                <a:latin typeface="Times New Roman"/>
                <a:cs typeface="Times New Roman"/>
              </a:rPr>
              <a:t>well-defined, </a:t>
            </a:r>
            <a:r>
              <a:rPr sz="2000" dirty="0">
                <a:latin typeface="Times New Roman"/>
                <a:cs typeface="Times New Roman"/>
              </a:rPr>
              <a:t>well-executed identity and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  architecture?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4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Has single sign-on been </a:t>
            </a:r>
            <a:r>
              <a:rPr sz="2000" spc="-5" dirty="0">
                <a:latin typeface="Times New Roman"/>
                <a:cs typeface="Times New Roman"/>
              </a:rPr>
              <a:t>implemented </a:t>
            </a:r>
            <a:r>
              <a:rPr sz="2000" dirty="0">
                <a:latin typeface="Times New Roman"/>
                <a:cs typeface="Times New Roman"/>
              </a:rPr>
              <a:t>for the customers of a cloud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provider?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820656" y="1121663"/>
            <a:ext cx="1987296" cy="1098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487" y="5390388"/>
            <a:ext cx="1220724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8232" y="4986528"/>
            <a:ext cx="1450847" cy="1452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9576" y="4969764"/>
            <a:ext cx="2368296" cy="1485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359" y="5138928"/>
            <a:ext cx="1839468" cy="1147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0656" y="4041647"/>
            <a:ext cx="1761744" cy="2601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341995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6"/>
              <a:tabLst>
                <a:tab pos="394335" algn="l"/>
              </a:tabLst>
            </a:pPr>
            <a:r>
              <a:rPr sz="2000" dirty="0">
                <a:latin typeface="Times New Roman"/>
                <a:cs typeface="Times New Roman"/>
              </a:rPr>
              <a:t>In a virtualized desktop, the applications, data, </a:t>
            </a:r>
            <a:r>
              <a:rPr sz="2000" spc="-5" dirty="0">
                <a:latin typeface="Times New Roman"/>
                <a:cs typeface="Times New Roman"/>
              </a:rPr>
              <a:t>files, </a:t>
            </a:r>
            <a:r>
              <a:rPr sz="2000" dirty="0">
                <a:latin typeface="Times New Roman"/>
                <a:cs typeface="Times New Roman"/>
              </a:rPr>
              <a:t>and anything graphic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6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Separated from the </a:t>
            </a:r>
            <a:r>
              <a:rPr sz="2000" spc="-5" dirty="0">
                <a:latin typeface="Times New Roman"/>
                <a:cs typeface="Times New Roman"/>
              </a:rPr>
              <a:t>actual </a:t>
            </a:r>
            <a:r>
              <a:rPr sz="2000" dirty="0">
                <a:latin typeface="Times New Roman"/>
                <a:cs typeface="Times New Roman"/>
              </a:rPr>
              <a:t>desktop and stored on a server in a data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center.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Are separated from the </a:t>
            </a:r>
            <a:r>
              <a:rPr sz="2000" spc="-5" dirty="0">
                <a:latin typeface="Times New Roman"/>
                <a:cs typeface="Times New Roman"/>
              </a:rPr>
              <a:t>actual </a:t>
            </a:r>
            <a:r>
              <a:rPr sz="2000" dirty="0">
                <a:latin typeface="Times New Roman"/>
                <a:cs typeface="Times New Roman"/>
              </a:rPr>
              <a:t>desktop and stored an external hard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266170" cy="3780154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72110" marR="5080">
              <a:lnSpc>
                <a:spcPct val="100000"/>
              </a:lnSpc>
              <a:spcBef>
                <a:spcPts val="1220"/>
              </a:spcBef>
              <a:buAutoNum type="arabicPeriod" startAt="17"/>
              <a:tabLst>
                <a:tab pos="753745" algn="l"/>
                <a:tab pos="6561455" algn="l"/>
              </a:tabLst>
            </a:pPr>
            <a:r>
              <a:rPr sz="2000" spc="-5" dirty="0">
                <a:latin typeface="Times New Roman"/>
                <a:cs typeface="Times New Roman"/>
              </a:rPr>
              <a:t>Client virtualization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emulating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on a data center server and </a:t>
            </a:r>
            <a:r>
              <a:rPr sz="2000" spc="-5" dirty="0">
                <a:latin typeface="Times New Roman"/>
                <a:cs typeface="Times New Roman"/>
              </a:rPr>
              <a:t>displaying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  interface on a graphics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terminal.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7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An entire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 whole PC in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Main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212830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18"/>
              <a:tabLst>
                <a:tab pos="380365" algn="l"/>
              </a:tabLst>
            </a:pPr>
            <a:r>
              <a:rPr sz="2000" dirty="0">
                <a:latin typeface="Times New Roman"/>
                <a:cs typeface="Times New Roman"/>
              </a:rPr>
              <a:t>A server blade is a server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contained entirely on a single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board that can be slotted</a:t>
            </a:r>
            <a:r>
              <a:rPr sz="2000" spc="-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 a  blade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cabinet.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8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20" dirty="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352415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9"/>
              <a:tabLst>
                <a:tab pos="394335" algn="l"/>
              </a:tabLst>
            </a:pPr>
            <a:r>
              <a:rPr sz="2000" dirty="0">
                <a:latin typeface="Times New Roman"/>
                <a:cs typeface="Times New Roman"/>
              </a:rPr>
              <a:t>Desktone platform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9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 desktop </a:t>
            </a:r>
            <a:r>
              <a:rPr sz="2000" spc="-5" dirty="0">
                <a:latin typeface="Times New Roman"/>
                <a:cs typeface="Times New Roman"/>
              </a:rPr>
              <a:t>virtualization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 platform for </a:t>
            </a:r>
            <a:r>
              <a:rPr sz="2000" spc="-5" dirty="0">
                <a:latin typeface="Times New Roman"/>
                <a:cs typeface="Times New Roman"/>
              </a:rPr>
              <a:t>managing </a:t>
            </a:r>
            <a:r>
              <a:rPr sz="2000" dirty="0">
                <a:latin typeface="Times New Roman"/>
                <a:cs typeface="Times New Roman"/>
              </a:rPr>
              <a:t>operating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119620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79730" indent="-367665">
              <a:lnSpc>
                <a:spcPct val="100000"/>
              </a:lnSpc>
              <a:spcBef>
                <a:spcPts val="1220"/>
              </a:spcBef>
              <a:buAutoNum type="arabicPeriod" startAt="20"/>
              <a:tabLst>
                <a:tab pos="380365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service-oriented </a:t>
            </a:r>
            <a:r>
              <a:rPr sz="2000" dirty="0">
                <a:latin typeface="Times New Roman"/>
                <a:cs typeface="Times New Roman"/>
              </a:rPr>
              <a:t>architecture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0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random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services which </a:t>
            </a:r>
            <a:r>
              <a:rPr sz="2000" spc="-5" dirty="0">
                <a:latin typeface="Times New Roman"/>
                <a:cs typeface="Times New Roman"/>
              </a:rPr>
              <a:t>communicate with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other.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609205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1"/>
              <a:tabLst>
                <a:tab pos="393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Service-oriented </a:t>
            </a:r>
            <a:r>
              <a:rPr sz="2000" dirty="0">
                <a:latin typeface="Times New Roman"/>
                <a:cs typeface="Times New Roman"/>
              </a:rPr>
              <a:t>approach is used to design software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1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Reflects </a:t>
            </a:r>
            <a:r>
              <a:rPr sz="2000" dirty="0">
                <a:latin typeface="Times New Roman"/>
                <a:cs typeface="Times New Roman"/>
              </a:rPr>
              <a:t>best </a:t>
            </a:r>
            <a:r>
              <a:rPr sz="2000" spc="-5" dirty="0">
                <a:latin typeface="Times New Roman"/>
                <a:cs typeface="Times New Roman"/>
              </a:rPr>
              <a:t>practices </a:t>
            </a:r>
            <a:r>
              <a:rPr sz="2000" dirty="0">
                <a:latin typeface="Times New Roman"/>
                <a:cs typeface="Times New Roman"/>
              </a:rPr>
              <a:t>and business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practices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Creates a purely </a:t>
            </a:r>
            <a:r>
              <a:rPr sz="2000" spc="-5" dirty="0">
                <a:latin typeface="Times New Roman"/>
                <a:cs typeface="Times New Roman"/>
              </a:rPr>
              <a:t>technical </a:t>
            </a:r>
            <a:r>
              <a:rPr sz="2000" dirty="0">
                <a:latin typeface="Times New Roman"/>
                <a:cs typeface="Times New Roman"/>
              </a:rPr>
              <a:t>environment for the business to run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4543425" cy="34747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22"/>
              <a:tabLst>
                <a:tab pos="394335" algn="l"/>
              </a:tabLst>
            </a:pPr>
            <a:r>
              <a:rPr sz="2000" dirty="0">
                <a:latin typeface="Times New Roman"/>
                <a:cs typeface="Times New Roman"/>
              </a:rPr>
              <a:t>SOA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2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White-box component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Glass-box component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Black-box component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Green-box component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239500" cy="34747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23"/>
              <a:tabLst>
                <a:tab pos="389255" algn="l"/>
                <a:tab pos="3322954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is used to pass </a:t>
            </a:r>
            <a:r>
              <a:rPr sz="2000" spc="-5" dirty="0">
                <a:latin typeface="Times New Roman"/>
                <a:cs typeface="Times New Roman"/>
              </a:rPr>
              <a:t>messages </a:t>
            </a:r>
            <a:r>
              <a:rPr sz="2000" dirty="0">
                <a:latin typeface="Times New Roman"/>
                <a:cs typeface="Times New Roman"/>
              </a:rPr>
              <a:t>between the components of an SOA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3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SOA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Registry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Business Process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Manager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Broker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Enterprise Service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146040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24"/>
              <a:tabLst>
                <a:tab pos="389255" algn="l"/>
              </a:tabLst>
            </a:pPr>
            <a:r>
              <a:rPr sz="2000" dirty="0">
                <a:latin typeface="Times New Roman"/>
                <a:cs typeface="Times New Roman"/>
              </a:rPr>
              <a:t>The SOA Registry contains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4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The business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Location of the SOA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435715" cy="34747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5"/>
              <a:tabLst>
                <a:tab pos="379730" algn="l"/>
                <a:tab pos="296227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is a component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makes </a:t>
            </a:r>
            <a:r>
              <a:rPr sz="2000" spc="5" dirty="0">
                <a:latin typeface="Times New Roman"/>
                <a:cs typeface="Times New Roman"/>
              </a:rPr>
              <a:t>up </a:t>
            </a:r>
            <a:r>
              <a:rPr sz="2000" dirty="0">
                <a:latin typeface="Times New Roman"/>
                <a:cs typeface="Times New Roman"/>
              </a:rPr>
              <a:t>internal and external services that are available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an</a:t>
            </a:r>
            <a:r>
              <a:rPr sz="2000" spc="-5" dirty="0">
                <a:latin typeface="Times New Roman"/>
                <a:cs typeface="Times New Roman"/>
              </a:rPr>
              <a:t> 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5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SOA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manager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catalog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48340" cy="426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Understanding Cloud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Security risks, threats, and breaches can come in </a:t>
            </a:r>
            <a:r>
              <a:rPr sz="1800" spc="-5" dirty="0">
                <a:latin typeface="Times New Roman"/>
                <a:cs typeface="Times New Roman"/>
              </a:rPr>
              <a:t>many forms </a:t>
            </a:r>
            <a:r>
              <a:rPr sz="1800" dirty="0">
                <a:latin typeface="Times New Roman"/>
                <a:cs typeface="Times New Roman"/>
              </a:rPr>
              <a:t>and from </a:t>
            </a:r>
            <a:r>
              <a:rPr sz="1800" spc="-5" dirty="0">
                <a:latin typeface="Times New Roman"/>
                <a:cs typeface="Times New Roman"/>
              </a:rPr>
              <a:t>many </a:t>
            </a:r>
            <a:r>
              <a:rPr sz="1800" dirty="0">
                <a:latin typeface="Times New Roman"/>
                <a:cs typeface="Times New Roman"/>
              </a:rPr>
              <a:t>places; therefore, companies should take  a comprehensive approach to security </a:t>
            </a:r>
            <a:r>
              <a:rPr sz="1800" spc="-5" dirty="0">
                <a:latin typeface="Times New Roman"/>
                <a:cs typeface="Times New Roman"/>
              </a:rPr>
              <a:t>management </a:t>
            </a:r>
            <a:r>
              <a:rPr sz="1800" dirty="0">
                <a:latin typeface="Times New Roman"/>
                <a:cs typeface="Times New Roman"/>
              </a:rPr>
              <a:t>across IT and 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business.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4353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For example, many </a:t>
            </a:r>
            <a:r>
              <a:rPr sz="1800" dirty="0">
                <a:latin typeface="Times New Roman"/>
                <a:cs typeface="Times New Roman"/>
              </a:rPr>
              <a:t>companies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technology that tracks a </a:t>
            </a:r>
            <a:r>
              <a:rPr sz="1800" spc="-15" dirty="0">
                <a:latin typeface="Times New Roman"/>
                <a:cs typeface="Times New Roman"/>
              </a:rPr>
              <a:t>person’s </a:t>
            </a:r>
            <a:r>
              <a:rPr sz="1800" dirty="0">
                <a:latin typeface="Times New Roman"/>
                <a:cs typeface="Times New Roman"/>
              </a:rPr>
              <a:t>identity whether this person enters a </a:t>
            </a:r>
            <a:r>
              <a:rPr sz="1800" spc="-5" dirty="0">
                <a:latin typeface="Times New Roman"/>
                <a:cs typeface="Times New Roman"/>
              </a:rPr>
              <a:t>company  </a:t>
            </a:r>
            <a:r>
              <a:rPr sz="1800" dirty="0">
                <a:latin typeface="Times New Roman"/>
                <a:cs typeface="Times New Roman"/>
              </a:rPr>
              <a:t>building or </a:t>
            </a:r>
            <a:r>
              <a:rPr sz="1800" spc="-5" dirty="0">
                <a:latin typeface="Times New Roman"/>
                <a:cs typeface="Times New Roman"/>
              </a:rPr>
              <a:t>accesses </a:t>
            </a:r>
            <a:r>
              <a:rPr sz="1800" dirty="0">
                <a:latin typeface="Times New Roman"/>
                <a:cs typeface="Times New Roman"/>
              </a:rPr>
              <a:t>corporate information, either from within the </a:t>
            </a:r>
            <a:r>
              <a:rPr sz="1800" spc="-10" dirty="0">
                <a:latin typeface="Times New Roman"/>
                <a:cs typeface="Times New Roman"/>
              </a:rPr>
              <a:t>company’s </a:t>
            </a:r>
            <a:r>
              <a:rPr sz="1800" dirty="0">
                <a:latin typeface="Times New Roman"/>
                <a:cs typeface="Times New Roman"/>
              </a:rPr>
              <a:t>perimeters or from any external  location.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40894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Companies </a:t>
            </a:r>
            <a:r>
              <a:rPr sz="1800" dirty="0">
                <a:latin typeface="Times New Roman"/>
                <a:cs typeface="Times New Roman"/>
              </a:rPr>
              <a:t>should plan to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environment </a:t>
            </a:r>
            <a:r>
              <a:rPr sz="1800" dirty="0">
                <a:latin typeface="Times New Roman"/>
                <a:cs typeface="Times New Roman"/>
              </a:rPr>
              <a:t>focusing on a broad range of potential vulnerabilities to the data  </a:t>
            </a:r>
            <a:r>
              <a:rPr sz="1800" spc="-10" dirty="0">
                <a:latin typeface="Times New Roman"/>
                <a:cs typeface="Times New Roman"/>
              </a:rPr>
              <a:t>center,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well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ways to </a:t>
            </a:r>
            <a:r>
              <a:rPr sz="1800" spc="-5" dirty="0">
                <a:latin typeface="Times New Roman"/>
                <a:cs typeface="Times New Roman"/>
              </a:rPr>
              <a:t>safeguard </a:t>
            </a:r>
            <a:r>
              <a:rPr sz="1800" dirty="0">
                <a:latin typeface="Times New Roman"/>
                <a:cs typeface="Times New Roman"/>
              </a:rPr>
              <a:t>sensitive corporate, </a:t>
            </a:r>
            <a:r>
              <a:rPr sz="1800" spc="-10" dirty="0">
                <a:latin typeface="Times New Roman"/>
                <a:cs typeface="Times New Roman"/>
              </a:rPr>
              <a:t>customer, </a:t>
            </a:r>
            <a:r>
              <a:rPr sz="1800" dirty="0">
                <a:latin typeface="Times New Roman"/>
                <a:cs typeface="Times New Roman"/>
              </a:rPr>
              <a:t>and partner information wherever 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located.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6131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operating in cloud, the built-in application and data level protections such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authentication, authorization,  and encryption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not be </a:t>
            </a:r>
            <a:r>
              <a:rPr sz="1800" spc="-5" dirty="0">
                <a:latin typeface="Times New Roman"/>
                <a:cs typeface="Times New Roman"/>
              </a:rPr>
              <a:t>sufficient. As </a:t>
            </a:r>
            <a:r>
              <a:rPr sz="1800" dirty="0">
                <a:latin typeface="Times New Roman"/>
                <a:cs typeface="Times New Roman"/>
              </a:rPr>
              <a:t>such, Security services at both the application and the infrastructure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level 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be a top consideration 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organizations.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61119" y="5490971"/>
            <a:ext cx="2630424" cy="1228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0969625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60"/>
              </a:spcBef>
            </a:pP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need to answer below </a:t>
            </a:r>
            <a:r>
              <a:rPr sz="2000" spc="-5" dirty="0">
                <a:latin typeface="Times New Roman"/>
                <a:cs typeface="Times New Roman"/>
              </a:rPr>
              <a:t>sets </a:t>
            </a:r>
            <a:r>
              <a:rPr sz="2000" dirty="0">
                <a:latin typeface="Times New Roman"/>
                <a:cs typeface="Times New Roman"/>
              </a:rPr>
              <a:t>of problem. These </a:t>
            </a:r>
            <a:r>
              <a:rPr sz="2000" spc="-5" dirty="0">
                <a:latin typeface="Times New Roman"/>
                <a:cs typeface="Times New Roman"/>
              </a:rPr>
              <a:t>sets </a:t>
            </a:r>
            <a:r>
              <a:rPr sz="2000" dirty="0">
                <a:latin typeface="Times New Roman"/>
                <a:cs typeface="Times New Roman"/>
              </a:rPr>
              <a:t>of questions are </a:t>
            </a:r>
            <a:r>
              <a:rPr sz="2000" spc="-5" dirty="0">
                <a:latin typeface="Times New Roman"/>
                <a:cs typeface="Times New Roman"/>
              </a:rPr>
              <a:t>meant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testing </a:t>
            </a:r>
            <a:r>
              <a:rPr sz="2000" dirty="0">
                <a:latin typeface="Times New Roman"/>
                <a:cs typeface="Times New Roman"/>
              </a:rPr>
              <a:t>unit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IV.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Elaborate categories under which the cloud security products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fall.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Discuss managing </a:t>
            </a:r>
            <a:r>
              <a:rPr sz="2000" spc="-5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Explain virtual desktops and their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Explain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Service-Oriented </a:t>
            </a:r>
            <a:r>
              <a:rPr sz="2000" dirty="0">
                <a:latin typeface="Times New Roman"/>
                <a:cs typeface="Times New Roman"/>
              </a:rPr>
              <a:t>Architecture helps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Examine </a:t>
            </a: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from the point of view of both the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and service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Explain service </a:t>
            </a:r>
            <a:r>
              <a:rPr sz="2000" spc="-5" dirty="0">
                <a:latin typeface="Times New Roman"/>
                <a:cs typeface="Times New Roman"/>
              </a:rPr>
              <a:t>catalog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CMDB.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Explain the costs that should be </a:t>
            </a:r>
            <a:r>
              <a:rPr sz="2000" spc="-5" dirty="0">
                <a:latin typeface="Times New Roman"/>
                <a:cs typeface="Times New Roman"/>
              </a:rPr>
              <a:t>determined </a:t>
            </a:r>
            <a:r>
              <a:rPr sz="2000" dirty="0">
                <a:latin typeface="Times New Roman"/>
                <a:cs typeface="Times New Roman"/>
              </a:rPr>
              <a:t>when creating an economic cost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Describe any five cloud </a:t>
            </a:r>
            <a:r>
              <a:rPr sz="2000" spc="-5" dirty="0">
                <a:latin typeface="Times New Roman"/>
                <a:cs typeface="Times New Roman"/>
              </a:rPr>
              <a:t>computing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Outline the Cloud </a:t>
            </a:r>
            <a:r>
              <a:rPr sz="2000" spc="5" dirty="0">
                <a:latin typeface="Times New Roman"/>
                <a:cs typeface="Times New Roman"/>
              </a:rPr>
              <a:t>Dos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Don’ts.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Introduction </a:t>
            </a:r>
            <a:r>
              <a:rPr sz="2400" spc="-15" dirty="0"/>
              <a:t>to </a:t>
            </a:r>
            <a:r>
              <a:rPr sz="2400" spc="-25" dirty="0"/>
              <a:t>Operating</a:t>
            </a:r>
            <a:r>
              <a:rPr sz="2400" spc="-120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699" y="1054099"/>
            <a:ext cx="10589895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Summary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99085" marR="42100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An IT organization </a:t>
            </a:r>
            <a:r>
              <a:rPr sz="1600" spc="-15" dirty="0">
                <a:latin typeface="Times New Roman"/>
                <a:cs typeface="Times New Roman"/>
              </a:rPr>
              <a:t>must </a:t>
            </a:r>
            <a:r>
              <a:rPr sz="1600" spc="-5" dirty="0">
                <a:latin typeface="Times New Roman"/>
                <a:cs typeface="Times New Roman"/>
              </a:rPr>
              <a:t>ensure the right balance of protection, </a:t>
            </a:r>
            <a:r>
              <a:rPr sz="1600" spc="-20" dirty="0">
                <a:latin typeface="Times New Roman"/>
                <a:cs typeface="Times New Roman"/>
              </a:rPr>
              <a:t>privacy, </a:t>
            </a:r>
            <a:r>
              <a:rPr sz="1600" spc="-5" dirty="0">
                <a:latin typeface="Times New Roman"/>
                <a:cs typeface="Times New Roman"/>
              </a:rPr>
              <a:t>governance, and accessibility to key resources—  whether in the traditional data </a:t>
            </a:r>
            <a:r>
              <a:rPr sz="1600" spc="-15" dirty="0">
                <a:latin typeface="Times New Roman"/>
                <a:cs typeface="Times New Roman"/>
              </a:rPr>
              <a:t>center, </a:t>
            </a:r>
            <a:r>
              <a:rPr sz="1600" spc="-5" dirty="0">
                <a:latin typeface="Times New Roman"/>
                <a:cs typeface="Times New Roman"/>
              </a:rPr>
              <a:t>the private cloud, or the public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cloud.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Identity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management’s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primary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goal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managing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personal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identity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information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access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to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computer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resources,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applications, data, and services is controlled</a:t>
            </a:r>
            <a:r>
              <a:rPr sz="1600" b="1" spc="9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properly.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Single sign-on </a:t>
            </a:r>
            <a:r>
              <a:rPr sz="1600" spc="-10" dirty="0">
                <a:latin typeface="Times New Roman"/>
                <a:cs typeface="Times New Roman"/>
              </a:rPr>
              <a:t>means </a:t>
            </a:r>
            <a:r>
              <a:rPr sz="1600" spc="-5" dirty="0">
                <a:latin typeface="Times New Roman"/>
                <a:cs typeface="Times New Roman"/>
              </a:rPr>
              <a:t>providing all users an interface that validates identity as soon as a user signs on anywhere; this </a:t>
            </a:r>
            <a:r>
              <a:rPr sz="1600" spc="5" dirty="0">
                <a:latin typeface="Times New Roman"/>
                <a:cs typeface="Times New Roman"/>
              </a:rPr>
              <a:t>interface  </a:t>
            </a:r>
            <a:r>
              <a:rPr sz="1600" spc="-5" dirty="0">
                <a:latin typeface="Times New Roman"/>
                <a:cs typeface="Times New Roman"/>
              </a:rPr>
              <a:t>requires the user to enter a single password. </a:t>
            </a:r>
            <a:r>
              <a:rPr sz="1600" spc="-10" dirty="0">
                <a:latin typeface="Times New Roman"/>
                <a:cs typeface="Times New Roman"/>
              </a:rPr>
              <a:t>Thereafter, </a:t>
            </a:r>
            <a:r>
              <a:rPr sz="1600" spc="-5" dirty="0">
                <a:latin typeface="Times New Roman"/>
                <a:cs typeface="Times New Roman"/>
              </a:rPr>
              <a:t>all </a:t>
            </a:r>
            <a:r>
              <a:rPr sz="1600" spc="-10" dirty="0">
                <a:latin typeface="Times New Roman"/>
                <a:cs typeface="Times New Roman"/>
              </a:rPr>
              <a:t>systems </a:t>
            </a:r>
            <a:r>
              <a:rPr sz="1600" spc="-5" dirty="0">
                <a:latin typeface="Times New Roman"/>
                <a:cs typeface="Times New Roman"/>
              </a:rPr>
              <a:t>should know the user and her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permissions.</a:t>
            </a:r>
            <a:endParaRPr sz="1600">
              <a:latin typeface="Times New Roman"/>
              <a:cs typeface="Times New Roman"/>
            </a:endParaRPr>
          </a:p>
          <a:p>
            <a:pPr marL="299085" marR="8255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Host-based intrusion protection </a:t>
            </a:r>
            <a:r>
              <a:rPr sz="1600" spc="-10" dirty="0">
                <a:latin typeface="Times New Roman"/>
                <a:cs typeface="Times New Roman"/>
              </a:rPr>
              <a:t>systems </a:t>
            </a:r>
            <a:r>
              <a:rPr sz="1600" spc="-5" dirty="0">
                <a:latin typeface="Times New Roman"/>
                <a:cs typeface="Times New Roman"/>
              </a:rPr>
              <a:t>(HIPS) and </a:t>
            </a:r>
            <a:r>
              <a:rPr sz="1600" dirty="0">
                <a:latin typeface="Times New Roman"/>
                <a:cs typeface="Times New Roman"/>
              </a:rPr>
              <a:t>network-based </a:t>
            </a:r>
            <a:r>
              <a:rPr sz="1600" spc="-5" dirty="0">
                <a:latin typeface="Times New Roman"/>
                <a:cs typeface="Times New Roman"/>
              </a:rPr>
              <a:t>intrusion protection </a:t>
            </a:r>
            <a:r>
              <a:rPr sz="1600" spc="-10" dirty="0">
                <a:latin typeface="Times New Roman"/>
                <a:cs typeface="Times New Roman"/>
              </a:rPr>
              <a:t>systems </a:t>
            </a:r>
            <a:r>
              <a:rPr sz="1600" spc="-5" dirty="0">
                <a:latin typeface="Times New Roman"/>
                <a:cs typeface="Times New Roman"/>
              </a:rPr>
              <a:t>(NIPS) are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same </a:t>
            </a:r>
            <a:r>
              <a:rPr sz="1600" spc="-5" dirty="0">
                <a:latin typeface="Times New Roman"/>
                <a:cs typeface="Times New Roman"/>
              </a:rPr>
              <a:t>thing: a  collection of capabilities that </a:t>
            </a:r>
            <a:r>
              <a:rPr sz="1600" spc="-15" dirty="0">
                <a:latin typeface="Times New Roman"/>
                <a:cs typeface="Times New Roman"/>
              </a:rPr>
              <a:t>make </a:t>
            </a:r>
            <a:r>
              <a:rPr sz="1600" spc="-5" dirty="0">
                <a:latin typeface="Times New Roman"/>
                <a:cs typeface="Times New Roman"/>
              </a:rPr>
              <a:t>it tough to penetrate a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Data can be encrypted at rest as well as when in transit over the network reducing the risk of hackers stealing the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 marL="299085" marR="1397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10" dirty="0">
                <a:latin typeface="Times New Roman"/>
                <a:cs typeface="Times New Roman"/>
              </a:rPr>
              <a:t>Virtualization </a:t>
            </a:r>
            <a:r>
              <a:rPr sz="1600" spc="-5" dirty="0">
                <a:latin typeface="Times New Roman"/>
                <a:cs typeface="Times New Roman"/>
              </a:rPr>
              <a:t>decouples the software </a:t>
            </a:r>
            <a:r>
              <a:rPr sz="1600" dirty="0">
                <a:latin typeface="Times New Roman"/>
                <a:cs typeface="Times New Roman"/>
              </a:rPr>
              <a:t>from </a:t>
            </a:r>
            <a:r>
              <a:rPr sz="1600" spc="-5" dirty="0">
                <a:latin typeface="Times New Roman"/>
                <a:cs typeface="Times New Roman"/>
              </a:rPr>
              <a:t>the hardware. </a:t>
            </a:r>
            <a:r>
              <a:rPr sz="1600" b="1" spc="-5" dirty="0">
                <a:latin typeface="Times New Roman"/>
                <a:cs typeface="Times New Roman"/>
              </a:rPr>
              <a:t>Decoupling </a:t>
            </a:r>
            <a:r>
              <a:rPr sz="1600" spc="-10" dirty="0">
                <a:latin typeface="Times New Roman"/>
                <a:cs typeface="Times New Roman"/>
              </a:rPr>
              <a:t>means </a:t>
            </a:r>
            <a:r>
              <a:rPr sz="1600" spc="-5" dirty="0">
                <a:latin typeface="Times New Roman"/>
                <a:cs typeface="Times New Roman"/>
              </a:rPr>
              <a:t>that the software is put in a separate container so  that it is isolated from operating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systems.</a:t>
            </a:r>
            <a:endParaRPr sz="1600">
              <a:latin typeface="Times New Roman"/>
              <a:cs typeface="Times New Roman"/>
            </a:endParaRPr>
          </a:p>
          <a:p>
            <a:pPr marL="299085" marR="19177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Provisioning software allows to create new virtual </a:t>
            </a:r>
            <a:r>
              <a:rPr sz="1600" spc="-10" dirty="0">
                <a:latin typeface="Times New Roman"/>
                <a:cs typeface="Times New Roman"/>
              </a:rPr>
              <a:t>machines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modify </a:t>
            </a:r>
            <a:r>
              <a:rPr sz="1600" spc="-5" dirty="0">
                <a:latin typeface="Times New Roman"/>
                <a:cs typeface="Times New Roman"/>
              </a:rPr>
              <a:t>existing ones to add or reduce resources. It enables  the </a:t>
            </a:r>
            <a:r>
              <a:rPr sz="1600" spc="-10" dirty="0">
                <a:latin typeface="Times New Roman"/>
                <a:cs typeface="Times New Roman"/>
              </a:rPr>
              <a:t>management </a:t>
            </a:r>
            <a:r>
              <a:rPr sz="1600" spc="-5" dirty="0">
                <a:latin typeface="Times New Roman"/>
                <a:cs typeface="Times New Roman"/>
              </a:rPr>
              <a:t>to prioritize actions based on </a:t>
            </a:r>
            <a:r>
              <a:rPr sz="1600" spc="-20" dirty="0">
                <a:latin typeface="Times New Roman"/>
                <a:cs typeface="Times New Roman"/>
              </a:rPr>
              <a:t>company’s </a:t>
            </a:r>
            <a:r>
              <a:rPr sz="1600" spc="-5" dirty="0">
                <a:latin typeface="Times New Roman"/>
                <a:cs typeface="Times New Roman"/>
              </a:rPr>
              <a:t>key performance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indicators.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When virtual </a:t>
            </a:r>
            <a:r>
              <a:rPr sz="1600" spc="-10" dirty="0">
                <a:latin typeface="Times New Roman"/>
                <a:cs typeface="Times New Roman"/>
              </a:rPr>
              <a:t>machines </a:t>
            </a:r>
            <a:r>
              <a:rPr sz="1600" spc="-5" dirty="0">
                <a:latin typeface="Times New Roman"/>
                <a:cs typeface="Times New Roman"/>
              </a:rPr>
              <a:t>are not in use, they are stored as disk files that can be instantiated at a </a:t>
            </a:r>
            <a:r>
              <a:rPr sz="1600" spc="-20" dirty="0">
                <a:latin typeface="Times New Roman"/>
                <a:cs typeface="Times New Roman"/>
              </a:rPr>
              <a:t>moment’s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notice.</a:t>
            </a:r>
            <a:endParaRPr sz="1600">
              <a:latin typeface="Times New Roman"/>
              <a:cs typeface="Times New Roman"/>
            </a:endParaRPr>
          </a:p>
          <a:p>
            <a:pPr marL="299085" marR="1905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 a virtualized desktop, the applications, data, files, and anything graphic are separated from the actual desktop and </a:t>
            </a:r>
            <a:r>
              <a:rPr sz="1600" spc="10" dirty="0">
                <a:latin typeface="Times New Roman"/>
                <a:cs typeface="Times New Roman"/>
              </a:rPr>
              <a:t>stored </a:t>
            </a:r>
            <a:r>
              <a:rPr sz="1600" dirty="0">
                <a:latin typeface="Times New Roman"/>
                <a:cs typeface="Times New Roman"/>
              </a:rPr>
              <a:t>on  </a:t>
            </a:r>
            <a:r>
              <a:rPr sz="1600" spc="-5" dirty="0">
                <a:latin typeface="Times New Roman"/>
                <a:cs typeface="Times New Roman"/>
              </a:rPr>
              <a:t>a server in a data center (not on the individual </a:t>
            </a:r>
            <a:r>
              <a:rPr sz="1600" spc="-10" dirty="0">
                <a:latin typeface="Times New Roman"/>
                <a:cs typeface="Times New Roman"/>
              </a:rPr>
              <a:t>machine). </a:t>
            </a:r>
            <a:r>
              <a:rPr sz="1600" spc="-5" dirty="0">
                <a:latin typeface="Times New Roman"/>
                <a:cs typeface="Times New Roman"/>
              </a:rPr>
              <a:t>A virtual desktop is also called </a:t>
            </a:r>
            <a:r>
              <a:rPr sz="1600" b="1" spc="-5" dirty="0">
                <a:latin typeface="Times New Roman"/>
                <a:cs typeface="Times New Roman"/>
              </a:rPr>
              <a:t>graphic </a:t>
            </a:r>
            <a:r>
              <a:rPr sz="1600" b="1" spc="-10" dirty="0">
                <a:latin typeface="Times New Roman"/>
                <a:cs typeface="Times New Roman"/>
              </a:rPr>
              <a:t>terminal </a:t>
            </a:r>
            <a:r>
              <a:rPr sz="1600" b="1" spc="-5" dirty="0">
                <a:latin typeface="Times New Roman"/>
                <a:cs typeface="Times New Roman"/>
              </a:rPr>
              <a:t>or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 thin client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9085" marR="15875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 server blade is a server </a:t>
            </a:r>
            <a:r>
              <a:rPr sz="1600" spc="-10" dirty="0">
                <a:latin typeface="Times New Roman"/>
                <a:cs typeface="Times New Roman"/>
              </a:rPr>
              <a:t>computer </a:t>
            </a:r>
            <a:r>
              <a:rPr sz="1600" spc="-5" dirty="0">
                <a:latin typeface="Times New Roman"/>
                <a:cs typeface="Times New Roman"/>
              </a:rPr>
              <a:t>contained entirely on a single </a:t>
            </a:r>
            <a:r>
              <a:rPr sz="1600" spc="-10" dirty="0">
                <a:latin typeface="Times New Roman"/>
                <a:cs typeface="Times New Roman"/>
              </a:rPr>
              <a:t>computer </a:t>
            </a:r>
            <a:r>
              <a:rPr sz="1600" spc="-5" dirty="0">
                <a:latin typeface="Times New Roman"/>
                <a:cs typeface="Times New Roman"/>
              </a:rPr>
              <a:t>board that can be slotted into a blade cabinet—a  purpose-built </a:t>
            </a:r>
            <a:r>
              <a:rPr sz="1600" spc="-10" dirty="0">
                <a:latin typeface="Times New Roman"/>
                <a:cs typeface="Times New Roman"/>
              </a:rPr>
              <a:t>computer </a:t>
            </a:r>
            <a:r>
              <a:rPr sz="1600" spc="-5" dirty="0">
                <a:latin typeface="Times New Roman"/>
                <a:cs typeface="Times New Roman"/>
              </a:rPr>
              <a:t>cabinet with a </a:t>
            </a:r>
            <a:r>
              <a:rPr sz="1600" dirty="0">
                <a:latin typeface="Times New Roman"/>
                <a:cs typeface="Times New Roman"/>
              </a:rPr>
              <a:t>built-in </a:t>
            </a:r>
            <a:r>
              <a:rPr sz="1600" spc="-5" dirty="0">
                <a:latin typeface="Times New Roman"/>
                <a:cs typeface="Times New Roman"/>
              </a:rPr>
              <a:t>power </a:t>
            </a:r>
            <a:r>
              <a:rPr sz="1600" spc="-20" dirty="0">
                <a:latin typeface="Times New Roman"/>
                <a:cs typeface="Times New Roman"/>
              </a:rPr>
              <a:t>supply. </a:t>
            </a:r>
            <a:r>
              <a:rPr sz="1600" spc="-5" dirty="0">
                <a:latin typeface="Times New Roman"/>
                <a:cs typeface="Times New Roman"/>
              </a:rPr>
              <a:t>The server blade can contain a </a:t>
            </a:r>
            <a:r>
              <a:rPr sz="1600" spc="-10" dirty="0">
                <a:latin typeface="Times New Roman"/>
                <a:cs typeface="Times New Roman"/>
              </a:rPr>
              <a:t>number </a:t>
            </a:r>
            <a:r>
              <a:rPr sz="1600" spc="-5" dirty="0">
                <a:latin typeface="Times New Roman"/>
                <a:cs typeface="Times New Roman"/>
              </a:rPr>
              <a:t>of PC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blades.</a:t>
            </a:r>
            <a:endParaRPr sz="1600">
              <a:latin typeface="Times New Roman"/>
              <a:cs typeface="Times New Roman"/>
            </a:endParaRPr>
          </a:p>
          <a:p>
            <a:pPr marL="299085" marR="29083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 service-oriented architecture is essentially a collection of services. These services </a:t>
            </a:r>
            <a:r>
              <a:rPr sz="1600" spc="-10" dirty="0">
                <a:latin typeface="Times New Roman"/>
                <a:cs typeface="Times New Roman"/>
              </a:rPr>
              <a:t>communicate </a:t>
            </a:r>
            <a:r>
              <a:rPr sz="1600" spc="-5" dirty="0">
                <a:latin typeface="Times New Roman"/>
                <a:cs typeface="Times New Roman"/>
              </a:rPr>
              <a:t>with each </a:t>
            </a:r>
            <a:r>
              <a:rPr sz="1600" spc="-20" dirty="0">
                <a:latin typeface="Times New Roman"/>
                <a:cs typeface="Times New Roman"/>
              </a:rPr>
              <a:t>other. </a:t>
            </a:r>
            <a:r>
              <a:rPr sz="1600" spc="-5" dirty="0">
                <a:latin typeface="Times New Roman"/>
                <a:cs typeface="Times New Roman"/>
              </a:rPr>
              <a:t>The  communication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involve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either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simple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passing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could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involve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more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services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coordinating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activity.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2186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Document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530858"/>
          <a:ext cx="11120755" cy="451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30" dirty="0">
                          <a:latin typeface="Carlito"/>
                          <a:cs typeface="Carlito"/>
                        </a:rPr>
                        <a:t>Topics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URL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Notes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Managing Cloud</a:t>
                      </a:r>
                      <a:r>
                        <a:rPr sz="12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Services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https://searchcloudcomputing.techtarget.com/t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utorial/Managing-and-monitoring-cloud-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computing-services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explains managing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and monitoring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computing 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services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Virtualization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 the</a:t>
                      </a:r>
                      <a:r>
                        <a:rPr sz="12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968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https://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www.javatpoint.com/virtualization-in-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cloud-computing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discusses vitualization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in cloud</a:t>
                      </a:r>
                      <a:r>
                        <a:rPr sz="12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computimg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SOA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 Cloud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https://www.service- 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architecture.com/articles/cloud-  computing/service-  oriented_architecture_soa_and_cloud_computing.  html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link explains the Service-Oriented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Architecture and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its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how 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be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2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Managing the Cloud</a:t>
                      </a:r>
                      <a:r>
                        <a:rPr sz="12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environment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87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  <a:hlinkClick r:id="rId3"/>
                        </a:rPr>
                        <a:t>http://www.dummies.com/programming/cloud-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 computing/managing-cloud-computing-resources/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discusses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managing of cloud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</a:t>
                      </a:r>
                      <a:r>
                        <a:rPr sz="12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resources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Economic Cost</a:t>
                      </a:r>
                      <a:r>
                        <a:rPr sz="12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Model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327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  <a:hlinkClick r:id="rId3"/>
                        </a:rPr>
                        <a:t>http://www.dummies.com/programming/cloud-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 computing/cloud-computing-economics/how-to-  create-an-economic-model-of-a-data-center-in-  cloud-computing/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940" marR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link explains how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to create an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economic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model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data 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center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in cloud</a:t>
                      </a:r>
                      <a:r>
                        <a:rPr sz="1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4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</a:t>
                      </a:r>
                      <a:r>
                        <a:rPr sz="12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Resources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  <a:hlinkClick r:id="rId3"/>
                        </a:rPr>
                        <a:t>http://www.dummies.com/programming/cloud-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computing/10-great-cloud-computing-resources/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discusses some good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</a:t>
                      </a:r>
                      <a:r>
                        <a:rPr sz="12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resources.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Do’s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Don’ts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596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5" dirty="0">
                          <a:latin typeface="Carlito"/>
                          <a:cs typeface="Carlito"/>
                          <a:hlinkClick r:id="rId4"/>
                        </a:rPr>
                        <a:t>//www.ignitealliance.com.au/blog/practical-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 cloud-computing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link outlines the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do’s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 don’ts of cloud</a:t>
                      </a:r>
                      <a:r>
                        <a:rPr sz="12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599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Video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530858"/>
          <a:ext cx="11120755" cy="451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30" dirty="0">
                          <a:latin typeface="Carlito"/>
                          <a:cs typeface="Carlito"/>
                        </a:rPr>
                        <a:t>Topics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URL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Notes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Managing Cloud</a:t>
                      </a:r>
                      <a:r>
                        <a:rPr sz="12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Services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565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https://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www.youtube.com/watch?v=CZVOVkmc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Y2E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video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Virtualization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 the</a:t>
                      </a:r>
                      <a:r>
                        <a:rPr sz="12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222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https://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www.youtube.com/watch?v=l0DfHUWM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jsU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discusses vitualization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in cloud</a:t>
                      </a:r>
                      <a:r>
                        <a:rPr sz="12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computimg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SOA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 Cloud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https://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4"/>
                        </a:rPr>
                        <a:t>www.youtube.com/watch?v=4kdHJFdxotM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link explains the Service-Oriented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Architecture and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its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how 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be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2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Economic Cost</a:t>
                      </a:r>
                      <a:r>
                        <a:rPr sz="12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Model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666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5"/>
                        </a:rPr>
                        <a:t>//www.youtube.com/watch?v=NAwhlKkVV7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link explains how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to create an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economic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model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data 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center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in cloud</a:t>
                      </a:r>
                      <a:r>
                        <a:rPr sz="1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Do’s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Don’ts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6"/>
                        </a:rPr>
                        <a:t>//www.youtube.com/watch?v=kBi6_314rZM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link outlines the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do’s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 don’ts of cloud</a:t>
                      </a:r>
                      <a:r>
                        <a:rPr sz="12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9984105" cy="466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Understanding Cloud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Point solutions usually cover specific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vulnerabilities: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Firewalls </a:t>
            </a:r>
            <a:r>
              <a:rPr sz="2000" dirty="0">
                <a:latin typeface="Times New Roman"/>
                <a:cs typeface="Times New Roman"/>
              </a:rPr>
              <a:t>protect the internal network from the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Times New Roman"/>
                <a:cs typeface="Times New Roman"/>
              </a:rPr>
              <a:t>Antivirus </a:t>
            </a:r>
            <a:r>
              <a:rPr sz="2000" dirty="0">
                <a:latin typeface="Times New Roman"/>
                <a:cs typeface="Times New Roman"/>
              </a:rPr>
              <a:t>software protects individual </a:t>
            </a:r>
            <a:r>
              <a:rPr sz="2000" spc="-5" dirty="0">
                <a:latin typeface="Times New Roman"/>
                <a:cs typeface="Times New Roman"/>
              </a:rPr>
              <a:t>computers </a:t>
            </a:r>
            <a:r>
              <a:rPr sz="2000" dirty="0">
                <a:latin typeface="Times New Roman"/>
                <a:cs typeface="Times New Roman"/>
              </a:rPr>
              <a:t>against </a:t>
            </a:r>
            <a:r>
              <a:rPr sz="2000" spc="5" dirty="0">
                <a:latin typeface="Times New Roman"/>
                <a:cs typeface="Times New Roman"/>
              </a:rPr>
              <a:t>known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viruses.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Times New Roman"/>
                <a:cs typeface="Times New Roman"/>
              </a:rPr>
              <a:t>VPNs </a:t>
            </a:r>
            <a:r>
              <a:rPr sz="2000" dirty="0">
                <a:latin typeface="Times New Roman"/>
                <a:cs typeface="Times New Roman"/>
              </a:rPr>
              <a:t>protect external connections </a:t>
            </a:r>
            <a:r>
              <a:rPr sz="2000" spc="-5" dirty="0">
                <a:latin typeface="Times New Roman"/>
                <a:cs typeface="Times New Roman"/>
              </a:rPr>
              <a:t>coming </a:t>
            </a:r>
            <a:r>
              <a:rPr sz="2000" dirty="0">
                <a:latin typeface="Times New Roman"/>
                <a:cs typeface="Times New Roman"/>
              </a:rPr>
              <a:t>into the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These products reduce the risk of specific threats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an integrated approach to IT</a:t>
            </a:r>
            <a:r>
              <a:rPr sz="2000" spc="-3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security.  </a:t>
            </a: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spc="-5" dirty="0">
                <a:latin typeface="Times New Roman"/>
                <a:cs typeface="Times New Roman"/>
              </a:rPr>
              <a:t>some important </a:t>
            </a:r>
            <a:r>
              <a:rPr sz="2000" dirty="0">
                <a:latin typeface="Times New Roman"/>
                <a:cs typeface="Times New Roman"/>
              </a:rPr>
              <a:t>products can help build an integrated IT security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-5" dirty="0">
                <a:latin typeface="Times New Roman"/>
                <a:cs typeface="Times New Roman"/>
              </a:rPr>
              <a:t>come in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categories: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b="1" dirty="0">
                <a:latin typeface="Times New Roman"/>
                <a:cs typeface="Times New Roman"/>
              </a:rPr>
              <a:t>Identity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b="1" dirty="0">
                <a:latin typeface="Times New Roman"/>
                <a:cs typeface="Times New Roman"/>
              </a:rPr>
              <a:t>Detection and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forensics</a:t>
            </a:r>
            <a:endParaRPr sz="20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Encryption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61119" y="5490971"/>
            <a:ext cx="2630424" cy="1228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2307" y="1466088"/>
            <a:ext cx="19065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95688" y="2531364"/>
            <a:ext cx="1159763" cy="118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9790" y="2794254"/>
            <a:ext cx="4013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Arial"/>
                <a:cs typeface="Arial"/>
              </a:rPr>
              <a:t>Identity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523855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Implementing Identity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cloud is of sharing and </a:t>
            </a:r>
            <a:r>
              <a:rPr sz="2000" spc="-5" dirty="0">
                <a:latin typeface="Times New Roman"/>
                <a:cs typeface="Times New Roman"/>
              </a:rPr>
              <a:t>virtualizing </a:t>
            </a:r>
            <a:r>
              <a:rPr sz="2000" dirty="0">
                <a:latin typeface="Times New Roman"/>
                <a:cs typeface="Times New Roman"/>
              </a:rPr>
              <a:t>physical resources across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internal (and often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external)  users; therefore, it is essential to know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what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355600" marR="1327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Identity </a:t>
            </a:r>
            <a:r>
              <a:rPr sz="2000" spc="-15" dirty="0">
                <a:latin typeface="Times New Roman"/>
                <a:cs typeface="Times New Roman"/>
              </a:rPr>
              <a:t>management’s </a:t>
            </a:r>
            <a:r>
              <a:rPr sz="2000" spc="-5" dirty="0">
                <a:latin typeface="Times New Roman"/>
                <a:cs typeface="Times New Roman"/>
              </a:rPr>
              <a:t>primary </a:t>
            </a:r>
            <a:r>
              <a:rPr sz="2000" dirty="0">
                <a:latin typeface="Times New Roman"/>
                <a:cs typeface="Times New Roman"/>
              </a:rPr>
              <a:t>goal is </a:t>
            </a:r>
            <a:r>
              <a:rPr sz="2000" b="1" dirty="0">
                <a:latin typeface="Times New Roman"/>
                <a:cs typeface="Times New Roman"/>
              </a:rPr>
              <a:t>managing personal identity information </a:t>
            </a:r>
            <a:r>
              <a:rPr sz="2000" dirty="0">
                <a:latin typeface="Times New Roman"/>
                <a:cs typeface="Times New Roman"/>
              </a:rPr>
              <a:t>so that </a:t>
            </a:r>
            <a:r>
              <a:rPr sz="2000" b="1" dirty="0">
                <a:latin typeface="Times New Roman"/>
                <a:cs typeface="Times New Roman"/>
              </a:rPr>
              <a:t>access</a:t>
            </a:r>
            <a:r>
              <a:rPr sz="2000" b="1" spc="-1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  computer </a:t>
            </a:r>
            <a:r>
              <a:rPr sz="2000" b="1" spc="-10" dirty="0">
                <a:latin typeface="Times New Roman"/>
                <a:cs typeface="Times New Roman"/>
              </a:rPr>
              <a:t>resources, </a:t>
            </a:r>
            <a:r>
              <a:rPr sz="2000" b="1" dirty="0">
                <a:latin typeface="Times New Roman"/>
                <a:cs typeface="Times New Roman"/>
              </a:rPr>
              <a:t>applications, data, and services is </a:t>
            </a:r>
            <a:r>
              <a:rPr sz="2000" b="1" spc="-5" dirty="0">
                <a:latin typeface="Times New Roman"/>
                <a:cs typeface="Times New Roman"/>
              </a:rPr>
              <a:t>controlled</a:t>
            </a:r>
            <a:r>
              <a:rPr sz="2000" b="1" spc="-24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properly.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957559" y="1014983"/>
            <a:ext cx="106527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8651" y="2816351"/>
            <a:ext cx="7630668" cy="3904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15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991057"/>
            <a:ext cx="10813415" cy="542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Benefits </a:t>
            </a:r>
            <a:r>
              <a:rPr sz="2400" b="1" spc="-5" dirty="0">
                <a:latin typeface="Times New Roman"/>
                <a:cs typeface="Times New Roman"/>
              </a:rPr>
              <a:t>of </a:t>
            </a:r>
            <a:r>
              <a:rPr sz="2400" b="1" dirty="0">
                <a:latin typeface="Times New Roman"/>
                <a:cs typeface="Times New Roman"/>
              </a:rPr>
              <a:t>identity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Identity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helps prevent security breaches and </a:t>
            </a:r>
            <a:r>
              <a:rPr sz="2000" spc="-5" dirty="0">
                <a:latin typeface="Times New Roman"/>
                <a:cs typeface="Times New Roman"/>
              </a:rPr>
              <a:t>plays </a:t>
            </a:r>
            <a:r>
              <a:rPr sz="2000" dirty="0">
                <a:latin typeface="Times New Roman"/>
                <a:cs typeface="Times New Roman"/>
              </a:rPr>
              <a:t>a significant role in helping your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company  </a:t>
            </a:r>
            <a:r>
              <a:rPr sz="2000" spc="-5" dirty="0">
                <a:latin typeface="Times New Roman"/>
                <a:cs typeface="Times New Roman"/>
              </a:rPr>
              <a:t>meet </a:t>
            </a:r>
            <a:r>
              <a:rPr sz="2000" dirty="0">
                <a:latin typeface="Times New Roman"/>
                <a:cs typeface="Times New Roman"/>
              </a:rPr>
              <a:t>IT security </a:t>
            </a:r>
            <a:r>
              <a:rPr sz="2000" spc="-5" dirty="0">
                <a:latin typeface="Times New Roman"/>
                <a:cs typeface="Times New Roman"/>
              </a:rPr>
              <a:t>compliance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 benefits of using identity </a:t>
            </a:r>
            <a:r>
              <a:rPr sz="1800" spc="-5" dirty="0">
                <a:latin typeface="Times New Roman"/>
                <a:cs typeface="Times New Roman"/>
              </a:rPr>
              <a:t>management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Improved </a:t>
            </a:r>
            <a:r>
              <a:rPr sz="1800" b="1" spc="-5" dirty="0">
                <a:latin typeface="Times New Roman"/>
                <a:cs typeface="Times New Roman"/>
              </a:rPr>
              <a:t>user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productivity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4699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Productivity </a:t>
            </a:r>
            <a:r>
              <a:rPr sz="1800" spc="-5" dirty="0">
                <a:latin typeface="Times New Roman"/>
                <a:cs typeface="Times New Roman"/>
              </a:rPr>
              <a:t>improvement </a:t>
            </a:r>
            <a:r>
              <a:rPr sz="1800" dirty="0">
                <a:latin typeface="Times New Roman"/>
                <a:cs typeface="Times New Roman"/>
              </a:rPr>
              <a:t>comes from simplifying the sign-on interface and the ability to quickly change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  rights. Productivity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likely to </a:t>
            </a:r>
            <a:r>
              <a:rPr sz="1800" spc="-5" dirty="0">
                <a:latin typeface="Times New Roman"/>
                <a:cs typeface="Times New Roman"/>
              </a:rPr>
              <a:t>improve </a:t>
            </a:r>
            <a:r>
              <a:rPr sz="1800" dirty="0">
                <a:latin typeface="Times New Roman"/>
                <a:cs typeface="Times New Roman"/>
              </a:rPr>
              <a:t>further </a:t>
            </a: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provide user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self-service.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Improved </a:t>
            </a:r>
            <a:r>
              <a:rPr sz="1800" b="1" dirty="0">
                <a:latin typeface="Times New Roman"/>
                <a:cs typeface="Times New Roman"/>
              </a:rPr>
              <a:t>customer </a:t>
            </a:r>
            <a:r>
              <a:rPr sz="1800" b="1" spc="-5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partner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service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26860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Customers </a:t>
            </a:r>
            <a:r>
              <a:rPr sz="1800" dirty="0">
                <a:latin typeface="Times New Roman"/>
                <a:cs typeface="Times New Roman"/>
              </a:rPr>
              <a:t>and partners also benefit from a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streamlined, </a:t>
            </a:r>
            <a:r>
              <a:rPr sz="1800" spc="-5" dirty="0">
                <a:latin typeface="Times New Roman"/>
                <a:cs typeface="Times New Roman"/>
              </a:rPr>
              <a:t>secure process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accessing </a:t>
            </a:r>
            <a:r>
              <a:rPr sz="1800" dirty="0">
                <a:latin typeface="Times New Roman"/>
                <a:cs typeface="Times New Roman"/>
              </a:rPr>
              <a:t>applications and  data.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Reduced help desk costs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1333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IT help </a:t>
            </a:r>
            <a:r>
              <a:rPr sz="1800" spc="-5" dirty="0">
                <a:latin typeface="Times New Roman"/>
                <a:cs typeface="Times New Roman"/>
              </a:rPr>
              <a:t>desks </a:t>
            </a:r>
            <a:r>
              <a:rPr sz="1800" dirty="0">
                <a:latin typeface="Times New Roman"/>
                <a:cs typeface="Times New Roman"/>
              </a:rPr>
              <a:t>typically experience fewer calls about </a:t>
            </a:r>
            <a:r>
              <a:rPr sz="1800" spc="-5" dirty="0">
                <a:latin typeface="Times New Roman"/>
                <a:cs typeface="Times New Roman"/>
              </a:rPr>
              <a:t>forgotten passwords </a:t>
            </a:r>
            <a:r>
              <a:rPr sz="1800" dirty="0">
                <a:latin typeface="Times New Roman"/>
                <a:cs typeface="Times New Roman"/>
              </a:rPr>
              <a:t>when an identity </a:t>
            </a:r>
            <a:r>
              <a:rPr sz="1800" spc="-5" dirty="0">
                <a:latin typeface="Times New Roman"/>
                <a:cs typeface="Times New Roman"/>
              </a:rPr>
              <a:t>management process  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implemented.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Reduced IT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costs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3873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Identity </a:t>
            </a:r>
            <a:r>
              <a:rPr sz="1800" spc="-5" dirty="0">
                <a:latin typeface="Times New Roman"/>
                <a:cs typeface="Times New Roman"/>
              </a:rPr>
              <a:t>management </a:t>
            </a:r>
            <a:r>
              <a:rPr sz="1800" dirty="0">
                <a:latin typeface="Times New Roman"/>
                <a:cs typeface="Times New Roman"/>
              </a:rPr>
              <a:t>enables automatic provisioning—providing or revoking </a:t>
            </a:r>
            <a:r>
              <a:rPr sz="1800" spc="-5" dirty="0">
                <a:latin typeface="Times New Roman"/>
                <a:cs typeface="Times New Roman"/>
              </a:rPr>
              <a:t>users’ </a:t>
            </a:r>
            <a:r>
              <a:rPr sz="1800" dirty="0">
                <a:latin typeface="Times New Roman"/>
                <a:cs typeface="Times New Roman"/>
              </a:rPr>
              <a:t>access rights to systems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applications. Provisioning happens whether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automate it or not. </a:t>
            </a: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provisioning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manual, </a:t>
            </a:r>
            <a:r>
              <a:rPr sz="1800" spc="-5" dirty="0">
                <a:latin typeface="Times New Roman"/>
                <a:cs typeface="Times New Roman"/>
              </a:rPr>
              <a:t>normally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 </a:t>
            </a:r>
            <a:r>
              <a:rPr sz="1800" dirty="0">
                <a:latin typeface="Times New Roman"/>
                <a:cs typeface="Times New Roman"/>
              </a:rPr>
              <a:t>carried out by </a:t>
            </a:r>
            <a:r>
              <a:rPr sz="1800" spc="-5" dirty="0">
                <a:latin typeface="Times New Roman"/>
                <a:cs typeface="Times New Roman"/>
              </a:rPr>
              <a:t>members </a:t>
            </a:r>
            <a:r>
              <a:rPr sz="1800" dirty="0">
                <a:latin typeface="Times New Roman"/>
                <a:cs typeface="Times New Roman"/>
              </a:rPr>
              <a:t>of the IT operational </a:t>
            </a:r>
            <a:r>
              <a:rPr sz="1800" spc="-10" dirty="0">
                <a:latin typeface="Times New Roman"/>
                <a:cs typeface="Times New Roman"/>
              </a:rPr>
              <a:t>staff </a:t>
            </a:r>
            <a:r>
              <a:rPr sz="1800" dirty="0">
                <a:latin typeface="Times New Roman"/>
                <a:cs typeface="Times New Roman"/>
              </a:rPr>
              <a:t>or departmental </a:t>
            </a:r>
            <a:r>
              <a:rPr sz="1800" spc="-10" dirty="0">
                <a:latin typeface="Times New Roman"/>
                <a:cs typeface="Times New Roman"/>
              </a:rPr>
              <a:t>staff. </a:t>
            </a:r>
            <a:r>
              <a:rPr sz="1800" dirty="0">
                <a:latin typeface="Times New Roman"/>
                <a:cs typeface="Times New Roman"/>
              </a:rPr>
              <a:t>Considerable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and cost </a:t>
            </a:r>
            <a:r>
              <a:rPr sz="1800" spc="-5" dirty="0">
                <a:latin typeface="Times New Roman"/>
                <a:cs typeface="Times New Roman"/>
              </a:rPr>
              <a:t>savings </a:t>
            </a:r>
            <a:r>
              <a:rPr sz="1800" dirty="0">
                <a:latin typeface="Times New Roman"/>
                <a:cs typeface="Times New Roman"/>
              </a:rPr>
              <a:t>are  </a:t>
            </a:r>
            <a:r>
              <a:rPr sz="1800" spc="-5" dirty="0">
                <a:latin typeface="Times New Roman"/>
                <a:cs typeface="Times New Roman"/>
              </a:rPr>
              <a:t>possible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automate 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15955" cy="466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Aspects </a:t>
            </a:r>
            <a:r>
              <a:rPr sz="2400" b="1" dirty="0">
                <a:latin typeface="Times New Roman"/>
                <a:cs typeface="Times New Roman"/>
              </a:rPr>
              <a:t>of identity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Corralling the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Identity data generally are </a:t>
            </a:r>
            <a:r>
              <a:rPr sz="2000" spc="-5" dirty="0">
                <a:latin typeface="Times New Roman"/>
                <a:cs typeface="Times New Roman"/>
              </a:rPr>
              <a:t>scattered </a:t>
            </a:r>
            <a:r>
              <a:rPr sz="2000" dirty="0">
                <a:latin typeface="Times New Roman"/>
                <a:cs typeface="Times New Roman"/>
              </a:rPr>
              <a:t>around </a:t>
            </a:r>
            <a:r>
              <a:rPr sz="2000" spc="-5" dirty="0">
                <a:latin typeface="Times New Roman"/>
                <a:cs typeface="Times New Roman"/>
              </a:rPr>
              <a:t>systems. </a:t>
            </a:r>
            <a:r>
              <a:rPr sz="2000" dirty="0">
                <a:latin typeface="Times New Roman"/>
                <a:cs typeface="Times New Roman"/>
              </a:rPr>
              <a:t>Establish a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dirty="0">
                <a:latin typeface="Times New Roman"/>
                <a:cs typeface="Times New Roman"/>
              </a:rPr>
              <a:t>database or directory as a  first </a:t>
            </a:r>
            <a:r>
              <a:rPr sz="2000" spc="-5" dirty="0">
                <a:latin typeface="Times New Roman"/>
                <a:cs typeface="Times New Roman"/>
              </a:rPr>
              <a:t>step in </a:t>
            </a:r>
            <a:r>
              <a:rPr sz="2000" dirty="0">
                <a:latin typeface="Times New Roman"/>
                <a:cs typeface="Times New Roman"/>
              </a:rPr>
              <a:t>gaining control of this information. This </a:t>
            </a:r>
            <a:r>
              <a:rPr sz="2000" spc="-5" dirty="0">
                <a:latin typeface="Times New Roman"/>
                <a:cs typeface="Times New Roman"/>
              </a:rPr>
              <a:t>step </a:t>
            </a:r>
            <a:r>
              <a:rPr sz="2000" dirty="0">
                <a:latin typeface="Times New Roman"/>
                <a:cs typeface="Times New Roman"/>
              </a:rPr>
              <a:t>involves inputting data to and gathering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  from various user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Integrating</a:t>
            </a:r>
            <a:endParaRPr sz="2000">
              <a:latin typeface="Times New Roman"/>
              <a:cs typeface="Times New Roman"/>
            </a:endParaRPr>
          </a:p>
          <a:p>
            <a:pPr marL="12700" marR="68897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 identity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integrate </a:t>
            </a:r>
            <a:r>
              <a:rPr sz="2000" spc="-5" dirty="0">
                <a:latin typeface="Times New Roman"/>
                <a:cs typeface="Times New Roman"/>
              </a:rPr>
              <a:t>effectively </a:t>
            </a:r>
            <a:r>
              <a:rPr sz="2000" dirty="0">
                <a:latin typeface="Times New Roman"/>
                <a:cs typeface="Times New Roman"/>
              </a:rPr>
              <a:t>with other </a:t>
            </a:r>
            <a:r>
              <a:rPr sz="2000" spc="-5" dirty="0">
                <a:latin typeface="Times New Roman"/>
                <a:cs typeface="Times New Roman"/>
              </a:rPr>
              <a:t>applications.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particular,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system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have a direct interface to the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Human </a:t>
            </a:r>
            <a:r>
              <a:rPr sz="2000" b="1" spc="-10" dirty="0">
                <a:latin typeface="Times New Roman"/>
                <a:cs typeface="Times New Roman"/>
              </a:rPr>
              <a:t>resources </a:t>
            </a:r>
            <a:r>
              <a:rPr sz="2000" b="1" dirty="0">
                <a:latin typeface="Times New Roman"/>
                <a:cs typeface="Times New Roman"/>
              </a:rPr>
              <a:t>system</a:t>
            </a:r>
            <a:r>
              <a:rPr sz="2000" dirty="0">
                <a:latin typeface="Times New Roman"/>
                <a:cs typeface="Times New Roman"/>
              </a:rPr>
              <a:t>, where new joiners and leavers are first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recorded.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Supply-chain systems</a:t>
            </a:r>
            <a:r>
              <a:rPr sz="2000" dirty="0">
                <a:latin typeface="Times New Roman"/>
                <a:cs typeface="Times New Roman"/>
              </a:rPr>
              <a:t>, if partners and suppliers use corporate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469900" marR="61023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Customer databases </a:t>
            </a:r>
            <a:r>
              <a:rPr sz="2000" dirty="0">
                <a:latin typeface="Times New Roman"/>
                <a:cs typeface="Times New Roman"/>
              </a:rPr>
              <a:t>(if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require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some systems), </a:t>
            </a:r>
            <a:r>
              <a:rPr sz="2000" dirty="0">
                <a:latin typeface="Times New Roman"/>
                <a:cs typeface="Times New Roman"/>
              </a:rPr>
              <a:t>although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identity  </a:t>
            </a:r>
            <a:r>
              <a:rPr sz="2000" spc="-5" dirty="0">
                <a:latin typeface="Times New Roman"/>
                <a:cs typeface="Times New Roman"/>
              </a:rPr>
              <a:t>management normally </a:t>
            </a:r>
            <a:r>
              <a:rPr sz="2000" dirty="0">
                <a:latin typeface="Times New Roman"/>
                <a:cs typeface="Times New Roman"/>
              </a:rPr>
              <a:t>is handled by a separate component of an </a:t>
            </a:r>
            <a:r>
              <a:rPr sz="2000" spc="-5" dirty="0">
                <a:latin typeface="Times New Roman"/>
                <a:cs typeface="Times New Roman"/>
              </a:rPr>
              <a:t>identity management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302240" y="1121663"/>
            <a:ext cx="1289303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37747" y="3070860"/>
            <a:ext cx="1002792" cy="734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17964" y="4169664"/>
            <a:ext cx="1673352" cy="911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0666730" cy="435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Aspects </a:t>
            </a:r>
            <a:r>
              <a:rPr sz="2400" b="1" dirty="0">
                <a:latin typeface="Times New Roman"/>
                <a:cs typeface="Times New Roman"/>
              </a:rPr>
              <a:t>of identity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Beefing up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authentication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When you require </a:t>
            </a:r>
            <a:r>
              <a:rPr sz="2000" spc="-5" dirty="0">
                <a:latin typeface="Times New Roman"/>
                <a:cs typeface="Times New Roman"/>
              </a:rPr>
              <a:t>authentication </a:t>
            </a:r>
            <a:r>
              <a:rPr sz="2000" dirty="0">
                <a:latin typeface="Times New Roman"/>
                <a:cs typeface="Times New Roman"/>
              </a:rPr>
              <a:t>stronger than passwords, the identity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work with products that provide that </a:t>
            </a:r>
            <a:r>
              <a:rPr sz="2000" spc="-5" dirty="0">
                <a:latin typeface="Times New Roman"/>
                <a:cs typeface="Times New Roman"/>
              </a:rPr>
              <a:t>authentication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Biometric systems—fingerprints, </a:t>
            </a:r>
            <a:r>
              <a:rPr sz="2000" dirty="0">
                <a:latin typeface="Times New Roman"/>
                <a:cs typeface="Times New Roman"/>
              </a:rPr>
              <a:t>handprints, iris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verification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Identity token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Provisioning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When you </a:t>
            </a:r>
            <a:r>
              <a:rPr sz="2000" spc="-5" dirty="0">
                <a:latin typeface="Times New Roman"/>
                <a:cs typeface="Times New Roman"/>
              </a:rPr>
              <a:t>link all systems </a:t>
            </a:r>
            <a:r>
              <a:rPr sz="2000" dirty="0">
                <a:latin typeface="Times New Roman"/>
                <a:cs typeface="Times New Roman"/>
              </a:rPr>
              <a:t>that use identity information, you </a:t>
            </a:r>
            <a:r>
              <a:rPr sz="2000" spc="-5" dirty="0">
                <a:latin typeface="Times New Roman"/>
                <a:cs typeface="Times New Roman"/>
              </a:rPr>
              <a:t>can automate provisioning. </a:t>
            </a:r>
            <a:r>
              <a:rPr sz="2000" dirty="0">
                <a:latin typeface="Times New Roman"/>
                <a:cs typeface="Times New Roman"/>
              </a:rPr>
              <a:t>If this  process is </a:t>
            </a:r>
            <a:r>
              <a:rPr sz="2000" spc="-5" dirty="0">
                <a:latin typeface="Times New Roman"/>
                <a:cs typeface="Times New Roman"/>
              </a:rPr>
              <a:t>automated, </a:t>
            </a:r>
            <a:r>
              <a:rPr sz="2000" dirty="0">
                <a:latin typeface="Times New Roman"/>
                <a:cs typeface="Times New Roman"/>
              </a:rPr>
              <a:t>a single </a:t>
            </a:r>
            <a:r>
              <a:rPr sz="2000" spc="-5" dirty="0">
                <a:latin typeface="Times New Roman"/>
                <a:cs typeface="Times New Roman"/>
              </a:rPr>
              <a:t>status </a:t>
            </a:r>
            <a:r>
              <a:rPr sz="2000" dirty="0">
                <a:latin typeface="Times New Roman"/>
                <a:cs typeface="Times New Roman"/>
              </a:rPr>
              <a:t>change of an </a:t>
            </a:r>
            <a:r>
              <a:rPr sz="2000" spc="-5" dirty="0">
                <a:latin typeface="Times New Roman"/>
                <a:cs typeface="Times New Roman"/>
              </a:rPr>
              <a:t>employee </a:t>
            </a:r>
            <a:r>
              <a:rPr sz="2000" dirty="0">
                <a:latin typeface="Times New Roman"/>
                <a:cs typeface="Times New Roman"/>
              </a:rPr>
              <a:t>or anyone </a:t>
            </a:r>
            <a:r>
              <a:rPr sz="2000" spc="-5" dirty="0">
                <a:latin typeface="Times New Roman"/>
                <a:cs typeface="Times New Roman"/>
              </a:rPr>
              <a:t>else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rights can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 defined in the identity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system and sent across </a:t>
            </a:r>
            <a:r>
              <a:rPr sz="2000" spc="-5" dirty="0">
                <a:latin typeface="Times New Roman"/>
                <a:cs typeface="Times New Roman"/>
              </a:rPr>
              <a:t>all affected systems </a:t>
            </a:r>
            <a:r>
              <a:rPr sz="2000" dirty="0">
                <a:latin typeface="Times New Roman"/>
                <a:cs typeface="Times New Roman"/>
              </a:rPr>
              <a:t>from that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698480" y="3610355"/>
            <a:ext cx="1014983" cy="531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7828" y="3415284"/>
            <a:ext cx="859535" cy="920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54440" y="3476244"/>
            <a:ext cx="1650492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34471" y="1152144"/>
            <a:ext cx="1143000" cy="1046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8015" y="5324855"/>
            <a:ext cx="2787395" cy="15331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18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52016"/>
            <a:ext cx="4183379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Aspects </a:t>
            </a:r>
            <a:r>
              <a:rPr sz="2400" b="1" dirty="0">
                <a:latin typeface="Times New Roman"/>
                <a:cs typeface="Times New Roman"/>
              </a:rPr>
              <a:t>of identity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Single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sign-on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2029460"/>
            <a:ext cx="547751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83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Single sign-on </a:t>
            </a:r>
            <a:r>
              <a:rPr sz="2000" spc="-5" dirty="0">
                <a:latin typeface="Times New Roman"/>
                <a:cs typeface="Times New Roman"/>
              </a:rPr>
              <a:t>means </a:t>
            </a:r>
            <a:r>
              <a:rPr sz="2000" dirty="0">
                <a:latin typeface="Times New Roman"/>
                <a:cs typeface="Times New Roman"/>
              </a:rPr>
              <a:t>providing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users an  interface that validates identity as soon as a user  signs on anywhere;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interface requires the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  to enter a single password. </a:t>
            </a:r>
            <a:r>
              <a:rPr sz="2000" spc="-10" dirty="0">
                <a:latin typeface="Times New Roman"/>
                <a:cs typeface="Times New Roman"/>
              </a:rPr>
              <a:t>Thereafter, </a:t>
            </a:r>
            <a:r>
              <a:rPr sz="2000" spc="-5" dirty="0">
                <a:latin typeface="Times New Roman"/>
                <a:cs typeface="Times New Roman"/>
              </a:rPr>
              <a:t>all systems  </a:t>
            </a:r>
            <a:r>
              <a:rPr sz="2000" dirty="0">
                <a:latin typeface="Times New Roman"/>
                <a:cs typeface="Times New Roman"/>
              </a:rPr>
              <a:t>should know the user and their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permissions.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Instead of being assigned to individuals,  </a:t>
            </a:r>
            <a:r>
              <a:rPr sz="2000" spc="-5" dirty="0">
                <a:latin typeface="Times New Roman"/>
                <a:cs typeface="Times New Roman"/>
              </a:rPr>
              <a:t>permissions </a:t>
            </a:r>
            <a:r>
              <a:rPr sz="2000" dirty="0">
                <a:latin typeface="Times New Roman"/>
                <a:cs typeface="Times New Roman"/>
              </a:rPr>
              <a:t>are often assigned to roles.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Therefore,  single sign-on also </a:t>
            </a:r>
            <a:r>
              <a:rPr sz="2000" spc="-5" dirty="0">
                <a:latin typeface="Times New Roman"/>
                <a:cs typeface="Times New Roman"/>
              </a:rPr>
              <a:t>means </a:t>
            </a:r>
            <a:r>
              <a:rPr sz="2000" dirty="0">
                <a:latin typeface="Times New Roman"/>
                <a:cs typeface="Times New Roman"/>
              </a:rPr>
              <a:t>capturing information  about the </a:t>
            </a:r>
            <a:r>
              <a:rPr sz="2000" spc="-5" dirty="0">
                <a:latin typeface="Times New Roman"/>
                <a:cs typeface="Times New Roman"/>
              </a:rPr>
              <a:t>administration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hierarchy.</a:t>
            </a:r>
            <a:endParaRPr sz="2000">
              <a:latin typeface="Times New Roman"/>
              <a:cs typeface="Times New Roman"/>
            </a:endParaRPr>
          </a:p>
          <a:p>
            <a:pPr marL="355600" marR="8318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Single sign-on naturally goes with portal  </a:t>
            </a:r>
            <a:r>
              <a:rPr sz="2000" spc="-15" dirty="0">
                <a:latin typeface="Times New Roman"/>
                <a:cs typeface="Times New Roman"/>
              </a:rPr>
              <a:t>technology, </a:t>
            </a:r>
            <a:r>
              <a:rPr sz="2000" dirty="0">
                <a:latin typeface="Times New Roman"/>
                <a:cs typeface="Times New Roman"/>
              </a:rPr>
              <a:t>with the user having a </a:t>
            </a:r>
            <a:r>
              <a:rPr sz="2000" spc="-20" dirty="0">
                <a:latin typeface="Times New Roman"/>
                <a:cs typeface="Times New Roman"/>
              </a:rPr>
              <a:t>Web-based  </a:t>
            </a:r>
            <a:r>
              <a:rPr sz="2000" spc="-5" dirty="0">
                <a:latin typeface="Times New Roman"/>
                <a:cs typeface="Times New Roman"/>
              </a:rPr>
              <a:t>initial </a:t>
            </a:r>
            <a:r>
              <a:rPr sz="2000" dirty="0">
                <a:latin typeface="Times New Roman"/>
                <a:cs typeface="Times New Roman"/>
              </a:rPr>
              <a:t>interface that provides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all  </a:t>
            </a:r>
            <a:r>
              <a:rPr sz="2000" dirty="0">
                <a:latin typeface="Times New Roman"/>
                <a:cs typeface="Times New Roman"/>
              </a:rPr>
              <a:t>applications that he is </a:t>
            </a:r>
            <a:r>
              <a:rPr sz="2000" spc="-5" dirty="0">
                <a:latin typeface="Times New Roman"/>
                <a:cs typeface="Times New Roman"/>
              </a:rPr>
              <a:t>entitled </a:t>
            </a:r>
            <a:r>
              <a:rPr sz="2000" dirty="0">
                <a:latin typeface="Times New Roman"/>
                <a:cs typeface="Times New Roman"/>
              </a:rPr>
              <a:t>to access. Thus,  single sign-on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need to interface with a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portal  product.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169152" y="1796795"/>
            <a:ext cx="5689092" cy="3857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9465310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aim </a:t>
            </a:r>
            <a:r>
              <a:rPr sz="2000" dirty="0">
                <a:latin typeface="Times New Roman"/>
                <a:cs typeface="Times New Roman"/>
              </a:rPr>
              <a:t>of this module is to enable students understand the nuances of managing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15625" cy="505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Aspects </a:t>
            </a:r>
            <a:r>
              <a:rPr sz="2400" b="1" dirty="0">
                <a:latin typeface="Times New Roman"/>
                <a:cs typeface="Times New Roman"/>
              </a:rPr>
              <a:t>of identity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Security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administration</a:t>
            </a:r>
            <a:endParaRPr sz="1800">
              <a:latin typeface="Times New Roman"/>
              <a:cs typeface="Times New Roman"/>
            </a:endParaRPr>
          </a:p>
          <a:p>
            <a:pPr marL="756285" marR="29781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Identity </a:t>
            </a:r>
            <a:r>
              <a:rPr sz="1800" spc="-5" dirty="0">
                <a:latin typeface="Times New Roman"/>
                <a:cs typeface="Times New Roman"/>
              </a:rPr>
              <a:t>management </a:t>
            </a:r>
            <a:r>
              <a:rPr sz="1800" dirty="0">
                <a:latin typeface="Times New Roman"/>
                <a:cs typeface="Times New Roman"/>
              </a:rPr>
              <a:t>reduces security administration </a:t>
            </a:r>
            <a:r>
              <a:rPr sz="1800" spc="-5" dirty="0">
                <a:latin typeface="Times New Roman"/>
                <a:cs typeface="Times New Roman"/>
              </a:rPr>
              <a:t>costs </a:t>
            </a:r>
            <a:r>
              <a:rPr sz="1800" dirty="0">
                <a:latin typeface="Times New Roman"/>
                <a:cs typeface="Times New Roman"/>
              </a:rPr>
              <a:t>because security administrators do not have to  authorize</a:t>
            </a:r>
            <a:r>
              <a:rPr sz="1800" spc="-15" dirty="0">
                <a:latin typeface="Times New Roman"/>
                <a:cs typeface="Times New Roman"/>
              </a:rPr>
              <a:t> manually.</a:t>
            </a:r>
            <a:endParaRPr sz="1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The automatic </a:t>
            </a:r>
            <a:r>
              <a:rPr sz="1800" spc="-5" dirty="0">
                <a:latin typeface="Times New Roman"/>
                <a:cs typeface="Times New Roman"/>
              </a:rPr>
              <a:t>ID management </a:t>
            </a:r>
            <a:r>
              <a:rPr sz="1800" dirty="0">
                <a:latin typeface="Times New Roman"/>
                <a:cs typeface="Times New Roman"/>
              </a:rPr>
              <a:t>handling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particularly useful for </a:t>
            </a:r>
            <a:r>
              <a:rPr sz="1800" spc="-5" dirty="0">
                <a:latin typeface="Times New Roman"/>
                <a:cs typeface="Times New Roman"/>
              </a:rPr>
              <a:t>organizations </a:t>
            </a:r>
            <a:r>
              <a:rPr sz="1800" dirty="0">
                <a:latin typeface="Times New Roman"/>
                <a:cs typeface="Times New Roman"/>
              </a:rPr>
              <a:t>that have distributed security  administration over several locations because it enables security administration to be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centralized.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Analyzing</a:t>
            </a:r>
            <a:r>
              <a:rPr sz="1800" b="1" dirty="0">
                <a:latin typeface="Times New Roman"/>
                <a:cs typeface="Times New Roman"/>
              </a:rPr>
              <a:t> data</a:t>
            </a:r>
            <a:endParaRPr sz="1800">
              <a:latin typeface="Times New Roman"/>
              <a:cs typeface="Times New Roman"/>
            </a:endParaRPr>
          </a:p>
          <a:p>
            <a:pPr marL="469900" marR="21082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After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centralize all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data,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can generate </a:t>
            </a:r>
            <a:r>
              <a:rPr sz="1800" spc="-5" dirty="0">
                <a:latin typeface="Times New Roman"/>
                <a:cs typeface="Times New Roman"/>
              </a:rPr>
              <a:t>useful </a:t>
            </a:r>
            <a:r>
              <a:rPr sz="1800" dirty="0">
                <a:latin typeface="Times New Roman"/>
                <a:cs typeface="Times New Roman"/>
              </a:rPr>
              <a:t>reports on resource and application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or carry out  security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audits.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are having </a:t>
            </a:r>
            <a:r>
              <a:rPr sz="1800" spc="-5" dirty="0">
                <a:latin typeface="Times New Roman"/>
                <a:cs typeface="Times New Roman"/>
              </a:rPr>
              <a:t>problems with </a:t>
            </a:r>
            <a:r>
              <a:rPr sz="1800" dirty="0">
                <a:latin typeface="Times New Roman"/>
                <a:cs typeface="Times New Roman"/>
              </a:rPr>
              <a:t>internal hacking,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can check a log that </a:t>
            </a:r>
            <a:r>
              <a:rPr sz="1800" spc="-5" dirty="0">
                <a:latin typeface="Times New Roman"/>
                <a:cs typeface="Times New Roman"/>
              </a:rPr>
              <a:t>lists </a:t>
            </a:r>
            <a:r>
              <a:rPr sz="1800" dirty="0">
                <a:latin typeface="Times New Roman"/>
                <a:cs typeface="Times New Roman"/>
              </a:rPr>
              <a:t>every </a:t>
            </a:r>
            <a:r>
              <a:rPr sz="1800" spc="-5" dirty="0">
                <a:latin typeface="Times New Roman"/>
                <a:cs typeface="Times New Roman"/>
              </a:rPr>
              <a:t>user’s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activity.</a:t>
            </a:r>
            <a:endParaRPr sz="1800">
              <a:latin typeface="Times New Roman"/>
              <a:cs typeface="Times New Roman"/>
            </a:endParaRPr>
          </a:p>
          <a:p>
            <a:pPr marL="756285" marR="14033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have logging software for databases and files,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monitor </a:t>
            </a:r>
            <a:r>
              <a:rPr sz="1800" dirty="0">
                <a:latin typeface="Times New Roman"/>
                <a:cs typeface="Times New Roman"/>
              </a:rPr>
              <a:t>who did what to any item of data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when, including who looked at specific items 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This audit capability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important for implementing data privacy and data protection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compliance.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213847" y="1121663"/>
            <a:ext cx="1377696" cy="81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3847" y="5457444"/>
            <a:ext cx="1170431" cy="1132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20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21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653" y="2794254"/>
            <a:ext cx="4680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Arial"/>
                <a:cs typeface="Arial"/>
              </a:rPr>
              <a:t>Detection </a:t>
            </a:r>
            <a:r>
              <a:rPr sz="3200" b="1" spc="-20" dirty="0">
                <a:latin typeface="Arial"/>
                <a:cs typeface="Arial"/>
              </a:rPr>
              <a:t>and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Forensics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460990" cy="344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Detection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Forensics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There should be a record of resources being accessed by intruder or </a:t>
            </a:r>
            <a:r>
              <a:rPr sz="2000" spc="-5" dirty="0">
                <a:latin typeface="Times New Roman"/>
                <a:cs typeface="Times New Roman"/>
              </a:rPr>
              <a:t>legitimate </a:t>
            </a:r>
            <a:r>
              <a:rPr sz="2000" dirty="0">
                <a:latin typeface="Times New Roman"/>
                <a:cs typeface="Times New Roman"/>
              </a:rPr>
              <a:t>user at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three </a:t>
            </a:r>
            <a:r>
              <a:rPr sz="2000" spc="-5" dirty="0">
                <a:latin typeface="Times New Roman"/>
                <a:cs typeface="Times New Roman"/>
              </a:rPr>
              <a:t>important </a:t>
            </a:r>
            <a:r>
              <a:rPr sz="2000" dirty="0">
                <a:latin typeface="Times New Roman"/>
                <a:cs typeface="Times New Roman"/>
              </a:rPr>
              <a:t>products under detection and forensics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rabicPeriod"/>
              <a:tabLst>
                <a:tab pos="926465" algn="l"/>
                <a:tab pos="927735" algn="l"/>
              </a:tabLst>
            </a:pPr>
            <a:r>
              <a:rPr sz="2000" b="1" dirty="0">
                <a:latin typeface="Times New Roman"/>
                <a:cs typeface="Times New Roman"/>
              </a:rPr>
              <a:t>Activity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logs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rabicPeriod"/>
              <a:tabLst>
                <a:tab pos="926465" algn="l"/>
                <a:tab pos="927735" algn="l"/>
              </a:tabLst>
            </a:pPr>
            <a:r>
              <a:rPr sz="2000" b="1" dirty="0">
                <a:latin typeface="Times New Roman"/>
                <a:cs typeface="Times New Roman"/>
              </a:rPr>
              <a:t>Host-based intrusion </a:t>
            </a:r>
            <a:r>
              <a:rPr sz="2000" b="1" spc="-5" dirty="0">
                <a:latin typeface="Times New Roman"/>
                <a:cs typeface="Times New Roman"/>
              </a:rPr>
              <a:t>protection </a:t>
            </a:r>
            <a:r>
              <a:rPr sz="2000" b="1" dirty="0">
                <a:latin typeface="Times New Roman"/>
                <a:cs typeface="Times New Roman"/>
              </a:rPr>
              <a:t>systems (HIPS) and network-based intrusion</a:t>
            </a:r>
            <a:r>
              <a:rPr sz="2000" b="1" spc="-2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systems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(NIPS)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rabicPeriod" startAt="3"/>
              <a:tabLst>
                <a:tab pos="926465" algn="l"/>
                <a:tab pos="927735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Data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audit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1.	Activity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logs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975" y="4537913"/>
            <a:ext cx="10405110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Many logging </a:t>
            </a:r>
            <a:r>
              <a:rPr sz="2000" spc="-5" dirty="0">
                <a:latin typeface="Times New Roman"/>
                <a:cs typeface="Times New Roman"/>
              </a:rPr>
              <a:t>capabilities </a:t>
            </a:r>
            <a:r>
              <a:rPr sz="2000" dirty="0">
                <a:latin typeface="Times New Roman"/>
                <a:cs typeface="Times New Roman"/>
              </a:rPr>
              <a:t>are included in operating </a:t>
            </a:r>
            <a:r>
              <a:rPr sz="2000" spc="-5" dirty="0">
                <a:latin typeface="Times New Roman"/>
                <a:cs typeface="Times New Roman"/>
              </a:rPr>
              <a:t>systems, applications, </a:t>
            </a:r>
            <a:r>
              <a:rPr sz="2000" dirty="0">
                <a:latin typeface="Times New Roman"/>
                <a:cs typeface="Times New Roman"/>
              </a:rPr>
              <a:t>databases, and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such as hardware firewalls and network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monitors.</a:t>
            </a:r>
            <a:endParaRPr sz="2000">
              <a:latin typeface="Times New Roman"/>
              <a:cs typeface="Times New Roman"/>
            </a:endParaRPr>
          </a:p>
          <a:p>
            <a:pPr marL="355600" marR="441325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It costs to invoke logging </a:t>
            </a:r>
            <a:r>
              <a:rPr sz="2000" spc="-5" dirty="0">
                <a:latin typeface="Times New Roman"/>
                <a:cs typeface="Times New Roman"/>
              </a:rPr>
              <a:t>capabilities: </a:t>
            </a:r>
            <a:r>
              <a:rPr sz="2000" spc="-10" dirty="0">
                <a:latin typeface="Times New Roman"/>
                <a:cs typeface="Times New Roman"/>
              </a:rPr>
              <a:t>Turning </a:t>
            </a:r>
            <a:r>
              <a:rPr sz="2000" dirty="0">
                <a:latin typeface="Times New Roman"/>
                <a:cs typeface="Times New Roman"/>
              </a:rPr>
              <a:t>on logs requires the system to write log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records  </a:t>
            </a:r>
            <a:r>
              <a:rPr sz="2000" spc="-15" dirty="0">
                <a:latin typeface="Times New Roman"/>
                <a:cs typeface="Times New Roman"/>
              </a:rPr>
              <a:t>constantly, </a:t>
            </a:r>
            <a:r>
              <a:rPr sz="2000" dirty="0">
                <a:latin typeface="Times New Roman"/>
                <a:cs typeface="Times New Roman"/>
              </a:rPr>
              <a:t>and it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involves </a:t>
            </a:r>
            <a:r>
              <a:rPr sz="2000" spc="-5" dirty="0">
                <a:latin typeface="Times New Roman"/>
                <a:cs typeface="Times New Roman"/>
              </a:rPr>
              <a:t>managing </a:t>
            </a:r>
            <a:r>
              <a:rPr sz="2000" dirty="0">
                <a:latin typeface="Times New Roman"/>
                <a:cs typeface="Times New Roman"/>
              </a:rPr>
              <a:t>and archiving such data until it is no longer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Log </a:t>
            </a:r>
            <a:r>
              <a:rPr sz="2000" spc="-5" dirty="0">
                <a:latin typeface="Times New Roman"/>
                <a:cs typeface="Times New Roman"/>
              </a:rPr>
              <a:t>files </a:t>
            </a:r>
            <a:r>
              <a:rPr sz="2000" dirty="0">
                <a:latin typeface="Times New Roman"/>
                <a:cs typeface="Times New Roman"/>
              </a:rPr>
              <a:t>often provide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evidence of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fraud was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perpetrated.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Perpetrators of digital fraud often escape justice </a:t>
            </a:r>
            <a:r>
              <a:rPr sz="2000" spc="-5" dirty="0">
                <a:latin typeface="Times New Roman"/>
                <a:cs typeface="Times New Roman"/>
              </a:rPr>
              <a:t>simply </a:t>
            </a:r>
            <a:r>
              <a:rPr sz="2000" dirty="0">
                <a:latin typeface="Times New Roman"/>
                <a:cs typeface="Times New Roman"/>
              </a:rPr>
              <a:t>because the victim does not have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sufficient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evidence to prove what they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42015" cy="466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Detection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Forensics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HIPS and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NIPS</a:t>
            </a:r>
            <a:endParaRPr sz="2000">
              <a:latin typeface="Times New Roman"/>
              <a:cs typeface="Times New Roman"/>
            </a:endParaRPr>
          </a:p>
          <a:p>
            <a:pPr marL="469900" marR="247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Host-based intrusion protection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(HIPS) and network-based intrusion protection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(NIPS)  are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thing: a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capabilities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it tough to penetrate a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HIPS and NIPS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include the following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elements: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System and log-file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monitors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27100" marR="2997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This software looks for traces of hackers in log </a:t>
            </a:r>
            <a:r>
              <a:rPr sz="2000" spc="-5" dirty="0">
                <a:latin typeface="Times New Roman"/>
                <a:cs typeface="Times New Roman"/>
              </a:rPr>
              <a:t>files.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monitors </a:t>
            </a:r>
            <a:r>
              <a:rPr sz="2000" dirty="0">
                <a:latin typeface="Times New Roman"/>
                <a:cs typeface="Times New Roman"/>
              </a:rPr>
              <a:t>can watch login accounts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issue </a:t>
            </a:r>
            <a:r>
              <a:rPr sz="2000" spc="-5" dirty="0">
                <a:latin typeface="Times New Roman"/>
                <a:cs typeface="Times New Roman"/>
              </a:rPr>
              <a:t>alerts </a:t>
            </a:r>
            <a:r>
              <a:rPr sz="2000" dirty="0">
                <a:latin typeface="Times New Roman"/>
                <a:cs typeface="Times New Roman"/>
              </a:rPr>
              <a:t>when account </a:t>
            </a:r>
            <a:r>
              <a:rPr sz="2000" spc="-5" dirty="0">
                <a:latin typeface="Times New Roman"/>
                <a:cs typeface="Times New Roman"/>
              </a:rPr>
              <a:t>permissions </a:t>
            </a:r>
            <a:r>
              <a:rPr sz="2000" dirty="0">
                <a:latin typeface="Times New Roman"/>
                <a:cs typeface="Times New Roman"/>
              </a:rPr>
              <a:t>change—often an </a:t>
            </a:r>
            <a:r>
              <a:rPr sz="2000" spc="-5" dirty="0">
                <a:latin typeface="Times New Roman"/>
                <a:cs typeface="Times New Roman"/>
              </a:rPr>
              <a:t>indication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something </a:t>
            </a:r>
            <a:r>
              <a:rPr sz="2000" dirty="0">
                <a:latin typeface="Times New Roman"/>
                <a:cs typeface="Times New Roman"/>
              </a:rPr>
              <a:t>untoward is  going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lvl="1" indent="-343535" algn="just">
              <a:lnSpc>
                <a:spcPct val="100000"/>
              </a:lnSpc>
              <a:buFont typeface="Arial"/>
              <a:buChar char="•"/>
              <a:tabLst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Digital deception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software:</a:t>
            </a:r>
            <a:endParaRPr sz="2000">
              <a:latin typeface="Times New Roman"/>
              <a:cs typeface="Times New Roman"/>
            </a:endParaRPr>
          </a:p>
          <a:p>
            <a:pPr marL="927100" marR="508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This software deliberately </a:t>
            </a:r>
            <a:r>
              <a:rPr sz="2000" spc="-5" dirty="0">
                <a:latin typeface="Times New Roman"/>
                <a:cs typeface="Times New Roman"/>
              </a:rPr>
              <a:t>misleads </a:t>
            </a:r>
            <a:r>
              <a:rPr sz="2000" dirty="0">
                <a:latin typeface="Times New Roman"/>
                <a:cs typeface="Times New Roman"/>
              </a:rPr>
              <a:t>anyone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attempting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attack the </a:t>
            </a:r>
            <a:r>
              <a:rPr sz="2000" dirty="0">
                <a:latin typeface="Times New Roman"/>
                <a:cs typeface="Times New Roman"/>
              </a:rPr>
              <a:t>IT network. It can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  from the </a:t>
            </a: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dirty="0">
                <a:latin typeface="Times New Roman"/>
                <a:cs typeface="Times New Roman"/>
              </a:rPr>
              <a:t>spoofing of various service </a:t>
            </a:r>
            <a:r>
              <a:rPr sz="2000" spc="-5" dirty="0">
                <a:latin typeface="Times New Roman"/>
                <a:cs typeface="Times New Roman"/>
              </a:rPr>
              <a:t>names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setting </a:t>
            </a:r>
            <a:r>
              <a:rPr sz="2000" dirty="0">
                <a:latin typeface="Times New Roman"/>
                <a:cs typeface="Times New Roman"/>
              </a:rPr>
              <a:t>up traps </a:t>
            </a:r>
            <a:r>
              <a:rPr sz="2000" spc="5" dirty="0">
                <a:latin typeface="Times New Roman"/>
                <a:cs typeface="Times New Roman"/>
              </a:rPr>
              <a:t>known </a:t>
            </a:r>
            <a:r>
              <a:rPr sz="2000" dirty="0">
                <a:latin typeface="Times New Roman"/>
                <a:cs typeface="Times New Roman"/>
              </a:rPr>
              <a:t>as honeypots or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honey  nets.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07263" y="5870447"/>
            <a:ext cx="1536192" cy="83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66959" y="5634228"/>
            <a:ext cx="1629155" cy="1085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9568" y="2154935"/>
            <a:ext cx="1490472" cy="1211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936605" cy="237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Detection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Forensics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HIPS and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NIPS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Network </a:t>
            </a:r>
            <a:r>
              <a:rPr sz="2000" b="1" spc="-5" dirty="0">
                <a:latin typeface="Times New Roman"/>
                <a:cs typeface="Times New Roman"/>
              </a:rPr>
              <a:t>intrusion-detection </a:t>
            </a:r>
            <a:r>
              <a:rPr sz="2000" b="1" dirty="0">
                <a:latin typeface="Times New Roman"/>
                <a:cs typeface="Times New Roman"/>
              </a:rPr>
              <a:t>systems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(NIDS):</a:t>
            </a:r>
            <a:endParaRPr sz="2000">
              <a:latin typeface="Times New Roman"/>
              <a:cs typeface="Times New Roman"/>
            </a:endParaRPr>
          </a:p>
          <a:p>
            <a:pPr marL="1270000" marR="5080" lvl="2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69365" algn="l"/>
                <a:tab pos="1270635" algn="l"/>
              </a:tabLst>
            </a:pPr>
            <a:r>
              <a:rPr sz="1800" dirty="0">
                <a:latin typeface="Times New Roman"/>
                <a:cs typeface="Times New Roman"/>
              </a:rPr>
              <a:t>These security </a:t>
            </a:r>
            <a:r>
              <a:rPr sz="1800" spc="-5" dirty="0">
                <a:latin typeface="Times New Roman"/>
                <a:cs typeface="Times New Roman"/>
              </a:rPr>
              <a:t>programs monitor </a:t>
            </a:r>
            <a:r>
              <a:rPr sz="1800" dirty="0">
                <a:latin typeface="Times New Roman"/>
                <a:cs typeface="Times New Roman"/>
              </a:rPr>
              <a:t>data packets that travel through a network, looking for any telltale </a:t>
            </a:r>
            <a:r>
              <a:rPr sz="1800" spc="-5" dirty="0">
                <a:latin typeface="Times New Roman"/>
                <a:cs typeface="Times New Roman"/>
              </a:rPr>
              <a:t>signs  </a:t>
            </a:r>
            <a:r>
              <a:rPr sz="1800" dirty="0">
                <a:latin typeface="Times New Roman"/>
                <a:cs typeface="Times New Roman"/>
              </a:rPr>
              <a:t>of hacker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activity.</a:t>
            </a:r>
            <a:endParaRPr sz="1800">
              <a:latin typeface="Times New Roman"/>
              <a:cs typeface="Times New Roman"/>
            </a:endParaRPr>
          </a:p>
          <a:p>
            <a:pPr marL="1270000" marR="120014" lvl="2" indent="-342900">
              <a:lnSpc>
                <a:spcPct val="100000"/>
              </a:lnSpc>
              <a:buFont typeface="Arial"/>
              <a:buChar char="•"/>
              <a:tabLst>
                <a:tab pos="1269365" algn="l"/>
                <a:tab pos="127063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effectiveness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NIDS </a:t>
            </a:r>
            <a:r>
              <a:rPr sz="1800" dirty="0">
                <a:latin typeface="Times New Roman"/>
                <a:cs typeface="Times New Roman"/>
              </a:rPr>
              <a:t>depends on whether it can </a:t>
            </a:r>
            <a:r>
              <a:rPr sz="1800" spc="-5" dirty="0">
                <a:latin typeface="Times New Roman"/>
                <a:cs typeface="Times New Roman"/>
              </a:rPr>
              <a:t>sort </a:t>
            </a:r>
            <a:r>
              <a:rPr sz="1800" dirty="0">
                <a:latin typeface="Times New Roman"/>
                <a:cs typeface="Times New Roman"/>
              </a:rPr>
              <a:t>real dangers from </a:t>
            </a:r>
            <a:r>
              <a:rPr sz="1800" spc="-5" dirty="0">
                <a:latin typeface="Times New Roman"/>
                <a:cs typeface="Times New Roman"/>
              </a:rPr>
              <a:t>harmless </a:t>
            </a:r>
            <a:r>
              <a:rPr sz="1800" dirty="0">
                <a:latin typeface="Times New Roman"/>
                <a:cs typeface="Times New Roman"/>
              </a:rPr>
              <a:t>threats and from  legitimate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activity.</a:t>
            </a:r>
            <a:endParaRPr sz="1800">
              <a:latin typeface="Times New Roman"/>
              <a:cs typeface="Times New Roman"/>
            </a:endParaRPr>
          </a:p>
          <a:p>
            <a:pPr marL="1270000" lvl="2" indent="-343535">
              <a:lnSpc>
                <a:spcPct val="100000"/>
              </a:lnSpc>
              <a:buFont typeface="Arial"/>
              <a:buChar char="•"/>
              <a:tabLst>
                <a:tab pos="1269365" algn="l"/>
                <a:tab pos="1270635" algn="l"/>
              </a:tabLst>
            </a:pPr>
            <a:r>
              <a:rPr sz="1800" spc="-5" dirty="0">
                <a:latin typeface="Times New Roman"/>
                <a:cs typeface="Times New Roman"/>
              </a:rPr>
              <a:t>An ineffective NIDS </a:t>
            </a:r>
            <a:r>
              <a:rPr sz="1800" dirty="0">
                <a:latin typeface="Times New Roman"/>
                <a:cs typeface="Times New Roman"/>
              </a:rPr>
              <a:t>raises too </a:t>
            </a:r>
            <a:r>
              <a:rPr sz="1800" spc="-5" dirty="0">
                <a:latin typeface="Times New Roman"/>
                <a:cs typeface="Times New Roman"/>
              </a:rPr>
              <a:t>many </a:t>
            </a:r>
            <a:r>
              <a:rPr sz="1800" dirty="0">
                <a:latin typeface="Times New Roman"/>
                <a:cs typeface="Times New Roman"/>
              </a:rPr>
              <a:t>false alarms and, thus, </a:t>
            </a:r>
            <a:r>
              <a:rPr sz="1800" spc="-5" dirty="0">
                <a:latin typeface="Times New Roman"/>
                <a:cs typeface="Times New Roman"/>
              </a:rPr>
              <a:t>wastes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964179" y="3651503"/>
            <a:ext cx="6172200" cy="3076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69320" cy="4722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Detection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Forensics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HIPS and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NIPS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White-listing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software:</a:t>
            </a:r>
            <a:endParaRPr sz="2000">
              <a:latin typeface="Times New Roman"/>
              <a:cs typeface="Times New Roman"/>
            </a:endParaRPr>
          </a:p>
          <a:p>
            <a:pPr marL="1270000" lvl="2" indent="-343535">
              <a:lnSpc>
                <a:spcPct val="100000"/>
              </a:lnSpc>
              <a:buFont typeface="Wingdings"/>
              <a:buChar char=""/>
              <a:tabLst>
                <a:tab pos="1269365" algn="l"/>
                <a:tab pos="1270635" algn="l"/>
              </a:tabLst>
            </a:pPr>
            <a:r>
              <a:rPr sz="2000" dirty="0">
                <a:latin typeface="Times New Roman"/>
                <a:cs typeface="Times New Roman"/>
              </a:rPr>
              <a:t>This software inventories valid executable programs running on a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and prevents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endParaRPr sz="2000">
              <a:latin typeface="Times New Roman"/>
              <a:cs typeface="Times New Roman"/>
            </a:endParaRPr>
          </a:p>
          <a:p>
            <a:pPr marL="12700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other programs from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running.</a:t>
            </a:r>
            <a:endParaRPr sz="2000">
              <a:latin typeface="Times New Roman"/>
              <a:cs typeface="Times New Roman"/>
            </a:endParaRPr>
          </a:p>
          <a:p>
            <a:pPr marL="1270000" marR="411480" lvl="2" indent="-342900">
              <a:lnSpc>
                <a:spcPct val="100000"/>
              </a:lnSpc>
              <a:buFont typeface="Wingdings"/>
              <a:buChar char=""/>
              <a:tabLst>
                <a:tab pos="1269365" algn="l"/>
                <a:tab pos="1270635" algn="l"/>
              </a:tabLst>
            </a:pPr>
            <a:r>
              <a:rPr sz="2000" spc="5" dirty="0">
                <a:latin typeface="Times New Roman"/>
                <a:cs typeface="Times New Roman"/>
              </a:rPr>
              <a:t>White </a:t>
            </a:r>
            <a:r>
              <a:rPr sz="2000" spc="-5" dirty="0">
                <a:latin typeface="Times New Roman"/>
                <a:cs typeface="Times New Roman"/>
              </a:rPr>
              <a:t>listing </a:t>
            </a:r>
            <a:r>
              <a:rPr sz="2000" dirty="0">
                <a:latin typeface="Times New Roman"/>
                <a:cs typeface="Times New Roman"/>
              </a:rPr>
              <a:t>severely </a:t>
            </a:r>
            <a:r>
              <a:rPr sz="2000" spc="-5" dirty="0">
                <a:latin typeface="Times New Roman"/>
                <a:cs typeface="Times New Roman"/>
              </a:rPr>
              <a:t>hampers </a:t>
            </a:r>
            <a:r>
              <a:rPr sz="2000" dirty="0">
                <a:latin typeface="Times New Roman"/>
                <a:cs typeface="Times New Roman"/>
              </a:rPr>
              <a:t>hackers, because even if they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computer,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  upload their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dirty="0">
                <a:latin typeface="Times New Roman"/>
                <a:cs typeface="Times New Roman"/>
              </a:rPr>
              <a:t>software to run on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1270000" marR="5080" lvl="2" indent="-342900">
              <a:lnSpc>
                <a:spcPct val="100000"/>
              </a:lnSpc>
              <a:buFont typeface="Wingdings"/>
              <a:buChar char=""/>
              <a:tabLst>
                <a:tab pos="1269365" algn="l"/>
                <a:tab pos="1270635" algn="l"/>
              </a:tabLst>
            </a:pPr>
            <a:r>
              <a:rPr sz="2000" spc="-5" dirty="0">
                <a:latin typeface="Times New Roman"/>
                <a:cs typeface="Times New Roman"/>
              </a:rPr>
              <a:t>White-listing </a:t>
            </a:r>
            <a:r>
              <a:rPr sz="2000" dirty="0">
                <a:latin typeface="Times New Roman"/>
                <a:cs typeface="Times New Roman"/>
              </a:rPr>
              <a:t>software reports on any </a:t>
            </a:r>
            <a:r>
              <a:rPr sz="2000" spc="-5" dirty="0">
                <a:latin typeface="Times New Roman"/>
                <a:cs typeface="Times New Roman"/>
              </a:rPr>
              <a:t>attempt </a:t>
            </a:r>
            <a:r>
              <a:rPr sz="2000" dirty="0">
                <a:latin typeface="Times New Roman"/>
                <a:cs typeface="Times New Roman"/>
              </a:rPr>
              <a:t>to run unauthenticated software. It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stops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virus  software stone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dead.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Unified </a:t>
            </a:r>
            <a:r>
              <a:rPr sz="2000" b="1" spc="-5" dirty="0">
                <a:latin typeface="Times New Roman"/>
                <a:cs typeface="Times New Roman"/>
              </a:rPr>
              <a:t>threat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927100" marR="914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This central function </a:t>
            </a:r>
            <a:r>
              <a:rPr sz="2000" spc="-5" dirty="0">
                <a:latin typeface="Times New Roman"/>
                <a:cs typeface="Times New Roman"/>
              </a:rPr>
              <a:t>takes information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the preceding components and identifies threats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 </a:t>
            </a:r>
            <a:r>
              <a:rPr sz="2000" spc="-5" dirty="0">
                <a:latin typeface="Times New Roman"/>
                <a:cs typeface="Times New Roman"/>
              </a:rPr>
              <a:t>analyzing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combined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960864" y="1386839"/>
            <a:ext cx="1292352" cy="129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600" y="5574790"/>
            <a:ext cx="1456944" cy="1197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63" y="3238500"/>
            <a:ext cx="1107948" cy="1107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936" y="5338571"/>
            <a:ext cx="990600" cy="824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982325" cy="438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Detection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Forensics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 startAt="3"/>
              <a:tabLst>
                <a:tab pos="393700" algn="l"/>
                <a:tab pos="394335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audit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Although databases do log the name of the individual who changed the data, they </a:t>
            </a:r>
            <a:r>
              <a:rPr sz="1800" spc="-5" dirty="0">
                <a:latin typeface="Times New Roman"/>
                <a:cs typeface="Times New Roman"/>
              </a:rPr>
              <a:t>normally </a:t>
            </a:r>
            <a:r>
              <a:rPr sz="1800" dirty="0">
                <a:latin typeface="Times New Roman"/>
                <a:cs typeface="Times New Roman"/>
              </a:rPr>
              <a:t>do not log </a:t>
            </a:r>
            <a:r>
              <a:rPr sz="1800" spc="-5" dirty="0">
                <a:latin typeface="Times New Roman"/>
                <a:cs typeface="Times New Roman"/>
              </a:rPr>
              <a:t>who </a:t>
            </a:r>
            <a:r>
              <a:rPr sz="1800" dirty="0">
                <a:latin typeface="Times New Roman"/>
                <a:cs typeface="Times New Roman"/>
              </a:rPr>
              <a:t>read  any piece of data. Read data can be easily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stolen.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marR="53975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The Sarbanes-Oxley </a:t>
            </a:r>
            <a:r>
              <a:rPr sz="1800" spc="-5" dirty="0">
                <a:latin typeface="Times New Roman"/>
                <a:cs typeface="Times New Roman"/>
              </a:rPr>
              <a:t>(SOX) </a:t>
            </a:r>
            <a:r>
              <a:rPr sz="1800" dirty="0">
                <a:latin typeface="Times New Roman"/>
                <a:cs typeface="Times New Roman"/>
              </a:rPr>
              <a:t>legislation </a:t>
            </a:r>
            <a:r>
              <a:rPr sz="1800" spc="-5" dirty="0">
                <a:latin typeface="Times New Roman"/>
                <a:cs typeface="Times New Roman"/>
              </a:rPr>
              <a:t>was </a:t>
            </a:r>
            <a:r>
              <a:rPr sz="1800" dirty="0">
                <a:latin typeface="Times New Roman"/>
                <a:cs typeface="Times New Roman"/>
              </a:rPr>
              <a:t>enacted in 2002, specifically demanding that financial data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 secured from unauthorized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eyes.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marR="35306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stated </a:t>
            </a:r>
            <a:r>
              <a:rPr sz="1800" dirty="0">
                <a:latin typeface="Times New Roman"/>
                <a:cs typeface="Times New Roman"/>
              </a:rPr>
              <a:t>goal of </a:t>
            </a:r>
            <a:r>
              <a:rPr sz="1800" spc="-5" dirty="0">
                <a:latin typeface="Times New Roman"/>
                <a:cs typeface="Times New Roman"/>
              </a:rPr>
              <a:t>SOX is, </a:t>
            </a:r>
            <a:r>
              <a:rPr sz="1800" spc="-60" dirty="0">
                <a:latin typeface="Times New Roman"/>
                <a:cs typeface="Times New Roman"/>
              </a:rPr>
              <a:t>“</a:t>
            </a:r>
            <a:r>
              <a:rPr sz="1800" b="1" spc="-60" dirty="0">
                <a:latin typeface="Times New Roman"/>
                <a:cs typeface="Times New Roman"/>
              </a:rPr>
              <a:t>To </a:t>
            </a:r>
            <a:r>
              <a:rPr sz="1800" b="1" spc="-10" dirty="0">
                <a:latin typeface="Times New Roman"/>
                <a:cs typeface="Times New Roman"/>
              </a:rPr>
              <a:t>protect </a:t>
            </a:r>
            <a:r>
              <a:rPr sz="1800" b="1" spc="-5" dirty="0">
                <a:latin typeface="Times New Roman"/>
                <a:cs typeface="Times New Roman"/>
              </a:rPr>
              <a:t>investors by improving the </a:t>
            </a:r>
            <a:r>
              <a:rPr sz="1800" b="1" dirty="0">
                <a:latin typeface="Times New Roman"/>
                <a:cs typeface="Times New Roman"/>
              </a:rPr>
              <a:t>accuracy </a:t>
            </a:r>
            <a:r>
              <a:rPr sz="1800" b="1" spc="-5" dirty="0">
                <a:latin typeface="Times New Roman"/>
                <a:cs typeface="Times New Roman"/>
              </a:rPr>
              <a:t>and reliability </a:t>
            </a:r>
            <a:r>
              <a:rPr sz="1800" b="1" dirty="0">
                <a:latin typeface="Times New Roman"/>
                <a:cs typeface="Times New Roman"/>
              </a:rPr>
              <a:t>of corporate  </a:t>
            </a:r>
            <a:r>
              <a:rPr sz="1800" b="1" spc="-5" dirty="0">
                <a:latin typeface="Times New Roman"/>
                <a:cs typeface="Times New Roman"/>
              </a:rPr>
              <a:t>disclosures</a:t>
            </a:r>
            <a:r>
              <a:rPr sz="1800" spc="-5" dirty="0">
                <a:latin typeface="Times New Roman"/>
                <a:cs typeface="Times New Roman"/>
              </a:rPr>
              <a:t>”.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marR="5905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series of </a:t>
            </a:r>
            <a:r>
              <a:rPr sz="1800" spc="-5" dirty="0">
                <a:latin typeface="Times New Roman"/>
                <a:cs typeface="Times New Roman"/>
              </a:rPr>
              <a:t>software products </a:t>
            </a:r>
            <a:r>
              <a:rPr sz="1800" dirty="0">
                <a:latin typeface="Times New Roman"/>
                <a:cs typeface="Times New Roman"/>
              </a:rPr>
              <a:t>that log </a:t>
            </a:r>
            <a:r>
              <a:rPr sz="1800" spc="-5" dirty="0">
                <a:latin typeface="Times New Roman"/>
                <a:cs typeface="Times New Roman"/>
              </a:rPr>
              <a:t>who </a:t>
            </a:r>
            <a:r>
              <a:rPr sz="1800" dirty="0">
                <a:latin typeface="Times New Roman"/>
                <a:cs typeface="Times New Roman"/>
              </a:rPr>
              <a:t>looks at what quickly </a:t>
            </a:r>
            <a:r>
              <a:rPr sz="1800" spc="-5" dirty="0">
                <a:latin typeface="Times New Roman"/>
                <a:cs typeface="Times New Roman"/>
              </a:rPr>
              <a:t>came </a:t>
            </a:r>
            <a:r>
              <a:rPr sz="1800" dirty="0">
                <a:latin typeface="Times New Roman"/>
                <a:cs typeface="Times New Roman"/>
              </a:rPr>
              <a:t>into existence. These products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generally  are referred to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b="1" dirty="0">
                <a:latin typeface="Times New Roman"/>
                <a:cs typeface="Times New Roman"/>
              </a:rPr>
              <a:t>data </a:t>
            </a:r>
            <a:r>
              <a:rPr sz="1800" b="1" spc="-5" dirty="0">
                <a:latin typeface="Times New Roman"/>
                <a:cs typeface="Times New Roman"/>
              </a:rPr>
              <a:t>audit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products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68740" y="1127760"/>
            <a:ext cx="2973324" cy="1263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3271" y="5280659"/>
            <a:ext cx="2938272" cy="1388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663" y="5795771"/>
            <a:ext cx="1551432" cy="873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5466" y="2794254"/>
            <a:ext cx="3101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Arial"/>
                <a:cs typeface="Arial"/>
              </a:rPr>
              <a:t>Encrypting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132185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Encrypting</a:t>
            </a:r>
            <a:r>
              <a:rPr sz="2400" b="1" dirty="0">
                <a:latin typeface="Times New Roman"/>
                <a:cs typeface="Times New Roman"/>
              </a:rPr>
              <a:t> Data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There are a host of encryption techniques that are available and considered safe to use. Data can be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encrypted  so that only the intended recipient is able to decrypt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12700" marR="400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Data can be encrypted at rest as well as when in transit over the network reducing the risk of hackers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stealing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dirty="0">
                <a:latin typeface="Times New Roman"/>
                <a:cs typeface="Times New Roman"/>
              </a:rPr>
              <a:t>encryption can decrease performance; therefore, it is good to focus encryption on specific data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needs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protection.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276855" y="3701796"/>
            <a:ext cx="8330183" cy="2837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29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2282" y="2777489"/>
            <a:ext cx="83489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0" dirty="0">
                <a:latin typeface="Arial"/>
                <a:cs typeface="Arial"/>
              </a:rPr>
              <a:t>Virtualization </a:t>
            </a:r>
            <a:r>
              <a:rPr sz="5000" b="1" spc="-15" dirty="0">
                <a:latin typeface="Arial"/>
                <a:cs typeface="Arial"/>
              </a:rPr>
              <a:t>and the</a:t>
            </a:r>
            <a:r>
              <a:rPr sz="5000" b="1" spc="-175" dirty="0">
                <a:latin typeface="Arial"/>
                <a:cs typeface="Arial"/>
              </a:rPr>
              <a:t> </a:t>
            </a:r>
            <a:r>
              <a:rPr sz="5000" b="1" spc="-20" dirty="0">
                <a:latin typeface="Arial"/>
                <a:cs typeface="Arial"/>
              </a:rPr>
              <a:t>Cloud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7430134" cy="263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Objectives of </a:t>
            </a:r>
            <a:r>
              <a:rPr sz="2000" spc="-5" dirty="0">
                <a:latin typeface="Times New Roman"/>
                <a:cs typeface="Times New Roman"/>
              </a:rPr>
              <a:t>this module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buFont typeface="Arial"/>
              <a:buChar char="•"/>
              <a:tabLst>
                <a:tab pos="1274445" algn="l"/>
                <a:tab pos="1275080" algn="l"/>
              </a:tabLst>
            </a:pPr>
            <a:r>
              <a:rPr sz="2000" dirty="0">
                <a:latin typeface="Times New Roman"/>
                <a:cs typeface="Times New Roman"/>
              </a:rPr>
              <a:t>Explain the </a:t>
            </a:r>
            <a:r>
              <a:rPr sz="2000" spc="-5" dirty="0">
                <a:latin typeface="Times New Roman"/>
                <a:cs typeface="Times New Roman"/>
              </a:rPr>
              <a:t>important considerations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74445" algn="l"/>
                <a:tab pos="1275080" algn="l"/>
              </a:tabLst>
            </a:pPr>
            <a:r>
              <a:rPr sz="2000" dirty="0">
                <a:latin typeface="Times New Roman"/>
                <a:cs typeface="Times New Roman"/>
              </a:rPr>
              <a:t>Explain designing a cloud proof of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1274445" algn="l"/>
                <a:tab pos="1275080" algn="l"/>
              </a:tabLst>
            </a:pPr>
            <a:r>
              <a:rPr sz="2000" dirty="0">
                <a:latin typeface="Times New Roman"/>
                <a:cs typeface="Times New Roman"/>
              </a:rPr>
              <a:t>Discuss the risks and consequences of cloud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893425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Virtualisation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46355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is essential for cloud computing. In fact,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is very </a:t>
            </a:r>
            <a:r>
              <a:rPr sz="2000" spc="-5" dirty="0">
                <a:latin typeface="Times New Roman"/>
                <a:cs typeface="Times New Roman"/>
              </a:rPr>
              <a:t>difficult </a:t>
            </a:r>
            <a:r>
              <a:rPr sz="2000" dirty="0">
                <a:latin typeface="Times New Roman"/>
                <a:cs typeface="Times New Roman"/>
              </a:rPr>
              <a:t>without  </a:t>
            </a:r>
            <a:r>
              <a:rPr sz="2000" spc="-5" dirty="0">
                <a:latin typeface="Times New Roman"/>
                <a:cs typeface="Times New Roman"/>
              </a:rPr>
              <a:t>virtualization. </a:t>
            </a:r>
            <a:r>
              <a:rPr sz="2000" dirty="0">
                <a:latin typeface="Times New Roman"/>
                <a:cs typeface="Times New Roman"/>
              </a:rPr>
              <a:t>In Unit 2, we have studied </a:t>
            </a:r>
            <a:r>
              <a:rPr sz="2000" spc="-5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and it </a:t>
            </a:r>
            <a:r>
              <a:rPr sz="2000" spc="-5" dirty="0">
                <a:latin typeface="Times New Roman"/>
                <a:cs typeface="Times New Roman"/>
              </a:rPr>
              <a:t>characteristics. Lets </a:t>
            </a:r>
            <a:r>
              <a:rPr sz="2000" dirty="0">
                <a:latin typeface="Times New Roman"/>
                <a:cs typeface="Times New Roman"/>
              </a:rPr>
              <a:t>briefly recall it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Virtualization </a:t>
            </a:r>
            <a:r>
              <a:rPr sz="2000" b="1" dirty="0">
                <a:latin typeface="Times New Roman"/>
                <a:cs typeface="Times New Roman"/>
              </a:rPr>
              <a:t>is using computer </a:t>
            </a:r>
            <a:r>
              <a:rPr sz="2000" b="1" spc="-10" dirty="0">
                <a:latin typeface="Times New Roman"/>
                <a:cs typeface="Times New Roman"/>
              </a:rPr>
              <a:t>resources </a:t>
            </a:r>
            <a:r>
              <a:rPr sz="2000" b="1" dirty="0">
                <a:latin typeface="Times New Roman"/>
                <a:cs typeface="Times New Roman"/>
              </a:rPr>
              <a:t>to imitate other computer </a:t>
            </a:r>
            <a:r>
              <a:rPr sz="2000" b="1" spc="-10" dirty="0">
                <a:latin typeface="Times New Roman"/>
                <a:cs typeface="Times New Roman"/>
              </a:rPr>
              <a:t>resources </a:t>
            </a:r>
            <a:r>
              <a:rPr sz="2000" b="1" dirty="0">
                <a:latin typeface="Times New Roman"/>
                <a:cs typeface="Times New Roman"/>
              </a:rPr>
              <a:t>or whole</a:t>
            </a:r>
            <a:r>
              <a:rPr sz="2000" b="1" spc="-2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computers.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forms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virtualization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15" dirty="0">
                <a:latin typeface="Times New Roman"/>
                <a:cs typeface="Times New Roman"/>
              </a:rPr>
              <a:t>Virtual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needs to support </a:t>
            </a:r>
            <a:r>
              <a:rPr sz="2000" spc="-5" dirty="0">
                <a:latin typeface="Times New Roman"/>
                <a:cs typeface="Times New Roman"/>
              </a:rPr>
              <a:t>many different </a:t>
            </a:r>
            <a:r>
              <a:rPr sz="2000" dirty="0">
                <a:latin typeface="Times New Roman"/>
                <a:cs typeface="Times New Roman"/>
              </a:rPr>
              <a:t>operating </a:t>
            </a:r>
            <a:r>
              <a:rPr sz="2000" spc="-5" dirty="0">
                <a:latin typeface="Times New Roman"/>
                <a:cs typeface="Times New Roman"/>
              </a:rPr>
              <a:t>system </a:t>
            </a:r>
            <a:r>
              <a:rPr sz="2000" dirty="0">
                <a:latin typeface="Times New Roman"/>
                <a:cs typeface="Times New Roman"/>
              </a:rPr>
              <a:t>environments, it requires a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hypervisor.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dirty="0">
                <a:latin typeface="Times New Roman"/>
                <a:cs typeface="Times New Roman"/>
              </a:rPr>
              <a:t>hypervisor </a:t>
            </a:r>
            <a:r>
              <a:rPr sz="2000" dirty="0">
                <a:latin typeface="Times New Roman"/>
                <a:cs typeface="Times New Roman"/>
              </a:rPr>
              <a:t>is an operating </a:t>
            </a:r>
            <a:r>
              <a:rPr sz="2000" spc="-5" dirty="0">
                <a:latin typeface="Times New Roman"/>
                <a:cs typeface="Times New Roman"/>
              </a:rPr>
              <a:t>system,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means </a:t>
            </a:r>
            <a:r>
              <a:rPr sz="2000" dirty="0">
                <a:latin typeface="Times New Roman"/>
                <a:cs typeface="Times New Roman"/>
              </a:rPr>
              <a:t>that it </a:t>
            </a:r>
            <a:r>
              <a:rPr sz="2000" spc="5" dirty="0">
                <a:latin typeface="Times New Roman"/>
                <a:cs typeface="Times New Roman"/>
              </a:rPr>
              <a:t>knows how </a:t>
            </a:r>
            <a:r>
              <a:rPr sz="2000" dirty="0">
                <a:latin typeface="Times New Roman"/>
                <a:cs typeface="Times New Roman"/>
              </a:rPr>
              <a:t>to act as a </a:t>
            </a:r>
            <a:r>
              <a:rPr sz="2000" spc="-5" dirty="0">
                <a:latin typeface="Times New Roman"/>
                <a:cs typeface="Times New Roman"/>
              </a:rPr>
              <a:t>traffic </a:t>
            </a:r>
            <a:r>
              <a:rPr sz="2000" dirty="0">
                <a:latin typeface="Times New Roman"/>
                <a:cs typeface="Times New Roman"/>
              </a:rPr>
              <a:t>cop 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things  happen in an orderly </a:t>
            </a:r>
            <a:r>
              <a:rPr sz="2000" spc="-20" dirty="0">
                <a:latin typeface="Times New Roman"/>
                <a:cs typeface="Times New Roman"/>
              </a:rPr>
              <a:t>manner. </a:t>
            </a:r>
            <a:r>
              <a:rPr sz="2000" dirty="0">
                <a:latin typeface="Times New Roman"/>
                <a:cs typeface="Times New Roman"/>
              </a:rPr>
              <a:t>The hypervisor </a:t>
            </a:r>
            <a:r>
              <a:rPr sz="2000" spc="-5" dirty="0">
                <a:latin typeface="Times New Roman"/>
                <a:cs typeface="Times New Roman"/>
              </a:rPr>
              <a:t>sits </a:t>
            </a:r>
            <a:r>
              <a:rPr sz="2000" dirty="0">
                <a:latin typeface="Times New Roman"/>
                <a:cs typeface="Times New Roman"/>
              </a:rPr>
              <a:t>at the lowest </a:t>
            </a:r>
            <a:r>
              <a:rPr sz="2000" spc="-5" dirty="0">
                <a:latin typeface="Times New Roman"/>
                <a:cs typeface="Times New Roman"/>
              </a:rPr>
              <a:t>levels </a:t>
            </a:r>
            <a:r>
              <a:rPr sz="2000" dirty="0">
                <a:latin typeface="Times New Roman"/>
                <a:cs typeface="Times New Roman"/>
              </a:rPr>
              <a:t>of the hardware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823575" cy="4722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What makes </a:t>
            </a:r>
            <a:r>
              <a:rPr sz="2000" b="1" spc="-5" dirty="0">
                <a:latin typeface="Times New Roman"/>
                <a:cs typeface="Times New Roman"/>
              </a:rPr>
              <a:t>virtualization </a:t>
            </a:r>
            <a:r>
              <a:rPr sz="2000" b="1" dirty="0">
                <a:latin typeface="Times New Roman"/>
                <a:cs typeface="Times New Roman"/>
              </a:rPr>
              <a:t>important for</a:t>
            </a:r>
            <a:r>
              <a:rPr sz="2000" b="1" spc="-1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decouples the software from the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Decoupling </a:t>
            </a:r>
            <a:r>
              <a:rPr sz="2000" spc="-5" dirty="0">
                <a:latin typeface="Times New Roman"/>
                <a:cs typeface="Times New Roman"/>
              </a:rPr>
              <a:t>means </a:t>
            </a:r>
            <a:r>
              <a:rPr sz="2000" dirty="0">
                <a:latin typeface="Times New Roman"/>
                <a:cs typeface="Times New Roman"/>
              </a:rPr>
              <a:t>that software is </a:t>
            </a:r>
            <a:r>
              <a:rPr sz="2000" spc="5" dirty="0">
                <a:latin typeface="Times New Roman"/>
                <a:cs typeface="Times New Roman"/>
              </a:rPr>
              <a:t>put </a:t>
            </a:r>
            <a:r>
              <a:rPr sz="2000" dirty="0">
                <a:latin typeface="Times New Roman"/>
                <a:cs typeface="Times New Roman"/>
              </a:rPr>
              <a:t>in a separate container so that it is isolated from operating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can be applied very broadly to just about everything that you could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imagine: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Operating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811510" cy="502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Virtualisation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Hardware </a:t>
            </a:r>
            <a:r>
              <a:rPr sz="2000" b="1" dirty="0">
                <a:latin typeface="Times New Roman"/>
                <a:cs typeface="Times New Roman"/>
              </a:rPr>
              <a:t>abstraction and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33375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abstracts hardware </a:t>
            </a:r>
            <a:r>
              <a:rPr sz="2000" spc="-5" dirty="0">
                <a:latin typeface="Times New Roman"/>
                <a:cs typeface="Times New Roman"/>
              </a:rPr>
              <a:t>assets </a:t>
            </a:r>
            <a:r>
              <a:rPr sz="2000" dirty="0">
                <a:latin typeface="Times New Roman"/>
                <a:cs typeface="Times New Roman"/>
              </a:rPr>
              <a:t>allowing a single piece to be used for </a:t>
            </a:r>
            <a:r>
              <a:rPr sz="2000" spc="-5" dirty="0">
                <a:latin typeface="Times New Roman"/>
                <a:cs typeface="Times New Roman"/>
              </a:rPr>
              <a:t>multiple tasks.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  abstraction results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File </a:t>
            </a:r>
            <a:r>
              <a:rPr sz="2000" b="1" dirty="0">
                <a:latin typeface="Times New Roman"/>
                <a:cs typeface="Times New Roman"/>
              </a:rPr>
              <a:t>system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virtualization: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Virtual </a:t>
            </a:r>
            <a:r>
              <a:rPr sz="2000" spc="-5" dirty="0">
                <a:latin typeface="Times New Roman"/>
                <a:cs typeface="Times New Roman"/>
              </a:rPr>
              <a:t>machines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access different </a:t>
            </a:r>
            <a:r>
              <a:rPr sz="2000" dirty="0">
                <a:latin typeface="Times New Roman"/>
                <a:cs typeface="Times New Roman"/>
              </a:rPr>
              <a:t>file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and storage resources via a </a:t>
            </a:r>
            <a:r>
              <a:rPr sz="2000" spc="-10" dirty="0">
                <a:latin typeface="Times New Roman"/>
                <a:cs typeface="Times New Roman"/>
              </a:rPr>
              <a:t>common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Virtual </a:t>
            </a:r>
            <a:r>
              <a:rPr sz="2000" b="1" dirty="0">
                <a:latin typeface="Times New Roman"/>
                <a:cs typeface="Times New Roman"/>
              </a:rPr>
              <a:t>symmetric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multiprocessing: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 single virtual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can use </a:t>
            </a:r>
            <a:r>
              <a:rPr sz="2000" spc="-5" dirty="0">
                <a:latin typeface="Times New Roman"/>
                <a:cs typeface="Times New Roman"/>
              </a:rPr>
              <a:t>multiple </a:t>
            </a:r>
            <a:r>
              <a:rPr sz="2000" dirty="0">
                <a:latin typeface="Times New Roman"/>
                <a:cs typeface="Times New Roman"/>
              </a:rPr>
              <a:t>physical processors </a:t>
            </a:r>
            <a:r>
              <a:rPr sz="2000" spc="-5" dirty="0">
                <a:latin typeface="Times New Roman"/>
                <a:cs typeface="Times New Roman"/>
              </a:rPr>
              <a:t>simultaneously </a:t>
            </a:r>
            <a:r>
              <a:rPr sz="2000" dirty="0">
                <a:latin typeface="Times New Roman"/>
                <a:cs typeface="Times New Roman"/>
              </a:rPr>
              <a:t>and thus pretend to be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server </a:t>
            </a:r>
            <a:r>
              <a:rPr sz="2000" spc="-15" dirty="0">
                <a:latin typeface="Times New Roman"/>
                <a:cs typeface="Times New Roman"/>
              </a:rPr>
              <a:t>cluster.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emulate </a:t>
            </a:r>
            <a:r>
              <a:rPr sz="2000" dirty="0">
                <a:latin typeface="Times New Roman"/>
                <a:cs typeface="Times New Roman"/>
              </a:rPr>
              <a:t>a fairly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dirty="0">
                <a:latin typeface="Times New Roman"/>
                <a:cs typeface="Times New Roman"/>
              </a:rPr>
              <a:t>grid of physical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Virtual </a:t>
            </a:r>
            <a:r>
              <a:rPr sz="2000" b="1" spc="-5" dirty="0">
                <a:latin typeface="Times New Roman"/>
                <a:cs typeface="Times New Roman"/>
              </a:rPr>
              <a:t>high-availability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support: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If a virtual </a:t>
            </a:r>
            <a:r>
              <a:rPr sz="2000" spc="-5" dirty="0">
                <a:latin typeface="Times New Roman"/>
                <a:cs typeface="Times New Roman"/>
              </a:rPr>
              <a:t>machine fails, </a:t>
            </a:r>
            <a:r>
              <a:rPr sz="2000" dirty="0">
                <a:latin typeface="Times New Roman"/>
                <a:cs typeface="Times New Roman"/>
              </a:rPr>
              <a:t>that virtual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needs to </a:t>
            </a:r>
            <a:r>
              <a:rPr sz="2000" spc="-5" dirty="0">
                <a:latin typeface="Times New Roman"/>
                <a:cs typeface="Times New Roman"/>
              </a:rPr>
              <a:t>automatically </a:t>
            </a:r>
            <a:r>
              <a:rPr sz="2000" dirty="0">
                <a:latin typeface="Times New Roman"/>
                <a:cs typeface="Times New Roman"/>
              </a:rPr>
              <a:t>restart on another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server.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75035" cy="441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Hardware </a:t>
            </a:r>
            <a:r>
              <a:rPr sz="2000" b="1" dirty="0">
                <a:latin typeface="Times New Roman"/>
                <a:cs typeface="Times New Roman"/>
              </a:rPr>
              <a:t>abstraction and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Distributed </a:t>
            </a:r>
            <a:r>
              <a:rPr sz="2000" b="1" spc="-10" dirty="0">
                <a:latin typeface="Times New Roman"/>
                <a:cs typeface="Times New Roman"/>
              </a:rPr>
              <a:t>resource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scheduler:</a:t>
            </a:r>
            <a:endParaRPr sz="2000">
              <a:latin typeface="Times New Roman"/>
              <a:cs typeface="Times New Roman"/>
            </a:endParaRPr>
          </a:p>
          <a:p>
            <a:pPr marL="469900" marR="17145">
              <a:lnSpc>
                <a:spcPct val="100000"/>
              </a:lnSpc>
            </a:pP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could think of the scheduler as being the </a:t>
            </a:r>
            <a:r>
              <a:rPr sz="2000" spc="-5" dirty="0">
                <a:latin typeface="Times New Roman"/>
                <a:cs typeface="Times New Roman"/>
              </a:rPr>
              <a:t>super-hypervisor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manages all </a:t>
            </a:r>
            <a:r>
              <a:rPr sz="2000" dirty="0">
                <a:latin typeface="Times New Roman"/>
                <a:cs typeface="Times New Roman"/>
              </a:rPr>
              <a:t>the other hypervisors.  This mechanism assigns and balances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capability </a:t>
            </a:r>
            <a:r>
              <a:rPr sz="2000" spc="-5" dirty="0">
                <a:latin typeface="Times New Roman"/>
                <a:cs typeface="Times New Roman"/>
              </a:rPr>
              <a:t>dynamically </a:t>
            </a:r>
            <a:r>
              <a:rPr sz="2000" dirty="0">
                <a:latin typeface="Times New Roman"/>
                <a:cs typeface="Times New Roman"/>
              </a:rPr>
              <a:t>across a collection of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  resources that support the virtual </a:t>
            </a:r>
            <a:r>
              <a:rPr sz="2000" spc="-5" dirty="0">
                <a:latin typeface="Times New Roman"/>
                <a:cs typeface="Times New Roman"/>
              </a:rPr>
              <a:t>machines. </a:t>
            </a:r>
            <a:r>
              <a:rPr sz="2000" dirty="0">
                <a:latin typeface="Times New Roman"/>
                <a:cs typeface="Times New Roman"/>
              </a:rPr>
              <a:t>Therefore, a process can be </a:t>
            </a:r>
            <a:r>
              <a:rPr sz="2000" spc="-5" dirty="0">
                <a:latin typeface="Times New Roman"/>
                <a:cs typeface="Times New Roman"/>
              </a:rPr>
              <a:t>moved to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resource  when it </a:t>
            </a:r>
            <a:r>
              <a:rPr sz="2000" spc="-5" dirty="0">
                <a:latin typeface="Times New Roman"/>
                <a:cs typeface="Times New Roman"/>
              </a:rPr>
              <a:t>becomes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Virtual </a:t>
            </a:r>
            <a:r>
              <a:rPr sz="2000" b="1" spc="-5" dirty="0">
                <a:latin typeface="Times New Roman"/>
                <a:cs typeface="Times New Roman"/>
              </a:rPr>
              <a:t>infrastructure client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console: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This console provides an interface that allows </a:t>
            </a:r>
            <a:r>
              <a:rPr sz="2000" spc="-5" dirty="0">
                <a:latin typeface="Times New Roman"/>
                <a:cs typeface="Times New Roman"/>
              </a:rPr>
              <a:t>administrators </a:t>
            </a:r>
            <a:r>
              <a:rPr sz="2000" dirty="0">
                <a:latin typeface="Times New Roman"/>
                <a:cs typeface="Times New Roman"/>
              </a:rPr>
              <a:t>to connect </a:t>
            </a:r>
            <a:r>
              <a:rPr sz="2000" spc="-5" dirty="0">
                <a:latin typeface="Times New Roman"/>
                <a:cs typeface="Times New Roman"/>
              </a:rPr>
              <a:t>remotely </a:t>
            </a:r>
            <a:r>
              <a:rPr sz="2000" dirty="0">
                <a:latin typeface="Times New Roman"/>
                <a:cs typeface="Times New Roman"/>
              </a:rPr>
              <a:t>to virtual center 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servers or to an individual hypervisor so that the server and the hypervisor can be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managed  </a:t>
            </a:r>
            <a:r>
              <a:rPr sz="2000" spc="-20" dirty="0">
                <a:latin typeface="Times New Roman"/>
                <a:cs typeface="Times New Roman"/>
              </a:rPr>
              <a:t>manually.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3317240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Managing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Foundational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Considerations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Provisioning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10" dirty="0">
                <a:latin typeface="Times New Roman"/>
                <a:cs typeface="Times New Roman"/>
              </a:rPr>
              <a:t>Virtualizing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Hardware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Provisioning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21060" cy="502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Managing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 marL="12700" marR="249554">
              <a:lnSpc>
                <a:spcPct val="200000"/>
              </a:lnSpc>
              <a:spcBef>
                <a:spcPts val="495"/>
              </a:spcBef>
            </a:pPr>
            <a:r>
              <a:rPr sz="2000" dirty="0">
                <a:latin typeface="Times New Roman"/>
                <a:cs typeface="Times New Roman"/>
              </a:rPr>
              <a:t>For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to operate </a:t>
            </a:r>
            <a:r>
              <a:rPr sz="2000" spc="-15" dirty="0">
                <a:latin typeface="Times New Roman"/>
                <a:cs typeface="Times New Roman"/>
              </a:rPr>
              <a:t>consistently, </a:t>
            </a:r>
            <a:r>
              <a:rPr sz="2000" dirty="0">
                <a:latin typeface="Times New Roman"/>
                <a:cs typeface="Times New Roman"/>
              </a:rPr>
              <a:t>the service provider has to track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virtualized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resources.  The </a:t>
            </a:r>
            <a:r>
              <a:rPr sz="2000" spc="-5" dirty="0">
                <a:latin typeface="Times New Roman"/>
                <a:cs typeface="Times New Roman"/>
              </a:rPr>
              <a:t>service </a:t>
            </a:r>
            <a:r>
              <a:rPr sz="2000" dirty="0">
                <a:latin typeface="Times New Roman"/>
                <a:cs typeface="Times New Roman"/>
              </a:rPr>
              <a:t>provider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keep track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Where </a:t>
            </a:r>
            <a:r>
              <a:rPr sz="2000" b="1" dirty="0">
                <a:latin typeface="Times New Roman"/>
                <a:cs typeface="Times New Roman"/>
              </a:rPr>
              <a:t>everything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What everything has to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accomplish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For what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purpose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Foundational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Issues: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Managing a virtual environment involves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foundational issues that </a:t>
            </a:r>
            <a:r>
              <a:rPr sz="2000" spc="-5" dirty="0">
                <a:latin typeface="Times New Roman"/>
                <a:cs typeface="Times New Roman"/>
              </a:rPr>
              <a:t>determine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well the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function as a </a:t>
            </a:r>
            <a:r>
              <a:rPr sz="2000" spc="-5" dirty="0">
                <a:latin typeface="Times New Roman"/>
                <a:cs typeface="Times New Roman"/>
              </a:rPr>
              <a:t>system. </a:t>
            </a:r>
            <a:r>
              <a:rPr sz="2000" dirty="0">
                <a:latin typeface="Times New Roman"/>
                <a:cs typeface="Times New Roman"/>
              </a:rPr>
              <a:t>These issues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How licenses </a:t>
            </a:r>
            <a:r>
              <a:rPr sz="2000" b="1" spc="-10" dirty="0">
                <a:latin typeface="Times New Roman"/>
                <a:cs typeface="Times New Roman"/>
              </a:rPr>
              <a:t>are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managed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How workloads </a:t>
            </a:r>
            <a:r>
              <a:rPr sz="2000" b="1" spc="-10" dirty="0">
                <a:latin typeface="Times New Roman"/>
                <a:cs typeface="Times New Roman"/>
              </a:rPr>
              <a:t>are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controlled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How the network </a:t>
            </a:r>
            <a:r>
              <a:rPr sz="2000" b="1" spc="-5" dirty="0">
                <a:latin typeface="Times New Roman"/>
                <a:cs typeface="Times New Roman"/>
              </a:rPr>
              <a:t>itself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6178" y="2794254"/>
            <a:ext cx="3900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Arial"/>
                <a:cs typeface="Arial"/>
              </a:rPr>
              <a:t>Foundational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Issues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83925" cy="527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Managing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Foundational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Issues: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License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900" marR="7429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license </a:t>
            </a:r>
            <a:r>
              <a:rPr sz="2000" spc="-5" dirty="0">
                <a:latin typeface="Times New Roman"/>
                <a:cs typeface="Times New Roman"/>
              </a:rPr>
              <a:t>agreements tie </a:t>
            </a:r>
            <a:r>
              <a:rPr sz="2000" dirty="0">
                <a:latin typeface="Times New Roman"/>
                <a:cs typeface="Times New Roman"/>
              </a:rPr>
              <a:t>license fees to physical servers rather than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virtual servers. Resolve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  licenses before using the associated software in a virtual environment. The constraints of such licenses  </a:t>
            </a:r>
            <a:r>
              <a:rPr sz="2000" spc="-5" dirty="0">
                <a:latin typeface="Times New Roman"/>
                <a:cs typeface="Times New Roman"/>
              </a:rPr>
              <a:t>may become </a:t>
            </a:r>
            <a:r>
              <a:rPr sz="2000" dirty="0">
                <a:latin typeface="Times New Roman"/>
                <a:cs typeface="Times New Roman"/>
              </a:rPr>
              <a:t>an obstacle to 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efficiency.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Service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levels: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Measuring, </a:t>
            </a:r>
            <a:r>
              <a:rPr sz="2000" spc="-5" dirty="0">
                <a:latin typeface="Times New Roman"/>
                <a:cs typeface="Times New Roman"/>
              </a:rPr>
              <a:t>managing,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maintaining </a:t>
            </a:r>
            <a:r>
              <a:rPr sz="2000" dirty="0">
                <a:latin typeface="Times New Roman"/>
                <a:cs typeface="Times New Roman"/>
              </a:rPr>
              <a:t>service </a:t>
            </a:r>
            <a:r>
              <a:rPr sz="2000" spc="-5" dirty="0">
                <a:latin typeface="Times New Roman"/>
                <a:cs typeface="Times New Roman"/>
              </a:rPr>
              <a:t>levels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become more complicated simply </a:t>
            </a:r>
            <a:r>
              <a:rPr sz="2000" dirty="0">
                <a:latin typeface="Times New Roman"/>
                <a:cs typeface="Times New Roman"/>
              </a:rPr>
              <a:t>because the  environment </a:t>
            </a:r>
            <a:r>
              <a:rPr sz="2000" spc="-5" dirty="0">
                <a:latin typeface="Times New Roman"/>
                <a:cs typeface="Times New Roman"/>
              </a:rPr>
              <a:t>itself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more complex. </a:t>
            </a:r>
            <a:r>
              <a:rPr sz="2000" dirty="0">
                <a:latin typeface="Times New Roman"/>
                <a:cs typeface="Times New Roman"/>
              </a:rPr>
              <a:t>When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is added in to the </a:t>
            </a:r>
            <a:r>
              <a:rPr sz="2000" spc="-5" dirty="0">
                <a:latin typeface="Times New Roman"/>
                <a:cs typeface="Times New Roman"/>
              </a:rPr>
              <a:t>mix, </a:t>
            </a:r>
            <a:r>
              <a:rPr sz="2000" dirty="0">
                <a:latin typeface="Times New Roman"/>
                <a:cs typeface="Times New Roman"/>
              </a:rPr>
              <a:t>the cloud </a:t>
            </a:r>
            <a:r>
              <a:rPr sz="2000" spc="-5" dirty="0">
                <a:latin typeface="Times New Roman"/>
                <a:cs typeface="Times New Roman"/>
              </a:rPr>
              <a:t>consumer  </a:t>
            </a:r>
            <a:r>
              <a:rPr sz="2000" dirty="0">
                <a:latin typeface="Times New Roman"/>
                <a:cs typeface="Times New Roman"/>
              </a:rPr>
              <a:t>is responsible for establishing service levels for both internally virtualized environments as well as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those  </a:t>
            </a:r>
            <a:r>
              <a:rPr sz="2000" spc="-5" dirty="0">
                <a:latin typeface="Times New Roman"/>
                <a:cs typeface="Times New Roman"/>
              </a:rPr>
              <a:t>living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Network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real </a:t>
            </a:r>
            <a:r>
              <a:rPr sz="2000" spc="-10" dirty="0">
                <a:latin typeface="Times New Roman"/>
                <a:cs typeface="Times New Roman"/>
              </a:rPr>
              <a:t>target </a:t>
            </a:r>
            <a:r>
              <a:rPr sz="2000" dirty="0">
                <a:latin typeface="Times New Roman"/>
                <a:cs typeface="Times New Roman"/>
              </a:rPr>
              <a:t>of network </a:t>
            </a:r>
            <a:r>
              <a:rPr sz="2000" spc="-5" dirty="0">
                <a:latin typeface="Times New Roman"/>
                <a:cs typeface="Times New Roman"/>
              </a:rPr>
              <a:t>management becomes </a:t>
            </a:r>
            <a:r>
              <a:rPr sz="2000" dirty="0">
                <a:latin typeface="Times New Roman"/>
                <a:cs typeface="Times New Roman"/>
              </a:rPr>
              <a:t>the virtual network, which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harder to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than the physical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994390" cy="374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Managing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Foundational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Issues: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Workload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administration: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Set policies to </a:t>
            </a:r>
            <a:r>
              <a:rPr sz="2000" spc="-5" dirty="0">
                <a:latin typeface="Times New Roman"/>
                <a:cs typeface="Times New Roman"/>
              </a:rPr>
              <a:t>determine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new resources can be provisioned, and under what </a:t>
            </a:r>
            <a:r>
              <a:rPr sz="2000" spc="-5" dirty="0">
                <a:latin typeface="Times New Roman"/>
                <a:cs typeface="Times New Roman"/>
              </a:rPr>
              <a:t>circumstances.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Before  a new resource can be introduced, it needs to be approved by the </a:t>
            </a:r>
            <a:r>
              <a:rPr sz="2000" spc="-5" dirty="0">
                <a:latin typeface="Times New Roman"/>
                <a:cs typeface="Times New Roman"/>
              </a:rPr>
              <a:t>management. </a:t>
            </a:r>
            <a:r>
              <a:rPr sz="2000" dirty="0">
                <a:latin typeface="Times New Roman"/>
                <a:cs typeface="Times New Roman"/>
              </a:rPr>
              <a:t>Also, the </a:t>
            </a:r>
            <a:r>
              <a:rPr sz="2000" spc="-5" dirty="0">
                <a:latin typeface="Times New Roman"/>
                <a:cs typeface="Times New Roman"/>
              </a:rPr>
              <a:t>administrator 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sure that the right security policies are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Capacity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planning: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All servers do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deliver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spc="-20" dirty="0">
                <a:latin typeface="Times New Roman"/>
                <a:cs typeface="Times New Roman"/>
              </a:rPr>
              <a:t>capacity. With </a:t>
            </a:r>
            <a:r>
              <a:rPr sz="2000" spc="-5" dirty="0">
                <a:latin typeface="Times New Roman"/>
                <a:cs typeface="Times New Roman"/>
              </a:rPr>
              <a:t>virtualization, </a:t>
            </a:r>
            <a:r>
              <a:rPr sz="2000" dirty="0">
                <a:latin typeface="Times New Roman"/>
                <a:cs typeface="Times New Roman"/>
              </a:rPr>
              <a:t>you have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control of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purchases and can plan network resources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accordingly.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6405" y="2794254"/>
            <a:ext cx="4839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Arial"/>
                <a:cs typeface="Arial"/>
              </a:rPr>
              <a:t>Business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Considerations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8110855" cy="311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Outcome: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50419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At the end of this module, you are expected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304290" algn="l"/>
                <a:tab pos="1304925" algn="l"/>
              </a:tabLst>
            </a:pPr>
            <a:r>
              <a:rPr sz="2000" dirty="0">
                <a:latin typeface="Times New Roman"/>
                <a:cs typeface="Times New Roman"/>
              </a:rPr>
              <a:t>Outline the </a:t>
            </a:r>
            <a:r>
              <a:rPr sz="2000" spc="-5" dirty="0">
                <a:latin typeface="Times New Roman"/>
                <a:cs typeface="Times New Roman"/>
              </a:rPr>
              <a:t>important considerations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04290" marR="5080" indent="-342900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1304290" algn="l"/>
                <a:tab pos="1304925" algn="l"/>
              </a:tabLst>
            </a:pPr>
            <a:r>
              <a:rPr sz="2000" dirty="0">
                <a:latin typeface="Times New Roman"/>
                <a:cs typeface="Times New Roman"/>
              </a:rPr>
              <a:t>Outline the </a:t>
            </a:r>
            <a:r>
              <a:rPr sz="2000" spc="-5" dirty="0">
                <a:latin typeface="Times New Roman"/>
                <a:cs typeface="Times New Roman"/>
              </a:rPr>
              <a:t>important considerations </a:t>
            </a:r>
            <a:r>
              <a:rPr sz="2000" dirty="0">
                <a:latin typeface="Times New Roman"/>
                <a:cs typeface="Times New Roman"/>
              </a:rPr>
              <a:t>when designing a cloud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proof  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1304290" algn="l"/>
                <a:tab pos="1304925" algn="l"/>
              </a:tabLst>
            </a:pPr>
            <a:r>
              <a:rPr sz="2000" dirty="0">
                <a:latin typeface="Times New Roman"/>
                <a:cs typeface="Times New Roman"/>
              </a:rPr>
              <a:t>Identify the risks and consequences of cloud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077" y="1000455"/>
            <a:ext cx="11097260" cy="557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Managing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Times New Roman"/>
                <a:cs typeface="Times New Roman"/>
              </a:rPr>
              <a:t>Important Business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Considerations: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business can use </a:t>
            </a:r>
            <a:r>
              <a:rPr sz="2000" spc="-5" dirty="0">
                <a:latin typeface="Times New Roman"/>
                <a:cs typeface="Times New Roman"/>
              </a:rPr>
              <a:t>virtualized </a:t>
            </a:r>
            <a:r>
              <a:rPr sz="2000" dirty="0">
                <a:latin typeface="Times New Roman"/>
                <a:cs typeface="Times New Roman"/>
              </a:rPr>
              <a:t>storage for backup, </a:t>
            </a:r>
            <a:r>
              <a:rPr sz="2000" spc="-15" dirty="0">
                <a:latin typeface="Times New Roman"/>
                <a:cs typeface="Times New Roman"/>
              </a:rPr>
              <a:t>recovery, </a:t>
            </a:r>
            <a:r>
              <a:rPr sz="2000" dirty="0">
                <a:latin typeface="Times New Roman"/>
                <a:cs typeface="Times New Roman"/>
              </a:rPr>
              <a:t>and disaster </a:t>
            </a:r>
            <a:r>
              <a:rPr sz="2000" spc="-15" dirty="0">
                <a:latin typeface="Times New Roman"/>
                <a:cs typeface="Times New Roman"/>
              </a:rPr>
              <a:t>recovery. Virtualized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 reinforce or replace existing backup and recovery </a:t>
            </a:r>
            <a:r>
              <a:rPr sz="2000" spc="-5" dirty="0">
                <a:latin typeface="Times New Roman"/>
                <a:cs typeface="Times New Roman"/>
              </a:rPr>
              <a:t>capabilities. </a:t>
            </a:r>
            <a:r>
              <a:rPr sz="2000" dirty="0">
                <a:latin typeface="Times New Roman"/>
                <a:cs typeface="Times New Roman"/>
              </a:rPr>
              <a:t>It can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create </a:t>
            </a:r>
            <a:r>
              <a:rPr sz="2000" spc="-5" dirty="0">
                <a:latin typeface="Times New Roman"/>
                <a:cs typeface="Times New Roman"/>
              </a:rPr>
              <a:t>mirrored systems  </a:t>
            </a:r>
            <a:r>
              <a:rPr sz="2000" dirty="0">
                <a:latin typeface="Times New Roman"/>
                <a:cs typeface="Times New Roman"/>
              </a:rPr>
              <a:t>(duplicates of </a:t>
            </a:r>
            <a:r>
              <a:rPr sz="2000" spc="-5" dirty="0">
                <a:latin typeface="Times New Roman"/>
                <a:cs typeface="Times New Roman"/>
              </a:rPr>
              <a:t>all system </a:t>
            </a:r>
            <a:r>
              <a:rPr sz="2000" dirty="0">
                <a:latin typeface="Times New Roman"/>
                <a:cs typeface="Times New Roman"/>
              </a:rPr>
              <a:t>components) and, thus,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participate in </a:t>
            </a:r>
            <a:r>
              <a:rPr sz="2000" spc="-5" dirty="0">
                <a:latin typeface="Times New Roman"/>
                <a:cs typeface="Times New Roman"/>
              </a:rPr>
              <a:t>disaster-recovery </a:t>
            </a:r>
            <a:r>
              <a:rPr sz="2000" dirty="0">
                <a:latin typeface="Times New Roman"/>
                <a:cs typeface="Times New Roman"/>
              </a:rPr>
              <a:t>plans. This issue 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resolved both for internally </a:t>
            </a:r>
            <a:r>
              <a:rPr sz="2000" spc="-5" dirty="0">
                <a:latin typeface="Times New Roman"/>
                <a:cs typeface="Times New Roman"/>
              </a:rPr>
              <a:t>virtualized </a:t>
            </a:r>
            <a:r>
              <a:rPr sz="2000" dirty="0">
                <a:latin typeface="Times New Roman"/>
                <a:cs typeface="Times New Roman"/>
              </a:rPr>
              <a:t>environments as well as for those leveraging external  clouds.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investing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own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perform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backups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machines </a:t>
            </a:r>
            <a:r>
              <a:rPr sz="2000" dirty="0">
                <a:latin typeface="Times New Roman"/>
                <a:cs typeface="Times New Roman"/>
              </a:rPr>
              <a:t>or collections of virtual </a:t>
            </a:r>
            <a:r>
              <a:rPr sz="2000" spc="-5" dirty="0">
                <a:latin typeface="Times New Roman"/>
                <a:cs typeface="Times New Roman"/>
              </a:rPr>
              <a:t>machines </a:t>
            </a:r>
            <a:r>
              <a:rPr sz="2000" dirty="0">
                <a:latin typeface="Times New Roman"/>
                <a:cs typeface="Times New Roman"/>
              </a:rPr>
              <a:t>in any given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as disk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4064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business leveraging </a:t>
            </a:r>
            <a:r>
              <a:rPr sz="2000" spc="-5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for a private cloud or a service </a:t>
            </a:r>
            <a:r>
              <a:rPr sz="2000" spc="-10" dirty="0">
                <a:latin typeface="Times New Roman"/>
                <a:cs typeface="Times New Roman"/>
              </a:rPr>
              <a:t>provider, </a:t>
            </a:r>
            <a:r>
              <a:rPr sz="2000" spc="-5" dirty="0">
                <a:latin typeface="Times New Roman"/>
                <a:cs typeface="Times New Roman"/>
              </a:rPr>
              <a:t>must manage </a:t>
            </a:r>
            <a:r>
              <a:rPr sz="2000" dirty="0">
                <a:latin typeface="Times New Roman"/>
                <a:cs typeface="Times New Roman"/>
              </a:rPr>
              <a:t>the service  </a:t>
            </a:r>
            <a:r>
              <a:rPr sz="2000" spc="-5" dirty="0">
                <a:latin typeface="Times New Roman"/>
                <a:cs typeface="Times New Roman"/>
              </a:rPr>
              <a:t>levels </a:t>
            </a:r>
            <a:r>
              <a:rPr sz="2000" dirty="0">
                <a:latin typeface="Times New Roman"/>
                <a:cs typeface="Times New Roman"/>
              </a:rPr>
              <a:t>of the applications running in a virtualized environment. The </a:t>
            </a:r>
            <a:r>
              <a:rPr sz="2000" spc="-5" dirty="0">
                <a:latin typeface="Times New Roman"/>
                <a:cs typeface="Times New Roman"/>
              </a:rPr>
              <a:t>actual information </a:t>
            </a:r>
            <a:r>
              <a:rPr sz="2000" dirty="0">
                <a:latin typeface="Times New Roman"/>
                <a:cs typeface="Times New Roman"/>
              </a:rPr>
              <a:t>delay from disk  varies for data held </a:t>
            </a:r>
            <a:r>
              <a:rPr sz="2000" spc="-20" dirty="0">
                <a:latin typeface="Times New Roman"/>
                <a:cs typeface="Times New Roman"/>
              </a:rPr>
              <a:t>locally, </a:t>
            </a:r>
            <a:r>
              <a:rPr sz="2000" dirty="0">
                <a:latin typeface="Times New Roman"/>
                <a:cs typeface="Times New Roman"/>
              </a:rPr>
              <a:t>data held on a storage area network (SAN), and data held on network </a:t>
            </a:r>
            <a:r>
              <a:rPr sz="2000" spc="-5" dirty="0">
                <a:latin typeface="Times New Roman"/>
                <a:cs typeface="Times New Roman"/>
              </a:rPr>
              <a:t>access  </a:t>
            </a:r>
            <a:r>
              <a:rPr sz="2000" dirty="0">
                <a:latin typeface="Times New Roman"/>
                <a:cs typeface="Times New Roman"/>
              </a:rPr>
              <a:t>storage (NAS), and the delay </a:t>
            </a:r>
            <a:r>
              <a:rPr sz="2000" spc="-5" dirty="0">
                <a:latin typeface="Times New Roman"/>
                <a:cs typeface="Times New Roman"/>
              </a:rPr>
              <a:t>differences may </a:t>
            </a:r>
            <a:r>
              <a:rPr sz="2000" spc="-20" dirty="0">
                <a:latin typeface="Times New Roman"/>
                <a:cs typeface="Times New Roman"/>
              </a:rPr>
              <a:t>matter. </a:t>
            </a:r>
            <a:r>
              <a:rPr sz="2000" spc="-35" dirty="0">
                <a:latin typeface="Times New Roman"/>
                <a:cs typeface="Times New Roman"/>
              </a:rPr>
              <a:t>Test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storage options against service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levels.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 the long run, establish capacity planning to support the </a:t>
            </a:r>
            <a:r>
              <a:rPr sz="2000" spc="-5" dirty="0">
                <a:latin typeface="Times New Roman"/>
                <a:cs typeface="Times New Roman"/>
              </a:rPr>
              <a:t>likely </a:t>
            </a:r>
            <a:r>
              <a:rPr sz="2000" dirty="0">
                <a:latin typeface="Times New Roman"/>
                <a:cs typeface="Times New Roman"/>
              </a:rPr>
              <a:t>growth of the resource requirement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0920983" y="1039367"/>
            <a:ext cx="890016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2977" y="6578575"/>
            <a:ext cx="37369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dirty="0">
                <a:latin typeface="Times New Roman"/>
                <a:cs typeface="Times New Roman"/>
              </a:rPr>
              <a:t>any application (or virtual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876280" cy="466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Managing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Provisioning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Provisioning software allows to create new virtual </a:t>
            </a:r>
            <a:r>
              <a:rPr sz="2000" spc="-5" dirty="0">
                <a:latin typeface="Times New Roman"/>
                <a:cs typeface="Times New Roman"/>
              </a:rPr>
              <a:t>machines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modify </a:t>
            </a:r>
            <a:r>
              <a:rPr sz="2000" dirty="0">
                <a:latin typeface="Times New Roman"/>
                <a:cs typeface="Times New Roman"/>
              </a:rPr>
              <a:t>existing ones to add or reduce  resources. It enables the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prioritize </a:t>
            </a:r>
            <a:r>
              <a:rPr sz="2000" dirty="0">
                <a:latin typeface="Times New Roman"/>
                <a:cs typeface="Times New Roman"/>
              </a:rPr>
              <a:t>actions based on </a:t>
            </a:r>
            <a:r>
              <a:rPr sz="2000" spc="-15" dirty="0">
                <a:latin typeface="Times New Roman"/>
                <a:cs typeface="Times New Roman"/>
              </a:rPr>
              <a:t>company’s </a:t>
            </a:r>
            <a:r>
              <a:rPr sz="2000" dirty="0">
                <a:latin typeface="Times New Roman"/>
                <a:cs typeface="Times New Roman"/>
              </a:rPr>
              <a:t>key performance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indicators.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It enables 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Migration of running virtual </a:t>
            </a:r>
            <a:r>
              <a:rPr sz="2000" spc="-5" dirty="0">
                <a:latin typeface="Times New Roman"/>
                <a:cs typeface="Times New Roman"/>
              </a:rPr>
              <a:t>machines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physical server to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another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Automatic </a:t>
            </a:r>
            <a:r>
              <a:rPr sz="2000" dirty="0">
                <a:latin typeface="Times New Roman"/>
                <a:cs typeface="Times New Roman"/>
              </a:rPr>
              <a:t>restart of a </a:t>
            </a:r>
            <a:r>
              <a:rPr sz="2000" spc="-5" dirty="0">
                <a:latin typeface="Times New Roman"/>
                <a:cs typeface="Times New Roman"/>
              </a:rPr>
              <a:t>failed </a:t>
            </a:r>
            <a:r>
              <a:rPr sz="2000" dirty="0">
                <a:latin typeface="Times New Roman"/>
                <a:cs typeface="Times New Roman"/>
              </a:rPr>
              <a:t>virtual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on a separate physical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Clustering, or grouping, of virtual </a:t>
            </a:r>
            <a:r>
              <a:rPr sz="2000" spc="-5" dirty="0">
                <a:latin typeface="Times New Roman"/>
                <a:cs typeface="Times New Roman"/>
              </a:rPr>
              <a:t>machines </a:t>
            </a:r>
            <a:r>
              <a:rPr sz="2000" dirty="0">
                <a:latin typeface="Times New Roman"/>
                <a:cs typeface="Times New Roman"/>
              </a:rPr>
              <a:t>across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Hardware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Provisioning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Provisioning is the act of </a:t>
            </a:r>
            <a:r>
              <a:rPr sz="2000" spc="-5" dirty="0">
                <a:latin typeface="Times New Roman"/>
                <a:cs typeface="Times New Roman"/>
              </a:rPr>
              <a:t>allocating </a:t>
            </a:r>
            <a:r>
              <a:rPr sz="2000" dirty="0">
                <a:latin typeface="Times New Roman"/>
                <a:cs typeface="Times New Roman"/>
              </a:rPr>
              <a:t>a virtual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to a specific server from a central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030968" y="1239011"/>
            <a:ext cx="1456944" cy="758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62743" y="4245864"/>
            <a:ext cx="2045207" cy="120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78210" cy="252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Managing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b="1" spc="-10" dirty="0">
                <a:latin typeface="Times New Roman"/>
                <a:cs typeface="Times New Roman"/>
              </a:rPr>
              <a:t>Virtualizing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Organizations also </a:t>
            </a:r>
            <a:r>
              <a:rPr sz="2000" dirty="0">
                <a:latin typeface="Times New Roman"/>
                <a:cs typeface="Times New Roman"/>
              </a:rPr>
              <a:t>need to </a:t>
            </a:r>
            <a:r>
              <a:rPr sz="2000" spc="-5" dirty="0">
                <a:latin typeface="Times New Roman"/>
                <a:cs typeface="Times New Roman"/>
              </a:rPr>
              <a:t>virtualize </a:t>
            </a:r>
            <a:r>
              <a:rPr sz="2000" dirty="0">
                <a:latin typeface="Times New Roman"/>
                <a:cs typeface="Times New Roman"/>
              </a:rPr>
              <a:t>storage. In addition to application data, virtual </a:t>
            </a:r>
            <a:r>
              <a:rPr sz="2000" spc="-5" dirty="0">
                <a:latin typeface="Times New Roman"/>
                <a:cs typeface="Times New Roman"/>
              </a:rPr>
              <a:t>machine images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  to 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stored.</a:t>
            </a:r>
            <a:endParaRPr sz="2000">
              <a:latin typeface="Times New Roman"/>
              <a:cs typeface="Times New Roman"/>
            </a:endParaRPr>
          </a:p>
          <a:p>
            <a:pPr marL="355600" marR="1835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When virtual </a:t>
            </a:r>
            <a:r>
              <a:rPr sz="2000" spc="-5" dirty="0">
                <a:latin typeface="Times New Roman"/>
                <a:cs typeface="Times New Roman"/>
              </a:rPr>
              <a:t>machines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in use, they are stored as disk </a:t>
            </a:r>
            <a:r>
              <a:rPr sz="2000" spc="-5" dirty="0">
                <a:latin typeface="Times New Roman"/>
                <a:cs typeface="Times New Roman"/>
              </a:rPr>
              <a:t>files </a:t>
            </a:r>
            <a:r>
              <a:rPr sz="2000" dirty="0">
                <a:latin typeface="Times New Roman"/>
                <a:cs typeface="Times New Roman"/>
              </a:rPr>
              <a:t>that can be </a:t>
            </a:r>
            <a:r>
              <a:rPr sz="2000" spc="-5" dirty="0">
                <a:latin typeface="Times New Roman"/>
                <a:cs typeface="Times New Roman"/>
              </a:rPr>
              <a:t>instantiated </a:t>
            </a:r>
            <a:r>
              <a:rPr sz="2000" dirty="0">
                <a:latin typeface="Times New Roman"/>
                <a:cs typeface="Times New Roman"/>
              </a:rPr>
              <a:t>at a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moment’s  </a:t>
            </a:r>
            <a:r>
              <a:rPr sz="2000" dirty="0">
                <a:latin typeface="Times New Roman"/>
                <a:cs typeface="Times New Roman"/>
              </a:rPr>
              <a:t>notice.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works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Network-Attached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(NAS)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(SAN)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because a NAS is </a:t>
            </a:r>
            <a:r>
              <a:rPr sz="2000" spc="-5" dirty="0">
                <a:latin typeface="Times New Roman"/>
                <a:cs typeface="Times New Roman"/>
              </a:rPr>
              <a:t>less </a:t>
            </a:r>
            <a:r>
              <a:rPr sz="2000" dirty="0">
                <a:latin typeface="Times New Roman"/>
                <a:cs typeface="Times New Roman"/>
              </a:rPr>
              <a:t>expensive and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flexible than a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131564" y="3701796"/>
            <a:ext cx="3561588" cy="301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00" y="1100327"/>
            <a:ext cx="987551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91545" cy="466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Managing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b="1" dirty="0">
                <a:latin typeface="Times New Roman"/>
                <a:cs typeface="Times New Roman"/>
              </a:rPr>
              <a:t>Security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 marL="12700" marR="10928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Using virtual </a:t>
            </a:r>
            <a:r>
              <a:rPr sz="2000" spc="-5" dirty="0">
                <a:latin typeface="Times New Roman"/>
                <a:cs typeface="Times New Roman"/>
              </a:rPr>
              <a:t>machines complicates </a:t>
            </a:r>
            <a:r>
              <a:rPr sz="2000" dirty="0">
                <a:latin typeface="Times New Roman"/>
                <a:cs typeface="Times New Roman"/>
              </a:rPr>
              <a:t>IT security because it involves </a:t>
            </a:r>
            <a:r>
              <a:rPr sz="2000" spc="-5" dirty="0">
                <a:latin typeface="Times New Roman"/>
                <a:cs typeface="Times New Roman"/>
              </a:rPr>
              <a:t>protecting </a:t>
            </a:r>
            <a:r>
              <a:rPr sz="2000" dirty="0">
                <a:latin typeface="Times New Roman"/>
                <a:cs typeface="Times New Roman"/>
              </a:rPr>
              <a:t>virtual </a:t>
            </a:r>
            <a:r>
              <a:rPr sz="2000" spc="-5" dirty="0">
                <a:latin typeface="Times New Roman"/>
                <a:cs typeface="Times New Roman"/>
              </a:rPr>
              <a:t>machines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  </a:t>
            </a:r>
            <a:r>
              <a:rPr sz="2000" spc="-5" dirty="0">
                <a:latin typeface="Times New Roman"/>
                <a:cs typeface="Times New Roman"/>
              </a:rPr>
              <a:t>collections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them). Some </a:t>
            </a:r>
            <a:r>
              <a:rPr sz="2000" dirty="0">
                <a:latin typeface="Times New Roman"/>
                <a:cs typeface="Times New Roman"/>
              </a:rPr>
              <a:t>of the issues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Network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Current network defenses are based on physical networks. In the virtualized environment, the network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 no longer physical; </a:t>
            </a:r>
            <a:r>
              <a:rPr sz="2000" spc="-5" dirty="0">
                <a:latin typeface="Times New Roman"/>
                <a:cs typeface="Times New Roman"/>
              </a:rPr>
              <a:t>its configuration </a:t>
            </a:r>
            <a:r>
              <a:rPr sz="2000" dirty="0">
                <a:latin typeface="Times New Roman"/>
                <a:cs typeface="Times New Roman"/>
              </a:rPr>
              <a:t>can actually change </a:t>
            </a:r>
            <a:r>
              <a:rPr sz="2000" spc="-15" dirty="0">
                <a:latin typeface="Times New Roman"/>
                <a:cs typeface="Times New Roman"/>
              </a:rPr>
              <a:t>dynamically,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makes </a:t>
            </a:r>
            <a:r>
              <a:rPr sz="2000" dirty="0">
                <a:latin typeface="Times New Roman"/>
                <a:cs typeface="Times New Roman"/>
              </a:rPr>
              <a:t>network </a:t>
            </a:r>
            <a:r>
              <a:rPr sz="2000" spc="-5" dirty="0">
                <a:latin typeface="Times New Roman"/>
                <a:cs typeface="Times New Roman"/>
              </a:rPr>
              <a:t>monitoring  difficult. </a:t>
            </a: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fix this </a:t>
            </a:r>
            <a:r>
              <a:rPr sz="2000" spc="-5" dirty="0">
                <a:latin typeface="Times New Roman"/>
                <a:cs typeface="Times New Roman"/>
              </a:rPr>
              <a:t>problem,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10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have software products (available from </a:t>
            </a:r>
            <a:r>
              <a:rPr sz="2000" spc="-5" dirty="0">
                <a:latin typeface="Times New Roman"/>
                <a:cs typeface="Times New Roman"/>
              </a:rPr>
              <a:t>companies </a:t>
            </a:r>
            <a:r>
              <a:rPr sz="2000" dirty="0">
                <a:latin typeface="Times New Roman"/>
                <a:cs typeface="Times New Roman"/>
              </a:rPr>
              <a:t>such as  </a:t>
            </a:r>
            <a:r>
              <a:rPr sz="2000" spc="-20" dirty="0">
                <a:latin typeface="Times New Roman"/>
                <a:cs typeface="Times New Roman"/>
              </a:rPr>
              <a:t>VMWare, </a:t>
            </a:r>
            <a:r>
              <a:rPr sz="2000" dirty="0">
                <a:latin typeface="Times New Roman"/>
                <a:cs typeface="Times New Roman"/>
              </a:rPr>
              <a:t>IBM, Hewlett-Packard, and CA) that can </a:t>
            </a:r>
            <a:r>
              <a:rPr sz="2000" spc="-5" dirty="0">
                <a:latin typeface="Times New Roman"/>
                <a:cs typeface="Times New Roman"/>
              </a:rPr>
              <a:t>monitor </a:t>
            </a:r>
            <a:r>
              <a:rPr sz="2000" dirty="0">
                <a:latin typeface="Times New Roman"/>
                <a:cs typeface="Times New Roman"/>
              </a:rPr>
              <a:t>virtual networks </a:t>
            </a:r>
            <a:r>
              <a:rPr sz="2000" spc="5" dirty="0">
                <a:latin typeface="Times New Roman"/>
                <a:cs typeface="Times New Roman"/>
              </a:rPr>
              <a:t>and, </a:t>
            </a:r>
            <a:r>
              <a:rPr sz="2000" spc="-20" dirty="0">
                <a:latin typeface="Times New Roman"/>
                <a:cs typeface="Times New Roman"/>
              </a:rPr>
              <a:t>ultimately, </a:t>
            </a:r>
            <a:r>
              <a:rPr sz="2000" spc="-5" dirty="0">
                <a:latin typeface="Times New Roman"/>
                <a:cs typeface="Times New Roman"/>
              </a:rPr>
              <a:t>dynamic 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Hypervisors</a:t>
            </a:r>
            <a:endParaRPr sz="2000">
              <a:latin typeface="Times New Roman"/>
              <a:cs typeface="Times New Roman"/>
            </a:endParaRPr>
          </a:p>
          <a:p>
            <a:pPr marL="469900" marR="14859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Just as an OS </a:t>
            </a:r>
            <a:r>
              <a:rPr sz="2000" spc="-5" dirty="0">
                <a:latin typeface="Times New Roman"/>
                <a:cs typeface="Times New Roman"/>
              </a:rPr>
              <a:t>attack is </a:t>
            </a:r>
            <a:r>
              <a:rPr sz="2000" dirty="0">
                <a:latin typeface="Times New Roman"/>
                <a:cs typeface="Times New Roman"/>
              </a:rPr>
              <a:t>possible, a hacker can </a:t>
            </a:r>
            <a:r>
              <a:rPr sz="2000" spc="-5" dirty="0">
                <a:latin typeface="Times New Roman"/>
                <a:cs typeface="Times New Roman"/>
              </a:rPr>
              <a:t>take </a:t>
            </a:r>
            <a:r>
              <a:rPr sz="2000" dirty="0">
                <a:latin typeface="Times New Roman"/>
                <a:cs typeface="Times New Roman"/>
              </a:rPr>
              <a:t>control of a </a:t>
            </a:r>
            <a:r>
              <a:rPr sz="2000" spc="-10" dirty="0">
                <a:latin typeface="Times New Roman"/>
                <a:cs typeface="Times New Roman"/>
              </a:rPr>
              <a:t>hypervisor. </a:t>
            </a:r>
            <a:r>
              <a:rPr sz="2000" dirty="0">
                <a:latin typeface="Times New Roman"/>
                <a:cs typeface="Times New Roman"/>
              </a:rPr>
              <a:t>If the hacker gains control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the </a:t>
            </a:r>
            <a:r>
              <a:rPr sz="2000" spc="-10" dirty="0">
                <a:latin typeface="Times New Roman"/>
                <a:cs typeface="Times New Roman"/>
              </a:rPr>
              <a:t>hypervisor, </a:t>
            </a:r>
            <a:r>
              <a:rPr sz="2000" dirty="0">
                <a:latin typeface="Times New Roman"/>
                <a:cs typeface="Times New Roman"/>
              </a:rPr>
              <a:t>he gains control of everything that it controls; therefore, he could do a lot of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damage.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154411" y="2164079"/>
            <a:ext cx="1437131" cy="862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1152" y="4288535"/>
            <a:ext cx="850392" cy="922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142980" cy="4051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Managing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Security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Configuration and change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dirty="0">
                <a:latin typeface="Times New Roman"/>
                <a:cs typeface="Times New Roman"/>
              </a:rPr>
              <a:t>act of changing configurations or patching the software on virtual </a:t>
            </a:r>
            <a:r>
              <a:rPr sz="2000" spc="-5" dirty="0">
                <a:latin typeface="Times New Roman"/>
                <a:cs typeface="Times New Roman"/>
              </a:rPr>
              <a:t>machines becomes much  more complex </a:t>
            </a:r>
            <a:r>
              <a:rPr sz="2000" dirty="0">
                <a:latin typeface="Times New Roman"/>
                <a:cs typeface="Times New Roman"/>
              </a:rPr>
              <a:t>if the software is locked away in virtual </a:t>
            </a:r>
            <a:r>
              <a:rPr sz="2000" spc="-5" dirty="0">
                <a:latin typeface="Times New Roman"/>
                <a:cs typeface="Times New Roman"/>
              </a:rPr>
              <a:t>images; </a:t>
            </a:r>
            <a:r>
              <a:rPr sz="2000" dirty="0">
                <a:latin typeface="Times New Roman"/>
                <a:cs typeface="Times New Roman"/>
              </a:rPr>
              <a:t>in the virtual world,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no longer have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fixed </a:t>
            </a:r>
            <a:r>
              <a:rPr sz="2000" spc="-5" dirty="0">
                <a:latin typeface="Times New Roman"/>
                <a:cs typeface="Times New Roman"/>
              </a:rPr>
              <a:t>static </a:t>
            </a:r>
            <a:r>
              <a:rPr sz="2000" dirty="0">
                <a:latin typeface="Times New Roman"/>
                <a:cs typeface="Times New Roman"/>
              </a:rPr>
              <a:t>address to update 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configuration.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Perimeter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469900" marR="254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Providing </a:t>
            </a:r>
            <a:r>
              <a:rPr sz="2000" spc="-5" dirty="0">
                <a:latin typeface="Times New Roman"/>
                <a:cs typeface="Times New Roman"/>
              </a:rPr>
              <a:t>perimeter </a:t>
            </a:r>
            <a:r>
              <a:rPr sz="2000" spc="-15" dirty="0">
                <a:latin typeface="Times New Roman"/>
                <a:cs typeface="Times New Roman"/>
              </a:rPr>
              <a:t>security, </a:t>
            </a:r>
            <a:r>
              <a:rPr sz="2000" dirty="0">
                <a:latin typeface="Times New Roman"/>
                <a:cs typeface="Times New Roman"/>
              </a:rPr>
              <a:t>such as firewalls, in a virtual environment is a </a:t>
            </a:r>
            <a:r>
              <a:rPr sz="2000" spc="-5" dirty="0">
                <a:latin typeface="Times New Roman"/>
                <a:cs typeface="Times New Roman"/>
              </a:rPr>
              <a:t>little more complicated </a:t>
            </a:r>
            <a:r>
              <a:rPr sz="2000" dirty="0">
                <a:latin typeface="Times New Roman"/>
                <a:cs typeface="Times New Roman"/>
              </a:rPr>
              <a:t>than  in a </a:t>
            </a:r>
            <a:r>
              <a:rPr sz="2000" spc="-5" dirty="0">
                <a:latin typeface="Times New Roman"/>
                <a:cs typeface="Times New Roman"/>
              </a:rPr>
              <a:t>normal </a:t>
            </a:r>
            <a:r>
              <a:rPr sz="2000" dirty="0">
                <a:latin typeface="Times New Roman"/>
                <a:cs typeface="Times New Roman"/>
              </a:rPr>
              <a:t>network because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virtual servers are outside a firewall. This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be the </a:t>
            </a:r>
            <a:r>
              <a:rPr sz="2000" spc="-5" dirty="0">
                <a:latin typeface="Times New Roman"/>
                <a:cs typeface="Times New Roman"/>
              </a:rPr>
              <a:t>responsibility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the service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073640" y="1252727"/>
            <a:ext cx="1949196" cy="117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0640" y="5135879"/>
            <a:ext cx="2819400" cy="158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45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955" y="2788157"/>
            <a:ext cx="95002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7965" marR="5080" indent="-40259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latin typeface="Arial"/>
                <a:cs typeface="Arial"/>
              </a:rPr>
              <a:t>Managing </a:t>
            </a:r>
            <a:r>
              <a:rPr sz="4000" b="1" spc="-25" dirty="0">
                <a:latin typeface="Arial"/>
                <a:cs typeface="Arial"/>
              </a:rPr>
              <a:t>Desktops and Devices </a:t>
            </a:r>
            <a:r>
              <a:rPr sz="4000" b="1" spc="-20" dirty="0">
                <a:latin typeface="Arial"/>
                <a:cs typeface="Arial"/>
              </a:rPr>
              <a:t>on </a:t>
            </a:r>
            <a:r>
              <a:rPr sz="4000" b="1" spc="-25" dirty="0">
                <a:latin typeface="Arial"/>
                <a:cs typeface="Arial"/>
              </a:rPr>
              <a:t>the  </a:t>
            </a:r>
            <a:r>
              <a:rPr sz="4000" b="1" spc="-30" dirty="0">
                <a:latin typeface="Arial"/>
                <a:cs typeface="Arial"/>
              </a:rPr>
              <a:t>Cloud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01375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Virtual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Desktops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3144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 a virtualized desktop, the applications, data, </a:t>
            </a:r>
            <a:r>
              <a:rPr sz="2000" spc="-5" dirty="0">
                <a:latin typeface="Times New Roman"/>
                <a:cs typeface="Times New Roman"/>
              </a:rPr>
              <a:t>files, </a:t>
            </a:r>
            <a:r>
              <a:rPr sz="2000" dirty="0">
                <a:latin typeface="Times New Roman"/>
                <a:cs typeface="Times New Roman"/>
              </a:rPr>
              <a:t>and anything graphic are separated from the </a:t>
            </a:r>
            <a:r>
              <a:rPr sz="2000" spc="-5" dirty="0">
                <a:latin typeface="Times New Roman"/>
                <a:cs typeface="Times New Roman"/>
              </a:rPr>
              <a:t>actual  </a:t>
            </a:r>
            <a:r>
              <a:rPr sz="2000" dirty="0">
                <a:latin typeface="Times New Roman"/>
                <a:cs typeface="Times New Roman"/>
              </a:rPr>
              <a:t>desktop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server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center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(not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machine).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desktop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  called </a:t>
            </a:r>
            <a:r>
              <a:rPr sz="2000" b="1" dirty="0">
                <a:latin typeface="Times New Roman"/>
                <a:cs typeface="Times New Roman"/>
              </a:rPr>
              <a:t>graphic terminal or a thin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client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Virtualizing </a:t>
            </a:r>
            <a:r>
              <a:rPr sz="2000" dirty="0">
                <a:latin typeface="Times New Roman"/>
                <a:cs typeface="Times New Roman"/>
              </a:rPr>
              <a:t>the desktop can bring down the </a:t>
            </a:r>
            <a:r>
              <a:rPr sz="2000" spc="-30" dirty="0">
                <a:latin typeface="Times New Roman"/>
                <a:cs typeface="Times New Roman"/>
              </a:rPr>
              <a:t>Total </a:t>
            </a:r>
            <a:r>
              <a:rPr sz="2000" dirty="0">
                <a:latin typeface="Times New Roman"/>
                <a:cs typeface="Times New Roman"/>
              </a:rPr>
              <a:t>Cost of Ownership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(TCO).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30" dirty="0">
                <a:latin typeface="Times New Roman"/>
                <a:cs typeface="Times New Roman"/>
              </a:rPr>
              <a:t>PC’s </a:t>
            </a:r>
            <a:r>
              <a:rPr sz="2000" dirty="0">
                <a:latin typeface="Times New Roman"/>
                <a:cs typeface="Times New Roman"/>
              </a:rPr>
              <a:t>total cost of ownership (TCO): acquisition, </a:t>
            </a:r>
            <a:r>
              <a:rPr sz="2000" spc="-5" dirty="0">
                <a:latin typeface="Times New Roman"/>
                <a:cs typeface="Times New Roman"/>
              </a:rPr>
              <a:t>maintenance, </a:t>
            </a:r>
            <a:r>
              <a:rPr sz="2000" dirty="0">
                <a:latin typeface="Times New Roman"/>
                <a:cs typeface="Times New Roman"/>
              </a:rPr>
              <a:t>support, help desk, hardware,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software,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power.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 a </a:t>
            </a:r>
            <a:r>
              <a:rPr sz="2000" spc="-5" dirty="0">
                <a:latin typeface="Times New Roman"/>
                <a:cs typeface="Times New Roman"/>
              </a:rPr>
              <a:t>typical </a:t>
            </a:r>
            <a:r>
              <a:rPr sz="2000" dirty="0">
                <a:latin typeface="Times New Roman"/>
                <a:cs typeface="Times New Roman"/>
              </a:rPr>
              <a:t>enterprise situation, the annual support cost per PC is anywhere between three and five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times  </a:t>
            </a:r>
            <a:r>
              <a:rPr sz="2000" dirty="0">
                <a:latin typeface="Times New Roman"/>
                <a:cs typeface="Times New Roman"/>
              </a:rPr>
              <a:t>the cost of the PC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itself.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Standardizing infrastructure </a:t>
            </a:r>
            <a:r>
              <a:rPr sz="2000" dirty="0">
                <a:latin typeface="Times New Roman"/>
                <a:cs typeface="Times New Roman"/>
              </a:rPr>
              <a:t>that needs to be </a:t>
            </a:r>
            <a:r>
              <a:rPr sz="2000" spc="-5" dirty="0">
                <a:latin typeface="Times New Roman"/>
                <a:cs typeface="Times New Roman"/>
              </a:rPr>
              <a:t>managed </a:t>
            </a:r>
            <a:r>
              <a:rPr sz="2000" dirty="0">
                <a:latin typeface="Times New Roman"/>
                <a:cs typeface="Times New Roman"/>
              </a:rPr>
              <a:t>via </a:t>
            </a:r>
            <a:r>
              <a:rPr sz="2000" spc="-5" dirty="0">
                <a:latin typeface="Times New Roman"/>
                <a:cs typeface="Times New Roman"/>
              </a:rPr>
              <a:t>virtualization makes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easier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optimize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is popular in a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industries.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example,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In healthcare, </a:t>
            </a:r>
            <a:r>
              <a:rPr sz="2000" spc="-5" dirty="0">
                <a:latin typeface="Times New Roman"/>
                <a:cs typeface="Times New Roman"/>
              </a:rPr>
              <a:t>clinicians </a:t>
            </a:r>
            <a:r>
              <a:rPr sz="2000" dirty="0">
                <a:latin typeface="Times New Roman"/>
                <a:cs typeface="Times New Roman"/>
              </a:rPr>
              <a:t>use a </a:t>
            </a:r>
            <a:r>
              <a:rPr sz="2000" spc="-5" dirty="0">
                <a:latin typeface="Times New Roman"/>
                <a:cs typeface="Times New Roman"/>
              </a:rPr>
              <a:t>virtualized </a:t>
            </a:r>
            <a:r>
              <a:rPr sz="2000" dirty="0">
                <a:latin typeface="Times New Roman"/>
                <a:cs typeface="Times New Roman"/>
              </a:rPr>
              <a:t>desktop to gain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in any patient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room.</a:t>
            </a:r>
            <a:endParaRPr sz="2000">
              <a:latin typeface="Times New Roman"/>
              <a:cs typeface="Times New Roman"/>
            </a:endParaRPr>
          </a:p>
          <a:p>
            <a:pPr marL="812800" marR="8636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In science </a:t>
            </a:r>
            <a:r>
              <a:rPr sz="2000" spc="-5" dirty="0">
                <a:latin typeface="Times New Roman"/>
                <a:cs typeface="Times New Roman"/>
              </a:rPr>
              <a:t>labs, </a:t>
            </a:r>
            <a:r>
              <a:rPr sz="2000" dirty="0">
                <a:latin typeface="Times New Roman"/>
                <a:cs typeface="Times New Roman"/>
              </a:rPr>
              <a:t>where space is at a </a:t>
            </a:r>
            <a:r>
              <a:rPr sz="2000" spc="-5" dirty="0">
                <a:latin typeface="Times New Roman"/>
                <a:cs typeface="Times New Roman"/>
              </a:rPr>
              <a:t>premium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contaminant-free </a:t>
            </a:r>
            <a:r>
              <a:rPr sz="2000" dirty="0">
                <a:latin typeface="Times New Roman"/>
                <a:cs typeface="Times New Roman"/>
              </a:rPr>
              <a:t>work areas are 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priority,  </a:t>
            </a:r>
            <a:r>
              <a:rPr sz="2000" spc="-5" dirty="0">
                <a:latin typeface="Times New Roman"/>
                <a:cs typeface="Times New Roman"/>
              </a:rPr>
              <a:t>virtualized </a:t>
            </a:r>
            <a:r>
              <a:rPr sz="2000" dirty="0">
                <a:latin typeface="Times New Roman"/>
                <a:cs typeface="Times New Roman"/>
              </a:rPr>
              <a:t>desktops </a:t>
            </a:r>
            <a:r>
              <a:rPr sz="2000" spc="-5" dirty="0">
                <a:latin typeface="Times New Roman"/>
                <a:cs typeface="Times New Roman"/>
              </a:rPr>
              <a:t>eliminate </a:t>
            </a:r>
            <a:r>
              <a:rPr sz="2000" dirty="0">
                <a:latin typeface="Times New Roman"/>
                <a:cs typeface="Times New Roman"/>
              </a:rPr>
              <a:t>the server and other hardware from the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room.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20" dirty="0">
                <a:latin typeface="Times New Roman"/>
                <a:cs typeface="Times New Roman"/>
              </a:rPr>
              <a:t>Temporary </a:t>
            </a:r>
            <a:r>
              <a:rPr sz="2000" dirty="0">
                <a:latin typeface="Times New Roman"/>
                <a:cs typeface="Times New Roman"/>
              </a:rPr>
              <a:t>workers and traders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moving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constantly.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069068" y="947927"/>
            <a:ext cx="1522476" cy="85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8599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Virtual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Desktops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0279" y="1507236"/>
            <a:ext cx="6594348" cy="5213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4394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client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desktop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Client virtualization </a:t>
            </a:r>
            <a:r>
              <a:rPr sz="2000" dirty="0">
                <a:latin typeface="Times New Roman"/>
                <a:cs typeface="Times New Roman"/>
              </a:rPr>
              <a:t>involves </a:t>
            </a:r>
            <a:r>
              <a:rPr sz="2000" spc="-5" dirty="0">
                <a:latin typeface="Times New Roman"/>
                <a:cs typeface="Times New Roman"/>
              </a:rPr>
              <a:t>emulating </a:t>
            </a:r>
            <a:r>
              <a:rPr sz="2000" dirty="0">
                <a:latin typeface="Times New Roman"/>
                <a:cs typeface="Times New Roman"/>
              </a:rPr>
              <a:t>a whole PC in software on a data center server and </a:t>
            </a:r>
            <a:r>
              <a:rPr sz="2000" spc="-5" dirty="0">
                <a:latin typeface="Times New Roman"/>
                <a:cs typeface="Times New Roman"/>
              </a:rPr>
              <a:t>displaying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  interface on a graphics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terminal.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Virtualizing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client </a:t>
            </a:r>
            <a:r>
              <a:rPr sz="2000" dirty="0">
                <a:latin typeface="Times New Roman"/>
                <a:cs typeface="Times New Roman"/>
              </a:rPr>
              <a:t>desktop can happen in four ways, each of which is described in the following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sections: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Session-based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Operating-system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streaming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15" dirty="0">
                <a:latin typeface="Times New Roman"/>
                <a:cs typeface="Times New Roman"/>
              </a:rPr>
              <a:t>Virtual </a:t>
            </a:r>
            <a:r>
              <a:rPr sz="2000" dirty="0">
                <a:latin typeface="Times New Roman"/>
                <a:cs typeface="Times New Roman"/>
              </a:rPr>
              <a:t>Desktop </a:t>
            </a:r>
            <a:r>
              <a:rPr sz="2000" spc="-5" dirty="0">
                <a:latin typeface="Times New Roman"/>
                <a:cs typeface="Times New Roman"/>
              </a:rPr>
              <a:t>Infrastructure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(VDI)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PC</a:t>
            </a:r>
            <a:r>
              <a:rPr sz="2000" spc="-5" dirty="0">
                <a:latin typeface="Times New Roman"/>
                <a:cs typeface="Times New Roman"/>
              </a:rPr>
              <a:t> blade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Session-based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469900" marR="3556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In session-based computing, the user is </a:t>
            </a:r>
            <a:r>
              <a:rPr sz="2000" spc="-5" dirty="0">
                <a:latin typeface="Times New Roman"/>
                <a:cs typeface="Times New Roman"/>
              </a:rPr>
              <a:t>really </a:t>
            </a:r>
            <a:r>
              <a:rPr sz="2000" dirty="0">
                <a:latin typeface="Times New Roman"/>
                <a:cs typeface="Times New Roman"/>
              </a:rPr>
              <a:t>running a session on a </a:t>
            </a:r>
            <a:r>
              <a:rPr sz="2000" spc="-15" dirty="0">
                <a:latin typeface="Times New Roman"/>
                <a:cs typeface="Times New Roman"/>
              </a:rPr>
              <a:t>server. </a:t>
            </a:r>
            <a:r>
              <a:rPr sz="2000" dirty="0">
                <a:latin typeface="Times New Roman"/>
                <a:cs typeface="Times New Roman"/>
              </a:rPr>
              <a:t>The server is running a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  instance of the </a:t>
            </a:r>
            <a:r>
              <a:rPr sz="2000" spc="-10" dirty="0">
                <a:latin typeface="Times New Roman"/>
                <a:cs typeface="Times New Roman"/>
              </a:rPr>
              <a:t>Windows </a:t>
            </a:r>
            <a:r>
              <a:rPr sz="2000" dirty="0">
                <a:latin typeface="Times New Roman"/>
                <a:cs typeface="Times New Roman"/>
              </a:rPr>
              <a:t>operating system with </a:t>
            </a:r>
            <a:r>
              <a:rPr sz="2000" spc="-5" dirty="0">
                <a:latin typeface="Times New Roman"/>
                <a:cs typeface="Times New Roman"/>
              </a:rPr>
              <a:t>multiple </a:t>
            </a:r>
            <a:r>
              <a:rPr sz="2000" dirty="0">
                <a:latin typeface="Times New Roman"/>
                <a:cs typeface="Times New Roman"/>
              </a:rPr>
              <a:t>sessions. Only the screen </a:t>
            </a:r>
            <a:r>
              <a:rPr sz="2000" spc="-5" dirty="0">
                <a:latin typeface="Times New Roman"/>
                <a:cs typeface="Times New Roman"/>
              </a:rPr>
              <a:t>image </a:t>
            </a:r>
            <a:r>
              <a:rPr sz="2000" dirty="0">
                <a:latin typeface="Times New Roman"/>
                <a:cs typeface="Times New Roman"/>
              </a:rPr>
              <a:t>is actually  </a:t>
            </a:r>
            <a:r>
              <a:rPr sz="2000" spc="-5" dirty="0">
                <a:latin typeface="Times New Roman"/>
                <a:cs typeface="Times New Roman"/>
              </a:rPr>
              <a:t>transmitted </a:t>
            </a:r>
            <a:r>
              <a:rPr sz="2000" dirty="0">
                <a:latin typeface="Times New Roman"/>
                <a:cs typeface="Times New Roman"/>
              </a:rPr>
              <a:t>to the </a:t>
            </a:r>
            <a:r>
              <a:rPr sz="2000" spc="-15" dirty="0">
                <a:latin typeface="Times New Roman"/>
                <a:cs typeface="Times New Roman"/>
              </a:rPr>
              <a:t>user,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have a thin </a:t>
            </a:r>
            <a:r>
              <a:rPr sz="2000" spc="-5" dirty="0">
                <a:latin typeface="Times New Roman"/>
                <a:cs typeface="Times New Roman"/>
              </a:rPr>
              <a:t>client </a:t>
            </a:r>
            <a:r>
              <a:rPr sz="2000" dirty="0">
                <a:latin typeface="Times New Roman"/>
                <a:cs typeface="Times New Roman"/>
              </a:rPr>
              <a:t>or possibly an old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PC.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Products that provide this </a:t>
            </a:r>
            <a:r>
              <a:rPr sz="2000" spc="-5" dirty="0">
                <a:latin typeface="Times New Roman"/>
                <a:cs typeface="Times New Roman"/>
              </a:rPr>
              <a:t>capability </a:t>
            </a:r>
            <a:r>
              <a:rPr sz="2000" dirty="0">
                <a:latin typeface="Times New Roman"/>
                <a:cs typeface="Times New Roman"/>
              </a:rPr>
              <a:t>include </a:t>
            </a:r>
            <a:r>
              <a:rPr sz="2000" spc="-5" dirty="0">
                <a:latin typeface="Times New Roman"/>
                <a:cs typeface="Times New Roman"/>
              </a:rPr>
              <a:t>Citrix MetaFrame </a:t>
            </a:r>
            <a:r>
              <a:rPr sz="2000" dirty="0">
                <a:latin typeface="Times New Roman"/>
                <a:cs typeface="Times New Roman"/>
              </a:rPr>
              <a:t>and Microsoft </a:t>
            </a:r>
            <a:r>
              <a:rPr sz="2000" spc="-20" dirty="0">
                <a:latin typeface="Times New Roman"/>
                <a:cs typeface="Times New Roman"/>
              </a:rPr>
              <a:t>Terminal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072371" y="3080004"/>
            <a:ext cx="2519172" cy="141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0297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client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desktop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Operating-system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streaming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 this approach, the </a:t>
            </a:r>
            <a:r>
              <a:rPr sz="2000" spc="-10" dirty="0">
                <a:latin typeface="Times New Roman"/>
                <a:cs typeface="Times New Roman"/>
              </a:rPr>
              <a:t>Windows </a:t>
            </a:r>
            <a:r>
              <a:rPr sz="2000" dirty="0">
                <a:latin typeface="Times New Roman"/>
                <a:cs typeface="Times New Roman"/>
              </a:rPr>
              <a:t>OS software is passed to the </a:t>
            </a:r>
            <a:r>
              <a:rPr sz="2000" spc="-5" dirty="0">
                <a:latin typeface="Times New Roman"/>
                <a:cs typeface="Times New Roman"/>
              </a:rPr>
              <a:t>client </a:t>
            </a:r>
            <a:r>
              <a:rPr sz="2000" dirty="0">
                <a:latin typeface="Times New Roman"/>
                <a:cs typeface="Times New Roman"/>
              </a:rPr>
              <a:t>device—but only as </a:t>
            </a:r>
            <a:r>
              <a:rPr sz="2000" spc="-5" dirty="0">
                <a:latin typeface="Times New Roman"/>
                <a:cs typeface="Times New Roman"/>
              </a:rPr>
              <a:t>much </a:t>
            </a:r>
            <a:r>
              <a:rPr sz="2000" dirty="0">
                <a:latin typeface="Times New Roman"/>
                <a:cs typeface="Times New Roman"/>
              </a:rPr>
              <a:t>of the  software </a:t>
            </a:r>
            <a:r>
              <a:rPr sz="2000" spc="-20" dirty="0">
                <a:latin typeface="Times New Roman"/>
                <a:cs typeface="Times New Roman"/>
              </a:rPr>
              <a:t>that’s </a:t>
            </a:r>
            <a:r>
              <a:rPr sz="2000" dirty="0">
                <a:latin typeface="Times New Roman"/>
                <a:cs typeface="Times New Roman"/>
              </a:rPr>
              <a:t>needed at any point in </a:t>
            </a:r>
            <a:r>
              <a:rPr sz="2000" spc="-10" dirty="0">
                <a:latin typeface="Times New Roman"/>
                <a:cs typeface="Times New Roman"/>
              </a:rPr>
              <a:t>time. </a:t>
            </a:r>
            <a:r>
              <a:rPr sz="2000" spc="-25" dirty="0">
                <a:latin typeface="Times New Roman"/>
                <a:cs typeface="Times New Roman"/>
              </a:rPr>
              <a:t>Technically,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process is </a:t>
            </a:r>
            <a:r>
              <a:rPr sz="2000" spc="-5" dirty="0">
                <a:latin typeface="Times New Roman"/>
                <a:cs typeface="Times New Roman"/>
              </a:rPr>
              <a:t>called streaming. Some </a:t>
            </a:r>
            <a:r>
              <a:rPr sz="2000" dirty="0">
                <a:latin typeface="Times New Roman"/>
                <a:cs typeface="Times New Roman"/>
              </a:rPr>
              <a:t>of the  processing occurs on the disk and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in local </a:t>
            </a:r>
            <a:r>
              <a:rPr sz="2000" spc="-25" dirty="0">
                <a:latin typeface="Times New Roman"/>
                <a:cs typeface="Times New Roman"/>
              </a:rPr>
              <a:t>memory. </a:t>
            </a:r>
            <a:r>
              <a:rPr sz="2000" dirty="0">
                <a:latin typeface="Times New Roman"/>
                <a:cs typeface="Times New Roman"/>
              </a:rPr>
              <a:t>Thus, the </a:t>
            </a:r>
            <a:r>
              <a:rPr sz="2000" spc="-10" dirty="0">
                <a:latin typeface="Times New Roman"/>
                <a:cs typeface="Times New Roman"/>
              </a:rPr>
              <a:t>Windows </a:t>
            </a:r>
            <a:r>
              <a:rPr sz="2000" dirty="0">
                <a:latin typeface="Times New Roman"/>
                <a:cs typeface="Times New Roman"/>
              </a:rPr>
              <a:t>OS and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applications are  split between the </a:t>
            </a:r>
            <a:r>
              <a:rPr sz="2000" spc="-5" dirty="0">
                <a:latin typeface="Times New Roman"/>
                <a:cs typeface="Times New Roman"/>
              </a:rPr>
              <a:t>client </a:t>
            </a:r>
            <a:r>
              <a:rPr sz="2000" dirty="0">
                <a:latin typeface="Times New Roman"/>
                <a:cs typeface="Times New Roman"/>
              </a:rPr>
              <a:t>and the </a:t>
            </a:r>
            <a:r>
              <a:rPr sz="2000" spc="-15" dirty="0">
                <a:latin typeface="Times New Roman"/>
                <a:cs typeface="Times New Roman"/>
              </a:rPr>
              <a:t>server. </a:t>
            </a:r>
            <a:r>
              <a:rPr sz="2000" spc="-5" dirty="0">
                <a:latin typeface="Times New Roman"/>
                <a:cs typeface="Times New Roman"/>
              </a:rPr>
              <a:t>Streaming applications </a:t>
            </a:r>
            <a:r>
              <a:rPr sz="2000" dirty="0">
                <a:latin typeface="Times New Roman"/>
                <a:cs typeface="Times New Roman"/>
              </a:rPr>
              <a:t>run at about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speed as reading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application from the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Virtual </a:t>
            </a:r>
            <a:r>
              <a:rPr sz="2000" b="1" dirty="0">
                <a:latin typeface="Times New Roman"/>
                <a:cs typeface="Times New Roman"/>
              </a:rPr>
              <a:t>Desktop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Infrastructure</a:t>
            </a:r>
            <a:endParaRPr sz="2000">
              <a:latin typeface="Times New Roman"/>
              <a:cs typeface="Times New Roman"/>
            </a:endParaRPr>
          </a:p>
          <a:p>
            <a:pPr marL="469900" marR="123189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Virtual </a:t>
            </a:r>
            <a:r>
              <a:rPr sz="2000" dirty="0">
                <a:latin typeface="Times New Roman"/>
                <a:cs typeface="Times New Roman"/>
              </a:rPr>
              <a:t>PCs are created on the </a:t>
            </a:r>
            <a:r>
              <a:rPr sz="2000" spc="-15" dirty="0">
                <a:latin typeface="Times New Roman"/>
                <a:cs typeface="Times New Roman"/>
              </a:rPr>
              <a:t>server. </a:t>
            </a:r>
            <a:r>
              <a:rPr sz="2000" dirty="0">
                <a:latin typeface="Times New Roman"/>
                <a:cs typeface="Times New Roman"/>
              </a:rPr>
              <a:t>The user has what appears on the server to be a </a:t>
            </a:r>
            <a:r>
              <a:rPr sz="2000" spc="-5" dirty="0">
                <a:latin typeface="Times New Roman"/>
                <a:cs typeface="Times New Roman"/>
              </a:rPr>
              <a:t>complete </a:t>
            </a:r>
            <a:r>
              <a:rPr sz="2000" dirty="0">
                <a:latin typeface="Times New Roman"/>
                <a:cs typeface="Times New Roman"/>
              </a:rPr>
              <a:t>PC.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graphics are being sent to a desktop. </a:t>
            </a:r>
            <a:r>
              <a:rPr sz="2000" spc="-50" dirty="0">
                <a:latin typeface="Times New Roman"/>
                <a:cs typeface="Times New Roman"/>
              </a:rPr>
              <a:t>Today,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people refer to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kind of </a:t>
            </a:r>
            <a:r>
              <a:rPr sz="2000" spc="-5" dirty="0">
                <a:latin typeface="Times New Roman"/>
                <a:cs typeface="Times New Roman"/>
              </a:rPr>
              <a:t>client virtualization </a:t>
            </a:r>
            <a:r>
              <a:rPr sz="2000" dirty="0">
                <a:latin typeface="Times New Roman"/>
                <a:cs typeface="Times New Roman"/>
              </a:rPr>
              <a:t>as  </a:t>
            </a:r>
            <a:r>
              <a:rPr sz="2000" spc="-15" dirty="0">
                <a:latin typeface="Times New Roman"/>
                <a:cs typeface="Times New Roman"/>
              </a:rPr>
              <a:t>Virtual </a:t>
            </a:r>
            <a:r>
              <a:rPr sz="2000" dirty="0">
                <a:latin typeface="Times New Roman"/>
                <a:cs typeface="Times New Roman"/>
              </a:rPr>
              <a:t>Desktop </a:t>
            </a:r>
            <a:r>
              <a:rPr sz="2000" spc="-5" dirty="0">
                <a:latin typeface="Times New Roman"/>
                <a:cs typeface="Times New Roman"/>
              </a:rPr>
              <a:t>Infrastructure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(VDI).</a:t>
            </a:r>
            <a:endParaRPr sz="2000">
              <a:latin typeface="Times New Roman"/>
              <a:cs typeface="Times New Roman"/>
            </a:endParaRPr>
          </a:p>
          <a:p>
            <a:pPr marL="469900" marR="660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VDI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ability </a:t>
            </a:r>
            <a:r>
              <a:rPr sz="2000" dirty="0">
                <a:latin typeface="Times New Roman"/>
                <a:cs typeface="Times New Roman"/>
              </a:rPr>
              <a:t>to have shared </a:t>
            </a:r>
            <a:r>
              <a:rPr sz="2000" spc="-5" dirty="0">
                <a:latin typeface="Times New Roman"/>
                <a:cs typeface="Times New Roman"/>
              </a:rPr>
              <a:t>client </a:t>
            </a:r>
            <a:r>
              <a:rPr sz="2000" dirty="0">
                <a:latin typeface="Times New Roman"/>
                <a:cs typeface="Times New Roman"/>
              </a:rPr>
              <a:t>sessions on the server rather than on the </a:t>
            </a:r>
            <a:r>
              <a:rPr sz="2000" spc="-5" dirty="0">
                <a:latin typeface="Times New Roman"/>
                <a:cs typeface="Times New Roman"/>
              </a:rPr>
              <a:t>client. </a:t>
            </a:r>
            <a:r>
              <a:rPr sz="2000" dirty="0">
                <a:latin typeface="Times New Roman"/>
                <a:cs typeface="Times New Roman"/>
              </a:rPr>
              <a:t>The software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  need to use </a:t>
            </a:r>
            <a:r>
              <a:rPr sz="2000" spc="-5" dirty="0">
                <a:latin typeface="Times New Roman"/>
                <a:cs typeface="Times New Roman"/>
              </a:rPr>
              <a:t>sits </a:t>
            </a:r>
            <a:r>
              <a:rPr sz="2000" dirty="0">
                <a:latin typeface="Times New Roman"/>
                <a:cs typeface="Times New Roman"/>
              </a:rPr>
              <a:t>on the server and an </a:t>
            </a:r>
            <a:r>
              <a:rPr sz="2000" spc="-5" dirty="0">
                <a:latin typeface="Times New Roman"/>
                <a:cs typeface="Times New Roman"/>
              </a:rPr>
              <a:t>image </a:t>
            </a:r>
            <a:r>
              <a:rPr sz="2000" dirty="0">
                <a:latin typeface="Times New Roman"/>
                <a:cs typeface="Times New Roman"/>
              </a:rPr>
              <a:t>can be viewed on your device. It is a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virtualization  </a:t>
            </a:r>
            <a:r>
              <a:rPr sz="2000" dirty="0">
                <a:latin typeface="Times New Roman"/>
                <a:cs typeface="Times New Roman"/>
              </a:rPr>
              <a:t>hosted on the </a:t>
            </a:r>
            <a:r>
              <a:rPr sz="2000" spc="-15" dirty="0">
                <a:latin typeface="Times New Roman"/>
                <a:cs typeface="Times New Roman"/>
              </a:rPr>
              <a:t>server. </a:t>
            </a:r>
            <a:r>
              <a:rPr sz="2000" dirty="0">
                <a:latin typeface="Times New Roman"/>
                <a:cs typeface="Times New Roman"/>
              </a:rPr>
              <a:t>It is widely used and appropriate in </a:t>
            </a:r>
            <a:r>
              <a:rPr sz="2000" spc="-5" dirty="0">
                <a:latin typeface="Times New Roman"/>
                <a:cs typeface="Times New Roman"/>
              </a:rPr>
              <a:t>many client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607040" y="1127760"/>
            <a:ext cx="1197863" cy="897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26168" y="5910071"/>
            <a:ext cx="2078735" cy="810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8407400" cy="445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buAutoNum type="arabicPeriod"/>
              <a:tabLst>
                <a:tab pos="830580" algn="l"/>
                <a:tab pos="831215" algn="l"/>
              </a:tabLst>
            </a:pPr>
            <a:r>
              <a:rPr sz="2000" dirty="0">
                <a:latin typeface="Times New Roman"/>
                <a:cs typeface="Times New Roman"/>
              </a:rPr>
              <a:t>Managing and Securing Cloud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2000" spc="-10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and 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2000" dirty="0">
                <a:latin typeface="Times New Roman"/>
                <a:cs typeface="Times New Roman"/>
              </a:rPr>
              <a:t>Managing Desktops and devices on 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2000" dirty="0">
                <a:latin typeface="Times New Roman"/>
                <a:cs typeface="Times New Roman"/>
              </a:rPr>
              <a:t>SOA and Cloud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2000" dirty="0">
                <a:latin typeface="Times New Roman"/>
                <a:cs typeface="Times New Roman"/>
              </a:rPr>
              <a:t>Managing the Cloud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2000" dirty="0">
                <a:latin typeface="Times New Roman"/>
                <a:cs typeface="Times New Roman"/>
              </a:rPr>
              <a:t>Planning for the Cloud—Economic Cost Model and Leveraging the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computing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5" dirty="0">
                <a:latin typeface="Times New Roman"/>
                <a:cs typeface="Times New Roman"/>
              </a:rPr>
              <a:t>Dos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Don’ts.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309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client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desktop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The PC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blade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 server blade is a server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contained entirely on a single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board that can be slotted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  a blade cabinet—a purpose-built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cabinet with a built-in power </a:t>
            </a:r>
            <a:r>
              <a:rPr sz="2000" spc="-20" dirty="0">
                <a:latin typeface="Times New Roman"/>
                <a:cs typeface="Times New Roman"/>
              </a:rPr>
              <a:t>supply. </a:t>
            </a:r>
            <a:r>
              <a:rPr sz="2000" dirty="0">
                <a:latin typeface="Times New Roman"/>
                <a:cs typeface="Times New Roman"/>
              </a:rPr>
              <a:t>The server blade can  contain a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PC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blades.</a:t>
            </a:r>
            <a:endParaRPr sz="2000">
              <a:latin typeface="Times New Roman"/>
              <a:cs typeface="Times New Roman"/>
            </a:endParaRPr>
          </a:p>
          <a:p>
            <a:pPr marL="469900" marR="882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Each user is </a:t>
            </a:r>
            <a:r>
              <a:rPr sz="2000" spc="-5" dirty="0">
                <a:latin typeface="Times New Roman"/>
                <a:cs typeface="Times New Roman"/>
              </a:rPr>
              <a:t>typically </a:t>
            </a:r>
            <a:r>
              <a:rPr sz="2000" dirty="0">
                <a:latin typeface="Times New Roman"/>
                <a:cs typeface="Times New Roman"/>
              </a:rPr>
              <a:t>associated with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PC blade—although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environments </a:t>
            </a:r>
            <a:r>
              <a:rPr sz="2000" spc="-5" dirty="0">
                <a:latin typeface="Times New Roman"/>
                <a:cs typeface="Times New Roman"/>
              </a:rPr>
              <a:t>let multiple </a:t>
            </a:r>
            <a:r>
              <a:rPr sz="2000" dirty="0">
                <a:latin typeface="Times New Roman"/>
                <a:cs typeface="Times New Roman"/>
              </a:rPr>
              <a:t>users  share one PC blade—and a whole PC </a:t>
            </a:r>
            <a:r>
              <a:rPr sz="2000" spc="-5" dirty="0">
                <a:latin typeface="Times New Roman"/>
                <a:cs typeface="Times New Roman"/>
              </a:rPr>
              <a:t>sits </a:t>
            </a:r>
            <a:r>
              <a:rPr sz="2000" dirty="0">
                <a:latin typeface="Times New Roman"/>
                <a:cs typeface="Times New Roman"/>
              </a:rPr>
              <a:t>on a server blade in the data </a:t>
            </a:r>
            <a:r>
              <a:rPr sz="2000" spc="-15" dirty="0">
                <a:latin typeface="Times New Roman"/>
                <a:cs typeface="Times New Roman"/>
              </a:rPr>
              <a:t>center. </a:t>
            </a:r>
            <a:r>
              <a:rPr sz="2000" spc="-20" dirty="0">
                <a:latin typeface="Times New Roman"/>
                <a:cs typeface="Times New Roman"/>
              </a:rPr>
              <a:t>Normally, </a:t>
            </a:r>
            <a:r>
              <a:rPr sz="2000" dirty="0">
                <a:latin typeface="Times New Roman"/>
                <a:cs typeface="Times New Roman"/>
              </a:rPr>
              <a:t>the desktop is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thin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675888" y="3317747"/>
            <a:ext cx="4579620" cy="3403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3218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Virtual </a:t>
            </a:r>
            <a:r>
              <a:rPr sz="2000" b="1" dirty="0">
                <a:latin typeface="Times New Roman"/>
                <a:cs typeface="Times New Roman"/>
              </a:rPr>
              <a:t>Desktops in the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big advantages of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desktops to the cloud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355600" marR="33845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can create desktops at your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dirty="0">
                <a:latin typeface="Times New Roman"/>
                <a:cs typeface="Times New Roman"/>
              </a:rPr>
              <a:t>speed. The PC blades or VDI servers are located at the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provider’s 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15" dirty="0">
                <a:latin typeface="Times New Roman"/>
                <a:cs typeface="Times New Roman"/>
              </a:rPr>
              <a:t>center.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pay the provider a fee for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this.</a:t>
            </a:r>
            <a:endParaRPr sz="2000">
              <a:latin typeface="Times New Roman"/>
              <a:cs typeface="Times New Roman"/>
            </a:endParaRPr>
          </a:p>
          <a:p>
            <a:pPr marL="469900" marR="155575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average </a:t>
            </a:r>
            <a:r>
              <a:rPr sz="2000" spc="-5" dirty="0">
                <a:latin typeface="Times New Roman"/>
                <a:cs typeface="Times New Roman"/>
              </a:rPr>
              <a:t>deployment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for a server in a data center is about five days. This includes </a:t>
            </a:r>
            <a:r>
              <a:rPr sz="2000" spc="-5" dirty="0">
                <a:latin typeface="Times New Roman"/>
                <a:cs typeface="Times New Roman"/>
              </a:rPr>
              <a:t>all the setup  </a:t>
            </a:r>
            <a:r>
              <a:rPr sz="2000" dirty="0">
                <a:latin typeface="Times New Roman"/>
                <a:cs typeface="Times New Roman"/>
              </a:rPr>
              <a:t>and provisioning of the </a:t>
            </a:r>
            <a:r>
              <a:rPr sz="2000" spc="-15" dirty="0">
                <a:latin typeface="Times New Roman"/>
                <a:cs typeface="Times New Roman"/>
              </a:rPr>
              <a:t>server.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get 5–10 virtual servers from this. If your resources are in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cloud, and the provider already has the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software ready for you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set up  these desktops, your provisioning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be five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seconds.</a:t>
            </a:r>
            <a:endParaRPr sz="20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means,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that you decide when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want to provision the HR department—you can do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 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at once, or over the course of a </a:t>
            </a:r>
            <a:r>
              <a:rPr sz="2000" spc="-5" dirty="0">
                <a:latin typeface="Times New Roman"/>
                <a:cs typeface="Times New Roman"/>
              </a:rPr>
              <a:t>month—it </a:t>
            </a:r>
            <a:r>
              <a:rPr sz="2000" dirty="0">
                <a:latin typeface="Times New Roman"/>
                <a:cs typeface="Times New Roman"/>
              </a:rPr>
              <a:t>is at your </a:t>
            </a:r>
            <a:r>
              <a:rPr sz="2000" spc="5" dirty="0">
                <a:latin typeface="Times New Roman"/>
                <a:cs typeface="Times New Roman"/>
              </a:rPr>
              <a:t>own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4889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can get as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resources as you need for these desktops. And, if the HR </a:t>
            </a:r>
            <a:r>
              <a:rPr sz="2000" spc="-5" dirty="0">
                <a:latin typeface="Times New Roman"/>
                <a:cs typeface="Times New Roman"/>
              </a:rPr>
              <a:t>department </a:t>
            </a:r>
            <a:r>
              <a:rPr sz="2000" dirty="0">
                <a:latin typeface="Times New Roman"/>
                <a:cs typeface="Times New Roman"/>
              </a:rPr>
              <a:t>needs </a:t>
            </a:r>
            <a:r>
              <a:rPr sz="2000" spc="-5" dirty="0">
                <a:latin typeface="Times New Roman"/>
                <a:cs typeface="Times New Roman"/>
              </a:rPr>
              <a:t>more  </a:t>
            </a:r>
            <a:r>
              <a:rPr sz="2000" dirty="0">
                <a:latin typeface="Times New Roman"/>
                <a:cs typeface="Times New Roman"/>
              </a:rPr>
              <a:t>resources, the cloud provider has them </a:t>
            </a:r>
            <a:r>
              <a:rPr sz="2000" spc="-20" dirty="0">
                <a:latin typeface="Times New Roman"/>
                <a:cs typeface="Times New Roman"/>
              </a:rPr>
              <a:t>ready, </a:t>
            </a:r>
            <a:r>
              <a:rPr sz="2000" spc="-5" dirty="0">
                <a:latin typeface="Times New Roman"/>
                <a:cs typeface="Times New Roman"/>
              </a:rPr>
              <a:t>as well. </a:t>
            </a:r>
            <a:r>
              <a:rPr sz="2000" dirty="0">
                <a:latin typeface="Times New Roman"/>
                <a:cs typeface="Times New Roman"/>
              </a:rPr>
              <a:t>Say you have </a:t>
            </a:r>
            <a:r>
              <a:rPr sz="2000" spc="-5" dirty="0">
                <a:latin typeface="Times New Roman"/>
                <a:cs typeface="Times New Roman"/>
              </a:rPr>
              <a:t>offices </a:t>
            </a:r>
            <a:r>
              <a:rPr sz="2000" dirty="0">
                <a:latin typeface="Times New Roman"/>
                <a:cs typeface="Times New Roman"/>
              </a:rPr>
              <a:t>in New </a:t>
            </a:r>
            <a:r>
              <a:rPr sz="2000" spc="-50" dirty="0">
                <a:latin typeface="Times New Roman"/>
                <a:cs typeface="Times New Roman"/>
              </a:rPr>
              <a:t>York </a:t>
            </a:r>
            <a:r>
              <a:rPr sz="2000" dirty="0">
                <a:latin typeface="Times New Roman"/>
                <a:cs typeface="Times New Roman"/>
              </a:rPr>
              <a:t>and Hong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Kong,  </a:t>
            </a:r>
            <a:r>
              <a:rPr sz="2000" dirty="0">
                <a:latin typeface="Times New Roman"/>
                <a:cs typeface="Times New Roman"/>
              </a:rPr>
              <a:t>when the New </a:t>
            </a:r>
            <a:r>
              <a:rPr sz="2000" spc="-50" dirty="0">
                <a:latin typeface="Times New Roman"/>
                <a:cs typeface="Times New Roman"/>
              </a:rPr>
              <a:t>York </a:t>
            </a:r>
            <a:r>
              <a:rPr sz="2000" spc="-5" dirty="0">
                <a:latin typeface="Times New Roman"/>
                <a:cs typeface="Times New Roman"/>
              </a:rPr>
              <a:t>office </a:t>
            </a:r>
            <a:r>
              <a:rPr sz="2000" dirty="0">
                <a:latin typeface="Times New Roman"/>
                <a:cs typeface="Times New Roman"/>
              </a:rPr>
              <a:t>is dark and everyone is asleep, you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use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resources for Hong Kong  because of the </a:t>
            </a:r>
            <a:r>
              <a:rPr sz="2000" spc="-5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on the back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805159" y="1210055"/>
            <a:ext cx="1002792" cy="80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27366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Virtual </a:t>
            </a:r>
            <a:r>
              <a:rPr sz="2000" b="1" dirty="0">
                <a:latin typeface="Times New Roman"/>
                <a:cs typeface="Times New Roman"/>
              </a:rPr>
              <a:t>Desktops in the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advantages: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marR="508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The upfront </a:t>
            </a:r>
            <a:r>
              <a:rPr sz="2000" spc="-5" dirty="0">
                <a:latin typeface="Times New Roman"/>
                <a:cs typeface="Times New Roman"/>
              </a:rPr>
              <a:t>investment </a:t>
            </a:r>
            <a:r>
              <a:rPr sz="2000" dirty="0">
                <a:latin typeface="Times New Roman"/>
                <a:cs typeface="Times New Roman"/>
              </a:rPr>
              <a:t>is very low and </a:t>
            </a:r>
            <a:r>
              <a:rPr sz="2000" spc="-5" dirty="0">
                <a:latin typeface="Times New Roman"/>
                <a:cs typeface="Times New Roman"/>
              </a:rPr>
              <a:t>transforms most client computing </a:t>
            </a:r>
            <a:r>
              <a:rPr sz="2000" dirty="0">
                <a:latin typeface="Times New Roman"/>
                <a:cs typeface="Times New Roman"/>
              </a:rPr>
              <a:t>costs from fixed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variable.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It is quick to deploy and easy to </a:t>
            </a:r>
            <a:r>
              <a:rPr sz="2000" spc="-5" dirty="0">
                <a:latin typeface="Times New Roman"/>
                <a:cs typeface="Times New Roman"/>
              </a:rPr>
              <a:t>scale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incrementally.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It is particularly </a:t>
            </a:r>
            <a:r>
              <a:rPr sz="2000" spc="-5" dirty="0">
                <a:latin typeface="Times New Roman"/>
                <a:cs typeface="Times New Roman"/>
              </a:rPr>
              <a:t>attractive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companies </a:t>
            </a:r>
            <a:r>
              <a:rPr sz="2000" dirty="0">
                <a:latin typeface="Times New Roman"/>
                <a:cs typeface="Times New Roman"/>
              </a:rPr>
              <a:t>that are running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of data center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805159" y="1210055"/>
            <a:ext cx="1002792" cy="80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84008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Desktop as a Service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(DaaS)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Desktop as a Service </a:t>
            </a:r>
            <a:r>
              <a:rPr sz="2000" dirty="0">
                <a:latin typeface="Times New Roman"/>
                <a:cs typeface="Times New Roman"/>
              </a:rPr>
              <a:t>is a new </a:t>
            </a:r>
            <a:r>
              <a:rPr sz="2000" spc="-5" dirty="0">
                <a:latin typeface="Times New Roman"/>
                <a:cs typeface="Times New Roman"/>
              </a:rPr>
              <a:t>class </a:t>
            </a:r>
            <a:r>
              <a:rPr sz="2000" dirty="0">
                <a:latin typeface="Times New Roman"/>
                <a:cs typeface="Times New Roman"/>
              </a:rPr>
              <a:t>of services that help deploy and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the virtual desktops. The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  </a:t>
            </a:r>
            <a:r>
              <a:rPr sz="2000" spc="-10" dirty="0">
                <a:latin typeface="Times New Roman"/>
                <a:cs typeface="Times New Roman"/>
              </a:rPr>
              <a:t>main </a:t>
            </a:r>
            <a:r>
              <a:rPr sz="2000" dirty="0">
                <a:latin typeface="Times New Roman"/>
                <a:cs typeface="Times New Roman"/>
              </a:rPr>
              <a:t>players here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Desktone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Virtual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Bridges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3562858"/>
            <a:ext cx="110661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Desktone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b="1" spc="-10" dirty="0">
                <a:latin typeface="Times New Roman"/>
                <a:cs typeface="Times New Roman"/>
              </a:rPr>
              <a:t>www.desktone.com</a:t>
            </a:r>
            <a:r>
              <a:rPr sz="2000" spc="-10" dirty="0">
                <a:latin typeface="Times New Roman"/>
                <a:cs typeface="Times New Roman"/>
              </a:rPr>
              <a:t>) </a:t>
            </a:r>
            <a:r>
              <a:rPr sz="2000" spc="-5" dirty="0">
                <a:latin typeface="Times New Roman"/>
                <a:cs typeface="Times New Roman"/>
              </a:rPr>
              <a:t>offers </a:t>
            </a:r>
            <a:r>
              <a:rPr sz="2000" dirty="0">
                <a:latin typeface="Times New Roman"/>
                <a:cs typeface="Times New Roman"/>
              </a:rPr>
              <a:t>what it </a:t>
            </a:r>
            <a:r>
              <a:rPr sz="2000" spc="-5" dirty="0">
                <a:latin typeface="Times New Roman"/>
                <a:cs typeface="Times New Roman"/>
              </a:rPr>
              <a:t>calls </a:t>
            </a:r>
            <a:r>
              <a:rPr sz="2000" dirty="0">
                <a:latin typeface="Times New Roman"/>
                <a:cs typeface="Times New Roman"/>
              </a:rPr>
              <a:t>the Desktone </a:t>
            </a:r>
            <a:r>
              <a:rPr sz="2000" spc="-15" dirty="0">
                <a:latin typeface="Times New Roman"/>
                <a:cs typeface="Times New Roman"/>
              </a:rPr>
              <a:t>Virtual-D </a:t>
            </a:r>
            <a:r>
              <a:rPr sz="2000" spc="-5" dirty="0">
                <a:latin typeface="Times New Roman"/>
                <a:cs typeface="Times New Roman"/>
              </a:rPr>
              <a:t>Platform, </a:t>
            </a:r>
            <a:r>
              <a:rPr sz="2000" dirty="0">
                <a:latin typeface="Times New Roman"/>
                <a:cs typeface="Times New Roman"/>
              </a:rPr>
              <a:t>which is 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unified  desktop </a:t>
            </a:r>
            <a:r>
              <a:rPr sz="2000" spc="-5" dirty="0">
                <a:latin typeface="Times New Roman"/>
                <a:cs typeface="Times New Roman"/>
              </a:rPr>
              <a:t>virtualization platform. </a:t>
            </a:r>
            <a:r>
              <a:rPr sz="2000" dirty="0">
                <a:latin typeface="Times New Roman"/>
                <a:cs typeface="Times New Roman"/>
              </a:rPr>
              <a:t>It actually integrates discrete </a:t>
            </a:r>
            <a:r>
              <a:rPr sz="2000" spc="-5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technology (application,  network, </a:t>
            </a:r>
            <a:r>
              <a:rPr sz="2000" spc="-5" dirty="0">
                <a:latin typeface="Times New Roman"/>
                <a:cs typeface="Times New Roman"/>
              </a:rPr>
              <a:t>etc.) </a:t>
            </a:r>
            <a:r>
              <a:rPr sz="2000" dirty="0">
                <a:latin typeface="Times New Roman"/>
                <a:cs typeface="Times New Roman"/>
              </a:rPr>
              <a:t>and allows the whole thing to be </a:t>
            </a:r>
            <a:r>
              <a:rPr sz="2000" spc="-5" dirty="0">
                <a:latin typeface="Times New Roman"/>
                <a:cs typeface="Times New Roman"/>
              </a:rPr>
              <a:t>managed </a:t>
            </a:r>
            <a:r>
              <a:rPr sz="2000" dirty="0">
                <a:latin typeface="Times New Roman"/>
                <a:cs typeface="Times New Roman"/>
              </a:rPr>
              <a:t>from a single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The platform is two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tiered: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Enterprise</a:t>
            </a:r>
            <a:r>
              <a:rPr sz="2000" dirty="0">
                <a:latin typeface="Times New Roman"/>
                <a:cs typeface="Times New Roman"/>
              </a:rPr>
              <a:t>: The </a:t>
            </a:r>
            <a:r>
              <a:rPr sz="2000" spc="-5" dirty="0">
                <a:latin typeface="Times New Roman"/>
                <a:cs typeface="Times New Roman"/>
              </a:rPr>
              <a:t>enterprise manages </a:t>
            </a:r>
            <a:r>
              <a:rPr sz="2000" dirty="0">
                <a:latin typeface="Times New Roman"/>
                <a:cs typeface="Times New Roman"/>
              </a:rPr>
              <a:t>the operating </a:t>
            </a:r>
            <a:r>
              <a:rPr sz="2000" spc="-5" dirty="0">
                <a:latin typeface="Times New Roman"/>
                <a:cs typeface="Times New Roman"/>
              </a:rPr>
              <a:t>system, applications,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licensing.</a:t>
            </a:r>
            <a:endParaRPr sz="2000">
              <a:latin typeface="Times New Roman"/>
              <a:cs typeface="Times New Roman"/>
            </a:endParaRPr>
          </a:p>
          <a:p>
            <a:pPr marL="812800" marR="368935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Service </a:t>
            </a:r>
            <a:r>
              <a:rPr sz="2000" b="1" spc="-5" dirty="0">
                <a:latin typeface="Times New Roman"/>
                <a:cs typeface="Times New Roman"/>
              </a:rPr>
              <a:t>provider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The physical data center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is run by service providers using a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VDI  </a:t>
            </a:r>
            <a:r>
              <a:rPr sz="2000" spc="-5" dirty="0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975" y="6001308"/>
            <a:ext cx="106495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Desktone provides a virtual desktop grid—what it calls an access fabric. This fabric is a software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manages </a:t>
            </a:r>
            <a:r>
              <a:rPr sz="2000" dirty="0">
                <a:latin typeface="Times New Roman"/>
                <a:cs typeface="Times New Roman"/>
              </a:rPr>
              <a:t>desktop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virtualization.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9433559" y="1784604"/>
            <a:ext cx="1766316" cy="1766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10216" y="4352544"/>
            <a:ext cx="1746503" cy="620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3062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Desktop as a Service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(DaaS)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45040" y="1164336"/>
            <a:ext cx="1746503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9339" y="1607819"/>
            <a:ext cx="7240523" cy="5113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9378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Desktop as a Service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(DaaS)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2. </a:t>
            </a:r>
            <a:r>
              <a:rPr sz="2000" spc="-15" dirty="0">
                <a:latin typeface="Times New Roman"/>
                <a:cs typeface="Times New Roman"/>
              </a:rPr>
              <a:t>Virtual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Bridges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1651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Virtual </a:t>
            </a:r>
            <a:r>
              <a:rPr sz="2000" dirty="0">
                <a:latin typeface="Times New Roman"/>
                <a:cs typeface="Times New Roman"/>
              </a:rPr>
              <a:t>Bridges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b="1" spc="-5" dirty="0">
                <a:latin typeface="Times New Roman"/>
                <a:cs typeface="Times New Roman"/>
              </a:rPr>
              <a:t>www.vbridges.com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was </a:t>
            </a:r>
            <a:r>
              <a:rPr sz="2000" spc="-5" dirty="0">
                <a:latin typeface="Times New Roman"/>
                <a:cs typeface="Times New Roman"/>
              </a:rPr>
              <a:t>established </a:t>
            </a:r>
            <a:r>
              <a:rPr sz="2000" dirty="0">
                <a:latin typeface="Times New Roman"/>
                <a:cs typeface="Times New Roman"/>
              </a:rPr>
              <a:t>in 2000 to create VDI on Linux servers. It </a:t>
            </a:r>
            <a:r>
              <a:rPr sz="2000" spc="-5" dirty="0">
                <a:latin typeface="Times New Roman"/>
                <a:cs typeface="Times New Roman"/>
              </a:rPr>
              <a:t>offers  </a:t>
            </a:r>
            <a:r>
              <a:rPr sz="2000" spc="-15" dirty="0">
                <a:latin typeface="Times New Roman"/>
                <a:cs typeface="Times New Roman"/>
              </a:rPr>
              <a:t>Virtual </a:t>
            </a:r>
            <a:r>
              <a:rPr sz="2000" dirty="0">
                <a:latin typeface="Times New Roman"/>
                <a:cs typeface="Times New Roman"/>
              </a:rPr>
              <a:t>Enterprise </a:t>
            </a:r>
            <a:r>
              <a:rPr sz="2000" spc="-5" dirty="0">
                <a:latin typeface="Times New Roman"/>
                <a:cs typeface="Times New Roman"/>
              </a:rPr>
              <a:t>Remote </a:t>
            </a:r>
            <a:r>
              <a:rPr sz="2000" dirty="0">
                <a:latin typeface="Times New Roman"/>
                <a:cs typeface="Times New Roman"/>
              </a:rPr>
              <a:t>Desktop Environment (VERDE), which is a desktop </a:t>
            </a:r>
            <a:r>
              <a:rPr sz="2000" spc="-5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solution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 Linux and </a:t>
            </a:r>
            <a:r>
              <a:rPr sz="2000" spc="-10" dirty="0">
                <a:latin typeface="Times New Roman"/>
                <a:cs typeface="Times New Roman"/>
              </a:rPr>
              <a:t>Windows </a:t>
            </a:r>
            <a:r>
              <a:rPr sz="2000" dirty="0">
                <a:latin typeface="Times New Roman"/>
                <a:cs typeface="Times New Roman"/>
              </a:rPr>
              <a:t>that use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VDI.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It recently partnered with IBM and others to </a:t>
            </a:r>
            <a:r>
              <a:rPr sz="2000" spc="-5" dirty="0">
                <a:latin typeface="Times New Roman"/>
                <a:cs typeface="Times New Roman"/>
              </a:rPr>
              <a:t>offer </a:t>
            </a:r>
            <a:r>
              <a:rPr sz="2000" spc="-45" dirty="0">
                <a:latin typeface="Times New Roman"/>
                <a:cs typeface="Times New Roman"/>
              </a:rPr>
              <a:t>SMART, </a:t>
            </a:r>
            <a:r>
              <a:rPr sz="2000" dirty="0">
                <a:latin typeface="Times New Roman"/>
                <a:cs typeface="Times New Roman"/>
              </a:rPr>
              <a:t>a business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spc="-15" dirty="0">
                <a:latin typeface="Times New Roman"/>
                <a:cs typeface="Times New Roman"/>
              </a:rPr>
              <a:t>strategy. </a:t>
            </a:r>
            <a:r>
              <a:rPr sz="2000" dirty="0">
                <a:latin typeface="Times New Roman"/>
                <a:cs typeface="Times New Roman"/>
              </a:rPr>
              <a:t>This  solution runs open standards-based </a:t>
            </a:r>
            <a:r>
              <a:rPr sz="2000" spc="-5" dirty="0">
                <a:latin typeface="Times New Roman"/>
                <a:cs typeface="Times New Roman"/>
              </a:rPr>
              <a:t>email, </a:t>
            </a:r>
            <a:r>
              <a:rPr sz="2000" dirty="0">
                <a:latin typeface="Times New Roman"/>
                <a:cs typeface="Times New Roman"/>
              </a:rPr>
              <a:t>word processing, spreadsheets, unified </a:t>
            </a:r>
            <a:r>
              <a:rPr sz="2000" spc="-5" dirty="0">
                <a:latin typeface="Times New Roman"/>
                <a:cs typeface="Times New Roman"/>
              </a:rPr>
              <a:t>communication, social  </a:t>
            </a:r>
            <a:r>
              <a:rPr sz="2000" dirty="0">
                <a:latin typeface="Times New Roman"/>
                <a:cs typeface="Times New Roman"/>
              </a:rPr>
              <a:t>networking, and other software to any laptop, </a:t>
            </a:r>
            <a:r>
              <a:rPr sz="2000" spc="-10" dirty="0">
                <a:latin typeface="Times New Roman"/>
                <a:cs typeface="Times New Roman"/>
              </a:rPr>
              <a:t>browser,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mobile </a:t>
            </a:r>
            <a:r>
              <a:rPr sz="2000" dirty="0">
                <a:latin typeface="Times New Roman"/>
                <a:cs typeface="Times New Roman"/>
              </a:rPr>
              <a:t>device from a virtual desktop login on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Linux-based server </a:t>
            </a:r>
            <a:r>
              <a:rPr sz="2000" spc="-5" dirty="0">
                <a:latin typeface="Times New Roman"/>
                <a:cs typeface="Times New Roman"/>
              </a:rPr>
              <a:t>configuration. </a:t>
            </a:r>
            <a:r>
              <a:rPr sz="2000" dirty="0">
                <a:latin typeface="Times New Roman"/>
                <a:cs typeface="Times New Roman"/>
              </a:rPr>
              <a:t>The solutions </a:t>
            </a:r>
            <a:r>
              <a:rPr sz="2000" spc="-5" dirty="0">
                <a:latin typeface="Times New Roman"/>
                <a:cs typeface="Times New Roman"/>
              </a:rPr>
              <a:t>combine </a:t>
            </a:r>
            <a:r>
              <a:rPr sz="2000" dirty="0">
                <a:latin typeface="Times New Roman"/>
                <a:cs typeface="Times New Roman"/>
              </a:rPr>
              <a:t>VERDE with the Ubuntu desktop Linux OS  from Canonical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www.canonical.com</a:t>
            </a:r>
            <a:r>
              <a:rPr sz="2000" spc="-10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20" dirty="0">
                <a:latin typeface="Times New Roman"/>
                <a:cs typeface="Times New Roman"/>
              </a:rPr>
              <a:t>IBM’s </a:t>
            </a:r>
            <a:r>
              <a:rPr sz="2000" dirty="0">
                <a:latin typeface="Times New Roman"/>
                <a:cs typeface="Times New Roman"/>
              </a:rPr>
              <a:t>collaboration and productivity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816083" y="1176527"/>
            <a:ext cx="1775460" cy="1179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2139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Managing Desktops in the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terms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managing </a:t>
            </a:r>
            <a:r>
              <a:rPr sz="2000" dirty="0">
                <a:latin typeface="Times New Roman"/>
                <a:cs typeface="Times New Roman"/>
              </a:rPr>
              <a:t>desktops in the cloud, you need to </a:t>
            </a:r>
            <a:r>
              <a:rPr sz="2000" spc="-5" dirty="0">
                <a:latin typeface="Times New Roman"/>
                <a:cs typeface="Times New Roman"/>
              </a:rPr>
              <a:t>monitor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-5" dirty="0">
                <a:latin typeface="Times New Roman"/>
                <a:cs typeface="Times New Roman"/>
              </a:rPr>
              <a:t>least </a:t>
            </a:r>
            <a:r>
              <a:rPr sz="2000" dirty="0">
                <a:latin typeface="Times New Roman"/>
                <a:cs typeface="Times New Roman"/>
              </a:rPr>
              <a:t>two </a:t>
            </a:r>
            <a:r>
              <a:rPr sz="2000" b="1" dirty="0">
                <a:latin typeface="Times New Roman"/>
                <a:cs typeface="Times New Roman"/>
              </a:rPr>
              <a:t>key performance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indicators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(KPIs) regardless of the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choose: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Annual support costs per device</a:t>
            </a:r>
            <a:r>
              <a:rPr sz="2000" dirty="0">
                <a:latin typeface="Times New Roman"/>
                <a:cs typeface="Times New Roman"/>
              </a:rPr>
              <a:t>: This </a:t>
            </a:r>
            <a:r>
              <a:rPr sz="2000" spc="-5" dirty="0">
                <a:latin typeface="Times New Roman"/>
                <a:cs typeface="Times New Roman"/>
              </a:rPr>
              <a:t>metric is </a:t>
            </a:r>
            <a:r>
              <a:rPr sz="2000" dirty="0">
                <a:latin typeface="Times New Roman"/>
                <a:cs typeface="Times New Roman"/>
              </a:rPr>
              <a:t>preferable to the total cost of ownership, which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variable uncontrollable costs such as software licenses and device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purchases.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20447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Availability</a:t>
            </a:r>
            <a:r>
              <a:rPr sz="2000" spc="-1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metric,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measures uptime, </a:t>
            </a:r>
            <a:r>
              <a:rPr sz="2000" dirty="0">
                <a:latin typeface="Times New Roman"/>
                <a:cs typeface="Times New Roman"/>
              </a:rPr>
              <a:t>should be </a:t>
            </a:r>
            <a:r>
              <a:rPr sz="2000" spc="-5" dirty="0">
                <a:latin typeface="Times New Roman"/>
                <a:cs typeface="Times New Roman"/>
              </a:rPr>
              <a:t>close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100 </a:t>
            </a:r>
            <a:r>
              <a:rPr sz="2000" dirty="0">
                <a:latin typeface="Times New Roman"/>
                <a:cs typeface="Times New Roman"/>
              </a:rPr>
              <a:t>percent with </a:t>
            </a:r>
            <a:r>
              <a:rPr sz="2000" spc="-5" dirty="0">
                <a:latin typeface="Times New Roman"/>
                <a:cs typeface="Times New Roman"/>
              </a:rPr>
              <a:t>virtualized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  desktops.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Even if the desktops </a:t>
            </a:r>
            <a:r>
              <a:rPr sz="2000" spc="-5" dirty="0">
                <a:latin typeface="Times New Roman"/>
                <a:cs typeface="Times New Roman"/>
              </a:rPr>
              <a:t>move </a:t>
            </a:r>
            <a:r>
              <a:rPr sz="2000" dirty="0">
                <a:latin typeface="Times New Roman"/>
                <a:cs typeface="Times New Roman"/>
              </a:rPr>
              <a:t>to the cloud, there is a need for keeping track of your </a:t>
            </a:r>
            <a:r>
              <a:rPr sz="2000" spc="-5" dirty="0">
                <a:latin typeface="Times New Roman"/>
                <a:cs typeface="Times New Roman"/>
              </a:rPr>
              <a:t>assets, </a:t>
            </a:r>
            <a:r>
              <a:rPr sz="2000" dirty="0">
                <a:latin typeface="Times New Roman"/>
                <a:cs typeface="Times New Roman"/>
              </a:rPr>
              <a:t>as well as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monitoring 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your services are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608819" y="5193791"/>
            <a:ext cx="1996439" cy="1525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76331" y="1075944"/>
            <a:ext cx="1353312" cy="950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3249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Managing Desktops in the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five areas that should be kept tracked </a:t>
            </a:r>
            <a:r>
              <a:rPr sz="2000" spc="-5" dirty="0">
                <a:latin typeface="Times New Roman"/>
                <a:cs typeface="Times New Roman"/>
              </a:rPr>
              <a:t>irrespective </a:t>
            </a:r>
            <a:r>
              <a:rPr sz="2000" dirty="0">
                <a:latin typeface="Times New Roman"/>
                <a:cs typeface="Times New Roman"/>
              </a:rPr>
              <a:t>of the cloud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chosen: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Asset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900" marR="7366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 spc="-10" dirty="0">
                <a:latin typeface="Times New Roman"/>
                <a:cs typeface="Times New Roman"/>
              </a:rPr>
              <a:t>matter </a:t>
            </a:r>
            <a:r>
              <a:rPr sz="2000" dirty="0">
                <a:latin typeface="Times New Roman"/>
                <a:cs typeface="Times New Roman"/>
              </a:rPr>
              <a:t>what the </a:t>
            </a:r>
            <a:r>
              <a:rPr sz="2000" spc="-5" dirty="0">
                <a:latin typeface="Times New Roman"/>
                <a:cs typeface="Times New Roman"/>
              </a:rPr>
              <a:t>client </a:t>
            </a:r>
            <a:r>
              <a:rPr sz="2000" dirty="0">
                <a:latin typeface="Times New Roman"/>
                <a:cs typeface="Times New Roman"/>
              </a:rPr>
              <a:t>environment is (cellphone, </a:t>
            </a:r>
            <a:r>
              <a:rPr sz="2000" spc="-15" dirty="0">
                <a:latin typeface="Times New Roman"/>
                <a:cs typeface="Times New Roman"/>
              </a:rPr>
              <a:t>BlackBerry, </a:t>
            </a:r>
            <a:r>
              <a:rPr sz="2000" dirty="0">
                <a:latin typeface="Times New Roman"/>
                <a:cs typeface="Times New Roman"/>
              </a:rPr>
              <a:t>thin </a:t>
            </a:r>
            <a:r>
              <a:rPr sz="2000" spc="-5" dirty="0">
                <a:latin typeface="Times New Roman"/>
                <a:cs typeface="Times New Roman"/>
              </a:rPr>
              <a:t>client, etc.), activities </a:t>
            </a:r>
            <a:r>
              <a:rPr sz="2000" dirty="0">
                <a:latin typeface="Times New Roman"/>
                <a:cs typeface="Times New Roman"/>
              </a:rPr>
              <a:t>within that  container need to be registered, </a:t>
            </a:r>
            <a:r>
              <a:rPr sz="2000" spc="-5" dirty="0">
                <a:latin typeface="Times New Roman"/>
                <a:cs typeface="Times New Roman"/>
              </a:rPr>
              <a:t>monitored, </a:t>
            </a:r>
            <a:r>
              <a:rPr sz="2000" dirty="0">
                <a:latin typeface="Times New Roman"/>
                <a:cs typeface="Times New Roman"/>
              </a:rPr>
              <a:t>and tracked based on both the hardware </a:t>
            </a:r>
            <a:r>
              <a:rPr sz="2000" spc="-5" dirty="0">
                <a:latin typeface="Times New Roman"/>
                <a:cs typeface="Times New Roman"/>
              </a:rPr>
              <a:t>itself, </a:t>
            </a:r>
            <a:r>
              <a:rPr sz="2000" dirty="0">
                <a:latin typeface="Times New Roman"/>
                <a:cs typeface="Times New Roman"/>
              </a:rPr>
              <a:t>the software  that runs on the </a:t>
            </a:r>
            <a:r>
              <a:rPr sz="2000" spc="-5" dirty="0">
                <a:latin typeface="Times New Roman"/>
                <a:cs typeface="Times New Roman"/>
              </a:rPr>
              <a:t>platform,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various groups use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Service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monitoring:</a:t>
            </a:r>
            <a:endParaRPr sz="2000">
              <a:latin typeface="Times New Roman"/>
              <a:cs typeface="Times New Roman"/>
            </a:endParaRPr>
          </a:p>
          <a:p>
            <a:pPr marL="469900" marR="17081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Activities </a:t>
            </a:r>
            <a:r>
              <a:rPr sz="2000" dirty="0">
                <a:latin typeface="Times New Roman"/>
                <a:cs typeface="Times New Roman"/>
              </a:rPr>
              <a:t>in this process area </a:t>
            </a:r>
            <a:r>
              <a:rPr sz="2000" spc="-5" dirty="0">
                <a:latin typeface="Times New Roman"/>
                <a:cs typeface="Times New Roman"/>
              </a:rPr>
              <a:t>monitor </a:t>
            </a:r>
            <a:r>
              <a:rPr sz="2000" dirty="0">
                <a:latin typeface="Times New Roman"/>
                <a:cs typeface="Times New Roman"/>
              </a:rPr>
              <a:t>what is happening at each </a:t>
            </a:r>
            <a:r>
              <a:rPr sz="2000" spc="-5" dirty="0">
                <a:latin typeface="Times New Roman"/>
                <a:cs typeface="Times New Roman"/>
              </a:rPr>
              <a:t>client, </a:t>
            </a:r>
            <a:r>
              <a:rPr sz="2000" dirty="0">
                <a:latin typeface="Times New Roman"/>
                <a:cs typeface="Times New Roman"/>
              </a:rPr>
              <a:t>as well as the </a:t>
            </a:r>
            <a:r>
              <a:rPr sz="2000" spc="-5" dirty="0">
                <a:latin typeface="Times New Roman"/>
                <a:cs typeface="Times New Roman"/>
              </a:rPr>
              <a:t>tasks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maintain </a:t>
            </a:r>
            <a:r>
              <a:rPr sz="2000" dirty="0">
                <a:latin typeface="Times New Roman"/>
                <a:cs typeface="Times New Roman"/>
              </a:rPr>
              <a:t>the right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of service. The </a:t>
            </a:r>
            <a:r>
              <a:rPr sz="2000" spc="-5" dirty="0">
                <a:latin typeface="Times New Roman"/>
                <a:cs typeface="Times New Roman"/>
              </a:rPr>
              <a:t>service </a:t>
            </a:r>
            <a:r>
              <a:rPr sz="2000" dirty="0">
                <a:latin typeface="Times New Roman"/>
                <a:cs typeface="Times New Roman"/>
              </a:rPr>
              <a:t>desk provides </a:t>
            </a:r>
            <a:r>
              <a:rPr sz="2000" spc="-5" dirty="0">
                <a:latin typeface="Times New Roman"/>
                <a:cs typeface="Times New Roman"/>
              </a:rPr>
              <a:t>coordination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monitoring.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Change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900" marR="60769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Activities </a:t>
            </a:r>
            <a:r>
              <a:rPr sz="2000" dirty="0">
                <a:latin typeface="Times New Roman"/>
                <a:cs typeface="Times New Roman"/>
              </a:rPr>
              <a:t>in this process area involve </a:t>
            </a:r>
            <a:r>
              <a:rPr sz="2000" spc="-5" dirty="0">
                <a:latin typeface="Times New Roman"/>
                <a:cs typeface="Times New Roman"/>
              </a:rPr>
              <a:t>managing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implementing all </a:t>
            </a:r>
            <a:r>
              <a:rPr sz="2000" dirty="0">
                <a:latin typeface="Times New Roman"/>
                <a:cs typeface="Times New Roman"/>
              </a:rPr>
              <a:t>changes in applications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hardware. Although you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often be working </a:t>
            </a:r>
            <a:r>
              <a:rPr sz="2000" spc="-10" dirty="0">
                <a:latin typeface="Times New Roman"/>
                <a:cs typeface="Times New Roman"/>
              </a:rPr>
              <a:t>off </a:t>
            </a:r>
            <a:r>
              <a:rPr sz="2000" dirty="0">
                <a:latin typeface="Times New Roman"/>
                <a:cs typeface="Times New Roman"/>
              </a:rPr>
              <a:t>a golden </a:t>
            </a:r>
            <a:r>
              <a:rPr sz="2000" spc="-5" dirty="0">
                <a:latin typeface="Times New Roman"/>
                <a:cs typeface="Times New Roman"/>
              </a:rPr>
              <a:t>image, this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still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important.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 golden </a:t>
            </a:r>
            <a:r>
              <a:rPr sz="2000" spc="-5" dirty="0">
                <a:latin typeface="Times New Roman"/>
                <a:cs typeface="Times New Roman"/>
              </a:rPr>
              <a:t>image means </a:t>
            </a:r>
            <a:r>
              <a:rPr sz="2000" dirty="0">
                <a:latin typeface="Times New Roman"/>
                <a:cs typeface="Times New Roman"/>
              </a:rPr>
              <a:t>that every user will have the identical environment. If </a:t>
            </a:r>
            <a:r>
              <a:rPr sz="2000" spc="-5" dirty="0">
                <a:latin typeface="Times New Roman"/>
                <a:cs typeface="Times New Roman"/>
              </a:rPr>
              <a:t>something </a:t>
            </a:r>
            <a:r>
              <a:rPr sz="2000" dirty="0">
                <a:latin typeface="Times New Roman"/>
                <a:cs typeface="Times New Roman"/>
              </a:rPr>
              <a:t>goes wrong,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 </a:t>
            </a:r>
            <a:r>
              <a:rPr sz="2000" spc="-5" dirty="0">
                <a:latin typeface="Times New Roman"/>
                <a:cs typeface="Times New Roman"/>
              </a:rPr>
              <a:t>administrator simply </a:t>
            </a:r>
            <a:r>
              <a:rPr sz="2000" dirty="0">
                <a:latin typeface="Times New Roman"/>
                <a:cs typeface="Times New Roman"/>
              </a:rPr>
              <a:t>gives that user a new copy of the </a:t>
            </a:r>
            <a:r>
              <a:rPr sz="2000" spc="-5" dirty="0">
                <a:latin typeface="Times New Roman"/>
                <a:cs typeface="Times New Roman"/>
              </a:rPr>
              <a:t>same image </a:t>
            </a:r>
            <a:r>
              <a:rPr sz="2000" dirty="0">
                <a:latin typeface="Times New Roman"/>
                <a:cs typeface="Times New Roman"/>
              </a:rPr>
              <a:t>so that there is </a:t>
            </a:r>
            <a:r>
              <a:rPr sz="2000" spc="-5" dirty="0">
                <a:latin typeface="Times New Roman"/>
                <a:cs typeface="Times New Roman"/>
              </a:rPr>
              <a:t>less management  </a:t>
            </a:r>
            <a:r>
              <a:rPr sz="2000" dirty="0">
                <a:latin typeface="Times New Roman"/>
                <a:cs typeface="Times New Roman"/>
              </a:rPr>
              <a:t>needed for each individual desktop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user.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803635" y="1275588"/>
            <a:ext cx="1053083" cy="766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4" y="3558540"/>
            <a:ext cx="812291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12195" y="3957828"/>
            <a:ext cx="1228344" cy="874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5695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Managing Desktops in the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Security:</a:t>
            </a:r>
            <a:endParaRPr sz="2000">
              <a:latin typeface="Times New Roman"/>
              <a:cs typeface="Times New Roman"/>
            </a:endParaRPr>
          </a:p>
          <a:p>
            <a:pPr marL="469900" marR="61087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Activities </a:t>
            </a:r>
            <a:r>
              <a:rPr sz="2000" dirty="0">
                <a:latin typeface="Times New Roman"/>
                <a:cs typeface="Times New Roman"/>
              </a:rPr>
              <a:t>in this process area involve securing the whole </a:t>
            </a:r>
            <a:r>
              <a:rPr sz="2000" spc="-5" dirty="0">
                <a:latin typeface="Times New Roman"/>
                <a:cs typeface="Times New Roman"/>
              </a:rPr>
              <a:t>client domain </a:t>
            </a:r>
            <a:r>
              <a:rPr sz="2000" dirty="0">
                <a:latin typeface="Times New Roman"/>
                <a:cs typeface="Times New Roman"/>
              </a:rPr>
              <a:t>against external threats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-5" dirty="0">
                <a:latin typeface="Times New Roman"/>
                <a:cs typeface="Times New Roman"/>
              </a:rPr>
              <a:t>authenticating </a:t>
            </a:r>
            <a:r>
              <a:rPr sz="2000" dirty="0">
                <a:latin typeface="Times New Roman"/>
                <a:cs typeface="Times New Roman"/>
              </a:rPr>
              <a:t>which user can get into which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facilities.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Governance: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Cloud services need to be considered in connection with your governance strategy and your </a:t>
            </a:r>
            <a:r>
              <a:rPr sz="2000" spc="-5" dirty="0">
                <a:latin typeface="Times New Roman"/>
                <a:cs typeface="Times New Roman"/>
              </a:rPr>
              <a:t>ability </a:t>
            </a:r>
            <a:r>
              <a:rPr sz="200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comply with </a:t>
            </a:r>
            <a:r>
              <a:rPr sz="2000" dirty="0">
                <a:latin typeface="Times New Roman"/>
                <a:cs typeface="Times New Roman"/>
              </a:rPr>
              <a:t>industry and </a:t>
            </a:r>
            <a:r>
              <a:rPr sz="2000" spc="-5" dirty="0">
                <a:latin typeface="Times New Roman"/>
                <a:cs typeface="Times New Roman"/>
              </a:rPr>
              <a:t>government </a:t>
            </a:r>
            <a:r>
              <a:rPr sz="2000" dirty="0">
                <a:latin typeface="Times New Roman"/>
                <a:cs typeface="Times New Roman"/>
              </a:rPr>
              <a:t>regulations (like </a:t>
            </a:r>
            <a:r>
              <a:rPr sz="2000" spc="-10" dirty="0">
                <a:latin typeface="Times New Roman"/>
                <a:cs typeface="Times New Roman"/>
              </a:rPr>
              <a:t>Sarbanes-Oxley, </a:t>
            </a:r>
            <a:r>
              <a:rPr sz="2000" dirty="0">
                <a:latin typeface="Times New Roman"/>
                <a:cs typeface="Times New Roman"/>
              </a:rPr>
              <a:t>Health Insurance Portability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Accountability Act, and </a:t>
            </a:r>
            <a:r>
              <a:rPr sz="2000" spc="-5" dirty="0">
                <a:latin typeface="Times New Roman"/>
                <a:cs typeface="Times New Roman"/>
              </a:rPr>
              <a:t>Payment </a:t>
            </a:r>
            <a:r>
              <a:rPr sz="2000" dirty="0">
                <a:latin typeface="Times New Roman"/>
                <a:cs typeface="Times New Roman"/>
              </a:rPr>
              <a:t>Card Industry Security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Standards).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desktops in the cloud allow for </a:t>
            </a:r>
            <a:r>
              <a:rPr sz="2000" spc="-5" dirty="0">
                <a:latin typeface="Times New Roman"/>
                <a:cs typeface="Times New Roman"/>
              </a:rPr>
              <a:t>all types </a:t>
            </a:r>
            <a:r>
              <a:rPr sz="2000" dirty="0">
                <a:latin typeface="Times New Roman"/>
                <a:cs typeface="Times New Roman"/>
              </a:rPr>
              <a:t>of data to pass through and be stored.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plan to ensure continued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regulations.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971531" y="1127760"/>
            <a:ext cx="1885187" cy="906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71531" y="5469635"/>
            <a:ext cx="1885187" cy="1251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59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9689" y="2788157"/>
            <a:ext cx="71526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1189" marR="5080" indent="-1889125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Arial"/>
                <a:cs typeface="Arial"/>
              </a:rPr>
              <a:t>Service-Oriented Architecture  and </a:t>
            </a:r>
            <a:r>
              <a:rPr sz="4000" b="1" spc="-20" dirty="0">
                <a:latin typeface="Arial"/>
                <a:cs typeface="Arial"/>
              </a:rPr>
              <a:t>the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Cloud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19" y="2788157"/>
            <a:ext cx="9467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latin typeface="Arial"/>
                <a:cs typeface="Arial"/>
              </a:rPr>
              <a:t>Managing </a:t>
            </a:r>
            <a:r>
              <a:rPr sz="4000" b="1" spc="-25" dirty="0">
                <a:latin typeface="Arial"/>
                <a:cs typeface="Arial"/>
              </a:rPr>
              <a:t>and Securing Cloud</a:t>
            </a:r>
            <a:r>
              <a:rPr sz="4000" b="1" spc="-5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Services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61725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Service Oriented </a:t>
            </a:r>
            <a:r>
              <a:rPr sz="2000" b="1" spc="-5" dirty="0">
                <a:latin typeface="Times New Roman"/>
                <a:cs typeface="Times New Roman"/>
              </a:rPr>
              <a:t>Architecture </a:t>
            </a:r>
            <a:r>
              <a:rPr sz="2000" b="1" dirty="0">
                <a:latin typeface="Times New Roman"/>
                <a:cs typeface="Times New Roman"/>
              </a:rPr>
              <a:t>and the</a:t>
            </a:r>
            <a:r>
              <a:rPr sz="2000" b="1" spc="-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46482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service-oriented </a:t>
            </a:r>
            <a:r>
              <a:rPr sz="2000" dirty="0">
                <a:latin typeface="Times New Roman"/>
                <a:cs typeface="Times New Roman"/>
              </a:rPr>
              <a:t>architecture is </a:t>
            </a:r>
            <a:r>
              <a:rPr sz="2000" spc="-5" dirty="0">
                <a:latin typeface="Times New Roman"/>
                <a:cs typeface="Times New Roman"/>
              </a:rPr>
              <a:t>essentially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services. These services </a:t>
            </a:r>
            <a:r>
              <a:rPr sz="2000" spc="-5" dirty="0">
                <a:latin typeface="Times New Roman"/>
                <a:cs typeface="Times New Roman"/>
              </a:rPr>
              <a:t>communicate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 each </a:t>
            </a:r>
            <a:r>
              <a:rPr sz="2000" spc="-20" dirty="0">
                <a:latin typeface="Times New Roman"/>
                <a:cs typeface="Times New Roman"/>
              </a:rPr>
              <a:t>other.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communication </a:t>
            </a:r>
            <a:r>
              <a:rPr sz="2000" dirty="0">
                <a:latin typeface="Times New Roman"/>
                <a:cs typeface="Times New Roman"/>
              </a:rPr>
              <a:t>can involve </a:t>
            </a:r>
            <a:r>
              <a:rPr sz="2000" spc="-5" dirty="0">
                <a:latin typeface="Times New Roman"/>
                <a:cs typeface="Times New Roman"/>
              </a:rPr>
              <a:t>either simple </a:t>
            </a:r>
            <a:r>
              <a:rPr sz="2000" dirty="0">
                <a:latin typeface="Times New Roman"/>
                <a:cs typeface="Times New Roman"/>
              </a:rPr>
              <a:t>data passing or it could involve two or </a:t>
            </a:r>
            <a:r>
              <a:rPr sz="2000" spc="-5" dirty="0">
                <a:latin typeface="Times New Roman"/>
                <a:cs typeface="Times New Roman"/>
              </a:rPr>
              <a:t>more  </a:t>
            </a:r>
            <a:r>
              <a:rPr sz="2000" dirty="0">
                <a:latin typeface="Times New Roman"/>
                <a:cs typeface="Times New Roman"/>
              </a:rPr>
              <a:t>services </a:t>
            </a:r>
            <a:r>
              <a:rPr sz="2000" spc="-5" dirty="0">
                <a:latin typeface="Times New Roman"/>
                <a:cs typeface="Times New Roman"/>
              </a:rPr>
              <a:t>coordinating some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activity.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61925" indent="-342900">
              <a:lnSpc>
                <a:spcPct val="100000"/>
              </a:lnSpc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 key benefits of a service oriented approach is that the software is designed to reflect best  </a:t>
            </a:r>
            <a:r>
              <a:rPr sz="2000" spc="-5" dirty="0">
                <a:latin typeface="Times New Roman"/>
                <a:cs typeface="Times New Roman"/>
              </a:rPr>
              <a:t>practices </a:t>
            </a:r>
            <a:r>
              <a:rPr sz="2000" dirty="0">
                <a:latin typeface="Times New Roman"/>
                <a:cs typeface="Times New Roman"/>
              </a:rPr>
              <a:t>and business processes instead of </a:t>
            </a:r>
            <a:r>
              <a:rPr sz="2000" spc="-5" dirty="0">
                <a:latin typeface="Times New Roman"/>
                <a:cs typeface="Times New Roman"/>
              </a:rPr>
              <a:t>making </a:t>
            </a:r>
            <a:r>
              <a:rPr sz="2000" dirty="0">
                <a:latin typeface="Times New Roman"/>
                <a:cs typeface="Times New Roman"/>
              </a:rPr>
              <a:t>the business operate according to the rigid structure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a technical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Cloud services benefit the business by taking best </a:t>
            </a:r>
            <a:r>
              <a:rPr sz="2000" spc="-5" dirty="0">
                <a:latin typeface="Times New Roman"/>
                <a:cs typeface="Times New Roman"/>
              </a:rPr>
              <a:t>practices </a:t>
            </a:r>
            <a:r>
              <a:rPr sz="2000" dirty="0">
                <a:latin typeface="Times New Roman"/>
                <a:cs typeface="Times New Roman"/>
              </a:rPr>
              <a:t>and business process focus of SOA to the next  level. These benefits apply to both cloud service providers and cloud service users. Cloud service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providers  need to architect solutions by using a </a:t>
            </a:r>
            <a:r>
              <a:rPr sz="2000" spc="-5" dirty="0">
                <a:latin typeface="Times New Roman"/>
                <a:cs typeface="Times New Roman"/>
              </a:rPr>
              <a:t>service-oriented </a:t>
            </a:r>
            <a:r>
              <a:rPr sz="2000" dirty="0">
                <a:latin typeface="Times New Roman"/>
                <a:cs typeface="Times New Roman"/>
              </a:rPr>
              <a:t>approach to deliver services with the expected </a:t>
            </a:r>
            <a:r>
              <a:rPr sz="2000" spc="-5" dirty="0">
                <a:latin typeface="Times New Roman"/>
                <a:cs typeface="Times New Roman"/>
              </a:rPr>
              <a:t>levels 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elasticity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scalability.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5459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service-oriented </a:t>
            </a:r>
            <a:r>
              <a:rPr sz="2000" dirty="0">
                <a:latin typeface="Times New Roman"/>
                <a:cs typeface="Times New Roman"/>
              </a:rPr>
              <a:t>architecture (SOA) is a software architecture for building business applications</a:t>
            </a:r>
            <a:r>
              <a:rPr sz="2000" spc="-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 </a:t>
            </a:r>
            <a:r>
              <a:rPr sz="2000" spc="-5" dirty="0">
                <a:latin typeface="Times New Roman"/>
                <a:cs typeface="Times New Roman"/>
              </a:rPr>
              <a:t>implement </a:t>
            </a:r>
            <a:r>
              <a:rPr sz="2000" dirty="0">
                <a:latin typeface="Times New Roman"/>
                <a:cs typeface="Times New Roman"/>
              </a:rPr>
              <a:t>business processes or services through a set of loosely coupled, black-box components  orchestrated to deliver a well-defined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4896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Service-Oriented </a:t>
            </a:r>
            <a:r>
              <a:rPr sz="2000" b="1" spc="-5" dirty="0">
                <a:latin typeface="Times New Roman"/>
                <a:cs typeface="Times New Roman"/>
              </a:rPr>
              <a:t>Architecture </a:t>
            </a:r>
            <a:r>
              <a:rPr sz="2000" b="1" dirty="0">
                <a:latin typeface="Times New Roman"/>
                <a:cs typeface="Times New Roman"/>
              </a:rPr>
              <a:t>and the</a:t>
            </a:r>
            <a:r>
              <a:rPr sz="2000" b="1" spc="-2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4892" y="1680972"/>
            <a:ext cx="6801611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397" y="1076020"/>
            <a:ext cx="22485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Characterizing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SOA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397" y="1686306"/>
            <a:ext cx="11256645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 principal </a:t>
            </a:r>
            <a:r>
              <a:rPr sz="2000" spc="-5" dirty="0">
                <a:latin typeface="Times New Roman"/>
                <a:cs typeface="Times New Roman"/>
              </a:rPr>
              <a:t>characteristics </a:t>
            </a:r>
            <a:r>
              <a:rPr sz="2000" dirty="0">
                <a:latin typeface="Times New Roman"/>
                <a:cs typeface="Times New Roman"/>
              </a:rPr>
              <a:t>of SOA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SOA is a black-box component </a:t>
            </a:r>
            <a:r>
              <a:rPr sz="2000" b="1" spc="-5" dirty="0">
                <a:latin typeface="Times New Roman"/>
                <a:cs typeface="Times New Roman"/>
              </a:rPr>
              <a:t>architecture</a:t>
            </a:r>
            <a:r>
              <a:rPr sz="2000" spc="-5" dirty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black </a:t>
            </a:r>
            <a:r>
              <a:rPr sz="2000" spc="5" dirty="0">
                <a:latin typeface="Times New Roman"/>
                <a:cs typeface="Times New Roman"/>
              </a:rPr>
              <a:t>box </a:t>
            </a:r>
            <a:r>
              <a:rPr sz="2000" spc="-5" dirty="0">
                <a:latin typeface="Times New Roman"/>
                <a:cs typeface="Times New Roman"/>
              </a:rPr>
              <a:t>lets </a:t>
            </a:r>
            <a:r>
              <a:rPr sz="2000" dirty="0">
                <a:latin typeface="Times New Roman"/>
                <a:cs typeface="Times New Roman"/>
              </a:rPr>
              <a:t>you reuse existing business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applications; 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simply </a:t>
            </a:r>
            <a:r>
              <a:rPr sz="2000" dirty="0">
                <a:latin typeface="Times New Roman"/>
                <a:cs typeface="Times New Roman"/>
              </a:rPr>
              <a:t>adds a fairly </a:t>
            </a: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dirty="0">
                <a:latin typeface="Times New Roman"/>
                <a:cs typeface="Times New Roman"/>
              </a:rPr>
              <a:t>adapter to </a:t>
            </a:r>
            <a:r>
              <a:rPr sz="2000" spc="-5" dirty="0">
                <a:latin typeface="Times New Roman"/>
                <a:cs typeface="Times New Roman"/>
              </a:rPr>
              <a:t>them.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need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know every </a:t>
            </a:r>
            <a:r>
              <a:rPr sz="2000" spc="-5" dirty="0">
                <a:latin typeface="Times New Roman"/>
                <a:cs typeface="Times New Roman"/>
              </a:rPr>
              <a:t>detail </a:t>
            </a:r>
            <a:r>
              <a:rPr sz="2000" dirty="0">
                <a:latin typeface="Times New Roman"/>
                <a:cs typeface="Times New Roman"/>
              </a:rPr>
              <a:t>of what is inside each  component. SOA hides the </a:t>
            </a:r>
            <a:r>
              <a:rPr sz="2000" spc="-5" dirty="0">
                <a:latin typeface="Times New Roman"/>
                <a:cs typeface="Times New Roman"/>
              </a:rPr>
              <a:t>complexity </a:t>
            </a:r>
            <a:r>
              <a:rPr sz="2000" dirty="0">
                <a:latin typeface="Times New Roman"/>
                <a:cs typeface="Times New Roman"/>
              </a:rPr>
              <a:t>whenever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20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SOA components </a:t>
            </a:r>
            <a:r>
              <a:rPr sz="2000" b="1" spc="-10" dirty="0">
                <a:latin typeface="Times New Roman"/>
                <a:cs typeface="Times New Roman"/>
              </a:rPr>
              <a:t>are </a:t>
            </a:r>
            <a:r>
              <a:rPr sz="2000" b="1" dirty="0">
                <a:latin typeface="Times New Roman"/>
                <a:cs typeface="Times New Roman"/>
              </a:rPr>
              <a:t>loosely coupled</a:t>
            </a:r>
            <a:r>
              <a:rPr sz="2000" dirty="0">
                <a:latin typeface="Times New Roman"/>
                <a:cs typeface="Times New Roman"/>
              </a:rPr>
              <a:t>. Software components are loosely coupled if they are designed to  interact in a standardized way that </a:t>
            </a:r>
            <a:r>
              <a:rPr sz="2000" spc="-10" dirty="0">
                <a:latin typeface="Times New Roman"/>
                <a:cs typeface="Times New Roman"/>
              </a:rPr>
              <a:t>minimizes </a:t>
            </a:r>
            <a:r>
              <a:rPr sz="2000" dirty="0">
                <a:latin typeface="Times New Roman"/>
                <a:cs typeface="Times New Roman"/>
              </a:rPr>
              <a:t>dependencies.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loosely coupled component passes data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another component and </a:t>
            </a:r>
            <a:r>
              <a:rPr sz="2000" spc="-5" dirty="0">
                <a:latin typeface="Times New Roman"/>
                <a:cs typeface="Times New Roman"/>
              </a:rPr>
              <a:t>makes </a:t>
            </a:r>
            <a:r>
              <a:rPr sz="2000" dirty="0">
                <a:latin typeface="Times New Roman"/>
                <a:cs typeface="Times New Roman"/>
              </a:rPr>
              <a:t>a request; the second component carries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the request and, if </a:t>
            </a:r>
            <a:r>
              <a:rPr sz="2000" spc="-15" dirty="0">
                <a:latin typeface="Times New Roman"/>
                <a:cs typeface="Times New Roman"/>
              </a:rPr>
              <a:t>necessary,  </a:t>
            </a:r>
            <a:r>
              <a:rPr sz="2000" dirty="0">
                <a:latin typeface="Times New Roman"/>
                <a:cs typeface="Times New Roman"/>
              </a:rPr>
              <a:t>passes the data back to the first. Each </a:t>
            </a:r>
            <a:r>
              <a:rPr sz="2000" spc="-5" dirty="0">
                <a:latin typeface="Times New Roman"/>
                <a:cs typeface="Times New Roman"/>
              </a:rPr>
              <a:t>component offers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small </a:t>
            </a:r>
            <a:r>
              <a:rPr sz="2000" dirty="0">
                <a:latin typeface="Times New Roman"/>
                <a:cs typeface="Times New Roman"/>
              </a:rPr>
              <a:t>range of </a:t>
            </a: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dirty="0">
                <a:latin typeface="Times New Roman"/>
                <a:cs typeface="Times New Roman"/>
              </a:rPr>
              <a:t>services to other  components.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3876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SOA components </a:t>
            </a:r>
            <a:r>
              <a:rPr sz="2000" b="1" spc="-10" dirty="0">
                <a:latin typeface="Times New Roman"/>
                <a:cs typeface="Times New Roman"/>
              </a:rPr>
              <a:t>are </a:t>
            </a:r>
            <a:r>
              <a:rPr sz="2000" b="1" spc="-5" dirty="0">
                <a:latin typeface="Times New Roman"/>
                <a:cs typeface="Times New Roman"/>
              </a:rPr>
              <a:t>orchestrated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b="1" spc="-5" dirty="0">
                <a:latin typeface="Times New Roman"/>
                <a:cs typeface="Times New Roman"/>
              </a:rPr>
              <a:t>link through </a:t>
            </a:r>
            <a:r>
              <a:rPr sz="2000" b="1" dirty="0">
                <a:latin typeface="Times New Roman"/>
                <a:cs typeface="Times New Roman"/>
              </a:rPr>
              <a:t>business </a:t>
            </a:r>
            <a:r>
              <a:rPr sz="2000" b="1" spc="-5" dirty="0">
                <a:latin typeface="Times New Roman"/>
                <a:cs typeface="Times New Roman"/>
              </a:rPr>
              <a:t>processes </a:t>
            </a:r>
            <a:r>
              <a:rPr sz="2000" b="1" dirty="0">
                <a:latin typeface="Times New Roman"/>
                <a:cs typeface="Times New Roman"/>
              </a:rPr>
              <a:t>to deliver a </a:t>
            </a:r>
            <a:r>
              <a:rPr sz="2000" b="1" spc="-5" dirty="0">
                <a:latin typeface="Times New Roman"/>
                <a:cs typeface="Times New Roman"/>
              </a:rPr>
              <a:t>well-defined</a:t>
            </a:r>
            <a:r>
              <a:rPr sz="2000" b="1" spc="-2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level  </a:t>
            </a:r>
            <a:r>
              <a:rPr sz="2000" b="1" dirty="0">
                <a:latin typeface="Times New Roman"/>
                <a:cs typeface="Times New Roman"/>
              </a:rPr>
              <a:t>of service</a:t>
            </a:r>
            <a:r>
              <a:rPr sz="2000" dirty="0">
                <a:latin typeface="Times New Roman"/>
                <a:cs typeface="Times New Roman"/>
              </a:rPr>
              <a:t>. SOA creates a </a:t>
            </a: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dirty="0">
                <a:latin typeface="Times New Roman"/>
                <a:cs typeface="Times New Roman"/>
              </a:rPr>
              <a:t>arrangement of components that, </a:t>
            </a:r>
            <a:r>
              <a:rPr sz="2000" spc="-10" dirty="0">
                <a:latin typeface="Times New Roman"/>
                <a:cs typeface="Times New Roman"/>
              </a:rPr>
              <a:t>together, </a:t>
            </a:r>
            <a:r>
              <a:rPr sz="2000" dirty="0">
                <a:latin typeface="Times New Roman"/>
                <a:cs typeface="Times New Roman"/>
              </a:rPr>
              <a:t>deliver a very </a:t>
            </a:r>
            <a:r>
              <a:rPr sz="2000" spc="-5" dirty="0">
                <a:latin typeface="Times New Roman"/>
                <a:cs typeface="Times New Roman"/>
              </a:rPr>
              <a:t>complex  </a:t>
            </a:r>
            <a:r>
              <a:rPr sz="2000" dirty="0">
                <a:latin typeface="Times New Roman"/>
                <a:cs typeface="Times New Roman"/>
              </a:rPr>
              <a:t>business service. </a:t>
            </a:r>
            <a:r>
              <a:rPr sz="2000" spc="-10" dirty="0">
                <a:latin typeface="Times New Roman"/>
                <a:cs typeface="Times New Roman"/>
              </a:rPr>
              <a:t>Simultaneously, </a:t>
            </a:r>
            <a:r>
              <a:rPr sz="2000" dirty="0">
                <a:latin typeface="Times New Roman"/>
                <a:cs typeface="Times New Roman"/>
              </a:rPr>
              <a:t>SOA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provide acceptable service levels. </a:t>
            </a: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that end, the  components ensure a dependable service </a:t>
            </a:r>
            <a:r>
              <a:rPr sz="2000" spc="-5" dirty="0">
                <a:latin typeface="Times New Roman"/>
                <a:cs typeface="Times New Roman"/>
              </a:rPr>
              <a:t>level. </a:t>
            </a:r>
            <a:r>
              <a:rPr sz="2000" dirty="0">
                <a:latin typeface="Times New Roman"/>
                <a:cs typeface="Times New Roman"/>
              </a:rPr>
              <a:t>Service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tied </a:t>
            </a:r>
            <a:r>
              <a:rPr sz="2000" dirty="0">
                <a:latin typeface="Times New Roman"/>
                <a:cs typeface="Times New Roman"/>
              </a:rPr>
              <a:t>directly to the best </a:t>
            </a:r>
            <a:r>
              <a:rPr sz="2000" spc="-5" dirty="0">
                <a:latin typeface="Times New Roman"/>
                <a:cs typeface="Times New Roman"/>
              </a:rPr>
              <a:t>practices </a:t>
            </a:r>
            <a:r>
              <a:rPr sz="2000" dirty="0">
                <a:latin typeface="Times New Roman"/>
                <a:cs typeface="Times New Roman"/>
              </a:rPr>
              <a:t>of  conducting business, </a:t>
            </a:r>
            <a:r>
              <a:rPr sz="2000" spc="-5" dirty="0">
                <a:latin typeface="Times New Roman"/>
                <a:cs typeface="Times New Roman"/>
              </a:rPr>
              <a:t>commonly </a:t>
            </a:r>
            <a:r>
              <a:rPr sz="2000" dirty="0">
                <a:latin typeface="Times New Roman"/>
                <a:cs typeface="Times New Roman"/>
              </a:rPr>
              <a:t>referred to as business process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(BPM)—BPM focuses </a:t>
            </a:r>
            <a:r>
              <a:rPr sz="2000" spc="5" dirty="0">
                <a:latin typeface="Times New Roman"/>
                <a:cs typeface="Times New Roman"/>
              </a:rPr>
              <a:t>on  </a:t>
            </a:r>
            <a:r>
              <a:rPr sz="2000" spc="-5" dirty="0">
                <a:latin typeface="Times New Roman"/>
                <a:cs typeface="Times New Roman"/>
              </a:rPr>
              <a:t>effective </a:t>
            </a:r>
            <a:r>
              <a:rPr sz="2000" dirty="0">
                <a:latin typeface="Times New Roman"/>
                <a:cs typeface="Times New Roman"/>
              </a:rPr>
              <a:t>design of business process and SOA allows IT to </a:t>
            </a:r>
            <a:r>
              <a:rPr sz="2000" spc="-5" dirty="0">
                <a:latin typeface="Times New Roman"/>
                <a:cs typeface="Times New Roman"/>
              </a:rPr>
              <a:t>align </a:t>
            </a:r>
            <a:r>
              <a:rPr sz="2000" dirty="0">
                <a:latin typeface="Times New Roman"/>
                <a:cs typeface="Times New Roman"/>
              </a:rPr>
              <a:t>with business</a:t>
            </a:r>
            <a:r>
              <a:rPr sz="2000" spc="-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6297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Fundamentals of SOA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Components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45910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Enterprise Service Bus (ESB) </a:t>
            </a:r>
            <a:r>
              <a:rPr sz="2000" spc="-5" dirty="0">
                <a:latin typeface="Times New Roman"/>
                <a:cs typeface="Times New Roman"/>
              </a:rPr>
              <a:t>makes </a:t>
            </a:r>
            <a:r>
              <a:rPr sz="2000" dirty="0">
                <a:latin typeface="Times New Roman"/>
                <a:cs typeface="Times New Roman"/>
              </a:rPr>
              <a:t>sure that </a:t>
            </a:r>
            <a:r>
              <a:rPr sz="2000" spc="-5" dirty="0">
                <a:latin typeface="Times New Roman"/>
                <a:cs typeface="Times New Roman"/>
              </a:rPr>
              <a:t>messages </a:t>
            </a:r>
            <a:r>
              <a:rPr sz="2000" dirty="0">
                <a:latin typeface="Times New Roman"/>
                <a:cs typeface="Times New Roman"/>
              </a:rPr>
              <a:t>get passed back and forth between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components of an SOA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implementation.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SOA Registry and Repository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important </a:t>
            </a:r>
            <a:r>
              <a:rPr sz="2000" dirty="0">
                <a:latin typeface="Times New Roman"/>
                <a:cs typeface="Times New Roman"/>
              </a:rPr>
              <a:t>reference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about where the SOA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  services 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located.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Business </a:t>
            </a:r>
            <a:r>
              <a:rPr sz="2000" b="1" spc="-5" dirty="0">
                <a:latin typeface="Times New Roman"/>
                <a:cs typeface="Times New Roman"/>
              </a:rPr>
              <a:t>Process Orchestration </a:t>
            </a:r>
            <a:r>
              <a:rPr sz="2000" b="1" dirty="0">
                <a:latin typeface="Times New Roman"/>
                <a:cs typeface="Times New Roman"/>
              </a:rPr>
              <a:t>Manager </a:t>
            </a:r>
            <a:r>
              <a:rPr sz="2000" dirty="0">
                <a:latin typeface="Times New Roman"/>
                <a:cs typeface="Times New Roman"/>
              </a:rPr>
              <a:t>provides the technology to connect people to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people to processes, and processes to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Service </a:t>
            </a:r>
            <a:r>
              <a:rPr sz="2000" b="1" spc="-5" dirty="0">
                <a:latin typeface="Times New Roman"/>
                <a:cs typeface="Times New Roman"/>
              </a:rPr>
              <a:t>Broker </a:t>
            </a:r>
            <a:r>
              <a:rPr sz="2000" dirty="0">
                <a:latin typeface="Times New Roman"/>
                <a:cs typeface="Times New Roman"/>
              </a:rPr>
              <a:t>connects services to services, which in the end enables business processes to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flow.</a:t>
            </a:r>
            <a:endParaRPr sz="2000">
              <a:latin typeface="Times New Roman"/>
              <a:cs typeface="Times New Roman"/>
            </a:endParaRPr>
          </a:p>
          <a:p>
            <a:pPr marL="355600" marR="4127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SOA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Service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Manager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technology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underneath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consistent, predictable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way.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960119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Each component has a role to </a:t>
            </a:r>
            <a:r>
              <a:rPr sz="2000" spc="-30" dirty="0">
                <a:latin typeface="Times New Roman"/>
                <a:cs typeface="Times New Roman"/>
              </a:rPr>
              <a:t>play, </a:t>
            </a:r>
            <a:r>
              <a:rPr sz="2000" dirty="0">
                <a:latin typeface="Times New Roman"/>
                <a:cs typeface="Times New Roman"/>
              </a:rPr>
              <a:t>both independently and with each </a:t>
            </a:r>
            <a:r>
              <a:rPr sz="2000" spc="-20" dirty="0">
                <a:latin typeface="Times New Roman"/>
                <a:cs typeface="Times New Roman"/>
              </a:rPr>
              <a:t>other. </a:t>
            </a:r>
            <a:r>
              <a:rPr sz="2000" dirty="0">
                <a:latin typeface="Times New Roman"/>
                <a:cs typeface="Times New Roman"/>
              </a:rPr>
              <a:t>The goal is to create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 environment where </a:t>
            </a:r>
            <a:r>
              <a:rPr sz="2000" spc="-5" dirty="0">
                <a:latin typeface="Times New Roman"/>
                <a:cs typeface="Times New Roman"/>
              </a:rPr>
              <a:t>all these </a:t>
            </a:r>
            <a:r>
              <a:rPr sz="2000" dirty="0">
                <a:latin typeface="Times New Roman"/>
                <a:cs typeface="Times New Roman"/>
              </a:rPr>
              <a:t>components work together to </a:t>
            </a:r>
            <a:r>
              <a:rPr sz="2000" spc="-5" dirty="0">
                <a:latin typeface="Times New Roman"/>
                <a:cs typeface="Times New Roman"/>
              </a:rPr>
              <a:t>improve </a:t>
            </a:r>
            <a:r>
              <a:rPr sz="2000" dirty="0">
                <a:latin typeface="Times New Roman"/>
                <a:cs typeface="Times New Roman"/>
              </a:rPr>
              <a:t>the business process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flow.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823704" y="5625084"/>
            <a:ext cx="1984248" cy="107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38595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Fundamentals of SOA</a:t>
            </a:r>
            <a:r>
              <a:rPr sz="2000" b="1" spc="-20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Components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4926838" y="1618233"/>
            <a:ext cx="2347595" cy="1780539"/>
            <a:chOff x="4926838" y="1618233"/>
            <a:chExt cx="2347595" cy="1780539"/>
          </a:xfrm>
        </p:grpSpPr>
        <p:sp>
          <p:nvSpPr>
            <p:cNvPr id="5" name="object 5"/>
            <p:cNvSpPr/>
            <p:nvPr/>
          </p:nvSpPr>
          <p:spPr>
            <a:xfrm>
              <a:off x="4933188" y="1624583"/>
              <a:ext cx="2074545" cy="1527175"/>
            </a:xfrm>
            <a:custGeom>
              <a:avLst/>
              <a:gdLst/>
              <a:ahLst/>
              <a:cxnLst/>
              <a:rect l="l" t="t" r="r" b="b"/>
              <a:pathLst>
                <a:path w="2074545" h="1527175">
                  <a:moveTo>
                    <a:pt x="2074164" y="0"/>
                  </a:moveTo>
                  <a:lnTo>
                    <a:pt x="0" y="0"/>
                  </a:lnTo>
                  <a:lnTo>
                    <a:pt x="0" y="1527048"/>
                  </a:lnTo>
                  <a:lnTo>
                    <a:pt x="2074164" y="1527048"/>
                  </a:lnTo>
                  <a:lnTo>
                    <a:pt x="2074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3188" y="1624583"/>
              <a:ext cx="2074545" cy="1527175"/>
            </a:xfrm>
            <a:custGeom>
              <a:avLst/>
              <a:gdLst/>
              <a:ahLst/>
              <a:cxnLst/>
              <a:rect l="l" t="t" r="r" b="b"/>
              <a:pathLst>
                <a:path w="2074545" h="1527175">
                  <a:moveTo>
                    <a:pt x="0" y="1527048"/>
                  </a:moveTo>
                  <a:lnTo>
                    <a:pt x="2074164" y="1527048"/>
                  </a:lnTo>
                  <a:lnTo>
                    <a:pt x="2074164" y="0"/>
                  </a:lnTo>
                  <a:lnTo>
                    <a:pt x="0" y="0"/>
                  </a:lnTo>
                  <a:lnTo>
                    <a:pt x="0" y="15270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5588" y="1738883"/>
              <a:ext cx="2074545" cy="1529080"/>
            </a:xfrm>
            <a:custGeom>
              <a:avLst/>
              <a:gdLst/>
              <a:ahLst/>
              <a:cxnLst/>
              <a:rect l="l" t="t" r="r" b="b"/>
              <a:pathLst>
                <a:path w="2074545" h="1529079">
                  <a:moveTo>
                    <a:pt x="2074164" y="0"/>
                  </a:moveTo>
                  <a:lnTo>
                    <a:pt x="0" y="0"/>
                  </a:lnTo>
                  <a:lnTo>
                    <a:pt x="0" y="1528572"/>
                  </a:lnTo>
                  <a:lnTo>
                    <a:pt x="2074164" y="1528572"/>
                  </a:lnTo>
                  <a:lnTo>
                    <a:pt x="2074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5588" y="1738883"/>
              <a:ext cx="2074545" cy="1529080"/>
            </a:xfrm>
            <a:custGeom>
              <a:avLst/>
              <a:gdLst/>
              <a:ahLst/>
              <a:cxnLst/>
              <a:rect l="l" t="t" r="r" b="b"/>
              <a:pathLst>
                <a:path w="2074545" h="1529079">
                  <a:moveTo>
                    <a:pt x="0" y="1528572"/>
                  </a:moveTo>
                  <a:lnTo>
                    <a:pt x="2074164" y="1528572"/>
                  </a:lnTo>
                  <a:lnTo>
                    <a:pt x="2074164" y="0"/>
                  </a:lnTo>
                  <a:lnTo>
                    <a:pt x="0" y="0"/>
                  </a:lnTo>
                  <a:lnTo>
                    <a:pt x="0" y="152857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3792" y="1863851"/>
              <a:ext cx="2074545" cy="1529080"/>
            </a:xfrm>
            <a:custGeom>
              <a:avLst/>
              <a:gdLst/>
              <a:ahLst/>
              <a:cxnLst/>
              <a:rect l="l" t="t" r="r" b="b"/>
              <a:pathLst>
                <a:path w="2074545" h="1529079">
                  <a:moveTo>
                    <a:pt x="2074164" y="0"/>
                  </a:moveTo>
                  <a:lnTo>
                    <a:pt x="0" y="0"/>
                  </a:lnTo>
                  <a:lnTo>
                    <a:pt x="0" y="1528572"/>
                  </a:lnTo>
                  <a:lnTo>
                    <a:pt x="2074164" y="1528572"/>
                  </a:lnTo>
                  <a:lnTo>
                    <a:pt x="2074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3792" y="1863851"/>
              <a:ext cx="2074545" cy="1529080"/>
            </a:xfrm>
            <a:custGeom>
              <a:avLst/>
              <a:gdLst/>
              <a:ahLst/>
              <a:cxnLst/>
              <a:rect l="l" t="t" r="r" b="b"/>
              <a:pathLst>
                <a:path w="2074545" h="1529079">
                  <a:moveTo>
                    <a:pt x="0" y="1528572"/>
                  </a:moveTo>
                  <a:lnTo>
                    <a:pt x="2074164" y="1528572"/>
                  </a:lnTo>
                  <a:lnTo>
                    <a:pt x="2074164" y="0"/>
                  </a:lnTo>
                  <a:lnTo>
                    <a:pt x="0" y="0"/>
                  </a:lnTo>
                  <a:lnTo>
                    <a:pt x="0" y="1528572"/>
                  </a:lnTo>
                  <a:close/>
                </a:path>
                <a:path w="2074545" h="1529079">
                  <a:moveTo>
                    <a:pt x="108204" y="1444752"/>
                  </a:moveTo>
                  <a:lnTo>
                    <a:pt x="534924" y="1444752"/>
                  </a:lnTo>
                  <a:lnTo>
                    <a:pt x="534924" y="1063752"/>
                  </a:lnTo>
                  <a:lnTo>
                    <a:pt x="108204" y="1063752"/>
                  </a:lnTo>
                  <a:lnTo>
                    <a:pt x="108204" y="1444752"/>
                  </a:lnTo>
                  <a:close/>
                </a:path>
                <a:path w="2074545" h="1529079">
                  <a:moveTo>
                    <a:pt x="716280" y="1444752"/>
                  </a:moveTo>
                  <a:lnTo>
                    <a:pt x="1143000" y="1444752"/>
                  </a:lnTo>
                  <a:lnTo>
                    <a:pt x="1143000" y="1063752"/>
                  </a:lnTo>
                  <a:lnTo>
                    <a:pt x="716280" y="1063752"/>
                  </a:lnTo>
                  <a:lnTo>
                    <a:pt x="716280" y="1444752"/>
                  </a:lnTo>
                  <a:close/>
                </a:path>
                <a:path w="2074545" h="1529079">
                  <a:moveTo>
                    <a:pt x="1325880" y="1444752"/>
                  </a:moveTo>
                  <a:lnTo>
                    <a:pt x="1752600" y="1444752"/>
                  </a:lnTo>
                  <a:lnTo>
                    <a:pt x="1752600" y="1063752"/>
                  </a:lnTo>
                  <a:lnTo>
                    <a:pt x="1325880" y="1063752"/>
                  </a:lnTo>
                  <a:lnTo>
                    <a:pt x="1325880" y="14447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72283" y="1969007"/>
            <a:ext cx="1828800" cy="1356360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78765" marR="270510" indent="-1905" algn="ctr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Business 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Process 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1800" spc="-3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h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1800" spc="-4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on 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Manager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76006" y="2118105"/>
            <a:ext cx="1826260" cy="1297940"/>
            <a:chOff x="8176006" y="2118105"/>
            <a:chExt cx="1826260" cy="1297940"/>
          </a:xfrm>
        </p:grpSpPr>
        <p:sp>
          <p:nvSpPr>
            <p:cNvPr id="13" name="object 13"/>
            <p:cNvSpPr/>
            <p:nvPr/>
          </p:nvSpPr>
          <p:spPr>
            <a:xfrm>
              <a:off x="8182356" y="2124455"/>
              <a:ext cx="1508760" cy="980440"/>
            </a:xfrm>
            <a:custGeom>
              <a:avLst/>
              <a:gdLst/>
              <a:ahLst/>
              <a:cxnLst/>
              <a:rect l="l" t="t" r="r" b="b"/>
              <a:pathLst>
                <a:path w="1508759" h="980439">
                  <a:moveTo>
                    <a:pt x="1508759" y="0"/>
                  </a:moveTo>
                  <a:lnTo>
                    <a:pt x="0" y="0"/>
                  </a:lnTo>
                  <a:lnTo>
                    <a:pt x="0" y="979932"/>
                  </a:lnTo>
                  <a:lnTo>
                    <a:pt x="1508759" y="979932"/>
                  </a:lnTo>
                  <a:lnTo>
                    <a:pt x="1508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82356" y="2124455"/>
              <a:ext cx="1813560" cy="1285240"/>
            </a:xfrm>
            <a:custGeom>
              <a:avLst/>
              <a:gdLst/>
              <a:ahLst/>
              <a:cxnLst/>
              <a:rect l="l" t="t" r="r" b="b"/>
              <a:pathLst>
                <a:path w="1813559" h="1285239">
                  <a:moveTo>
                    <a:pt x="0" y="979932"/>
                  </a:moveTo>
                  <a:lnTo>
                    <a:pt x="1508759" y="979932"/>
                  </a:lnTo>
                  <a:lnTo>
                    <a:pt x="1508759" y="0"/>
                  </a:lnTo>
                  <a:lnTo>
                    <a:pt x="0" y="0"/>
                  </a:lnTo>
                  <a:lnTo>
                    <a:pt x="0" y="979932"/>
                  </a:lnTo>
                  <a:close/>
                </a:path>
                <a:path w="1813559" h="1285239">
                  <a:moveTo>
                    <a:pt x="152400" y="1132332"/>
                  </a:moveTo>
                  <a:lnTo>
                    <a:pt x="1661159" y="1132332"/>
                  </a:lnTo>
                  <a:lnTo>
                    <a:pt x="1661159" y="152400"/>
                  </a:lnTo>
                  <a:lnTo>
                    <a:pt x="152400" y="152400"/>
                  </a:lnTo>
                  <a:lnTo>
                    <a:pt x="152400" y="1132332"/>
                  </a:lnTo>
                  <a:close/>
                </a:path>
                <a:path w="1813559" h="1285239">
                  <a:moveTo>
                    <a:pt x="304800" y="1284732"/>
                  </a:moveTo>
                  <a:lnTo>
                    <a:pt x="1813559" y="1284732"/>
                  </a:lnTo>
                  <a:lnTo>
                    <a:pt x="1813559" y="304800"/>
                  </a:lnTo>
                  <a:lnTo>
                    <a:pt x="304800" y="304800"/>
                  </a:lnTo>
                  <a:lnTo>
                    <a:pt x="304800" y="12847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93182" y="2463495"/>
            <a:ext cx="1590675" cy="78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Business Apps</a:t>
            </a:r>
            <a:r>
              <a:rPr sz="1800" spc="-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619125" algn="l"/>
                <a:tab pos="1228725" algn="l"/>
              </a:tabLst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F1	F2	F3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7156" y="2429255"/>
            <a:ext cx="1254760" cy="699135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265430" indent="89535">
              <a:lnSpc>
                <a:spcPct val="100000"/>
              </a:lnSpc>
              <a:spcBef>
                <a:spcPts val="158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Business  Function</a:t>
            </a:r>
            <a:r>
              <a:rPr sz="18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1601" y="4057650"/>
            <a:ext cx="8162925" cy="396240"/>
          </a:xfrm>
          <a:prstGeom prst="rect">
            <a:avLst/>
          </a:prstGeom>
          <a:ln w="19811">
            <a:solidFill>
              <a:srgbClr val="00AF5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355"/>
              </a:spcBef>
            </a:pPr>
            <a:r>
              <a:rPr sz="1800" b="1" spc="-10" dirty="0">
                <a:latin typeface="Carlito"/>
                <a:cs typeface="Carlito"/>
              </a:rPr>
              <a:t>Enterprise </a:t>
            </a:r>
            <a:r>
              <a:rPr sz="1800" b="1" dirty="0">
                <a:latin typeface="Carlito"/>
                <a:cs typeface="Carlito"/>
              </a:rPr>
              <a:t>Service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Bus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1601" y="5205984"/>
            <a:ext cx="1182370" cy="61912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R="13970" algn="ctr">
              <a:lnSpc>
                <a:spcPct val="100000"/>
              </a:lnSpc>
              <a:spcBef>
                <a:spcPts val="160"/>
              </a:spcBef>
            </a:pP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SOA</a:t>
            </a:r>
            <a:endParaRPr sz="1800">
              <a:latin typeface="Carlito"/>
              <a:cs typeface="Carlito"/>
            </a:endParaRPr>
          </a:p>
          <a:p>
            <a:pPr marR="13335"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Registry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9915" y="5769864"/>
            <a:ext cx="1195070" cy="62039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97180" marR="252095" indent="-27940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Se</a:t>
            </a:r>
            <a:r>
              <a:rPr sz="1800" spc="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vi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e  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Broker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3515" y="5769864"/>
            <a:ext cx="1603375" cy="62039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84175" marR="242570" indent="-134620">
              <a:lnSpc>
                <a:spcPct val="100000"/>
              </a:lnSpc>
              <a:spcBef>
                <a:spcPts val="170"/>
              </a:spcBef>
            </a:pP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SOA</a:t>
            </a:r>
            <a:r>
              <a:rPr sz="1800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Service 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Manager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66404" y="5151120"/>
            <a:ext cx="1554480" cy="795655"/>
          </a:xfrm>
          <a:custGeom>
            <a:avLst/>
            <a:gdLst/>
            <a:ahLst/>
            <a:cxnLst/>
            <a:rect l="l" t="t" r="r" b="b"/>
            <a:pathLst>
              <a:path w="1554479" h="795654">
                <a:moveTo>
                  <a:pt x="0" y="795527"/>
                </a:moveTo>
                <a:lnTo>
                  <a:pt x="1554479" y="795527"/>
                </a:lnTo>
                <a:lnTo>
                  <a:pt x="1554479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566404" y="5151120"/>
            <a:ext cx="1554480" cy="79565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400685" marR="130175" indent="-260985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f</a:t>
            </a:r>
            <a:r>
              <a:rPr sz="1800" spc="-4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uc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u</a:t>
            </a:r>
            <a:r>
              <a:rPr sz="1800" spc="-3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e 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Services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22626" y="4453890"/>
            <a:ext cx="7620" cy="753110"/>
          </a:xfrm>
          <a:custGeom>
            <a:avLst/>
            <a:gdLst/>
            <a:ahLst/>
            <a:cxnLst/>
            <a:rect l="l" t="t" r="r" b="b"/>
            <a:pathLst>
              <a:path w="7619" h="753110">
                <a:moveTo>
                  <a:pt x="7619" y="0"/>
                </a:moveTo>
                <a:lnTo>
                  <a:pt x="0" y="75260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02658" y="4473702"/>
            <a:ext cx="0" cy="1297305"/>
          </a:xfrm>
          <a:custGeom>
            <a:avLst/>
            <a:gdLst/>
            <a:ahLst/>
            <a:cxnLst/>
            <a:rect l="l" t="t" r="r" b="b"/>
            <a:pathLst>
              <a:path h="1297304">
                <a:moveTo>
                  <a:pt x="0" y="0"/>
                </a:moveTo>
                <a:lnTo>
                  <a:pt x="0" y="129719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35902" y="4470653"/>
            <a:ext cx="0" cy="1301115"/>
          </a:xfrm>
          <a:custGeom>
            <a:avLst/>
            <a:gdLst/>
            <a:ahLst/>
            <a:cxnLst/>
            <a:rect l="l" t="t" r="r" b="b"/>
            <a:pathLst>
              <a:path h="1301114">
                <a:moveTo>
                  <a:pt x="0" y="0"/>
                </a:moveTo>
                <a:lnTo>
                  <a:pt x="0" y="130083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09354" y="4453890"/>
            <a:ext cx="7620" cy="753110"/>
          </a:xfrm>
          <a:custGeom>
            <a:avLst/>
            <a:gdLst/>
            <a:ahLst/>
            <a:cxnLst/>
            <a:rect l="l" t="t" r="r" b="b"/>
            <a:pathLst>
              <a:path w="7620" h="753110">
                <a:moveTo>
                  <a:pt x="7620" y="0"/>
                </a:moveTo>
                <a:lnTo>
                  <a:pt x="0" y="75260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87445" y="3326129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50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33921" y="3393185"/>
            <a:ext cx="12700" cy="664210"/>
          </a:xfrm>
          <a:custGeom>
            <a:avLst/>
            <a:gdLst/>
            <a:ahLst/>
            <a:cxnLst/>
            <a:rect l="l" t="t" r="r" b="b"/>
            <a:pathLst>
              <a:path w="12700" h="664210">
                <a:moveTo>
                  <a:pt x="12445" y="0"/>
                </a:moveTo>
                <a:lnTo>
                  <a:pt x="0" y="66420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154" y="3409950"/>
            <a:ext cx="9525" cy="624205"/>
          </a:xfrm>
          <a:custGeom>
            <a:avLst/>
            <a:gdLst/>
            <a:ahLst/>
            <a:cxnLst/>
            <a:rect l="l" t="t" r="r" b="b"/>
            <a:pathLst>
              <a:path w="9525" h="624204">
                <a:moveTo>
                  <a:pt x="9017" y="0"/>
                </a:moveTo>
                <a:lnTo>
                  <a:pt x="0" y="62395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1680" y="2222119"/>
            <a:ext cx="11353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z="1800" spc="-5" dirty="0">
                <a:latin typeface="Carlito"/>
                <a:cs typeface="Carlito"/>
              </a:rPr>
              <a:t>Business  </a:t>
            </a:r>
            <a:r>
              <a:rPr sz="1800" spc="-10" dirty="0">
                <a:latin typeface="Carlito"/>
                <a:cs typeface="Carlito"/>
              </a:rPr>
              <a:t>Process 	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65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6205" y="2788157"/>
            <a:ext cx="8041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latin typeface="Arial"/>
                <a:cs typeface="Arial"/>
              </a:rPr>
              <a:t>Managing </a:t>
            </a:r>
            <a:r>
              <a:rPr sz="4000" b="1" spc="-25" dirty="0">
                <a:latin typeface="Arial"/>
                <a:cs typeface="Arial"/>
              </a:rPr>
              <a:t>the Cloud</a:t>
            </a:r>
            <a:r>
              <a:rPr sz="4000" b="1" spc="-30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Environment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6236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Managing the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72580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When leveraging cloud services, you should have a </a:t>
            </a:r>
            <a:r>
              <a:rPr sz="2000" spc="-5" dirty="0">
                <a:latin typeface="Times New Roman"/>
                <a:cs typeface="Times New Roman"/>
              </a:rPr>
              <a:t>clear understanding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that resource will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 </a:t>
            </a:r>
            <a:r>
              <a:rPr sz="2000" spc="-5" dirty="0">
                <a:latin typeface="Times New Roman"/>
                <a:cs typeface="Times New Roman"/>
              </a:rPr>
              <a:t>managed </a:t>
            </a:r>
            <a:r>
              <a:rPr sz="2000" dirty="0">
                <a:latin typeface="Times New Roman"/>
                <a:cs typeface="Times New Roman"/>
              </a:rPr>
              <a:t>by 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provider has to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the underlying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along with </a:t>
            </a:r>
            <a:r>
              <a:rPr sz="2000" spc="-5" dirty="0">
                <a:latin typeface="Times New Roman"/>
                <a:cs typeface="Times New Roman"/>
              </a:rPr>
              <a:t>its multitude </a:t>
            </a:r>
            <a:r>
              <a:rPr sz="2000" dirty="0">
                <a:latin typeface="Times New Roman"/>
                <a:cs typeface="Times New Roman"/>
              </a:rPr>
              <a:t>of other </a:t>
            </a:r>
            <a:r>
              <a:rPr sz="2000" spc="-5" dirty="0">
                <a:latin typeface="Times New Roman"/>
                <a:cs typeface="Times New Roman"/>
              </a:rPr>
              <a:t>customers.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includes the physical servers, networks, and storage, as well as any virtual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databases and applications that are running on top of this </a:t>
            </a:r>
            <a:r>
              <a:rPr sz="2000" spc="-5" dirty="0">
                <a:latin typeface="Times New Roman"/>
                <a:cs typeface="Times New Roman"/>
              </a:rPr>
              <a:t>infrastructure also </a:t>
            </a:r>
            <a:r>
              <a:rPr sz="2000" dirty="0">
                <a:latin typeface="Times New Roman"/>
                <a:cs typeface="Times New Roman"/>
              </a:rPr>
              <a:t>should be </a:t>
            </a:r>
            <a:r>
              <a:rPr sz="2000" spc="-5" dirty="0">
                <a:latin typeface="Times New Roman"/>
                <a:cs typeface="Times New Roman"/>
              </a:rPr>
              <a:t>managed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 the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part of this you are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184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cloud is a </a:t>
            </a:r>
            <a:r>
              <a:rPr sz="2000" spc="-5" dirty="0">
                <a:latin typeface="Times New Roman"/>
                <a:cs typeface="Times New Roman"/>
              </a:rPr>
              <a:t>complex </a:t>
            </a:r>
            <a:r>
              <a:rPr sz="2000" dirty="0">
                <a:latin typeface="Times New Roman"/>
                <a:cs typeface="Times New Roman"/>
              </a:rPr>
              <a:t>environment and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parties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part of the cloud service delivery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model.  </a:t>
            </a:r>
            <a:r>
              <a:rPr sz="2000" dirty="0">
                <a:latin typeface="Times New Roman"/>
                <a:cs typeface="Times New Roman"/>
              </a:rPr>
              <a:t>These parties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include the cloud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spc="-10" dirty="0">
                <a:latin typeface="Times New Roman"/>
                <a:cs typeface="Times New Roman"/>
              </a:rPr>
              <a:t>provider, </a:t>
            </a:r>
            <a:r>
              <a:rPr sz="2000" dirty="0">
                <a:latin typeface="Times New Roman"/>
                <a:cs typeface="Times New Roman"/>
              </a:rPr>
              <a:t>a SaaS </a:t>
            </a:r>
            <a:r>
              <a:rPr sz="2000" spc="-10" dirty="0">
                <a:latin typeface="Times New Roman"/>
                <a:cs typeface="Times New Roman"/>
              </a:rPr>
              <a:t>provider, </a:t>
            </a:r>
            <a:r>
              <a:rPr sz="2000" dirty="0">
                <a:latin typeface="Times New Roman"/>
                <a:cs typeface="Times New Roman"/>
              </a:rPr>
              <a:t>and your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dirty="0">
                <a:latin typeface="Times New Roman"/>
                <a:cs typeface="Times New Roman"/>
              </a:rPr>
              <a:t>set of  developers and delivery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team.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Managing the cloud environment requires you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consider from the point of view of the service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provider(s)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and the end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customer.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732007" y="4910328"/>
            <a:ext cx="1290827" cy="87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3378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Managing the Cloud—Service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Provider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Many types </a:t>
            </a:r>
            <a:r>
              <a:rPr sz="2000" dirty="0">
                <a:latin typeface="Times New Roman"/>
                <a:cs typeface="Times New Roman"/>
              </a:rPr>
              <a:t>of cloud service providers are required to provide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services. The </a:t>
            </a:r>
            <a:r>
              <a:rPr sz="2000" spc="-5" dirty="0">
                <a:latin typeface="Times New Roman"/>
                <a:cs typeface="Times New Roman"/>
              </a:rPr>
              <a:t>cloud </a:t>
            </a:r>
            <a:r>
              <a:rPr sz="2000" dirty="0">
                <a:latin typeface="Times New Roman"/>
                <a:cs typeface="Times New Roman"/>
              </a:rPr>
              <a:t>provider has  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sure that it has a well-designed </a:t>
            </a:r>
            <a:r>
              <a:rPr sz="2000" spc="-5" dirty="0">
                <a:latin typeface="Times New Roman"/>
                <a:cs typeface="Times New Roman"/>
              </a:rPr>
              <a:t>management infrastructure </a:t>
            </a:r>
            <a:r>
              <a:rPr sz="2000" dirty="0">
                <a:latin typeface="Times New Roman"/>
                <a:cs typeface="Times New Roman"/>
              </a:rPr>
              <a:t>so that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services operate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efficiently 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safely.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Unlike a traditional data </a:t>
            </a:r>
            <a:r>
              <a:rPr sz="2000" spc="-15" dirty="0">
                <a:latin typeface="Times New Roman"/>
                <a:cs typeface="Times New Roman"/>
              </a:rPr>
              <a:t>center, </a:t>
            </a:r>
            <a:r>
              <a:rPr sz="2000" dirty="0">
                <a:latin typeface="Times New Roman"/>
                <a:cs typeface="Times New Roman"/>
              </a:rPr>
              <a:t>the cloud service provider has to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both virtual as well as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components. The provider has 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sure that each </a:t>
            </a:r>
            <a:r>
              <a:rPr sz="2000" spc="-5" dirty="0">
                <a:latin typeface="Times New Roman"/>
                <a:cs typeface="Times New Roman"/>
              </a:rPr>
              <a:t>customer’s </a:t>
            </a:r>
            <a:r>
              <a:rPr sz="2000" dirty="0">
                <a:latin typeface="Times New Roman"/>
                <a:cs typeface="Times New Roman"/>
              </a:rPr>
              <a:t>data is </a:t>
            </a:r>
            <a:r>
              <a:rPr sz="2000" spc="-5" dirty="0">
                <a:latin typeface="Times New Roman"/>
                <a:cs typeface="Times New Roman"/>
              </a:rPr>
              <a:t>well </a:t>
            </a:r>
            <a:r>
              <a:rPr sz="2000" dirty="0">
                <a:latin typeface="Times New Roman"/>
                <a:cs typeface="Times New Roman"/>
              </a:rPr>
              <a:t>protected and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Managing based on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service </a:t>
            </a:r>
            <a:r>
              <a:rPr sz="2000" spc="-5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depend on the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cloud service the vendor provides. For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vendor providing cheap storage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necessarily have a sophisticated set of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355600" marR="44259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Another provider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different levels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support and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act </a:t>
            </a:r>
            <a:r>
              <a:rPr sz="2000" spc="-5" dirty="0">
                <a:latin typeface="Times New Roman"/>
                <a:cs typeface="Times New Roman"/>
              </a:rPr>
              <a:t>more like an </a:t>
            </a:r>
            <a:r>
              <a:rPr sz="2000" dirty="0">
                <a:latin typeface="Times New Roman"/>
                <a:cs typeface="Times New Roman"/>
              </a:rPr>
              <a:t>outsourced  service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541507" y="3608832"/>
            <a:ext cx="1481327" cy="138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5855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Managing the Cloud—Service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Provider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Managing several cloud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providers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40715">
              <a:lnSpc>
                <a:spcPct val="100000"/>
              </a:lnSpc>
            </a:pP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end up working with several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cloud providers—one for a Software as a Service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(SaaS)  application and another for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as a Service (IaaS), for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Assume </a:t>
            </a:r>
            <a:r>
              <a:rPr sz="2000" dirty="0">
                <a:latin typeface="Times New Roman"/>
                <a:cs typeface="Times New Roman"/>
              </a:rPr>
              <a:t>that you have contracted with a SaaS service to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5" dirty="0">
                <a:latin typeface="Times New Roman"/>
                <a:cs typeface="Times New Roman"/>
              </a:rPr>
              <a:t>sales leads. </a:t>
            </a:r>
            <a:r>
              <a:rPr sz="2000" dirty="0">
                <a:latin typeface="Times New Roman"/>
                <a:cs typeface="Times New Roman"/>
              </a:rPr>
              <a:t>This company does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 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15" dirty="0">
                <a:latin typeface="Times New Roman"/>
                <a:cs typeface="Times New Roman"/>
              </a:rPr>
              <a:t>center, </a:t>
            </a:r>
            <a:r>
              <a:rPr sz="2000" dirty="0">
                <a:latin typeface="Times New Roman"/>
                <a:cs typeface="Times New Roman"/>
              </a:rPr>
              <a:t>so they contract an IaaS </a:t>
            </a:r>
            <a:r>
              <a:rPr sz="2000" spc="-15" dirty="0">
                <a:latin typeface="Times New Roman"/>
                <a:cs typeface="Times New Roman"/>
              </a:rPr>
              <a:t>provider.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something </a:t>
            </a:r>
            <a:r>
              <a:rPr sz="2000" dirty="0">
                <a:latin typeface="Times New Roman"/>
                <a:cs typeface="Times New Roman"/>
              </a:rPr>
              <a:t>goes wrong, it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tough to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figure 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the source. If you are the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using the SaaS application, you will </a:t>
            </a:r>
            <a:r>
              <a:rPr sz="2000" spc="-5" dirty="0">
                <a:latin typeface="Times New Roman"/>
                <a:cs typeface="Times New Roman"/>
              </a:rPr>
              <a:t>call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15" dirty="0">
                <a:latin typeface="Times New Roman"/>
                <a:cs typeface="Times New Roman"/>
              </a:rPr>
              <a:t>provider. </a:t>
            </a:r>
            <a:r>
              <a:rPr sz="2000" spc="5" dirty="0">
                <a:latin typeface="Times New Roman"/>
                <a:cs typeface="Times New Roman"/>
              </a:rPr>
              <a:t>How  </a:t>
            </a:r>
            <a:r>
              <a:rPr sz="2000" spc="-5" dirty="0">
                <a:latin typeface="Times New Roman"/>
                <a:cs typeface="Times New Roman"/>
              </a:rPr>
              <a:t>sophisticated </a:t>
            </a:r>
            <a:r>
              <a:rPr sz="2000" dirty="0">
                <a:latin typeface="Times New Roman"/>
                <a:cs typeface="Times New Roman"/>
              </a:rPr>
              <a:t>is their service </a:t>
            </a:r>
            <a:r>
              <a:rPr sz="2000" spc="-5" dirty="0">
                <a:latin typeface="Times New Roman"/>
                <a:cs typeface="Times New Roman"/>
              </a:rPr>
              <a:t>management system? Can they </a:t>
            </a:r>
            <a:r>
              <a:rPr sz="2000" dirty="0">
                <a:latin typeface="Times New Roman"/>
                <a:cs typeface="Times New Roman"/>
              </a:rPr>
              <a:t>quickly trace the cause of the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730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harder than </a:t>
            </a:r>
            <a:r>
              <a:rPr sz="2000" spc="-5" dirty="0">
                <a:latin typeface="Times New Roman"/>
                <a:cs typeface="Times New Roman"/>
              </a:rPr>
              <a:t>it seems.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the problem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occur because the platform provider just  upgraded to a new version of an operating system and </a:t>
            </a:r>
            <a:r>
              <a:rPr sz="2000" spc="-5" dirty="0">
                <a:latin typeface="Times New Roman"/>
                <a:cs typeface="Times New Roman"/>
              </a:rPr>
              <a:t>forgot </a:t>
            </a:r>
            <a:r>
              <a:rPr sz="2000" dirty="0">
                <a:latin typeface="Times New Roman"/>
                <a:cs typeface="Times New Roman"/>
              </a:rPr>
              <a:t>to upgrade a script or a component. The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 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a power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outage.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235183" y="1127760"/>
            <a:ext cx="1572768" cy="114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8964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Managing the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Cloud—Customer</a:t>
            </a:r>
            <a:endParaRPr sz="20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/>
              <a:tabLst>
                <a:tab pos="393700" algn="l"/>
                <a:tab pos="3943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Provision </a:t>
            </a:r>
            <a:r>
              <a:rPr sz="2000" b="1" spc="-10" dirty="0">
                <a:latin typeface="Times New Roman"/>
                <a:cs typeface="Times New Roman"/>
              </a:rPr>
              <a:t>resources </a:t>
            </a:r>
            <a:r>
              <a:rPr sz="2000" b="1" dirty="0">
                <a:latin typeface="Times New Roman"/>
                <a:cs typeface="Times New Roman"/>
              </a:rPr>
              <a:t>in the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2800" marR="2032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If you are using a public or private cloud, you need a </a:t>
            </a:r>
            <a:r>
              <a:rPr sz="2000" spc="-5" dirty="0">
                <a:latin typeface="Times New Roman"/>
                <a:cs typeface="Times New Roman"/>
              </a:rPr>
              <a:t>mechanism </a:t>
            </a:r>
            <a:r>
              <a:rPr sz="2000" dirty="0">
                <a:latin typeface="Times New Roman"/>
                <a:cs typeface="Times New Roman"/>
              </a:rPr>
              <a:t>that enables you to provision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 resources when you need </a:t>
            </a:r>
            <a:r>
              <a:rPr sz="2000" spc="-5" dirty="0">
                <a:latin typeface="Times New Roman"/>
                <a:cs typeface="Times New Roman"/>
              </a:rPr>
              <a:t>them. Can </a:t>
            </a:r>
            <a:r>
              <a:rPr sz="2000" dirty="0">
                <a:latin typeface="Times New Roman"/>
                <a:cs typeface="Times New Roman"/>
              </a:rPr>
              <a:t>this be </a:t>
            </a:r>
            <a:r>
              <a:rPr sz="2000" spc="-5" dirty="0">
                <a:latin typeface="Times New Roman"/>
                <a:cs typeface="Times New Roman"/>
              </a:rPr>
              <a:t>automated, </a:t>
            </a:r>
            <a:r>
              <a:rPr sz="2000" dirty="0">
                <a:latin typeface="Times New Roman"/>
                <a:cs typeface="Times New Roman"/>
              </a:rPr>
              <a:t>or does </a:t>
            </a:r>
            <a:r>
              <a:rPr sz="2000" spc="-5" dirty="0">
                <a:latin typeface="Times New Roman"/>
                <a:cs typeface="Times New Roman"/>
              </a:rPr>
              <a:t>someone </a:t>
            </a:r>
            <a:r>
              <a:rPr sz="2000" dirty="0">
                <a:latin typeface="Times New Roman"/>
                <a:cs typeface="Times New Roman"/>
              </a:rPr>
              <a:t>have to </a:t>
            </a:r>
            <a:r>
              <a:rPr sz="2000" spc="-5" dirty="0">
                <a:latin typeface="Times New Roman"/>
                <a:cs typeface="Times New Roman"/>
              </a:rPr>
              <a:t>manually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it?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administrative </a:t>
            </a:r>
            <a:r>
              <a:rPr sz="2000" dirty="0">
                <a:latin typeface="Times New Roman"/>
                <a:cs typeface="Times New Roman"/>
              </a:rPr>
              <a:t>function includes </a:t>
            </a:r>
            <a:r>
              <a:rPr sz="2000" spc="-5" dirty="0">
                <a:latin typeface="Times New Roman"/>
                <a:cs typeface="Times New Roman"/>
              </a:rPr>
              <a:t>setting </a:t>
            </a:r>
            <a:r>
              <a:rPr sz="2000" dirty="0">
                <a:latin typeface="Times New Roman"/>
                <a:cs typeface="Times New Roman"/>
              </a:rPr>
              <a:t>up your cloud environment as well as building and  deploying applications in the cloud. This </a:t>
            </a:r>
            <a:r>
              <a:rPr sz="2000" spc="-5" dirty="0">
                <a:latin typeface="Times New Roman"/>
                <a:cs typeface="Times New Roman"/>
              </a:rPr>
              <a:t>administrative </a:t>
            </a:r>
            <a:r>
              <a:rPr sz="2000" dirty="0">
                <a:latin typeface="Times New Roman"/>
                <a:cs typeface="Times New Roman"/>
              </a:rPr>
              <a:t>process will be needed regardless of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whether  you are using a public or a private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4172458"/>
            <a:ext cx="1112202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2000" b="1" dirty="0">
                <a:latin typeface="Times New Roman"/>
                <a:cs typeface="Times New Roman"/>
              </a:rPr>
              <a:t>2.	Deal </a:t>
            </a:r>
            <a:r>
              <a:rPr sz="2000" b="1" spc="-5" dirty="0">
                <a:latin typeface="Times New Roman"/>
                <a:cs typeface="Times New Roman"/>
              </a:rPr>
              <a:t>with </a:t>
            </a:r>
            <a:r>
              <a:rPr sz="2000" b="1" dirty="0">
                <a:latin typeface="Times New Roman"/>
                <a:cs typeface="Times New Roman"/>
              </a:rPr>
              <a:t>incidents and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problems</a:t>
            </a:r>
            <a:endParaRPr sz="2000">
              <a:latin typeface="Times New Roman"/>
              <a:cs typeface="Times New Roman"/>
            </a:endParaRPr>
          </a:p>
          <a:p>
            <a:pPr marL="469900" marR="73025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When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begins adopting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computing capabilities, you must </a:t>
            </a:r>
            <a:r>
              <a:rPr sz="2000" dirty="0">
                <a:latin typeface="Times New Roman"/>
                <a:cs typeface="Times New Roman"/>
              </a:rPr>
              <a:t>have a plan to  handle </a:t>
            </a:r>
            <a:r>
              <a:rPr sz="2000" spc="-5" dirty="0">
                <a:latin typeface="Times New Roman"/>
                <a:cs typeface="Times New Roman"/>
              </a:rPr>
              <a:t>problems </a:t>
            </a:r>
            <a:r>
              <a:rPr sz="2000" dirty="0">
                <a:latin typeface="Times New Roman"/>
                <a:cs typeface="Times New Roman"/>
              </a:rPr>
              <a:t>such as unexpected outages. Although the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vendor will have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spc="5" dirty="0">
                <a:latin typeface="Times New Roman"/>
                <a:cs typeface="Times New Roman"/>
              </a:rPr>
              <a:t>own 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and tools for this, you have to be proactive too. </a:t>
            </a:r>
            <a:r>
              <a:rPr sz="2000" spc="5" dirty="0">
                <a:latin typeface="Times New Roman"/>
                <a:cs typeface="Times New Roman"/>
              </a:rPr>
              <a:t>Know how </a:t>
            </a:r>
            <a:r>
              <a:rPr sz="2000" dirty="0">
                <a:latin typeface="Times New Roman"/>
                <a:cs typeface="Times New Roman"/>
              </a:rPr>
              <a:t>your provider handles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changes  to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Depending on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critical </a:t>
            </a:r>
            <a:r>
              <a:rPr sz="2000" dirty="0">
                <a:latin typeface="Times New Roman"/>
                <a:cs typeface="Times New Roman"/>
              </a:rPr>
              <a:t>the cloud service is to your business, you have </a:t>
            </a:r>
            <a:r>
              <a:rPr sz="2000" spc="-5" dirty="0">
                <a:latin typeface="Times New Roman"/>
                <a:cs typeface="Times New Roman"/>
              </a:rPr>
              <a:t>different levels </a:t>
            </a:r>
            <a:r>
              <a:rPr sz="2000" dirty="0">
                <a:latin typeface="Times New Roman"/>
                <a:cs typeface="Times New Roman"/>
              </a:rPr>
              <a:t>of support.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are a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dirty="0">
                <a:latin typeface="Times New Roman"/>
                <a:cs typeface="Times New Roman"/>
              </a:rPr>
              <a:t>corporation using a cloud </a:t>
            </a:r>
            <a:r>
              <a:rPr sz="2000" spc="-5" dirty="0">
                <a:latin typeface="Times New Roman"/>
                <a:cs typeface="Times New Roman"/>
              </a:rPr>
              <a:t>service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15" dirty="0">
                <a:latin typeface="Times New Roman"/>
                <a:cs typeface="Times New Roman"/>
              </a:rPr>
              <a:t>company’s </a:t>
            </a:r>
            <a:r>
              <a:rPr sz="2000" spc="-10" dirty="0">
                <a:latin typeface="Times New Roman"/>
                <a:cs typeface="Times New Roman"/>
              </a:rPr>
              <a:t>email </a:t>
            </a:r>
            <a:r>
              <a:rPr sz="2000" dirty="0">
                <a:latin typeface="Times New Roman"/>
                <a:cs typeface="Times New Roman"/>
              </a:rPr>
              <a:t>services, </a:t>
            </a:r>
            <a:r>
              <a:rPr sz="2000" spc="-5" dirty="0">
                <a:latin typeface="Times New Roman"/>
                <a:cs typeface="Times New Roman"/>
              </a:rPr>
              <a:t>you  </a:t>
            </a:r>
            <a:r>
              <a:rPr sz="2000" dirty="0">
                <a:latin typeface="Times New Roman"/>
                <a:cs typeface="Times New Roman"/>
              </a:rPr>
              <a:t>probably want to establish a plan with your provider for direct support to handle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558271" y="1100327"/>
            <a:ext cx="1249679" cy="978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58271" y="3665220"/>
            <a:ext cx="1187196" cy="847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524383"/>
            <a:ext cx="11143615" cy="284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1995"/>
              </a:spcBef>
            </a:pPr>
            <a:r>
              <a:rPr sz="2400" b="1" dirty="0">
                <a:latin typeface="Times New Roman"/>
                <a:cs typeface="Times New Roman"/>
              </a:rPr>
              <a:t>Managing the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07645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a cloud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does not result in responsibility being given </a:t>
            </a:r>
            <a:r>
              <a:rPr sz="2400" spc="-5" dirty="0">
                <a:latin typeface="Times New Roman"/>
                <a:cs typeface="Times New Roman"/>
              </a:rPr>
              <a:t>away </a:t>
            </a:r>
            <a:r>
              <a:rPr sz="2400" dirty="0">
                <a:latin typeface="Times New Roman"/>
                <a:cs typeface="Times New Roman"/>
              </a:rPr>
              <a:t>for the corporate  assets. </a:t>
            </a:r>
            <a:r>
              <a:rPr sz="2400" spc="-10" dirty="0">
                <a:latin typeface="Times New Roman"/>
                <a:cs typeface="Times New Roman"/>
              </a:rPr>
              <a:t>Traditional </a:t>
            </a:r>
            <a:r>
              <a:rPr sz="2400" dirty="0">
                <a:latin typeface="Times New Roman"/>
                <a:cs typeface="Times New Roman"/>
              </a:rPr>
              <a:t>security policies tend to </a:t>
            </a:r>
            <a:r>
              <a:rPr sz="2400" spc="-5" dirty="0">
                <a:latin typeface="Times New Roman"/>
                <a:cs typeface="Times New Roman"/>
              </a:rPr>
              <a:t>assume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static and controlled  </a:t>
            </a:r>
            <a:r>
              <a:rPr sz="2400" spc="-5" dirty="0">
                <a:latin typeface="Times New Roman"/>
                <a:cs typeface="Times New Roman"/>
              </a:rPr>
              <a:t>environment. </a:t>
            </a:r>
            <a:r>
              <a:rPr sz="2400" spc="-20" dirty="0">
                <a:latin typeface="Times New Roman"/>
                <a:cs typeface="Times New Roman"/>
              </a:rPr>
              <a:t>Security, </a:t>
            </a:r>
            <a:r>
              <a:rPr sz="2400" dirty="0">
                <a:latin typeface="Times New Roman"/>
                <a:cs typeface="Times New Roman"/>
              </a:rPr>
              <a:t>governance, and standards are all critical aspects the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organizations  should work to </a:t>
            </a:r>
            <a:r>
              <a:rPr sz="2400" dirty="0">
                <a:latin typeface="Times New Roman"/>
                <a:cs typeface="Times New Roman"/>
              </a:rPr>
              <a:t>achieve. </a:t>
            </a:r>
            <a:r>
              <a:rPr sz="2400" spc="-5" dirty="0">
                <a:latin typeface="Times New Roman"/>
                <a:cs typeface="Times New Roman"/>
              </a:rPr>
              <a:t>This module </a:t>
            </a:r>
            <a:r>
              <a:rPr sz="2400" dirty="0">
                <a:latin typeface="Times New Roman"/>
                <a:cs typeface="Times New Roman"/>
              </a:rPr>
              <a:t>outlines </a:t>
            </a:r>
            <a:r>
              <a:rPr sz="2400" spc="-5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it takes to </a:t>
            </a:r>
            <a:r>
              <a:rPr sz="2400" spc="-5" dirty="0">
                <a:latin typeface="Times New Roman"/>
                <a:cs typeface="Times New Roman"/>
              </a:rPr>
              <a:t>manage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9300" y="3610355"/>
            <a:ext cx="8039100" cy="2746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88961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Managing the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Cloud—Customer</a:t>
            </a:r>
            <a:endParaRPr sz="20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 startAt="3"/>
              <a:tabLst>
                <a:tab pos="393700" algn="l"/>
                <a:tab pos="394335" algn="l"/>
              </a:tabLst>
            </a:pPr>
            <a:r>
              <a:rPr sz="2000" b="1" dirty="0">
                <a:latin typeface="Times New Roman"/>
                <a:cs typeface="Times New Roman"/>
              </a:rPr>
              <a:t>Monitor and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measure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really </a:t>
            </a:r>
            <a:r>
              <a:rPr sz="2000" dirty="0">
                <a:latin typeface="Times New Roman"/>
                <a:cs typeface="Times New Roman"/>
              </a:rPr>
              <a:t>need these things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overall: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dashboard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insights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across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 your data center and those that are running in a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46355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service-level agreement </a:t>
            </a:r>
            <a:r>
              <a:rPr sz="2000" dirty="0">
                <a:latin typeface="Times New Roman"/>
                <a:cs typeface="Times New Roman"/>
              </a:rPr>
              <a:t>across your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dirty="0">
                <a:latin typeface="Times New Roman"/>
                <a:cs typeface="Times New Roman"/>
              </a:rPr>
              <a:t>services and those provided by cloud providers to get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true picture of the service you are providing to your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company.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 startAt="4"/>
              <a:tabLst>
                <a:tab pos="393700" algn="l"/>
                <a:tab pos="3943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Bill </a:t>
            </a:r>
            <a:r>
              <a:rPr sz="2000" b="1" dirty="0">
                <a:latin typeface="Times New Roman"/>
                <a:cs typeface="Times New Roman"/>
              </a:rPr>
              <a:t>and other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All cloud providers </a:t>
            </a:r>
            <a:r>
              <a:rPr sz="2000" spc="-5" dirty="0">
                <a:latin typeface="Times New Roman"/>
                <a:cs typeface="Times New Roman"/>
              </a:rPr>
              <a:t>will bill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5" dirty="0">
                <a:latin typeface="Times New Roman"/>
                <a:cs typeface="Times New Roman"/>
              </a:rPr>
              <a:t>company </a:t>
            </a:r>
            <a:r>
              <a:rPr sz="2000" dirty="0">
                <a:latin typeface="Times New Roman"/>
                <a:cs typeface="Times New Roman"/>
              </a:rPr>
              <a:t>based on one of the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users 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supported?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much </a:t>
            </a:r>
            <a:r>
              <a:rPr sz="2000" dirty="0">
                <a:latin typeface="Times New Roman"/>
                <a:cs typeface="Times New Roman"/>
              </a:rPr>
              <a:t>capacity you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use?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services you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leverage?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454640" y="1191767"/>
            <a:ext cx="1243583" cy="1171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3847" y="4820411"/>
            <a:ext cx="1261872" cy="1261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59561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Hybrid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environments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 hybrid environment will contain a traditional data </a:t>
            </a:r>
            <a:r>
              <a:rPr sz="2000" spc="-10" dirty="0">
                <a:latin typeface="Times New Roman"/>
                <a:cs typeface="Times New Roman"/>
              </a:rPr>
              <a:t>center, </a:t>
            </a:r>
            <a:r>
              <a:rPr sz="2000" dirty="0">
                <a:latin typeface="Times New Roman"/>
                <a:cs typeface="Times New Roman"/>
              </a:rPr>
              <a:t>a private cloud, and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This hybrid environment requires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of both the virtual servers and the physical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infrastructure  </a:t>
            </a:r>
            <a:r>
              <a:rPr sz="2000" dirty="0">
                <a:latin typeface="Times New Roman"/>
                <a:cs typeface="Times New Roman"/>
              </a:rPr>
              <a:t>beneath.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important capabilities </a:t>
            </a:r>
            <a:r>
              <a:rPr sz="2000" dirty="0">
                <a:latin typeface="Times New Roman"/>
                <a:cs typeface="Times New Roman"/>
              </a:rPr>
              <a:t>need to be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place to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this hybrid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world: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catalog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Configuration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Database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(CMBD).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352032" y="3729228"/>
            <a:ext cx="5239512" cy="281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813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Hybrid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environments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The service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catalog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important </a:t>
            </a:r>
            <a:r>
              <a:rPr sz="2000" dirty="0">
                <a:latin typeface="Times New Roman"/>
                <a:cs typeface="Times New Roman"/>
              </a:rPr>
              <a:t>factors in </a:t>
            </a:r>
            <a:r>
              <a:rPr sz="2000" spc="-5" dirty="0">
                <a:latin typeface="Times New Roman"/>
                <a:cs typeface="Times New Roman"/>
              </a:rPr>
              <a:t>managing </a:t>
            </a:r>
            <a:r>
              <a:rPr sz="2000" dirty="0">
                <a:latin typeface="Times New Roman"/>
                <a:cs typeface="Times New Roman"/>
              </a:rPr>
              <a:t>a cloud is to ensure a way to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assets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activities.  </a:t>
            </a:r>
            <a:r>
              <a:rPr sz="2000" dirty="0">
                <a:latin typeface="Times New Roman"/>
                <a:cs typeface="Times New Roman"/>
              </a:rPr>
              <a:t>Defined as part of the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spc="-15" dirty="0">
                <a:latin typeface="Times New Roman"/>
                <a:cs typeface="Times New Roman"/>
              </a:rPr>
              <a:t>Technology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Library (ITIL) Service Design best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practice,  </a:t>
            </a:r>
            <a:r>
              <a:rPr sz="2000" dirty="0">
                <a:latin typeface="Times New Roman"/>
                <a:cs typeface="Times New Roman"/>
              </a:rPr>
              <a:t>the service </a:t>
            </a:r>
            <a:r>
              <a:rPr sz="2000" spc="-5" dirty="0">
                <a:latin typeface="Times New Roman"/>
                <a:cs typeface="Times New Roman"/>
              </a:rPr>
              <a:t>catalog </a:t>
            </a:r>
            <a:r>
              <a:rPr sz="2000" dirty="0">
                <a:latin typeface="Times New Roman"/>
                <a:cs typeface="Times New Roman"/>
              </a:rPr>
              <a:t>is a component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makes </a:t>
            </a:r>
            <a:r>
              <a:rPr sz="2000" dirty="0">
                <a:latin typeface="Times New Roman"/>
                <a:cs typeface="Times New Roman"/>
              </a:rPr>
              <a:t>up internal and external services that are available to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 </a:t>
            </a:r>
            <a:r>
              <a:rPr sz="2000" spc="-5" dirty="0"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4483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typical </a:t>
            </a:r>
            <a:r>
              <a:rPr sz="2000" dirty="0">
                <a:latin typeface="Times New Roman"/>
                <a:cs typeface="Times New Roman"/>
              </a:rPr>
              <a:t>service </a:t>
            </a:r>
            <a:r>
              <a:rPr sz="2000" spc="-5" dirty="0">
                <a:latin typeface="Times New Roman"/>
                <a:cs typeface="Times New Roman"/>
              </a:rPr>
              <a:t>catalog </a:t>
            </a:r>
            <a:r>
              <a:rPr sz="2000" dirty="0">
                <a:latin typeface="Times New Roman"/>
                <a:cs typeface="Times New Roman"/>
              </a:rPr>
              <a:t>includes such </a:t>
            </a:r>
            <a:r>
              <a:rPr sz="2000" spc="-10" dirty="0">
                <a:latin typeface="Times New Roman"/>
                <a:cs typeface="Times New Roman"/>
              </a:rPr>
              <a:t>items </a:t>
            </a:r>
            <a:r>
              <a:rPr sz="2000" dirty="0">
                <a:latin typeface="Times New Roman"/>
                <a:cs typeface="Times New Roman"/>
              </a:rPr>
              <a:t>as the definition of the service,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service </a:t>
            </a:r>
            <a:r>
              <a:rPr sz="2000" spc="-5" dirty="0">
                <a:latin typeface="Times New Roman"/>
                <a:cs typeface="Times New Roman"/>
              </a:rPr>
              <a:t>level, </a:t>
            </a:r>
            <a:r>
              <a:rPr sz="2000" spc="5" dirty="0">
                <a:latin typeface="Times New Roman"/>
                <a:cs typeface="Times New Roman"/>
              </a:rPr>
              <a:t>who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 </a:t>
            </a:r>
            <a:r>
              <a:rPr sz="2000" spc="-5" dirty="0">
                <a:latin typeface="Times New Roman"/>
                <a:cs typeface="Times New Roman"/>
              </a:rPr>
              <a:t>entitled </a:t>
            </a:r>
            <a:r>
              <a:rPr sz="2000" dirty="0">
                <a:latin typeface="Times New Roman"/>
                <a:cs typeface="Times New Roman"/>
              </a:rPr>
              <a:t>to use that service, and what components are required to execute that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524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service </a:t>
            </a:r>
            <a:r>
              <a:rPr sz="2000" spc="-5" dirty="0">
                <a:latin typeface="Times New Roman"/>
                <a:cs typeface="Times New Roman"/>
              </a:rPr>
              <a:t>catalog </a:t>
            </a:r>
            <a:r>
              <a:rPr sz="2000" dirty="0">
                <a:latin typeface="Times New Roman"/>
                <a:cs typeface="Times New Roman"/>
              </a:rPr>
              <a:t>is required for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services in a hybrid world—across data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centers,  private and public clouds, as </a:t>
            </a:r>
            <a:r>
              <a:rPr sz="2000" spc="-5" dirty="0">
                <a:latin typeface="Times New Roman"/>
                <a:cs typeface="Times New Roman"/>
              </a:rPr>
              <a:t>well </a:t>
            </a:r>
            <a:r>
              <a:rPr sz="2000" dirty="0">
                <a:latin typeface="Times New Roman"/>
                <a:cs typeface="Times New Roman"/>
              </a:rPr>
              <a:t>as hosted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607040" y="1100327"/>
            <a:ext cx="125730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5949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Hybrid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environments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The Configuration Management Database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(CMDB)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905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understand what services are being </a:t>
            </a:r>
            <a:r>
              <a:rPr sz="2000" spc="-5" dirty="0">
                <a:latin typeface="Times New Roman"/>
                <a:cs typeface="Times New Roman"/>
              </a:rPr>
              <a:t>managed </a:t>
            </a:r>
            <a:r>
              <a:rPr sz="2000" dirty="0">
                <a:latin typeface="Times New Roman"/>
                <a:cs typeface="Times New Roman"/>
              </a:rPr>
              <a:t>across your various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environments, you should  keep track of changes. That is the role of the Configuration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Database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(CMDB).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65913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many </a:t>
            </a:r>
            <a:r>
              <a:rPr sz="2000" dirty="0">
                <a:latin typeface="Times New Roman"/>
                <a:cs typeface="Times New Roman"/>
              </a:rPr>
              <a:t>cloud environments use extensive </a:t>
            </a:r>
            <a:r>
              <a:rPr sz="2000" spc="-5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to add </a:t>
            </a:r>
            <a:r>
              <a:rPr sz="2000" spc="-20" dirty="0">
                <a:latin typeface="Times New Roman"/>
                <a:cs typeface="Times New Roman"/>
              </a:rPr>
              <a:t>efficiency.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Virtualization  </a:t>
            </a:r>
            <a:r>
              <a:rPr sz="2000" dirty="0">
                <a:latin typeface="Times New Roman"/>
                <a:cs typeface="Times New Roman"/>
              </a:rPr>
              <a:t>enables the abstraction of hardware </a:t>
            </a:r>
            <a:r>
              <a:rPr sz="2000" spc="-5" dirty="0">
                <a:latin typeface="Times New Roman"/>
                <a:cs typeface="Times New Roman"/>
              </a:rPr>
              <a:t>assets </a:t>
            </a:r>
            <a:r>
              <a:rPr sz="2000" dirty="0">
                <a:latin typeface="Times New Roman"/>
                <a:cs typeface="Times New Roman"/>
              </a:rPr>
              <a:t>so that these </a:t>
            </a:r>
            <a:r>
              <a:rPr sz="2000" spc="-5" dirty="0">
                <a:latin typeface="Times New Roman"/>
                <a:cs typeface="Times New Roman"/>
              </a:rPr>
              <a:t>assets </a:t>
            </a:r>
            <a:r>
              <a:rPr sz="2000" dirty="0">
                <a:latin typeface="Times New Roman"/>
                <a:cs typeface="Times New Roman"/>
              </a:rPr>
              <a:t>can be used for </a:t>
            </a:r>
            <a:r>
              <a:rPr sz="2000" spc="-5" dirty="0">
                <a:latin typeface="Times New Roman"/>
                <a:cs typeface="Times New Roman"/>
              </a:rPr>
              <a:t>multiple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purposes.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These varied uses increase the </a:t>
            </a:r>
            <a:r>
              <a:rPr sz="2000" spc="-5" dirty="0">
                <a:latin typeface="Times New Roman"/>
                <a:cs typeface="Times New Roman"/>
              </a:rPr>
              <a:t>difficulty </a:t>
            </a:r>
            <a:r>
              <a:rPr sz="2000" dirty="0">
                <a:latin typeface="Times New Roman"/>
                <a:cs typeface="Times New Roman"/>
              </a:rPr>
              <a:t>of tracking changes to these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 is </a:t>
            </a:r>
            <a:r>
              <a:rPr sz="2000" spc="-5" dirty="0">
                <a:latin typeface="Times New Roman"/>
                <a:cs typeface="Times New Roman"/>
              </a:rPr>
              <a:t>important </a:t>
            </a:r>
            <a:r>
              <a:rPr sz="2000" dirty="0">
                <a:latin typeface="Times New Roman"/>
                <a:cs typeface="Times New Roman"/>
              </a:rPr>
              <a:t>for the cloud provider to track these </a:t>
            </a:r>
            <a:r>
              <a:rPr sz="2000" spc="-5" dirty="0">
                <a:latin typeface="Times New Roman"/>
                <a:cs typeface="Times New Roman"/>
              </a:rPr>
              <a:t>assets </a:t>
            </a:r>
            <a:r>
              <a:rPr sz="2000" dirty="0">
                <a:latin typeface="Times New Roman"/>
                <a:cs typeface="Times New Roman"/>
              </a:rPr>
              <a:t>and understand what has been changed and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 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that service is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058400" y="5161788"/>
            <a:ext cx="1533144" cy="153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74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9894" y="2788157"/>
            <a:ext cx="5413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Arial"/>
                <a:cs typeface="Arial"/>
              </a:rPr>
              <a:t>Planning for </a:t>
            </a:r>
            <a:r>
              <a:rPr sz="4000" b="1" spc="-20" dirty="0">
                <a:latin typeface="Arial"/>
                <a:cs typeface="Arial"/>
              </a:rPr>
              <a:t>the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Cloud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75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6217" y="2792729"/>
            <a:ext cx="4793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Economic Cost</a:t>
            </a:r>
            <a:r>
              <a:rPr sz="4000" b="1" spc="-2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9060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Economic Cost Model and Leveraging the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2089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 is hard for </a:t>
            </a:r>
            <a:r>
              <a:rPr sz="2000" spc="-5" dirty="0">
                <a:latin typeface="Times New Roman"/>
                <a:cs typeface="Times New Roman"/>
              </a:rPr>
              <a:t>most organizations </a:t>
            </a:r>
            <a:r>
              <a:rPr sz="2000" dirty="0">
                <a:latin typeface="Times New Roman"/>
                <a:cs typeface="Times New Roman"/>
              </a:rPr>
              <a:t>to accurately predict the </a:t>
            </a:r>
            <a:r>
              <a:rPr sz="2000" spc="-5" dirty="0">
                <a:latin typeface="Times New Roman"/>
                <a:cs typeface="Times New Roman"/>
              </a:rPr>
              <a:t>actual </a:t>
            </a:r>
            <a:r>
              <a:rPr sz="2000" dirty="0">
                <a:latin typeface="Times New Roman"/>
                <a:cs typeface="Times New Roman"/>
              </a:rPr>
              <a:t>costs of running any given application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center.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particular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several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Consider, </a:t>
            </a:r>
            <a:r>
              <a:rPr sz="2000" dirty="0">
                <a:latin typeface="Times New Roman"/>
                <a:cs typeface="Times New Roman"/>
              </a:rPr>
              <a:t>as a </a:t>
            </a:r>
            <a:r>
              <a:rPr sz="2000" spc="-5" dirty="0">
                <a:latin typeface="Times New Roman"/>
                <a:cs typeface="Times New Roman"/>
              </a:rPr>
              <a:t>simple example, </a:t>
            </a:r>
            <a:r>
              <a:rPr sz="2000" dirty="0">
                <a:latin typeface="Times New Roman"/>
                <a:cs typeface="Times New Roman"/>
              </a:rPr>
              <a:t>the use of </a:t>
            </a:r>
            <a:r>
              <a:rPr sz="2000" spc="-5" dirty="0">
                <a:latin typeface="Times New Roman"/>
                <a:cs typeface="Times New Roman"/>
              </a:rPr>
              <a:t>email. Some </a:t>
            </a:r>
            <a:r>
              <a:rPr sz="2000" dirty="0">
                <a:latin typeface="Times New Roman"/>
                <a:cs typeface="Times New Roman"/>
              </a:rPr>
              <a:t>departments are very heavy users, whereas others  barely touch it at </a:t>
            </a:r>
            <a:r>
              <a:rPr sz="2000" spc="-5" dirty="0">
                <a:latin typeface="Times New Roman"/>
                <a:cs typeface="Times New Roman"/>
              </a:rPr>
              <a:t>all. </a:t>
            </a:r>
            <a:r>
              <a:rPr sz="2000" dirty="0">
                <a:latin typeface="Times New Roman"/>
                <a:cs typeface="Times New Roman"/>
              </a:rPr>
              <a:t>Pockets within a single </a:t>
            </a:r>
            <a:r>
              <a:rPr sz="2000" spc="-5" dirty="0">
                <a:latin typeface="Times New Roman"/>
                <a:cs typeface="Times New Roman"/>
              </a:rPr>
              <a:t>department may </a:t>
            </a:r>
            <a:r>
              <a:rPr sz="2000" dirty="0">
                <a:latin typeface="Times New Roman"/>
                <a:cs typeface="Times New Roman"/>
              </a:rPr>
              <a:t>be are heavy users. Although </a:t>
            </a:r>
            <a:r>
              <a:rPr sz="2000" spc="-5" dirty="0">
                <a:latin typeface="Times New Roman"/>
                <a:cs typeface="Times New Roman"/>
              </a:rPr>
              <a:t>technically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 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monitor </a:t>
            </a:r>
            <a:r>
              <a:rPr sz="2000" dirty="0">
                <a:latin typeface="Times New Roman"/>
                <a:cs typeface="Times New Roman"/>
              </a:rPr>
              <a:t>individual use, doing so would require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overhead than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worth.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6490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Cloud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Listing </a:t>
            </a:r>
            <a:r>
              <a:rPr sz="2000" b="1" spc="-5" dirty="0">
                <a:latin typeface="Times New Roman"/>
                <a:cs typeface="Times New Roman"/>
              </a:rPr>
              <a:t>application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costs</a:t>
            </a:r>
            <a:endParaRPr sz="2000">
              <a:latin typeface="Times New Roman"/>
              <a:cs typeface="Times New Roman"/>
            </a:endParaRPr>
          </a:p>
          <a:p>
            <a:pPr marL="12700" marR="2292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 creating an </a:t>
            </a:r>
            <a:r>
              <a:rPr sz="2000" spc="-5" dirty="0">
                <a:latin typeface="Times New Roman"/>
                <a:cs typeface="Times New Roman"/>
              </a:rPr>
              <a:t>economic model </a:t>
            </a:r>
            <a:r>
              <a:rPr sz="2000" dirty="0">
                <a:latin typeface="Times New Roman"/>
                <a:cs typeface="Times New Roman"/>
              </a:rPr>
              <a:t>of an </a:t>
            </a:r>
            <a:r>
              <a:rPr sz="2000" spc="-5" dirty="0">
                <a:latin typeface="Times New Roman"/>
                <a:cs typeface="Times New Roman"/>
              </a:rPr>
              <a:t>application, determine all the </a:t>
            </a:r>
            <a:r>
              <a:rPr sz="2000" dirty="0">
                <a:latin typeface="Times New Roman"/>
                <a:cs typeface="Times New Roman"/>
              </a:rPr>
              <a:t>costs in a way that allows you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do a fair  comparison.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8097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Server costs (A):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other hardware components,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specifically </a:t>
            </a:r>
            <a:r>
              <a:rPr sz="2000" dirty="0">
                <a:latin typeface="Times New Roman"/>
                <a:cs typeface="Times New Roman"/>
              </a:rPr>
              <a:t>interested in the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  annual cost of ownership, which </a:t>
            </a:r>
            <a:r>
              <a:rPr sz="2000" spc="-5" dirty="0">
                <a:latin typeface="Times New Roman"/>
                <a:cs typeface="Times New Roman"/>
              </a:rPr>
              <a:t>normally </a:t>
            </a:r>
            <a:r>
              <a:rPr sz="2000" dirty="0">
                <a:latin typeface="Times New Roman"/>
                <a:cs typeface="Times New Roman"/>
              </a:rPr>
              <a:t>consists the cost of hardware support plus </a:t>
            </a:r>
            <a:r>
              <a:rPr sz="2000" spc="-5" dirty="0">
                <a:latin typeface="Times New Roman"/>
                <a:cs typeface="Times New Roman"/>
              </a:rPr>
              <a:t>some amortization  </a:t>
            </a:r>
            <a:r>
              <a:rPr sz="2000" dirty="0">
                <a:latin typeface="Times New Roman"/>
                <a:cs typeface="Times New Roman"/>
              </a:rPr>
              <a:t>cost for the purchase of 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 marL="355600" marR="692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Storage costs (B): </a:t>
            </a:r>
            <a:r>
              <a:rPr sz="2000" dirty="0">
                <a:latin typeface="Times New Roman"/>
                <a:cs typeface="Times New Roman"/>
              </a:rPr>
              <a:t>In situations where a storage area network (SAN) or network </a:t>
            </a:r>
            <a:r>
              <a:rPr sz="2000" spc="-5" dirty="0">
                <a:latin typeface="Times New Roman"/>
                <a:cs typeface="Times New Roman"/>
              </a:rPr>
              <a:t>attached </a:t>
            </a:r>
            <a:r>
              <a:rPr sz="2000" dirty="0">
                <a:latin typeface="Times New Roman"/>
                <a:cs typeface="Times New Roman"/>
              </a:rPr>
              <a:t>store (NAS) is  used for an </a:t>
            </a:r>
            <a:r>
              <a:rPr sz="2000" spc="-5" dirty="0">
                <a:latin typeface="Times New Roman"/>
                <a:cs typeface="Times New Roman"/>
              </a:rPr>
              <a:t>application, </a:t>
            </a:r>
            <a:r>
              <a:rPr sz="2000" dirty="0">
                <a:latin typeface="Times New Roman"/>
                <a:cs typeface="Times New Roman"/>
              </a:rPr>
              <a:t>a proportional cost over the whole SAN or NAS needs to be </a:t>
            </a:r>
            <a:r>
              <a:rPr sz="2000" spc="-5" dirty="0">
                <a:latin typeface="Times New Roman"/>
                <a:cs typeface="Times New Roman"/>
              </a:rPr>
              <a:t>determined,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including 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and support cost for 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Network costs (C): </a:t>
            </a:r>
            <a:r>
              <a:rPr sz="2000" dirty="0">
                <a:latin typeface="Times New Roman"/>
                <a:cs typeface="Times New Roman"/>
              </a:rPr>
              <a:t>This needs to be carefully considered because the fact that an </a:t>
            </a:r>
            <a:r>
              <a:rPr sz="2000" spc="-5" dirty="0">
                <a:latin typeface="Times New Roman"/>
                <a:cs typeface="Times New Roman"/>
              </a:rPr>
              <a:t>application moves </a:t>
            </a:r>
            <a:r>
              <a:rPr sz="2000" dirty="0">
                <a:latin typeface="Times New Roman"/>
                <a:cs typeface="Times New Roman"/>
              </a:rPr>
              <a:t>into  the cloud does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necessarily </a:t>
            </a:r>
            <a:r>
              <a:rPr sz="2000" spc="-5" dirty="0">
                <a:latin typeface="Times New Roman"/>
                <a:cs typeface="Times New Roman"/>
              </a:rPr>
              <a:t>mean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all the </a:t>
            </a:r>
            <a:r>
              <a:rPr sz="2000" dirty="0">
                <a:latin typeface="Times New Roman"/>
                <a:cs typeface="Times New Roman"/>
              </a:rPr>
              <a:t>network </a:t>
            </a:r>
            <a:r>
              <a:rPr sz="2000" spc="-5" dirty="0">
                <a:latin typeface="Times New Roman"/>
                <a:cs typeface="Times New Roman"/>
              </a:rPr>
              <a:t>traffic </a:t>
            </a:r>
            <a:r>
              <a:rPr sz="2000" dirty="0">
                <a:latin typeface="Times New Roman"/>
                <a:cs typeface="Times New Roman"/>
              </a:rPr>
              <a:t>it generates disappears. 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data 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need to be pulled from the </a:t>
            </a:r>
            <a:r>
              <a:rPr sz="2000" spc="-10" dirty="0">
                <a:latin typeface="Times New Roman"/>
                <a:cs typeface="Times New Roman"/>
              </a:rPr>
              <a:t>application’s </a:t>
            </a:r>
            <a:r>
              <a:rPr sz="2000" dirty="0">
                <a:latin typeface="Times New Roman"/>
                <a:cs typeface="Times New Roman"/>
              </a:rPr>
              <a:t>database to be added to a data warehouse. </a:t>
            </a:r>
            <a:r>
              <a:rPr sz="2000" spc="-10" dirty="0">
                <a:latin typeface="Times New Roman"/>
                <a:cs typeface="Times New Roman"/>
              </a:rPr>
              <a:t>Alternatively,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  </a:t>
            </a:r>
            <a:r>
              <a:rPr sz="2000" spc="-50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applications are </a:t>
            </a:r>
            <a:r>
              <a:rPr sz="2000" spc="-5" dirty="0">
                <a:latin typeface="Times New Roman"/>
                <a:cs typeface="Times New Roman"/>
              </a:rPr>
              <a:t>moved </a:t>
            </a:r>
            <a:r>
              <a:rPr sz="2000" dirty="0">
                <a:latin typeface="Times New Roman"/>
                <a:cs typeface="Times New Roman"/>
              </a:rPr>
              <a:t>into the cloud, corporate Internet bandwidth requirements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reduced.  </a:t>
            </a:r>
            <a:r>
              <a:rPr sz="2000" spc="-20" dirty="0">
                <a:latin typeface="Times New Roman"/>
                <a:cs typeface="Times New Roman"/>
              </a:rPr>
              <a:t>Clearly,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ability </a:t>
            </a:r>
            <a:r>
              <a:rPr sz="2000" dirty="0">
                <a:latin typeface="Times New Roman"/>
                <a:cs typeface="Times New Roman"/>
              </a:rPr>
              <a:t>to access external applications requires substantial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bandwidth.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3696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Cloud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9240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Backup and </a:t>
            </a:r>
            <a:r>
              <a:rPr sz="2000" b="1" spc="-5" dirty="0">
                <a:latin typeface="Times New Roman"/>
                <a:cs typeface="Times New Roman"/>
              </a:rPr>
              <a:t>archive </a:t>
            </a:r>
            <a:r>
              <a:rPr sz="2000" b="1" dirty="0">
                <a:latin typeface="Times New Roman"/>
                <a:cs typeface="Times New Roman"/>
              </a:rPr>
              <a:t>costs (D)</a:t>
            </a:r>
            <a:r>
              <a:rPr sz="2000" dirty="0">
                <a:latin typeface="Times New Roman"/>
                <a:cs typeface="Times New Roman"/>
              </a:rPr>
              <a:t>: The </a:t>
            </a:r>
            <a:r>
              <a:rPr sz="2000" spc="-5" dirty="0">
                <a:latin typeface="Times New Roman"/>
                <a:cs typeface="Times New Roman"/>
              </a:rPr>
              <a:t>actual </a:t>
            </a:r>
            <a:r>
              <a:rPr sz="2000" dirty="0">
                <a:latin typeface="Times New Roman"/>
                <a:cs typeface="Times New Roman"/>
              </a:rPr>
              <a:t>savings on backup costs depends on what the backup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strategy  will be when the application </a:t>
            </a:r>
            <a:r>
              <a:rPr sz="2000" spc="-5" dirty="0">
                <a:latin typeface="Times New Roman"/>
                <a:cs typeface="Times New Roman"/>
              </a:rPr>
              <a:t>moves </a:t>
            </a:r>
            <a:r>
              <a:rPr sz="2000" dirty="0">
                <a:latin typeface="Times New Roman"/>
                <a:cs typeface="Times New Roman"/>
              </a:rPr>
              <a:t>into the cloud. The </a:t>
            </a:r>
            <a:r>
              <a:rPr sz="2000" spc="-10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is true of archiving.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backup be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done  in the cloud?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5" dirty="0">
                <a:latin typeface="Times New Roman"/>
                <a:cs typeface="Times New Roman"/>
              </a:rPr>
              <a:t>organization still </a:t>
            </a:r>
            <a:r>
              <a:rPr sz="2000" dirty="0">
                <a:latin typeface="Times New Roman"/>
                <a:cs typeface="Times New Roman"/>
              </a:rPr>
              <a:t>be required to back up a percentage of </a:t>
            </a:r>
            <a:r>
              <a:rPr sz="2000" spc="-5" dirty="0">
                <a:latin typeface="Times New Roman"/>
                <a:cs typeface="Times New Roman"/>
              </a:rPr>
              <a:t>critical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587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Disaster </a:t>
            </a:r>
            <a:r>
              <a:rPr sz="2000" b="1" spc="-5" dirty="0">
                <a:latin typeface="Times New Roman"/>
                <a:cs typeface="Times New Roman"/>
              </a:rPr>
              <a:t>recovery </a:t>
            </a:r>
            <a:r>
              <a:rPr sz="2000" b="1" dirty="0">
                <a:latin typeface="Times New Roman"/>
                <a:cs typeface="Times New Roman"/>
              </a:rPr>
              <a:t>costs (E):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20" dirty="0">
                <a:latin typeface="Times New Roman"/>
                <a:cs typeface="Times New Roman"/>
              </a:rPr>
              <a:t>theory, </a:t>
            </a:r>
            <a:r>
              <a:rPr sz="2000" dirty="0">
                <a:latin typeface="Times New Roman"/>
                <a:cs typeface="Times New Roman"/>
              </a:rPr>
              <a:t>the cloud service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dirty="0">
                <a:latin typeface="Times New Roman"/>
                <a:cs typeface="Times New Roman"/>
              </a:rPr>
              <a:t>disaster recovery </a:t>
            </a:r>
            <a:r>
              <a:rPr sz="2000" spc="-5" dirty="0">
                <a:latin typeface="Times New Roman"/>
                <a:cs typeface="Times New Roman"/>
              </a:rPr>
              <a:t>capabilities,  </a:t>
            </a:r>
            <a:r>
              <a:rPr sz="2000" dirty="0">
                <a:latin typeface="Times New Roman"/>
                <a:cs typeface="Times New Roman"/>
              </a:rPr>
              <a:t>so there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a consequential savings on disaster </a:t>
            </a:r>
            <a:r>
              <a:rPr sz="2000" spc="-15" dirty="0">
                <a:latin typeface="Times New Roman"/>
                <a:cs typeface="Times New Roman"/>
              </a:rPr>
              <a:t>recovery. </a:t>
            </a: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dirty="0">
                <a:latin typeface="Times New Roman"/>
                <a:cs typeface="Times New Roman"/>
              </a:rPr>
              <a:t>you need to clearly understand  what your cloud </a:t>
            </a:r>
            <a:r>
              <a:rPr sz="2000" spc="-5" dirty="0">
                <a:latin typeface="Times New Roman"/>
                <a:cs typeface="Times New Roman"/>
              </a:rPr>
              <a:t>provider’s </a:t>
            </a:r>
            <a:r>
              <a:rPr sz="2000" dirty="0">
                <a:latin typeface="Times New Roman"/>
                <a:cs typeface="Times New Roman"/>
              </a:rPr>
              <a:t>disaster recovery </a:t>
            </a:r>
            <a:r>
              <a:rPr sz="2000" spc="-5" dirty="0">
                <a:latin typeface="Times New Roman"/>
                <a:cs typeface="Times New Roman"/>
              </a:rPr>
              <a:t>capability </a:t>
            </a:r>
            <a:r>
              <a:rPr sz="2000" dirty="0">
                <a:latin typeface="Times New Roman"/>
                <a:cs typeface="Times New Roman"/>
              </a:rPr>
              <a:t>is. Not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cloud providers have the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definition  of disaster </a:t>
            </a:r>
            <a:r>
              <a:rPr sz="2000" spc="-15" dirty="0">
                <a:latin typeface="Times New Roman"/>
                <a:cs typeface="Times New Roman"/>
              </a:rPr>
              <a:t>recovery.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management must determine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of support the cloud provider will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offer.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Data center </a:t>
            </a:r>
            <a:r>
              <a:rPr sz="2000" b="1" spc="-5" dirty="0">
                <a:latin typeface="Times New Roman"/>
                <a:cs typeface="Times New Roman"/>
              </a:rPr>
              <a:t>infrastructure </a:t>
            </a:r>
            <a:r>
              <a:rPr sz="2000" b="1" dirty="0">
                <a:latin typeface="Times New Roman"/>
                <a:cs typeface="Times New Roman"/>
              </a:rPr>
              <a:t>costs (F): </a:t>
            </a:r>
            <a:r>
              <a:rPr sz="2000" dirty="0">
                <a:latin typeface="Times New Roman"/>
                <a:cs typeface="Times New Roman"/>
              </a:rPr>
              <a:t>A whole series of costs including </a:t>
            </a:r>
            <a:r>
              <a:rPr sz="2000" spc="-15" dirty="0">
                <a:latin typeface="Times New Roman"/>
                <a:cs typeface="Times New Roman"/>
              </a:rPr>
              <a:t>electricity, </a:t>
            </a:r>
            <a:r>
              <a:rPr sz="2000" dirty="0">
                <a:latin typeface="Times New Roman"/>
                <a:cs typeface="Times New Roman"/>
              </a:rPr>
              <a:t>floor space, cooling,  building </a:t>
            </a:r>
            <a:r>
              <a:rPr sz="2000" spc="-5" dirty="0">
                <a:latin typeface="Times New Roman"/>
                <a:cs typeface="Times New Roman"/>
              </a:rPr>
              <a:t>maintenance, etc. </a:t>
            </a:r>
            <a:r>
              <a:rPr sz="2000" dirty="0">
                <a:latin typeface="Times New Roman"/>
                <a:cs typeface="Times New Roman"/>
              </a:rPr>
              <a:t>cannot </a:t>
            </a:r>
            <a:r>
              <a:rPr sz="2000" spc="-5" dirty="0">
                <a:latin typeface="Times New Roman"/>
                <a:cs typeface="Times New Roman"/>
              </a:rPr>
              <a:t>easily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attributed </a:t>
            </a:r>
            <a:r>
              <a:rPr sz="2000" dirty="0">
                <a:latin typeface="Times New Roman"/>
                <a:cs typeface="Times New Roman"/>
              </a:rPr>
              <a:t>to individual </a:t>
            </a:r>
            <a:r>
              <a:rPr sz="2000" spc="-5" dirty="0">
                <a:latin typeface="Times New Roman"/>
                <a:cs typeface="Times New Roman"/>
              </a:rPr>
              <a:t>applications,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can usually be  assigned on the basis of the floor space that the hardware running the application occupies. For that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reason,  try to </a:t>
            </a:r>
            <a:r>
              <a:rPr sz="2000" spc="-5" dirty="0">
                <a:latin typeface="Times New Roman"/>
                <a:cs typeface="Times New Roman"/>
              </a:rPr>
              <a:t>calculate </a:t>
            </a:r>
            <a:r>
              <a:rPr sz="2000" dirty="0">
                <a:latin typeface="Times New Roman"/>
                <a:cs typeface="Times New Roman"/>
              </a:rPr>
              <a:t>a floor space factor for every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4966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Cloud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079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Platform costs (G):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applications only run in specific operating </a:t>
            </a:r>
            <a:r>
              <a:rPr sz="2000" spc="-5" dirty="0">
                <a:latin typeface="Times New Roman"/>
                <a:cs typeface="Times New Roman"/>
              </a:rPr>
              <a:t>environments—Windows, </a:t>
            </a:r>
            <a:r>
              <a:rPr sz="2000" dirty="0">
                <a:latin typeface="Times New Roman"/>
                <a:cs typeface="Times New Roman"/>
              </a:rPr>
              <a:t>Linux,  HP-UX, IBM zOS, </a:t>
            </a:r>
            <a:r>
              <a:rPr sz="2000" spc="-5" dirty="0">
                <a:latin typeface="Times New Roman"/>
                <a:cs typeface="Times New Roman"/>
              </a:rPr>
              <a:t>etc. </a:t>
            </a:r>
            <a:r>
              <a:rPr sz="2000" dirty="0">
                <a:latin typeface="Times New Roman"/>
                <a:cs typeface="Times New Roman"/>
              </a:rPr>
              <a:t>The annual </a:t>
            </a:r>
            <a:r>
              <a:rPr sz="2000" spc="-5" dirty="0">
                <a:latin typeface="Times New Roman"/>
                <a:cs typeface="Times New Roman"/>
              </a:rPr>
              <a:t>maintenance </a:t>
            </a:r>
            <a:r>
              <a:rPr sz="2000" dirty="0">
                <a:latin typeface="Times New Roman"/>
                <a:cs typeface="Times New Roman"/>
              </a:rPr>
              <a:t>costs for the application operating environment need to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 </a:t>
            </a:r>
            <a:r>
              <a:rPr sz="2000" spc="5" dirty="0">
                <a:latin typeface="Times New Roman"/>
                <a:cs typeface="Times New Roman"/>
              </a:rPr>
              <a:t>known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calculated </a:t>
            </a:r>
            <a:r>
              <a:rPr sz="2000" dirty="0">
                <a:latin typeface="Times New Roman"/>
                <a:cs typeface="Times New Roman"/>
              </a:rPr>
              <a:t>as part of the overall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36258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Software </a:t>
            </a:r>
            <a:r>
              <a:rPr sz="2000" b="1" dirty="0">
                <a:latin typeface="Times New Roman"/>
                <a:cs typeface="Times New Roman"/>
              </a:rPr>
              <a:t>maintenance costs (package </a:t>
            </a:r>
            <a:r>
              <a:rPr sz="2000" b="1" spc="-5" dirty="0">
                <a:latin typeface="Times New Roman"/>
                <a:cs typeface="Times New Roman"/>
              </a:rPr>
              <a:t>software) </a:t>
            </a:r>
            <a:r>
              <a:rPr sz="2000" b="1" dirty="0">
                <a:latin typeface="Times New Roman"/>
                <a:cs typeface="Times New Roman"/>
              </a:rPr>
              <a:t>(H): </a:t>
            </a:r>
            <a:r>
              <a:rPr sz="2000" spc="-20" dirty="0">
                <a:latin typeface="Times New Roman"/>
                <a:cs typeface="Times New Roman"/>
              </a:rPr>
              <a:t>Normally,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cost </a:t>
            </a:r>
            <a:r>
              <a:rPr sz="2000" spc="-5" dirty="0">
                <a:latin typeface="Times New Roman"/>
                <a:cs typeface="Times New Roman"/>
              </a:rPr>
              <a:t>element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dirty="0">
                <a:latin typeface="Times New Roman"/>
                <a:cs typeface="Times New Roman"/>
              </a:rPr>
              <a:t>because it  </a:t>
            </a:r>
            <a:r>
              <a:rPr sz="2000" spc="-5" dirty="0">
                <a:latin typeface="Times New Roman"/>
                <a:cs typeface="Times New Roman"/>
              </a:rPr>
              <a:t>comes </a:t>
            </a:r>
            <a:r>
              <a:rPr sz="2000" spc="5" dirty="0">
                <a:latin typeface="Times New Roman"/>
                <a:cs typeface="Times New Roman"/>
              </a:rPr>
              <a:t>down </a:t>
            </a:r>
            <a:r>
              <a:rPr sz="2000" dirty="0">
                <a:latin typeface="Times New Roman"/>
                <a:cs typeface="Times New Roman"/>
              </a:rPr>
              <a:t>to the </a:t>
            </a:r>
            <a:r>
              <a:rPr sz="2000" spc="-15" dirty="0">
                <a:latin typeface="Times New Roman"/>
                <a:cs typeface="Times New Roman"/>
              </a:rPr>
              <a:t>software’s </a:t>
            </a:r>
            <a:r>
              <a:rPr sz="2000" dirty="0">
                <a:latin typeface="Times New Roman"/>
                <a:cs typeface="Times New Roman"/>
              </a:rPr>
              <a:t>annual </a:t>
            </a:r>
            <a:r>
              <a:rPr sz="2000" spc="-5" dirty="0">
                <a:latin typeface="Times New Roman"/>
                <a:cs typeface="Times New Roman"/>
              </a:rPr>
              <a:t>maintenance </a:t>
            </a:r>
            <a:r>
              <a:rPr sz="2000" dirty="0">
                <a:latin typeface="Times New Roman"/>
                <a:cs typeface="Times New Roman"/>
              </a:rPr>
              <a:t>cost. </a:t>
            </a: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complicated </a:t>
            </a:r>
            <a:r>
              <a:rPr sz="2000" dirty="0">
                <a:latin typeface="Times New Roman"/>
                <a:cs typeface="Times New Roman"/>
              </a:rPr>
              <a:t>if the software  license is </a:t>
            </a:r>
            <a:r>
              <a:rPr sz="2000" spc="-5" dirty="0">
                <a:latin typeface="Times New Roman"/>
                <a:cs typeface="Times New Roman"/>
              </a:rPr>
              <a:t>tied </a:t>
            </a:r>
            <a:r>
              <a:rPr sz="2000" dirty="0">
                <a:latin typeface="Times New Roman"/>
                <a:cs typeface="Times New Roman"/>
              </a:rPr>
              <a:t>to processor pricing. The </a:t>
            </a:r>
            <a:r>
              <a:rPr sz="2000" spc="-5" dirty="0">
                <a:latin typeface="Times New Roman"/>
                <a:cs typeface="Times New Roman"/>
              </a:rPr>
              <a:t>situation </a:t>
            </a:r>
            <a:r>
              <a:rPr sz="2000" dirty="0">
                <a:latin typeface="Times New Roman"/>
                <a:cs typeface="Times New Roman"/>
              </a:rPr>
              <a:t>could be further </a:t>
            </a:r>
            <a:r>
              <a:rPr sz="2000" spc="-5" dirty="0">
                <a:latin typeface="Times New Roman"/>
                <a:cs typeface="Times New Roman"/>
              </a:rPr>
              <a:t>complicated </a:t>
            </a:r>
            <a:r>
              <a:rPr sz="2000" dirty="0">
                <a:latin typeface="Times New Roman"/>
                <a:cs typeface="Times New Roman"/>
              </a:rPr>
              <a:t>if the specific software  license is part of a bundled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Software </a:t>
            </a:r>
            <a:r>
              <a:rPr sz="2000" b="1" dirty="0">
                <a:latin typeface="Times New Roman"/>
                <a:cs typeface="Times New Roman"/>
              </a:rPr>
              <a:t>maintenance costs (in-house </a:t>
            </a:r>
            <a:r>
              <a:rPr sz="2000" b="1" spc="-5" dirty="0">
                <a:latin typeface="Times New Roman"/>
                <a:cs typeface="Times New Roman"/>
              </a:rPr>
              <a:t>software) </a:t>
            </a:r>
            <a:r>
              <a:rPr sz="2000" b="1" dirty="0">
                <a:latin typeface="Times New Roman"/>
                <a:cs typeface="Times New Roman"/>
              </a:rPr>
              <a:t>(I): </a:t>
            </a:r>
            <a:r>
              <a:rPr sz="2000" dirty="0">
                <a:latin typeface="Times New Roman"/>
                <a:cs typeface="Times New Roman"/>
              </a:rPr>
              <a:t>Such costs exist for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in-house software, but </a:t>
            </a:r>
            <a:r>
              <a:rPr sz="2000" spc="-5" dirty="0">
                <a:latin typeface="Times New Roman"/>
                <a:cs typeface="Times New Roman"/>
              </a:rPr>
              <a:t>may 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be broken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at an application </a:t>
            </a:r>
            <a:r>
              <a:rPr sz="2000" spc="-5" dirty="0">
                <a:latin typeface="Times New Roman"/>
                <a:cs typeface="Times New Roman"/>
              </a:rPr>
              <a:t>level.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database licenses used across </a:t>
            </a:r>
            <a:r>
              <a:rPr sz="2000" spc="-5" dirty="0">
                <a:latin typeface="Times New Roman"/>
                <a:cs typeface="Times New Roman"/>
              </a:rPr>
              <a:t>many different  </a:t>
            </a:r>
            <a:r>
              <a:rPr sz="2000" dirty="0">
                <a:latin typeface="Times New Roman"/>
                <a:cs typeface="Times New Roman"/>
              </a:rPr>
              <a:t>applications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calculated </a:t>
            </a:r>
            <a:r>
              <a:rPr sz="2000" dirty="0">
                <a:latin typeface="Times New Roman"/>
                <a:cs typeface="Times New Roman"/>
              </a:rPr>
              <a:t>at a corporate </a:t>
            </a:r>
            <a:r>
              <a:rPr sz="2000" spc="-5" dirty="0">
                <a:latin typeface="Times New Roman"/>
                <a:cs typeface="Times New Roman"/>
              </a:rPr>
              <a:t>level.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necessary to </a:t>
            </a:r>
            <a:r>
              <a:rPr sz="2000" spc="-5" dirty="0">
                <a:latin typeface="Times New Roman"/>
                <a:cs typeface="Times New Roman"/>
              </a:rPr>
              <a:t>allocate </a:t>
            </a:r>
            <a:r>
              <a:rPr sz="2000" dirty="0">
                <a:latin typeface="Times New Roman"/>
                <a:cs typeface="Times New Roman"/>
              </a:rPr>
              <a:t>these database cost at a  </a:t>
            </a:r>
            <a:r>
              <a:rPr sz="2000" spc="-5" dirty="0">
                <a:latin typeface="Times New Roman"/>
                <a:cs typeface="Times New Roman"/>
              </a:rPr>
              <a:t>per-application level. </a:t>
            </a:r>
            <a:r>
              <a:rPr sz="2000" dirty="0">
                <a:latin typeface="Times New Roman"/>
                <a:cs typeface="Times New Roman"/>
              </a:rPr>
              <a:t>There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be these kinds of costs for packaged software if in-house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  have been added or if integration components have been built to connect this application to other  </a:t>
            </a:r>
            <a:r>
              <a:rPr sz="2000" spc="-5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590530" cy="405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Managing and Securing Cloud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Whether you are looking at creating a private cloud or leveraging a public cloud, you need to have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security strategy</a:t>
            </a:r>
            <a:r>
              <a:rPr sz="2000" dirty="0">
                <a:latin typeface="Times New Roman"/>
                <a:cs typeface="Times New Roman"/>
              </a:rPr>
              <a:t>. </a:t>
            </a:r>
            <a:r>
              <a:rPr sz="2000" spc="-10" dirty="0">
                <a:latin typeface="Times New Roman"/>
                <a:cs typeface="Times New Roman"/>
              </a:rPr>
              <a:t>Without </a:t>
            </a:r>
            <a:r>
              <a:rPr sz="2000" dirty="0">
                <a:latin typeface="Times New Roman"/>
                <a:cs typeface="Times New Roman"/>
              </a:rPr>
              <a:t>a secure environment never </a:t>
            </a:r>
            <a:r>
              <a:rPr sz="2000" spc="-5" dirty="0">
                <a:latin typeface="Times New Roman"/>
                <a:cs typeface="Times New Roman"/>
              </a:rPr>
              <a:t>implement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issues faced when using cloud are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than the traditional setup.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should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sure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your IT security strategy is </a:t>
            </a:r>
            <a:r>
              <a:rPr sz="2000" b="1" spc="-5" dirty="0">
                <a:latin typeface="Times New Roman"/>
                <a:cs typeface="Times New Roman"/>
              </a:rPr>
              <a:t>lined </a:t>
            </a:r>
            <a:r>
              <a:rPr sz="2000" b="1" dirty="0">
                <a:latin typeface="Times New Roman"/>
                <a:cs typeface="Times New Roman"/>
              </a:rPr>
              <a:t>up </a:t>
            </a:r>
            <a:r>
              <a:rPr sz="2000" b="1" spc="-5" dirty="0">
                <a:latin typeface="Times New Roman"/>
                <a:cs typeface="Times New Roman"/>
              </a:rPr>
              <a:t>with </a:t>
            </a:r>
            <a:r>
              <a:rPr sz="2000" b="1" dirty="0">
                <a:latin typeface="Times New Roman"/>
                <a:cs typeface="Times New Roman"/>
              </a:rPr>
              <a:t>your cloud security</a:t>
            </a:r>
            <a:r>
              <a:rPr sz="2000" b="1" spc="-2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strategy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36195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security management </a:t>
            </a:r>
            <a:r>
              <a:rPr sz="2000" dirty="0">
                <a:latin typeface="Times New Roman"/>
                <a:cs typeface="Times New Roman"/>
              </a:rPr>
              <a:t>provided by the cloud provider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compatible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and overall </a:t>
            </a:r>
            <a:r>
              <a:rPr sz="2000" spc="-5" dirty="0">
                <a:latin typeface="Times New Roman"/>
                <a:cs typeface="Times New Roman"/>
              </a:rPr>
              <a:t>security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15" dirty="0">
                <a:latin typeface="Times New Roman"/>
                <a:cs typeface="Times New Roman"/>
              </a:rPr>
              <a:t>company’s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714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 is </a:t>
            </a:r>
            <a:r>
              <a:rPr sz="2000" spc="-5" dirty="0">
                <a:latin typeface="Times New Roman"/>
                <a:cs typeface="Times New Roman"/>
              </a:rPr>
              <a:t>important </a:t>
            </a:r>
            <a:r>
              <a:rPr sz="2000" dirty="0">
                <a:latin typeface="Times New Roman"/>
                <a:cs typeface="Times New Roman"/>
              </a:rPr>
              <a:t>to ensure the </a:t>
            </a:r>
            <a:r>
              <a:rPr sz="2000" spc="-15" dirty="0">
                <a:latin typeface="Times New Roman"/>
                <a:cs typeface="Times New Roman"/>
              </a:rPr>
              <a:t>company’s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and technology security strategy to be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integrated  with the overall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strategy and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326623" y="5327903"/>
            <a:ext cx="1264920" cy="1392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263" y="5186171"/>
            <a:ext cx="1534668" cy="1534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54640" y="1129283"/>
            <a:ext cx="1353311" cy="722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8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17275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Cloud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22225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Help desk support costs (J): </a:t>
            </a:r>
            <a:r>
              <a:rPr sz="2000" dirty="0">
                <a:latin typeface="Times New Roman"/>
                <a:cs typeface="Times New Roman"/>
              </a:rPr>
              <a:t>It is necessary to analyze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help desk </a:t>
            </a:r>
            <a:r>
              <a:rPr sz="2000" spc="-5" dirty="0">
                <a:latin typeface="Times New Roman"/>
                <a:cs typeface="Times New Roman"/>
              </a:rPr>
              <a:t>calls </a:t>
            </a:r>
            <a:r>
              <a:rPr sz="2000" dirty="0">
                <a:latin typeface="Times New Roman"/>
                <a:cs typeface="Times New Roman"/>
              </a:rPr>
              <a:t>at an application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determine </a:t>
            </a:r>
            <a:r>
              <a:rPr sz="2000" dirty="0">
                <a:latin typeface="Times New Roman"/>
                <a:cs typeface="Times New Roman"/>
              </a:rPr>
              <a:t>the contribution of an </a:t>
            </a:r>
            <a:r>
              <a:rPr sz="2000" spc="-5" dirty="0">
                <a:latin typeface="Times New Roman"/>
                <a:cs typeface="Times New Roman"/>
              </a:rPr>
              <a:t>application </a:t>
            </a:r>
            <a:r>
              <a:rPr sz="2000" dirty="0">
                <a:latin typeface="Times New Roman"/>
                <a:cs typeface="Times New Roman"/>
              </a:rPr>
              <a:t>(if any) to help desk </a:t>
            </a:r>
            <a:r>
              <a:rPr sz="2000" spc="-20" dirty="0">
                <a:latin typeface="Times New Roman"/>
                <a:cs typeface="Times New Roman"/>
              </a:rPr>
              <a:t>activity. </a:t>
            </a:r>
            <a:r>
              <a:rPr sz="2000" dirty="0">
                <a:latin typeface="Times New Roman"/>
                <a:cs typeface="Times New Roman"/>
              </a:rPr>
              <a:t>The support costs for </a:t>
            </a:r>
            <a:r>
              <a:rPr sz="2000" spc="-5" dirty="0">
                <a:latin typeface="Times New Roman"/>
                <a:cs typeface="Times New Roman"/>
              </a:rPr>
              <a:t>some  </a:t>
            </a:r>
            <a:r>
              <a:rPr sz="2000" dirty="0">
                <a:latin typeface="Times New Roman"/>
                <a:cs typeface="Times New Roman"/>
              </a:rPr>
              <a:t>applications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anomalous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disappear with the </a:t>
            </a:r>
            <a:r>
              <a:rPr sz="2000" spc="-5" dirty="0">
                <a:latin typeface="Times New Roman"/>
                <a:cs typeface="Times New Roman"/>
              </a:rPr>
              <a:t>movement </a:t>
            </a:r>
            <a:r>
              <a:rPr sz="2000" dirty="0">
                <a:latin typeface="Times New Roman"/>
                <a:cs typeface="Times New Roman"/>
              </a:rPr>
              <a:t>into the cloud.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  require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support than others. Understanding the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support requirements is the key to </a:t>
            </a:r>
            <a:r>
              <a:rPr sz="2000" spc="-5" dirty="0">
                <a:latin typeface="Times New Roman"/>
                <a:cs typeface="Times New Roman"/>
              </a:rPr>
              <a:t>making  </a:t>
            </a:r>
            <a:r>
              <a:rPr sz="2000" dirty="0">
                <a:latin typeface="Times New Roman"/>
                <a:cs typeface="Times New Roman"/>
              </a:rPr>
              <a:t>the right decision on 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Operational support personnel costs (K): </a:t>
            </a:r>
            <a:r>
              <a:rPr sz="2000" dirty="0">
                <a:latin typeface="Times New Roman"/>
                <a:cs typeface="Times New Roman"/>
              </a:rPr>
              <a:t>There is a whole set of day-to-day operational costs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associated  with running any application.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are general costs that apply to every application, including </a:t>
            </a:r>
            <a:r>
              <a:rPr sz="2000" spc="-10" dirty="0">
                <a:latin typeface="Times New Roman"/>
                <a:cs typeface="Times New Roman"/>
              </a:rPr>
              <a:t>staff  </a:t>
            </a:r>
            <a:r>
              <a:rPr sz="2000" dirty="0">
                <a:latin typeface="Times New Roman"/>
                <a:cs typeface="Times New Roman"/>
              </a:rPr>
              <a:t>support for everything from storage and archiving, to patch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and networks and </a:t>
            </a:r>
            <a:r>
              <a:rPr sz="2000" spc="-15" dirty="0">
                <a:latin typeface="Times New Roman"/>
                <a:cs typeface="Times New Roman"/>
              </a:rPr>
              <a:t>security. </a:t>
            </a:r>
            <a:r>
              <a:rPr sz="2000" spc="-5" dirty="0">
                <a:latin typeface="Times New Roman"/>
                <a:cs typeface="Times New Roman"/>
              </a:rPr>
              <a:t>Some  </a:t>
            </a:r>
            <a:r>
              <a:rPr sz="2000" dirty="0">
                <a:latin typeface="Times New Roman"/>
                <a:cs typeface="Times New Roman"/>
              </a:rPr>
              <a:t>support tasks, </a:t>
            </a: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particular to a given application, such as database tuning and performance  </a:t>
            </a:r>
            <a:r>
              <a:rPr sz="2000" spc="-5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978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Infrastructure software </a:t>
            </a:r>
            <a:r>
              <a:rPr sz="2000" b="1" dirty="0">
                <a:latin typeface="Times New Roman"/>
                <a:cs typeface="Times New Roman"/>
              </a:rPr>
              <a:t>costs (L): </a:t>
            </a:r>
            <a:r>
              <a:rPr sz="2000" dirty="0">
                <a:latin typeface="Times New Roman"/>
                <a:cs typeface="Times New Roman"/>
              </a:rPr>
              <a:t>A whole set of </a:t>
            </a:r>
            <a:r>
              <a:rPr sz="2000" spc="-5" dirty="0">
                <a:latin typeface="Times New Roman"/>
                <a:cs typeface="Times New Roman"/>
              </a:rPr>
              <a:t>infrastructure management </a:t>
            </a:r>
            <a:r>
              <a:rPr sz="2000" dirty="0">
                <a:latin typeface="Times New Roman"/>
                <a:cs typeface="Times New Roman"/>
              </a:rPr>
              <a:t>software is in use in any  </a:t>
            </a:r>
            <a:r>
              <a:rPr sz="2000" spc="-5" dirty="0">
                <a:latin typeface="Times New Roman"/>
                <a:cs typeface="Times New Roman"/>
              </a:rPr>
              <a:t>installation, </a:t>
            </a:r>
            <a:r>
              <a:rPr sz="2000" dirty="0">
                <a:latin typeface="Times New Roman"/>
                <a:cs typeface="Times New Roman"/>
              </a:rPr>
              <a:t>and it has </a:t>
            </a:r>
            <a:r>
              <a:rPr sz="2000" spc="-5" dirty="0">
                <a:latin typeface="Times New Roman"/>
                <a:cs typeface="Times New Roman"/>
              </a:rPr>
              <a:t>an associated </a:t>
            </a:r>
            <a:r>
              <a:rPr sz="2000" dirty="0">
                <a:latin typeface="Times New Roman"/>
                <a:cs typeface="Times New Roman"/>
              </a:rPr>
              <a:t>cost. For </a:t>
            </a:r>
            <a:r>
              <a:rPr sz="2000" spc="-5" dirty="0">
                <a:latin typeface="Times New Roman"/>
                <a:cs typeface="Times New Roman"/>
              </a:rPr>
              <a:t>example, management </a:t>
            </a:r>
            <a:r>
              <a:rPr sz="2000" dirty="0">
                <a:latin typeface="Times New Roman"/>
                <a:cs typeface="Times New Roman"/>
              </a:rPr>
              <a:t>software is </a:t>
            </a:r>
            <a:r>
              <a:rPr sz="2000" spc="-5" dirty="0">
                <a:latin typeface="Times New Roman"/>
                <a:cs typeface="Times New Roman"/>
              </a:rPr>
              <a:t>typically </a:t>
            </a:r>
            <a:r>
              <a:rPr sz="2000" dirty="0">
                <a:latin typeface="Times New Roman"/>
                <a:cs typeface="Times New Roman"/>
              </a:rPr>
              <a:t>used for </a:t>
            </a:r>
            <a:r>
              <a:rPr sz="2000" spc="-5" dirty="0">
                <a:latin typeface="Times New Roman"/>
                <a:cs typeface="Times New Roman"/>
              </a:rPr>
              <a:t>many  different applications </a:t>
            </a:r>
            <a:r>
              <a:rPr sz="2000" dirty="0">
                <a:latin typeface="Times New Roman"/>
                <a:cs typeface="Times New Roman"/>
              </a:rPr>
              <a:t>and cannot </a:t>
            </a:r>
            <a:r>
              <a:rPr sz="2000" spc="-5" dirty="0">
                <a:latin typeface="Times New Roman"/>
                <a:cs typeface="Times New Roman"/>
              </a:rPr>
              <a:t>easily </a:t>
            </a:r>
            <a:r>
              <a:rPr sz="2000" dirty="0">
                <a:latin typeface="Times New Roman"/>
                <a:cs typeface="Times New Roman"/>
              </a:rPr>
              <a:t>be divided across specific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74039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Cloud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simple formula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states </a:t>
            </a:r>
            <a:r>
              <a:rPr sz="2000" dirty="0">
                <a:latin typeface="Times New Roman"/>
                <a:cs typeface="Times New Roman"/>
              </a:rPr>
              <a:t>the annual data center cost of application ownership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</a:pPr>
            <a:r>
              <a:rPr sz="2000" b="1" spc="-35" dirty="0">
                <a:latin typeface="Times New Roman"/>
                <a:cs typeface="Times New Roman"/>
              </a:rPr>
              <a:t>Total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Cost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Application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Ownership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(TCAO)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 B +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 + F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 G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 +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J + K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82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3282" y="2809493"/>
            <a:ext cx="7578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Planning </a:t>
            </a:r>
            <a:r>
              <a:rPr sz="4000" b="1" dirty="0">
                <a:latin typeface="Times New Roman"/>
                <a:cs typeface="Times New Roman"/>
              </a:rPr>
              <a:t>for Leveraging </a:t>
            </a:r>
            <a:r>
              <a:rPr sz="4000" b="1" spc="-5" dirty="0">
                <a:latin typeface="Times New Roman"/>
                <a:cs typeface="Times New Roman"/>
              </a:rPr>
              <a:t>the</a:t>
            </a:r>
            <a:r>
              <a:rPr sz="4000" b="1" spc="-13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Cloud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7473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Planning for Leveraging the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969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Moving to the cloud requires </a:t>
            </a:r>
            <a:r>
              <a:rPr sz="2000" spc="-5" dirty="0">
                <a:latin typeface="Times New Roman"/>
                <a:cs typeface="Times New Roman"/>
              </a:rPr>
              <a:t>managing </a:t>
            </a:r>
            <a:r>
              <a:rPr sz="2000" dirty="0">
                <a:latin typeface="Times New Roman"/>
                <a:cs typeface="Times New Roman"/>
              </a:rPr>
              <a:t>the IT </a:t>
            </a:r>
            <a:r>
              <a:rPr sz="2000" spc="-5" dirty="0">
                <a:latin typeface="Times New Roman"/>
                <a:cs typeface="Times New Roman"/>
              </a:rPr>
              <a:t>assets </a:t>
            </a:r>
            <a:r>
              <a:rPr sz="2000" dirty="0">
                <a:latin typeface="Times New Roman"/>
                <a:cs typeface="Times New Roman"/>
              </a:rPr>
              <a:t>in a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way than the traditional setup. Let us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look  at two </a:t>
            </a:r>
            <a:r>
              <a:rPr sz="2000" spc="-5" dirty="0">
                <a:latin typeface="Times New Roman"/>
                <a:cs typeface="Times New Roman"/>
              </a:rPr>
              <a:t>examples </a:t>
            </a:r>
            <a:r>
              <a:rPr sz="2000" dirty="0">
                <a:latin typeface="Times New Roman"/>
                <a:cs typeface="Times New Roman"/>
              </a:rPr>
              <a:t>that illustrate the need for proper planning so that the transition to the cloud is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smooth.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Example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 marR="18097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Say you are an electronics </a:t>
            </a:r>
            <a:r>
              <a:rPr sz="2000" spc="-5" dirty="0">
                <a:latin typeface="Times New Roman"/>
                <a:cs typeface="Times New Roman"/>
              </a:rPr>
              <a:t>distributor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was using a </a:t>
            </a:r>
            <a:r>
              <a:rPr sz="2000" spc="-5" dirty="0">
                <a:latin typeface="Times New Roman"/>
                <a:cs typeface="Times New Roman"/>
              </a:rPr>
              <a:t>CRM </a:t>
            </a:r>
            <a:r>
              <a:rPr sz="2000" dirty="0">
                <a:latin typeface="Times New Roman"/>
                <a:cs typeface="Times New Roman"/>
              </a:rPr>
              <a:t>application that no one was particularly happy  </a:t>
            </a:r>
            <a:r>
              <a:rPr sz="2000" spc="-5" dirty="0">
                <a:latin typeface="Times New Roman"/>
                <a:cs typeface="Times New Roman"/>
              </a:rPr>
              <a:t>with. </a:t>
            </a:r>
            <a:r>
              <a:rPr sz="2000" dirty="0">
                <a:latin typeface="Times New Roman"/>
                <a:cs typeface="Times New Roman"/>
              </a:rPr>
              <a:t>Fred in the </a:t>
            </a:r>
            <a:r>
              <a:rPr sz="2000" spc="-5" dirty="0">
                <a:latin typeface="Times New Roman"/>
                <a:cs typeface="Times New Roman"/>
              </a:rPr>
              <a:t>camera department </a:t>
            </a:r>
            <a:r>
              <a:rPr sz="2000" dirty="0">
                <a:latin typeface="Times New Roman"/>
                <a:cs typeface="Times New Roman"/>
              </a:rPr>
              <a:t>decides to </a:t>
            </a:r>
            <a:r>
              <a:rPr sz="2000" spc="-5" dirty="0">
                <a:latin typeface="Times New Roman"/>
                <a:cs typeface="Times New Roman"/>
              </a:rPr>
              <a:t>move all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15" dirty="0">
                <a:latin typeface="Times New Roman"/>
                <a:cs typeface="Times New Roman"/>
              </a:rPr>
              <a:t>group’s </a:t>
            </a:r>
            <a:r>
              <a:rPr sz="2000" spc="-5" dirty="0">
                <a:latin typeface="Times New Roman"/>
                <a:cs typeface="Times New Roman"/>
              </a:rPr>
              <a:t>sales information </a:t>
            </a:r>
            <a:r>
              <a:rPr sz="2000" dirty="0">
                <a:latin typeface="Times New Roman"/>
                <a:cs typeface="Times New Roman"/>
              </a:rPr>
              <a:t>to a </a:t>
            </a:r>
            <a:r>
              <a:rPr sz="2000" spc="-5" dirty="0">
                <a:latin typeface="Times New Roman"/>
                <a:cs typeface="Times New Roman"/>
              </a:rPr>
              <a:t>SaaS </a:t>
            </a:r>
            <a:r>
              <a:rPr sz="2000" spc="-10" dirty="0">
                <a:latin typeface="Times New Roman"/>
                <a:cs typeface="Times New Roman"/>
              </a:rPr>
              <a:t>provider.  However, </a:t>
            </a:r>
            <a:r>
              <a:rPr sz="2000" dirty="0">
                <a:latin typeface="Times New Roman"/>
                <a:cs typeface="Times New Roman"/>
              </a:rPr>
              <a:t>Jane in the printer </a:t>
            </a:r>
            <a:r>
              <a:rPr sz="2000" spc="-5" dirty="0">
                <a:latin typeface="Times New Roman"/>
                <a:cs typeface="Times New Roman"/>
              </a:rPr>
              <a:t>department </a:t>
            </a:r>
            <a:r>
              <a:rPr sz="2000" dirty="0">
                <a:latin typeface="Times New Roman"/>
                <a:cs typeface="Times New Roman"/>
              </a:rPr>
              <a:t>decides to </a:t>
            </a:r>
            <a:r>
              <a:rPr sz="2000" spc="-5" dirty="0">
                <a:latin typeface="Times New Roman"/>
                <a:cs typeface="Times New Roman"/>
              </a:rPr>
              <a:t>move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same sales </a:t>
            </a:r>
            <a:r>
              <a:rPr sz="2000" dirty="0">
                <a:latin typeface="Times New Roman"/>
                <a:cs typeface="Times New Roman"/>
              </a:rPr>
              <a:t>function for her </a:t>
            </a:r>
            <a:r>
              <a:rPr sz="2000" spc="-5" dirty="0">
                <a:latin typeface="Times New Roman"/>
                <a:cs typeface="Times New Roman"/>
              </a:rPr>
              <a:t>department </a:t>
            </a:r>
            <a:r>
              <a:rPr sz="2000" dirty="0">
                <a:latin typeface="Times New Roman"/>
                <a:cs typeface="Times New Roman"/>
              </a:rPr>
              <a:t>to  another SaaS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When </a:t>
            </a:r>
            <a:r>
              <a:rPr sz="2000" dirty="0">
                <a:latin typeface="Times New Roman"/>
                <a:cs typeface="Times New Roman"/>
              </a:rPr>
              <a:t>the CEO wants to know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sales are going across the two divisions, Fred and Jane </a:t>
            </a:r>
            <a:r>
              <a:rPr sz="2000" spc="-5" dirty="0">
                <a:latin typeface="Times New Roman"/>
                <a:cs typeface="Times New Roman"/>
              </a:rPr>
              <a:t>scramble </a:t>
            </a:r>
            <a:r>
              <a:rPr sz="2000" dirty="0">
                <a:latin typeface="Times New Roman"/>
                <a:cs typeface="Times New Roman"/>
              </a:rPr>
              <a:t>to get  their data integrated. This problem sounds </a:t>
            </a:r>
            <a:r>
              <a:rPr sz="2000" spc="-5" dirty="0">
                <a:latin typeface="Times New Roman"/>
                <a:cs typeface="Times New Roman"/>
              </a:rPr>
              <a:t>like the </a:t>
            </a:r>
            <a:r>
              <a:rPr sz="2000" dirty="0">
                <a:latin typeface="Times New Roman"/>
                <a:cs typeface="Times New Roman"/>
              </a:rPr>
              <a:t>problem </a:t>
            </a:r>
            <a:r>
              <a:rPr sz="2000" spc="-5" dirty="0">
                <a:latin typeface="Times New Roman"/>
                <a:cs typeface="Times New Roman"/>
              </a:rPr>
              <a:t>companies </a:t>
            </a:r>
            <a:r>
              <a:rPr sz="2000" dirty="0">
                <a:latin typeface="Times New Roman"/>
                <a:cs typeface="Times New Roman"/>
              </a:rPr>
              <a:t>have had for ages with </a:t>
            </a:r>
            <a:r>
              <a:rPr sz="2000" spc="-5" dirty="0">
                <a:latin typeface="Times New Roman"/>
                <a:cs typeface="Times New Roman"/>
              </a:rPr>
              <a:t>siloed  information—data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different systems </a:t>
            </a:r>
            <a:r>
              <a:rPr sz="2000" dirty="0">
                <a:latin typeface="Times New Roman"/>
                <a:cs typeface="Times New Roman"/>
              </a:rPr>
              <a:t>isolated into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environments, </a:t>
            </a:r>
            <a:r>
              <a:rPr sz="2000" spc="-5" dirty="0">
                <a:latin typeface="Times New Roman"/>
                <a:cs typeface="Times New Roman"/>
              </a:rPr>
              <a:t>making </a:t>
            </a:r>
            <a:r>
              <a:rPr sz="2000" dirty="0">
                <a:latin typeface="Times New Roman"/>
                <a:cs typeface="Times New Roman"/>
              </a:rPr>
              <a:t>it hard to integrate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-5" dirty="0">
                <a:latin typeface="Times New Roman"/>
                <a:cs typeface="Times New Roman"/>
              </a:rPr>
              <a:t>manage.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sort of thing can happen in the cloud if your cloud provider uses a </a:t>
            </a:r>
            <a:r>
              <a:rPr sz="2000" spc="-5" dirty="0">
                <a:latin typeface="Times New Roman"/>
                <a:cs typeface="Times New Roman"/>
              </a:rPr>
              <a:t>proprietary format </a:t>
            </a:r>
            <a:r>
              <a:rPr sz="2000" dirty="0">
                <a:latin typeface="Times New Roman"/>
                <a:cs typeface="Times New Roman"/>
              </a:rPr>
              <a:t>for  storing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8138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Planning for Leveraging the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Example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divisions in a company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separate IT </a:t>
            </a:r>
            <a:r>
              <a:rPr sz="2000" spc="-5" dirty="0">
                <a:latin typeface="Times New Roman"/>
                <a:cs typeface="Times New Roman"/>
              </a:rPr>
              <a:t>departments </a:t>
            </a:r>
            <a:r>
              <a:rPr sz="2000" dirty="0">
                <a:latin typeface="Times New Roman"/>
                <a:cs typeface="Times New Roman"/>
              </a:rPr>
              <a:t>decide that they want to store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of their data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 the cloud. </a:t>
            </a:r>
            <a:r>
              <a:rPr sz="2000" spc="5" dirty="0">
                <a:latin typeface="Times New Roman"/>
                <a:cs typeface="Times New Roman"/>
              </a:rPr>
              <a:t>Unknown </a:t>
            </a:r>
            <a:r>
              <a:rPr sz="2000" dirty="0">
                <a:latin typeface="Times New Roman"/>
                <a:cs typeface="Times New Roman"/>
              </a:rPr>
              <a:t>to each </a:t>
            </a:r>
            <a:r>
              <a:rPr sz="2000" spc="-15" dirty="0">
                <a:latin typeface="Times New Roman"/>
                <a:cs typeface="Times New Roman"/>
              </a:rPr>
              <a:t>other, </a:t>
            </a:r>
            <a:r>
              <a:rPr sz="2000" dirty="0">
                <a:latin typeface="Times New Roman"/>
                <a:cs typeface="Times New Roman"/>
              </a:rPr>
              <a:t>they pick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cloud provider and negotiate separate contracts with  that </a:t>
            </a:r>
            <a:r>
              <a:rPr sz="2000" spc="-15" dirty="0">
                <a:latin typeface="Times New Roman"/>
                <a:cs typeface="Times New Roman"/>
              </a:rPr>
              <a:t>provider. </a:t>
            </a:r>
            <a:r>
              <a:rPr sz="2000" spc="5" dirty="0">
                <a:latin typeface="Times New Roman"/>
                <a:cs typeface="Times New Roman"/>
              </a:rPr>
              <a:t>Now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company </a:t>
            </a:r>
            <a:r>
              <a:rPr sz="2000" dirty="0">
                <a:latin typeface="Times New Roman"/>
                <a:cs typeface="Times New Roman"/>
              </a:rPr>
              <a:t>has two contracts to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where it could have had one (probably </a:t>
            </a:r>
            <a:r>
              <a:rPr sz="2000" spc="-5" dirty="0">
                <a:latin typeface="Times New Roman"/>
                <a:cs typeface="Times New Roman"/>
              </a:rPr>
              <a:t>more  favorable). </a:t>
            </a:r>
            <a:r>
              <a:rPr sz="2000" dirty="0">
                <a:latin typeface="Times New Roman"/>
                <a:cs typeface="Times New Roman"/>
              </a:rPr>
              <a:t>This can potentially cost the company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in the long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85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6222" y="2809493"/>
            <a:ext cx="6253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Cloud Computing</a:t>
            </a:r>
            <a:r>
              <a:rPr sz="4000" b="1" spc="-2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Resources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9408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Cloud Computing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Hurwitz </a:t>
            </a:r>
            <a:r>
              <a:rPr sz="2000" b="1" dirty="0">
                <a:latin typeface="Times New Roman"/>
                <a:cs typeface="Times New Roman"/>
              </a:rPr>
              <a:t>and Associates—</a:t>
            </a:r>
            <a:r>
              <a:rPr sz="2000" dirty="0">
                <a:latin typeface="Times New Roman"/>
                <a:cs typeface="Times New Roman"/>
              </a:rPr>
              <a:t>blog on cloud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National Institute of Standards and</a:t>
            </a:r>
            <a:r>
              <a:rPr sz="2000" b="1" spc="-18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National </a:t>
            </a:r>
            <a:r>
              <a:rPr sz="2000" spc="-5" dirty="0">
                <a:latin typeface="Times New Roman"/>
                <a:cs typeface="Times New Roman"/>
              </a:rPr>
              <a:t>Institute </a:t>
            </a:r>
            <a:r>
              <a:rPr sz="2000" dirty="0">
                <a:latin typeface="Times New Roman"/>
                <a:cs typeface="Times New Roman"/>
              </a:rPr>
              <a:t>of Standards and </a:t>
            </a:r>
            <a:r>
              <a:rPr sz="2000" spc="-15" dirty="0">
                <a:latin typeface="Times New Roman"/>
                <a:cs typeface="Times New Roman"/>
              </a:rPr>
              <a:t>Technology </a:t>
            </a:r>
            <a:r>
              <a:rPr sz="2000" dirty="0">
                <a:latin typeface="Times New Roman"/>
                <a:cs typeface="Times New Roman"/>
              </a:rPr>
              <a:t>(NIST) is an US government agency that focuses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 </a:t>
            </a:r>
            <a:r>
              <a:rPr sz="2000" spc="-10" dirty="0">
                <a:latin typeface="Times New Roman"/>
                <a:cs typeface="Times New Roman"/>
              </a:rPr>
              <a:t>emerging </a:t>
            </a:r>
            <a:r>
              <a:rPr sz="2000" dirty="0">
                <a:latin typeface="Times New Roman"/>
                <a:cs typeface="Times New Roman"/>
              </a:rPr>
              <a:t>standards </a:t>
            </a:r>
            <a:r>
              <a:rPr sz="2000" spc="-5" dirty="0">
                <a:latin typeface="Times New Roman"/>
                <a:cs typeface="Times New Roman"/>
              </a:rPr>
              <a:t>efforts.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has done a considerable </a:t>
            </a:r>
            <a:r>
              <a:rPr sz="2000" spc="-5" dirty="0">
                <a:latin typeface="Times New Roman"/>
                <a:cs typeface="Times New Roman"/>
              </a:rPr>
              <a:t>amount </a:t>
            </a:r>
            <a:r>
              <a:rPr sz="2000" dirty="0">
                <a:latin typeface="Times New Roman"/>
                <a:cs typeface="Times New Roman"/>
              </a:rPr>
              <a:t>of work defining and  providing good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on cloud computing. Check out their </a:t>
            </a:r>
            <a:r>
              <a:rPr sz="2000" spc="-50" dirty="0">
                <a:latin typeface="Times New Roman"/>
                <a:cs typeface="Times New Roman"/>
              </a:rPr>
              <a:t>Web </a:t>
            </a:r>
            <a:r>
              <a:rPr sz="2000" spc="-5" dirty="0">
                <a:latin typeface="Times New Roman"/>
                <a:cs typeface="Times New Roman"/>
              </a:rPr>
              <a:t>site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http://csrc</a:t>
            </a:r>
            <a:r>
              <a:rPr sz="2000" dirty="0">
                <a:latin typeface="Times New Roman"/>
                <a:cs typeface="Times New Roman"/>
              </a:rPr>
              <a:t>.  </a:t>
            </a:r>
            <a:r>
              <a:rPr sz="2000" spc="-5" dirty="0">
                <a:latin typeface="Times New Roman"/>
                <a:cs typeface="Times New Roman"/>
              </a:rPr>
              <a:t>nist.gov/groups/SNS/cloud-computing/index.html.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4610" indent="-457200" algn="just">
              <a:lnSpc>
                <a:spcPct val="100000"/>
              </a:lnSpc>
              <a:buAutoNum type="arabicPeriod" startAt="3"/>
              <a:tabLst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CloudCamp: </a:t>
            </a:r>
            <a:r>
              <a:rPr sz="2000" dirty="0">
                <a:latin typeface="Times New Roman"/>
                <a:cs typeface="Times New Roman"/>
              </a:rPr>
              <a:t>Everyone fondly </a:t>
            </a:r>
            <a:r>
              <a:rPr sz="2000" spc="-5" dirty="0">
                <a:latin typeface="Times New Roman"/>
                <a:cs typeface="Times New Roman"/>
              </a:rPr>
              <a:t>remembers </a:t>
            </a:r>
            <a:r>
              <a:rPr sz="2000" dirty="0">
                <a:latin typeface="Times New Roman"/>
                <a:cs typeface="Times New Roman"/>
              </a:rPr>
              <a:t>fun </a:t>
            </a:r>
            <a:r>
              <a:rPr sz="2000" spc="-10" dirty="0">
                <a:latin typeface="Times New Roman"/>
                <a:cs typeface="Times New Roman"/>
              </a:rPr>
              <a:t>times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-10" dirty="0">
                <a:latin typeface="Times New Roman"/>
                <a:cs typeface="Times New Roman"/>
              </a:rPr>
              <a:t>summer </a:t>
            </a:r>
            <a:r>
              <a:rPr sz="2000" spc="-5" dirty="0">
                <a:latin typeface="Times New Roman"/>
                <a:cs typeface="Times New Roman"/>
              </a:rPr>
              <a:t>camp. CloudCamps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exactly the  </a:t>
            </a:r>
            <a:r>
              <a:rPr sz="2000" spc="-5" dirty="0">
                <a:latin typeface="Times New Roman"/>
                <a:cs typeface="Times New Roman"/>
              </a:rPr>
              <a:t>same, </a:t>
            </a:r>
            <a:r>
              <a:rPr sz="2000" dirty="0">
                <a:latin typeface="Times New Roman"/>
                <a:cs typeface="Times New Roman"/>
              </a:rPr>
              <a:t>but they are great gatherings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over the world that bring together thinkers and doers. Check for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CloudCamp </a:t>
            </a:r>
            <a:r>
              <a:rPr sz="2000" dirty="0">
                <a:latin typeface="Times New Roman"/>
                <a:cs typeface="Times New Roman"/>
              </a:rPr>
              <a:t>near you at</a:t>
            </a:r>
            <a:r>
              <a:rPr sz="2000" spc="-3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www.cloudcamp.com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5392013"/>
            <a:ext cx="1105217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4.	SaaS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Showplace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SaaS Showplace was started by </a:t>
            </a:r>
            <a:r>
              <a:rPr sz="2000" spc="-10" dirty="0">
                <a:latin typeface="Times New Roman"/>
                <a:cs typeface="Times New Roman"/>
              </a:rPr>
              <a:t>Jeff </a:t>
            </a:r>
            <a:r>
              <a:rPr sz="2000" dirty="0">
                <a:latin typeface="Times New Roman"/>
                <a:cs typeface="Times New Roman"/>
              </a:rPr>
              <a:t>Kaplan, president of THINKStrategies, a SaaS consulting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firm.  </a:t>
            </a:r>
            <a:r>
              <a:rPr sz="2000" dirty="0">
                <a:latin typeface="Times New Roman"/>
                <a:cs typeface="Times New Roman"/>
              </a:rPr>
              <a:t>The firm provides a constantly updated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of upcoming SaaS vendors. See a </a:t>
            </a:r>
            <a:r>
              <a:rPr sz="2000" spc="-5" dirty="0">
                <a:latin typeface="Times New Roman"/>
                <a:cs typeface="Times New Roman"/>
              </a:rPr>
              <a:t>listing </a:t>
            </a:r>
            <a:r>
              <a:rPr sz="2000" dirty="0">
                <a:latin typeface="Times New Roman"/>
                <a:cs typeface="Times New Roman"/>
              </a:rPr>
              <a:t>at  </a:t>
            </a:r>
            <a:r>
              <a:rPr sz="2000" spc="-5" dirty="0">
                <a:latin typeface="Times New Roman"/>
                <a:cs typeface="Times New Roman"/>
                <a:hlinkClick r:id="rId4"/>
              </a:rPr>
              <a:t>www.saasshowplace.com/home.html.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9944100" y="1252727"/>
            <a:ext cx="1912620" cy="1684020"/>
            <a:chOff x="9944100" y="1252727"/>
            <a:chExt cx="1912620" cy="1684020"/>
          </a:xfrm>
        </p:grpSpPr>
        <p:sp>
          <p:nvSpPr>
            <p:cNvPr id="7" name="object 7"/>
            <p:cNvSpPr/>
            <p:nvPr/>
          </p:nvSpPr>
          <p:spPr>
            <a:xfrm>
              <a:off x="9944100" y="1252727"/>
              <a:ext cx="1912620" cy="6659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38688" y="1918715"/>
              <a:ext cx="1018031" cy="1018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779507" y="3550920"/>
            <a:ext cx="2241804" cy="7299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5029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Cloud Computing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000" b="1" spc="-35" dirty="0">
                <a:latin typeface="Times New Roman"/>
                <a:cs typeface="Times New Roman"/>
              </a:rPr>
              <a:t>TechTarget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spc="-25" dirty="0">
                <a:latin typeface="Times New Roman"/>
                <a:cs typeface="Times New Roman"/>
              </a:rPr>
              <a:t>TechTarget.com </a:t>
            </a:r>
            <a:r>
              <a:rPr sz="2000" spc="-10" dirty="0">
                <a:latin typeface="Times New Roman"/>
                <a:cs typeface="Times New Roman"/>
              </a:rPr>
              <a:t>(www.techtarget.com) </a:t>
            </a:r>
            <a:r>
              <a:rPr sz="2000" dirty="0">
                <a:latin typeface="Times New Roman"/>
                <a:cs typeface="Times New Roman"/>
              </a:rPr>
              <a:t>is a comprehensive online resource for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sorts of </a:t>
            </a:r>
            <a:r>
              <a:rPr sz="2000" spc="-15" dirty="0">
                <a:latin typeface="Times New Roman"/>
                <a:cs typeface="Times New Roman"/>
              </a:rPr>
              <a:t>IT-related  </a:t>
            </a:r>
            <a:r>
              <a:rPr sz="2000" dirty="0">
                <a:latin typeface="Times New Roman"/>
                <a:cs typeface="Times New Roman"/>
              </a:rPr>
              <a:t>information, providing links to IT </a:t>
            </a:r>
            <a:r>
              <a:rPr sz="2000" spc="-5" dirty="0">
                <a:latin typeface="Times New Roman"/>
                <a:cs typeface="Times New Roman"/>
              </a:rPr>
              <a:t>communities </a:t>
            </a:r>
            <a:r>
              <a:rPr sz="2000" dirty="0">
                <a:latin typeface="Times New Roman"/>
                <a:cs typeface="Times New Roman"/>
              </a:rPr>
              <a:t>that focus on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areas of interest.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SearchCloud.com, 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is a </a:t>
            </a:r>
            <a:r>
              <a:rPr sz="2000" spc="-35" dirty="0">
                <a:latin typeface="Times New Roman"/>
                <a:cs typeface="Times New Roman"/>
              </a:rPr>
              <a:t>TechTarget </a:t>
            </a:r>
            <a:r>
              <a:rPr sz="2000" spc="-5" dirty="0">
                <a:latin typeface="Times New Roman"/>
                <a:cs typeface="Times New Roman"/>
              </a:rPr>
              <a:t>site </a:t>
            </a:r>
            <a:r>
              <a:rPr sz="2000" dirty="0">
                <a:latin typeface="Times New Roman"/>
                <a:cs typeface="Times New Roman"/>
              </a:rPr>
              <a:t>with lots of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about products, services, and software vendors  </a:t>
            </a:r>
            <a:r>
              <a:rPr sz="2000" spc="-5" dirty="0">
                <a:latin typeface="Times New Roman"/>
                <a:cs typeface="Times New Roman"/>
              </a:rPr>
              <a:t>targeted </a:t>
            </a:r>
            <a:r>
              <a:rPr sz="2000" dirty="0">
                <a:latin typeface="Times New Roman"/>
                <a:cs typeface="Times New Roman"/>
              </a:rPr>
              <a:t>at the needs of chief </a:t>
            </a:r>
            <a:r>
              <a:rPr sz="2000" spc="-5" dirty="0">
                <a:latin typeface="Times New Roman"/>
                <a:cs typeface="Times New Roman"/>
              </a:rPr>
              <a:t>information officers </a:t>
            </a:r>
            <a:r>
              <a:rPr sz="2000" dirty="0">
                <a:latin typeface="Times New Roman"/>
                <a:cs typeface="Times New Roman"/>
              </a:rPr>
              <a:t>and senior IT executives. </a:t>
            </a:r>
            <a:r>
              <a:rPr sz="2000" spc="-50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other </a:t>
            </a:r>
            <a:r>
              <a:rPr sz="2000" spc="-5" dirty="0">
                <a:latin typeface="Times New Roman"/>
                <a:cs typeface="Times New Roman"/>
              </a:rPr>
              <a:t>sites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be  useful are SearchSOA.com and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SearchCompliance.com.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The Cloud Standards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Wiki</a:t>
            </a:r>
            <a:endParaRPr sz="2000">
              <a:latin typeface="Times New Roman"/>
              <a:cs typeface="Times New Roman"/>
            </a:endParaRPr>
          </a:p>
          <a:p>
            <a:pPr marL="469900" marR="16256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This single place gives you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lots of groups working on cloud standards. Check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their </a:t>
            </a:r>
            <a:r>
              <a:rPr sz="2000" spc="-5" dirty="0">
                <a:latin typeface="Times New Roman"/>
                <a:cs typeface="Times New Roman"/>
              </a:rPr>
              <a:t>site </a:t>
            </a:r>
            <a:r>
              <a:rPr sz="2000" dirty="0">
                <a:latin typeface="Times New Roman"/>
                <a:cs typeface="Times New Roman"/>
              </a:rPr>
              <a:t>at  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http://cloud-standards.org/wiki. </a:t>
            </a:r>
            <a:r>
              <a:rPr sz="2000" dirty="0">
                <a:latin typeface="Times New Roman"/>
                <a:cs typeface="Times New Roman"/>
              </a:rPr>
              <a:t>The wiki contains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about </a:t>
            </a:r>
            <a:r>
              <a:rPr sz="2000" spc="-5" dirty="0">
                <a:latin typeface="Times New Roman"/>
                <a:cs typeface="Times New Roman"/>
              </a:rPr>
              <a:t>all the organizations </a:t>
            </a:r>
            <a:r>
              <a:rPr sz="2000" dirty="0">
                <a:latin typeface="Times New Roman"/>
                <a:cs typeface="Times New Roman"/>
              </a:rPr>
              <a:t>working in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area.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5087239"/>
            <a:ext cx="1107186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7.	Finding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OASIS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OASIS, the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for the Advancement of Structured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Standards </a:t>
            </a:r>
            <a:r>
              <a:rPr sz="2000" spc="-10" dirty="0">
                <a:latin typeface="Times New Roman"/>
                <a:cs typeface="Times New Roman"/>
              </a:rPr>
              <a:t>(www.oasis-  </a:t>
            </a:r>
            <a:r>
              <a:rPr sz="2000" spc="-5" dirty="0">
                <a:latin typeface="Times New Roman"/>
                <a:cs typeface="Times New Roman"/>
              </a:rPr>
              <a:t>open.org), </a:t>
            </a:r>
            <a:r>
              <a:rPr sz="2000" dirty="0">
                <a:latin typeface="Times New Roman"/>
                <a:cs typeface="Times New Roman"/>
              </a:rPr>
              <a:t>is a global consortium focused on the creation and adoption of standards for electronic  business. The consortium is a non-profit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that relies on </a:t>
            </a:r>
            <a:r>
              <a:rPr sz="2000" spc="-5" dirty="0">
                <a:latin typeface="Times New Roman"/>
                <a:cs typeface="Times New Roman"/>
              </a:rPr>
              <a:t>contributions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spc="-10" dirty="0">
                <a:latin typeface="Times New Roman"/>
                <a:cs typeface="Times New Roman"/>
              </a:rPr>
              <a:t>member  </a:t>
            </a:r>
            <a:r>
              <a:rPr sz="2000" spc="-5" dirty="0">
                <a:latin typeface="Times New Roman"/>
                <a:cs typeface="Times New Roman"/>
              </a:rPr>
              <a:t>organizations. </a:t>
            </a:r>
            <a:r>
              <a:rPr sz="2000" dirty="0">
                <a:latin typeface="Times New Roman"/>
                <a:cs typeface="Times New Roman"/>
              </a:rPr>
              <a:t>OASIS creates </a:t>
            </a:r>
            <a:r>
              <a:rPr sz="2000" spc="-5" dirty="0">
                <a:latin typeface="Times New Roman"/>
                <a:cs typeface="Times New Roman"/>
              </a:rPr>
              <a:t>topic-specific committees </a:t>
            </a:r>
            <a:r>
              <a:rPr sz="2000" dirty="0">
                <a:latin typeface="Times New Roman"/>
                <a:cs typeface="Times New Roman"/>
              </a:rPr>
              <a:t>that are beginning to focus on cloud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9726168" y="1097280"/>
            <a:ext cx="1865376" cy="675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18219" y="4808220"/>
            <a:ext cx="3238500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6774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Cloud Computing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Eclipse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Foundation</a:t>
            </a:r>
            <a:endParaRPr sz="2000">
              <a:latin typeface="Times New Roman"/>
              <a:cs typeface="Times New Roman"/>
            </a:endParaRPr>
          </a:p>
          <a:p>
            <a:pPr marL="12700" marR="13843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Eclipse Foundation is an open-source </a:t>
            </a:r>
            <a:r>
              <a:rPr sz="2000" spc="-5" dirty="0">
                <a:latin typeface="Times New Roman"/>
                <a:cs typeface="Times New Roman"/>
              </a:rPr>
              <a:t>community </a:t>
            </a:r>
            <a:r>
              <a:rPr sz="2000" dirty="0">
                <a:latin typeface="Times New Roman"/>
                <a:cs typeface="Times New Roman"/>
              </a:rPr>
              <a:t>focused on providing a </a:t>
            </a:r>
            <a:r>
              <a:rPr sz="2000" spc="-5" dirty="0">
                <a:latin typeface="Times New Roman"/>
                <a:cs typeface="Times New Roman"/>
              </a:rPr>
              <a:t>vendor-neutral </a:t>
            </a:r>
            <a:r>
              <a:rPr sz="2000" dirty="0">
                <a:latin typeface="Times New Roman"/>
                <a:cs typeface="Times New Roman"/>
              </a:rPr>
              <a:t>open  development platform and application frameworks for building software. It is non-profit and has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widespread  </a:t>
            </a:r>
            <a:r>
              <a:rPr sz="2000" spc="-5" dirty="0">
                <a:latin typeface="Times New Roman"/>
                <a:cs typeface="Times New Roman"/>
              </a:rPr>
              <a:t>participation </a:t>
            </a:r>
            <a:r>
              <a:rPr sz="2000" dirty="0">
                <a:latin typeface="Times New Roman"/>
                <a:cs typeface="Times New Roman"/>
              </a:rPr>
              <a:t>from developers and corporations around the globe. The Eclipse platform is </a:t>
            </a:r>
            <a:r>
              <a:rPr sz="2000" spc="-5" dirty="0">
                <a:latin typeface="Times New Roman"/>
                <a:cs typeface="Times New Roman"/>
              </a:rPr>
              <a:t>written </a:t>
            </a:r>
            <a:r>
              <a:rPr sz="2000" dirty="0">
                <a:latin typeface="Times New Roman"/>
                <a:cs typeface="Times New Roman"/>
              </a:rPr>
              <a:t>in Java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runs on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popular operating </a:t>
            </a:r>
            <a:r>
              <a:rPr sz="2000" spc="-5" dirty="0">
                <a:latin typeface="Times New Roman"/>
                <a:cs typeface="Times New Roman"/>
              </a:rPr>
              <a:t>systems, </a:t>
            </a:r>
            <a:r>
              <a:rPr sz="2000" dirty="0">
                <a:latin typeface="Times New Roman"/>
                <a:cs typeface="Times New Roman"/>
              </a:rPr>
              <a:t>including Linux, HP-UX, </a:t>
            </a:r>
            <a:r>
              <a:rPr sz="2000" spc="5" dirty="0">
                <a:latin typeface="Times New Roman"/>
                <a:cs typeface="Times New Roman"/>
              </a:rPr>
              <a:t>AIX, </a:t>
            </a:r>
            <a:r>
              <a:rPr sz="2000" dirty="0">
                <a:latin typeface="Times New Roman"/>
                <a:cs typeface="Times New Roman"/>
              </a:rPr>
              <a:t>Solaris, QNX, </a:t>
            </a:r>
            <a:r>
              <a:rPr sz="2000" spc="-5" dirty="0">
                <a:latin typeface="Times New Roman"/>
                <a:cs typeface="Times New Roman"/>
              </a:rPr>
              <a:t>Mac </a:t>
            </a:r>
            <a:r>
              <a:rPr sz="2000" dirty="0">
                <a:latin typeface="Times New Roman"/>
                <a:cs typeface="Times New Roman"/>
              </a:rPr>
              <a:t>OS X, and  </a:t>
            </a:r>
            <a:r>
              <a:rPr sz="2000" spc="-10" dirty="0">
                <a:latin typeface="Times New Roman"/>
                <a:cs typeface="Times New Roman"/>
              </a:rPr>
              <a:t>Windows. </a:t>
            </a:r>
            <a:r>
              <a:rPr sz="2000" dirty="0">
                <a:latin typeface="Times New Roman"/>
                <a:cs typeface="Times New Roman"/>
              </a:rPr>
              <a:t>Check out the Eclipse Foundation at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www.eclipse.org.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The Cloud Security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Alliance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Cloud Security Alliance was </a:t>
            </a:r>
            <a:r>
              <a:rPr sz="2000" spc="-5" dirty="0">
                <a:latin typeface="Times New Roman"/>
                <a:cs typeface="Times New Roman"/>
              </a:rPr>
              <a:t>established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promote </a:t>
            </a:r>
            <a:r>
              <a:rPr sz="2000" dirty="0">
                <a:latin typeface="Times New Roman"/>
                <a:cs typeface="Times New Roman"/>
              </a:rPr>
              <a:t>the use of best </a:t>
            </a:r>
            <a:r>
              <a:rPr sz="2000" spc="-5" dirty="0">
                <a:latin typeface="Times New Roman"/>
                <a:cs typeface="Times New Roman"/>
              </a:rPr>
              <a:t>practices </a:t>
            </a:r>
            <a:r>
              <a:rPr sz="2000" dirty="0">
                <a:latin typeface="Times New Roman"/>
                <a:cs typeface="Times New Roman"/>
              </a:rPr>
              <a:t>for providing security  assurance within cloud </a:t>
            </a:r>
            <a:r>
              <a:rPr sz="2000" spc="-5" dirty="0">
                <a:latin typeface="Times New Roman"/>
                <a:cs typeface="Times New Roman"/>
              </a:rPr>
              <a:t>computing, </a:t>
            </a:r>
            <a:r>
              <a:rPr sz="2000" dirty="0">
                <a:latin typeface="Times New Roman"/>
                <a:cs typeface="Times New Roman"/>
              </a:rPr>
              <a:t>and to educate people about the uses of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to help secure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  </a:t>
            </a:r>
            <a:r>
              <a:rPr sz="2000" dirty="0">
                <a:latin typeface="Times New Roman"/>
                <a:cs typeface="Times New Roman"/>
              </a:rPr>
              <a:t>other </a:t>
            </a:r>
            <a:r>
              <a:rPr sz="2000" spc="-5" dirty="0">
                <a:latin typeface="Times New Roman"/>
                <a:cs typeface="Times New Roman"/>
              </a:rPr>
              <a:t>forms </a:t>
            </a:r>
            <a:r>
              <a:rPr sz="2000" dirty="0">
                <a:latin typeface="Times New Roman"/>
                <a:cs typeface="Times New Roman"/>
              </a:rPr>
              <a:t>of computing. Check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their </a:t>
            </a:r>
            <a:r>
              <a:rPr sz="2000" spc="-50" dirty="0">
                <a:latin typeface="Times New Roman"/>
                <a:cs typeface="Times New Roman"/>
              </a:rPr>
              <a:t>Web </a:t>
            </a:r>
            <a:r>
              <a:rPr sz="2000" spc="-5" dirty="0">
                <a:latin typeface="Times New Roman"/>
                <a:cs typeface="Times New Roman"/>
              </a:rPr>
              <a:t>site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www.cloudsecurityalliance.org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039100" y="1127760"/>
            <a:ext cx="3552444" cy="835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1543" y="5221223"/>
            <a:ext cx="3810000" cy="1362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5314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Cloud Computing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Open Cloud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Manifesto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Open Cloud Manifesto is a </a:t>
            </a:r>
            <a:r>
              <a:rPr sz="2000" spc="-5" dirty="0">
                <a:latin typeface="Times New Roman"/>
                <a:cs typeface="Times New Roman"/>
              </a:rPr>
              <a:t>community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spc="5" dirty="0">
                <a:latin typeface="Times New Roman"/>
                <a:cs typeface="Times New Roman"/>
              </a:rPr>
              <a:t>250 </a:t>
            </a:r>
            <a:r>
              <a:rPr sz="2000" dirty="0">
                <a:latin typeface="Times New Roman"/>
                <a:cs typeface="Times New Roman"/>
              </a:rPr>
              <a:t>vendors intended to establish a core set of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principles  for cloud standards. The group has published several white papers that are worth reading.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can find them  by </a:t>
            </a:r>
            <a:r>
              <a:rPr sz="2000" spc="-5" dirty="0">
                <a:latin typeface="Times New Roman"/>
                <a:cs typeface="Times New Roman"/>
              </a:rPr>
              <a:t>clicking </a:t>
            </a:r>
            <a:r>
              <a:rPr sz="2000" dirty="0">
                <a:latin typeface="Times New Roman"/>
                <a:cs typeface="Times New Roman"/>
              </a:rPr>
              <a:t>the Blogs, </a:t>
            </a:r>
            <a:r>
              <a:rPr sz="2000" spc="-10" dirty="0">
                <a:latin typeface="Times New Roman"/>
                <a:cs typeface="Times New Roman"/>
              </a:rPr>
              <a:t>Wikis, </a:t>
            </a:r>
            <a:r>
              <a:rPr sz="2000" dirty="0">
                <a:latin typeface="Times New Roman"/>
                <a:cs typeface="Times New Roman"/>
              </a:rPr>
              <a:t>and More links at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www.opencloudmanifesto.org.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30" dirty="0">
                <a:latin typeface="Times New Roman"/>
                <a:cs typeface="Times New Roman"/>
              </a:rPr>
              <a:t>Vendor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Sites</a:t>
            </a:r>
            <a:endParaRPr sz="2000">
              <a:latin typeface="Times New Roman"/>
              <a:cs typeface="Times New Roman"/>
            </a:endParaRPr>
          </a:p>
          <a:p>
            <a:pPr marL="12700" marR="654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All the </a:t>
            </a:r>
            <a:r>
              <a:rPr sz="2000" spc="-5" dirty="0">
                <a:latin typeface="Times New Roman"/>
                <a:cs typeface="Times New Roman"/>
              </a:rPr>
              <a:t>major </a:t>
            </a: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vendors provide great resources online. </a:t>
            </a:r>
            <a:r>
              <a:rPr sz="2000" spc="-7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recommend </a:t>
            </a:r>
            <a:r>
              <a:rPr sz="2000" dirty="0">
                <a:latin typeface="Times New Roman"/>
                <a:cs typeface="Times New Roman"/>
              </a:rPr>
              <a:t>checking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vendors  such as Google, VMware, </a:t>
            </a:r>
            <a:r>
              <a:rPr sz="2000" spc="-5" dirty="0">
                <a:latin typeface="Times New Roman"/>
                <a:cs typeface="Times New Roman"/>
              </a:rPr>
              <a:t>EMC, Amazon, IBM, </a:t>
            </a:r>
            <a:r>
              <a:rPr sz="2000" spc="-70" dirty="0">
                <a:latin typeface="Times New Roman"/>
                <a:cs typeface="Times New Roman"/>
              </a:rPr>
              <a:t>HP, </a:t>
            </a:r>
            <a:r>
              <a:rPr sz="2000" dirty="0">
                <a:latin typeface="Times New Roman"/>
                <a:cs typeface="Times New Roman"/>
              </a:rPr>
              <a:t>Cisco, and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Oracle.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372343" y="947927"/>
            <a:ext cx="1057655" cy="1057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675620" cy="496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Managing and Securing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IT security is a very </a:t>
            </a:r>
            <a:r>
              <a:rPr sz="2000" spc="-5" dirty="0">
                <a:latin typeface="Times New Roman"/>
                <a:cs typeface="Times New Roman"/>
              </a:rPr>
              <a:t>complicated </a:t>
            </a:r>
            <a:r>
              <a:rPr sz="2000" dirty="0">
                <a:latin typeface="Times New Roman"/>
                <a:cs typeface="Times New Roman"/>
              </a:rPr>
              <a:t>area of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for three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reasons: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will be </a:t>
            </a:r>
            <a:r>
              <a:rPr sz="2000" spc="-5" dirty="0">
                <a:latin typeface="Times New Roman"/>
                <a:cs typeface="Times New Roman"/>
              </a:rPr>
              <a:t>trusting </a:t>
            </a:r>
            <a:r>
              <a:rPr sz="2000" dirty="0">
                <a:latin typeface="Times New Roman"/>
                <a:cs typeface="Times New Roman"/>
              </a:rPr>
              <a:t>your security to the cloud </a:t>
            </a:r>
            <a:r>
              <a:rPr sz="2000" spc="-15" dirty="0">
                <a:latin typeface="Times New Roman"/>
                <a:cs typeface="Times New Roman"/>
              </a:rPr>
              <a:t>provider. </a:t>
            </a:r>
            <a:r>
              <a:rPr sz="2000" dirty="0">
                <a:latin typeface="Times New Roman"/>
                <a:cs typeface="Times New Roman"/>
              </a:rPr>
              <a:t>If that provider has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done a </a:t>
            </a:r>
            <a:r>
              <a:rPr sz="2000" spc="5" dirty="0">
                <a:latin typeface="Times New Roman"/>
                <a:cs typeface="Times New Roman"/>
              </a:rPr>
              <a:t>good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securing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dirty="0">
                <a:latin typeface="Times New Roman"/>
                <a:cs typeface="Times New Roman"/>
              </a:rPr>
              <a:t>environment,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could be in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trouble.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IT security is </a:t>
            </a:r>
            <a:r>
              <a:rPr sz="2000" spc="-5" dirty="0">
                <a:latin typeface="Times New Roman"/>
                <a:cs typeface="Times New Roman"/>
              </a:rPr>
              <a:t>difficult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monitor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problems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be apparent until </a:t>
            </a:r>
            <a:r>
              <a:rPr sz="2000" spc="-5" dirty="0">
                <a:latin typeface="Times New Roman"/>
                <a:cs typeface="Times New Roman"/>
              </a:rPr>
              <a:t>something </a:t>
            </a:r>
            <a:r>
              <a:rPr sz="2000" dirty="0">
                <a:latin typeface="Times New Roman"/>
                <a:cs typeface="Times New Roman"/>
              </a:rPr>
              <a:t>goes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wrong.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Measuring the quality of a </a:t>
            </a:r>
            <a:r>
              <a:rPr sz="2000" spc="-5" dirty="0">
                <a:latin typeface="Times New Roman"/>
                <a:cs typeface="Times New Roman"/>
              </a:rPr>
              <a:t>provider’s </a:t>
            </a:r>
            <a:r>
              <a:rPr sz="2000" dirty="0">
                <a:latin typeface="Times New Roman"/>
                <a:cs typeface="Times New Roman"/>
              </a:rPr>
              <a:t>approach to </a:t>
            </a:r>
            <a:r>
              <a:rPr sz="2000" spc="-5" dirty="0">
                <a:latin typeface="Times New Roman"/>
                <a:cs typeface="Times New Roman"/>
              </a:rPr>
              <a:t>security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difficult </a:t>
            </a:r>
            <a:r>
              <a:rPr sz="2000" dirty="0">
                <a:latin typeface="Times New Roman"/>
                <a:cs typeface="Times New Roman"/>
              </a:rPr>
              <a:t>because </a:t>
            </a:r>
            <a:r>
              <a:rPr sz="2000" spc="-5" dirty="0">
                <a:latin typeface="Times New Roman"/>
                <a:cs typeface="Times New Roman"/>
              </a:rPr>
              <a:t>many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providers do not expose their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812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 IT </a:t>
            </a:r>
            <a:r>
              <a:rPr sz="2000" spc="-5" dirty="0">
                <a:latin typeface="Times New Roman"/>
                <a:cs typeface="Times New Roman"/>
              </a:rPr>
              <a:t>organization must </a:t>
            </a:r>
            <a:r>
              <a:rPr sz="2000" dirty="0">
                <a:latin typeface="Times New Roman"/>
                <a:cs typeface="Times New Roman"/>
              </a:rPr>
              <a:t>ensure the right balance of </a:t>
            </a:r>
            <a:r>
              <a:rPr sz="2000" spc="-5" dirty="0">
                <a:latin typeface="Times New Roman"/>
                <a:cs typeface="Times New Roman"/>
              </a:rPr>
              <a:t>protection, </a:t>
            </a:r>
            <a:r>
              <a:rPr sz="2000" spc="-20" dirty="0">
                <a:latin typeface="Times New Roman"/>
                <a:cs typeface="Times New Roman"/>
              </a:rPr>
              <a:t>privacy, </a:t>
            </a:r>
            <a:r>
              <a:rPr sz="2000" dirty="0">
                <a:latin typeface="Times New Roman"/>
                <a:cs typeface="Times New Roman"/>
              </a:rPr>
              <a:t>governance, and </a:t>
            </a:r>
            <a:r>
              <a:rPr sz="2000" spc="-5" dirty="0">
                <a:latin typeface="Times New Roman"/>
                <a:cs typeface="Times New Roman"/>
              </a:rPr>
              <a:t>accessibility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key resources—whether in the </a:t>
            </a:r>
            <a:r>
              <a:rPr sz="2000" spc="-5" dirty="0">
                <a:latin typeface="Times New Roman"/>
                <a:cs typeface="Times New Roman"/>
              </a:rPr>
              <a:t>traditional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center, </a:t>
            </a:r>
            <a:r>
              <a:rPr sz="2000" dirty="0">
                <a:latin typeface="Times New Roman"/>
                <a:cs typeface="Times New Roman"/>
              </a:rPr>
              <a:t>the private cloud, or the public cloud. Security  </a:t>
            </a:r>
            <a:r>
              <a:rPr sz="2000" spc="-5" dirty="0">
                <a:latin typeface="Times New Roman"/>
                <a:cs typeface="Times New Roman"/>
              </a:rPr>
              <a:t>measures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monitoring access </a:t>
            </a:r>
            <a:r>
              <a:rPr sz="2000" dirty="0">
                <a:latin typeface="Times New Roman"/>
                <a:cs typeface="Times New Roman"/>
              </a:rPr>
              <a:t>control, identity </a:t>
            </a:r>
            <a:r>
              <a:rPr sz="2000" spc="-5" dirty="0">
                <a:latin typeface="Times New Roman"/>
                <a:cs typeface="Times New Roman"/>
              </a:rPr>
              <a:t>management, </a:t>
            </a:r>
            <a:r>
              <a:rPr sz="2000" dirty="0">
                <a:latin typeface="Times New Roman"/>
                <a:cs typeface="Times New Roman"/>
              </a:rPr>
              <a:t>and the network need to be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maintained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 a consistent way across the internal data center and hybrid cloud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570719" y="1121663"/>
            <a:ext cx="2020824" cy="1240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Managing </a:t>
            </a:r>
            <a:r>
              <a:rPr sz="2400" b="1" spc="-2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8597" y="2809493"/>
            <a:ext cx="4810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Cloud Dos and</a:t>
            </a:r>
            <a:r>
              <a:rPr sz="4000" b="1" spc="-1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Don’ts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0521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Cloud Dos and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Don’ts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Do not Be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Reactive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business people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want to save </a:t>
            </a:r>
            <a:r>
              <a:rPr sz="2000" spc="-5" dirty="0">
                <a:latin typeface="Times New Roman"/>
                <a:cs typeface="Times New Roman"/>
              </a:rPr>
              <a:t>money </a:t>
            </a:r>
            <a:r>
              <a:rPr sz="2000" dirty="0">
                <a:latin typeface="Times New Roman"/>
                <a:cs typeface="Times New Roman"/>
              </a:rPr>
              <a:t>fast are </a:t>
            </a:r>
            <a:r>
              <a:rPr sz="2000" spc="-5" dirty="0">
                <a:latin typeface="Times New Roman"/>
                <a:cs typeface="Times New Roman"/>
              </a:rPr>
              <a:t>tempted to </a:t>
            </a:r>
            <a:r>
              <a:rPr sz="2000" dirty="0">
                <a:latin typeface="Times New Roman"/>
                <a:cs typeface="Times New Roman"/>
              </a:rPr>
              <a:t>throw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the data center and </a:t>
            </a:r>
            <a:r>
              <a:rPr sz="2000" spc="5" dirty="0">
                <a:latin typeface="Times New Roman"/>
                <a:cs typeface="Times New Roman"/>
              </a:rPr>
              <a:t>put </a:t>
            </a:r>
            <a:r>
              <a:rPr sz="2000" spc="-5" dirty="0">
                <a:latin typeface="Times New Roman"/>
                <a:cs typeface="Times New Roman"/>
              </a:rPr>
              <a:t>all  computing </a:t>
            </a:r>
            <a:r>
              <a:rPr sz="2000" dirty="0">
                <a:latin typeface="Times New Roman"/>
                <a:cs typeface="Times New Roman"/>
              </a:rPr>
              <a:t>into a public cloud. Although this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sound good for a few hours, it 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a thoughtful  approach. In the end, you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decide which </a:t>
            </a:r>
            <a:r>
              <a:rPr sz="2000" spc="-5" dirty="0">
                <a:latin typeface="Times New Roman"/>
                <a:cs typeface="Times New Roman"/>
              </a:rPr>
              <a:t>capabilities </a:t>
            </a:r>
            <a:r>
              <a:rPr sz="2000" dirty="0">
                <a:latin typeface="Times New Roman"/>
                <a:cs typeface="Times New Roman"/>
              </a:rPr>
              <a:t>you should </a:t>
            </a:r>
            <a:r>
              <a:rPr sz="2000" spc="5" dirty="0">
                <a:latin typeface="Times New Roman"/>
                <a:cs typeface="Times New Roman"/>
              </a:rPr>
              <a:t>put </a:t>
            </a:r>
            <a:r>
              <a:rPr sz="2000" dirty="0">
                <a:latin typeface="Times New Roman"/>
                <a:cs typeface="Times New Roman"/>
              </a:rPr>
              <a:t>into the cloud,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you need to do  your homework first. 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issues to </a:t>
            </a:r>
            <a:r>
              <a:rPr sz="2000" spc="-5" dirty="0">
                <a:latin typeface="Times New Roman"/>
                <a:cs typeface="Times New Roman"/>
              </a:rPr>
              <a:t>consider? </a:t>
            </a:r>
            <a:r>
              <a:rPr sz="2000" spc="5" dirty="0">
                <a:latin typeface="Times New Roman"/>
                <a:cs typeface="Times New Roman"/>
              </a:rPr>
              <a:t>What </a:t>
            </a:r>
            <a:r>
              <a:rPr sz="2000" dirty="0">
                <a:latin typeface="Times New Roman"/>
                <a:cs typeface="Times New Roman"/>
              </a:rPr>
              <a:t>is the </a:t>
            </a:r>
            <a:r>
              <a:rPr sz="2000" spc="-5" dirty="0">
                <a:latin typeface="Times New Roman"/>
                <a:cs typeface="Times New Roman"/>
              </a:rPr>
              <a:t>difference </a:t>
            </a:r>
            <a:r>
              <a:rPr sz="2000" dirty="0">
                <a:latin typeface="Times New Roman"/>
                <a:cs typeface="Times New Roman"/>
              </a:rPr>
              <a:t>in cost  between a public, private, hybrid, or even a traditional data </a:t>
            </a:r>
            <a:r>
              <a:rPr sz="2000" spc="-5" dirty="0">
                <a:latin typeface="Times New Roman"/>
                <a:cs typeface="Times New Roman"/>
              </a:rPr>
              <a:t>center?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need 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sure that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  </a:t>
            </a:r>
            <a:r>
              <a:rPr sz="2000" spc="-5" dirty="0">
                <a:latin typeface="Times New Roman"/>
                <a:cs typeface="Times New Roman"/>
              </a:rPr>
              <a:t>impacts </a:t>
            </a:r>
            <a:r>
              <a:rPr sz="2000" dirty="0">
                <a:latin typeface="Times New Roman"/>
                <a:cs typeface="Times New Roman"/>
              </a:rPr>
              <a:t>have been considered before you spring into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Do Consider the Cloud a Financial</a:t>
            </a:r>
            <a:r>
              <a:rPr sz="2000" b="1" spc="-1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Issue</a:t>
            </a:r>
            <a:endParaRPr sz="2000">
              <a:latin typeface="Times New Roman"/>
              <a:cs typeface="Times New Roman"/>
            </a:endParaRPr>
          </a:p>
          <a:p>
            <a:pPr marL="12700" marR="269875">
              <a:lnSpc>
                <a:spcPct val="100000"/>
              </a:lnSpc>
            </a:pP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start looking at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approaches to the cloud that sound really </a:t>
            </a:r>
            <a:r>
              <a:rPr sz="2000" spc="5" dirty="0">
                <a:latin typeface="Times New Roman"/>
                <a:cs typeface="Times New Roman"/>
              </a:rPr>
              <a:t>good. </a:t>
            </a:r>
            <a:r>
              <a:rPr sz="2000" dirty="0">
                <a:latin typeface="Times New Roman"/>
                <a:cs typeface="Times New Roman"/>
              </a:rPr>
              <a:t>But before </a:t>
            </a:r>
            <a:r>
              <a:rPr sz="2000" spc="-5" dirty="0">
                <a:latin typeface="Times New Roman"/>
                <a:cs typeface="Times New Roman"/>
              </a:rPr>
              <a:t>you jump </a:t>
            </a:r>
            <a:r>
              <a:rPr sz="2000" dirty="0">
                <a:latin typeface="Times New Roman"/>
                <a:cs typeface="Times New Roman"/>
              </a:rPr>
              <a:t>in,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  the </a:t>
            </a:r>
            <a:r>
              <a:rPr sz="2000" spc="-10" dirty="0">
                <a:latin typeface="Times New Roman"/>
                <a:cs typeface="Times New Roman"/>
              </a:rPr>
              <a:t>math.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dirty="0">
                <a:latin typeface="Times New Roman"/>
                <a:cs typeface="Times New Roman"/>
              </a:rPr>
              <a:t>is your company? What is the nature of your </a:t>
            </a:r>
            <a:r>
              <a:rPr sz="2000" spc="-5" dirty="0">
                <a:latin typeface="Times New Roman"/>
                <a:cs typeface="Times New Roman"/>
              </a:rPr>
              <a:t>computing environment?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many  </a:t>
            </a:r>
            <a:r>
              <a:rPr sz="2000" dirty="0">
                <a:latin typeface="Times New Roman"/>
                <a:cs typeface="Times New Roman"/>
              </a:rPr>
              <a:t>applications do you </a:t>
            </a:r>
            <a:r>
              <a:rPr sz="2000" spc="-5" dirty="0">
                <a:latin typeface="Times New Roman"/>
                <a:cs typeface="Times New Roman"/>
              </a:rPr>
              <a:t>support?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10" dirty="0">
                <a:latin typeface="Times New Roman"/>
                <a:cs typeface="Times New Roman"/>
              </a:rPr>
              <a:t>much </a:t>
            </a:r>
            <a:r>
              <a:rPr sz="2000" dirty="0">
                <a:latin typeface="Times New Roman"/>
                <a:cs typeface="Times New Roman"/>
              </a:rPr>
              <a:t>does your current environment cost?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much </a:t>
            </a:r>
            <a:r>
              <a:rPr sz="2000" dirty="0">
                <a:latin typeface="Times New Roman"/>
                <a:cs typeface="Times New Roman"/>
              </a:rPr>
              <a:t>spare capacity do  you have in your data center? Are there applications that can cost </a:t>
            </a:r>
            <a:r>
              <a:rPr sz="2000" spc="-5" dirty="0">
                <a:latin typeface="Times New Roman"/>
                <a:cs typeface="Times New Roman"/>
              </a:rPr>
              <a:t>effectively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moved to </a:t>
            </a:r>
            <a:r>
              <a:rPr sz="2000" dirty="0">
                <a:latin typeface="Times New Roman"/>
                <a:cs typeface="Times New Roman"/>
              </a:rPr>
              <a:t>a Software as a  Service </a:t>
            </a:r>
            <a:r>
              <a:rPr sz="2000" spc="-5" dirty="0">
                <a:latin typeface="Times New Roman"/>
                <a:cs typeface="Times New Roman"/>
              </a:rPr>
              <a:t>model? </a:t>
            </a:r>
            <a:r>
              <a:rPr sz="2000" dirty="0">
                <a:latin typeface="Times New Roman"/>
                <a:cs typeface="Times New Roman"/>
              </a:rPr>
              <a:t>Before you do anything, follow the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money.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8235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Cloud Dos and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Don’ts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Do not go to it</a:t>
            </a:r>
            <a:r>
              <a:rPr sz="2000" b="1" spc="-1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Alone</a:t>
            </a:r>
            <a:endParaRPr sz="2000">
              <a:latin typeface="Times New Roman"/>
              <a:cs typeface="Times New Roman"/>
            </a:endParaRPr>
          </a:p>
          <a:p>
            <a:pPr marL="12700" marR="11557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Although </a:t>
            </a:r>
            <a:r>
              <a:rPr sz="2000" spc="-5" dirty="0">
                <a:latin typeface="Times New Roman"/>
                <a:cs typeface="Times New Roman"/>
              </a:rPr>
              <a:t>some companies </a:t>
            </a:r>
            <a:r>
              <a:rPr sz="2000" dirty="0">
                <a:latin typeface="Times New Roman"/>
                <a:cs typeface="Times New Roman"/>
              </a:rPr>
              <a:t>have the </a:t>
            </a:r>
            <a:r>
              <a:rPr sz="2000" spc="-5" dirty="0">
                <a:latin typeface="Times New Roman"/>
                <a:cs typeface="Times New Roman"/>
              </a:rPr>
              <a:t>sophistication </a:t>
            </a:r>
            <a:r>
              <a:rPr sz="2000" dirty="0">
                <a:latin typeface="Times New Roman"/>
                <a:cs typeface="Times New Roman"/>
              </a:rPr>
              <a:t>to build their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dirty="0">
                <a:latin typeface="Times New Roman"/>
                <a:cs typeface="Times New Roman"/>
              </a:rPr>
              <a:t>clouds, they have their exception. Most  </a:t>
            </a:r>
            <a:r>
              <a:rPr sz="2000" spc="-5" dirty="0">
                <a:latin typeface="Times New Roman"/>
                <a:cs typeface="Times New Roman"/>
              </a:rPr>
              <a:t>companies </a:t>
            </a:r>
            <a:r>
              <a:rPr sz="2000" dirty="0">
                <a:latin typeface="Times New Roman"/>
                <a:cs typeface="Times New Roman"/>
              </a:rPr>
              <a:t>need help, so do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go into this alone.</a:t>
            </a:r>
            <a:r>
              <a:rPr sz="2000" spc="-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entire </a:t>
            </a:r>
            <a:r>
              <a:rPr sz="2000" spc="-5" dirty="0">
                <a:latin typeface="Times New Roman"/>
                <a:cs typeface="Times New Roman"/>
              </a:rPr>
              <a:t>industry </a:t>
            </a:r>
            <a:r>
              <a:rPr sz="2000" dirty="0">
                <a:latin typeface="Times New Roman"/>
                <a:cs typeface="Times New Roman"/>
              </a:rPr>
              <a:t>is just waiting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there to help you. </a:t>
            </a:r>
            <a:r>
              <a:rPr sz="2000" spc="5" dirty="0">
                <a:latin typeface="Times New Roman"/>
                <a:cs typeface="Times New Roman"/>
              </a:rPr>
              <a:t>Do  not </a:t>
            </a:r>
            <a:r>
              <a:rPr sz="2000" dirty="0">
                <a:latin typeface="Times New Roman"/>
                <a:cs typeface="Times New Roman"/>
              </a:rPr>
              <a:t>ignore </a:t>
            </a:r>
            <a:r>
              <a:rPr sz="2000" spc="-5" dirty="0">
                <a:latin typeface="Times New Roman"/>
                <a:cs typeface="Times New Roman"/>
              </a:rPr>
              <a:t>it. </a:t>
            </a:r>
            <a:r>
              <a:rPr sz="2000" dirty="0">
                <a:latin typeface="Times New Roman"/>
                <a:cs typeface="Times New Roman"/>
              </a:rPr>
              <a:t>Beg, </a:t>
            </a:r>
            <a:r>
              <a:rPr sz="2000" spc="-20" dirty="0">
                <a:latin typeface="Times New Roman"/>
                <a:cs typeface="Times New Roman"/>
              </a:rPr>
              <a:t>borrow, </a:t>
            </a:r>
            <a:r>
              <a:rPr sz="2000" spc="-5" dirty="0">
                <a:latin typeface="Times New Roman"/>
                <a:cs typeface="Times New Roman"/>
              </a:rPr>
              <a:t>steal,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get help. </a:t>
            </a:r>
            <a:r>
              <a:rPr sz="2000" spc="-40" dirty="0">
                <a:latin typeface="Times New Roman"/>
                <a:cs typeface="Times New Roman"/>
              </a:rPr>
              <a:t>Talk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your peers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have done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early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cloud projects. Consult with </a:t>
            </a:r>
            <a:r>
              <a:rPr sz="2000" spc="-10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integrators, technology </a:t>
            </a:r>
            <a:r>
              <a:rPr sz="2000" spc="-5" dirty="0">
                <a:latin typeface="Times New Roman"/>
                <a:cs typeface="Times New Roman"/>
              </a:rPr>
              <a:t>companies, </a:t>
            </a:r>
            <a:r>
              <a:rPr sz="2000" dirty="0">
                <a:latin typeface="Times New Roman"/>
                <a:cs typeface="Times New Roman"/>
              </a:rPr>
              <a:t>and other consultants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solid  experience with best practices.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0" dirty="0">
                <a:latin typeface="Times New Roman"/>
                <a:cs typeface="Times New Roman"/>
              </a:rPr>
              <a:t>Web </a:t>
            </a:r>
            <a:r>
              <a:rPr sz="2000" spc="-5" dirty="0">
                <a:latin typeface="Times New Roman"/>
                <a:cs typeface="Times New Roman"/>
              </a:rPr>
              <a:t>sites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have great ideas and </a:t>
            </a:r>
            <a:r>
              <a:rPr sz="2000" spc="-5" dirty="0">
                <a:latin typeface="Times New Roman"/>
                <a:cs typeface="Times New Roman"/>
              </a:rPr>
              <a:t>collaboration  opportunities.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Do </a:t>
            </a:r>
            <a:r>
              <a:rPr sz="2000" b="1" spc="-5" dirty="0">
                <a:latin typeface="Times New Roman"/>
                <a:cs typeface="Times New Roman"/>
              </a:rPr>
              <a:t>Think </a:t>
            </a:r>
            <a:r>
              <a:rPr sz="2000" b="1" dirty="0">
                <a:latin typeface="Times New Roman"/>
                <a:cs typeface="Times New Roman"/>
              </a:rPr>
              <a:t>about </a:t>
            </a:r>
            <a:r>
              <a:rPr sz="2000" b="1" spc="-55" dirty="0">
                <a:latin typeface="Times New Roman"/>
                <a:cs typeface="Times New Roman"/>
              </a:rPr>
              <a:t>Your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Architecture</a:t>
            </a:r>
            <a:endParaRPr sz="2000">
              <a:latin typeface="Times New Roman"/>
              <a:cs typeface="Times New Roman"/>
            </a:endParaRPr>
          </a:p>
          <a:p>
            <a:pPr marL="12700" marR="882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Just because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are thinking about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into the cloud does not </a:t>
            </a:r>
            <a:r>
              <a:rPr sz="2000" spc="-5" dirty="0">
                <a:latin typeface="Times New Roman"/>
                <a:cs typeface="Times New Roman"/>
              </a:rPr>
              <a:t>mean </a:t>
            </a:r>
            <a:r>
              <a:rPr sz="2000" dirty="0">
                <a:latin typeface="Times New Roman"/>
                <a:cs typeface="Times New Roman"/>
              </a:rPr>
              <a:t>architecture is no longer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important.  In fact, it is </a:t>
            </a:r>
            <a:r>
              <a:rPr sz="2000" spc="-5" dirty="0">
                <a:latin typeface="Times New Roman"/>
                <a:cs typeface="Times New Roman"/>
              </a:rPr>
              <a:t>more important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spc="-20" dirty="0">
                <a:latin typeface="Times New Roman"/>
                <a:cs typeface="Times New Roman"/>
              </a:rPr>
              <a:t>ever.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will probably have business services that are designed for reuse  that should be stored in a private or public cloud that need to be designed for reuse.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likely </a:t>
            </a:r>
            <a:r>
              <a:rPr sz="2000" dirty="0">
                <a:latin typeface="Times New Roman"/>
                <a:cs typeface="Times New Roman"/>
              </a:rPr>
              <a:t>have a  hybrid environment that needs to be </a:t>
            </a:r>
            <a:r>
              <a:rPr sz="2000" spc="-5" dirty="0">
                <a:latin typeface="Times New Roman"/>
                <a:cs typeface="Times New Roman"/>
              </a:rPr>
              <a:t>well </a:t>
            </a:r>
            <a:r>
              <a:rPr sz="2000" dirty="0">
                <a:latin typeface="Times New Roman"/>
                <a:cs typeface="Times New Roman"/>
              </a:rPr>
              <a:t>planned to conform to your </a:t>
            </a:r>
            <a:r>
              <a:rPr sz="2000" spc="-15" dirty="0">
                <a:latin typeface="Times New Roman"/>
                <a:cs typeface="Times New Roman"/>
              </a:rPr>
              <a:t>company’s </a:t>
            </a:r>
            <a:r>
              <a:rPr sz="2000" spc="-5" dirty="0">
                <a:latin typeface="Times New Roman"/>
                <a:cs typeface="Times New Roman"/>
              </a:rPr>
              <a:t>service-level agreement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2807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Cloud Dos and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Don’ts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Do not Neglect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Governance</a:t>
            </a:r>
            <a:endParaRPr sz="2000">
              <a:latin typeface="Times New Roman"/>
              <a:cs typeface="Times New Roman"/>
            </a:endParaRPr>
          </a:p>
          <a:p>
            <a:pPr marL="12700" marR="120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If you do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pay attention to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and governance, you are putting your company at risk. For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example,  some industries </a:t>
            </a:r>
            <a:r>
              <a:rPr sz="2000" dirty="0">
                <a:latin typeface="Times New Roman"/>
                <a:cs typeface="Times New Roman"/>
              </a:rPr>
              <a:t>require that you store data in a very specific </a:t>
            </a:r>
            <a:r>
              <a:rPr sz="2000" spc="-35" dirty="0">
                <a:latin typeface="Times New Roman"/>
                <a:cs typeface="Times New Roman"/>
              </a:rPr>
              <a:t>way.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countries require that your </a:t>
            </a:r>
            <a:r>
              <a:rPr sz="2000" spc="-5" dirty="0">
                <a:latin typeface="Times New Roman"/>
                <a:cs typeface="Times New Roman"/>
              </a:rPr>
              <a:t>customer  </a:t>
            </a:r>
            <a:r>
              <a:rPr sz="2000" dirty="0">
                <a:latin typeface="Times New Roman"/>
                <a:cs typeface="Times New Roman"/>
              </a:rPr>
              <a:t>data are never stored outside of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spc="-15" dirty="0">
                <a:latin typeface="Times New Roman"/>
                <a:cs typeface="Times New Roman"/>
              </a:rPr>
              <a:t>territory.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still </a:t>
            </a:r>
            <a:r>
              <a:rPr sz="2000" dirty="0">
                <a:latin typeface="Times New Roman"/>
                <a:cs typeface="Times New Roman"/>
              </a:rPr>
              <a:t>have to </a:t>
            </a:r>
            <a:r>
              <a:rPr sz="2000" spc="-5" dirty="0">
                <a:latin typeface="Times New Roman"/>
                <a:cs typeface="Times New Roman"/>
              </a:rPr>
              <a:t>comply with </a:t>
            </a:r>
            <a:r>
              <a:rPr sz="2000" dirty="0">
                <a:latin typeface="Times New Roman"/>
                <a:cs typeface="Times New Roman"/>
              </a:rPr>
              <a:t>government </a:t>
            </a:r>
            <a:r>
              <a:rPr sz="2000" spc="-5" dirty="0">
                <a:latin typeface="Times New Roman"/>
                <a:cs typeface="Times New Roman"/>
              </a:rPr>
              <a:t>regulations. </a:t>
            </a:r>
            <a:r>
              <a:rPr sz="2000" dirty="0">
                <a:latin typeface="Times New Roman"/>
                <a:cs typeface="Times New Roman"/>
              </a:rPr>
              <a:t>These  issues do not disappear into 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Do not Forget about Business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Start with the business process that you want to </a:t>
            </a:r>
            <a:r>
              <a:rPr sz="2000" spc="-5" dirty="0">
                <a:latin typeface="Times New Roman"/>
                <a:cs typeface="Times New Roman"/>
              </a:rPr>
              <a:t>automate </a:t>
            </a:r>
            <a:r>
              <a:rPr sz="2000" dirty="0">
                <a:latin typeface="Times New Roman"/>
                <a:cs typeface="Times New Roman"/>
              </a:rPr>
              <a:t>with your cloud </a:t>
            </a:r>
            <a:r>
              <a:rPr sz="2000" spc="-5" dirty="0">
                <a:latin typeface="Times New Roman"/>
                <a:cs typeface="Times New Roman"/>
              </a:rPr>
              <a:t>initiatives. </a:t>
            </a: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 spc="-10" dirty="0">
                <a:latin typeface="Times New Roman"/>
                <a:cs typeface="Times New Roman"/>
              </a:rPr>
              <a:t>matter </a:t>
            </a:r>
            <a:r>
              <a:rPr sz="2000" dirty="0">
                <a:latin typeface="Times New Roman"/>
                <a:cs typeface="Times New Roman"/>
              </a:rPr>
              <a:t>which form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cloud you are considering, the process is the building block. If you have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figured </a:t>
            </a:r>
            <a:r>
              <a:rPr sz="2000" spc="5" dirty="0">
                <a:latin typeface="Times New Roman"/>
                <a:cs typeface="Times New Roman"/>
              </a:rPr>
              <a:t>out how </a:t>
            </a:r>
            <a:r>
              <a:rPr sz="2000" dirty="0">
                <a:latin typeface="Times New Roman"/>
                <a:cs typeface="Times New Roman"/>
              </a:rPr>
              <a:t>business  processes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managed in this </a:t>
            </a:r>
            <a:r>
              <a:rPr sz="2000" dirty="0">
                <a:latin typeface="Times New Roman"/>
                <a:cs typeface="Times New Roman"/>
              </a:rPr>
              <a:t>new distributed world, your business could be at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Do Make Security the Centerpiece of </a:t>
            </a:r>
            <a:r>
              <a:rPr sz="2000" b="1" spc="-55" dirty="0">
                <a:latin typeface="Times New Roman"/>
                <a:cs typeface="Times New Roman"/>
              </a:rPr>
              <a:t>Your</a:t>
            </a:r>
            <a:r>
              <a:rPr sz="2000" b="1" spc="-2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Strategy</a:t>
            </a:r>
            <a:endParaRPr sz="2000">
              <a:latin typeface="Times New Roman"/>
              <a:cs typeface="Times New Roman"/>
            </a:endParaRPr>
          </a:p>
          <a:p>
            <a:pPr marL="12700" marR="27495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It is easy to get caught up in the </a:t>
            </a:r>
            <a:r>
              <a:rPr sz="2000" spc="-5" dirty="0">
                <a:latin typeface="Times New Roman"/>
                <a:cs typeface="Times New Roman"/>
              </a:rPr>
              <a:t>mix-and-match </a:t>
            </a:r>
            <a:r>
              <a:rPr sz="2000" dirty="0">
                <a:latin typeface="Times New Roman"/>
                <a:cs typeface="Times New Roman"/>
              </a:rPr>
              <a:t>euphoria and </a:t>
            </a:r>
            <a:r>
              <a:rPr sz="2000" spc="-5" dirty="0">
                <a:latin typeface="Times New Roman"/>
                <a:cs typeface="Times New Roman"/>
              </a:rPr>
              <a:t>forget </a:t>
            </a:r>
            <a:r>
              <a:rPr sz="2000" dirty="0">
                <a:latin typeface="Times New Roman"/>
                <a:cs typeface="Times New Roman"/>
              </a:rPr>
              <a:t>about the </a:t>
            </a:r>
            <a:r>
              <a:rPr sz="2000" spc="-5" dirty="0">
                <a:latin typeface="Times New Roman"/>
                <a:cs typeface="Times New Roman"/>
              </a:rPr>
              <a:t>nitty–gritty </a:t>
            </a:r>
            <a:r>
              <a:rPr sz="2000" dirty="0">
                <a:latin typeface="Times New Roman"/>
                <a:cs typeface="Times New Roman"/>
              </a:rPr>
              <a:t>issues. Pay </a:t>
            </a:r>
            <a:r>
              <a:rPr sz="2000" spc="-5" dirty="0">
                <a:latin typeface="Times New Roman"/>
                <a:cs typeface="Times New Roman"/>
              </a:rPr>
              <a:t>close  attention </a:t>
            </a:r>
            <a:r>
              <a:rPr sz="2000" dirty="0">
                <a:latin typeface="Times New Roman"/>
                <a:cs typeface="Times New Roman"/>
              </a:rPr>
              <a:t>to the security </a:t>
            </a:r>
            <a:r>
              <a:rPr sz="2000" spc="-5" dirty="0">
                <a:latin typeface="Times New Roman"/>
                <a:cs typeface="Times New Roman"/>
              </a:rPr>
              <a:t>implications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the cloud.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still </a:t>
            </a:r>
            <a:r>
              <a:rPr sz="2000" dirty="0">
                <a:latin typeface="Times New Roman"/>
                <a:cs typeface="Times New Roman"/>
              </a:rPr>
              <a:t>need a well-planned security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strategy.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032509"/>
            <a:ext cx="11215370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Cloud Dos and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Don’ts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Do not Apply the Cloud to</a:t>
            </a:r>
            <a:r>
              <a:rPr sz="2000" b="1" spc="-2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Everything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get carried </a:t>
            </a:r>
            <a:r>
              <a:rPr sz="2000" spc="-30" dirty="0">
                <a:latin typeface="Times New Roman"/>
                <a:cs typeface="Times New Roman"/>
              </a:rPr>
              <a:t>away.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everything belongs in a cloud. 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your data center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have a </a:t>
            </a:r>
            <a:r>
              <a:rPr sz="2000" spc="-10" dirty="0">
                <a:latin typeface="Times New Roman"/>
                <a:cs typeface="Times New Roman"/>
              </a:rPr>
              <a:t>large,  </a:t>
            </a:r>
            <a:r>
              <a:rPr sz="2000" spc="-5" dirty="0">
                <a:latin typeface="Times New Roman"/>
                <a:cs typeface="Times New Roman"/>
              </a:rPr>
              <a:t>complex,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customized </a:t>
            </a:r>
            <a:r>
              <a:rPr sz="2000" dirty="0">
                <a:latin typeface="Times New Roman"/>
                <a:cs typeface="Times New Roman"/>
              </a:rPr>
              <a:t>application used by a dozen people. It is </a:t>
            </a:r>
            <a:r>
              <a:rPr sz="2000" spc="-5" dirty="0">
                <a:latin typeface="Times New Roman"/>
                <a:cs typeface="Times New Roman"/>
              </a:rPr>
              <a:t>critical </a:t>
            </a:r>
            <a:r>
              <a:rPr sz="2000" dirty="0">
                <a:latin typeface="Times New Roman"/>
                <a:cs typeface="Times New Roman"/>
              </a:rPr>
              <a:t>to your business.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have no  economic or business reason to </a:t>
            </a:r>
            <a:r>
              <a:rPr sz="2000" spc="-5" dirty="0">
                <a:latin typeface="Times New Roman"/>
                <a:cs typeface="Times New Roman"/>
              </a:rPr>
              <a:t>move </a:t>
            </a:r>
            <a:r>
              <a:rPr sz="2000" dirty="0">
                <a:latin typeface="Times New Roman"/>
                <a:cs typeface="Times New Roman"/>
              </a:rPr>
              <a:t>that application to the cloud. Do your homework so you have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guidelines  to help you </a:t>
            </a:r>
            <a:r>
              <a:rPr sz="2000" spc="-5" dirty="0">
                <a:latin typeface="Times New Roman"/>
                <a:cs typeface="Times New Roman"/>
              </a:rPr>
              <a:t>determine </a:t>
            </a:r>
            <a:r>
              <a:rPr sz="2000" dirty="0">
                <a:latin typeface="Times New Roman"/>
                <a:cs typeface="Times New Roman"/>
              </a:rPr>
              <a:t>whether an application or a function belongs in the data </a:t>
            </a:r>
            <a:r>
              <a:rPr sz="2000" spc="-15" dirty="0">
                <a:latin typeface="Times New Roman"/>
                <a:cs typeface="Times New Roman"/>
              </a:rPr>
              <a:t>center, </a:t>
            </a:r>
            <a:r>
              <a:rPr sz="2000" dirty="0">
                <a:latin typeface="Times New Roman"/>
                <a:cs typeface="Times New Roman"/>
              </a:rPr>
              <a:t>a public cloud, or a  private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Do not Forget about Service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12700" marR="17907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It is easy 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assumption </a:t>
            </a:r>
            <a:r>
              <a:rPr sz="2000" dirty="0">
                <a:latin typeface="Times New Roman"/>
                <a:cs typeface="Times New Roman"/>
              </a:rPr>
              <a:t>that if </a:t>
            </a:r>
            <a:r>
              <a:rPr sz="2000" spc="-5" dirty="0">
                <a:latin typeface="Times New Roman"/>
                <a:cs typeface="Times New Roman"/>
              </a:rPr>
              <a:t>something </a:t>
            </a:r>
            <a:r>
              <a:rPr sz="2000" dirty="0">
                <a:latin typeface="Times New Roman"/>
                <a:cs typeface="Times New Roman"/>
              </a:rPr>
              <a:t>is in the cloud, you do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have to worry about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managing  it. </a:t>
            </a:r>
            <a:r>
              <a:rPr sz="2000" dirty="0">
                <a:latin typeface="Times New Roman"/>
                <a:cs typeface="Times New Roman"/>
              </a:rPr>
              <a:t>Although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cloud providers </a:t>
            </a:r>
            <a:r>
              <a:rPr sz="2000" spc="-5" dirty="0">
                <a:latin typeface="Times New Roman"/>
                <a:cs typeface="Times New Roman"/>
              </a:rPr>
              <a:t>allow </a:t>
            </a:r>
            <a:r>
              <a:rPr sz="2000" dirty="0">
                <a:latin typeface="Times New Roman"/>
                <a:cs typeface="Times New Roman"/>
              </a:rPr>
              <a:t>you to have a portal view of their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dirty="0">
                <a:latin typeface="Times New Roman"/>
                <a:cs typeface="Times New Roman"/>
              </a:rPr>
              <a:t>service levels,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is your  </a:t>
            </a:r>
            <a:r>
              <a:rPr sz="2000" spc="-5" dirty="0">
                <a:latin typeface="Times New Roman"/>
                <a:cs typeface="Times New Roman"/>
              </a:rPr>
              <a:t>responsibility </a:t>
            </a:r>
            <a:r>
              <a:rPr sz="2000" dirty="0">
                <a:latin typeface="Times New Roman"/>
                <a:cs typeface="Times New Roman"/>
              </a:rPr>
              <a:t>to keep track of any service you have </a:t>
            </a:r>
            <a:r>
              <a:rPr sz="2000" spc="5" dirty="0">
                <a:latin typeface="Times New Roman"/>
                <a:cs typeface="Times New Roman"/>
              </a:rPr>
              <a:t>put </a:t>
            </a:r>
            <a:r>
              <a:rPr sz="200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either </a:t>
            </a:r>
            <a:r>
              <a:rPr sz="2000" dirty="0">
                <a:latin typeface="Times New Roman"/>
                <a:cs typeface="Times New Roman"/>
              </a:rPr>
              <a:t>a public or a private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Do Start </a:t>
            </a:r>
            <a:r>
              <a:rPr sz="2000" b="1" spc="-5" dirty="0">
                <a:latin typeface="Times New Roman"/>
                <a:cs typeface="Times New Roman"/>
              </a:rPr>
              <a:t>with </a:t>
            </a:r>
            <a:r>
              <a:rPr sz="2000" b="1" dirty="0">
                <a:latin typeface="Times New Roman"/>
                <a:cs typeface="Times New Roman"/>
              </a:rPr>
              <a:t>a </a:t>
            </a:r>
            <a:r>
              <a:rPr sz="2000" b="1" spc="-5" dirty="0">
                <a:latin typeface="Times New Roman"/>
                <a:cs typeface="Times New Roman"/>
              </a:rPr>
              <a:t>Pilot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  <a:p>
            <a:pPr marL="12700" marR="13271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will be around for a long </a:t>
            </a:r>
            <a:r>
              <a:rPr sz="2000" spc="-10" dirty="0">
                <a:latin typeface="Times New Roman"/>
                <a:cs typeface="Times New Roman"/>
              </a:rPr>
              <a:t>time, </a:t>
            </a:r>
            <a:r>
              <a:rPr sz="2000" dirty="0">
                <a:latin typeface="Times New Roman"/>
                <a:cs typeface="Times New Roman"/>
              </a:rPr>
              <a:t>so get experience </a:t>
            </a:r>
            <a:r>
              <a:rPr sz="2000" spc="-30" dirty="0">
                <a:latin typeface="Times New Roman"/>
                <a:cs typeface="Times New Roman"/>
              </a:rPr>
              <a:t>now. </a:t>
            </a:r>
            <a:r>
              <a:rPr sz="2000" dirty="0">
                <a:latin typeface="Times New Roman"/>
                <a:cs typeface="Times New Roman"/>
              </a:rPr>
              <a:t>Start with a pilot project. For 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want to </a:t>
            </a:r>
            <a:r>
              <a:rPr sz="2000" spc="-5" dirty="0">
                <a:latin typeface="Times New Roman"/>
                <a:cs typeface="Times New Roman"/>
              </a:rPr>
              <a:t>start </a:t>
            </a:r>
            <a:r>
              <a:rPr sz="2000" dirty="0">
                <a:latin typeface="Times New Roman"/>
                <a:cs typeface="Times New Roman"/>
              </a:rPr>
              <a:t>with a Software as a Service </a:t>
            </a:r>
            <a:r>
              <a:rPr sz="2000" spc="-5" dirty="0">
                <a:latin typeface="Times New Roman"/>
                <a:cs typeface="Times New Roman"/>
              </a:rPr>
              <a:t>platform.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use a public cloud for  </a:t>
            </a:r>
            <a:r>
              <a:rPr sz="2000" spc="-5" dirty="0">
                <a:latin typeface="Times New Roman"/>
                <a:cs typeface="Times New Roman"/>
              </a:rPr>
              <a:t>testing </a:t>
            </a:r>
            <a:r>
              <a:rPr sz="2000" dirty="0">
                <a:latin typeface="Times New Roman"/>
                <a:cs typeface="Times New Roman"/>
              </a:rPr>
              <a:t>a new </a:t>
            </a:r>
            <a:r>
              <a:rPr sz="2000" spc="-5" dirty="0">
                <a:latin typeface="Times New Roman"/>
                <a:cs typeface="Times New Roman"/>
              </a:rPr>
              <a:t>application </a:t>
            </a:r>
            <a:r>
              <a:rPr sz="2000" dirty="0">
                <a:latin typeface="Times New Roman"/>
                <a:cs typeface="Times New Roman"/>
              </a:rPr>
              <a:t>before it goes into production. This gives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a feeling for what it </a:t>
            </a:r>
            <a:r>
              <a:rPr sz="2000" spc="-5" dirty="0">
                <a:latin typeface="Times New Roman"/>
                <a:cs typeface="Times New Roman"/>
              </a:rPr>
              <a:t>means </a:t>
            </a:r>
            <a:r>
              <a:rPr sz="2000" dirty="0">
                <a:latin typeface="Times New Roman"/>
                <a:cs typeface="Times New Roman"/>
              </a:rPr>
              <a:t>to give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  this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6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794875" cy="249301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Measuring the quality of a cloud </a:t>
            </a:r>
            <a:r>
              <a:rPr sz="2000" spc="-5" dirty="0">
                <a:latin typeface="Times New Roman"/>
                <a:cs typeface="Times New Roman"/>
              </a:rPr>
              <a:t>provider’s </a:t>
            </a:r>
            <a:r>
              <a:rPr sz="2000" dirty="0">
                <a:latin typeface="Times New Roman"/>
                <a:cs typeface="Times New Roman"/>
              </a:rPr>
              <a:t>approach to security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Clear </a:t>
            </a:r>
            <a:r>
              <a:rPr sz="2000" dirty="0">
                <a:latin typeface="Times New Roman"/>
                <a:cs typeface="Times New Roman"/>
              </a:rPr>
              <a:t>and easy because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cloud providers are required to disclose it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publicly.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Difficult </a:t>
            </a:r>
            <a:r>
              <a:rPr sz="2000" dirty="0">
                <a:latin typeface="Times New Roman"/>
                <a:cs typeface="Times New Roman"/>
              </a:rPr>
              <a:t>because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cloud providers do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expose their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Answer: </a:t>
            </a:r>
            <a:r>
              <a:rPr sz="1800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674475" cy="340741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"/>
              <a:tabLst>
                <a:tab pos="267335" algn="l"/>
                <a:tab pos="1725930" algn="l"/>
                <a:tab pos="879919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protect the internal network from 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Internet,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whereas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protect external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connections  </a:t>
            </a:r>
            <a:r>
              <a:rPr sz="2000" spc="-5" dirty="0">
                <a:latin typeface="Times New Roman"/>
                <a:cs typeface="Times New Roman"/>
              </a:rPr>
              <a:t>coming </a:t>
            </a:r>
            <a:r>
              <a:rPr sz="2000" dirty="0">
                <a:latin typeface="Times New Roman"/>
                <a:cs typeface="Times New Roman"/>
              </a:rPr>
              <a:t>into 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Firewalls and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VPNs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Firewalls and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Antivirus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VPNs and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Firewalls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VPNs and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Antivirus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Answer: </a:t>
            </a:r>
            <a:r>
              <a:rPr sz="1800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892155" cy="34747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3"/>
              <a:tabLst>
                <a:tab pos="262890" algn="l"/>
                <a:tab pos="821499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primary </a:t>
            </a:r>
            <a:r>
              <a:rPr sz="2000" dirty="0">
                <a:latin typeface="Times New Roman"/>
                <a:cs typeface="Times New Roman"/>
              </a:rPr>
              <a:t>goal of Identity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managing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so that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  </a:t>
            </a:r>
            <a:r>
              <a:rPr sz="2000" dirty="0">
                <a:latin typeface="Times New Roman"/>
                <a:cs typeface="Times New Roman"/>
              </a:rPr>
              <a:t>resources, applications, data, and services is controlled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properly.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Logs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Personal identity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None of 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849995" cy="22555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220"/>
              </a:spcBef>
              <a:buAutoNum type="arabicPeriod" startAt="4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Identity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system should have a direct interface with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databases.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65" dirty="0">
                <a:latin typeface="Times New Roman"/>
                <a:cs typeface="Times New Roman"/>
              </a:rPr>
              <a:t>Yes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5" dirty="0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217534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5"/>
              <a:tabLst>
                <a:tab pos="267970" algn="l"/>
              </a:tabLst>
            </a:pPr>
            <a:r>
              <a:rPr sz="2000" dirty="0">
                <a:latin typeface="Times New Roman"/>
                <a:cs typeface="Times New Roman"/>
              </a:rPr>
              <a:t>Single sign on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means: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An interface that validates identity as soon as a user signs on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anywhere.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Sign on once and </a:t>
            </a:r>
            <a:r>
              <a:rPr sz="2000" spc="-5" dirty="0">
                <a:latin typeface="Times New Roman"/>
                <a:cs typeface="Times New Roman"/>
              </a:rPr>
              <a:t>stay </a:t>
            </a:r>
            <a:r>
              <a:rPr sz="2000" dirty="0">
                <a:latin typeface="Times New Roman"/>
                <a:cs typeface="Times New Roman"/>
              </a:rPr>
              <a:t>logged in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forever.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Sign on expires after an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hour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5" dirty="0">
                <a:latin typeface="Times New Roman"/>
                <a:cs typeface="Times New Roman"/>
              </a:rPr>
              <a:t>None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Managing </a:t>
            </a:r>
            <a:r>
              <a:rPr sz="2400" spc="-20" dirty="0"/>
              <a:t>the</a:t>
            </a:r>
            <a:r>
              <a:rPr sz="2400" spc="-110" dirty="0"/>
              <a:t> </a:t>
            </a:r>
            <a:r>
              <a:rPr sz="2400" spc="-25" dirty="0"/>
              <a:t>Cloud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11876</Words>
  <Application>Microsoft Office PowerPoint</Application>
  <PresentationFormat>Widescreen</PresentationFormat>
  <Paragraphs>1276</Paragraphs>
  <Slides>123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9" baseType="lpstr">
      <vt:lpstr>Arial</vt:lpstr>
      <vt:lpstr>Calibri</vt:lpstr>
      <vt:lpstr>Carlito</vt:lpstr>
      <vt:lpstr>Times New Roman</vt:lpstr>
      <vt:lpstr>Wingdings</vt:lpstr>
      <vt:lpstr>Office Theme</vt:lpstr>
      <vt:lpstr>Managing the Cloud Module Number: 05</vt:lpstr>
      <vt:lpstr>Managing the Cloud</vt:lpstr>
      <vt:lpstr>Managing the Cloud</vt:lpstr>
      <vt:lpstr>Managing the Cloud</vt:lpstr>
      <vt:lpstr>Managing the Cloud</vt:lpstr>
      <vt:lpstr>PowerPoint Presentation</vt:lpstr>
      <vt:lpstr>PowerPoint Presentation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PowerPoint Presentation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PowerPoint Presentation</vt:lpstr>
      <vt:lpstr>Managing the Cloud</vt:lpstr>
      <vt:lpstr>Managing the Cloud</vt:lpstr>
      <vt:lpstr>Managing the Cloud</vt:lpstr>
      <vt:lpstr>Managing the Cloud</vt:lpstr>
      <vt:lpstr>Managing the Cloud</vt:lpstr>
      <vt:lpstr>PowerPoint Presentation</vt:lpstr>
      <vt:lpstr>Managing the Cloud</vt:lpstr>
      <vt:lpstr>PowerPoint Presentation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PowerPoint Presentation</vt:lpstr>
      <vt:lpstr>Managing the Cloud</vt:lpstr>
      <vt:lpstr>Managing the Cloud</vt:lpstr>
      <vt:lpstr>PowerPoint Presentation</vt:lpstr>
      <vt:lpstr>Managing the Cloud</vt:lpstr>
      <vt:lpstr>Managing the Cloud</vt:lpstr>
      <vt:lpstr>Managing the Cloud</vt:lpstr>
      <vt:lpstr>Managing the Cloud</vt:lpstr>
      <vt:lpstr>Managing the Cloud</vt:lpstr>
      <vt:lpstr>PowerPoint Presentation</vt:lpstr>
      <vt:lpstr>Managing the Cloud</vt:lpstr>
      <vt:lpstr>PowerPoint Presentation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PowerPoint Presentation</vt:lpstr>
      <vt:lpstr>Managing the Cloud</vt:lpstr>
      <vt:lpstr>Managing the Cloud</vt:lpstr>
      <vt:lpstr>Managing the Cloud</vt:lpstr>
      <vt:lpstr>Managing the Cloud</vt:lpstr>
      <vt:lpstr>PowerPoint Presentation</vt:lpstr>
      <vt:lpstr>Managing the Cloud</vt:lpstr>
      <vt:lpstr>PowerPoint Presentation</vt:lpstr>
      <vt:lpstr>Managing the Cloud</vt:lpstr>
      <vt:lpstr>Managing the Cloud</vt:lpstr>
      <vt:lpstr>Managing the Cloud</vt:lpstr>
      <vt:lpstr>PowerPoint Presentation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PowerPoint Presentation</vt:lpstr>
      <vt:lpstr>PowerPoint Presentation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PowerPoint Presentation</vt:lpstr>
      <vt:lpstr>Managing the Cloud</vt:lpstr>
      <vt:lpstr>Managing the Cloud</vt:lpstr>
      <vt:lpstr>PowerPoint Presentation</vt:lpstr>
      <vt:lpstr>Managing the Cloud</vt:lpstr>
      <vt:lpstr>Managing the Cloud</vt:lpstr>
      <vt:lpstr>Managing the Cloud</vt:lpstr>
      <vt:lpstr>Managing the Cloud</vt:lpstr>
      <vt:lpstr>PowerPoint Presentation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Managing the Cloud</vt:lpstr>
      <vt:lpstr>Introduction to Operating System</vt:lpstr>
      <vt:lpstr>Managing the Cloud</vt:lpstr>
      <vt:lpstr>Managing the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iNurture</dc:creator>
  <cp:lastModifiedBy>DEEPAK SOLANKI</cp:lastModifiedBy>
  <cp:revision>1</cp:revision>
  <dcterms:created xsi:type="dcterms:W3CDTF">2021-07-12T05:00:03Z</dcterms:created>
  <dcterms:modified xsi:type="dcterms:W3CDTF">2021-07-12T05:24:19Z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2021-07-12T00:00:00Z</vt:filetime>
  </property>
</Properties>
</file>