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2"/>
            <a:ext cx="12191999" cy="1011935"/>
          </a:xfrm>
          <a:prstGeom prst="rect">
            <a:avLst/>
          </a:prstGeom>
        </p:spPr>
      </p:pic>
      <p:sp>
        <p:nvSpPr>
          <p:cNvPr id="2" name="Holder 2"/>
          <p:cNvSpPr>
            <a:spLocks noGrp="1"/>
          </p:cNvSpPr>
          <p:nvPr>
            <p:ph type="title"/>
          </p:nvPr>
        </p:nvSpPr>
        <p:spPr>
          <a:xfrm>
            <a:off x="916939" y="279933"/>
            <a:ext cx="8937498" cy="1049655"/>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869391" y="1621916"/>
            <a:ext cx="6915784" cy="1468755"/>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69391" y="1621916"/>
            <a:ext cx="6915784" cy="1149674"/>
          </a:xfrm>
          <a:prstGeom prst="rect">
            <a:avLst/>
          </a:prstGeom>
        </p:spPr>
        <p:txBody>
          <a:bodyPr vert="horz" wrap="square" lIns="0" tIns="13335" rIns="0" bIns="0" rtlCol="0">
            <a:spAutoFit/>
          </a:bodyPr>
          <a:lstStyle/>
          <a:p>
            <a:pPr marL="3411220">
              <a:lnSpc>
                <a:spcPct val="100000"/>
              </a:lnSpc>
              <a:spcBef>
                <a:spcPts val="105"/>
              </a:spcBef>
            </a:pPr>
            <a:r>
              <a:rPr lang="en-US" sz="1200" spc="-10" dirty="0" smtClean="0"/>
              <a:t>MY CITY INFORMATION APPLICATION          </a:t>
            </a:r>
            <a:endParaRPr sz="1200" spc="-10" dirty="0"/>
          </a:p>
          <a:p>
            <a:pPr>
              <a:lnSpc>
                <a:spcPct val="100000"/>
              </a:lnSpc>
              <a:spcBef>
                <a:spcPts val="745"/>
              </a:spcBef>
            </a:pPr>
            <a:endParaRPr/>
          </a:p>
          <a:p>
            <a:pPr marL="12700">
              <a:lnSpc>
                <a:spcPct val="100000"/>
              </a:lnSpc>
            </a:pPr>
            <a:r>
              <a:rPr sz="2400">
                <a:latin typeface="Carlito"/>
                <a:cs typeface="Carlito"/>
              </a:rPr>
              <a:t>Batch</a:t>
            </a:r>
            <a:r>
              <a:rPr sz="2400" spc="-95">
                <a:latin typeface="Carlito"/>
                <a:cs typeface="Carlito"/>
              </a:rPr>
              <a:t> </a:t>
            </a:r>
            <a:r>
              <a:rPr sz="2400" spc="-10" smtClean="0">
                <a:latin typeface="Carlito"/>
                <a:cs typeface="Carlito"/>
              </a:rPr>
              <a:t>Number:</a:t>
            </a:r>
            <a:r>
              <a:rPr lang="en-US" sz="2400" spc="-10" dirty="0" smtClean="0">
                <a:latin typeface="Carlito"/>
                <a:cs typeface="Carlito"/>
              </a:rPr>
              <a:t>CSD-40</a:t>
            </a:r>
            <a:endParaRPr sz="2400">
              <a:latin typeface="Carlito"/>
              <a:cs typeface="Carlito"/>
            </a:endParaRPr>
          </a:p>
        </p:txBody>
      </p:sp>
      <p:sp>
        <p:nvSpPr>
          <p:cNvPr id="3" name="object 3"/>
          <p:cNvSpPr txBox="1"/>
          <p:nvPr/>
        </p:nvSpPr>
        <p:spPr>
          <a:xfrm>
            <a:off x="868476" y="3288029"/>
            <a:ext cx="1609725" cy="1936428"/>
          </a:xfrm>
          <a:prstGeom prst="rect">
            <a:avLst/>
          </a:prstGeom>
        </p:spPr>
        <p:txBody>
          <a:bodyPr vert="horz" wrap="square" lIns="0" tIns="12700" rIns="0" bIns="0" rtlCol="0">
            <a:spAutoFit/>
          </a:bodyPr>
          <a:lstStyle/>
          <a:p>
            <a:pPr marL="12700">
              <a:lnSpc>
                <a:spcPct val="100000"/>
              </a:lnSpc>
              <a:spcBef>
                <a:spcPts val="100"/>
              </a:spcBef>
            </a:pPr>
            <a:r>
              <a:rPr sz="2400" b="1">
                <a:latin typeface="Carlito"/>
                <a:cs typeface="Carlito"/>
              </a:rPr>
              <a:t>Roll</a:t>
            </a:r>
            <a:r>
              <a:rPr sz="2400" b="1" spc="-65">
                <a:latin typeface="Carlito"/>
                <a:cs typeface="Carlito"/>
              </a:rPr>
              <a:t> </a:t>
            </a:r>
            <a:r>
              <a:rPr sz="2400" b="1" spc="-10" smtClean="0">
                <a:latin typeface="Carlito"/>
                <a:cs typeface="Carlito"/>
              </a:rPr>
              <a:t>Number</a:t>
            </a:r>
            <a:endParaRPr lang="en-US" sz="2400" b="1" spc="-10" dirty="0" smtClean="0">
              <a:latin typeface="Carlito"/>
              <a:cs typeface="Carlito"/>
            </a:endParaRPr>
          </a:p>
          <a:p>
            <a:pPr marL="12700">
              <a:lnSpc>
                <a:spcPct val="100000"/>
              </a:lnSpc>
              <a:spcBef>
                <a:spcPts val="100"/>
              </a:spcBef>
            </a:pPr>
            <a:r>
              <a:rPr lang="en-US" sz="1200" b="1" spc="-10" dirty="0" smtClean="0">
                <a:latin typeface="Carlito"/>
                <a:cs typeface="Carlito"/>
              </a:rPr>
              <a:t>20201CSD0023</a:t>
            </a:r>
          </a:p>
          <a:p>
            <a:pPr marL="12700">
              <a:lnSpc>
                <a:spcPct val="100000"/>
              </a:lnSpc>
              <a:spcBef>
                <a:spcPts val="100"/>
              </a:spcBef>
            </a:pPr>
            <a:r>
              <a:rPr lang="en-US" sz="1200" b="1" spc="-10" dirty="0" smtClean="0">
                <a:latin typeface="Carlito"/>
                <a:cs typeface="Carlito"/>
              </a:rPr>
              <a:t>20201CSD0022</a:t>
            </a:r>
          </a:p>
          <a:p>
            <a:pPr marL="12700">
              <a:lnSpc>
                <a:spcPct val="100000"/>
              </a:lnSpc>
              <a:spcBef>
                <a:spcPts val="100"/>
              </a:spcBef>
            </a:pPr>
            <a:r>
              <a:rPr lang="en-US" sz="1200" b="1" spc="-10" dirty="0" smtClean="0">
                <a:latin typeface="Carlito"/>
                <a:cs typeface="Carlito"/>
              </a:rPr>
              <a:t>20201CSD0015</a:t>
            </a:r>
          </a:p>
          <a:p>
            <a:pPr marL="12700">
              <a:lnSpc>
                <a:spcPct val="100000"/>
              </a:lnSpc>
              <a:spcBef>
                <a:spcPts val="100"/>
              </a:spcBef>
            </a:pPr>
            <a:r>
              <a:rPr lang="en-US" sz="1200" b="1" spc="-10" dirty="0" smtClean="0">
                <a:latin typeface="Carlito"/>
                <a:cs typeface="Carlito"/>
              </a:rPr>
              <a:t>20201CSD0066</a:t>
            </a:r>
          </a:p>
          <a:p>
            <a:pPr marL="12700">
              <a:lnSpc>
                <a:spcPct val="100000"/>
              </a:lnSpc>
              <a:spcBef>
                <a:spcPts val="100"/>
              </a:spcBef>
            </a:pPr>
            <a:r>
              <a:rPr lang="en-US" sz="1200" b="1" spc="-10" dirty="0" smtClean="0">
                <a:latin typeface="Carlito"/>
                <a:cs typeface="Carlito"/>
              </a:rPr>
              <a:t>20201CSD0206</a:t>
            </a:r>
          </a:p>
          <a:p>
            <a:pPr marL="12700">
              <a:lnSpc>
                <a:spcPct val="100000"/>
              </a:lnSpc>
              <a:spcBef>
                <a:spcPts val="100"/>
              </a:spcBef>
            </a:pPr>
            <a:endParaRPr sz="1200">
              <a:latin typeface="Carlito"/>
              <a:cs typeface="Carlito"/>
            </a:endParaRPr>
          </a:p>
        </p:txBody>
      </p:sp>
      <p:sp>
        <p:nvSpPr>
          <p:cNvPr id="4" name="object 4"/>
          <p:cNvSpPr txBox="1"/>
          <p:nvPr/>
        </p:nvSpPr>
        <p:spPr>
          <a:xfrm>
            <a:off x="3460241" y="3288029"/>
            <a:ext cx="1845310" cy="1738938"/>
          </a:xfrm>
          <a:prstGeom prst="rect">
            <a:avLst/>
          </a:prstGeom>
        </p:spPr>
        <p:txBody>
          <a:bodyPr vert="horz" wrap="square" lIns="0" tIns="12700" rIns="0" bIns="0" rtlCol="0">
            <a:spAutoFit/>
          </a:bodyPr>
          <a:lstStyle/>
          <a:p>
            <a:pPr marL="12700">
              <a:lnSpc>
                <a:spcPct val="100000"/>
              </a:lnSpc>
              <a:spcBef>
                <a:spcPts val="100"/>
              </a:spcBef>
            </a:pPr>
            <a:r>
              <a:rPr sz="2400" b="1">
                <a:latin typeface="Carlito"/>
                <a:cs typeface="Carlito"/>
              </a:rPr>
              <a:t>Student</a:t>
            </a:r>
            <a:r>
              <a:rPr sz="2400" b="1" spc="-100">
                <a:latin typeface="Carlito"/>
                <a:cs typeface="Carlito"/>
              </a:rPr>
              <a:t> </a:t>
            </a:r>
            <a:r>
              <a:rPr sz="2400" b="1" spc="-20" smtClean="0">
                <a:latin typeface="Carlito"/>
                <a:cs typeface="Carlito"/>
              </a:rPr>
              <a:t>Name</a:t>
            </a:r>
            <a:endParaRPr lang="en-US" sz="2400" b="1" spc="-20" dirty="0" smtClean="0">
              <a:latin typeface="Carlito"/>
              <a:cs typeface="Carlito"/>
            </a:endParaRPr>
          </a:p>
          <a:p>
            <a:pPr marL="12700">
              <a:lnSpc>
                <a:spcPct val="100000"/>
              </a:lnSpc>
              <a:spcBef>
                <a:spcPts val="100"/>
              </a:spcBef>
            </a:pPr>
            <a:r>
              <a:rPr lang="en-US" sz="1200" b="1" spc="-20" dirty="0" smtClean="0">
                <a:latin typeface="Carlito"/>
                <a:cs typeface="Carlito"/>
              </a:rPr>
              <a:t>SHYAMSUNDAR.R</a:t>
            </a:r>
          </a:p>
          <a:p>
            <a:pPr marL="12700">
              <a:lnSpc>
                <a:spcPct val="100000"/>
              </a:lnSpc>
              <a:spcBef>
                <a:spcPts val="100"/>
              </a:spcBef>
            </a:pPr>
            <a:r>
              <a:rPr lang="en-US" sz="1200" b="1" spc="-20" dirty="0" smtClean="0">
                <a:latin typeface="Carlito"/>
                <a:cs typeface="Carlito"/>
              </a:rPr>
              <a:t>YOGESH.J</a:t>
            </a:r>
          </a:p>
          <a:p>
            <a:pPr marL="12700">
              <a:lnSpc>
                <a:spcPct val="100000"/>
              </a:lnSpc>
              <a:spcBef>
                <a:spcPts val="100"/>
              </a:spcBef>
            </a:pPr>
            <a:r>
              <a:rPr lang="en-US" sz="1200" b="1" spc="-20" dirty="0" smtClean="0">
                <a:latin typeface="Carlito"/>
                <a:cs typeface="Carlito"/>
              </a:rPr>
              <a:t>PRATHAM.MD</a:t>
            </a:r>
          </a:p>
          <a:p>
            <a:pPr marL="12700">
              <a:lnSpc>
                <a:spcPct val="100000"/>
              </a:lnSpc>
              <a:spcBef>
                <a:spcPts val="100"/>
              </a:spcBef>
            </a:pPr>
            <a:r>
              <a:rPr lang="en-US" sz="1200" b="1" spc="-20" dirty="0" smtClean="0">
                <a:latin typeface="Carlito"/>
                <a:cs typeface="Carlito"/>
              </a:rPr>
              <a:t>SK.TAHIR</a:t>
            </a:r>
          </a:p>
          <a:p>
            <a:pPr marL="12700">
              <a:lnSpc>
                <a:spcPct val="100000"/>
              </a:lnSpc>
              <a:spcBef>
                <a:spcPts val="100"/>
              </a:spcBef>
            </a:pPr>
            <a:r>
              <a:rPr lang="en-US" sz="1200" b="1" spc="-20" dirty="0" smtClean="0">
                <a:latin typeface="Carlito"/>
                <a:cs typeface="Carlito"/>
              </a:rPr>
              <a:t>KOMAL RAJ M</a:t>
            </a:r>
          </a:p>
        </p:txBody>
      </p:sp>
      <p:sp>
        <p:nvSpPr>
          <p:cNvPr id="5" name="object 5"/>
          <p:cNvSpPr txBox="1"/>
          <p:nvPr/>
        </p:nvSpPr>
        <p:spPr>
          <a:xfrm>
            <a:off x="7377176" y="3274313"/>
            <a:ext cx="366839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Verdana"/>
                <a:cs typeface="Verdana"/>
              </a:rPr>
              <a:t>Under</a:t>
            </a:r>
            <a:r>
              <a:rPr sz="2000" b="1" spc="-50" dirty="0">
                <a:latin typeface="Verdana"/>
                <a:cs typeface="Verdana"/>
              </a:rPr>
              <a:t> </a:t>
            </a:r>
            <a:r>
              <a:rPr sz="2000" b="1" dirty="0">
                <a:latin typeface="Verdana"/>
                <a:cs typeface="Verdana"/>
              </a:rPr>
              <a:t>the</a:t>
            </a:r>
            <a:r>
              <a:rPr sz="2000" b="1" spc="-45" dirty="0">
                <a:latin typeface="Verdana"/>
                <a:cs typeface="Verdana"/>
              </a:rPr>
              <a:t> </a:t>
            </a:r>
            <a:r>
              <a:rPr sz="2000" b="1" dirty="0">
                <a:latin typeface="Verdana"/>
                <a:cs typeface="Verdana"/>
              </a:rPr>
              <a:t>Supervision</a:t>
            </a:r>
            <a:r>
              <a:rPr sz="2000" b="1" spc="-55" dirty="0">
                <a:latin typeface="Verdana"/>
                <a:cs typeface="Verdana"/>
              </a:rPr>
              <a:t> </a:t>
            </a:r>
            <a:r>
              <a:rPr sz="2000" b="1" spc="-25" dirty="0">
                <a:latin typeface="Verdana"/>
                <a:cs typeface="Verdana"/>
              </a:rPr>
              <a:t>of,</a:t>
            </a:r>
            <a:endParaRPr sz="2000">
              <a:latin typeface="Verdana"/>
              <a:cs typeface="Verdana"/>
            </a:endParaRPr>
          </a:p>
        </p:txBody>
      </p:sp>
      <p:sp>
        <p:nvSpPr>
          <p:cNvPr id="6" name="object 6"/>
          <p:cNvSpPr txBox="1"/>
          <p:nvPr/>
        </p:nvSpPr>
        <p:spPr>
          <a:xfrm>
            <a:off x="6534404" y="3916781"/>
            <a:ext cx="5293360" cy="1382430"/>
          </a:xfrm>
          <a:prstGeom prst="rect">
            <a:avLst/>
          </a:prstGeom>
        </p:spPr>
        <p:txBody>
          <a:bodyPr vert="horz" wrap="square" lIns="0" tIns="38100" rIns="0" bIns="0" rtlCol="0">
            <a:spAutoFit/>
          </a:bodyPr>
          <a:lstStyle/>
          <a:p>
            <a:pPr marL="12700">
              <a:lnSpc>
                <a:spcPct val="100000"/>
              </a:lnSpc>
              <a:spcBef>
                <a:spcPts val="300"/>
              </a:spcBef>
            </a:pPr>
            <a:r>
              <a:rPr sz="1700" b="1" dirty="0">
                <a:latin typeface="Verdana"/>
                <a:cs typeface="Verdana"/>
              </a:rPr>
              <a:t>Dr</a:t>
            </a:r>
            <a:r>
              <a:rPr sz="1700" b="1">
                <a:latin typeface="Verdana"/>
                <a:cs typeface="Verdana"/>
              </a:rPr>
              <a:t>.</a:t>
            </a:r>
            <a:r>
              <a:rPr sz="1700" b="1" spc="-35">
                <a:latin typeface="Verdana"/>
                <a:cs typeface="Verdana"/>
              </a:rPr>
              <a:t> </a:t>
            </a:r>
            <a:r>
              <a:rPr lang="en-US" sz="1700" b="1" spc="-35" dirty="0" smtClean="0">
                <a:latin typeface="Verdana"/>
                <a:cs typeface="Verdana"/>
              </a:rPr>
              <a:t>Harish Kumar KS</a:t>
            </a:r>
            <a:endParaRPr sz="1700">
              <a:latin typeface="Verdana"/>
              <a:cs typeface="Verdana"/>
            </a:endParaRPr>
          </a:p>
          <a:p>
            <a:pPr marL="12700" marR="5080">
              <a:lnSpc>
                <a:spcPts val="1839"/>
              </a:lnSpc>
              <a:spcBef>
                <a:spcPts val="434"/>
              </a:spcBef>
            </a:pPr>
            <a:r>
              <a:rPr sz="1700" b="1" smtClean="0">
                <a:latin typeface="Verdana"/>
                <a:cs typeface="Verdana"/>
              </a:rPr>
              <a:t>Professor</a:t>
            </a:r>
            <a:endParaRPr sz="1700">
              <a:latin typeface="Verdana"/>
              <a:cs typeface="Verdana"/>
            </a:endParaRPr>
          </a:p>
          <a:p>
            <a:pPr marL="12700" marR="122555">
              <a:lnSpc>
                <a:spcPts val="1839"/>
              </a:lnSpc>
              <a:spcBef>
                <a:spcPts val="400"/>
              </a:spcBef>
            </a:pPr>
            <a:r>
              <a:rPr sz="1700" b="1" dirty="0">
                <a:latin typeface="Verdana"/>
                <a:cs typeface="Verdana"/>
              </a:rPr>
              <a:t>School</a:t>
            </a:r>
            <a:r>
              <a:rPr sz="1700" b="1" spc="-55" dirty="0">
                <a:latin typeface="Verdana"/>
                <a:cs typeface="Verdana"/>
              </a:rPr>
              <a:t> </a:t>
            </a:r>
            <a:r>
              <a:rPr sz="1700" b="1" dirty="0">
                <a:latin typeface="Verdana"/>
                <a:cs typeface="Verdana"/>
              </a:rPr>
              <a:t>of</a:t>
            </a:r>
            <a:r>
              <a:rPr sz="1700" b="1" spc="-40" dirty="0">
                <a:latin typeface="Verdana"/>
                <a:cs typeface="Verdana"/>
              </a:rPr>
              <a:t> </a:t>
            </a:r>
            <a:r>
              <a:rPr sz="1700" b="1" dirty="0">
                <a:latin typeface="Verdana"/>
                <a:cs typeface="Verdana"/>
              </a:rPr>
              <a:t>Computer</a:t>
            </a:r>
            <a:r>
              <a:rPr sz="1700" b="1" spc="-50" dirty="0">
                <a:latin typeface="Verdana"/>
                <a:cs typeface="Verdana"/>
              </a:rPr>
              <a:t> </a:t>
            </a:r>
            <a:r>
              <a:rPr sz="1700" b="1" dirty="0">
                <a:latin typeface="Verdana"/>
                <a:cs typeface="Verdana"/>
              </a:rPr>
              <a:t>Science</a:t>
            </a:r>
            <a:r>
              <a:rPr sz="1700" b="1" spc="-70" dirty="0">
                <a:latin typeface="Verdana"/>
                <a:cs typeface="Verdana"/>
              </a:rPr>
              <a:t> </a:t>
            </a:r>
            <a:r>
              <a:rPr sz="1700" b="1" dirty="0">
                <a:latin typeface="Verdana"/>
                <a:cs typeface="Verdana"/>
              </a:rPr>
              <a:t>Engineering</a:t>
            </a:r>
            <a:r>
              <a:rPr sz="1700" b="1" spc="-70" dirty="0">
                <a:latin typeface="Verdana"/>
                <a:cs typeface="Verdana"/>
              </a:rPr>
              <a:t> </a:t>
            </a:r>
            <a:r>
              <a:rPr sz="1700" b="1" spc="-50" dirty="0">
                <a:latin typeface="Verdana"/>
                <a:cs typeface="Verdana"/>
              </a:rPr>
              <a:t>&amp; </a:t>
            </a:r>
            <a:r>
              <a:rPr sz="1700" b="1" dirty="0">
                <a:latin typeface="Verdana"/>
                <a:cs typeface="Verdana"/>
              </a:rPr>
              <a:t>Information</a:t>
            </a:r>
            <a:r>
              <a:rPr sz="1700" b="1" spc="-65" dirty="0">
                <a:latin typeface="Verdana"/>
                <a:cs typeface="Verdana"/>
              </a:rPr>
              <a:t> </a:t>
            </a:r>
            <a:r>
              <a:rPr sz="1700" b="1" spc="-10" dirty="0">
                <a:latin typeface="Verdana"/>
                <a:cs typeface="Verdana"/>
              </a:rPr>
              <a:t>Science</a:t>
            </a:r>
            <a:endParaRPr sz="1700">
              <a:latin typeface="Verdana"/>
              <a:cs typeface="Verdana"/>
            </a:endParaRPr>
          </a:p>
          <a:p>
            <a:pPr marL="12700">
              <a:lnSpc>
                <a:spcPct val="100000"/>
              </a:lnSpc>
              <a:spcBef>
                <a:spcPts val="170"/>
              </a:spcBef>
            </a:pPr>
            <a:r>
              <a:rPr sz="1700" b="1" dirty="0">
                <a:latin typeface="Verdana"/>
                <a:cs typeface="Verdana"/>
              </a:rPr>
              <a:t>Presidency</a:t>
            </a:r>
            <a:r>
              <a:rPr sz="1700" b="1" spc="-70" dirty="0">
                <a:latin typeface="Verdana"/>
                <a:cs typeface="Verdana"/>
              </a:rPr>
              <a:t> </a:t>
            </a:r>
            <a:r>
              <a:rPr sz="1700" b="1" spc="-10" dirty="0">
                <a:latin typeface="Verdana"/>
                <a:cs typeface="Verdana"/>
              </a:rPr>
              <a:t>University</a:t>
            </a:r>
            <a:endParaRPr sz="1700">
              <a:latin typeface="Verdana"/>
              <a:cs typeface="Verdana"/>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4095115" marR="5080" indent="-2573020">
              <a:lnSpc>
                <a:spcPct val="120000"/>
              </a:lnSpc>
              <a:spcBef>
                <a:spcPts val="100"/>
              </a:spcBef>
            </a:pPr>
            <a:r>
              <a:rPr sz="2800" b="1" dirty="0">
                <a:latin typeface="Verdana"/>
                <a:cs typeface="Verdana"/>
              </a:rPr>
              <a:t>PIP104</a:t>
            </a:r>
            <a:r>
              <a:rPr sz="2800" b="1" spc="-65" dirty="0">
                <a:latin typeface="Verdana"/>
                <a:cs typeface="Verdana"/>
              </a:rPr>
              <a:t> </a:t>
            </a:r>
            <a:r>
              <a:rPr sz="2800" b="1" spc="-10" dirty="0">
                <a:latin typeface="Verdana"/>
                <a:cs typeface="Verdana"/>
              </a:rPr>
              <a:t>PROFESSIONAL</a:t>
            </a:r>
            <a:r>
              <a:rPr sz="2800" b="1" spc="-50" dirty="0">
                <a:latin typeface="Verdana"/>
                <a:cs typeface="Verdana"/>
              </a:rPr>
              <a:t> </a:t>
            </a:r>
            <a:r>
              <a:rPr sz="2800" b="1" spc="-25">
                <a:latin typeface="Verdana"/>
                <a:cs typeface="Verdana"/>
              </a:rPr>
              <a:t>PRACTICE-II </a:t>
            </a:r>
            <a:r>
              <a:rPr sz="2800" b="1" spc="-30" smtClean="0">
                <a:latin typeface="Verdana"/>
                <a:cs typeface="Verdana"/>
              </a:rPr>
              <a:t>VIVA-</a:t>
            </a:r>
            <a:r>
              <a:rPr sz="2800" b="1" spc="-20" smtClean="0">
                <a:latin typeface="Verdana"/>
                <a:cs typeface="Verdana"/>
              </a:rPr>
              <a:t>VO</a:t>
            </a:r>
            <a:r>
              <a:rPr lang="en-US" sz="2800" b="1" spc="-20" dirty="0" smtClean="0">
                <a:latin typeface="Verdana"/>
                <a:cs typeface="Verdana"/>
              </a:rPr>
              <a:t>I</a:t>
            </a:r>
            <a:r>
              <a:rPr sz="2800" b="1" spc="-20" smtClean="0">
                <a:latin typeface="Verdana"/>
                <a:cs typeface="Verdana"/>
              </a:rPr>
              <a:t>CE</a:t>
            </a:r>
            <a:endParaRPr sz="28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55" smtClean="0"/>
              <a:t>Conclusion</a:t>
            </a:r>
            <a:r>
              <a:rPr lang="en-US" spc="-55" dirty="0" smtClean="0"/>
              <a:t>:</a:t>
            </a:r>
            <a:endParaRPr spc="-55" dirty="0"/>
          </a:p>
        </p:txBody>
      </p:sp>
      <p:sp>
        <p:nvSpPr>
          <p:cNvPr id="3" name="Rectangle 2"/>
          <p:cNvSpPr/>
          <p:nvPr/>
        </p:nvSpPr>
        <p:spPr>
          <a:xfrm>
            <a:off x="685800" y="1447800"/>
            <a:ext cx="8458200" cy="4524315"/>
          </a:xfrm>
          <a:prstGeom prst="rect">
            <a:avLst/>
          </a:prstGeom>
        </p:spPr>
        <p:txBody>
          <a:bodyPr wrap="square">
            <a:spAutoFit/>
          </a:bodyPr>
          <a:lstStyle/>
          <a:p>
            <a:r>
              <a:rPr lang="en-US" sz="3600" dirty="0"/>
              <a:t>In conclusion, the City Application project using Java aims to revolutionize urban management by providing an efficient and user-friendly platform. By addressing the identified research gaps, this project contributes to the overall improvement of city services and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79933"/>
            <a:ext cx="8937498" cy="5578630"/>
          </a:xfrm>
          <a:prstGeom prst="rect">
            <a:avLst/>
          </a:prstGeom>
        </p:spPr>
        <p:txBody>
          <a:bodyPr vert="horz" wrap="square" lIns="0" tIns="343078" rIns="0" bIns="0" rtlCol="0">
            <a:spAutoFit/>
          </a:bodyPr>
          <a:lstStyle/>
          <a:p>
            <a:pPr marL="12700">
              <a:lnSpc>
                <a:spcPct val="100000"/>
              </a:lnSpc>
              <a:spcBef>
                <a:spcPts val="105"/>
              </a:spcBef>
            </a:pPr>
            <a:r>
              <a:rPr spc="-80" smtClean="0"/>
              <a:t>References</a:t>
            </a:r>
            <a:r>
              <a:rPr lang="en-US" spc="-80" dirty="0" smtClean="0"/>
              <a:t/>
            </a:r>
            <a:br>
              <a:rPr lang="en-US" spc="-80" dirty="0" smtClean="0"/>
            </a:br>
            <a:r>
              <a:rPr lang="en-US" sz="1600" spc="-80" dirty="0" smtClean="0"/>
              <a:t/>
            </a:r>
            <a:br>
              <a:rPr lang="en-US" sz="1600" spc="-80" dirty="0" smtClean="0"/>
            </a:br>
            <a:r>
              <a:rPr lang="en-US" sz="2800" spc="-80" dirty="0" smtClean="0"/>
              <a:t>1)</a:t>
            </a:r>
            <a:r>
              <a:rPr lang="en-US" sz="2800" spc="-80" dirty="0" err="1" smtClean="0"/>
              <a:t>Bin,Ma</a:t>
            </a:r>
            <a:r>
              <a:rPr lang="en-US" sz="2800" spc="-80" dirty="0" smtClean="0"/>
              <a:t> Min Du </a:t>
            </a:r>
            <a:r>
              <a:rPr lang="en-US" sz="2800" spc="-80" dirty="0" err="1" smtClean="0"/>
              <a:t>Liaoying</a:t>
            </a:r>
            <a:r>
              <a:rPr lang="en-US" sz="2800" spc="-80" dirty="0" smtClean="0"/>
              <a:t> </a:t>
            </a:r>
            <a:r>
              <a:rPr lang="en-US" sz="2800" spc="-80" dirty="0" smtClean="0"/>
              <a:t>Zhao intelligent </a:t>
            </a:r>
            <a:r>
              <a:rPr lang="en-US" sz="2800" spc="-80" dirty="0" smtClean="0"/>
              <a:t>management </a:t>
            </a:r>
            <a:r>
              <a:rPr lang="en-US" sz="2800" spc="-80" dirty="0" smtClean="0"/>
              <a:t>system based on ARM9 and nRF9E5M Mechanical and Electrical Engineering magazine volume 26.</a:t>
            </a:r>
            <a:br>
              <a:rPr lang="en-US" sz="2800" spc="-80" dirty="0" smtClean="0"/>
            </a:br>
            <a:r>
              <a:rPr lang="en-US" sz="2800" spc="-80" dirty="0" smtClean="0"/>
              <a:t/>
            </a:r>
            <a:br>
              <a:rPr lang="en-US" sz="2800" spc="-80" dirty="0" smtClean="0"/>
            </a:br>
            <a:r>
              <a:rPr lang="en-US" sz="2800" spc="-80" dirty="0" smtClean="0"/>
              <a:t>2)</a:t>
            </a:r>
            <a:r>
              <a:rPr lang="en-US" sz="2800" spc="-80" dirty="0" err="1" smtClean="0"/>
              <a:t>ChuangJie,Xia</a:t>
            </a:r>
            <a:r>
              <a:rPr lang="en-US" sz="2800" spc="-80" dirty="0" smtClean="0"/>
              <a:t> Research on the anti collision in the RFID system Tianjin University.</a:t>
            </a:r>
            <a:br>
              <a:rPr lang="en-US" sz="2800" spc="-80" dirty="0" smtClean="0"/>
            </a:br>
            <a:r>
              <a:rPr lang="en-US" sz="2800" spc="-80" dirty="0" smtClean="0"/>
              <a:t/>
            </a:r>
            <a:br>
              <a:rPr lang="en-US" sz="2800" spc="-80" dirty="0" smtClean="0"/>
            </a:br>
            <a:r>
              <a:rPr lang="en-US" sz="2800" spc="-80" dirty="0" smtClean="0"/>
              <a:t>3)S-Y </a:t>
            </a:r>
            <a:r>
              <a:rPr lang="en-US" sz="2800" spc="-80" dirty="0" err="1" smtClean="0"/>
              <a:t>choi,J.Lee,S.H.Kim</a:t>
            </a:r>
            <a:r>
              <a:rPr lang="en-US" sz="2800" spc="-80" dirty="0" smtClean="0"/>
              <a:t> and K.H </a:t>
            </a:r>
            <a:r>
              <a:rPr lang="en-US" sz="2800" spc="-80" dirty="0" err="1" smtClean="0"/>
              <a:t>Tcach</a:t>
            </a:r>
            <a:r>
              <a:rPr lang="en-US" sz="2800" spc="-80" dirty="0" smtClean="0"/>
              <a:t> Hybrid anti-</a:t>
            </a:r>
            <a:r>
              <a:rPr lang="en-US" sz="2800" spc="-80" dirty="0" err="1" smtClean="0"/>
              <a:t>colllision</a:t>
            </a:r>
            <a:r>
              <a:rPr lang="en-US" sz="2800" spc="-80" dirty="0" smtClean="0"/>
              <a:t> method based on the maximum throughput for RFID system.</a:t>
            </a:r>
            <a:endParaRPr sz="2800" spc="-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2423" y="1885645"/>
            <a:ext cx="5107305" cy="1489075"/>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40" dirty="0"/>
              <a:t> </a:t>
            </a:r>
            <a:r>
              <a:rPr sz="9600" spc="-750" dirty="0"/>
              <a:t>Y</a:t>
            </a:r>
            <a:r>
              <a:rPr sz="9600" spc="-65" dirty="0"/>
              <a:t>ou</a:t>
            </a:r>
            <a:endParaRPr sz="9600"/>
          </a:p>
        </p:txBody>
      </p:sp>
      <p:pic>
        <p:nvPicPr>
          <p:cNvPr id="3" name="object 3"/>
          <p:cNvPicPr/>
          <p:nvPr/>
        </p:nvPicPr>
        <p:blipFill>
          <a:blip r:embed="rId2" cstate="print"/>
          <a:stretch>
            <a:fillRect/>
          </a:stretch>
        </p:blipFill>
        <p:spPr>
          <a:xfrm>
            <a:off x="694944" y="1025652"/>
            <a:ext cx="4456809" cy="3860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65" dirty="0"/>
              <a:t>Introduction</a:t>
            </a:r>
          </a:p>
        </p:txBody>
      </p:sp>
      <p:sp>
        <p:nvSpPr>
          <p:cNvPr id="4" name="Rectangle 3"/>
          <p:cNvSpPr/>
          <p:nvPr/>
        </p:nvSpPr>
        <p:spPr>
          <a:xfrm>
            <a:off x="685800" y="1600200"/>
            <a:ext cx="8458200" cy="3970318"/>
          </a:xfrm>
          <a:prstGeom prst="rect">
            <a:avLst/>
          </a:prstGeom>
        </p:spPr>
        <p:txBody>
          <a:bodyPr wrap="square">
            <a:spAutoFit/>
          </a:bodyPr>
          <a:lstStyle/>
          <a:p>
            <a:r>
              <a:rPr lang="en-US" sz="2800" dirty="0"/>
              <a:t>The rapid urbanization and increasing population in our city have brought about various challenges in managing resources, services, and infrastructure. This project aims to address these issues through the development of a comprehensive City Application using Java. The application will serve as a centralized platform for residents and authorities to enhance communication, access essential services, and promote efficient urban living.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874770" cy="1306127"/>
          </a:xfrm>
          <a:prstGeom prst="rect">
            <a:avLst/>
          </a:prstGeom>
        </p:spPr>
        <p:txBody>
          <a:bodyPr vert="horz" wrap="square" lIns="0" tIns="13335" rIns="0" bIns="0" rtlCol="0">
            <a:spAutoFit/>
          </a:bodyPr>
          <a:lstStyle/>
          <a:p>
            <a:pPr marL="12700">
              <a:lnSpc>
                <a:spcPct val="100000"/>
              </a:lnSpc>
              <a:spcBef>
                <a:spcPts val="105"/>
              </a:spcBef>
            </a:pPr>
            <a:r>
              <a:rPr sz="4000" spc="-75" smtClean="0"/>
              <a:t>Literature</a:t>
            </a:r>
            <a:r>
              <a:rPr sz="4000" spc="-60" smtClean="0"/>
              <a:t>Revi</a:t>
            </a:r>
            <a:r>
              <a:rPr lang="en-US" sz="4000" spc="-60" dirty="0" smtClean="0"/>
              <a:t>e</a:t>
            </a:r>
            <a:r>
              <a:rPr sz="4000" spc="-60" smtClean="0"/>
              <a:t>w</a:t>
            </a:r>
            <a:r>
              <a:rPr lang="en-US" sz="4000" spc="-60" dirty="0" smtClean="0"/>
              <a:t>:</a:t>
            </a:r>
            <a:r>
              <a:rPr lang="en-US" spc="-60" dirty="0" smtClean="0"/>
              <a:t/>
            </a:r>
            <a:br>
              <a:rPr lang="en-US" spc="-60" dirty="0" smtClean="0"/>
            </a:br>
            <a:endParaRPr spc="-60" dirty="0"/>
          </a:p>
        </p:txBody>
      </p:sp>
      <p:sp>
        <p:nvSpPr>
          <p:cNvPr id="3" name="Rectangle 2"/>
          <p:cNvSpPr/>
          <p:nvPr/>
        </p:nvSpPr>
        <p:spPr>
          <a:xfrm>
            <a:off x="609600" y="2362200"/>
            <a:ext cx="8534400" cy="3108543"/>
          </a:xfrm>
          <a:prstGeom prst="rect">
            <a:avLst/>
          </a:prstGeom>
        </p:spPr>
        <p:txBody>
          <a:bodyPr wrap="square">
            <a:spAutoFit/>
          </a:bodyPr>
          <a:lstStyle/>
          <a:p>
            <a:r>
              <a:rPr lang="en-US" sz="2800" dirty="0"/>
              <a:t>The literature review explores existing technologies and applications related to urban management systems. It analyzes current trends, challenges, and solutions in city applications. Notable areas include smart city initiatives, mobile applications for urban services, and the integration of Java in similar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70" dirty="0"/>
              <a:t>Research</a:t>
            </a:r>
            <a:r>
              <a:rPr spc="-180" dirty="0"/>
              <a:t> </a:t>
            </a:r>
            <a:r>
              <a:rPr spc="-50"/>
              <a:t>Gaps</a:t>
            </a:r>
            <a:r>
              <a:rPr spc="-170"/>
              <a:t> </a:t>
            </a:r>
            <a:r>
              <a:rPr spc="-40" smtClean="0"/>
              <a:t>Identified</a:t>
            </a:r>
            <a:r>
              <a:rPr lang="en-US" spc="-40" dirty="0" smtClean="0"/>
              <a:t>:</a:t>
            </a:r>
            <a:endParaRPr spc="-40" dirty="0"/>
          </a:p>
        </p:txBody>
      </p:sp>
      <p:sp>
        <p:nvSpPr>
          <p:cNvPr id="3" name="Rectangle 2"/>
          <p:cNvSpPr/>
          <p:nvPr/>
        </p:nvSpPr>
        <p:spPr>
          <a:xfrm>
            <a:off x="381000" y="1752600"/>
            <a:ext cx="8763000" cy="3539430"/>
          </a:xfrm>
          <a:prstGeom prst="rect">
            <a:avLst/>
          </a:prstGeom>
        </p:spPr>
        <p:txBody>
          <a:bodyPr wrap="square">
            <a:spAutoFit/>
          </a:bodyPr>
          <a:lstStyle/>
          <a:p>
            <a:r>
              <a:rPr lang="en-US" sz="3200" dirty="0"/>
              <a:t>Through the literature review, several gaps were identified, such as the need for a more user-friendly and integrated city application. Existing solutions often lack certain features crucial for effective urban management. This project aims to bridge these gaps and provide a more robust and inclusive 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90"/>
              <a:t>Proposed</a:t>
            </a:r>
            <a:r>
              <a:rPr spc="-125"/>
              <a:t> </a:t>
            </a:r>
            <a:r>
              <a:rPr spc="-55" smtClean="0"/>
              <a:t>Methodology</a:t>
            </a:r>
            <a:r>
              <a:rPr lang="en-US" spc="-55" dirty="0" smtClean="0"/>
              <a:t>:</a:t>
            </a:r>
            <a:endParaRPr spc="-55" dirty="0"/>
          </a:p>
        </p:txBody>
      </p:sp>
      <p:sp>
        <p:nvSpPr>
          <p:cNvPr id="3" name="Rectangle 2"/>
          <p:cNvSpPr/>
          <p:nvPr/>
        </p:nvSpPr>
        <p:spPr>
          <a:xfrm>
            <a:off x="381000" y="1676400"/>
            <a:ext cx="8763000" cy="4031873"/>
          </a:xfrm>
          <a:prstGeom prst="rect">
            <a:avLst/>
          </a:prstGeom>
        </p:spPr>
        <p:txBody>
          <a:bodyPr wrap="square">
            <a:spAutoFit/>
          </a:bodyPr>
          <a:lstStyle/>
          <a:p>
            <a:r>
              <a:rPr lang="en-US" sz="3200" dirty="0"/>
              <a:t>The proposed methodology involves the use of Java programming language for application development. The project will follow an agile development approach, ensuring iterative enhancements and continuous stakeholder feedback. Key components include user interface design, database management, and integration of relevant APIs for real-time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60" smtClean="0"/>
              <a:t>Objectives</a:t>
            </a:r>
            <a:r>
              <a:rPr lang="en-US" spc="-60" dirty="0" smtClean="0"/>
              <a:t>:</a:t>
            </a:r>
            <a:endParaRPr spc="-60" dirty="0"/>
          </a:p>
        </p:txBody>
      </p:sp>
      <p:sp>
        <p:nvSpPr>
          <p:cNvPr id="3" name="Rectangle 2"/>
          <p:cNvSpPr/>
          <p:nvPr/>
        </p:nvSpPr>
        <p:spPr>
          <a:xfrm>
            <a:off x="533400" y="1524000"/>
            <a:ext cx="8610600" cy="4031873"/>
          </a:xfrm>
          <a:prstGeom prst="rect">
            <a:avLst/>
          </a:prstGeom>
        </p:spPr>
        <p:txBody>
          <a:bodyPr wrap="square">
            <a:spAutoFit/>
          </a:bodyPr>
          <a:lstStyle/>
          <a:p>
            <a:r>
              <a:rPr lang="en-US" sz="3200" dirty="0" smtClean="0"/>
              <a:t>1.Develop </a:t>
            </a:r>
            <a:r>
              <a:rPr lang="en-US" sz="3200" dirty="0"/>
              <a:t>a user-friendly City Application using Java.</a:t>
            </a:r>
          </a:p>
          <a:p>
            <a:r>
              <a:rPr lang="en-US" sz="3200" dirty="0" smtClean="0"/>
              <a:t>2.Provide </a:t>
            </a:r>
            <a:r>
              <a:rPr lang="en-US" sz="3200" dirty="0"/>
              <a:t>a centralized platform for residents to access city services.</a:t>
            </a:r>
          </a:p>
          <a:p>
            <a:r>
              <a:rPr lang="en-US" sz="3200" dirty="0" smtClean="0"/>
              <a:t>3.Enhance </a:t>
            </a:r>
            <a:r>
              <a:rPr lang="en-US" sz="3200" dirty="0"/>
              <a:t>communication between residents and local authorities.</a:t>
            </a:r>
          </a:p>
          <a:p>
            <a:r>
              <a:rPr lang="en-US" sz="3200" dirty="0" smtClean="0"/>
              <a:t>4.Implement </a:t>
            </a:r>
            <a:r>
              <a:rPr lang="en-US" sz="3200" dirty="0"/>
              <a:t>features for real-time data tracking and reporting.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95" dirty="0"/>
              <a:t>System</a:t>
            </a:r>
            <a:r>
              <a:rPr spc="-155" dirty="0"/>
              <a:t> </a:t>
            </a:r>
            <a:r>
              <a:rPr spc="-55" dirty="0"/>
              <a:t>Design</a:t>
            </a:r>
            <a:r>
              <a:rPr spc="-155" dirty="0"/>
              <a:t> </a:t>
            </a:r>
            <a:r>
              <a:rPr/>
              <a:t>&amp;</a:t>
            </a:r>
            <a:r>
              <a:rPr spc="-114"/>
              <a:t> </a:t>
            </a:r>
            <a:r>
              <a:rPr spc="-65" smtClean="0"/>
              <a:t>Implementation</a:t>
            </a:r>
            <a:r>
              <a:rPr lang="en-US" spc="-65" dirty="0" smtClean="0"/>
              <a:t>:</a:t>
            </a:r>
            <a:endParaRPr spc="-65" dirty="0"/>
          </a:p>
        </p:txBody>
      </p:sp>
      <p:sp>
        <p:nvSpPr>
          <p:cNvPr id="3" name="Rectangle 2"/>
          <p:cNvSpPr/>
          <p:nvPr/>
        </p:nvSpPr>
        <p:spPr>
          <a:xfrm>
            <a:off x="457200" y="1752600"/>
            <a:ext cx="8686800" cy="3539430"/>
          </a:xfrm>
          <a:prstGeom prst="rect">
            <a:avLst/>
          </a:prstGeom>
        </p:spPr>
        <p:txBody>
          <a:bodyPr wrap="square">
            <a:spAutoFit/>
          </a:bodyPr>
          <a:lstStyle/>
          <a:p>
            <a:r>
              <a:rPr lang="en-US" sz="3200" dirty="0"/>
              <a:t>The system design will include a user-friendly interface, secure authentication, and modules for different city services. Java will be used for backend development, ensuring scalability and maintainability. The implementation will involve iterative testing and refinement to meet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55" dirty="0"/>
              <a:t>Timeline</a:t>
            </a:r>
            <a:r>
              <a:rPr spc="-195" dirty="0"/>
              <a:t> </a:t>
            </a:r>
            <a:r>
              <a:rPr/>
              <a:t>of</a:t>
            </a:r>
            <a:r>
              <a:rPr spc="-170"/>
              <a:t> </a:t>
            </a:r>
            <a:r>
              <a:rPr spc="-50" smtClean="0"/>
              <a:t>Project</a:t>
            </a:r>
            <a:r>
              <a:rPr lang="en-US" spc="-50" dirty="0" smtClean="0"/>
              <a:t>:</a:t>
            </a:r>
            <a:endParaRPr spc="-50" dirty="0"/>
          </a:p>
        </p:txBody>
      </p:sp>
      <p:sp>
        <p:nvSpPr>
          <p:cNvPr id="3" name="Rectangle 2"/>
          <p:cNvSpPr/>
          <p:nvPr/>
        </p:nvSpPr>
        <p:spPr>
          <a:xfrm>
            <a:off x="381000" y="1600200"/>
            <a:ext cx="8763000" cy="3970318"/>
          </a:xfrm>
          <a:prstGeom prst="rect">
            <a:avLst/>
          </a:prstGeom>
        </p:spPr>
        <p:txBody>
          <a:bodyPr wrap="square">
            <a:spAutoFit/>
          </a:bodyPr>
          <a:lstStyle/>
          <a:p>
            <a:r>
              <a:rPr lang="en-US" b="1" dirty="0"/>
              <a:t>Week 1-2: Planning and Requirement Analysis</a:t>
            </a:r>
            <a:endParaRPr lang="en-US" dirty="0"/>
          </a:p>
          <a:p>
            <a:pPr lvl="1"/>
            <a:r>
              <a:rPr lang="en-US" dirty="0"/>
              <a:t>Outline project goals and milestones.</a:t>
            </a:r>
          </a:p>
          <a:p>
            <a:pPr lvl="1"/>
            <a:r>
              <a:rPr lang="en-US" dirty="0"/>
              <a:t>Identify core requirements and features.</a:t>
            </a:r>
          </a:p>
          <a:p>
            <a:r>
              <a:rPr lang="en-US" b="1" dirty="0"/>
              <a:t>Week 3-6: Development</a:t>
            </a:r>
            <a:endParaRPr lang="en-US" dirty="0"/>
          </a:p>
          <a:p>
            <a:pPr lvl="1"/>
            <a:r>
              <a:rPr lang="en-US" dirty="0"/>
              <a:t>Implement essential functionalities using Java.</a:t>
            </a:r>
          </a:p>
          <a:p>
            <a:pPr lvl="1"/>
            <a:r>
              <a:rPr lang="en-US" dirty="0"/>
              <a:t>Conduct regular reviews for quick iterations.</a:t>
            </a:r>
          </a:p>
          <a:p>
            <a:r>
              <a:rPr lang="en-US" b="1" dirty="0"/>
              <a:t>Week 7-8: Testing and Debugging</a:t>
            </a:r>
            <a:endParaRPr lang="en-US" dirty="0"/>
          </a:p>
          <a:p>
            <a:pPr lvl="1"/>
            <a:r>
              <a:rPr lang="en-US" dirty="0"/>
              <a:t>Perform rapid testing and address critical issues.</a:t>
            </a:r>
          </a:p>
          <a:p>
            <a:r>
              <a:rPr lang="en-US" b="1" dirty="0"/>
              <a:t>Week 9: Deployment and Initial User Training</a:t>
            </a:r>
            <a:endParaRPr lang="en-US" dirty="0"/>
          </a:p>
          <a:p>
            <a:pPr lvl="1"/>
            <a:r>
              <a:rPr lang="en-US" dirty="0"/>
              <a:t>Deploy the application for initial use.</a:t>
            </a:r>
          </a:p>
          <a:p>
            <a:pPr lvl="1"/>
            <a:r>
              <a:rPr lang="en-US" dirty="0"/>
              <a:t>Conduct basic user training sessions.</a:t>
            </a:r>
          </a:p>
          <a:p>
            <a:r>
              <a:rPr lang="en-US" b="1" dirty="0"/>
              <a:t>Week 10-12: Maintenance and Ongoing Updates</a:t>
            </a:r>
            <a:endParaRPr lang="en-US" dirty="0"/>
          </a:p>
          <a:p>
            <a:pPr lvl="1"/>
            <a:r>
              <a:rPr lang="en-US" dirty="0"/>
              <a:t>Monitor performance and address user feedback.</a:t>
            </a:r>
          </a:p>
          <a:p>
            <a:pPr lvl="1"/>
            <a:r>
              <a:rPr lang="en-US" dirty="0"/>
              <a:t>Implement necessary updates and improvements.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3078" rIns="0" bIns="0" rtlCol="0">
            <a:spAutoFit/>
          </a:bodyPr>
          <a:lstStyle/>
          <a:p>
            <a:pPr marL="12700">
              <a:lnSpc>
                <a:spcPct val="100000"/>
              </a:lnSpc>
              <a:spcBef>
                <a:spcPts val="105"/>
              </a:spcBef>
            </a:pPr>
            <a:r>
              <a:rPr spc="-80" dirty="0"/>
              <a:t>Outcomes</a:t>
            </a:r>
            <a:r>
              <a:rPr spc="-145" dirty="0"/>
              <a:t> </a:t>
            </a:r>
            <a:r>
              <a:rPr dirty="0"/>
              <a:t>/</a:t>
            </a:r>
            <a:r>
              <a:rPr spc="-125" dirty="0"/>
              <a:t> </a:t>
            </a:r>
            <a:r>
              <a:rPr spc="-70"/>
              <a:t>Results</a:t>
            </a:r>
            <a:r>
              <a:rPr spc="-155"/>
              <a:t> </a:t>
            </a:r>
            <a:r>
              <a:rPr spc="-40" smtClean="0"/>
              <a:t>Obtained</a:t>
            </a:r>
            <a:r>
              <a:rPr lang="en-US" spc="-40" dirty="0" smtClean="0"/>
              <a:t>:</a:t>
            </a:r>
            <a:endParaRPr spc="-40" dirty="0"/>
          </a:p>
        </p:txBody>
      </p:sp>
      <p:sp>
        <p:nvSpPr>
          <p:cNvPr id="5" name="Rectangle 4"/>
          <p:cNvSpPr/>
          <p:nvPr/>
        </p:nvSpPr>
        <p:spPr>
          <a:xfrm>
            <a:off x="685800" y="1447799"/>
            <a:ext cx="7696200" cy="4247317"/>
          </a:xfrm>
          <a:prstGeom prst="rect">
            <a:avLst/>
          </a:prstGeom>
        </p:spPr>
        <p:txBody>
          <a:bodyPr wrap="square">
            <a:spAutoFit/>
          </a:bodyPr>
          <a:lstStyle/>
          <a:p>
            <a:r>
              <a:rPr lang="en-US" b="1" dirty="0" smtClean="0"/>
              <a:t>1.Enhanced </a:t>
            </a:r>
            <a:r>
              <a:rPr lang="en-US" b="1" dirty="0"/>
              <a:t>Urban Management:</a:t>
            </a:r>
            <a:endParaRPr lang="en-US" dirty="0"/>
          </a:p>
          <a:p>
            <a:pPr lvl="1"/>
            <a:r>
              <a:rPr lang="en-US" dirty="0"/>
              <a:t>The City Application serves as a centralized platform, contributing to more effective urban management by providing real-time data and communication channels for residents and local authorities.</a:t>
            </a:r>
          </a:p>
          <a:p>
            <a:r>
              <a:rPr lang="en-US" b="1" dirty="0" smtClean="0"/>
              <a:t>2.Improved </a:t>
            </a:r>
            <a:r>
              <a:rPr lang="en-US" b="1" dirty="0"/>
              <a:t>Access to Services:</a:t>
            </a:r>
            <a:endParaRPr lang="en-US" dirty="0"/>
          </a:p>
          <a:p>
            <a:pPr lvl="1"/>
            <a:r>
              <a:rPr lang="en-US" dirty="0"/>
              <a:t>Residents can conveniently access city services through the application, streamlining processes such as utility payments, permits, and public services.</a:t>
            </a:r>
          </a:p>
          <a:p>
            <a:r>
              <a:rPr lang="en-US" b="1" dirty="0" smtClean="0"/>
              <a:t>3.Increased </a:t>
            </a:r>
            <a:r>
              <a:rPr lang="en-US" b="1" dirty="0"/>
              <a:t>Communication Efficiency:</a:t>
            </a:r>
            <a:endParaRPr lang="en-US" dirty="0"/>
          </a:p>
          <a:p>
            <a:pPr lvl="1"/>
            <a:r>
              <a:rPr lang="en-US" dirty="0"/>
              <a:t>The application facilitates better communication between residents and authorities, allowing for quicker response times to community concerns and emergencies.</a:t>
            </a:r>
          </a:p>
          <a:p>
            <a:r>
              <a:rPr lang="en-US" b="1" dirty="0" smtClean="0"/>
              <a:t>4.User-Friendly </a:t>
            </a:r>
            <a:r>
              <a:rPr lang="en-US" b="1" dirty="0"/>
              <a:t>Interface:</a:t>
            </a:r>
            <a:endParaRPr lang="en-US" dirty="0"/>
          </a:p>
          <a:p>
            <a:pPr lvl="1"/>
            <a:r>
              <a:rPr lang="en-US" dirty="0"/>
              <a:t>The user-friendly interface ensures ease of use for residents, fostering widespread adoption and engagement with the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621</Words>
  <Application>Microsoft Office PowerPoint</Application>
  <PresentationFormat>Custom</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PIP104 PROFESSIONAL PRACTICE-II VIVA-VOICE</vt:lpstr>
      <vt:lpstr>Introduction</vt:lpstr>
      <vt:lpstr>LiteratureReview: </vt:lpstr>
      <vt:lpstr>Research Gaps Identified:</vt:lpstr>
      <vt:lpstr>Proposed Methodology:</vt:lpstr>
      <vt:lpstr>Objectives:</vt:lpstr>
      <vt:lpstr>System Design &amp; Implementation:</vt:lpstr>
      <vt:lpstr>Timeline of Project:</vt:lpstr>
      <vt:lpstr>Outcomes / Results Obtained:</vt:lpstr>
      <vt:lpstr>Conclusion:</vt:lpstr>
      <vt:lpstr>References  1)Bin,Ma Min Du Liaoying Zhao intelligent management system based on ARM9 and nRF9E5M Mechanical and Electrical Engineering magazine volume 26.  2)ChuangJie,Xia Research on the anti collision in the RFID system Tianjin University.  3)S-Y choi,J.Lee,S.H.Kim and K.H Tcach Hybrid anti-colllision method based on the maximum throughput for RFID system.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PIP104 PROFESSIONAL PRACTICE-II VIVA-VOICE</dc:title>
  <dc:creator>ACER</dc:creator>
  <cp:lastModifiedBy>ACER</cp:lastModifiedBy>
  <cp:revision>5</cp:revision>
  <dcterms:created xsi:type="dcterms:W3CDTF">2024-01-06T12:01:21Z</dcterms:created>
  <dcterms:modified xsi:type="dcterms:W3CDTF">2024-01-06T13:36:16Z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2024-01-06T00:00:00Z</vt:filetime>
  </property>
  <property fmtid="{D5CDD505-2E9C-101B-9397-08002B2CF9AE}" pid="3" name="Creator">
    <vt:lpwstr>Microsoft® PowerPoint® for Microsoft 365</vt:lpwstr>
  </property>
  <property fmtid="{D5CDD505-2E9C-101B-9397-08002B2CF9AE}" pid="4" name="LastSaved">
    <vt:filetime>2024-01-06T00:00:00Z</vt:filetime>
  </property>
  <property fmtid="{D5CDD505-2E9C-101B-9397-08002B2CF9AE}" pid="5" name="Producer">
    <vt:lpwstr>3-Heights(TM) PDF Security Shell 4.8.25.2 (http://www.pdf-tools.com)</vt:lpwstr>
  </property>
</Properties>
</file>