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76" r:id="rId5"/>
    <p:sldId id="259" r:id="rId6"/>
    <p:sldId id="260" r:id="rId7"/>
    <p:sldId id="261" r:id="rId8"/>
    <p:sldId id="278" r:id="rId9"/>
    <p:sldId id="275" r:id="rId10"/>
    <p:sldId id="277" r:id="rId11"/>
    <p:sldId id="262" r:id="rId12"/>
    <p:sldId id="263" r:id="rId13"/>
    <p:sldId id="264" r:id="rId14"/>
    <p:sldId id="268" r:id="rId15"/>
    <p:sldId id="265" r:id="rId16"/>
    <p:sldId id="279" r:id="rId17"/>
    <p:sldId id="280"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32" autoAdjust="0"/>
    <p:restoredTop sz="94660"/>
  </p:normalViewPr>
  <p:slideViewPr>
    <p:cSldViewPr snapToGrid="0">
      <p:cViewPr varScale="1">
        <p:scale>
          <a:sx n="66" d="100"/>
          <a:sy n="66" d="100"/>
        </p:scale>
        <p:origin x="60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SD-G19/CustomerServChatbo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rPr>
              <a:t>Customer Support Chat bot with Generative AI</a:t>
            </a:r>
            <a:endParaRPr dirty="0">
              <a:solidFill>
                <a:schemeClr val="tx1"/>
              </a:solidFill>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t>Batch Number: CSD G-19</a:t>
            </a:r>
            <a:endParaRPr dirty="0"/>
          </a:p>
        </p:txBody>
      </p:sp>
      <p:graphicFrame>
        <p:nvGraphicFramePr>
          <p:cNvPr id="89" name="Google Shape;89;p13"/>
          <p:cNvGraphicFramePr/>
          <p:nvPr>
            <p:extLst>
              <p:ext uri="{D42A27DB-BD31-4B8C-83A1-F6EECF244321}">
                <p14:modId xmlns:p14="http://schemas.microsoft.com/office/powerpoint/2010/main" val="3793602086"/>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latin typeface="Verdana" panose="020B0604030504040204" pitchFamily="34" charset="0"/>
                          <a:ea typeface="Verdana" panose="020B0604030504040204" pitchFamily="34" charset="0"/>
                        </a:rPr>
                        <a:t>Roll Number</a:t>
                      </a:r>
                      <a:endParaRPr sz="1800" b="1" u="none" strike="noStrike" cap="none" dirty="0">
                        <a:solidFill>
                          <a:srgbClr val="17365D"/>
                        </a:solidFill>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Verdana" panose="020B0604030504040204" pitchFamily="34" charset="0"/>
                          <a:ea typeface="Verdana" panose="020B0604030504040204" pitchFamily="34" charset="0"/>
                        </a:rPr>
                        <a:t>Student Name</a:t>
                      </a:r>
                      <a:endParaRPr sz="1800" b="1" u="none" strike="noStrike" cap="none" dirty="0">
                        <a:solidFill>
                          <a:srgbClr val="17365D"/>
                        </a:solidFill>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Verdana" panose="020B0604030504040204" pitchFamily="34" charset="0"/>
                <a:ea typeface="Verdana" panose="020B0604030504040204" pitchFamily="34" charset="0"/>
                <a:cs typeface="Verdana"/>
                <a:sym typeface="Verdana"/>
              </a:rPr>
              <a:t>Under the Supervision of,</a:t>
            </a:r>
            <a:endParaRPr dirty="0">
              <a:latin typeface="Verdana" panose="020B0604030504040204" pitchFamily="34" charset="0"/>
              <a:ea typeface="Verdana" panose="020B0604030504040204" pitchFamily="34"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Verdana" panose="020B0604030504040204" pitchFamily="34" charset="0"/>
              <a:ea typeface="Verdana" panose="020B0604030504040204" pitchFamily="34" charset="0"/>
              <a:cs typeface="Verdana"/>
              <a:sym typeface="Verdana"/>
            </a:endParaRPr>
          </a:p>
          <a:p>
            <a:pPr algn="ctr"/>
            <a:r>
              <a:rPr lang="en-GB" sz="1700" b="1" i="0" u="none" strike="noStrike" cap="none" dirty="0" err="1">
                <a:solidFill>
                  <a:srgbClr val="17365D"/>
                </a:solidFill>
                <a:latin typeface="Verdana" panose="020B0604030504040204" pitchFamily="34" charset="0"/>
                <a:ea typeface="Verdana" panose="020B0604030504040204" pitchFamily="34" charset="0"/>
                <a:cs typeface="Verdana"/>
                <a:sym typeface="Verdana"/>
              </a:rPr>
              <a:t>Dr</a:t>
            </a:r>
            <a:r>
              <a:rPr lang="en-GB" sz="1700" b="1" i="0" u="none" strike="noStrike" cap="none" dirty="0" err="1">
                <a:solidFill>
                  <a:schemeClr val="tx2">
                    <a:lumMod val="75000"/>
                  </a:schemeClr>
                </a:solidFill>
                <a:latin typeface="Verdana" panose="020B0604030504040204" pitchFamily="34" charset="0"/>
                <a:ea typeface="Verdana" panose="020B0604030504040204" pitchFamily="34" charset="0"/>
                <a:cs typeface="Verdana"/>
                <a:sym typeface="Verdana"/>
              </a:rPr>
              <a:t>.</a:t>
            </a:r>
            <a:r>
              <a:rPr lang="en-GB" sz="1700" b="1" dirty="0">
                <a:solidFill>
                  <a:schemeClr val="tx2">
                    <a:lumMod val="75000"/>
                  </a:schemeClr>
                </a:solidFill>
                <a:latin typeface="Verdana" panose="020B0604030504040204" pitchFamily="34" charset="0"/>
                <a:ea typeface="Verdana" panose="020B0604030504040204" pitchFamily="34" charset="0"/>
                <a:cs typeface="Verdana"/>
                <a:sym typeface="Verdana"/>
              </a:rPr>
              <a:t> </a:t>
            </a:r>
            <a:r>
              <a:rPr lang="en-IN" sz="1700" b="1" i="0" dirty="0" err="1">
                <a:solidFill>
                  <a:schemeClr val="tx2">
                    <a:lumMod val="75000"/>
                  </a:schemeClr>
                </a:solidFill>
                <a:effectLst/>
                <a:latin typeface="Verdana" panose="020B0604030504040204" pitchFamily="34" charset="0"/>
                <a:ea typeface="Verdana" panose="020B0604030504040204" pitchFamily="34" charset="0"/>
              </a:rPr>
              <a:t>Srabana</a:t>
            </a:r>
            <a:r>
              <a:rPr lang="en-IN" sz="1700" b="1" i="0" dirty="0">
                <a:solidFill>
                  <a:schemeClr val="tx2">
                    <a:lumMod val="75000"/>
                  </a:schemeClr>
                </a:solidFill>
                <a:effectLst/>
                <a:latin typeface="Verdana" panose="020B0604030504040204" pitchFamily="34" charset="0"/>
                <a:ea typeface="Verdana" panose="020B0604030504040204" pitchFamily="34" charset="0"/>
              </a:rPr>
              <a:t> </a:t>
            </a:r>
            <a:r>
              <a:rPr lang="en-IN" sz="1700" b="1" i="0" dirty="0" err="1">
                <a:solidFill>
                  <a:schemeClr val="tx2">
                    <a:lumMod val="75000"/>
                  </a:schemeClr>
                </a:solidFill>
                <a:effectLst/>
                <a:latin typeface="Verdana" panose="020B0604030504040204" pitchFamily="34" charset="0"/>
                <a:ea typeface="Verdana" panose="020B0604030504040204" pitchFamily="34" charset="0"/>
              </a:rPr>
              <a:t>Pramanik</a:t>
            </a:r>
            <a:endParaRPr lang="en-IN" sz="1700" b="1" i="0" dirty="0">
              <a:solidFill>
                <a:schemeClr val="tx2">
                  <a:lumMod val="75000"/>
                </a:schemeClr>
              </a:solidFill>
              <a:effectLst/>
              <a:latin typeface="Verdana" panose="020B0604030504040204" pitchFamily="34" charset="0"/>
              <a:ea typeface="Verdana" panose="020B0604030504040204" pitchFamily="34" charset="0"/>
            </a:endParaRPr>
          </a:p>
          <a:p>
            <a:pPr algn="ctr"/>
            <a:r>
              <a:rPr lang="en-IN" sz="1700" b="1" i="0" dirty="0">
                <a:solidFill>
                  <a:schemeClr val="tx2">
                    <a:lumMod val="75000"/>
                  </a:schemeClr>
                </a:solidFill>
                <a:effectLst/>
                <a:latin typeface="Verdana" panose="020B0604030504040204" pitchFamily="34" charset="0"/>
                <a:ea typeface="Verdana" panose="020B0604030504040204" pitchFamily="34" charset="0"/>
              </a:rPr>
              <a:t>Assistant Professor (Senior Scale)</a:t>
            </a:r>
            <a:endParaRPr lang="en-GB" sz="1700" b="1" dirty="0">
              <a:solidFill>
                <a:schemeClr val="tx2">
                  <a:lumMod val="75000"/>
                </a:schemeClr>
              </a:solidFill>
              <a:latin typeface="Verdana" panose="020B0604030504040204" pitchFamily="34" charset="0"/>
              <a:ea typeface="Verdana" panose="020B0604030504040204" pitchFamily="34"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Verdana" panose="020B0604030504040204" pitchFamily="34" charset="0"/>
                <a:ea typeface="Verdana" panose="020B0604030504040204" pitchFamily="34" charset="0"/>
                <a:cs typeface="Verdana"/>
                <a:sym typeface="Verdana"/>
              </a:rPr>
              <a:t>School of Computer Science and Engineering</a:t>
            </a:r>
            <a:endParaRPr dirty="0">
              <a:latin typeface="Verdana" panose="020B0604030504040204" pitchFamily="34" charset="0"/>
              <a:ea typeface="Verdana" panose="020B0604030504040204" pitchFamily="34"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Verdana" panose="020B0604030504040204" pitchFamily="34" charset="0"/>
                <a:ea typeface="Verdana" panose="020B0604030504040204" pitchFamily="34" charset="0"/>
                <a:cs typeface="Verdana"/>
                <a:sym typeface="Verdana"/>
              </a:rPr>
              <a:t>Presidency University</a:t>
            </a:r>
            <a:endParaRPr dirty="0">
              <a:latin typeface="Verdana" panose="020B0604030504040204" pitchFamily="34" charset="0"/>
              <a:ea typeface="Verdana" panose="020B0604030504040204" pitchFamily="34"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Verdana" panose="020B0604030504040204" pitchFamily="34" charset="0"/>
                <a:ea typeface="Verdana" panose="020B0604030504040204" pitchFamily="34" charset="0"/>
                <a:cs typeface="Times New Roman" panose="02020603050405020304" pitchFamily="18" charset="0"/>
                <a:sym typeface="Verdana"/>
              </a:rPr>
              <a:t>PIP2001 Capstone Project</a:t>
            </a:r>
            <a:endParaRPr dirty="0">
              <a:latin typeface="Verdana" panose="020B0604030504040204" pitchFamily="34" charset="0"/>
              <a:ea typeface="Verdana" panose="020B0604030504040204" pitchFamily="34"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Verdana" panose="020B0604030504040204" pitchFamily="34" charset="0"/>
                <a:ea typeface="Verdana" panose="020B0604030504040204" pitchFamily="34" charset="0"/>
                <a:cs typeface="Times New Roman" panose="02020603050405020304" pitchFamily="18" charset="0"/>
                <a:sym typeface="Verdana"/>
              </a:rPr>
              <a:t>Final Review</a:t>
            </a:r>
            <a:endParaRPr sz="2000" b="1" i="0" u="none" strike="noStrike" cap="none" dirty="0">
              <a:solidFill>
                <a:srgbClr val="17365D"/>
              </a:solidFill>
              <a:latin typeface="Verdana" panose="020B0604030504040204" pitchFamily="34" charset="0"/>
              <a:ea typeface="Verdana" panose="020B0604030504040204" pitchFamily="34" charset="0"/>
              <a:cs typeface="Times New Roman" panose="02020603050405020304" pitchFamily="18" charset="0"/>
              <a:sym typeface="Verdana"/>
            </a:endParaRPr>
          </a:p>
        </p:txBody>
      </p:sp>
      <p:sp>
        <p:nvSpPr>
          <p:cNvPr id="8" name="Google Shape;91;p13"/>
          <p:cNvSpPr txBox="1"/>
          <p:nvPr/>
        </p:nvSpPr>
        <p:spPr>
          <a:xfrm>
            <a:off x="0" y="4635609"/>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b="1" i="0" u="none" strike="noStrike" cap="none" dirty="0">
                <a:solidFill>
                  <a:schemeClr val="accent1"/>
                </a:solidFill>
                <a:latin typeface="Verdana" panose="020B0604030504040204" pitchFamily="34" charset="0"/>
                <a:ea typeface="Verdana" panose="020B0604030504040204" pitchFamily="34" charset="0"/>
                <a:cs typeface="Verdana"/>
                <a:sym typeface="Verdana"/>
              </a:rPr>
              <a:t>Name of the Program</a:t>
            </a:r>
            <a:r>
              <a:rPr lang="en-US" b="1" dirty="0">
                <a:solidFill>
                  <a:schemeClr val="accent1"/>
                </a:solidFill>
                <a:latin typeface="Verdana" panose="020B0604030504040204" pitchFamily="34" charset="0"/>
                <a:ea typeface="Verdana" panose="020B0604030504040204" pitchFamily="34" charset="0"/>
                <a:cs typeface="Verdana"/>
                <a:sym typeface="Verdana"/>
              </a:rPr>
              <a:t>: </a:t>
            </a:r>
            <a:r>
              <a:rPr lang="en-US" b="1" dirty="0" err="1">
                <a:solidFill>
                  <a:schemeClr val="tx1"/>
                </a:solidFill>
                <a:latin typeface="Verdana" panose="020B0604030504040204" pitchFamily="34" charset="0"/>
                <a:ea typeface="Verdana" panose="020B0604030504040204" pitchFamily="34" charset="0"/>
                <a:cs typeface="Verdana"/>
                <a:sym typeface="Verdana"/>
              </a:rPr>
              <a:t>B.Tech</a:t>
            </a:r>
            <a:r>
              <a:rPr lang="en-US" b="1" dirty="0">
                <a:solidFill>
                  <a:schemeClr val="tx1"/>
                </a:solidFill>
                <a:latin typeface="Verdana" panose="020B0604030504040204" pitchFamily="34" charset="0"/>
                <a:ea typeface="Verdana" panose="020B0604030504040204" pitchFamily="34" charset="0"/>
                <a:cs typeface="Verdana"/>
                <a:sym typeface="Verdana"/>
              </a:rPr>
              <a:t> Computer Science Engineering (Data Science)</a:t>
            </a:r>
            <a:endParaRPr lang="en-US" b="1" i="0" u="none" strike="noStrike" cap="none" dirty="0">
              <a:solidFill>
                <a:schemeClr val="tx1"/>
              </a:solidFill>
              <a:latin typeface="Verdana" panose="020B0604030504040204" pitchFamily="34" charset="0"/>
              <a:ea typeface="Verdana" panose="020B0604030504040204" pitchFamily="34" charset="0"/>
              <a:cs typeface="Verdana"/>
              <a:sym typeface="Verdana"/>
            </a:endParaRPr>
          </a:p>
          <a:p>
            <a:pPr>
              <a:buClr>
                <a:srgbClr val="17365D"/>
              </a:buClr>
              <a:buSzPct val="100000"/>
            </a:pPr>
            <a:r>
              <a:rPr lang="en-US" b="1" dirty="0">
                <a:solidFill>
                  <a:schemeClr val="accent1"/>
                </a:solidFill>
                <a:latin typeface="Verdana" panose="020B0604030504040204" pitchFamily="34" charset="0"/>
                <a:ea typeface="Verdana" panose="020B0604030504040204" pitchFamily="34" charset="0"/>
                <a:cs typeface="Verdana"/>
                <a:sym typeface="Verdana"/>
              </a:rPr>
              <a:t>Name of the HoD: </a:t>
            </a:r>
            <a:r>
              <a:rPr lang="en-IN" b="1" i="0" dirty="0" err="1">
                <a:solidFill>
                  <a:srgbClr val="000000"/>
                </a:solidFill>
                <a:effectLst/>
                <a:latin typeface="Verdana" panose="020B0604030504040204" pitchFamily="34" charset="0"/>
                <a:ea typeface="Verdana" panose="020B0604030504040204" pitchFamily="34" charset="0"/>
              </a:rPr>
              <a:t>Dr.</a:t>
            </a:r>
            <a:r>
              <a:rPr lang="en-IN" b="1" i="0" dirty="0">
                <a:solidFill>
                  <a:srgbClr val="000000"/>
                </a:solidFill>
                <a:effectLst/>
                <a:latin typeface="Verdana" panose="020B0604030504040204" pitchFamily="34" charset="0"/>
                <a:ea typeface="Verdana" panose="020B0604030504040204" pitchFamily="34" charset="0"/>
              </a:rPr>
              <a:t> </a:t>
            </a:r>
            <a:r>
              <a:rPr lang="en-IN" b="1" i="0" dirty="0" err="1">
                <a:solidFill>
                  <a:srgbClr val="000000"/>
                </a:solidFill>
                <a:effectLst/>
                <a:latin typeface="Verdana" panose="020B0604030504040204" pitchFamily="34" charset="0"/>
                <a:ea typeface="Verdana" panose="020B0604030504040204" pitchFamily="34" charset="0"/>
              </a:rPr>
              <a:t>Saira</a:t>
            </a:r>
            <a:r>
              <a:rPr lang="en-IN" b="1" i="0" dirty="0">
                <a:solidFill>
                  <a:srgbClr val="000000"/>
                </a:solidFill>
                <a:effectLst/>
                <a:latin typeface="Verdana" panose="020B0604030504040204" pitchFamily="34" charset="0"/>
                <a:ea typeface="Verdana" panose="020B0604030504040204" pitchFamily="34" charset="0"/>
              </a:rPr>
              <a:t> Banu </a:t>
            </a:r>
            <a:r>
              <a:rPr lang="en-IN" b="1" i="0" dirty="0" err="1">
                <a:solidFill>
                  <a:srgbClr val="000000"/>
                </a:solidFill>
                <a:effectLst/>
                <a:latin typeface="Verdana" panose="020B0604030504040204" pitchFamily="34" charset="0"/>
                <a:ea typeface="Verdana" panose="020B0604030504040204" pitchFamily="34" charset="0"/>
              </a:rPr>
              <a:t>Atham</a:t>
            </a:r>
            <a:endParaRPr lang="en-US" b="1" dirty="0">
              <a:solidFill>
                <a:schemeClr val="accent1"/>
              </a:solidFill>
              <a:latin typeface="Verdana" panose="020B0604030504040204" pitchFamily="34" charset="0"/>
              <a:ea typeface="Verdana" panose="020B0604030504040204" pitchFamily="34" charset="0"/>
              <a:cs typeface="Verdana"/>
              <a:sym typeface="Verdana"/>
            </a:endParaRPr>
          </a:p>
          <a:p>
            <a:pPr marL="0" marR="0" lvl="0" indent="0" rtl="0">
              <a:spcBef>
                <a:spcPts val="0"/>
              </a:spcBef>
              <a:spcAft>
                <a:spcPts val="0"/>
              </a:spcAft>
              <a:buClr>
                <a:srgbClr val="17365D"/>
              </a:buClr>
              <a:buSzPct val="100000"/>
              <a:buFont typeface="Arial"/>
              <a:buNone/>
            </a:pPr>
            <a:r>
              <a:rPr lang="en-US" b="1" i="0" u="none" strike="noStrike" cap="none" dirty="0">
                <a:solidFill>
                  <a:schemeClr val="accent1"/>
                </a:solidFill>
                <a:latin typeface="Verdana" panose="020B0604030504040204" pitchFamily="34" charset="0"/>
                <a:ea typeface="Verdana" panose="020B0604030504040204" pitchFamily="34" charset="0"/>
                <a:cs typeface="Verdana"/>
                <a:sym typeface="Verdana"/>
              </a:rPr>
              <a:t>Name of the Program Project Coordinator: </a:t>
            </a:r>
            <a:r>
              <a:rPr lang="en-US" b="1" i="0" u="none" strike="noStrike" cap="none" dirty="0">
                <a:solidFill>
                  <a:schemeClr val="tx1"/>
                </a:solidFill>
                <a:latin typeface="Verdana" panose="020B0604030504040204" pitchFamily="34" charset="0"/>
                <a:ea typeface="Verdana" panose="020B0604030504040204" pitchFamily="34" charset="0"/>
                <a:cs typeface="Verdana"/>
                <a:sym typeface="Verdana"/>
              </a:rPr>
              <a:t>Dr. Manjula HM</a:t>
            </a:r>
          </a:p>
          <a:p>
            <a:pPr lvl="0">
              <a:buClr>
                <a:srgbClr val="17365D"/>
              </a:buClr>
              <a:buSzPct val="100000"/>
            </a:pPr>
            <a:r>
              <a:rPr lang="en-US" b="1" dirty="0">
                <a:solidFill>
                  <a:schemeClr val="accent1"/>
                </a:solidFill>
                <a:latin typeface="Verdana" panose="020B0604030504040204" pitchFamily="34" charset="0"/>
                <a:ea typeface="Verdana" panose="020B0604030504040204" pitchFamily="34" charset="0"/>
                <a:cs typeface="Verdana"/>
                <a:sym typeface="Verdana"/>
              </a:rPr>
              <a:t>Name of the School Project Coordinators: </a:t>
            </a:r>
            <a:r>
              <a:rPr lang="en-US" b="1" i="0" u="none" strike="noStrike" cap="none" dirty="0">
                <a:solidFill>
                  <a:schemeClr val="tx1"/>
                </a:solidFill>
                <a:latin typeface="Verdana" panose="020B0604030504040204" pitchFamily="34" charset="0"/>
                <a:ea typeface="Verdana" panose="020B0604030504040204" pitchFamily="34" charset="0"/>
                <a:cs typeface="Verdana"/>
                <a:sym typeface="Verdana"/>
              </a:rPr>
              <a:t>Dr. Sampath A K / Dr. Abdul Khadar A / Mr. Md </a:t>
            </a:r>
            <a:r>
              <a:rPr lang="en-US" b="1" i="0" u="none" strike="noStrike" cap="none" dirty="0" err="1">
                <a:solidFill>
                  <a:schemeClr val="tx1"/>
                </a:solidFill>
                <a:latin typeface="Verdana" panose="020B0604030504040204" pitchFamily="34" charset="0"/>
                <a:ea typeface="Verdana" panose="020B0604030504040204" pitchFamily="34" charset="0"/>
                <a:cs typeface="Verdana"/>
                <a:sym typeface="Verdana"/>
              </a:rPr>
              <a:t>Ziaur</a:t>
            </a:r>
            <a:r>
              <a:rPr lang="en-US" b="1" i="0" u="none" strike="noStrike" cap="none" dirty="0">
                <a:solidFill>
                  <a:schemeClr val="tx1"/>
                </a:solidFill>
                <a:latin typeface="Verdana" panose="020B0604030504040204" pitchFamily="34" charset="0"/>
                <a:ea typeface="Verdana" panose="020B0604030504040204" pitchFamily="34" charset="0"/>
                <a:cs typeface="Verdana"/>
                <a:sym typeface="Verdana"/>
              </a:rPr>
              <a:t> Rahman</a:t>
            </a:r>
            <a:endParaRPr b="1" i="0" u="none" strike="noStrike" cap="none" dirty="0">
              <a:solidFill>
                <a:schemeClr val="tx1"/>
              </a:solidFill>
              <a:latin typeface="Verdana" panose="020B0604030504040204" pitchFamily="34" charset="0"/>
              <a:ea typeface="Verdana" panose="020B0604030504040204" pitchFamily="34" charset="0"/>
              <a:cs typeface="Verdana"/>
              <a:sym typeface="Verdana"/>
            </a:endParaRPr>
          </a:p>
        </p:txBody>
      </p:sp>
      <p:graphicFrame>
        <p:nvGraphicFramePr>
          <p:cNvPr id="2" name="Table 2">
            <a:extLst>
              <a:ext uri="{FF2B5EF4-FFF2-40B4-BE49-F238E27FC236}">
                <a16:creationId xmlns:a16="http://schemas.microsoft.com/office/drawing/2014/main" id="{23140B4B-E81F-4608-92AC-65ABEAA7BDD4}"/>
              </a:ext>
            </a:extLst>
          </p:cNvPr>
          <p:cNvGraphicFramePr>
            <a:graphicFrameLocks noGrp="1"/>
          </p:cNvGraphicFramePr>
          <p:nvPr>
            <p:extLst>
              <p:ext uri="{D42A27DB-BD31-4B8C-83A1-F6EECF244321}">
                <p14:modId xmlns:p14="http://schemas.microsoft.com/office/powerpoint/2010/main" val="302473940"/>
              </p:ext>
            </p:extLst>
          </p:nvPr>
        </p:nvGraphicFramePr>
        <p:xfrm>
          <a:off x="322165" y="3163924"/>
          <a:ext cx="5773835" cy="1483360"/>
        </p:xfrm>
        <a:graphic>
          <a:graphicData uri="http://schemas.openxmlformats.org/drawingml/2006/table">
            <a:tbl>
              <a:tblPr firstRow="1" bandRow="1"/>
              <a:tblGrid>
                <a:gridCol w="2360968">
                  <a:extLst>
                    <a:ext uri="{9D8B030D-6E8A-4147-A177-3AD203B41FA5}">
                      <a16:colId xmlns:a16="http://schemas.microsoft.com/office/drawing/2014/main" val="498617815"/>
                    </a:ext>
                  </a:extLst>
                </a:gridCol>
                <a:gridCol w="3412867">
                  <a:extLst>
                    <a:ext uri="{9D8B030D-6E8A-4147-A177-3AD203B41FA5}">
                      <a16:colId xmlns:a16="http://schemas.microsoft.com/office/drawing/2014/main" val="3806550478"/>
                    </a:ext>
                  </a:extLst>
                </a:gridCol>
              </a:tblGrid>
              <a:tr h="370840">
                <a:tc>
                  <a:txBody>
                    <a:bodyPr/>
                    <a:lstStyle/>
                    <a:p>
                      <a:r>
                        <a:rPr lang="en-US" sz="1700" dirty="0">
                          <a:latin typeface="Verdana" panose="020B0604030504040204" pitchFamily="34" charset="0"/>
                          <a:ea typeface="Verdana" panose="020B0604030504040204" pitchFamily="34" charset="0"/>
                        </a:rPr>
                        <a:t>20211CSD0002</a:t>
                      </a:r>
                      <a:endParaRPr lang="en-IN" sz="1700" dirty="0">
                        <a:latin typeface="Verdana" panose="020B0604030504040204" pitchFamily="34" charset="0"/>
                        <a:ea typeface="Verdana" panose="020B0604030504040204" pitchFamily="34" charset="0"/>
                      </a:endParaRPr>
                    </a:p>
                  </a:txBody>
                  <a:tcPr/>
                </a:tc>
                <a:tc>
                  <a:txBody>
                    <a:bodyPr/>
                    <a:lstStyle/>
                    <a:p>
                      <a:r>
                        <a:rPr lang="en-IN" sz="1700" dirty="0">
                          <a:latin typeface="Verdana" panose="020B0604030504040204" pitchFamily="34" charset="0"/>
                          <a:ea typeface="Verdana" panose="020B0604030504040204" pitchFamily="34" charset="0"/>
                        </a:rPr>
                        <a:t>Venessa Gwendolyn </a:t>
                      </a:r>
                    </a:p>
                  </a:txBody>
                  <a:tcPr/>
                </a:tc>
                <a:extLst>
                  <a:ext uri="{0D108BD9-81ED-4DB2-BD59-A6C34878D82A}">
                    <a16:rowId xmlns:a16="http://schemas.microsoft.com/office/drawing/2014/main" val="178529470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700" dirty="0">
                          <a:latin typeface="Verdana" panose="020B0604030504040204" pitchFamily="34" charset="0"/>
                          <a:ea typeface="Verdana" panose="020B0604030504040204" pitchFamily="34" charset="0"/>
                        </a:rPr>
                        <a:t>20211CSD0158</a:t>
                      </a:r>
                      <a:endParaRPr lang="en-IN" sz="1700" dirty="0">
                        <a:latin typeface="Verdana" panose="020B0604030504040204" pitchFamily="34" charset="0"/>
                        <a:ea typeface="Verdana" panose="020B0604030504040204" pitchFamily="34" charset="0"/>
                      </a:endParaRPr>
                    </a:p>
                  </a:txBody>
                  <a:tcPr/>
                </a:tc>
                <a:tc>
                  <a:txBody>
                    <a:bodyPr/>
                    <a:lstStyle/>
                    <a:p>
                      <a:r>
                        <a:rPr lang="en-US" sz="1700" dirty="0">
                          <a:latin typeface="Verdana" panose="020B0604030504040204" pitchFamily="34" charset="0"/>
                          <a:ea typeface="Verdana" panose="020B0604030504040204" pitchFamily="34" charset="0"/>
                        </a:rPr>
                        <a:t>Veluru Hitha </a:t>
                      </a:r>
                      <a:endParaRPr lang="en-IN" sz="17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95019243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700" dirty="0">
                          <a:latin typeface="Verdana" panose="020B0604030504040204" pitchFamily="34" charset="0"/>
                          <a:ea typeface="Verdana" panose="020B0604030504040204" pitchFamily="34" charset="0"/>
                        </a:rPr>
                        <a:t>20211CSD0082</a:t>
                      </a:r>
                      <a:endParaRPr lang="en-IN" sz="1700" dirty="0">
                        <a:latin typeface="Verdana" panose="020B0604030504040204" pitchFamily="34" charset="0"/>
                        <a:ea typeface="Verdana" panose="020B0604030504040204" pitchFamily="34" charset="0"/>
                      </a:endParaRPr>
                    </a:p>
                  </a:txBody>
                  <a:tcPr/>
                </a:tc>
                <a:tc>
                  <a:txBody>
                    <a:bodyPr/>
                    <a:lstStyle/>
                    <a:p>
                      <a:r>
                        <a:rPr lang="en-US" sz="1700" dirty="0" err="1">
                          <a:latin typeface="Verdana" panose="020B0604030504040204" pitchFamily="34" charset="0"/>
                          <a:ea typeface="Verdana" panose="020B0604030504040204" pitchFamily="34" charset="0"/>
                        </a:rPr>
                        <a:t>Nisarga</a:t>
                      </a:r>
                      <a:r>
                        <a:rPr lang="en-US" sz="1700" dirty="0">
                          <a:latin typeface="Verdana" panose="020B0604030504040204" pitchFamily="34" charset="0"/>
                          <a:ea typeface="Verdana" panose="020B0604030504040204" pitchFamily="34" charset="0"/>
                        </a:rPr>
                        <a:t> B.M.</a:t>
                      </a:r>
                      <a:endParaRPr lang="en-IN" sz="17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73206067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700" dirty="0">
                          <a:latin typeface="Verdana" panose="020B0604030504040204" pitchFamily="34" charset="0"/>
                          <a:ea typeface="Verdana" panose="020B0604030504040204" pitchFamily="34" charset="0"/>
                        </a:rPr>
                        <a:t>20211CSD0028</a:t>
                      </a:r>
                      <a:endParaRPr lang="en-IN" sz="1700" dirty="0">
                        <a:latin typeface="Verdana" panose="020B0604030504040204" pitchFamily="34" charset="0"/>
                        <a:ea typeface="Verdana" panose="020B0604030504040204" pitchFamily="34" charset="0"/>
                      </a:endParaRPr>
                    </a:p>
                  </a:txBody>
                  <a:tcPr/>
                </a:tc>
                <a:tc>
                  <a:txBody>
                    <a:bodyPr/>
                    <a:lstStyle/>
                    <a:p>
                      <a:r>
                        <a:rPr lang="en-US" sz="1700" dirty="0">
                          <a:latin typeface="Verdana" panose="020B0604030504040204" pitchFamily="34" charset="0"/>
                          <a:ea typeface="Verdana" panose="020B0604030504040204" pitchFamily="34" charset="0"/>
                        </a:rPr>
                        <a:t>Vibha Swamy</a:t>
                      </a:r>
                      <a:endParaRPr lang="en-IN" sz="17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148327838"/>
                  </a:ext>
                </a:extLst>
              </a:tr>
            </a:tbl>
          </a:graphicData>
        </a:graphic>
      </p:graphicFrame>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and Hardware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lvl="0" algn="just">
              <a:lnSpc>
                <a:spcPct val="115000"/>
              </a:lnSpc>
              <a:spcAft>
                <a:spcPts val="1000"/>
              </a:spcAft>
              <a:buFont typeface="Symbol" panose="05050102010706020507" pitchFamily="18" charset="2"/>
              <a:buChar char=""/>
              <a:tabLst>
                <a:tab pos="457200" algn="l"/>
              </a:tabLst>
            </a:pPr>
            <a:r>
              <a:rPr lang="en-IN" sz="2000" dirty="0">
                <a:cs typeface="Times New Roman" panose="02020603050405020304" pitchFamily="18" charset="0"/>
              </a:rPr>
              <a:t>Operating System      	-   Windows 10	</a:t>
            </a:r>
          </a:p>
          <a:p>
            <a:pPr lvl="0" algn="just">
              <a:lnSpc>
                <a:spcPct val="115000"/>
              </a:lnSpc>
              <a:spcAft>
                <a:spcPts val="1000"/>
              </a:spcAft>
              <a:buFont typeface="Symbol" panose="05050102010706020507" pitchFamily="18" charset="2"/>
              <a:buChar char=""/>
              <a:tabLst>
                <a:tab pos="457200" algn="l"/>
              </a:tabLst>
            </a:pPr>
            <a:r>
              <a:rPr lang="en-IN" sz="2000" dirty="0">
                <a:cs typeface="Times New Roman" panose="02020603050405020304" pitchFamily="18" charset="0"/>
              </a:rPr>
              <a:t>JDK				-   Java(</a:t>
            </a:r>
            <a:r>
              <a:rPr lang="en-IN" sz="2000" dirty="0" err="1">
                <a:cs typeface="Times New Roman" panose="02020603050405020304" pitchFamily="18" charset="0"/>
              </a:rPr>
              <a:t>kotlin</a:t>
            </a:r>
            <a:r>
              <a:rPr lang="en-IN" sz="2000" dirty="0">
                <a:cs typeface="Times New Roman" panose="02020603050405020304" pitchFamily="18" charset="0"/>
              </a:rPr>
              <a:t>)</a:t>
            </a:r>
          </a:p>
          <a:p>
            <a:pPr lvl="0" algn="just">
              <a:lnSpc>
                <a:spcPct val="115000"/>
              </a:lnSpc>
              <a:spcAft>
                <a:spcPts val="1000"/>
              </a:spcAft>
              <a:buFont typeface="Symbol" panose="05050102010706020507" pitchFamily="18" charset="2"/>
              <a:buChar char=""/>
              <a:tabLst>
                <a:tab pos="457200" algn="l"/>
              </a:tabLst>
            </a:pPr>
            <a:r>
              <a:rPr lang="en-IN" sz="2000" dirty="0">
                <a:cs typeface="Times New Roman" panose="02020603050405020304" pitchFamily="18" charset="0"/>
              </a:rPr>
              <a:t>SDK			  	-   Android </a:t>
            </a:r>
          </a:p>
          <a:p>
            <a:pPr lvl="0" algn="just">
              <a:lnSpc>
                <a:spcPct val="115000"/>
              </a:lnSpc>
              <a:spcAft>
                <a:spcPts val="1000"/>
              </a:spcAft>
              <a:buFont typeface="Symbol" panose="05050102010706020507" pitchFamily="18" charset="2"/>
              <a:buChar char=""/>
              <a:tabLst>
                <a:tab pos="457200" algn="l"/>
              </a:tabLst>
            </a:pPr>
            <a:r>
              <a:rPr lang="en-IN" sz="2000" dirty="0">
                <a:cs typeface="Times New Roman" panose="02020603050405020304" pitchFamily="18" charset="0"/>
              </a:rPr>
              <a:t>IDE				-   Android studio</a:t>
            </a:r>
          </a:p>
          <a:p>
            <a:pPr lvl="0" algn="just">
              <a:lnSpc>
                <a:spcPct val="115000"/>
              </a:lnSpc>
              <a:spcAft>
                <a:spcPts val="1000"/>
              </a:spcAft>
              <a:buFont typeface="Symbol" panose="05050102010706020507" pitchFamily="18" charset="2"/>
              <a:buChar char=""/>
              <a:tabLst>
                <a:tab pos="457200" algn="l"/>
              </a:tabLst>
            </a:pPr>
            <a:r>
              <a:rPr lang="en-IN" sz="2000" dirty="0">
                <a:cs typeface="Times New Roman" panose="02020603050405020304" pitchFamily="18" charset="0"/>
              </a:rPr>
              <a:t>Database			-    my SQL</a:t>
            </a:r>
          </a:p>
          <a:p>
            <a:pPr lvl="0" algn="just">
              <a:lnSpc>
                <a:spcPct val="115000"/>
              </a:lnSpc>
              <a:spcAft>
                <a:spcPts val="1000"/>
              </a:spcAft>
              <a:buFont typeface="Symbol" panose="05050102010706020507" pitchFamily="18" charset="2"/>
              <a:buChar char=""/>
              <a:tabLst>
                <a:tab pos="457200" algn="l"/>
              </a:tabLst>
            </a:pPr>
            <a:r>
              <a:rPr lang="en-IN" sz="2000" dirty="0">
                <a:cs typeface="Times New Roman" panose="02020603050405020304" pitchFamily="18" charset="0"/>
              </a:rPr>
              <a:t>Processor                        -   I3/Intel Processor</a:t>
            </a:r>
          </a:p>
          <a:p>
            <a:pPr lvl="0" algn="just">
              <a:lnSpc>
                <a:spcPct val="115000"/>
              </a:lnSpc>
              <a:spcAft>
                <a:spcPts val="1000"/>
              </a:spcAft>
              <a:buFont typeface="Symbol" panose="05050102010706020507" pitchFamily="18" charset="2"/>
              <a:buChar char=""/>
              <a:tabLst>
                <a:tab pos="457200" algn="l"/>
              </a:tabLst>
            </a:pPr>
            <a:r>
              <a:rPr lang="en-IN" sz="2000" dirty="0">
                <a:cs typeface="Times New Roman" panose="02020603050405020304" pitchFamily="18" charset="0"/>
              </a:rPr>
              <a:t>RAM                               -    8 GB </a:t>
            </a:r>
          </a:p>
          <a:p>
            <a:pPr lvl="0" algn="just">
              <a:lnSpc>
                <a:spcPct val="115000"/>
              </a:lnSpc>
              <a:spcAft>
                <a:spcPts val="1000"/>
              </a:spcAft>
              <a:buFont typeface="Symbol" panose="05050102010706020507" pitchFamily="18" charset="2"/>
              <a:buChar char=""/>
              <a:tabLst>
                <a:tab pos="457200" algn="l"/>
              </a:tabLst>
            </a:pPr>
            <a:r>
              <a:rPr lang="en-IN" sz="2000" dirty="0">
                <a:cs typeface="Times New Roman" panose="02020603050405020304" pitchFamily="18" charset="0"/>
              </a:rPr>
              <a:t>Hard Disk                       -    1TB</a:t>
            </a:r>
          </a:p>
          <a:p>
            <a:pPr marL="0" lvl="0" indent="0" algn="just">
              <a:lnSpc>
                <a:spcPct val="115000"/>
              </a:lnSpc>
              <a:spcAft>
                <a:spcPts val="1000"/>
              </a:spcAft>
              <a:buNone/>
              <a:tabLst>
                <a:tab pos="457200" algn="l"/>
              </a:tabLst>
            </a:pPr>
            <a:endParaRPr lang="en-IN" sz="2000" dirty="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C94F1AC0-F169-4739-8604-C31A5CC3D100}"/>
              </a:ext>
            </a:extLst>
          </p:cNvPr>
          <p:cNvPicPr>
            <a:picLocks noGrp="1" noChangeAspect="1"/>
          </p:cNvPicPr>
          <p:nvPr>
            <p:ph idx="1"/>
          </p:nvPr>
        </p:nvPicPr>
        <p:blipFill>
          <a:blip r:embed="rId2"/>
          <a:stretch>
            <a:fillRect/>
          </a:stretch>
        </p:blipFill>
        <p:spPr>
          <a:xfrm>
            <a:off x="812800" y="1156320"/>
            <a:ext cx="10668000" cy="4926360"/>
          </a:xfrm>
          <a:prstGeom prst="rect">
            <a:avLst/>
          </a:prstGeom>
        </p:spPr>
      </p:pic>
    </p:spTree>
    <p:extLst>
      <p:ext uri="{BB962C8B-B14F-4D97-AF65-F5344CB8AC3E}">
        <p14:creationId xmlns:p14="http://schemas.microsoft.com/office/powerpoint/2010/main" val="367733288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 Obtained</a:t>
            </a:r>
          </a:p>
        </p:txBody>
      </p:sp>
      <p:sp>
        <p:nvSpPr>
          <p:cNvPr id="3" name="Content Placeholder 2"/>
          <p:cNvSpPr>
            <a:spLocks noGrp="1"/>
          </p:cNvSpPr>
          <p:nvPr>
            <p:ph idx="1"/>
          </p:nvPr>
        </p:nvSpPr>
        <p:spPr/>
        <p:txBody>
          <a:bodyPr>
            <a:normAutofit lnSpcReduction="10000"/>
          </a:bodyPr>
          <a:lstStyle/>
          <a:p>
            <a:pPr algn="just">
              <a:lnSpc>
                <a:spcPct val="150000"/>
              </a:lnSpc>
            </a:pPr>
            <a:r>
              <a:rPr lang="en-US" sz="2000" dirty="0">
                <a:cs typeface="Times New Roman" panose="02020603050405020304" pitchFamily="18" charset="0"/>
              </a:rPr>
              <a:t>The Project is an innovative solution tailored for small entrepreneurs in the industry. The mobile app provides a user-friendly platform where entrepreneurs can showcase their products, manage inventory, and handle orders. </a:t>
            </a:r>
          </a:p>
          <a:p>
            <a:pPr algn="just">
              <a:lnSpc>
                <a:spcPct val="150000"/>
              </a:lnSpc>
            </a:pPr>
            <a:r>
              <a:rPr lang="en-US" sz="2000" dirty="0">
                <a:cs typeface="Times New Roman" panose="02020603050405020304" pitchFamily="18" charset="0"/>
              </a:rPr>
              <a:t>The system is designed to streamline the process from product display to order fulfillment, allowing sellers to focus on crafting quality  goods while efficiently managing their business. </a:t>
            </a:r>
          </a:p>
          <a:p>
            <a:pPr algn="just">
              <a:lnSpc>
                <a:spcPct val="150000"/>
              </a:lnSpc>
            </a:pPr>
            <a:r>
              <a:rPr lang="en-US" sz="2000" dirty="0">
                <a:cs typeface="Times New Roman" panose="02020603050405020304" pitchFamily="18" charset="0"/>
              </a:rPr>
              <a:t>Users of the app can browse products, place orders, make secure payments, and track their purchases.</a:t>
            </a:r>
            <a:r>
              <a:rPr lang="en-US" altLang="en-US" sz="2000" dirty="0">
                <a:cs typeface="Times New Roman" panose="02020603050405020304" pitchFamily="18" charset="0"/>
              </a:rPr>
              <a:t> </a:t>
            </a:r>
          </a:p>
          <a:p>
            <a:pPr algn="just">
              <a:lnSpc>
                <a:spcPct val="150000"/>
              </a:lnSpc>
            </a:pPr>
            <a:r>
              <a:rPr lang="en-US" altLang="en-US" sz="2000" dirty="0">
                <a:cs typeface="Times New Roman" panose="02020603050405020304" pitchFamily="18" charset="0"/>
              </a:rPr>
              <a:t>Users can also chat with a bot for product inquiries.</a:t>
            </a:r>
            <a:r>
              <a:rPr lang="en-US" sz="2000" dirty="0">
                <a:cs typeface="Times New Roman" panose="02020603050405020304" pitchFamily="18" charset="0"/>
              </a:rPr>
              <a:t> The admin plays a crucial role in adding sellers, managing accounts, and rating their performance.</a:t>
            </a:r>
            <a:endParaRPr lang="en-IN" sz="2000" dirty="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t>The mobile application aims to streamline business operations for small enterprises by providing an efficient and user-friendly platform. With features like product browsing, order placement, inventory management, and administrative control, the app serves as a bridge between users and sellers. By empowering sellers to manage their products and orders, and giving users the ability to make seamless transactions, the platform ensures a smooth business experience. The inclusion of admin oversight further enhances reliability and system integrity, making this application a comprehensive solution for small business management.</a:t>
            </a:r>
            <a:endParaRPr lang="en-GB" sz="2000" dirty="0"/>
          </a:p>
        </p:txBody>
      </p:sp>
    </p:spTree>
    <p:extLst>
      <p:ext uri="{BB962C8B-B14F-4D97-AF65-F5344CB8AC3E}">
        <p14:creationId xmlns:p14="http://schemas.microsoft.com/office/powerpoint/2010/main" val="223857119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sz="2000" dirty="0">
              <a:latin typeface="Verdana" panose="020B0604030504040204" pitchFamily="34" charset="0"/>
              <a:ea typeface="Verdana" panose="020B0604030504040204" pitchFamily="34" charset="0"/>
            </a:endParaRPr>
          </a:p>
          <a:p>
            <a:pPr marL="342900" indent="-190500" algn="just">
              <a:lnSpc>
                <a:spcPct val="200000"/>
              </a:lnSpc>
              <a:spcBef>
                <a:spcPts val="0"/>
              </a:spcBef>
              <a:buSzPct val="100000"/>
              <a:buFont typeface="Arial"/>
              <a:buNone/>
            </a:pPr>
            <a:r>
              <a:rPr lang="en-US" sz="2000" dirty="0">
                <a:latin typeface="Verdana" panose="020B0604030504040204" pitchFamily="34" charset="0"/>
                <a:ea typeface="Verdana" panose="020B0604030504040204" pitchFamily="34" charset="0"/>
                <a:hlinkClick r:id="rId3"/>
              </a:rPr>
              <a:t>https://github.com/CSD-G19/CustomerServChatbot</a:t>
            </a:r>
            <a:endParaRPr lang="en-US" sz="2000" dirty="0">
              <a:latin typeface="Verdana" panose="020B0604030504040204" pitchFamily="34" charset="0"/>
              <a:ea typeface="Verdana" panose="020B0604030504040204" pitchFamily="34"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499"/>
            <a:ext cx="10668000" cy="487500"/>
          </a:xfrm>
          <a:prstGeom prst="rect">
            <a:avLst/>
          </a:prstGeom>
          <a:noFill/>
          <a:ln>
            <a:noFill/>
          </a:ln>
        </p:spPr>
        <p:txBody>
          <a:bodyPr spcFirstLastPara="1" wrap="square" lIns="91425" tIns="45700" rIns="91425" bIns="45700" anchor="ctr" anchorCtr="0">
            <a:noAutofit/>
          </a:bodyPr>
          <a:lstStyle/>
          <a:p>
            <a:pPr lvl="0"/>
            <a:r>
              <a:rPr lang="en-GB" dirty="0"/>
              <a:t>References</a:t>
            </a: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a:bodyPr>
          <a:lstStyle/>
          <a:p>
            <a:pPr marL="0" indent="0" algn="just">
              <a:lnSpc>
                <a:spcPct val="150000"/>
              </a:lnSpc>
              <a:buNone/>
            </a:pPr>
            <a:r>
              <a:rPr lang="en-US" sz="1800" dirty="0">
                <a:cs typeface="Times New Roman" panose="02020603050405020304" pitchFamily="18" charset="0"/>
              </a:rPr>
              <a:t>[1]. P </a:t>
            </a:r>
            <a:r>
              <a:rPr lang="en-US" sz="1800" dirty="0" err="1">
                <a:cs typeface="Times New Roman" panose="02020603050405020304" pitchFamily="18" charset="0"/>
              </a:rPr>
              <a:t>Yogananth</a:t>
            </a:r>
            <a:r>
              <a:rPr lang="en-US" sz="1800" dirty="0">
                <a:cs typeface="Times New Roman" panose="02020603050405020304" pitchFamily="18" charset="0"/>
              </a:rPr>
              <a:t>; K. </a:t>
            </a:r>
            <a:r>
              <a:rPr lang="en-US" sz="1800" dirty="0" err="1">
                <a:cs typeface="Times New Roman" panose="02020603050405020304" pitchFamily="18" charset="0"/>
              </a:rPr>
              <a:t>Priyadharshini</a:t>
            </a:r>
            <a:r>
              <a:rPr lang="en-US" sz="1800" dirty="0">
                <a:cs typeface="Times New Roman" panose="02020603050405020304" pitchFamily="18" charset="0"/>
              </a:rPr>
              <a:t>; S. </a:t>
            </a:r>
            <a:r>
              <a:rPr lang="en-US" sz="1800" dirty="0" err="1">
                <a:cs typeface="Times New Roman" panose="02020603050405020304" pitchFamily="18" charset="0"/>
              </a:rPr>
              <a:t>Mahalakshmi</a:t>
            </a:r>
            <a:r>
              <a:rPr lang="en-US" sz="1800" dirty="0">
                <a:cs typeface="Times New Roman" panose="02020603050405020304" pitchFamily="18" charset="0"/>
              </a:rPr>
              <a:t>; R. </a:t>
            </a:r>
            <a:r>
              <a:rPr lang="en-US" sz="1800" dirty="0" err="1">
                <a:cs typeface="Times New Roman" panose="02020603050405020304" pitchFamily="18" charset="0"/>
              </a:rPr>
              <a:t>Udhayasanthiya</a:t>
            </a:r>
            <a:r>
              <a:rPr lang="en-US" sz="1800" dirty="0">
                <a:cs typeface="Times New Roman" panose="02020603050405020304" pitchFamily="18" charset="0"/>
              </a:rPr>
              <a:t>; A. </a:t>
            </a:r>
            <a:r>
              <a:rPr lang="en-US" sz="1800" dirty="0" err="1">
                <a:cs typeface="Times New Roman" panose="02020603050405020304" pitchFamily="18" charset="0"/>
              </a:rPr>
              <a:t>Shilpasree</a:t>
            </a:r>
            <a:r>
              <a:rPr lang="en-US" sz="1800" dirty="0">
                <a:cs typeface="Times New Roman" panose="02020603050405020304" pitchFamily="18" charset="0"/>
              </a:rPr>
              <a:t>; Customer demanding products in online shopping — A novel framework; 16-18 February 2017.</a:t>
            </a:r>
            <a:endParaRPr lang="en-IN" sz="1800" dirty="0">
              <a:cs typeface="Times New Roman" panose="02020603050405020304" pitchFamily="18" charset="0"/>
            </a:endParaRPr>
          </a:p>
          <a:p>
            <a:pPr marL="0" indent="0" algn="just">
              <a:lnSpc>
                <a:spcPct val="150000"/>
              </a:lnSpc>
              <a:buNone/>
            </a:pPr>
            <a:r>
              <a:rPr lang="en-US" sz="1800" dirty="0">
                <a:cs typeface="Times New Roman" panose="02020603050405020304" pitchFamily="18" charset="0"/>
              </a:rPr>
              <a:t>[2]. </a:t>
            </a:r>
            <a:r>
              <a:rPr lang="en-US" sz="1800" dirty="0" err="1">
                <a:cs typeface="Times New Roman" panose="02020603050405020304" pitchFamily="18" charset="0"/>
              </a:rPr>
              <a:t>Hafizur</a:t>
            </a:r>
            <a:r>
              <a:rPr lang="en-US" sz="1800" dirty="0">
                <a:cs typeface="Times New Roman" panose="02020603050405020304" pitchFamily="18" charset="0"/>
              </a:rPr>
              <a:t> Rahman; </a:t>
            </a:r>
            <a:r>
              <a:rPr lang="en-US" sz="1800" dirty="0" err="1">
                <a:cs typeface="Times New Roman" panose="02020603050405020304" pitchFamily="18" charset="0"/>
              </a:rPr>
              <a:t>Eshan</a:t>
            </a:r>
            <a:r>
              <a:rPr lang="en-US" sz="1800" dirty="0">
                <a:cs typeface="Times New Roman" panose="02020603050405020304" pitchFamily="18" charset="0"/>
              </a:rPr>
              <a:t> </a:t>
            </a:r>
            <a:r>
              <a:rPr lang="en-US" sz="1800" dirty="0" err="1">
                <a:cs typeface="Times New Roman" panose="02020603050405020304" pitchFamily="18" charset="0"/>
              </a:rPr>
              <a:t>Barua</a:t>
            </a:r>
            <a:r>
              <a:rPr lang="en-US" sz="1800" dirty="0">
                <a:cs typeface="Times New Roman" panose="02020603050405020304" pitchFamily="18" charset="0"/>
              </a:rPr>
              <a:t>; </a:t>
            </a:r>
            <a:r>
              <a:rPr lang="en-US" sz="1800" dirty="0" err="1">
                <a:cs typeface="Times New Roman" panose="02020603050405020304" pitchFamily="18" charset="0"/>
              </a:rPr>
              <a:t>Samanta</a:t>
            </a:r>
            <a:r>
              <a:rPr lang="en-US" sz="1800" dirty="0">
                <a:cs typeface="Times New Roman" panose="02020603050405020304" pitchFamily="18" charset="0"/>
              </a:rPr>
              <a:t> Afrin; </a:t>
            </a:r>
            <a:r>
              <a:rPr lang="en-US" sz="1800" dirty="0" err="1">
                <a:cs typeface="Times New Roman" panose="02020603050405020304" pitchFamily="18" charset="0"/>
              </a:rPr>
              <a:t>Ashikur</a:t>
            </a:r>
            <a:r>
              <a:rPr lang="en-US" sz="1800" dirty="0">
                <a:cs typeface="Times New Roman" panose="02020603050405020304" pitchFamily="18" charset="0"/>
              </a:rPr>
              <a:t> Rahman; Mohammad </a:t>
            </a:r>
            <a:r>
              <a:rPr lang="en-US" sz="1800" dirty="0" err="1">
                <a:cs typeface="Times New Roman" panose="02020603050405020304" pitchFamily="18" charset="0"/>
              </a:rPr>
              <a:t>Monirujjaman</a:t>
            </a:r>
            <a:r>
              <a:rPr lang="en-US" sz="1800" dirty="0">
                <a:cs typeface="Times New Roman" panose="02020603050405020304" pitchFamily="18" charset="0"/>
              </a:rPr>
              <a:t> Khan; Bid &amp; Buy: An Effective Online Based Platform for Client and Vendor; 08-10 April 2021.</a:t>
            </a:r>
            <a:endParaRPr lang="en-IN" sz="1800" dirty="0">
              <a:cs typeface="Times New Roman" panose="02020603050405020304" pitchFamily="18" charset="0"/>
            </a:endParaRPr>
          </a:p>
          <a:p>
            <a:pPr marL="0" indent="0" algn="just">
              <a:lnSpc>
                <a:spcPct val="150000"/>
              </a:lnSpc>
              <a:buNone/>
            </a:pPr>
            <a:r>
              <a:rPr lang="en-US" sz="1800" dirty="0">
                <a:cs typeface="Times New Roman" panose="02020603050405020304" pitchFamily="18" charset="0"/>
              </a:rPr>
              <a:t>[3]. </a:t>
            </a:r>
            <a:r>
              <a:rPr lang="en-US" sz="1800" dirty="0" err="1">
                <a:cs typeface="Times New Roman" panose="02020603050405020304" pitchFamily="18" charset="0"/>
              </a:rPr>
              <a:t>Vincentius</a:t>
            </a:r>
            <a:r>
              <a:rPr lang="en-US" sz="1800" dirty="0">
                <a:cs typeface="Times New Roman" panose="02020603050405020304" pitchFamily="18" charset="0"/>
              </a:rPr>
              <a:t> </a:t>
            </a:r>
            <a:r>
              <a:rPr lang="en-US" sz="1800" dirty="0" err="1">
                <a:cs typeface="Times New Roman" panose="02020603050405020304" pitchFamily="18" charset="0"/>
              </a:rPr>
              <a:t>Riandaru</a:t>
            </a:r>
            <a:r>
              <a:rPr lang="en-US" sz="1800" dirty="0">
                <a:cs typeface="Times New Roman" panose="02020603050405020304" pitchFamily="18" charset="0"/>
              </a:rPr>
              <a:t> </a:t>
            </a:r>
            <a:r>
              <a:rPr lang="en-US" sz="1800" dirty="0" err="1">
                <a:cs typeface="Times New Roman" panose="02020603050405020304" pitchFamily="18" charset="0"/>
              </a:rPr>
              <a:t>Prasetyo</a:t>
            </a:r>
            <a:r>
              <a:rPr lang="en-US" sz="1800" dirty="0">
                <a:cs typeface="Times New Roman" panose="02020603050405020304" pitchFamily="18" charset="0"/>
              </a:rPr>
              <a:t>; Searching Cheapest Product on Three Different E-Commerce Using K-Means Algorithm; 30-31 August 2018.</a:t>
            </a:r>
            <a:endParaRPr lang="en-IN" sz="1800" dirty="0">
              <a:cs typeface="Times New Roman" panose="02020603050405020304" pitchFamily="18" charset="0"/>
            </a:endParaRPr>
          </a:p>
          <a:p>
            <a:pPr marL="0" indent="0" algn="just">
              <a:lnSpc>
                <a:spcPct val="150000"/>
              </a:lnSpc>
              <a:buNone/>
            </a:pPr>
            <a:r>
              <a:rPr lang="en-US" sz="1800" dirty="0">
                <a:cs typeface="Times New Roman" panose="02020603050405020304" pitchFamily="18" charset="0"/>
              </a:rPr>
              <a:t>[4] </a:t>
            </a:r>
            <a:r>
              <a:rPr lang="en-US" sz="1800" dirty="0" err="1">
                <a:cs typeface="Times New Roman" panose="02020603050405020304" pitchFamily="18" charset="0"/>
              </a:rPr>
              <a:t>Thirumalai</a:t>
            </a:r>
            <a:r>
              <a:rPr lang="en-US" sz="1800" dirty="0">
                <a:cs typeface="Times New Roman" panose="02020603050405020304" pitchFamily="18" charset="0"/>
              </a:rPr>
              <a:t>, S., &amp; Sinha, K. K. (2005). Customer satisfaction with order fulfillment in retail supply chains: implications of product type in electronic B2C transactions. Journal of Operations Management, 23(3), 291-303</a:t>
            </a:r>
          </a:p>
          <a:p>
            <a:pPr marL="0" indent="0" algn="just">
              <a:lnSpc>
                <a:spcPct val="150000"/>
              </a:lnSpc>
              <a:buNone/>
            </a:pPr>
            <a:r>
              <a:rPr lang="en-US" sz="1800" dirty="0">
                <a:cs typeface="Times New Roman" panose="02020603050405020304" pitchFamily="18" charset="0"/>
              </a:rPr>
              <a:t>[5] Anupam Mondal; Monalisa Dey; Dipankar Das; </a:t>
            </a:r>
            <a:r>
              <a:rPr lang="en-US" sz="1800" dirty="0" err="1">
                <a:cs typeface="Times New Roman" panose="02020603050405020304" pitchFamily="18" charset="0"/>
              </a:rPr>
              <a:t>Sachit</a:t>
            </a:r>
            <a:r>
              <a:rPr lang="en-US" sz="1800" dirty="0">
                <a:cs typeface="Times New Roman" panose="02020603050405020304" pitchFamily="18" charset="0"/>
              </a:rPr>
              <a:t> Nagpal; Kevin Garda || Chatbot: An automated conversation system for the educational domain || 15-17 November 2018</a:t>
            </a:r>
            <a:endParaRPr lang="en-IN" sz="1800" dirty="0">
              <a:cs typeface="Times New Roman" panose="02020603050405020304" pitchFamily="18" charset="0"/>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Publication Details</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just">
              <a:buNone/>
            </a:pPr>
            <a:endParaRPr lang="en-US" sz="2000" dirty="0"/>
          </a:p>
        </p:txBody>
      </p:sp>
      <p:pic>
        <p:nvPicPr>
          <p:cNvPr id="9" name="Picture 8">
            <a:extLst>
              <a:ext uri="{FF2B5EF4-FFF2-40B4-BE49-F238E27FC236}">
                <a16:creationId xmlns:a16="http://schemas.microsoft.com/office/drawing/2014/main" id="{14BBF914-8398-4C25-BB18-3358A28630B9}"/>
              </a:ext>
            </a:extLst>
          </p:cNvPr>
          <p:cNvPicPr>
            <a:picLocks noChangeAspect="1"/>
          </p:cNvPicPr>
          <p:nvPr/>
        </p:nvPicPr>
        <p:blipFill>
          <a:blip r:embed="rId2"/>
          <a:stretch>
            <a:fillRect/>
          </a:stretch>
        </p:blipFill>
        <p:spPr>
          <a:xfrm>
            <a:off x="812800" y="1143002"/>
            <a:ext cx="10667999" cy="4952996"/>
          </a:xfrm>
          <a:prstGeom prst="rect">
            <a:avLst/>
          </a:prstGeom>
        </p:spPr>
      </p:pic>
    </p:spTree>
    <p:extLst>
      <p:ext uri="{BB962C8B-B14F-4D97-AF65-F5344CB8AC3E}">
        <p14:creationId xmlns:p14="http://schemas.microsoft.com/office/powerpoint/2010/main" val="214358586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Plagiarism Report</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just">
              <a:buNone/>
            </a:pPr>
            <a:endParaRPr lang="en-US" sz="2000" dirty="0"/>
          </a:p>
        </p:txBody>
      </p:sp>
      <p:pic>
        <p:nvPicPr>
          <p:cNvPr id="5" name="Picture 4">
            <a:extLst>
              <a:ext uri="{FF2B5EF4-FFF2-40B4-BE49-F238E27FC236}">
                <a16:creationId xmlns:a16="http://schemas.microsoft.com/office/drawing/2014/main" id="{43D49BBC-0FD2-4A2F-8F41-12E6E0AD4BB9}"/>
              </a:ext>
            </a:extLst>
          </p:cNvPr>
          <p:cNvPicPr>
            <a:picLocks noChangeAspect="1"/>
          </p:cNvPicPr>
          <p:nvPr/>
        </p:nvPicPr>
        <p:blipFill>
          <a:blip r:embed="rId2"/>
          <a:stretch>
            <a:fillRect/>
          </a:stretch>
        </p:blipFill>
        <p:spPr>
          <a:xfrm>
            <a:off x="812800" y="1143001"/>
            <a:ext cx="10668000" cy="4952998"/>
          </a:xfrm>
          <a:prstGeom prst="rect">
            <a:avLst/>
          </a:prstGeom>
        </p:spPr>
      </p:pic>
    </p:spTree>
    <p:extLst>
      <p:ext uri="{BB962C8B-B14F-4D97-AF65-F5344CB8AC3E}">
        <p14:creationId xmlns:p14="http://schemas.microsoft.com/office/powerpoint/2010/main" val="47918705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just">
              <a:buNone/>
            </a:pPr>
            <a:r>
              <a:rPr lang="en-US" sz="2000" b="1" dirty="0"/>
              <a:t>SDG 9: Industry, Innovation, and Infrastructure </a:t>
            </a:r>
          </a:p>
          <a:p>
            <a:pPr algn="just"/>
            <a:r>
              <a:rPr lang="en-US" sz="2000" dirty="0"/>
              <a:t>Innovation: The deployment of generative AI for customer support enhances business innovation, leading to greater operational efficiency. </a:t>
            </a:r>
          </a:p>
          <a:p>
            <a:pPr algn="just"/>
            <a:r>
              <a:rPr lang="en-US" sz="2000" dirty="0"/>
              <a:t>Infrastructure: It bolsters digital infrastructure by establishing intelligent, scalable systems capable of addressing intricate inquiries in real-time.</a:t>
            </a:r>
          </a:p>
          <a:p>
            <a:pPr algn="just"/>
            <a:endParaRPr lang="en-US" sz="2000" dirty="0"/>
          </a:p>
          <a:p>
            <a:pPr marL="0" indent="0" algn="just">
              <a:buNone/>
            </a:pPr>
            <a:r>
              <a:rPr lang="en-US" sz="2000" b="1" dirty="0"/>
              <a:t>SDG 8: Decent Work and Economic Growth </a:t>
            </a:r>
          </a:p>
          <a:p>
            <a:pPr algn="just"/>
            <a:r>
              <a:rPr lang="en-US" sz="2000" dirty="0"/>
              <a:t>Enhanced Productivity: Automation of routine functions permits employees to concentrate on advanced responsibilities, thereby augmenting productivity and facilitating business expansion. </a:t>
            </a:r>
          </a:p>
          <a:p>
            <a:pPr algn="just"/>
            <a:r>
              <a:rPr lang="en-US" sz="2000" dirty="0"/>
              <a:t>Job Creation: Although certain positions may be automated, new roles emerge in AI development, training, and support sectors.</a:t>
            </a:r>
          </a:p>
        </p:txBody>
      </p:sp>
    </p:spTree>
    <p:extLst>
      <p:ext uri="{BB962C8B-B14F-4D97-AF65-F5344CB8AC3E}">
        <p14:creationId xmlns:p14="http://schemas.microsoft.com/office/powerpoint/2010/main" val="379544947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cs typeface="Times New Roman" panose="02020603050405020304" pitchFamily="18" charset="0"/>
              </a:rPr>
              <a:t>The app</a:t>
            </a:r>
            <a:r>
              <a:rPr lang="en-US" sz="2000" b="1" dirty="0">
                <a:cs typeface="Times New Roman" panose="02020603050405020304" pitchFamily="18" charset="0"/>
              </a:rPr>
              <a:t> </a:t>
            </a:r>
            <a:r>
              <a:rPr lang="en-US" sz="2000" dirty="0">
                <a:cs typeface="Times New Roman" panose="02020603050405020304" pitchFamily="18" charset="0"/>
              </a:rPr>
              <a:t>is designed to provide small entrepreneurs in the  industry with an affordable, user-friendly solution for managing their  product design, inventory, and orders. The app streamlines the process of showcasing products, placing orders, and handling sales, allowing entrepreneurs to focus on their craft while efficiently running their business. This platform empowers users and sellers alike by offering a seamless interface that combines product design with digital commerce.</a:t>
            </a:r>
            <a:endParaRPr lang="en-IN" sz="2000" dirty="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pic>
        <p:nvPicPr>
          <p:cNvPr id="4" name="Content Placeholder 3"/>
          <p:cNvPicPr>
            <a:picLocks noGrp="1" noChangeAspect="1"/>
          </p:cNvPicPr>
          <p:nvPr>
            <p:ph idx="1"/>
          </p:nvPr>
        </p:nvPicPr>
        <p:blipFill>
          <a:blip r:embed="rId2"/>
          <a:stretch>
            <a:fillRect/>
          </a:stretch>
        </p:blipFill>
        <p:spPr>
          <a:xfrm>
            <a:off x="821816" y="1143000"/>
            <a:ext cx="10555105" cy="4997918"/>
          </a:xfrm>
          <a:prstGeom prst="rect">
            <a:avLst/>
          </a:prstGeom>
        </p:spPr>
      </p:pic>
    </p:spTree>
    <p:extLst>
      <p:ext uri="{BB962C8B-B14F-4D97-AF65-F5344CB8AC3E}">
        <p14:creationId xmlns:p14="http://schemas.microsoft.com/office/powerpoint/2010/main" val="37677111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Research Gaps Identified</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lvl="0" algn="just"/>
            <a:r>
              <a:rPr lang="en-IN" sz="2000" dirty="0">
                <a:cs typeface="Times New Roman" panose="02020603050405020304" pitchFamily="18" charset="0"/>
              </a:rPr>
              <a:t>High costs of professional design and management software</a:t>
            </a:r>
          </a:p>
          <a:p>
            <a:pPr lvl="0" algn="just"/>
            <a:r>
              <a:rPr lang="en-IN" sz="2000" dirty="0">
                <a:cs typeface="Times New Roman" panose="02020603050405020304" pitchFamily="18" charset="0"/>
              </a:rPr>
              <a:t>Time-consuming manual processes for managing inventory and orders</a:t>
            </a:r>
          </a:p>
          <a:p>
            <a:pPr lvl="0" algn="just"/>
            <a:r>
              <a:rPr lang="en-IN" sz="2000" dirty="0">
                <a:cs typeface="Times New Roman" panose="02020603050405020304" pitchFamily="18" charset="0"/>
              </a:rPr>
              <a:t>Lack of integration between product listing, order management, and payment systems</a:t>
            </a:r>
          </a:p>
          <a:p>
            <a:pPr algn="just"/>
            <a:r>
              <a:rPr lang="en-IN" sz="2000" dirty="0">
                <a:cs typeface="Times New Roman" panose="02020603050405020304" pitchFamily="18" charset="0"/>
              </a:rPr>
              <a:t>Inability to provide real-time updates to customers on order status and stock availability</a:t>
            </a:r>
            <a:endParaRPr lang="en-US" sz="2000" dirty="0">
              <a:cs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rmAutofit fontScale="92500"/>
          </a:bodyPr>
          <a:lstStyle/>
          <a:p>
            <a:pPr marL="0" indent="0" algn="just">
              <a:lnSpc>
                <a:spcPct val="170000"/>
              </a:lnSpc>
              <a:buNone/>
            </a:pPr>
            <a:r>
              <a:rPr lang="en-IN" sz="2200" dirty="0">
                <a:cs typeface="Times New Roman" panose="02020603050405020304" pitchFamily="18" charset="0"/>
              </a:rPr>
              <a:t>The proposed system will address the limitations of existing methods by offering a unified mobile platform that streamlines the entire process from product listing to order fulfilment. Sellers can log in, add products, manage inventory, and process orders. Users will have access to a wide variety of  products, can place orders, and make payments directly through the app. Admins will manage seller accounts, add new sellers, and rate their performance based on customer feedback. This system will significantly improve operational efficiency and enhance the user experience.</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059873"/>
            <a:ext cx="10668000" cy="4952997"/>
          </a:xfrm>
        </p:spPr>
        <p:txBody>
          <a:bodyPr>
            <a:normAutofit lnSpcReduction="10000"/>
          </a:bodyPr>
          <a:lstStyle/>
          <a:p>
            <a:pPr algn="just">
              <a:lnSpc>
                <a:spcPct val="150000"/>
              </a:lnSpc>
              <a:spcAft>
                <a:spcPts val="800"/>
              </a:spcAft>
            </a:pPr>
            <a:r>
              <a:rPr lang="en-IN" sz="2200" dirty="0">
                <a:cs typeface="Times New Roman" panose="02020603050405020304" pitchFamily="18" charset="0"/>
              </a:rPr>
              <a:t>The objective of this project is to create a mobile platform that enables small  entrepreneurs to efficiently manage their products and engage with customers. </a:t>
            </a:r>
          </a:p>
          <a:p>
            <a:pPr algn="just">
              <a:lnSpc>
                <a:spcPct val="150000"/>
              </a:lnSpc>
              <a:spcAft>
                <a:spcPts val="800"/>
              </a:spcAft>
            </a:pPr>
            <a:r>
              <a:rPr lang="en-IN" sz="2200" dirty="0">
                <a:cs typeface="Times New Roman" panose="02020603050405020304" pitchFamily="18" charset="0"/>
              </a:rPr>
              <a:t>The app will facilitate product listing, inventory tracking, and order processing, while ensuring a seamless experience for the end-user.</a:t>
            </a:r>
          </a:p>
          <a:p>
            <a:pPr algn="just">
              <a:lnSpc>
                <a:spcPct val="150000"/>
              </a:lnSpc>
              <a:spcAft>
                <a:spcPts val="800"/>
              </a:spcAft>
            </a:pPr>
            <a:r>
              <a:rPr lang="en-IN" sz="2200" dirty="0">
                <a:cs typeface="Times New Roman" panose="02020603050405020304" pitchFamily="18" charset="0"/>
              </a:rPr>
              <a:t> Admins will have the tools to monitor seller performance and maintain platform quality, ensuring that customers receive the best service. </a:t>
            </a:r>
          </a:p>
          <a:p>
            <a:pPr algn="just">
              <a:lnSpc>
                <a:spcPct val="150000"/>
              </a:lnSpc>
              <a:spcAft>
                <a:spcPts val="800"/>
              </a:spcAft>
            </a:pPr>
            <a:r>
              <a:rPr lang="en-IN" sz="2200" dirty="0">
                <a:cs typeface="Times New Roman" panose="02020603050405020304" pitchFamily="18" charset="0"/>
              </a:rPr>
              <a:t>Ultimately, the project aims to enhance business operations for  entrepreneurs and provide users with a smooth shopping experience.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GB" dirty="0"/>
          </a:p>
        </p:txBody>
      </p:sp>
    </p:spTree>
    <p:extLst>
      <p:ext uri="{BB962C8B-B14F-4D97-AF65-F5344CB8AC3E}">
        <p14:creationId xmlns:p14="http://schemas.microsoft.com/office/powerpoint/2010/main" val="266672955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Modules</a:t>
            </a:r>
          </a:p>
        </p:txBody>
      </p:sp>
      <p:sp>
        <p:nvSpPr>
          <p:cNvPr id="3" name="Content Placeholder 2"/>
          <p:cNvSpPr>
            <a:spLocks noGrp="1"/>
          </p:cNvSpPr>
          <p:nvPr>
            <p:ph idx="1"/>
          </p:nvPr>
        </p:nvSpPr>
        <p:spPr/>
        <p:txBody>
          <a:bodyPr>
            <a:normAutofit/>
          </a:bodyPr>
          <a:lstStyle/>
          <a:p>
            <a:pPr marL="0" lvl="0" indent="0" eaLnBrk="0" fontAlgn="base" hangingPunct="0">
              <a:lnSpc>
                <a:spcPct val="150000"/>
              </a:lnSpc>
              <a:spcBef>
                <a:spcPct val="0"/>
              </a:spcBef>
              <a:spcAft>
                <a:spcPct val="0"/>
              </a:spcAft>
              <a:buNone/>
            </a:pPr>
            <a:r>
              <a:rPr lang="en-US" altLang="en-US" sz="2000" b="1" dirty="0">
                <a:cs typeface="Times New Roman" panose="02020603050405020304" pitchFamily="18" charset="0"/>
              </a:rPr>
              <a:t>User Module</a:t>
            </a:r>
            <a:r>
              <a:rPr lang="en-US" altLang="en-US" sz="2000" dirty="0">
                <a:cs typeface="Times New Roman" panose="02020603050405020304" pitchFamily="18" charset="0"/>
              </a:rPr>
              <a:t>:</a:t>
            </a:r>
          </a:p>
          <a:p>
            <a:pPr marL="0" lvl="0" indent="0" eaLnBrk="0" fontAlgn="base" hangingPunct="0">
              <a:lnSpc>
                <a:spcPct val="150000"/>
              </a:lnSpc>
              <a:spcBef>
                <a:spcPct val="0"/>
              </a:spcBef>
              <a:spcAft>
                <a:spcPct val="0"/>
              </a:spcAft>
              <a:buFontTx/>
              <a:buChar char="•"/>
            </a:pPr>
            <a:r>
              <a:rPr lang="en-US" altLang="en-US" sz="2000" dirty="0">
                <a:cs typeface="Times New Roman" panose="02020603050405020304" pitchFamily="18" charset="0"/>
              </a:rPr>
              <a:t>Users can register and log in to view  products listed by sellers.</a:t>
            </a:r>
          </a:p>
          <a:p>
            <a:pPr marL="0" lvl="0" indent="0" eaLnBrk="0" fontAlgn="base" hangingPunct="0">
              <a:lnSpc>
                <a:spcPct val="150000"/>
              </a:lnSpc>
              <a:spcBef>
                <a:spcPct val="0"/>
              </a:spcBef>
              <a:spcAft>
                <a:spcPct val="0"/>
              </a:spcAft>
              <a:buFontTx/>
              <a:buChar char="•"/>
            </a:pPr>
            <a:r>
              <a:rPr lang="en-US" altLang="en-US" sz="2000" dirty="0">
                <a:cs typeface="Times New Roman" panose="02020603050405020304" pitchFamily="18" charset="0"/>
              </a:rPr>
              <a:t>Users can place orders and make (Dummy)payments securely.</a:t>
            </a:r>
          </a:p>
          <a:p>
            <a:pPr marL="0" lvl="0" indent="0" eaLnBrk="0" fontAlgn="base" hangingPunct="0">
              <a:lnSpc>
                <a:spcPct val="150000"/>
              </a:lnSpc>
              <a:spcBef>
                <a:spcPct val="0"/>
              </a:spcBef>
              <a:spcAft>
                <a:spcPct val="0"/>
              </a:spcAft>
              <a:buFontTx/>
              <a:buChar char="•"/>
            </a:pPr>
            <a:r>
              <a:rPr lang="en-US" altLang="en-US" sz="2000" dirty="0">
                <a:cs typeface="Times New Roman" panose="02020603050405020304" pitchFamily="18" charset="0"/>
              </a:rPr>
              <a:t>Users can view their order history and track their orders.</a:t>
            </a:r>
          </a:p>
          <a:p>
            <a:pPr eaLnBrk="0" fontAlgn="base" hangingPunct="0">
              <a:lnSpc>
                <a:spcPct val="150000"/>
              </a:lnSpc>
              <a:spcBef>
                <a:spcPct val="0"/>
              </a:spcBef>
              <a:spcAft>
                <a:spcPct val="0"/>
              </a:spcAft>
              <a:buFontTx/>
              <a:buChar char="•"/>
            </a:pPr>
            <a:r>
              <a:rPr lang="en-US" altLang="en-US" sz="2000" dirty="0">
                <a:cs typeface="Times New Roman" panose="02020603050405020304" pitchFamily="18" charset="0"/>
              </a:rPr>
              <a:t>Users can also chat with a bot for product inquiries.</a:t>
            </a:r>
          </a:p>
          <a:p>
            <a:pPr marL="0" lvl="0" indent="0" eaLnBrk="0" fontAlgn="base" hangingPunct="0">
              <a:lnSpc>
                <a:spcPct val="150000"/>
              </a:lnSpc>
              <a:spcBef>
                <a:spcPct val="0"/>
              </a:spcBef>
              <a:spcAft>
                <a:spcPct val="0"/>
              </a:spcAft>
            </a:pPr>
            <a:endParaRPr lang="en-US" altLang="en-US" sz="2000" dirty="0">
              <a:cs typeface="Times New Roman" panose="02020603050405020304" pitchFamily="18" charset="0"/>
            </a:endParaRPr>
          </a:p>
          <a:p>
            <a:pPr marL="0" lvl="0" indent="0" eaLnBrk="0" fontAlgn="base" hangingPunct="0">
              <a:lnSpc>
                <a:spcPct val="150000"/>
              </a:lnSpc>
              <a:spcBef>
                <a:spcPct val="0"/>
              </a:spcBef>
              <a:spcAft>
                <a:spcPct val="0"/>
              </a:spcAft>
              <a:buNone/>
            </a:pPr>
            <a:r>
              <a:rPr lang="en-US" altLang="en-US" sz="2000" b="1" dirty="0">
                <a:cs typeface="Times New Roman" panose="02020603050405020304" pitchFamily="18" charset="0"/>
              </a:rPr>
              <a:t>Seller Module</a:t>
            </a:r>
            <a:r>
              <a:rPr lang="en-US" altLang="en-US" sz="2000" dirty="0">
                <a:cs typeface="Times New Roman" panose="02020603050405020304" pitchFamily="18" charset="0"/>
              </a:rPr>
              <a:t>:</a:t>
            </a:r>
          </a:p>
          <a:p>
            <a:pPr marL="0" lvl="0" indent="0" eaLnBrk="0" fontAlgn="base" hangingPunct="0">
              <a:lnSpc>
                <a:spcPct val="150000"/>
              </a:lnSpc>
              <a:spcBef>
                <a:spcPct val="0"/>
              </a:spcBef>
              <a:spcAft>
                <a:spcPct val="0"/>
              </a:spcAft>
              <a:buFontTx/>
              <a:buChar char="•"/>
            </a:pPr>
            <a:r>
              <a:rPr lang="en-US" altLang="en-US" sz="2000" dirty="0">
                <a:cs typeface="Times New Roman" panose="02020603050405020304" pitchFamily="18" charset="0"/>
              </a:rPr>
              <a:t>Sellers can log in with credentials provided by the admin.</a:t>
            </a:r>
          </a:p>
          <a:p>
            <a:pPr marL="0" lvl="0" indent="0" eaLnBrk="0" fontAlgn="base" hangingPunct="0">
              <a:lnSpc>
                <a:spcPct val="150000"/>
              </a:lnSpc>
              <a:spcBef>
                <a:spcPct val="0"/>
              </a:spcBef>
              <a:spcAft>
                <a:spcPct val="0"/>
              </a:spcAft>
              <a:buFontTx/>
              <a:buChar char="•"/>
            </a:pPr>
            <a:r>
              <a:rPr lang="en-US" altLang="en-US" sz="2000" dirty="0">
                <a:cs typeface="Times New Roman" panose="02020603050405020304" pitchFamily="18" charset="0"/>
              </a:rPr>
              <a:t>Sellers can add products, manage inventory, and view incoming orders.</a:t>
            </a:r>
          </a:p>
          <a:p>
            <a:pPr marL="0" lvl="0" indent="0" eaLnBrk="0" fontAlgn="base" hangingPunct="0">
              <a:lnSpc>
                <a:spcPct val="150000"/>
              </a:lnSpc>
              <a:spcBef>
                <a:spcPct val="0"/>
              </a:spcBef>
              <a:spcAft>
                <a:spcPct val="0"/>
              </a:spcAft>
              <a:buFontTx/>
              <a:buChar char="•"/>
            </a:pPr>
            <a:r>
              <a:rPr lang="en-US" altLang="en-US" sz="2000" dirty="0">
                <a:cs typeface="Times New Roman" panose="02020603050405020304" pitchFamily="18" charset="0"/>
              </a:rPr>
              <a:t>Sellers can accept orders based on stock availability</a:t>
            </a:r>
          </a:p>
          <a:p>
            <a:endParaRPr lang="en-GB" dirty="0"/>
          </a:p>
        </p:txBody>
      </p:sp>
    </p:spTree>
    <p:extLst>
      <p:ext uri="{BB962C8B-B14F-4D97-AF65-F5344CB8AC3E}">
        <p14:creationId xmlns:p14="http://schemas.microsoft.com/office/powerpoint/2010/main" val="23149447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Modules(Contd.)</a:t>
            </a:r>
          </a:p>
        </p:txBody>
      </p:sp>
      <p:sp>
        <p:nvSpPr>
          <p:cNvPr id="3" name="Content Placeholder 2"/>
          <p:cNvSpPr>
            <a:spLocks noGrp="1"/>
          </p:cNvSpPr>
          <p:nvPr>
            <p:ph idx="1"/>
          </p:nvPr>
        </p:nvSpPr>
        <p:spPr/>
        <p:txBody>
          <a:bodyPr/>
          <a:lstStyle/>
          <a:p>
            <a:pPr marL="0" lvl="0" indent="0" eaLnBrk="0" fontAlgn="base" hangingPunct="0">
              <a:lnSpc>
                <a:spcPct val="150000"/>
              </a:lnSpc>
              <a:spcBef>
                <a:spcPct val="0"/>
              </a:spcBef>
              <a:spcAft>
                <a:spcPct val="0"/>
              </a:spcAft>
            </a:pPr>
            <a:r>
              <a:rPr lang="en-US" altLang="en-US" sz="2000" b="1" dirty="0">
                <a:cs typeface="Times New Roman" panose="02020603050405020304" pitchFamily="18" charset="0"/>
              </a:rPr>
              <a:t>Admin Module</a:t>
            </a:r>
            <a:r>
              <a:rPr lang="en-US" altLang="en-US" sz="2000" dirty="0">
                <a:cs typeface="Times New Roman" panose="02020603050405020304" pitchFamily="18" charset="0"/>
              </a:rPr>
              <a:t>:</a:t>
            </a:r>
          </a:p>
          <a:p>
            <a:pPr marL="0" lvl="0" indent="0" eaLnBrk="0" fontAlgn="base" hangingPunct="0">
              <a:lnSpc>
                <a:spcPct val="150000"/>
              </a:lnSpc>
              <a:spcBef>
                <a:spcPct val="0"/>
              </a:spcBef>
              <a:spcAft>
                <a:spcPct val="0"/>
              </a:spcAft>
              <a:buFontTx/>
              <a:buChar char="•"/>
            </a:pPr>
            <a:r>
              <a:rPr lang="en-US" altLang="en-US" sz="2000" dirty="0">
                <a:cs typeface="Times New Roman" panose="02020603050405020304" pitchFamily="18" charset="0"/>
              </a:rPr>
              <a:t>Admins can add and manage seller accounts.</a:t>
            </a:r>
          </a:p>
          <a:p>
            <a:pPr marL="0" lvl="0" indent="0" eaLnBrk="0" fontAlgn="base" hangingPunct="0">
              <a:lnSpc>
                <a:spcPct val="150000"/>
              </a:lnSpc>
              <a:spcBef>
                <a:spcPct val="0"/>
              </a:spcBef>
              <a:spcAft>
                <a:spcPct val="0"/>
              </a:spcAft>
              <a:buFontTx/>
              <a:buChar char="•"/>
            </a:pPr>
            <a:r>
              <a:rPr lang="en-US" altLang="en-US" sz="2000" dirty="0">
                <a:cs typeface="Times New Roman" panose="02020603050405020304" pitchFamily="18" charset="0"/>
              </a:rPr>
              <a:t>Admins can rate sellers based on customer feedback and order processing.</a:t>
            </a:r>
          </a:p>
          <a:p>
            <a:pPr marL="0" lvl="0" indent="0" eaLnBrk="0" fontAlgn="base" hangingPunct="0">
              <a:lnSpc>
                <a:spcPct val="150000"/>
              </a:lnSpc>
              <a:spcBef>
                <a:spcPct val="0"/>
              </a:spcBef>
              <a:spcAft>
                <a:spcPct val="0"/>
              </a:spcAft>
              <a:buFontTx/>
              <a:buChar char="•"/>
            </a:pPr>
            <a:r>
              <a:rPr lang="en-US" altLang="en-US" sz="2000" dirty="0">
                <a:cs typeface="Times New Roman" panose="02020603050405020304" pitchFamily="18" charset="0"/>
              </a:rPr>
              <a:t>Admins can monitor system performance and ensure quality control.</a:t>
            </a:r>
          </a:p>
          <a:p>
            <a:endParaRPr lang="en-US" dirty="0"/>
          </a:p>
        </p:txBody>
      </p:sp>
    </p:spTree>
    <p:extLst>
      <p:ext uri="{BB962C8B-B14F-4D97-AF65-F5344CB8AC3E}">
        <p14:creationId xmlns:p14="http://schemas.microsoft.com/office/powerpoint/2010/main" val="149517030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0171C740-8BFF-4FF8-9A84-DAB6DA94D01E}"/>
              </a:ext>
            </a:extLst>
          </p:cNvPr>
          <p:cNvPicPr>
            <a:picLocks noGrp="1" noChangeAspect="1"/>
          </p:cNvPicPr>
          <p:nvPr>
            <p:ph idx="1"/>
          </p:nvPr>
        </p:nvPicPr>
        <p:blipFill>
          <a:blip r:embed="rId2"/>
          <a:stretch>
            <a:fillRect/>
          </a:stretch>
        </p:blipFill>
        <p:spPr>
          <a:xfrm>
            <a:off x="2074862" y="1390650"/>
            <a:ext cx="8143875" cy="4457700"/>
          </a:xfrm>
          <a:prstGeom prst="rect">
            <a:avLst/>
          </a:prstGeom>
        </p:spPr>
      </p:pic>
    </p:spTree>
    <p:extLst>
      <p:ext uri="{BB962C8B-B14F-4D97-AF65-F5344CB8AC3E}">
        <p14:creationId xmlns:p14="http://schemas.microsoft.com/office/powerpoint/2010/main" val="593898751"/>
      </p:ext>
    </p:extLst>
  </p:cSld>
  <p:clrMapOvr>
    <a:masterClrMapping/>
  </p:clrMapOvr>
  <p:transition spd="slow">
    <p:push dir="u"/>
  </p:transition>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199</TotalTime>
  <Words>1133</Words>
  <Application>Microsoft Office PowerPoint</Application>
  <PresentationFormat>Widescreen</PresentationFormat>
  <Paragraphs>106</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Bookman Old Style</vt:lpstr>
      <vt:lpstr>Calibri</vt:lpstr>
      <vt:lpstr>Cambria</vt:lpstr>
      <vt:lpstr>Symbol</vt:lpstr>
      <vt:lpstr>Times New Roman</vt:lpstr>
      <vt:lpstr>Verdana</vt:lpstr>
      <vt:lpstr>Bioinformatics</vt:lpstr>
      <vt:lpstr>Customer Support Chat bot with Generative AI</vt:lpstr>
      <vt:lpstr>Introduction</vt:lpstr>
      <vt:lpstr>Literature Review</vt:lpstr>
      <vt:lpstr>Research Gaps Identified</vt:lpstr>
      <vt:lpstr>Proposed Methodology</vt:lpstr>
      <vt:lpstr>Objectives</vt:lpstr>
      <vt:lpstr>Modules</vt:lpstr>
      <vt:lpstr>Modules(Contd.)</vt:lpstr>
      <vt:lpstr>Architecture</vt:lpstr>
      <vt:lpstr>Software and Hardware components</vt:lpstr>
      <vt:lpstr>Timeline of Project</vt:lpstr>
      <vt:lpstr>Outcomes Obtained</vt:lpstr>
      <vt:lpstr>Conclusion</vt:lpstr>
      <vt:lpstr>Github Link</vt:lpstr>
      <vt:lpstr>References </vt:lpstr>
      <vt:lpstr>Publication Details</vt:lpstr>
      <vt:lpstr>Plagiarism Report</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Hitha Veluru</cp:lastModifiedBy>
  <cp:revision>39</cp:revision>
  <dcterms:created xsi:type="dcterms:W3CDTF">2023-03-16T03:26:27Z</dcterms:created>
  <dcterms:modified xsi:type="dcterms:W3CDTF">2025-01-10T14:07:10Z</dcterms:modified>
</cp:coreProperties>
</file>