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2" r:id="rId6"/>
    <p:sldId id="271" r:id="rId7"/>
    <p:sldId id="270" r:id="rId8"/>
    <p:sldId id="273"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40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oks.google.com/books?id=tppFDwAAQBAJ"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books.google.com/books?id=AhVjXf2yKtkC&amp;pg=PA410" TargetMode="External"/><Relationship Id="rId4" Type="http://schemas.openxmlformats.org/officeDocument/2006/relationships/hyperlink" Target="https://www.springer.com/book/978366247793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93703"/>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Online Inspection of Packed Cases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6391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CSD-G34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55124410"/>
              </p:ext>
            </p:extLst>
          </p:nvPr>
        </p:nvGraphicFramePr>
        <p:xfrm>
          <a:off x="317373" y="2416215"/>
          <a:ext cx="6958498" cy="2209860"/>
        </p:xfrm>
        <a:graphic>
          <a:graphicData uri="http://schemas.openxmlformats.org/drawingml/2006/table">
            <a:tbl>
              <a:tblPr firstRow="1" bandRow="1">
                <a:noFill/>
                <a:tableStyleId>{57690726-49DA-4552-BDEB-330DD8EA8BD9}</a:tableStyleId>
              </a:tblPr>
              <a:tblGrid>
                <a:gridCol w="2677494">
                  <a:extLst>
                    <a:ext uri="{9D8B030D-6E8A-4147-A177-3AD203B41FA5}">
                      <a16:colId xmlns:a16="http://schemas.microsoft.com/office/drawing/2014/main" val="20000"/>
                    </a:ext>
                  </a:extLst>
                </a:gridCol>
                <a:gridCol w="4281004">
                  <a:extLst>
                    <a:ext uri="{9D8B030D-6E8A-4147-A177-3AD203B41FA5}">
                      <a16:colId xmlns:a16="http://schemas.microsoft.com/office/drawing/2014/main" val="20001"/>
                    </a:ext>
                  </a:extLst>
                </a:gridCol>
              </a:tblGrid>
              <a:tr h="322560">
                <a:tc>
                  <a:txBody>
                    <a:bodyPr/>
                    <a:lstStyle/>
                    <a:p>
                      <a:pPr marL="0" marR="0" lvl="2" indent="0" algn="ctr" rtl="0">
                        <a:spcBef>
                          <a:spcPts val="0"/>
                        </a:spcBef>
                        <a:spcAft>
                          <a:spcPts val="0"/>
                        </a:spcAft>
                        <a:buNone/>
                      </a:pPr>
                      <a:r>
                        <a:rPr lang="en-GB" sz="1900" b="1" i="0" u="none" strike="noStrike" cap="none" dirty="0">
                          <a:solidFill>
                            <a:srgbClr val="17365D"/>
                          </a:solidFill>
                        </a:rPr>
                        <a:t>Roll Number</a:t>
                      </a:r>
                      <a:endParaRPr sz="1900" b="1" i="0"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900" b="1" u="none" strike="noStrike" cap="none" dirty="0">
                          <a:solidFill>
                            <a:srgbClr val="17365D"/>
                          </a:solidFill>
                        </a:rPr>
                        <a:t>Student Name</a:t>
                      </a:r>
                      <a:endParaRPr sz="19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2560">
                <a:tc>
                  <a:txBody>
                    <a:bodyPr/>
                    <a:lstStyle/>
                    <a:p>
                      <a:pPr marL="0" marR="0" lvl="1" indent="0" algn="ctr" rtl="0">
                        <a:spcBef>
                          <a:spcPts val="0"/>
                        </a:spcBef>
                        <a:spcAft>
                          <a:spcPts val="0"/>
                        </a:spcAft>
                        <a:buFont typeface="+mj-lt"/>
                        <a:buNone/>
                      </a:pPr>
                      <a:r>
                        <a:rPr lang="en-IN" sz="1800" b="1" u="none" strike="noStrike" cap="none" dirty="0">
                          <a:latin typeface="Times New Roman" panose="02020603050405020304" pitchFamily="18" charset="0"/>
                          <a:cs typeface="Times New Roman" panose="02020603050405020304" pitchFamily="18" charset="0"/>
                        </a:rPr>
                        <a:t>Tejas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20211CSD0139</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2560">
                <a:tc>
                  <a:txBody>
                    <a:bodyPr/>
                    <a:lstStyle/>
                    <a:p>
                      <a:pPr marL="0" marR="0" lvl="1"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Bhuvan Cariappa B D</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20211CSD0130</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2560">
                <a:tc>
                  <a:txBody>
                    <a:bodyPr/>
                    <a:lstStyle/>
                    <a:p>
                      <a:pPr marL="0" marR="0" lvl="1"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Akash S</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20211CSD0011</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2560">
                <a:tc>
                  <a:txBody>
                    <a:bodyPr/>
                    <a:lstStyle/>
                    <a:p>
                      <a:pPr marL="0" marR="0" lvl="1" indent="0" algn="ctr" rtl="0">
                        <a:spcBef>
                          <a:spcPts val="0"/>
                        </a:spcBef>
                        <a:spcAft>
                          <a:spcPts val="0"/>
                        </a:spcAft>
                        <a:buNone/>
                      </a:pPr>
                      <a:r>
                        <a:rPr lang="en-IN" sz="1800" b="1" u="none" strike="noStrike" cap="none" dirty="0" err="1">
                          <a:latin typeface="Times New Roman" panose="02020603050405020304" pitchFamily="18" charset="0"/>
                          <a:cs typeface="Times New Roman" panose="02020603050405020304" pitchFamily="18" charset="0"/>
                        </a:rPr>
                        <a:t>Ramanujam</a:t>
                      </a:r>
                      <a:r>
                        <a:rPr lang="en-IN" sz="1800" b="1" u="none" strike="noStrike" cap="none" dirty="0">
                          <a:latin typeface="Times New Roman" panose="02020603050405020304" pitchFamily="18" charset="0"/>
                          <a:cs typeface="Times New Roman" panose="02020603050405020304" pitchFamily="18" charset="0"/>
                        </a:rPr>
                        <a:t> D K</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20211CSD0080</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2560">
                <a:tc>
                  <a:txBody>
                    <a:bodyPr/>
                    <a:lstStyle/>
                    <a:p>
                      <a:pPr marL="0" marR="0" lvl="1"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1409731"/>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Marimuthu K</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7" y="4701048"/>
            <a:ext cx="12220958" cy="152277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B.Tech Computer Science And Engineering (Data Science)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Saira Banu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PSCS69</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117987" y="1143001"/>
            <a:ext cx="11818373" cy="4972664"/>
          </a:xfrm>
          <a:prstGeom prst="rect">
            <a:avLst/>
          </a:prstGeom>
          <a:noFill/>
          <a:ln>
            <a:noFill/>
          </a:ln>
        </p:spPr>
        <p:txBody>
          <a:bodyPr spcFirstLastPara="1" wrap="square" lIns="91425" tIns="45700" rIns="91425" bIns="45700" anchor="t" anchorCtr="0">
            <a:normAutofit/>
          </a:bodyPr>
          <a:lstStyle/>
          <a:p>
            <a:pPr marL="342900" lvl="0" indent="-190500">
              <a:spcBef>
                <a:spcPts val="0"/>
              </a:spcBef>
              <a:buNone/>
            </a:pPr>
            <a:r>
              <a:rPr lang="en-US" sz="1800" dirty="0">
                <a:latin typeface="Cambria" panose="02040503050406030204" pitchFamily="18" charset="0"/>
                <a:ea typeface="Cambria" panose="02040503050406030204" pitchFamily="18" charset="0"/>
              </a:rPr>
              <a:t>Organization: </a:t>
            </a:r>
            <a:r>
              <a:rPr lang="en-US" sz="1800" b="1" dirty="0">
                <a:latin typeface="Cambria" panose="02040503050406030204" pitchFamily="18" charset="0"/>
                <a:ea typeface="Cambria" panose="02040503050406030204" pitchFamily="18" charset="0"/>
              </a:rPr>
              <a:t>ITC Limited</a:t>
            </a:r>
          </a:p>
          <a:p>
            <a:pPr marL="342900" lvl="0" indent="-190500">
              <a:lnSpc>
                <a:spcPct val="160000"/>
              </a:lnSpc>
              <a:spcBef>
                <a:spcPts val="0"/>
              </a:spcBef>
              <a:buNone/>
            </a:pPr>
            <a:r>
              <a:rPr lang="en-US" sz="1800" dirty="0">
                <a:latin typeface="Cambria" panose="02040503050406030204" pitchFamily="18" charset="0"/>
                <a:ea typeface="Cambria" panose="02040503050406030204" pitchFamily="18" charset="0"/>
              </a:rPr>
              <a:t>Category : </a:t>
            </a:r>
            <a:r>
              <a:rPr lang="en-US" sz="1800" b="1" dirty="0">
                <a:latin typeface="Cambria" panose="02040503050406030204" pitchFamily="18" charset="0"/>
                <a:ea typeface="Cambria" panose="02040503050406030204" pitchFamily="18" charset="0"/>
              </a:rPr>
              <a:t>Software</a:t>
            </a:r>
          </a:p>
          <a:p>
            <a:pPr marL="342900" lvl="0" indent="-190500">
              <a:lnSpc>
                <a:spcPct val="160000"/>
              </a:lnSpc>
              <a:spcBef>
                <a:spcPts val="0"/>
              </a:spcBef>
              <a:buNone/>
            </a:pPr>
            <a:r>
              <a:rPr lang="en-US" sz="1800" dirty="0">
                <a:latin typeface="Cambria" panose="02040503050406030204" pitchFamily="18" charset="0"/>
                <a:ea typeface="Cambria" panose="02040503050406030204" pitchFamily="18" charset="0"/>
              </a:rPr>
              <a:t>Problem Description: </a:t>
            </a:r>
          </a:p>
          <a:p>
            <a:pPr marL="495300" indent="-342900">
              <a:lnSpc>
                <a:spcPct val="160000"/>
              </a:lnSpc>
              <a:spcBef>
                <a:spcPts val="0"/>
              </a:spcBef>
            </a:pPr>
            <a:r>
              <a:rPr lang="en-US" sz="1800" dirty="0">
                <a:latin typeface="Cambria" panose="02040503050406030204" pitchFamily="18" charset="0"/>
                <a:ea typeface="Cambria" panose="02040503050406030204" pitchFamily="18" charset="0"/>
              </a:rPr>
              <a:t>Inspection is a crucial activity to ensure customer satisfaction. Although it doesn’t eliminate the defects in the product, it helps identify the defective products before they are dispatched to the customer. The limitations with the existing inspection process is multi-fold.</a:t>
            </a:r>
          </a:p>
          <a:p>
            <a:pPr marL="495300" indent="-342900">
              <a:lnSpc>
                <a:spcPct val="160000"/>
              </a:lnSpc>
              <a:spcBef>
                <a:spcPts val="0"/>
              </a:spcBef>
            </a:pPr>
            <a:r>
              <a:rPr lang="en-US" sz="1800" dirty="0">
                <a:latin typeface="Cambria" panose="02040503050406030204" pitchFamily="18" charset="0"/>
                <a:ea typeface="Cambria" panose="02040503050406030204" pitchFamily="18" charset="0"/>
              </a:rPr>
              <a:t>While Customer expects all the cases to be inspected, due to space and man-power constraints, today, the business is able to achieve only 10% inspection.</a:t>
            </a:r>
          </a:p>
          <a:p>
            <a:pPr marL="495300" indent="-342900">
              <a:lnSpc>
                <a:spcPct val="160000"/>
              </a:lnSpc>
              <a:spcBef>
                <a:spcPts val="0"/>
              </a:spcBef>
            </a:pPr>
            <a:r>
              <a:rPr lang="en-US" sz="1800" dirty="0">
                <a:latin typeface="Cambria" panose="02040503050406030204" pitchFamily="18" charset="0"/>
                <a:ea typeface="Cambria" panose="02040503050406030204" pitchFamily="18" charset="0"/>
              </a:rPr>
              <a:t>As the inspection process happens one day after the cases are processed, due to limitations with Expert availability, real-time corrective actions in the factory in case of deviations in product quality gets difficult</a:t>
            </a:r>
          </a:p>
          <a:p>
            <a:pPr marL="342900" lvl="0" indent="-190500">
              <a:lnSpc>
                <a:spcPct val="160000"/>
              </a:lnSpc>
              <a:spcBef>
                <a:spcPts val="0"/>
              </a:spcBef>
              <a:buNone/>
            </a:pPr>
            <a:r>
              <a:rPr lang="en-US" sz="1800" dirty="0">
                <a:latin typeface="Cambria" panose="02040503050406030204" pitchFamily="18" charset="0"/>
                <a:ea typeface="Cambria" panose="02040503050406030204" pitchFamily="18" charset="0"/>
              </a:rPr>
              <a:t>Difficulty Level: </a:t>
            </a:r>
            <a:r>
              <a:rPr lang="en-US" sz="1800" b="1" dirty="0">
                <a:latin typeface="Cambria" panose="02040503050406030204" pitchFamily="18" charset="0"/>
                <a:ea typeface="Cambria" panose="02040503050406030204" pitchFamily="18" charset="0"/>
              </a:rPr>
              <a:t>Complicated</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3605981"/>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500"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Software Web-App Development</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Image Processing Software</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Machine Learning / AI Algorithms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Data Analytics and Reporting Software</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27819" y="1143000"/>
            <a:ext cx="11562736"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495300" indent="-342900" algn="just">
              <a:lnSpc>
                <a:spcPct val="150000"/>
              </a:lnSpc>
              <a:spcBef>
                <a:spcPts val="0"/>
              </a:spcBef>
              <a:buSzPct val="100000"/>
            </a:pPr>
            <a:r>
              <a:rPr lang="en-US" sz="2200" b="1" dirty="0">
                <a:latin typeface="Cambria" panose="02040503050406030204" pitchFamily="18" charset="0"/>
                <a:ea typeface="Cambria" panose="02040503050406030204" pitchFamily="18" charset="0"/>
              </a:rPr>
              <a:t>Cameras/Imaging Sensors: </a:t>
            </a:r>
            <a:r>
              <a:rPr lang="en-US" sz="2000" dirty="0">
                <a:latin typeface="Cambria" panose="02040503050406030204" pitchFamily="18" charset="0"/>
                <a:ea typeface="Cambria" panose="02040503050406030204" pitchFamily="18" charset="0"/>
              </a:rPr>
              <a:t>High-resolution cameras or imaging sensors are required to capture real-time images or videos of the packed cases. These cameras should be capable of working in high-speed production environments. </a:t>
            </a:r>
            <a:r>
              <a:rPr lang="en-US" sz="2000" u="sng" dirty="0">
                <a:latin typeface="Cambria" panose="02040503050406030204" pitchFamily="18" charset="0"/>
                <a:ea typeface="Cambria" panose="02040503050406030204" pitchFamily="18" charset="0"/>
              </a:rPr>
              <a:t>Examples: </a:t>
            </a:r>
            <a:r>
              <a:rPr lang="en-US" sz="2000" dirty="0">
                <a:latin typeface="Cambria" panose="02040503050406030204" pitchFamily="18" charset="0"/>
                <a:ea typeface="Cambria" panose="02040503050406030204" pitchFamily="18" charset="0"/>
              </a:rPr>
              <a:t>Machine vision cameras, 3D scanners, or infrared cameras for detecting defects not visible to the naked eye.</a:t>
            </a:r>
          </a:p>
          <a:p>
            <a:pPr marL="495300" indent="-342900" algn="just">
              <a:lnSpc>
                <a:spcPct val="150000"/>
              </a:lnSpc>
              <a:spcBef>
                <a:spcPts val="0"/>
              </a:spcBef>
              <a:buSzPct val="100000"/>
            </a:pPr>
            <a:r>
              <a:rPr lang="en-US" sz="2200" b="1" dirty="0">
                <a:latin typeface="Cambria" panose="02040503050406030204" pitchFamily="18" charset="0"/>
                <a:ea typeface="Cambria" panose="02040503050406030204" pitchFamily="18" charset="0"/>
              </a:rPr>
              <a:t>Conveyor System: </a:t>
            </a:r>
            <a:r>
              <a:rPr lang="en-US" sz="2000" dirty="0">
                <a:latin typeface="Cambria" panose="02040503050406030204" pitchFamily="18" charset="0"/>
                <a:ea typeface="Cambria" panose="02040503050406030204" pitchFamily="18" charset="0"/>
              </a:rPr>
              <a:t>The hardware needs to integrate with the existing conveyor system to allow continuous inspection as cases move along the production line.</a:t>
            </a:r>
          </a:p>
          <a:p>
            <a:pPr marL="495300" indent="-342900" algn="just">
              <a:lnSpc>
                <a:spcPct val="150000"/>
              </a:lnSpc>
              <a:spcBef>
                <a:spcPts val="0"/>
              </a:spcBef>
              <a:buSzPct val="100000"/>
            </a:pPr>
            <a:r>
              <a:rPr lang="en-US" sz="2200" b="1" dirty="0">
                <a:latin typeface="Cambria" panose="02040503050406030204" pitchFamily="18" charset="0"/>
                <a:ea typeface="Cambria" panose="02040503050406030204" pitchFamily="18" charset="0"/>
              </a:rPr>
              <a:t>Lighting System: </a:t>
            </a:r>
            <a:r>
              <a:rPr lang="en-US" sz="2000" dirty="0">
                <a:latin typeface="Cambria" panose="02040503050406030204" pitchFamily="18" charset="0"/>
                <a:ea typeface="Cambria" panose="02040503050406030204" pitchFamily="18" charset="0"/>
              </a:rPr>
              <a:t>Proper illumination is necessary to ensure high-quality image capture, especially in industrial environments with varying light conditions. </a:t>
            </a:r>
            <a:r>
              <a:rPr lang="en-US" sz="2000" u="sng" dirty="0">
                <a:latin typeface="Cambria" panose="02040503050406030204" pitchFamily="18" charset="0"/>
                <a:ea typeface="Cambria" panose="02040503050406030204" pitchFamily="18" charset="0"/>
              </a:rPr>
              <a:t>Examples: </a:t>
            </a:r>
            <a:r>
              <a:rPr lang="en-US" sz="2000" dirty="0">
                <a:latin typeface="Cambria" panose="02040503050406030204" pitchFamily="18" charset="0"/>
                <a:ea typeface="Cambria" panose="02040503050406030204" pitchFamily="18" charset="0"/>
              </a:rPr>
              <a:t>LED ring lights or structured light systems.</a:t>
            </a:r>
          </a:p>
          <a:p>
            <a:pPr marL="495300" indent="-342900" algn="just">
              <a:lnSpc>
                <a:spcPct val="150000"/>
              </a:lnSpc>
              <a:spcBef>
                <a:spcPts val="0"/>
              </a:spcBef>
              <a:buSzPct val="100000"/>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495300" indent="-342900">
              <a:lnSpc>
                <a:spcPct val="150000"/>
              </a:lnSpc>
              <a:spcBef>
                <a:spcPts val="0"/>
              </a:spcBef>
              <a:buSzPct val="100000"/>
            </a:pPr>
            <a:r>
              <a:rPr lang="en-US" sz="2200" b="1" dirty="0">
                <a:latin typeface="Cambria" panose="02040503050406030204" pitchFamily="18" charset="0"/>
                <a:ea typeface="Cambria" panose="02040503050406030204" pitchFamily="18" charset="0"/>
              </a:rPr>
              <a:t>Sensors: </a:t>
            </a:r>
            <a:r>
              <a:rPr lang="en-US" sz="2000" dirty="0">
                <a:latin typeface="Cambria" panose="02040503050406030204" pitchFamily="18" charset="0"/>
                <a:ea typeface="Cambria" panose="02040503050406030204" pitchFamily="18" charset="0"/>
              </a:rPr>
              <a:t>Additional sensors such as proximity, weight, or barcode scanners might be used to complement visual inspection and verify the case content and alignment.</a:t>
            </a:r>
          </a:p>
          <a:p>
            <a:pPr marL="495300" indent="-342900">
              <a:lnSpc>
                <a:spcPct val="150000"/>
              </a:lnSpc>
              <a:spcBef>
                <a:spcPts val="0"/>
              </a:spcBef>
              <a:buSzPct val="100000"/>
            </a:pPr>
            <a:r>
              <a:rPr lang="en-IN" sz="2200" b="1" dirty="0">
                <a:latin typeface="Cambria" panose="02040503050406030204" pitchFamily="18" charset="0"/>
                <a:ea typeface="Cambria" panose="02040503050406030204" pitchFamily="18" charset="0"/>
              </a:rPr>
              <a:t>Cloud/Networking Components</a:t>
            </a:r>
            <a:r>
              <a:rPr lang="en-US" sz="22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Cloud Storage and Processing: If large datasets need to be stored for future analysis or for training machine learning models, cloud storage and processing capabilities might be required.</a:t>
            </a:r>
          </a:p>
          <a:p>
            <a:pPr marL="495300" indent="-342900">
              <a:lnSpc>
                <a:spcPct val="150000"/>
              </a:lnSpc>
              <a:spcBef>
                <a:spcPts val="0"/>
              </a:spcBef>
              <a:buSzPct val="100000"/>
            </a:pPr>
            <a:r>
              <a:rPr lang="en-IN" sz="2200" b="1" dirty="0">
                <a:latin typeface="Cambria" panose="02040503050406030204" pitchFamily="18" charset="0"/>
                <a:ea typeface="Cambria" panose="02040503050406030204" pitchFamily="18" charset="0"/>
              </a:rPr>
              <a:t>Quality Control and Monitoring</a:t>
            </a:r>
            <a:r>
              <a:rPr lang="en-US" sz="22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SCADA (Supervisory Control and Data Acquisition): This system helps in monitoring and controlling industrial processes in real time. It can be used to monitor the overall efficiency and alert the operators when issues arise.</a:t>
            </a:r>
          </a:p>
          <a:p>
            <a:pPr marL="495300" indent="-342900">
              <a:lnSpc>
                <a:spcPct val="150000"/>
              </a:lnSpc>
              <a:spcBef>
                <a:spcPts val="0"/>
              </a:spcBef>
              <a:buSzPct val="100000"/>
            </a:pPr>
            <a:r>
              <a:rPr lang="en-US" sz="2200" b="1" dirty="0">
                <a:latin typeface="Cambria" panose="02040503050406030204" pitchFamily="18" charset="0"/>
                <a:ea typeface="Cambria" panose="02040503050406030204" pitchFamily="18" charset="0"/>
              </a:rPr>
              <a:t>Real-Time Feedback Systems: </a:t>
            </a:r>
            <a:r>
              <a:rPr lang="en-US" sz="2000" dirty="0">
                <a:latin typeface="Cambria" panose="02040503050406030204" pitchFamily="18" charset="0"/>
                <a:ea typeface="Cambria" panose="02040503050406030204" pitchFamily="18" charset="0"/>
              </a:rPr>
              <a:t>The system must provide immediate feedback to the operators in case of defects. This could involve alarms, lights, or notifications to allow corrective actions.</a:t>
            </a:r>
          </a:p>
          <a:p>
            <a:pPr marL="495300" indent="-342900">
              <a:lnSpc>
                <a:spcPct val="150000"/>
              </a:lnSpc>
              <a:spcBef>
                <a:spcPts val="0"/>
              </a:spcBef>
              <a:buSzPct val="100000"/>
            </a:pPr>
            <a:endParaRPr lang="en-US" sz="2000" dirty="0">
              <a:latin typeface="Cambria" panose="02040503050406030204" pitchFamily="18" charset="0"/>
              <a:ea typeface="Cambria" panose="02040503050406030204" pitchFamily="18" charset="0"/>
            </a:endParaRPr>
          </a:p>
          <a:p>
            <a:pPr marL="495300" indent="-342900">
              <a:lnSpc>
                <a:spcPct val="150000"/>
              </a:lnSpc>
              <a:spcBef>
                <a:spcPts val="0"/>
              </a:spcBef>
              <a:buSzPct val="100000"/>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76D6958-F99E-6515-3CA0-2BBEFD3CB2C8}"/>
              </a:ext>
            </a:extLst>
          </p:cNvPr>
          <p:cNvPicPr>
            <a:picLocks noChangeAspect="1"/>
          </p:cNvPicPr>
          <p:nvPr/>
        </p:nvPicPr>
        <p:blipFill>
          <a:blip r:embed="rId3"/>
          <a:stretch>
            <a:fillRect/>
          </a:stretch>
        </p:blipFill>
        <p:spPr>
          <a:xfrm>
            <a:off x="196647" y="1499830"/>
            <a:ext cx="11573252" cy="3219654"/>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3462019-1C3D-AF30-B730-04FCD9990039}"/>
              </a:ext>
            </a:extLst>
          </p:cNvPr>
          <p:cNvPicPr>
            <a:picLocks noChangeAspect="1"/>
          </p:cNvPicPr>
          <p:nvPr/>
        </p:nvPicPr>
        <p:blipFill>
          <a:blip r:embed="rId3"/>
          <a:stretch>
            <a:fillRect/>
          </a:stretch>
        </p:blipFill>
        <p:spPr>
          <a:xfrm>
            <a:off x="73742" y="1887793"/>
            <a:ext cx="12044516" cy="2133600"/>
          </a:xfrm>
          <a:prstGeom prst="rect">
            <a:avLst/>
          </a:prstGeom>
        </p:spPr>
      </p:pic>
    </p:spTree>
    <p:extLst>
      <p:ext uri="{BB962C8B-B14F-4D97-AF65-F5344CB8AC3E}">
        <p14:creationId xmlns:p14="http://schemas.microsoft.com/office/powerpoint/2010/main" val="368846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609600" y="1143001"/>
            <a:ext cx="10871200" cy="3910780"/>
          </a:xfrm>
          <a:prstGeom prst="rect">
            <a:avLst/>
          </a:prstGeom>
          <a:noFill/>
          <a:ln>
            <a:noFill/>
          </a:ln>
        </p:spPr>
        <p:txBody>
          <a:bodyPr spcFirstLastPara="1" wrap="square" lIns="91425" tIns="45700" rIns="91425" bIns="45700" anchor="t" anchorCtr="0">
            <a:normAutofit/>
          </a:bodyPr>
          <a:lstStyle/>
          <a:p>
            <a:pPr marL="495300" indent="-342900">
              <a:lnSpc>
                <a:spcPct val="200000"/>
              </a:lnSpc>
              <a:spcBef>
                <a:spcPts val="0"/>
              </a:spcBef>
              <a:buFont typeface="Wingdings" panose="05000000000000000000" pitchFamily="2" charset="2"/>
              <a:buChar char="Ø"/>
            </a:pPr>
            <a:r>
              <a:rPr lang="en-IN" sz="2000" b="0" i="0" dirty="0">
                <a:solidFill>
                  <a:srgbClr val="202122"/>
                </a:solidFill>
                <a:effectLst/>
                <a:latin typeface="Arial" panose="020B0604020202020204" pitchFamily="34" charset="0"/>
                <a:cs typeface="Arial" panose="020B0604020202020204" pitchFamily="34" charset="0"/>
              </a:rPr>
              <a:t> </a:t>
            </a:r>
            <a:r>
              <a:rPr lang="en-IN" sz="2000" b="0" i="1" dirty="0">
                <a:solidFill>
                  <a:srgbClr val="202122"/>
                </a:solidFill>
                <a:effectLst/>
                <a:latin typeface="Times New Roman" panose="02020603050405020304" pitchFamily="18" charset="0"/>
                <a:cs typeface="Times New Roman" panose="02020603050405020304" pitchFamily="18" charset="0"/>
              </a:rPr>
              <a:t>Steger, Carsten; Markus Ulrich; Christian Wiedemann (2018). </a:t>
            </a:r>
            <a:r>
              <a:rPr lang="en-IN" sz="2000" b="0" i="1" u="none" strike="noStrike" dirty="0">
                <a:solidFill>
                  <a:srgbClr val="202122"/>
                </a:solidFill>
                <a:effectLst/>
                <a:latin typeface="Times New Roman" panose="02020603050405020304" pitchFamily="18" charset="0"/>
                <a:cs typeface="Times New Roman" panose="02020603050405020304" pitchFamily="18" charset="0"/>
                <a:hlinkClick r:id="rId3"/>
              </a:rPr>
              <a:t>Machine Vision Algorithms and Applications</a:t>
            </a:r>
            <a:endParaRPr lang="en-IN" sz="2000" b="0" i="1" u="none" strike="noStrike" dirty="0">
              <a:solidFill>
                <a:srgbClr val="202122"/>
              </a:solidFill>
              <a:effectLst/>
              <a:latin typeface="Times New Roman" panose="02020603050405020304" pitchFamily="18" charset="0"/>
              <a:cs typeface="Times New Roman" panose="02020603050405020304" pitchFamily="18" charset="0"/>
            </a:endParaRPr>
          </a:p>
          <a:p>
            <a:pPr marL="495300" indent="-342900">
              <a:lnSpc>
                <a:spcPct val="200000"/>
              </a:lnSpc>
              <a:spcBef>
                <a:spcPts val="0"/>
              </a:spcBef>
              <a:buFont typeface="Wingdings" panose="05000000000000000000" pitchFamily="2" charset="2"/>
              <a:buChar char="Ø"/>
            </a:pPr>
            <a:r>
              <a:rPr lang="en-IN" sz="2000" b="0" i="1" dirty="0">
                <a:solidFill>
                  <a:srgbClr val="202122"/>
                </a:solidFill>
                <a:effectLst/>
                <a:latin typeface="Times New Roman" panose="02020603050405020304" pitchFamily="18" charset="0"/>
                <a:cs typeface="Times New Roman" panose="02020603050405020304" pitchFamily="18" charset="0"/>
              </a:rPr>
              <a:t>Beyerer, Jürgen; Puente León, Fernando &amp; </a:t>
            </a:r>
            <a:r>
              <a:rPr lang="en-IN" sz="2000" b="0" i="1" dirty="0" err="1">
                <a:solidFill>
                  <a:srgbClr val="202122"/>
                </a:solidFill>
                <a:effectLst/>
                <a:latin typeface="Times New Roman" panose="02020603050405020304" pitchFamily="18" charset="0"/>
                <a:cs typeface="Times New Roman" panose="02020603050405020304" pitchFamily="18" charset="0"/>
              </a:rPr>
              <a:t>Frese</a:t>
            </a:r>
            <a:r>
              <a:rPr lang="en-IN" sz="2000" b="0" i="1" dirty="0">
                <a:solidFill>
                  <a:srgbClr val="202122"/>
                </a:solidFill>
                <a:effectLst/>
                <a:latin typeface="Times New Roman" panose="02020603050405020304" pitchFamily="18" charset="0"/>
                <a:cs typeface="Times New Roman" panose="02020603050405020304" pitchFamily="18" charset="0"/>
              </a:rPr>
              <a:t>, Christian (2016). </a:t>
            </a:r>
            <a:r>
              <a:rPr lang="en-IN" sz="2000" b="0" i="1" u="sng" dirty="0">
                <a:effectLst/>
                <a:latin typeface="Times New Roman" panose="02020603050405020304" pitchFamily="18" charset="0"/>
                <a:cs typeface="Times New Roman" panose="02020603050405020304" pitchFamily="18" charset="0"/>
                <a:hlinkClick r:id="rId4"/>
              </a:rPr>
              <a:t>Machine Vision - Automated Visual Inspection: Theory, Practice and Applications</a:t>
            </a:r>
            <a:endParaRPr lang="en-IN" sz="2000" b="0" i="1" u="sng" dirty="0">
              <a:effectLst/>
              <a:latin typeface="Times New Roman" panose="02020603050405020304" pitchFamily="18" charset="0"/>
              <a:cs typeface="Times New Roman" panose="02020603050405020304" pitchFamily="18" charset="0"/>
            </a:endParaRPr>
          </a:p>
          <a:p>
            <a:pPr marL="495300" indent="-342900">
              <a:lnSpc>
                <a:spcPct val="200000"/>
              </a:lnSpc>
              <a:spcBef>
                <a:spcPts val="0"/>
              </a:spcBef>
              <a:buFont typeface="Wingdings" panose="05000000000000000000" pitchFamily="2" charset="2"/>
              <a:buChar char="Ø"/>
            </a:pPr>
            <a:r>
              <a:rPr lang="en-US" sz="2000" b="0" i="1" dirty="0">
                <a:solidFill>
                  <a:srgbClr val="202122"/>
                </a:solidFill>
                <a:effectLst/>
                <a:latin typeface="Times New Roman" panose="02020603050405020304" pitchFamily="18" charset="0"/>
                <a:cs typeface="Times New Roman" panose="02020603050405020304" pitchFamily="18" charset="0"/>
              </a:rPr>
              <a:t>Davies, E.R. (2012). </a:t>
            </a:r>
            <a:r>
              <a:rPr lang="en-US" sz="2000" b="0" i="1" u="none" strike="noStrike" dirty="0">
                <a:effectLst/>
                <a:latin typeface="Times New Roman" panose="02020603050405020304" pitchFamily="18" charset="0"/>
                <a:cs typeface="Times New Roman" panose="02020603050405020304" pitchFamily="18" charset="0"/>
                <a:hlinkClick r:id="rId5"/>
              </a:rPr>
              <a:t>Computer and Machine Vision: Theory, Algorithms, Practicalities</a:t>
            </a:r>
            <a:endParaRPr lang="en-US" sz="2000" i="1"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624</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Online Inspection of Packed Cases</vt:lpstr>
      <vt:lpstr>Content</vt:lpstr>
      <vt:lpstr>Problem Statement Number:  PSCS69</vt:lpstr>
      <vt:lpstr>Analysis of Problem Statement</vt:lpstr>
      <vt:lpstr>Analysis of Problem Statement (contd...)</vt:lpstr>
      <vt:lpstr>Analysis of Problem Statement (contd...)</vt:lpstr>
      <vt:lpstr>Timeline of the Project (Gantt Chart)</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Bhuvan BD</cp:lastModifiedBy>
  <cp:revision>39</cp:revision>
  <dcterms:modified xsi:type="dcterms:W3CDTF">2024-09-18T05:39:16Z</dcterms:modified>
</cp:coreProperties>
</file>