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74" r:id="rId4"/>
    <p:sldId id="275" r:id="rId5"/>
    <p:sldId id="276" r:id="rId6"/>
    <p:sldId id="277" r:id="rId7"/>
    <p:sldId id="279" r:id="rId8"/>
    <p:sldId id="281" r:id="rId9"/>
    <p:sldId id="278" r:id="rId10"/>
    <p:sldId id="273" r:id="rId11"/>
    <p:sldId id="280"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40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93703"/>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Online Inspection of Packed Cases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6391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 CSD-G34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155124410"/>
              </p:ext>
            </p:extLst>
          </p:nvPr>
        </p:nvGraphicFramePr>
        <p:xfrm>
          <a:off x="317373" y="2416215"/>
          <a:ext cx="6958498" cy="2209860"/>
        </p:xfrm>
        <a:graphic>
          <a:graphicData uri="http://schemas.openxmlformats.org/drawingml/2006/table">
            <a:tbl>
              <a:tblPr firstRow="1" bandRow="1">
                <a:noFill/>
                <a:tableStyleId>{57690726-49DA-4552-BDEB-330DD8EA8BD9}</a:tableStyleId>
              </a:tblPr>
              <a:tblGrid>
                <a:gridCol w="2677494">
                  <a:extLst>
                    <a:ext uri="{9D8B030D-6E8A-4147-A177-3AD203B41FA5}">
                      <a16:colId xmlns:a16="http://schemas.microsoft.com/office/drawing/2014/main" val="20000"/>
                    </a:ext>
                  </a:extLst>
                </a:gridCol>
                <a:gridCol w="4281004">
                  <a:extLst>
                    <a:ext uri="{9D8B030D-6E8A-4147-A177-3AD203B41FA5}">
                      <a16:colId xmlns:a16="http://schemas.microsoft.com/office/drawing/2014/main" val="20001"/>
                    </a:ext>
                  </a:extLst>
                </a:gridCol>
              </a:tblGrid>
              <a:tr h="322560">
                <a:tc>
                  <a:txBody>
                    <a:bodyPr/>
                    <a:lstStyle/>
                    <a:p>
                      <a:pPr marL="0" marR="0" lvl="2" indent="0" algn="ctr" rtl="0">
                        <a:spcBef>
                          <a:spcPts val="0"/>
                        </a:spcBef>
                        <a:spcAft>
                          <a:spcPts val="0"/>
                        </a:spcAft>
                        <a:buNone/>
                      </a:pPr>
                      <a:r>
                        <a:rPr lang="en-GB" sz="1900" b="1" i="0" u="none" strike="noStrike" cap="none" dirty="0">
                          <a:solidFill>
                            <a:srgbClr val="17365D"/>
                          </a:solidFill>
                        </a:rPr>
                        <a:t>Roll Number</a:t>
                      </a:r>
                      <a:endParaRPr sz="1900" b="1" i="0"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900" b="1" u="none" strike="noStrike" cap="none" dirty="0">
                          <a:solidFill>
                            <a:srgbClr val="17365D"/>
                          </a:solidFill>
                        </a:rPr>
                        <a:t>Student Name</a:t>
                      </a:r>
                      <a:endParaRPr sz="19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2560">
                <a:tc>
                  <a:txBody>
                    <a:bodyPr/>
                    <a:lstStyle/>
                    <a:p>
                      <a:pPr marL="0" marR="0" lvl="1" indent="0" algn="ctr" rtl="0">
                        <a:spcBef>
                          <a:spcPts val="0"/>
                        </a:spcBef>
                        <a:spcAft>
                          <a:spcPts val="0"/>
                        </a:spcAft>
                        <a:buFont typeface="+mj-lt"/>
                        <a:buNone/>
                      </a:pPr>
                      <a:r>
                        <a:rPr lang="en-IN" sz="1800" b="1" u="none" strike="noStrike" cap="none" dirty="0">
                          <a:latin typeface="Times New Roman" panose="02020603050405020304" pitchFamily="18" charset="0"/>
                          <a:cs typeface="Times New Roman" panose="02020603050405020304" pitchFamily="18" charset="0"/>
                        </a:rPr>
                        <a:t>Tejas M</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20211CSD0139</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2560">
                <a:tc>
                  <a:txBody>
                    <a:bodyPr/>
                    <a:lstStyle/>
                    <a:p>
                      <a:pPr marL="0" marR="0" lvl="1"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Bhuvan Cariappa B D</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20211CSD0130</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2560">
                <a:tc>
                  <a:txBody>
                    <a:bodyPr/>
                    <a:lstStyle/>
                    <a:p>
                      <a:pPr marL="0" marR="0" lvl="1"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Akash S</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20211CSD0011</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2560">
                <a:tc>
                  <a:txBody>
                    <a:bodyPr/>
                    <a:lstStyle/>
                    <a:p>
                      <a:pPr marL="0" marR="0" lvl="1" indent="0" algn="ctr" rtl="0">
                        <a:spcBef>
                          <a:spcPts val="0"/>
                        </a:spcBef>
                        <a:spcAft>
                          <a:spcPts val="0"/>
                        </a:spcAft>
                        <a:buNone/>
                      </a:pPr>
                      <a:r>
                        <a:rPr lang="en-IN" sz="1800" b="1" u="none" strike="noStrike" cap="none" dirty="0" err="1">
                          <a:latin typeface="Times New Roman" panose="02020603050405020304" pitchFamily="18" charset="0"/>
                          <a:cs typeface="Times New Roman" panose="02020603050405020304" pitchFamily="18" charset="0"/>
                        </a:rPr>
                        <a:t>Ramanujam</a:t>
                      </a:r>
                      <a:r>
                        <a:rPr lang="en-IN" sz="1800" b="1" u="none" strike="noStrike" cap="none" dirty="0">
                          <a:latin typeface="Times New Roman" panose="02020603050405020304" pitchFamily="18" charset="0"/>
                          <a:cs typeface="Times New Roman" panose="02020603050405020304" pitchFamily="18" charset="0"/>
                        </a:rPr>
                        <a:t> D K</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20211CSD0080</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2560">
                <a:tc>
                  <a:txBody>
                    <a:bodyPr/>
                    <a:lstStyle/>
                    <a:p>
                      <a:pPr marL="0" marR="0" lvl="1"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23172"/>
            <a:ext cx="5514300" cy="1409731"/>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Marimuthu K</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p>
          <a:p>
            <a:pPr marL="0" marR="0" lvl="0" indent="0" algn="ctr" rtl="0">
              <a:spcBef>
                <a:spcPts val="310"/>
              </a:spcBef>
              <a:spcAft>
                <a:spcPts val="0"/>
              </a:spcAft>
              <a:buClr>
                <a:srgbClr val="17365D"/>
              </a:buClr>
              <a:buSzPct val="100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8957" y="4701048"/>
            <a:ext cx="12220958" cy="152277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B.Tech Computer Science And Engineering (Data Science)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Saira Banu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Manjula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3462019-1C3D-AF30-B730-04FCD9990039}"/>
              </a:ext>
            </a:extLst>
          </p:cNvPr>
          <p:cNvPicPr>
            <a:picLocks noChangeAspect="1"/>
          </p:cNvPicPr>
          <p:nvPr/>
        </p:nvPicPr>
        <p:blipFill>
          <a:blip r:embed="rId3"/>
          <a:stretch>
            <a:fillRect/>
          </a:stretch>
        </p:blipFill>
        <p:spPr>
          <a:xfrm>
            <a:off x="73742" y="1887793"/>
            <a:ext cx="12044516" cy="2133600"/>
          </a:xfrm>
          <a:prstGeom prst="rect">
            <a:avLst/>
          </a:prstGeom>
        </p:spPr>
      </p:pic>
    </p:spTree>
    <p:extLst>
      <p:ext uri="{BB962C8B-B14F-4D97-AF65-F5344CB8AC3E}">
        <p14:creationId xmlns:p14="http://schemas.microsoft.com/office/powerpoint/2010/main" val="368846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5CDC1-ED2E-3556-8BE2-77C3BDA6A1A2}"/>
              </a:ext>
            </a:extLst>
          </p:cNvPr>
          <p:cNvSpPr txBox="1"/>
          <p:nvPr/>
        </p:nvSpPr>
        <p:spPr>
          <a:xfrm>
            <a:off x="747252" y="235974"/>
            <a:ext cx="3608439" cy="523220"/>
          </a:xfrm>
          <a:prstGeom prst="rect">
            <a:avLst/>
          </a:prstGeom>
          <a:noFill/>
        </p:spPr>
        <p:txBody>
          <a:bodyPr wrap="square" rtlCol="0">
            <a:spAutoFit/>
          </a:bodyPr>
          <a:lstStyle/>
          <a:p>
            <a:r>
              <a:rPr lang="en-IN" sz="2800" b="1" dirty="0">
                <a:latin typeface="Cambria" panose="02040503050406030204" pitchFamily="18" charset="0"/>
                <a:ea typeface="Cambria" panose="02040503050406030204" pitchFamily="18" charset="0"/>
              </a:rPr>
              <a:t>REFERENCES</a:t>
            </a:r>
          </a:p>
        </p:txBody>
      </p:sp>
      <p:sp>
        <p:nvSpPr>
          <p:cNvPr id="3" name="TextBox 2">
            <a:extLst>
              <a:ext uri="{FF2B5EF4-FFF2-40B4-BE49-F238E27FC236}">
                <a16:creationId xmlns:a16="http://schemas.microsoft.com/office/drawing/2014/main" id="{2C8ACF9F-C0B3-A786-126B-84F8FAE3CF1B}"/>
              </a:ext>
            </a:extLst>
          </p:cNvPr>
          <p:cNvSpPr txBox="1"/>
          <p:nvPr/>
        </p:nvSpPr>
        <p:spPr>
          <a:xfrm>
            <a:off x="983226" y="1504335"/>
            <a:ext cx="2684206" cy="577787"/>
          </a:xfrm>
          <a:prstGeom prst="rect">
            <a:avLst/>
          </a:prstGeom>
          <a:noFill/>
        </p:spPr>
        <p:txBody>
          <a:bodyPr wrap="square" rtlCol="0">
            <a:spAutoFit/>
          </a:bodyPr>
          <a:lstStyle/>
          <a:p>
            <a:pPr>
              <a:lnSpc>
                <a:spcPct val="150000"/>
              </a:lnSpc>
            </a:pPr>
            <a:endParaRPr lang="en-IN" sz="24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83228BD6-0D23-9602-0C12-931413A078E0}"/>
              </a:ext>
            </a:extLst>
          </p:cNvPr>
          <p:cNvSpPr txBox="1"/>
          <p:nvPr/>
        </p:nvSpPr>
        <p:spPr>
          <a:xfrm>
            <a:off x="747252" y="1288025"/>
            <a:ext cx="9694606" cy="3145541"/>
          </a:xfrm>
          <a:prstGeom prst="rect">
            <a:avLst/>
          </a:prstGeom>
          <a:noFill/>
        </p:spPr>
        <p:txBody>
          <a:bodyPr wrap="square" rtlCol="0">
            <a:spAutoFit/>
          </a:bodyPr>
          <a:lstStyle/>
          <a:p>
            <a:pPr>
              <a:lnSpc>
                <a:spcPct val="150000"/>
              </a:lnSpc>
            </a:pPr>
            <a:r>
              <a:rPr lang="en-IN" sz="2400" dirty="0">
                <a:latin typeface="Cambria" panose="02040503050406030204" pitchFamily="18" charset="0"/>
                <a:ea typeface="Cambria" panose="02040503050406030204" pitchFamily="18" charset="0"/>
              </a:rPr>
              <a:t>1. TensorFlow Documentation: https://www.tensorflow.org</a:t>
            </a:r>
          </a:p>
          <a:p>
            <a:pPr>
              <a:lnSpc>
                <a:spcPct val="150000"/>
              </a:lnSpc>
            </a:pPr>
            <a:r>
              <a:rPr lang="en-IN" sz="2400" dirty="0">
                <a:latin typeface="Cambria" panose="02040503050406030204" pitchFamily="18" charset="0"/>
                <a:ea typeface="Cambria" panose="02040503050406030204" pitchFamily="18" charset="0"/>
              </a:rPr>
              <a:t>2. OpenCV Documentation: https://opencv.org</a:t>
            </a:r>
          </a:p>
          <a:p>
            <a:pPr>
              <a:lnSpc>
                <a:spcPct val="150000"/>
              </a:lnSpc>
            </a:pPr>
            <a:r>
              <a:rPr lang="en-IN" sz="2400" dirty="0">
                <a:latin typeface="Cambria" panose="02040503050406030204" pitchFamily="18" charset="0"/>
                <a:ea typeface="Cambria" panose="02040503050406030204" pitchFamily="18" charset="0"/>
              </a:rPr>
              <a:t>3. </a:t>
            </a:r>
            <a:r>
              <a:rPr lang="en-IN" sz="2400" dirty="0" err="1">
                <a:latin typeface="Cambria" panose="02040503050406030204" pitchFamily="18" charset="0"/>
                <a:ea typeface="Cambria" panose="02040503050406030204" pitchFamily="18" charset="0"/>
              </a:rPr>
              <a:t>Keras</a:t>
            </a:r>
            <a:r>
              <a:rPr lang="en-IN" sz="2400" dirty="0">
                <a:latin typeface="Cambria" panose="02040503050406030204" pitchFamily="18" charset="0"/>
                <a:ea typeface="Cambria" panose="02040503050406030204" pitchFamily="18" charset="0"/>
              </a:rPr>
              <a:t> Documentation: https://keras.io</a:t>
            </a:r>
          </a:p>
          <a:p>
            <a:pPr>
              <a:lnSpc>
                <a:spcPct val="150000"/>
              </a:lnSpc>
            </a:pPr>
            <a:r>
              <a:rPr lang="en-IN" sz="2400" dirty="0">
                <a:latin typeface="Cambria" panose="02040503050406030204" pitchFamily="18" charset="0"/>
                <a:ea typeface="Cambria" panose="02040503050406030204" pitchFamily="18" charset="0"/>
              </a:rPr>
              <a:t>4. Machine Learning for Image Classification: https://www.example.com/ml-image-classification</a:t>
            </a:r>
          </a:p>
          <a:p>
            <a:pPr>
              <a:lnSpc>
                <a:spcPct val="150000"/>
              </a:lnSpc>
            </a:pPr>
            <a:endParaRPr lang="en-IN" dirty="0"/>
          </a:p>
        </p:txBody>
      </p:sp>
    </p:spTree>
    <p:extLst>
      <p:ext uri="{BB962C8B-B14F-4D97-AF65-F5344CB8AC3E}">
        <p14:creationId xmlns:p14="http://schemas.microsoft.com/office/powerpoint/2010/main" val="188138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675148" y="264806"/>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solidFill>
                  <a:schemeClr val="tx1">
                    <a:lumMod val="95000"/>
                    <a:lumOff val="5000"/>
                  </a:schemeClr>
                </a:solidFill>
                <a:latin typeface="Cambria" panose="02040503050406030204" pitchFamily="18" charset="0"/>
                <a:ea typeface="Cambria" panose="02040503050406030204" pitchFamily="18" charset="0"/>
              </a:rPr>
              <a:t>CONTENT</a:t>
            </a:r>
            <a:endParaRPr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75148" y="1260988"/>
            <a:ext cx="10668000" cy="3924299"/>
          </a:xfrm>
          <a:prstGeom prst="rect">
            <a:avLst/>
          </a:prstGeom>
          <a:noFill/>
          <a:ln>
            <a:noFill/>
          </a:ln>
        </p:spPr>
        <p:txBody>
          <a:bodyPr spcFirstLastPara="1" wrap="square" lIns="91425" tIns="45700" rIns="91425" bIns="45700" anchor="t" anchorCtr="0">
            <a:normAutofit/>
          </a:bodyPr>
          <a:lstStyle/>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Abstract</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Objectives</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Drawbacks of Previously Existing Model</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Proposed Method</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Architecture diagram</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Hardware and Software Details</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Gantt Chart</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References</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41D5F0-B256-7819-3AE7-36B2D740D384}"/>
              </a:ext>
            </a:extLst>
          </p:cNvPr>
          <p:cNvSpPr txBox="1"/>
          <p:nvPr/>
        </p:nvSpPr>
        <p:spPr>
          <a:xfrm>
            <a:off x="727587" y="245807"/>
            <a:ext cx="2143432" cy="523220"/>
          </a:xfrm>
          <a:prstGeom prst="rect">
            <a:avLst/>
          </a:prstGeom>
          <a:noFill/>
        </p:spPr>
        <p:txBody>
          <a:bodyPr wrap="square" rtlCol="0">
            <a:spAutoFit/>
          </a:bodyPr>
          <a:lstStyle/>
          <a:p>
            <a:r>
              <a:rPr lang="en-IN" sz="2800" b="1" dirty="0">
                <a:latin typeface="Cambria" panose="02040503050406030204" pitchFamily="18" charset="0"/>
                <a:ea typeface="Cambria" panose="02040503050406030204" pitchFamily="18" charset="0"/>
              </a:rPr>
              <a:t>ABSTRACT</a:t>
            </a:r>
          </a:p>
        </p:txBody>
      </p:sp>
      <p:sp>
        <p:nvSpPr>
          <p:cNvPr id="3" name="TextBox 2">
            <a:extLst>
              <a:ext uri="{FF2B5EF4-FFF2-40B4-BE49-F238E27FC236}">
                <a16:creationId xmlns:a16="http://schemas.microsoft.com/office/drawing/2014/main" id="{19C2DD06-7F7E-F06D-CFD7-1E46A7D6AA3F}"/>
              </a:ext>
            </a:extLst>
          </p:cNvPr>
          <p:cNvSpPr txBox="1"/>
          <p:nvPr/>
        </p:nvSpPr>
        <p:spPr>
          <a:xfrm>
            <a:off x="747251" y="1248696"/>
            <a:ext cx="10697497" cy="4611455"/>
          </a:xfrm>
          <a:prstGeom prst="rect">
            <a:avLst/>
          </a:prstGeom>
          <a:noFill/>
        </p:spPr>
        <p:txBody>
          <a:bodyPr wrap="square" rtlCol="0">
            <a:spAutoFit/>
          </a:bodyPr>
          <a:lstStyle/>
          <a:p>
            <a:pPr>
              <a:lnSpc>
                <a:spcPct val="150000"/>
              </a:lnSpc>
            </a:pPr>
            <a:r>
              <a:rPr lang="en-US" sz="1800" dirty="0">
                <a:latin typeface="Cambria" panose="02040503050406030204" pitchFamily="18" charset="0"/>
                <a:ea typeface="Cambria" panose="02040503050406030204" pitchFamily="18" charset="0"/>
              </a:rPr>
              <a:t>The "Online Inspection of Packed Cases" project is  an innovative online system for remote visual inspection of packed goods and containers. The goal is to develop a digital platform that allows inspectors to conduct thorough examinations of packaged items without physical handling or opening of the containers. </a:t>
            </a:r>
          </a:p>
          <a:p>
            <a:pPr>
              <a:lnSpc>
                <a:spcPct val="150000"/>
              </a:lnSpc>
            </a:pPr>
            <a:endParaRPr lang="en-US" sz="1800" dirty="0">
              <a:latin typeface="Cambria" panose="02040503050406030204" pitchFamily="18" charset="0"/>
              <a:ea typeface="Cambria" panose="02040503050406030204" pitchFamily="18" charset="0"/>
            </a:endParaRPr>
          </a:p>
          <a:p>
            <a:pPr>
              <a:lnSpc>
                <a:spcPct val="150000"/>
              </a:lnSpc>
            </a:pPr>
            <a:r>
              <a:rPr lang="en-US" sz="1800" dirty="0">
                <a:latin typeface="Cambria" panose="02040503050406030204" pitchFamily="18" charset="0"/>
                <a:ea typeface="Cambria" panose="02040503050406030204" pitchFamily="18" charset="0"/>
              </a:rPr>
              <a:t>As manual inspection is prone to human error and inefficiency, this system leverages advanced technologies such as computer vision, sensors, and machine learning to identify discrepancies in the packaging, labeling, and contents of cases. This project holds significant potential for improving operational efficiency and maintaining high standards in packaging quality.</a:t>
            </a:r>
          </a:p>
          <a:p>
            <a:pPr>
              <a:lnSpc>
                <a:spcPct val="150000"/>
              </a:lnSpc>
            </a:pPr>
            <a:endParaRPr lang="en-US" sz="1800" dirty="0">
              <a:latin typeface="Cambria" panose="02040503050406030204" pitchFamily="18" charset="0"/>
              <a:ea typeface="Cambria" panose="02040503050406030204" pitchFamily="18" charset="0"/>
            </a:endParaRPr>
          </a:p>
          <a:p>
            <a:pPr>
              <a:lnSpc>
                <a:spcPct val="150000"/>
              </a:lnSpc>
            </a:pPr>
            <a:r>
              <a:rPr lang="en-US" sz="1800" dirty="0">
                <a:latin typeface="Cambria" panose="02040503050406030204" pitchFamily="18" charset="0"/>
                <a:ea typeface="Cambria" panose="02040503050406030204" pitchFamily="18" charset="0"/>
              </a:rPr>
              <a:t>The system will be integrated into the packaging line to inspect various parameters, including proper labeling, correct item count, packaging integrity, and overall case conformity. </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459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B8BF7-5B94-AFFE-D15E-1AA46BC04028}"/>
              </a:ext>
            </a:extLst>
          </p:cNvPr>
          <p:cNvSpPr txBox="1"/>
          <p:nvPr/>
        </p:nvSpPr>
        <p:spPr>
          <a:xfrm>
            <a:off x="727586" y="255640"/>
            <a:ext cx="4827639" cy="523220"/>
          </a:xfrm>
          <a:prstGeom prst="rect">
            <a:avLst/>
          </a:prstGeom>
          <a:noFill/>
        </p:spPr>
        <p:txBody>
          <a:bodyPr wrap="square" rtlCol="0">
            <a:spAutoFit/>
          </a:bodyPr>
          <a:lstStyle/>
          <a:p>
            <a:r>
              <a:rPr lang="en-IN" sz="2800" b="1" dirty="0">
                <a:latin typeface="Cambria" panose="02040503050406030204" pitchFamily="18" charset="0"/>
                <a:ea typeface="Cambria" panose="02040503050406030204" pitchFamily="18" charset="0"/>
              </a:rPr>
              <a:t>OBJECTIVES</a:t>
            </a:r>
          </a:p>
        </p:txBody>
      </p:sp>
      <p:sp>
        <p:nvSpPr>
          <p:cNvPr id="3" name="TextBox 2">
            <a:extLst>
              <a:ext uri="{FF2B5EF4-FFF2-40B4-BE49-F238E27FC236}">
                <a16:creationId xmlns:a16="http://schemas.microsoft.com/office/drawing/2014/main" id="{173952F0-66AF-6079-85E7-B6466F46F414}"/>
              </a:ext>
            </a:extLst>
          </p:cNvPr>
          <p:cNvSpPr txBox="1"/>
          <p:nvPr/>
        </p:nvSpPr>
        <p:spPr>
          <a:xfrm>
            <a:off x="698090" y="1199535"/>
            <a:ext cx="5653548" cy="41902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Automate Quality Control</a:t>
            </a:r>
          </a:p>
          <a:p>
            <a:pPr marL="285750" indent="-285750">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Defect Detection</a:t>
            </a:r>
          </a:p>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Validate Product Quantity and Accuracy</a:t>
            </a:r>
          </a:p>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Improve Product Traceability and Compliance</a:t>
            </a:r>
          </a:p>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Adaptability and Scalability</a:t>
            </a:r>
          </a:p>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Ensure Packaging Integrity</a:t>
            </a:r>
          </a:p>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Increase production Efficiency</a:t>
            </a:r>
          </a:p>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Minimizing Waste</a:t>
            </a:r>
          </a:p>
          <a:p>
            <a:pPr marL="285750" indent="-28575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Reduce Manual Handling Risk</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468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2F7AE-D472-DB4A-A4DE-A8971BE5AAAC}"/>
              </a:ext>
            </a:extLst>
          </p:cNvPr>
          <p:cNvSpPr txBox="1"/>
          <p:nvPr/>
        </p:nvSpPr>
        <p:spPr>
          <a:xfrm>
            <a:off x="742335" y="226142"/>
            <a:ext cx="9399640" cy="523220"/>
          </a:xfrm>
          <a:prstGeom prst="rect">
            <a:avLst/>
          </a:prstGeom>
          <a:noFill/>
        </p:spPr>
        <p:txBody>
          <a:bodyPr wrap="square" rtlCol="0">
            <a:spAutoFit/>
          </a:bodyPr>
          <a:lstStyle/>
          <a:p>
            <a:r>
              <a:rPr lang="en-IN" sz="2800" b="1" dirty="0">
                <a:latin typeface="Cambria" panose="02040503050406030204" pitchFamily="18" charset="0"/>
                <a:ea typeface="Cambria" panose="02040503050406030204" pitchFamily="18" charset="0"/>
              </a:rPr>
              <a:t>DRAWBACKS OF PREVIOUSLY EXISTING MODEL</a:t>
            </a:r>
          </a:p>
        </p:txBody>
      </p:sp>
      <p:sp>
        <p:nvSpPr>
          <p:cNvPr id="4" name="TextBox 3">
            <a:extLst>
              <a:ext uri="{FF2B5EF4-FFF2-40B4-BE49-F238E27FC236}">
                <a16:creationId xmlns:a16="http://schemas.microsoft.com/office/drawing/2014/main" id="{52E94A89-BE3A-365E-898A-94608F4AF92D}"/>
              </a:ext>
            </a:extLst>
          </p:cNvPr>
          <p:cNvSpPr txBox="1"/>
          <p:nvPr/>
        </p:nvSpPr>
        <p:spPr>
          <a:xfrm>
            <a:off x="742335" y="1337187"/>
            <a:ext cx="10707330" cy="32669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Advanced imaging systems, sensors, and processing units are costly. Specialized software for image analysis and machine learning can also add to the overall cost.</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Many existing systems are designed for specific tasks, such as detecting particular defects or checking specific types of packaging. This can make it difficult to adapt these systems to new packaging formats.</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These systems generate vast amounts of inspection data. Managing, analyzing, and storing this data efficiently is challenging.</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402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5B475-E0E8-89D7-B5E6-F688DBDF093D}"/>
              </a:ext>
            </a:extLst>
          </p:cNvPr>
          <p:cNvSpPr txBox="1"/>
          <p:nvPr/>
        </p:nvSpPr>
        <p:spPr>
          <a:xfrm>
            <a:off x="766916" y="1396179"/>
            <a:ext cx="9753600" cy="3539430"/>
          </a:xfrm>
          <a:prstGeom prst="rect">
            <a:avLst/>
          </a:prstGeom>
          <a:noFill/>
        </p:spPr>
        <p:txBody>
          <a:bodyPr wrap="square" rtlCol="0">
            <a:spAutoFit/>
          </a:bodyPr>
          <a:lstStyle/>
          <a:p>
            <a:pPr>
              <a:lnSpc>
                <a:spcPct val="150000"/>
              </a:lnSpc>
            </a:pPr>
            <a:r>
              <a:rPr lang="en-US" sz="2000" dirty="0">
                <a:latin typeface="Cambria" panose="02040503050406030204" pitchFamily="18" charset="0"/>
                <a:ea typeface="Cambria" panose="02040503050406030204" pitchFamily="18" charset="0"/>
              </a:rPr>
              <a:t>1. </a:t>
            </a:r>
            <a:r>
              <a:rPr lang="en-US" sz="2000" b="1" dirty="0">
                <a:latin typeface="Cambria" panose="02040503050406030204" pitchFamily="18" charset="0"/>
                <a:ea typeface="Cambria" panose="02040503050406030204" pitchFamily="18" charset="0"/>
              </a:rPr>
              <a:t>Image Acquisition</a:t>
            </a:r>
            <a:r>
              <a:rPr lang="en-US" sz="2000" dirty="0">
                <a:latin typeface="Cambria" panose="02040503050406030204" pitchFamily="18" charset="0"/>
                <a:ea typeface="Cambria" panose="02040503050406030204" pitchFamily="18" charset="0"/>
              </a:rPr>
              <a:t>: The model takes input images of packed cases.</a:t>
            </a:r>
          </a:p>
          <a:p>
            <a:pPr>
              <a:lnSpc>
                <a:spcPct val="150000"/>
              </a:lnSpc>
            </a:pPr>
            <a:r>
              <a:rPr lang="en-US" sz="2000" dirty="0">
                <a:latin typeface="Cambria" panose="02040503050406030204" pitchFamily="18" charset="0"/>
                <a:ea typeface="Cambria" panose="02040503050406030204" pitchFamily="18" charset="0"/>
              </a:rPr>
              <a:t>2. </a:t>
            </a:r>
            <a:r>
              <a:rPr lang="en-US" sz="2000" b="1" dirty="0">
                <a:latin typeface="Cambria" panose="02040503050406030204" pitchFamily="18" charset="0"/>
                <a:ea typeface="Cambria" panose="02040503050406030204" pitchFamily="18" charset="0"/>
              </a:rPr>
              <a:t>Preprocessing</a:t>
            </a:r>
            <a:r>
              <a:rPr lang="en-US" sz="2000" dirty="0">
                <a:latin typeface="Cambria" panose="02040503050406030204" pitchFamily="18" charset="0"/>
                <a:ea typeface="Cambria" panose="02040503050406030204" pitchFamily="18" charset="0"/>
              </a:rPr>
              <a:t>: Resize, normalize, and augment the images for consistency.</a:t>
            </a:r>
          </a:p>
          <a:p>
            <a:pPr>
              <a:lnSpc>
                <a:spcPct val="150000"/>
              </a:lnSpc>
            </a:pPr>
            <a:r>
              <a:rPr lang="en-US" sz="2000" dirty="0">
                <a:latin typeface="Cambria" panose="02040503050406030204" pitchFamily="18" charset="0"/>
                <a:ea typeface="Cambria" panose="02040503050406030204" pitchFamily="18" charset="0"/>
              </a:rPr>
              <a:t>3. </a:t>
            </a:r>
            <a:r>
              <a:rPr lang="en-US" sz="2000" b="1" dirty="0">
                <a:latin typeface="Cambria" panose="02040503050406030204" pitchFamily="18" charset="0"/>
                <a:ea typeface="Cambria" panose="02040503050406030204" pitchFamily="18" charset="0"/>
              </a:rPr>
              <a:t>Model Development</a:t>
            </a:r>
            <a:r>
              <a:rPr lang="en-US" sz="2000" dirty="0">
                <a:latin typeface="Cambria" panose="02040503050406030204" pitchFamily="18" charset="0"/>
                <a:ea typeface="Cambria" panose="02040503050406030204" pitchFamily="18" charset="0"/>
              </a:rPr>
              <a:t>: A CNN is used to classify the images into 'Good' or 'Bad'.</a:t>
            </a:r>
          </a:p>
          <a:p>
            <a:pPr>
              <a:lnSpc>
                <a:spcPct val="150000"/>
              </a:lnSpc>
            </a:pPr>
            <a:r>
              <a:rPr lang="en-US" sz="2000" dirty="0">
                <a:latin typeface="Cambria" panose="02040503050406030204" pitchFamily="18" charset="0"/>
                <a:ea typeface="Cambria" panose="02040503050406030204" pitchFamily="18" charset="0"/>
              </a:rPr>
              <a:t>4. </a:t>
            </a:r>
            <a:r>
              <a:rPr lang="en-US" sz="2000" b="1" dirty="0">
                <a:latin typeface="Cambria" panose="02040503050406030204" pitchFamily="18" charset="0"/>
                <a:ea typeface="Cambria" panose="02040503050406030204" pitchFamily="18" charset="0"/>
              </a:rPr>
              <a:t>Classification</a:t>
            </a:r>
            <a:r>
              <a:rPr lang="en-US" sz="2000" dirty="0">
                <a:latin typeface="Cambria" panose="02040503050406030204" pitchFamily="18" charset="0"/>
                <a:ea typeface="Cambria" panose="02040503050406030204" pitchFamily="18" charset="0"/>
              </a:rPr>
              <a:t>: The model outputs a label indicating whether the product is in good condition or defective.</a:t>
            </a:r>
          </a:p>
          <a:p>
            <a:pPr>
              <a:lnSpc>
                <a:spcPct val="150000"/>
              </a:lnSpc>
            </a:pPr>
            <a:r>
              <a:rPr lang="en-US" sz="2000" dirty="0">
                <a:latin typeface="Cambria" panose="02040503050406030204" pitchFamily="18" charset="0"/>
                <a:ea typeface="Cambria" panose="02040503050406030204" pitchFamily="18" charset="0"/>
              </a:rPr>
              <a:t>5. </a:t>
            </a:r>
            <a:r>
              <a:rPr lang="en-US" sz="2000" b="1" dirty="0">
                <a:latin typeface="Cambria" panose="02040503050406030204" pitchFamily="18" charset="0"/>
                <a:ea typeface="Cambria" panose="02040503050406030204" pitchFamily="18" charset="0"/>
              </a:rPr>
              <a:t>Continuous Learning</a:t>
            </a:r>
            <a:r>
              <a:rPr lang="en-US" sz="2000" dirty="0">
                <a:latin typeface="Cambria" panose="02040503050406030204" pitchFamily="18" charset="0"/>
                <a:ea typeface="Cambria" panose="02040503050406030204" pitchFamily="18" charset="0"/>
              </a:rPr>
              <a:t>: The model is periodically updated with new data to improve accuracy.</a:t>
            </a:r>
          </a:p>
          <a:p>
            <a:endParaRPr lang="en-IN" dirty="0"/>
          </a:p>
        </p:txBody>
      </p:sp>
      <p:sp>
        <p:nvSpPr>
          <p:cNvPr id="3" name="TextBox 2">
            <a:extLst>
              <a:ext uri="{FF2B5EF4-FFF2-40B4-BE49-F238E27FC236}">
                <a16:creationId xmlns:a16="http://schemas.microsoft.com/office/drawing/2014/main" id="{454F45BB-35E4-BC9E-2415-53D639C72738}"/>
              </a:ext>
            </a:extLst>
          </p:cNvPr>
          <p:cNvSpPr txBox="1"/>
          <p:nvPr/>
        </p:nvSpPr>
        <p:spPr>
          <a:xfrm>
            <a:off x="766916" y="206477"/>
            <a:ext cx="4109884" cy="523220"/>
          </a:xfrm>
          <a:prstGeom prst="rect">
            <a:avLst/>
          </a:prstGeom>
          <a:noFill/>
        </p:spPr>
        <p:txBody>
          <a:bodyPr wrap="square" rtlCol="0">
            <a:spAutoFit/>
          </a:bodyPr>
          <a:lstStyle/>
          <a:p>
            <a:r>
              <a:rPr lang="en-IN" sz="2800" b="1" dirty="0">
                <a:latin typeface="Cambria" panose="02040503050406030204" pitchFamily="18" charset="0"/>
                <a:ea typeface="Cambria" panose="02040503050406030204" pitchFamily="18" charset="0"/>
              </a:rPr>
              <a:t>PROPOSED METHODS</a:t>
            </a:r>
          </a:p>
        </p:txBody>
      </p:sp>
    </p:spTree>
    <p:extLst>
      <p:ext uri="{BB962C8B-B14F-4D97-AF65-F5344CB8AC3E}">
        <p14:creationId xmlns:p14="http://schemas.microsoft.com/office/powerpoint/2010/main" val="285843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0B9DA-3E53-9147-5BC6-1003A210B696}"/>
              </a:ext>
            </a:extLst>
          </p:cNvPr>
          <p:cNvSpPr txBox="1"/>
          <p:nvPr/>
        </p:nvSpPr>
        <p:spPr>
          <a:xfrm>
            <a:off x="747252" y="186814"/>
            <a:ext cx="5417574" cy="523220"/>
          </a:xfrm>
          <a:prstGeom prst="rect">
            <a:avLst/>
          </a:prstGeom>
          <a:noFill/>
        </p:spPr>
        <p:txBody>
          <a:bodyPr wrap="square" rtlCol="0">
            <a:spAutoFit/>
          </a:bodyPr>
          <a:lstStyle/>
          <a:p>
            <a:r>
              <a:rPr lang="en-IN" sz="2800" b="1" dirty="0">
                <a:latin typeface="Cambria" panose="02040503050406030204" pitchFamily="18" charset="0"/>
                <a:ea typeface="Cambria" panose="02040503050406030204" pitchFamily="18" charset="0"/>
              </a:rPr>
              <a:t>ARCHITECTURE DIAGRAM</a:t>
            </a:r>
          </a:p>
        </p:txBody>
      </p:sp>
      <p:pic>
        <p:nvPicPr>
          <p:cNvPr id="8" name="Picture 7">
            <a:extLst>
              <a:ext uri="{FF2B5EF4-FFF2-40B4-BE49-F238E27FC236}">
                <a16:creationId xmlns:a16="http://schemas.microsoft.com/office/drawing/2014/main" id="{B42EABAF-E05A-966D-7582-620A25D5A001}"/>
              </a:ext>
            </a:extLst>
          </p:cNvPr>
          <p:cNvPicPr>
            <a:picLocks noChangeAspect="1"/>
          </p:cNvPicPr>
          <p:nvPr/>
        </p:nvPicPr>
        <p:blipFill>
          <a:blip r:embed="rId2"/>
          <a:stretch>
            <a:fillRect/>
          </a:stretch>
        </p:blipFill>
        <p:spPr>
          <a:xfrm>
            <a:off x="586158" y="1042219"/>
            <a:ext cx="7967907" cy="5815781"/>
          </a:xfrm>
          <a:prstGeom prst="rect">
            <a:avLst/>
          </a:prstGeom>
        </p:spPr>
      </p:pic>
    </p:spTree>
    <p:extLst>
      <p:ext uri="{BB962C8B-B14F-4D97-AF65-F5344CB8AC3E}">
        <p14:creationId xmlns:p14="http://schemas.microsoft.com/office/powerpoint/2010/main" val="158646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65BA0-CEFC-58B1-5672-40A8E6BC95F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0A33B4F-D4B1-776C-DD8B-6A64B2CA1CF7}"/>
              </a:ext>
            </a:extLst>
          </p:cNvPr>
          <p:cNvSpPr txBox="1"/>
          <p:nvPr/>
        </p:nvSpPr>
        <p:spPr>
          <a:xfrm>
            <a:off x="747252" y="186814"/>
            <a:ext cx="5417574" cy="523220"/>
          </a:xfrm>
          <a:prstGeom prst="rect">
            <a:avLst/>
          </a:prstGeom>
          <a:noFill/>
        </p:spPr>
        <p:txBody>
          <a:bodyPr wrap="square" rtlCol="0">
            <a:spAutoFit/>
          </a:bodyPr>
          <a:lstStyle/>
          <a:p>
            <a:r>
              <a:rPr lang="en-IN" sz="2800" b="1" dirty="0">
                <a:latin typeface="Cambria" panose="02040503050406030204" pitchFamily="18" charset="0"/>
                <a:ea typeface="Cambria" panose="02040503050406030204" pitchFamily="18" charset="0"/>
              </a:rPr>
              <a:t>ARCHITECTURE DIAGRAM</a:t>
            </a:r>
          </a:p>
        </p:txBody>
      </p:sp>
      <p:pic>
        <p:nvPicPr>
          <p:cNvPr id="6" name="Picture 5">
            <a:extLst>
              <a:ext uri="{FF2B5EF4-FFF2-40B4-BE49-F238E27FC236}">
                <a16:creationId xmlns:a16="http://schemas.microsoft.com/office/drawing/2014/main" id="{007E8801-D06F-E52B-3B80-F3BB50B683D4}"/>
              </a:ext>
            </a:extLst>
          </p:cNvPr>
          <p:cNvPicPr>
            <a:picLocks noChangeAspect="1"/>
          </p:cNvPicPr>
          <p:nvPr/>
        </p:nvPicPr>
        <p:blipFill>
          <a:blip r:embed="rId2"/>
          <a:stretch>
            <a:fillRect/>
          </a:stretch>
        </p:blipFill>
        <p:spPr>
          <a:xfrm>
            <a:off x="747252" y="1109322"/>
            <a:ext cx="10555851" cy="4967014"/>
          </a:xfrm>
          <a:prstGeom prst="rect">
            <a:avLst/>
          </a:prstGeom>
        </p:spPr>
      </p:pic>
    </p:spTree>
    <p:extLst>
      <p:ext uri="{BB962C8B-B14F-4D97-AF65-F5344CB8AC3E}">
        <p14:creationId xmlns:p14="http://schemas.microsoft.com/office/powerpoint/2010/main" val="111072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51F5D-FFE4-A62C-2AB5-5239B1FA5E66}"/>
              </a:ext>
            </a:extLst>
          </p:cNvPr>
          <p:cNvSpPr txBox="1"/>
          <p:nvPr/>
        </p:nvSpPr>
        <p:spPr>
          <a:xfrm>
            <a:off x="747251" y="1297858"/>
            <a:ext cx="8357420" cy="3631763"/>
          </a:xfrm>
          <a:prstGeom prst="rect">
            <a:avLst/>
          </a:prstGeom>
          <a:noFill/>
        </p:spPr>
        <p:txBody>
          <a:bodyPr wrap="square" rtlCol="0">
            <a:spAutoFit/>
          </a:bodyPr>
          <a:lstStyle/>
          <a:p>
            <a:pPr>
              <a:lnSpc>
                <a:spcPct val="150000"/>
              </a:lnSpc>
            </a:pPr>
            <a:r>
              <a:rPr lang="en-IN" sz="2400" dirty="0">
                <a:latin typeface="Cambria" panose="02040503050406030204" pitchFamily="18" charset="0"/>
                <a:ea typeface="Cambria" panose="02040503050406030204" pitchFamily="18" charset="0"/>
              </a:rPr>
              <a:t>- Python programming language</a:t>
            </a:r>
          </a:p>
          <a:p>
            <a:pPr>
              <a:lnSpc>
                <a:spcPct val="150000"/>
              </a:lnSpc>
            </a:pPr>
            <a:r>
              <a:rPr lang="en-IN" sz="2400" dirty="0">
                <a:latin typeface="Cambria" panose="02040503050406030204" pitchFamily="18" charset="0"/>
                <a:ea typeface="Cambria" panose="02040503050406030204" pitchFamily="18" charset="0"/>
              </a:rPr>
              <a:t>- TensorFlow/</a:t>
            </a:r>
            <a:r>
              <a:rPr lang="en-IN" sz="2400" dirty="0" err="1">
                <a:latin typeface="Cambria" panose="02040503050406030204" pitchFamily="18" charset="0"/>
                <a:ea typeface="Cambria" panose="02040503050406030204" pitchFamily="18" charset="0"/>
              </a:rPr>
              <a:t>Keras</a:t>
            </a:r>
            <a:r>
              <a:rPr lang="en-IN" sz="2400" dirty="0">
                <a:latin typeface="Cambria" panose="02040503050406030204" pitchFamily="18" charset="0"/>
                <a:ea typeface="Cambria" panose="02040503050406030204" pitchFamily="18" charset="0"/>
              </a:rPr>
              <a:t> for model development</a:t>
            </a:r>
          </a:p>
          <a:p>
            <a:pPr>
              <a:lnSpc>
                <a:spcPct val="150000"/>
              </a:lnSpc>
            </a:pPr>
            <a:r>
              <a:rPr lang="en-IN" sz="2400" dirty="0">
                <a:latin typeface="Cambria" panose="02040503050406030204" pitchFamily="18" charset="0"/>
                <a:ea typeface="Cambria" panose="02040503050406030204" pitchFamily="18" charset="0"/>
              </a:rPr>
              <a:t>- OpenCV for image preprocessing</a:t>
            </a:r>
          </a:p>
          <a:p>
            <a:pPr>
              <a:lnSpc>
                <a:spcPct val="150000"/>
              </a:lnSpc>
            </a:pPr>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Numpy</a:t>
            </a:r>
            <a:r>
              <a:rPr lang="en-IN" sz="2400" dirty="0">
                <a:latin typeface="Cambria" panose="02040503050406030204" pitchFamily="18" charset="0"/>
                <a:ea typeface="Cambria" panose="02040503050406030204" pitchFamily="18" charset="0"/>
              </a:rPr>
              <a:t> and Pandas for data handling</a:t>
            </a:r>
          </a:p>
          <a:p>
            <a:pPr>
              <a:lnSpc>
                <a:spcPct val="150000"/>
              </a:lnSpc>
            </a:pPr>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Jupyter</a:t>
            </a:r>
            <a:r>
              <a:rPr lang="en-IN" sz="2400" dirty="0">
                <a:latin typeface="Cambria" panose="02040503050406030204" pitchFamily="18" charset="0"/>
                <a:ea typeface="Cambria" panose="02040503050406030204" pitchFamily="18" charset="0"/>
              </a:rPr>
              <a:t> Notebooks for training and testing</a:t>
            </a:r>
          </a:p>
          <a:p>
            <a:pPr>
              <a:lnSpc>
                <a:spcPct val="150000"/>
              </a:lnSpc>
            </a:pPr>
            <a:r>
              <a:rPr lang="en-IN" sz="2400" dirty="0">
                <a:latin typeface="Cambria" panose="02040503050406030204" pitchFamily="18" charset="0"/>
                <a:ea typeface="Cambria" panose="02040503050406030204" pitchFamily="18" charset="0"/>
              </a:rPr>
              <a:t>- Matplotlib/Seaborn for data visualization</a:t>
            </a:r>
          </a:p>
          <a:p>
            <a:endParaRPr lang="en-IN" dirty="0"/>
          </a:p>
        </p:txBody>
      </p:sp>
      <p:sp>
        <p:nvSpPr>
          <p:cNvPr id="3" name="TextBox 2">
            <a:extLst>
              <a:ext uri="{FF2B5EF4-FFF2-40B4-BE49-F238E27FC236}">
                <a16:creationId xmlns:a16="http://schemas.microsoft.com/office/drawing/2014/main" id="{905A8D0D-6562-21D8-D2CF-5F778D35331B}"/>
              </a:ext>
            </a:extLst>
          </p:cNvPr>
          <p:cNvSpPr txBox="1"/>
          <p:nvPr/>
        </p:nvSpPr>
        <p:spPr>
          <a:xfrm>
            <a:off x="747251" y="206478"/>
            <a:ext cx="4778477" cy="523220"/>
          </a:xfrm>
          <a:prstGeom prst="rect">
            <a:avLst/>
          </a:prstGeom>
          <a:noFill/>
        </p:spPr>
        <p:txBody>
          <a:bodyPr wrap="square" rtlCol="0">
            <a:spAutoFit/>
          </a:bodyPr>
          <a:lstStyle/>
          <a:p>
            <a:r>
              <a:rPr lang="en-IN" sz="2800" b="1" dirty="0">
                <a:latin typeface="Cambria" panose="02040503050406030204" pitchFamily="18" charset="0"/>
                <a:ea typeface="Cambria" panose="02040503050406030204" pitchFamily="18" charset="0"/>
              </a:rPr>
              <a:t>SOFTWARE DETAILS</a:t>
            </a:r>
          </a:p>
        </p:txBody>
      </p:sp>
    </p:spTree>
    <p:extLst>
      <p:ext uri="{BB962C8B-B14F-4D97-AF65-F5344CB8AC3E}">
        <p14:creationId xmlns:p14="http://schemas.microsoft.com/office/powerpoint/2010/main" val="364816935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2794</TotalTime>
  <Words>568</Words>
  <Application>Microsoft Office PowerPoint</Application>
  <PresentationFormat>Widescreen</PresentationFormat>
  <Paragraphs>73</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Cambria</vt:lpstr>
      <vt:lpstr>Times New Roman</vt:lpstr>
      <vt:lpstr>Verdana</vt:lpstr>
      <vt:lpstr>Wingdings</vt:lpstr>
      <vt:lpstr>Bioinformatics</vt:lpstr>
      <vt:lpstr>Online Inspection of Packed Cases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of the Project (Gantt Chart)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Bhuvan BD</cp:lastModifiedBy>
  <cp:revision>43</cp:revision>
  <dcterms:modified xsi:type="dcterms:W3CDTF">2024-10-21T06:03:34Z</dcterms:modified>
</cp:coreProperties>
</file>