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7" name="Shape 107"/>
          <p:cNvSpPr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119888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0" name="Shape 80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sdc.io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3"/>
          </p:nvPr>
        </p:nvSpPr>
        <p:spPr>
          <a:xfrm>
            <a:off x="508000" y="2019300"/>
            <a:ext cx="11988800" cy="660401"/>
          </a:xfrm>
          <a:prstGeom prst="rect">
            <a:avLst/>
          </a:prstGeom>
        </p:spPr>
        <p:txBody>
          <a:bodyPr/>
          <a:lstStyle>
            <a:lvl1pPr algn="ctr">
              <a:defRPr b="1" sz="3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移动互联网开发者大会(长沙)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508000" y="2844800"/>
            <a:ext cx="11988800" cy="2383185"/>
          </a:xfrm>
          <a:prstGeom prst="rect">
            <a:avLst/>
          </a:prstGeom>
        </p:spPr>
        <p:txBody>
          <a:bodyPr/>
          <a:lstStyle/>
          <a:p>
            <a:pPr algn="ctr">
              <a:defRPr b="1" sz="15000">
                <a:solidFill>
                  <a:srgbClr val="DD504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</a:t>
            </a:r>
            <a:r>
              <a:rPr>
                <a:solidFill>
                  <a:srgbClr val="51A161"/>
                </a:solidFill>
              </a:rPr>
              <a:t>S</a:t>
            </a:r>
            <a:r>
              <a:rPr>
                <a:solidFill>
                  <a:srgbClr val="4B8CF5"/>
                </a:solidFill>
              </a:rPr>
              <a:t>D</a:t>
            </a:r>
            <a:r>
              <a:rPr>
                <a:solidFill>
                  <a:srgbClr val="F9CE42"/>
                </a:solidFill>
              </a:rPr>
              <a:t>C</a:t>
            </a:r>
            <a:r>
              <a:rPr sz="8000">
                <a:solidFill>
                  <a:srgbClr val="000000"/>
                </a:solidFill>
              </a:rPr>
              <a:t>.io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7550150" y="5316884"/>
            <a:ext cx="5676900" cy="40132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4B8CF5"/>
                </a:solidFill>
              </a:defRPr>
            </a:pPr>
            <a:r>
              <a:t>协办伙伴：</a:t>
            </a:r>
          </a:p>
          <a:p>
            <a:pPr lvl="2"/>
            <a:r>
              <a:t>长沙戴维营教育</a:t>
            </a:r>
          </a:p>
          <a:p>
            <a:pPr lvl="2"/>
            <a:r>
              <a:t>滴滴快工</a:t>
            </a:r>
          </a:p>
          <a:p>
            <a:pPr lvl="2"/>
            <a:r>
              <a:t>凯钿软件(Kdan Mobile)</a:t>
            </a:r>
          </a:p>
          <a:p>
            <a:pPr lvl="2"/>
          </a:p>
          <a:p>
            <a:pPr>
              <a:defRPr b="1">
                <a:solidFill>
                  <a:srgbClr val="F9CE42"/>
                </a:solidFill>
              </a:defRPr>
            </a:pPr>
            <a:r>
              <a:t>赞助伙伴：</a:t>
            </a:r>
          </a:p>
          <a:p>
            <a:pPr lvl="2"/>
            <a:r>
              <a:t>开源中国(OSChina)</a:t>
            </a:r>
          </a:p>
        </p:txBody>
      </p:sp>
      <p:sp>
        <p:nvSpPr>
          <p:cNvPr id="135" name="Shape 135"/>
          <p:cNvSpPr/>
          <p:nvPr/>
        </p:nvSpPr>
        <p:spPr>
          <a:xfrm>
            <a:off x="1581150" y="5316884"/>
            <a:ext cx="5676900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>
                <a:solidFill>
                  <a:srgbClr val="DD5044"/>
                </a:solidFill>
              </a:defRPr>
            </a:pPr>
            <a:r>
              <a:t>本次嘉宾：</a:t>
            </a:r>
          </a:p>
          <a:p>
            <a:pPr lvl="2" algn="l"/>
            <a:r>
              <a:t>张杰 (Kdan Mobile)</a:t>
            </a:r>
          </a:p>
          <a:p>
            <a:pPr lvl="2" algn="l"/>
            <a:r>
              <a:t>何月 (糖果科技)</a:t>
            </a:r>
          </a:p>
          <a:p>
            <a:pPr lvl="2" algn="l"/>
            <a:r>
              <a:t>吴琼 (戴维营教育)</a:t>
            </a:r>
          </a:p>
          <a:p>
            <a:pPr lvl="2" algn="l"/>
          </a:p>
          <a:p>
            <a:pPr algn="l">
              <a:defRPr b="1">
                <a:solidFill>
                  <a:srgbClr val="51A161"/>
                </a:solidFill>
              </a:defRPr>
            </a:pPr>
            <a:r>
              <a:t>大会官网：</a:t>
            </a:r>
            <a:r>
              <a:rPr u="sng">
                <a:hlinkClick r:id="rId2" invalidUrl="" action="" tgtFrame="" tooltip="" history="1" highlightClick="0" endSnd="0"/>
              </a:rPr>
              <a:t>csdc.io</a:t>
            </a:r>
          </a:p>
          <a:p>
            <a:pPr algn="l"/>
            <a:r>
              <a:t>持续招募大会分享嘉宾和赞助伙伴</a:t>
            </a:r>
          </a:p>
        </p:txBody>
      </p:sp>
      <p:sp>
        <p:nvSpPr>
          <p:cNvPr id="136" name="Shape 136"/>
          <p:cNvSpPr/>
          <p:nvPr/>
        </p:nvSpPr>
        <p:spPr>
          <a:xfrm rot="1111503">
            <a:off x="2019299" y="984244"/>
            <a:ext cx="10795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solidFill>
                  <a:srgbClr val="DD504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干货</a:t>
            </a:r>
          </a:p>
        </p:txBody>
      </p:sp>
      <p:sp>
        <p:nvSpPr>
          <p:cNvPr id="137" name="Shape 137"/>
          <p:cNvSpPr/>
          <p:nvPr/>
        </p:nvSpPr>
        <p:spPr>
          <a:xfrm rot="1111503">
            <a:off x="368299" y="1107422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DD504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交流</a:t>
            </a:r>
          </a:p>
        </p:txBody>
      </p:sp>
      <p:sp>
        <p:nvSpPr>
          <p:cNvPr id="138" name="Shape 138"/>
          <p:cNvSpPr/>
          <p:nvPr/>
        </p:nvSpPr>
        <p:spPr>
          <a:xfrm rot="1111503">
            <a:off x="1320799" y="1532872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F9CE4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互动</a:t>
            </a:r>
          </a:p>
        </p:txBody>
      </p:sp>
      <p:sp>
        <p:nvSpPr>
          <p:cNvPr id="139" name="Shape 139"/>
          <p:cNvSpPr/>
          <p:nvPr/>
        </p:nvSpPr>
        <p:spPr>
          <a:xfrm rot="1111503">
            <a:off x="1562099" y="2317750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51A16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开放</a:t>
            </a:r>
          </a:p>
        </p:txBody>
      </p:sp>
      <p:sp>
        <p:nvSpPr>
          <p:cNvPr id="140" name="Shape 140"/>
          <p:cNvSpPr/>
          <p:nvPr/>
        </p:nvSpPr>
        <p:spPr>
          <a:xfrm rot="1111503">
            <a:off x="1066799" y="773389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51A16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付出</a:t>
            </a:r>
          </a:p>
        </p:txBody>
      </p:sp>
      <p:sp>
        <p:nvSpPr>
          <p:cNvPr id="141" name="Shape 141"/>
          <p:cNvSpPr/>
          <p:nvPr/>
        </p:nvSpPr>
        <p:spPr>
          <a:xfrm rot="1111503">
            <a:off x="2273299" y="1799572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4B8CF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收获</a:t>
            </a:r>
          </a:p>
        </p:txBody>
      </p:sp>
      <p:sp>
        <p:nvSpPr>
          <p:cNvPr id="142" name="Shape 142"/>
          <p:cNvSpPr/>
          <p:nvPr/>
        </p:nvSpPr>
        <p:spPr>
          <a:xfrm rot="1111503">
            <a:off x="520699" y="1823708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4B8CF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坚持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8" grpId="2" fill="hold">
                                  <p:stCondLst>
                                    <p:cond delay="0"/>
                                  </p:stCondLst>
                                  <p:childTnLst>
                                    <p:animRot by="43260000">
                                      <p:cBhvr>
                                        <p:cTn id="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6" grpId="3"/>
      <p:bldP build="whole" bldLvl="1" animBg="1" rev="0" advAuto="0" spid="137" grpId="4"/>
      <p:bldP build="whole" bldLvl="1" animBg="1" rev="0" advAuto="0" spid="141" grpId="8"/>
      <p:bldP build="whole" bldLvl="1" animBg="1" rev="0" advAuto="0" spid="138" grpId="5"/>
      <p:bldP build="whole" bldLvl="1" animBg="1" rev="0" advAuto="0" spid="142" grpId="9"/>
      <p:bldP build="whole" bldLvl="1" animBg="1" rev="0" advAuto="0" spid="139" grpId="6"/>
      <p:bldP build="whole" bldLvl="1" animBg="1" rev="0" advAuto="0" spid="140" grpId="7"/>
      <p:bldP build="whole" bldLvl="1" animBg="1" rev="0" advAuto="0" spid="136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