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2" r:id="rId25"/>
    <p:sldId id="283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8"/>
    <p:restoredTop sz="92830"/>
  </p:normalViewPr>
  <p:slideViewPr>
    <p:cSldViewPr snapToGrid="0" snapToObjects="1" showGuides="1">
      <p:cViewPr>
        <p:scale>
          <a:sx n="46" d="100"/>
          <a:sy n="46" d="100"/>
        </p:scale>
        <p:origin x="344" y="848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3DF82-C735-944F-A9F3-398017B6C207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2CE46-1A36-4C48-80E4-A4656B55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47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C40F-A4B8-8944-BCCF-8F900B83542E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EFD-5F23-3041-9F56-44788612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C40F-A4B8-8944-BCCF-8F900B83542E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EFD-5F23-3041-9F56-44788612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0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C40F-A4B8-8944-BCCF-8F900B83542E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EFD-5F23-3041-9F56-44788612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5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C40F-A4B8-8944-BCCF-8F900B83542E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EFD-5F23-3041-9F56-44788612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9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C40F-A4B8-8944-BCCF-8F900B83542E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EFD-5F23-3041-9F56-44788612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3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C40F-A4B8-8944-BCCF-8F900B83542E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EFD-5F23-3041-9F56-44788612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1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C40F-A4B8-8944-BCCF-8F900B83542E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EFD-5F23-3041-9F56-44788612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5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C40F-A4B8-8944-BCCF-8F900B83542E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EFD-5F23-3041-9F56-44788612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C40F-A4B8-8944-BCCF-8F900B83542E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EFD-5F23-3041-9F56-44788612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C40F-A4B8-8944-BCCF-8F900B83542E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EFD-5F23-3041-9F56-44788612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C40F-A4B8-8944-BCCF-8F900B83542E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EFD-5F23-3041-9F56-44788612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FC40F-A4B8-8944-BCCF-8F900B83542E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2DEFD-5F23-3041-9F56-44788612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8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5450"/>
            <a:ext cx="10515600" cy="3390899"/>
          </a:xfrm>
        </p:spPr>
        <p:txBody>
          <a:bodyPr>
            <a:normAutofit/>
          </a:bodyPr>
          <a:lstStyle/>
          <a:p>
            <a:r>
              <a:rPr lang="en-US" dirty="0" smtClean="0"/>
              <a:t>Simulating Migration Behavior Observed in Individual-level Spatial Temporal Data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Lee Fiorio</a:t>
            </a:r>
            <a:br>
              <a:rPr lang="en-US" sz="3100" dirty="0" smtClean="0"/>
            </a:br>
            <a:r>
              <a:rPr lang="en-US" sz="3100" dirty="0" smtClean="0"/>
              <a:t>SOC 533</a:t>
            </a:r>
            <a:br>
              <a:rPr lang="en-US" sz="3100" dirty="0" smtClean="0"/>
            </a:br>
            <a:r>
              <a:rPr lang="en-US" sz="3100" dirty="0" smtClean="0"/>
              <a:t>March 7, 2014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7550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36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 imagine simulating the mobility behavior for a hypothetical person using this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8228" y="2643252"/>
            <a:ext cx="2866767" cy="231290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44035" y="2666872"/>
            <a:ext cx="2866767" cy="2312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95858" y="5088647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070C0"/>
                </a:solidFill>
              </a:rPr>
              <a:t>0.85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47456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City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3672871">
            <a:off x="831322" y="4534628"/>
            <a:ext cx="1490390" cy="133672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9498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08092" y="3961561"/>
            <a:ext cx="2175816" cy="639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481649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70C0"/>
                </a:solidFill>
              </a:rPr>
              <a:t>City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956607" y="2887564"/>
            <a:ext cx="2175816" cy="63916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U-Turn Arrow 7"/>
          <p:cNvSpPr/>
          <p:nvPr/>
        </p:nvSpPr>
        <p:spPr>
          <a:xfrm rot="7884709">
            <a:off x="9782536" y="4526493"/>
            <a:ext cx="1506316" cy="14002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66842" y="4446620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mtClean="0">
                <a:solidFill>
                  <a:srgbClr val="0070C0"/>
                </a:solidFill>
              </a:rPr>
              <a:t>0.15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782057" y="5014686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0.6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798740" y="2127438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0.4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486940" y="5390988"/>
            <a:ext cx="2924707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Threshold = 6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0070C0"/>
                </a:solidFill>
              </a:rPr>
              <a:t>1</a:t>
            </a:r>
            <a:endParaRPr lang="en-US" sz="6000" dirty="0" smtClean="0">
              <a:solidFill>
                <a:srgbClr val="0070C0"/>
              </a:solidFill>
            </a:endParaRPr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97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36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 imagine simulating the mobility behavior for a hypothetical person using this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8228" y="2643252"/>
            <a:ext cx="2866767" cy="231290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44035" y="2666872"/>
            <a:ext cx="2866767" cy="2312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95858" y="5088647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070C0"/>
                </a:solidFill>
              </a:rPr>
              <a:t>0.85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47456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City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3672871">
            <a:off x="831322" y="4534628"/>
            <a:ext cx="1490390" cy="133672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9498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08092" y="3961561"/>
            <a:ext cx="2175816" cy="639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481649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70C0"/>
                </a:solidFill>
              </a:rPr>
              <a:t>City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956607" y="2887564"/>
            <a:ext cx="2175816" cy="63916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U-Turn Arrow 7"/>
          <p:cNvSpPr/>
          <p:nvPr/>
        </p:nvSpPr>
        <p:spPr>
          <a:xfrm rot="7884709">
            <a:off x="9782536" y="4526493"/>
            <a:ext cx="1506316" cy="14002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66842" y="4446620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mtClean="0">
                <a:solidFill>
                  <a:srgbClr val="0070C0"/>
                </a:solidFill>
              </a:rPr>
              <a:t>0.15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782057" y="5014686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0.6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798740" y="2127438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0.4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486940" y="5390988"/>
            <a:ext cx="2924707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Threshold = 6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0070C0"/>
                </a:solidFill>
              </a:rPr>
              <a:t>11</a:t>
            </a:r>
            <a:endParaRPr lang="en-US" sz="6000" dirty="0" smtClean="0">
              <a:solidFill>
                <a:srgbClr val="0070C0"/>
              </a:solidFill>
            </a:endParaRPr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962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36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 imagine simulating the mobility behavior for a hypothetical person using this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8228" y="2643252"/>
            <a:ext cx="2866767" cy="231290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44035" y="2666872"/>
            <a:ext cx="2866767" cy="2312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95858" y="5088647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070C0"/>
                </a:solidFill>
              </a:rPr>
              <a:t>0.85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47456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City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3672871">
            <a:off x="831322" y="4534628"/>
            <a:ext cx="1490390" cy="133672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9498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08092" y="3961561"/>
            <a:ext cx="2175816" cy="639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481649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70C0"/>
                </a:solidFill>
              </a:rPr>
              <a:t>City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956607" y="2887564"/>
            <a:ext cx="2175816" cy="63916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U-Turn Arrow 7"/>
          <p:cNvSpPr/>
          <p:nvPr/>
        </p:nvSpPr>
        <p:spPr>
          <a:xfrm rot="7884709">
            <a:off x="9782536" y="4526493"/>
            <a:ext cx="1506316" cy="14002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66842" y="4446620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mtClean="0">
                <a:solidFill>
                  <a:srgbClr val="0070C0"/>
                </a:solidFill>
              </a:rPr>
              <a:t>0.15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782057" y="5014686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0.6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798740" y="2127438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0.4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486940" y="5390988"/>
            <a:ext cx="2924707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Threshold = 6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smtClean="0"/>
              <a:t>  </a:t>
            </a:r>
            <a:r>
              <a:rPr lang="en-US" sz="6000" smtClean="0">
                <a:solidFill>
                  <a:srgbClr val="0070C0"/>
                </a:solidFill>
              </a:rPr>
              <a:t>111</a:t>
            </a:r>
            <a:endParaRPr lang="en-US" sz="6000" dirty="0" smtClean="0">
              <a:solidFill>
                <a:srgbClr val="0070C0"/>
              </a:solidFill>
            </a:endParaRPr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8859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36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 imagine simulating the mobility behavior for a hypothetical person using this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8228" y="2643252"/>
            <a:ext cx="2866767" cy="231290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44035" y="2666872"/>
            <a:ext cx="2866767" cy="2312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95858" y="5088647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070C0"/>
                </a:solidFill>
              </a:rPr>
              <a:t>0.85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47456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City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3672871">
            <a:off x="831322" y="4534628"/>
            <a:ext cx="1490390" cy="133672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9498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08092" y="3961561"/>
            <a:ext cx="2175816" cy="639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481649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70C0"/>
                </a:solidFill>
              </a:rPr>
              <a:t>City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956607" y="2887564"/>
            <a:ext cx="2175816" cy="63916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U-Turn Arrow 7"/>
          <p:cNvSpPr/>
          <p:nvPr/>
        </p:nvSpPr>
        <p:spPr>
          <a:xfrm rot="7884709">
            <a:off x="9782536" y="4526493"/>
            <a:ext cx="1506316" cy="14002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66842" y="4446620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mtClean="0">
                <a:solidFill>
                  <a:srgbClr val="0070C0"/>
                </a:solidFill>
              </a:rPr>
              <a:t>0.15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782057" y="5014686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0.6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798740" y="2127438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0.4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486940" y="5390988"/>
            <a:ext cx="2924707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Threshold = 6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0070C0"/>
                </a:solidFill>
              </a:rPr>
              <a:t>1111</a:t>
            </a:r>
            <a:endParaRPr lang="en-US" sz="6000" dirty="0" smtClean="0">
              <a:solidFill>
                <a:srgbClr val="0070C0"/>
              </a:solidFill>
            </a:endParaRPr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944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36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 imagine simulating the mobility behavior for a hypothetical person using this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8228" y="2643252"/>
            <a:ext cx="2866767" cy="231290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44035" y="2666872"/>
            <a:ext cx="2866767" cy="2312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95858" y="5088647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070C0"/>
                </a:solidFill>
              </a:rPr>
              <a:t>0.85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47456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City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3672871">
            <a:off x="831322" y="4534628"/>
            <a:ext cx="1490390" cy="133672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9498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08092" y="3961561"/>
            <a:ext cx="2175816" cy="639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481649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70C0"/>
                </a:solidFill>
              </a:rPr>
              <a:t>City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956607" y="2887564"/>
            <a:ext cx="2175816" cy="63916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U-Turn Arrow 7"/>
          <p:cNvSpPr/>
          <p:nvPr/>
        </p:nvSpPr>
        <p:spPr>
          <a:xfrm rot="7884709">
            <a:off x="9782536" y="4526493"/>
            <a:ext cx="1506316" cy="14002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66842" y="4446620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mtClean="0">
                <a:solidFill>
                  <a:srgbClr val="0070C0"/>
                </a:solidFill>
              </a:rPr>
              <a:t>0.15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782057" y="5014686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0.6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798740" y="2127438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0.4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486940" y="5390988"/>
            <a:ext cx="2924707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Threshold = 6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0070C0"/>
                </a:solidFill>
              </a:rPr>
              <a:t>1111</a:t>
            </a:r>
            <a:r>
              <a:rPr lang="en-US" sz="6000" dirty="0" smtClean="0">
                <a:solidFill>
                  <a:srgbClr val="FF0000"/>
                </a:solidFill>
              </a:rPr>
              <a:t>0</a:t>
            </a:r>
            <a:endParaRPr lang="en-US" sz="6000" dirty="0" smtClean="0">
              <a:solidFill>
                <a:srgbClr val="FF0000"/>
              </a:solidFill>
            </a:endParaRPr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976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36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 imagine simulating the mobility behavior for a hypothetical person using this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8228" y="2643252"/>
            <a:ext cx="2866767" cy="231290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44035" y="2666872"/>
            <a:ext cx="2866767" cy="2312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95858" y="5088647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070C0"/>
                </a:solidFill>
              </a:rPr>
              <a:t>0.85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47456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City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3672871">
            <a:off x="831322" y="4534628"/>
            <a:ext cx="1490390" cy="133672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9498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08092" y="3961561"/>
            <a:ext cx="2175816" cy="639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481649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70C0"/>
                </a:solidFill>
              </a:rPr>
              <a:t>City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956607" y="2887564"/>
            <a:ext cx="2175816" cy="63916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U-Turn Arrow 7"/>
          <p:cNvSpPr/>
          <p:nvPr/>
        </p:nvSpPr>
        <p:spPr>
          <a:xfrm rot="7884709">
            <a:off x="9782536" y="4526493"/>
            <a:ext cx="1506316" cy="14002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66842" y="4446620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mtClean="0">
                <a:solidFill>
                  <a:srgbClr val="0070C0"/>
                </a:solidFill>
              </a:rPr>
              <a:t>0.15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782057" y="5014686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0.6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798740" y="2127438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0.4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486940" y="5390988"/>
            <a:ext cx="2924707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Threshold = 6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0070C0"/>
                </a:solidFill>
              </a:rPr>
              <a:t>1111</a:t>
            </a:r>
            <a:r>
              <a:rPr lang="en-US" sz="6000" dirty="0" smtClean="0">
                <a:solidFill>
                  <a:srgbClr val="FF0000"/>
                </a:solidFill>
              </a:rPr>
              <a:t>0</a:t>
            </a:r>
            <a:r>
              <a:rPr lang="en-US" sz="6000" dirty="0" smtClean="0">
                <a:solidFill>
                  <a:schemeClr val="accent1"/>
                </a:solidFill>
              </a:rPr>
              <a:t>1</a:t>
            </a:r>
            <a:endParaRPr lang="en-US" sz="6000" dirty="0" smtClean="0">
              <a:solidFill>
                <a:srgbClr val="FF0000"/>
              </a:solidFill>
            </a:endParaRPr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522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36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 imagine simulating the mobility behavior for a hypothetical person using this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8228" y="2643252"/>
            <a:ext cx="2866767" cy="231290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44035" y="2666872"/>
            <a:ext cx="2866767" cy="2312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95858" y="5088647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070C0"/>
                </a:solidFill>
              </a:rPr>
              <a:t>0.85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47456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City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3672871">
            <a:off x="831322" y="4534628"/>
            <a:ext cx="1490390" cy="133672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9498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08092" y="3961561"/>
            <a:ext cx="2175816" cy="639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481649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70C0"/>
                </a:solidFill>
              </a:rPr>
              <a:t>City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956607" y="2887564"/>
            <a:ext cx="2175816" cy="63916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U-Turn Arrow 7"/>
          <p:cNvSpPr/>
          <p:nvPr/>
        </p:nvSpPr>
        <p:spPr>
          <a:xfrm rot="7884709">
            <a:off x="9782536" y="4526493"/>
            <a:ext cx="1506316" cy="14002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66842" y="4446620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mtClean="0">
                <a:solidFill>
                  <a:srgbClr val="0070C0"/>
                </a:solidFill>
              </a:rPr>
              <a:t>0.15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782057" y="5014686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0.6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798740" y="2127438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0.4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486940" y="5390988"/>
            <a:ext cx="2924707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Threshold = 6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0070C0"/>
                </a:solidFill>
              </a:rPr>
              <a:t>1111</a:t>
            </a:r>
            <a:r>
              <a:rPr lang="en-US" sz="6000" dirty="0" smtClean="0">
                <a:solidFill>
                  <a:srgbClr val="FF0000"/>
                </a:solidFill>
              </a:rPr>
              <a:t>0</a:t>
            </a:r>
            <a:r>
              <a:rPr lang="en-US" sz="6000" dirty="0" smtClean="0">
                <a:solidFill>
                  <a:schemeClr val="accent1"/>
                </a:solidFill>
              </a:rPr>
              <a:t>11</a:t>
            </a:r>
            <a:endParaRPr lang="en-US" sz="6000" dirty="0" smtClean="0">
              <a:solidFill>
                <a:srgbClr val="FF0000"/>
              </a:solidFill>
            </a:endParaRPr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14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36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 imagine simulating the mobility behavior for a hypothetical person using this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8228" y="2643252"/>
            <a:ext cx="2866767" cy="231290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44035" y="2666872"/>
            <a:ext cx="2866767" cy="2312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95858" y="5088647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070C0"/>
                </a:solidFill>
              </a:rPr>
              <a:t>0.85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47456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City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3672871">
            <a:off x="831322" y="4534628"/>
            <a:ext cx="1490390" cy="133672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9498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08092" y="3961561"/>
            <a:ext cx="2175816" cy="639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481649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70C0"/>
                </a:solidFill>
              </a:rPr>
              <a:t>City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956607" y="2887564"/>
            <a:ext cx="2175816" cy="63916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U-Turn Arrow 7"/>
          <p:cNvSpPr/>
          <p:nvPr/>
        </p:nvSpPr>
        <p:spPr>
          <a:xfrm rot="7884709">
            <a:off x="9782536" y="4526493"/>
            <a:ext cx="1506316" cy="14002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66842" y="4446620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mtClean="0">
                <a:solidFill>
                  <a:srgbClr val="0070C0"/>
                </a:solidFill>
              </a:rPr>
              <a:t>0.15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782057" y="5014686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0.6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798740" y="2127438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0.4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486940" y="5390988"/>
            <a:ext cx="2924707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Threshold = 6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0070C0"/>
                </a:solidFill>
              </a:rPr>
              <a:t>1111</a:t>
            </a:r>
            <a:r>
              <a:rPr lang="en-US" sz="6000" dirty="0" smtClean="0">
                <a:solidFill>
                  <a:srgbClr val="FF0000"/>
                </a:solidFill>
              </a:rPr>
              <a:t>0</a:t>
            </a:r>
            <a:r>
              <a:rPr lang="en-US" sz="6000" dirty="0" smtClean="0">
                <a:solidFill>
                  <a:schemeClr val="accent1"/>
                </a:solidFill>
              </a:rPr>
              <a:t>11</a:t>
            </a:r>
            <a:r>
              <a:rPr lang="en-US" sz="6000" dirty="0" smtClean="0">
                <a:solidFill>
                  <a:srgbClr val="FF0000"/>
                </a:solidFill>
              </a:rPr>
              <a:t>0</a:t>
            </a:r>
            <a:endParaRPr lang="en-US" sz="6000" dirty="0" smtClean="0">
              <a:solidFill>
                <a:srgbClr val="FF0000"/>
              </a:solidFill>
            </a:endParaRPr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188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36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 imagine simulating the mobility behavior for a hypothetical person using this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8228" y="2643252"/>
            <a:ext cx="2866767" cy="231290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44035" y="2666872"/>
            <a:ext cx="2866767" cy="2312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95858" y="5088647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070C0"/>
                </a:solidFill>
              </a:rPr>
              <a:t>0.85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47456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City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3672871">
            <a:off x="831322" y="4534628"/>
            <a:ext cx="1490390" cy="133672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9498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08092" y="3961561"/>
            <a:ext cx="2175816" cy="639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481649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70C0"/>
                </a:solidFill>
              </a:rPr>
              <a:t>City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956607" y="2887564"/>
            <a:ext cx="2175816" cy="63916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U-Turn Arrow 7"/>
          <p:cNvSpPr/>
          <p:nvPr/>
        </p:nvSpPr>
        <p:spPr>
          <a:xfrm rot="7884709">
            <a:off x="9782536" y="4526493"/>
            <a:ext cx="1506316" cy="14002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66842" y="4446620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mtClean="0">
                <a:solidFill>
                  <a:srgbClr val="0070C0"/>
                </a:solidFill>
              </a:rPr>
              <a:t>0.15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782057" y="5014686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0.6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798740" y="2127438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0.4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486940" y="5390988"/>
            <a:ext cx="2924707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Threshold = 6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0070C0"/>
                </a:solidFill>
              </a:rPr>
              <a:t>1111</a:t>
            </a:r>
            <a:r>
              <a:rPr lang="en-US" sz="6000" dirty="0" smtClean="0">
                <a:solidFill>
                  <a:srgbClr val="FF0000"/>
                </a:solidFill>
              </a:rPr>
              <a:t>0</a:t>
            </a:r>
            <a:r>
              <a:rPr lang="en-US" sz="6000" dirty="0" smtClean="0">
                <a:solidFill>
                  <a:schemeClr val="accent1"/>
                </a:solidFill>
              </a:rPr>
              <a:t>11</a:t>
            </a:r>
            <a:r>
              <a:rPr lang="en-US" sz="6000" dirty="0" smtClean="0">
                <a:solidFill>
                  <a:srgbClr val="FF0000"/>
                </a:solidFill>
              </a:rPr>
              <a:t>0</a:t>
            </a:r>
            <a:r>
              <a:rPr lang="en-US" sz="6000" dirty="0" smtClean="0">
                <a:solidFill>
                  <a:schemeClr val="accent1"/>
                </a:solidFill>
              </a:rPr>
              <a:t>1</a:t>
            </a:r>
            <a:endParaRPr lang="en-US" sz="6000" dirty="0" smtClean="0">
              <a:solidFill>
                <a:srgbClr val="FF0000"/>
              </a:solidFill>
            </a:endParaRPr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250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36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 imagine simulating the mobility behavior for a hypothetical person using this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8228" y="2643252"/>
            <a:ext cx="2866767" cy="231290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44035" y="2666872"/>
            <a:ext cx="2866767" cy="2312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95858" y="5088647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070C0"/>
                </a:solidFill>
              </a:rPr>
              <a:t>0.85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47456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City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3672871">
            <a:off x="831322" y="4534628"/>
            <a:ext cx="1490390" cy="133672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9498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08092" y="3961561"/>
            <a:ext cx="2175816" cy="639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481649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70C0"/>
                </a:solidFill>
              </a:rPr>
              <a:t>City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956607" y="2887564"/>
            <a:ext cx="2175816" cy="63916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U-Turn Arrow 7"/>
          <p:cNvSpPr/>
          <p:nvPr/>
        </p:nvSpPr>
        <p:spPr>
          <a:xfrm rot="7884709">
            <a:off x="9782536" y="4526493"/>
            <a:ext cx="1506316" cy="14002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66842" y="4446620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mtClean="0">
                <a:solidFill>
                  <a:srgbClr val="0070C0"/>
                </a:solidFill>
              </a:rPr>
              <a:t>0.15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782057" y="5014686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0.6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798740" y="2127438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0.4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486940" y="5390988"/>
            <a:ext cx="2924707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Threshold = 6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0070C0"/>
                </a:solidFill>
              </a:rPr>
              <a:t>1111</a:t>
            </a:r>
            <a:r>
              <a:rPr lang="en-US" sz="6000" dirty="0" smtClean="0">
                <a:solidFill>
                  <a:srgbClr val="FF0000"/>
                </a:solidFill>
              </a:rPr>
              <a:t>0</a:t>
            </a:r>
            <a:r>
              <a:rPr lang="en-US" sz="6000" dirty="0" smtClean="0">
                <a:solidFill>
                  <a:schemeClr val="accent1"/>
                </a:solidFill>
              </a:rPr>
              <a:t>11</a:t>
            </a:r>
            <a:r>
              <a:rPr lang="en-US" sz="6000" dirty="0" smtClean="0">
                <a:solidFill>
                  <a:srgbClr val="FF0000"/>
                </a:solidFill>
              </a:rPr>
              <a:t>0</a:t>
            </a:r>
            <a:r>
              <a:rPr lang="en-US" sz="6000" dirty="0" smtClean="0">
                <a:solidFill>
                  <a:schemeClr val="accent1"/>
                </a:solidFill>
              </a:rPr>
              <a:t>11</a:t>
            </a:r>
            <a:endParaRPr lang="en-US" sz="6000" dirty="0" smtClean="0">
              <a:solidFill>
                <a:srgbClr val="FF0000"/>
              </a:solidFill>
            </a:endParaRPr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97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72" y="1999201"/>
            <a:ext cx="4305000" cy="31932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676" y="1832385"/>
            <a:ext cx="4118566" cy="411856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440524" y="3595816"/>
            <a:ext cx="1447800" cy="13590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2761" y="700145"/>
            <a:ext cx="5265746" cy="48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+mj-lt"/>
                <a:ea typeface="Times New Roman" charset="0"/>
                <a:cs typeface="Times New Roman" charset="0"/>
              </a:rPr>
              <a:t>1,000,000s of Geo-referenced Tweets</a:t>
            </a:r>
            <a:endParaRPr lang="en-US" sz="2500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6254" y="733025"/>
            <a:ext cx="5265746" cy="48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+mj-lt"/>
                <a:ea typeface="Times New Roman" charset="0"/>
                <a:cs typeface="Times New Roman" charset="0"/>
              </a:rPr>
              <a:t>Mobility Flows Between Regions</a:t>
            </a:r>
            <a:endParaRPr lang="en-US" sz="2500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5066" y="1832385"/>
            <a:ext cx="1023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  <a:endParaRPr lang="en-US" sz="9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36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 imagine simulating the mobility behavior for a hypothetical person using this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8228" y="2643252"/>
            <a:ext cx="2866767" cy="231290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44035" y="2666872"/>
            <a:ext cx="2866767" cy="2312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95858" y="5088647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070C0"/>
                </a:solidFill>
              </a:rPr>
              <a:t>0.85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47456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City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3672871">
            <a:off x="831322" y="4534628"/>
            <a:ext cx="1490390" cy="133672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9498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08092" y="3961561"/>
            <a:ext cx="2175816" cy="639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481649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70C0"/>
                </a:solidFill>
              </a:rPr>
              <a:t>City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956607" y="2887564"/>
            <a:ext cx="2175816" cy="63916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U-Turn Arrow 7"/>
          <p:cNvSpPr/>
          <p:nvPr/>
        </p:nvSpPr>
        <p:spPr>
          <a:xfrm rot="7884709">
            <a:off x="9782536" y="4526493"/>
            <a:ext cx="1506316" cy="14002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66842" y="4446620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mtClean="0">
                <a:solidFill>
                  <a:srgbClr val="0070C0"/>
                </a:solidFill>
              </a:rPr>
              <a:t>0.15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782057" y="5014686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0.6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798740" y="2127438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0.4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486940" y="5390988"/>
            <a:ext cx="2924707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Threshold = 6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0070C0"/>
                </a:solidFill>
              </a:rPr>
              <a:t>1111</a:t>
            </a:r>
            <a:r>
              <a:rPr lang="en-US" sz="6000" dirty="0" smtClean="0">
                <a:solidFill>
                  <a:srgbClr val="FF0000"/>
                </a:solidFill>
              </a:rPr>
              <a:t>0</a:t>
            </a:r>
            <a:r>
              <a:rPr lang="en-US" sz="6000" dirty="0" smtClean="0">
                <a:solidFill>
                  <a:schemeClr val="accent1"/>
                </a:solidFill>
              </a:rPr>
              <a:t>11</a:t>
            </a:r>
            <a:r>
              <a:rPr lang="en-US" sz="6000" dirty="0" smtClean="0">
                <a:solidFill>
                  <a:srgbClr val="FF0000"/>
                </a:solidFill>
              </a:rPr>
              <a:t>0</a:t>
            </a:r>
            <a:r>
              <a:rPr lang="en-US" sz="6000" dirty="0" smtClean="0">
                <a:solidFill>
                  <a:schemeClr val="accent1"/>
                </a:solidFill>
              </a:rPr>
              <a:t>11</a:t>
            </a:r>
            <a:r>
              <a:rPr lang="is-IS" sz="6000" dirty="0" smtClean="0">
                <a:solidFill>
                  <a:schemeClr val="accent1"/>
                </a:solidFill>
              </a:rPr>
              <a:t>…</a:t>
            </a:r>
            <a:endParaRPr lang="en-US" sz="6000" dirty="0" smtClean="0">
              <a:solidFill>
                <a:srgbClr val="FF0000"/>
              </a:solidFill>
            </a:endParaRPr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304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36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 imagine simulating the mobility behavior for a hypothetical person using this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8228" y="2643252"/>
            <a:ext cx="2866767" cy="231290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44035" y="2666872"/>
            <a:ext cx="2866767" cy="2312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95858" y="5088647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070C0"/>
                </a:solidFill>
              </a:rPr>
              <a:t>0.85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47456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City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3672871">
            <a:off x="831322" y="4534628"/>
            <a:ext cx="1490390" cy="133672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9498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08092" y="3961561"/>
            <a:ext cx="2175816" cy="639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481649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70C0"/>
                </a:solidFill>
              </a:rPr>
              <a:t>City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956607" y="2887564"/>
            <a:ext cx="2175816" cy="63916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U-Turn Arrow 7"/>
          <p:cNvSpPr/>
          <p:nvPr/>
        </p:nvSpPr>
        <p:spPr>
          <a:xfrm rot="7884709">
            <a:off x="9782536" y="4526493"/>
            <a:ext cx="1506316" cy="14002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66842" y="4446620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mtClean="0">
                <a:solidFill>
                  <a:srgbClr val="0070C0"/>
                </a:solidFill>
              </a:rPr>
              <a:t>0.15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782057" y="5014686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0.6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798740" y="2127438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0.4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486940" y="5390988"/>
            <a:ext cx="2924707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Threshold = 6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2508" y="0"/>
            <a:ext cx="11859491" cy="6555641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</a:rPr>
              <a:t>1111</a:t>
            </a:r>
            <a:r>
              <a:rPr lang="en-US" sz="6000" dirty="0" smtClean="0">
                <a:solidFill>
                  <a:srgbClr val="FF0000"/>
                </a:solidFill>
              </a:rPr>
              <a:t>0</a:t>
            </a:r>
            <a:r>
              <a:rPr lang="en-US" sz="6000" dirty="0" smtClean="0">
                <a:solidFill>
                  <a:schemeClr val="accent1"/>
                </a:solidFill>
              </a:rPr>
              <a:t>11</a:t>
            </a:r>
            <a:r>
              <a:rPr lang="en-US" sz="6000" dirty="0" smtClean="0">
                <a:solidFill>
                  <a:srgbClr val="FF0000"/>
                </a:solidFill>
              </a:rPr>
              <a:t>0</a:t>
            </a:r>
            <a:r>
              <a:rPr lang="en-US" sz="6000" dirty="0" smtClean="0">
                <a:solidFill>
                  <a:schemeClr val="accent1"/>
                </a:solidFill>
              </a:rPr>
              <a:t>11111111111</a:t>
            </a:r>
            <a:r>
              <a:rPr lang="en-US" sz="6000" dirty="0" smtClean="0">
                <a:solidFill>
                  <a:srgbClr val="FF0000"/>
                </a:solidFill>
              </a:rPr>
              <a:t>00</a:t>
            </a:r>
            <a:r>
              <a:rPr lang="en-US" sz="6000" dirty="0" smtClean="0">
                <a:solidFill>
                  <a:schemeClr val="accent1"/>
                </a:solidFill>
              </a:rPr>
              <a:t>1</a:t>
            </a:r>
            <a:r>
              <a:rPr lang="en-US" sz="6000" dirty="0" smtClean="0">
                <a:solidFill>
                  <a:srgbClr val="FF0000"/>
                </a:solidFill>
              </a:rPr>
              <a:t>0</a:t>
            </a:r>
            <a:r>
              <a:rPr lang="en-US" sz="6000" dirty="0" smtClean="0">
                <a:solidFill>
                  <a:schemeClr val="accent1"/>
                </a:solidFill>
              </a:rPr>
              <a:t>1</a:t>
            </a:r>
            <a:r>
              <a:rPr lang="en-US" sz="6000" dirty="0" smtClean="0">
                <a:solidFill>
                  <a:srgbClr val="FF0000"/>
                </a:solidFill>
              </a:rPr>
              <a:t>0</a:t>
            </a:r>
            <a:r>
              <a:rPr lang="en-US" sz="6000" dirty="0" smtClean="0">
                <a:solidFill>
                  <a:schemeClr val="accent1"/>
                </a:solidFill>
              </a:rPr>
              <a:t>1111111</a:t>
            </a:r>
            <a:r>
              <a:rPr lang="en-US" sz="6000" dirty="0" smtClean="0">
                <a:solidFill>
                  <a:srgbClr val="FF0000"/>
                </a:solidFill>
              </a:rPr>
              <a:t>0</a:t>
            </a:r>
            <a:r>
              <a:rPr lang="en-US" sz="6000" dirty="0" smtClean="0">
                <a:solidFill>
                  <a:schemeClr val="accent1"/>
                </a:solidFill>
              </a:rPr>
              <a:t>1</a:t>
            </a:r>
            <a:r>
              <a:rPr lang="en-US" sz="6000" dirty="0" smtClean="0">
                <a:solidFill>
                  <a:srgbClr val="FF0000"/>
                </a:solidFill>
              </a:rPr>
              <a:t>00</a:t>
            </a:r>
            <a:r>
              <a:rPr lang="en-US" sz="6000" dirty="0" smtClean="0">
                <a:solidFill>
                  <a:schemeClr val="accent1"/>
                </a:solidFill>
              </a:rPr>
              <a:t>111111111111111111111111 111111111</a:t>
            </a:r>
            <a:r>
              <a:rPr lang="en-US" sz="6000" dirty="0" smtClean="0">
                <a:solidFill>
                  <a:srgbClr val="FF0000"/>
                </a:solidFill>
              </a:rPr>
              <a:t>0</a:t>
            </a:r>
            <a:r>
              <a:rPr lang="en-US" sz="6000" dirty="0" smtClean="0">
                <a:solidFill>
                  <a:schemeClr val="accent1"/>
                </a:solidFill>
              </a:rPr>
              <a:t>111111</a:t>
            </a:r>
            <a:r>
              <a:rPr lang="en-US" sz="6000" dirty="0" smtClean="0">
                <a:solidFill>
                  <a:srgbClr val="FF0000"/>
                </a:solidFill>
              </a:rPr>
              <a:t>0</a:t>
            </a:r>
            <a:r>
              <a:rPr lang="en-US" sz="6000" dirty="0" smtClean="0">
                <a:solidFill>
                  <a:schemeClr val="accent1"/>
                </a:solidFill>
              </a:rPr>
              <a:t>1111111</a:t>
            </a:r>
            <a:r>
              <a:rPr lang="en-US" sz="6000" dirty="0" smtClean="0">
                <a:solidFill>
                  <a:srgbClr val="FF0000"/>
                </a:solidFill>
              </a:rPr>
              <a:t>0</a:t>
            </a:r>
            <a:r>
              <a:rPr lang="en-US" sz="6000" dirty="0" smtClean="0">
                <a:solidFill>
                  <a:schemeClr val="accent1"/>
                </a:solidFill>
              </a:rPr>
              <a:t>111</a:t>
            </a:r>
            <a:r>
              <a:rPr lang="en-US" sz="6000" dirty="0" smtClean="0">
                <a:solidFill>
                  <a:srgbClr val="FF0000"/>
                </a:solidFill>
              </a:rPr>
              <a:t>0</a:t>
            </a:r>
            <a:r>
              <a:rPr lang="en-US" sz="6000" dirty="0" smtClean="0">
                <a:solidFill>
                  <a:schemeClr val="accent1"/>
                </a:solidFill>
              </a:rPr>
              <a:t>1</a:t>
            </a:r>
            <a:r>
              <a:rPr lang="en-US" sz="6000" dirty="0" smtClean="0">
                <a:solidFill>
                  <a:srgbClr val="FF0000"/>
                </a:solidFill>
              </a:rPr>
              <a:t>0000</a:t>
            </a:r>
            <a:r>
              <a:rPr lang="en-US" sz="6000" dirty="0" smtClean="0">
                <a:solidFill>
                  <a:schemeClr val="accent1"/>
                </a:solidFill>
              </a:rPr>
              <a:t>1</a:t>
            </a:r>
            <a:r>
              <a:rPr lang="en-US" sz="6000" dirty="0" smtClean="0">
                <a:solidFill>
                  <a:srgbClr val="FF0000"/>
                </a:solidFill>
              </a:rPr>
              <a:t>0000</a:t>
            </a:r>
            <a:r>
              <a:rPr lang="en-US" sz="6000" dirty="0" smtClean="0">
                <a:solidFill>
                  <a:schemeClr val="accent1"/>
                </a:solidFill>
              </a:rPr>
              <a:t>1111111</a:t>
            </a:r>
            <a:r>
              <a:rPr lang="en-US" sz="6000" dirty="0" smtClean="0">
                <a:solidFill>
                  <a:srgbClr val="FF0000"/>
                </a:solidFill>
              </a:rPr>
              <a:t>000</a:t>
            </a:r>
            <a:r>
              <a:rPr lang="en-US" sz="6000" dirty="0" smtClean="0">
                <a:solidFill>
                  <a:schemeClr val="accent1"/>
                </a:solidFill>
              </a:rPr>
              <a:t>11</a:t>
            </a:r>
            <a:r>
              <a:rPr lang="en-US" sz="6000" dirty="0" smtClean="0">
                <a:solidFill>
                  <a:srgbClr val="FF0000"/>
                </a:solidFill>
              </a:rPr>
              <a:t>000</a:t>
            </a:r>
            <a:r>
              <a:rPr lang="en-US" sz="6000" dirty="0" smtClean="0">
                <a:solidFill>
                  <a:schemeClr val="accent1"/>
                </a:solidFill>
              </a:rPr>
              <a:t>111111</a:t>
            </a:r>
            <a:r>
              <a:rPr lang="en-US" sz="6000" dirty="0" smtClean="0">
                <a:solidFill>
                  <a:srgbClr val="FF0000"/>
                </a:solidFill>
              </a:rPr>
              <a:t>00</a:t>
            </a:r>
            <a:r>
              <a:rPr lang="en-US" sz="6000" dirty="0" smtClean="0">
                <a:solidFill>
                  <a:schemeClr val="accent1"/>
                </a:solidFill>
              </a:rPr>
              <a:t>11</a:t>
            </a:r>
            <a:r>
              <a:rPr lang="en-US" sz="6000" dirty="0" smtClean="0">
                <a:solidFill>
                  <a:srgbClr val="FF0000"/>
                </a:solidFill>
              </a:rPr>
              <a:t>0</a:t>
            </a:r>
            <a:r>
              <a:rPr lang="en-US" sz="6000" dirty="0" smtClean="0">
                <a:solidFill>
                  <a:schemeClr val="accent1"/>
                </a:solidFill>
              </a:rPr>
              <a:t>111111</a:t>
            </a:r>
            <a:r>
              <a:rPr lang="en-US" sz="6000" dirty="0" smtClean="0">
                <a:solidFill>
                  <a:srgbClr val="FF0000"/>
                </a:solidFill>
              </a:rPr>
              <a:t>0</a:t>
            </a:r>
            <a:r>
              <a:rPr lang="en-US" sz="6000" dirty="0" smtClean="0">
                <a:solidFill>
                  <a:schemeClr val="accent1"/>
                </a:solidFill>
              </a:rPr>
              <a:t>1</a:t>
            </a:r>
            <a:r>
              <a:rPr lang="en-US" sz="6000" dirty="0" smtClean="0">
                <a:solidFill>
                  <a:srgbClr val="FF0000"/>
                </a:solidFill>
              </a:rPr>
              <a:t>000</a:t>
            </a:r>
            <a:r>
              <a:rPr lang="en-US" sz="6000" dirty="0" smtClean="0">
                <a:solidFill>
                  <a:schemeClr val="accent1"/>
                </a:solidFill>
              </a:rPr>
              <a:t>1111111111</a:t>
            </a:r>
            <a:r>
              <a:rPr lang="en-US" sz="6000" dirty="0" smtClean="0">
                <a:solidFill>
                  <a:srgbClr val="FF0000"/>
                </a:solidFill>
              </a:rPr>
              <a:t>0000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FF0000"/>
                </a:solidFill>
              </a:rPr>
              <a:t>000</a:t>
            </a:r>
            <a:r>
              <a:rPr lang="en-US" sz="6000" dirty="0" smtClean="0">
                <a:solidFill>
                  <a:schemeClr val="accent1"/>
                </a:solidFill>
              </a:rPr>
              <a:t>1</a:t>
            </a:r>
            <a:r>
              <a:rPr lang="en-US" sz="6000" dirty="0" smtClean="0">
                <a:solidFill>
                  <a:srgbClr val="FF0000"/>
                </a:solidFill>
              </a:rPr>
              <a:t>0000000000</a:t>
            </a:r>
            <a:r>
              <a:rPr lang="en-US" sz="6000" dirty="0" smtClean="0">
                <a:solidFill>
                  <a:schemeClr val="accent1"/>
                </a:solidFill>
              </a:rPr>
              <a:t>1</a:t>
            </a:r>
            <a:r>
              <a:rPr lang="en-US" sz="6000" dirty="0" smtClean="0">
                <a:solidFill>
                  <a:srgbClr val="FF0000"/>
                </a:solidFill>
              </a:rPr>
              <a:t>000000000</a:t>
            </a:r>
            <a:r>
              <a:rPr lang="en-US" sz="6000" dirty="0" smtClean="0">
                <a:solidFill>
                  <a:schemeClr val="accent1"/>
                </a:solidFill>
              </a:rPr>
              <a:t>1111</a:t>
            </a:r>
            <a:r>
              <a:rPr lang="en-US" sz="6000" dirty="0" smtClean="0">
                <a:solidFill>
                  <a:srgbClr val="FF0000"/>
                </a:solidFill>
              </a:rPr>
              <a:t>0000000000</a:t>
            </a:r>
            <a:r>
              <a:rPr lang="en-US" sz="6000" dirty="0" smtClean="0">
                <a:solidFill>
                  <a:schemeClr val="accent1"/>
                </a:solidFill>
              </a:rPr>
              <a:t>111</a:t>
            </a:r>
            <a:r>
              <a:rPr lang="en-US" sz="6000" dirty="0" smtClean="0">
                <a:solidFill>
                  <a:srgbClr val="FF0000"/>
                </a:solidFill>
              </a:rPr>
              <a:t>0000</a:t>
            </a:r>
            <a:r>
              <a:rPr lang="en-US" sz="6000" dirty="0" smtClean="0">
                <a:solidFill>
                  <a:schemeClr val="accent1"/>
                </a:solidFill>
              </a:rPr>
              <a:t>1111</a:t>
            </a:r>
            <a:r>
              <a:rPr lang="en-US" sz="6000" dirty="0" smtClean="0">
                <a:solidFill>
                  <a:srgbClr val="FF0000"/>
                </a:solidFill>
              </a:rPr>
              <a:t>0</a:t>
            </a:r>
            <a:r>
              <a:rPr lang="en-US" sz="6000" dirty="0" smtClean="0">
                <a:solidFill>
                  <a:schemeClr val="accent1"/>
                </a:solidFill>
              </a:rPr>
              <a:t>1</a:t>
            </a:r>
            <a:r>
              <a:rPr lang="en-US" sz="6000" dirty="0" smtClean="0">
                <a:solidFill>
                  <a:srgbClr val="FF0000"/>
                </a:solidFill>
              </a:rPr>
              <a:t>0000000</a:t>
            </a:r>
            <a:r>
              <a:rPr lang="is-IS" sz="6000" dirty="0" smtClean="0">
                <a:solidFill>
                  <a:srgbClr val="FF0000"/>
                </a:solidFill>
              </a:rPr>
              <a:t>…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709" y="24710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 repeating this simulation for many hundreds of hypothetical persons</a:t>
            </a:r>
            <a:r>
              <a:rPr lang="is-IS" dirty="0" smtClean="0"/>
              <a:t>…</a:t>
            </a:r>
            <a:br>
              <a:rPr lang="is-IS" dirty="0" smtClean="0"/>
            </a:br>
            <a:r>
              <a:rPr lang="is-IS" dirty="0"/>
              <a:t/>
            </a:r>
            <a:br>
              <a:rPr lang="is-IS" dirty="0"/>
            </a:br>
            <a:r>
              <a:rPr lang="is-IS" dirty="0" smtClean="0"/>
              <a:t>and then calculating migration estimates from this simulated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94" y="440964"/>
            <a:ext cx="8368612" cy="5899872"/>
          </a:xfrm>
        </p:spPr>
      </p:pic>
    </p:spTree>
    <p:extLst>
      <p:ext uri="{BB962C8B-B14F-4D97-AF65-F5344CB8AC3E}">
        <p14:creationId xmlns:p14="http://schemas.microsoft.com/office/powerpoint/2010/main" val="869619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94" y="440964"/>
            <a:ext cx="8368612" cy="5899871"/>
          </a:xfrm>
        </p:spPr>
      </p:pic>
    </p:spTree>
    <p:extLst>
      <p:ext uri="{BB962C8B-B14F-4D97-AF65-F5344CB8AC3E}">
        <p14:creationId xmlns:p14="http://schemas.microsoft.com/office/powerpoint/2010/main" val="820954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94" y="440964"/>
            <a:ext cx="8368612" cy="5899871"/>
          </a:xfrm>
        </p:spPr>
      </p:pic>
    </p:spTree>
    <p:extLst>
      <p:ext uri="{BB962C8B-B14F-4D97-AF65-F5344CB8AC3E}">
        <p14:creationId xmlns:p14="http://schemas.microsoft.com/office/powerpoint/2010/main" val="203026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87" y="269456"/>
            <a:ext cx="2766999" cy="1950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88" y="2362198"/>
            <a:ext cx="2766998" cy="1950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87" y="4596948"/>
            <a:ext cx="2766999" cy="19507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7" y="626952"/>
            <a:ext cx="7689678" cy="542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2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Contours by Interval and Duration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46" y="1436777"/>
            <a:ext cx="7689678" cy="542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Model with Three Parameters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8228" y="2643252"/>
            <a:ext cx="2866767" cy="231290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44035" y="2666872"/>
            <a:ext cx="2866767" cy="2312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81649" y="313691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70C0"/>
                </a:solidFill>
              </a:rPr>
              <a:t>City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47456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City 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Probability of tweeting from ‘home’ at time </a:t>
            </a:r>
            <a:r>
              <a:rPr lang="en-US" i="1" dirty="0" smtClean="0"/>
              <a:t>t</a:t>
            </a:r>
            <a:r>
              <a:rPr lang="en-US" dirty="0" smtClean="0"/>
              <a:t> given tweet from ‘home’ at time </a:t>
            </a:r>
            <a:r>
              <a:rPr lang="en-US" i="1" dirty="0" smtClean="0"/>
              <a:t>t-1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8228" y="2643252"/>
            <a:ext cx="2866767" cy="231290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44035" y="2666872"/>
            <a:ext cx="2866767" cy="2312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325" y="5838934"/>
            <a:ext cx="2411419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70C0"/>
                </a:solidFill>
              </a:rPr>
              <a:t>P(</a:t>
            </a:r>
            <a:r>
              <a:rPr lang="en-US" sz="2400" dirty="0" err="1" smtClean="0">
                <a:solidFill>
                  <a:srgbClr val="0070C0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t</a:t>
            </a:r>
            <a:r>
              <a:rPr lang="en-US" sz="2400" dirty="0" smtClean="0">
                <a:solidFill>
                  <a:srgbClr val="0070C0"/>
                </a:solidFill>
              </a:rPr>
              <a:t> = 1 | Y</a:t>
            </a:r>
            <a:r>
              <a:rPr lang="en-US" sz="2400" baseline="-25000" dirty="0" smtClean="0">
                <a:solidFill>
                  <a:srgbClr val="0070C0"/>
                </a:solidFill>
              </a:rPr>
              <a:t>t-1</a:t>
            </a:r>
            <a:r>
              <a:rPr lang="en-US" sz="2400" dirty="0" smtClean="0">
                <a:solidFill>
                  <a:srgbClr val="0070C0"/>
                </a:solidFill>
              </a:rPr>
              <a:t> = 1)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47456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City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3672871">
            <a:off x="831322" y="4534628"/>
            <a:ext cx="1490390" cy="133672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9498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991103" y="3946483"/>
            <a:ext cx="2175816" cy="639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481649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70C0"/>
                </a:solidFill>
              </a:rPr>
              <a:t>City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629459" y="4723602"/>
            <a:ext cx="2825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70C0"/>
                </a:solidFill>
              </a:rPr>
              <a:t>1 - P(</a:t>
            </a:r>
            <a:r>
              <a:rPr lang="en-US" sz="2400" dirty="0" err="1" smtClean="0">
                <a:solidFill>
                  <a:srgbClr val="0070C0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t</a:t>
            </a:r>
            <a:r>
              <a:rPr lang="en-US" sz="2400" dirty="0" smtClean="0">
                <a:solidFill>
                  <a:srgbClr val="0070C0"/>
                </a:solidFill>
              </a:rPr>
              <a:t> = 1 | Y</a:t>
            </a:r>
            <a:r>
              <a:rPr lang="en-US" sz="2400" baseline="-25000" dirty="0" smtClean="0">
                <a:solidFill>
                  <a:srgbClr val="0070C0"/>
                </a:solidFill>
              </a:rPr>
              <a:t>t-1</a:t>
            </a:r>
            <a:r>
              <a:rPr lang="en-US" sz="2400" dirty="0" smtClean="0">
                <a:solidFill>
                  <a:srgbClr val="0070C0"/>
                </a:solidFill>
              </a:rPr>
              <a:t> = 1)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) Probability of tweeting from ‘away’ at time </a:t>
            </a:r>
            <a:r>
              <a:rPr lang="en-US" i="1" dirty="0" smtClean="0"/>
              <a:t>t</a:t>
            </a:r>
            <a:r>
              <a:rPr lang="en-US" dirty="0" smtClean="0"/>
              <a:t> given tweet from ‘away’ at time </a:t>
            </a:r>
            <a:r>
              <a:rPr lang="en-US" i="1" dirty="0" smtClean="0"/>
              <a:t>t-1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8228" y="2643252"/>
            <a:ext cx="2866767" cy="231290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44035" y="2666872"/>
            <a:ext cx="2866767" cy="2312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325" y="5838934"/>
            <a:ext cx="2411419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70C0"/>
                </a:solidFill>
              </a:rPr>
              <a:t>P(</a:t>
            </a:r>
            <a:r>
              <a:rPr lang="en-US" sz="2400" dirty="0" err="1" smtClean="0">
                <a:solidFill>
                  <a:srgbClr val="0070C0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t</a:t>
            </a:r>
            <a:r>
              <a:rPr lang="en-US" sz="2400" dirty="0" smtClean="0">
                <a:solidFill>
                  <a:srgbClr val="0070C0"/>
                </a:solidFill>
              </a:rPr>
              <a:t> = 1 | Y</a:t>
            </a:r>
            <a:r>
              <a:rPr lang="en-US" sz="2400" baseline="-25000" dirty="0" smtClean="0">
                <a:solidFill>
                  <a:srgbClr val="0070C0"/>
                </a:solidFill>
              </a:rPr>
              <a:t>t-1</a:t>
            </a:r>
            <a:r>
              <a:rPr lang="en-US" sz="2400" dirty="0" smtClean="0">
                <a:solidFill>
                  <a:srgbClr val="0070C0"/>
                </a:solidFill>
              </a:rPr>
              <a:t> = 1)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47456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City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3672871">
            <a:off x="831322" y="4534628"/>
            <a:ext cx="1490390" cy="133672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9498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08092" y="3961561"/>
            <a:ext cx="2175816" cy="639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481649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70C0"/>
                </a:solidFill>
              </a:rPr>
              <a:t>City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629459" y="4723602"/>
            <a:ext cx="2825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70C0"/>
                </a:solidFill>
              </a:rPr>
              <a:t>1 - P(</a:t>
            </a:r>
            <a:r>
              <a:rPr lang="en-US" sz="2400" dirty="0" err="1" smtClean="0">
                <a:solidFill>
                  <a:srgbClr val="0070C0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t</a:t>
            </a:r>
            <a:r>
              <a:rPr lang="en-US" sz="2400" dirty="0" smtClean="0">
                <a:solidFill>
                  <a:srgbClr val="0070C0"/>
                </a:solidFill>
              </a:rPr>
              <a:t> = 1 | Y</a:t>
            </a:r>
            <a:r>
              <a:rPr lang="en-US" sz="2400" baseline="-25000" dirty="0" smtClean="0">
                <a:solidFill>
                  <a:srgbClr val="0070C0"/>
                </a:solidFill>
              </a:rPr>
              <a:t>t-1</a:t>
            </a:r>
            <a:r>
              <a:rPr lang="en-US" sz="2400" dirty="0" smtClean="0">
                <a:solidFill>
                  <a:srgbClr val="0070C0"/>
                </a:solidFill>
              </a:rPr>
              <a:t> = 1)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956607" y="2887564"/>
            <a:ext cx="2175816" cy="63916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744995" y="1626344"/>
            <a:ext cx="2825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1 - P(</a:t>
            </a:r>
            <a:r>
              <a:rPr lang="en-US" sz="2400" dirty="0" err="1" smtClean="0">
                <a:solidFill>
                  <a:srgbClr val="FF0000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 = 0 | Y</a:t>
            </a:r>
            <a:r>
              <a:rPr lang="en-US" sz="2400" baseline="-25000" dirty="0" smtClean="0">
                <a:solidFill>
                  <a:srgbClr val="FF0000"/>
                </a:solidFill>
              </a:rPr>
              <a:t>t-1</a:t>
            </a:r>
            <a:r>
              <a:rPr lang="en-US" sz="2400" dirty="0" smtClean="0">
                <a:solidFill>
                  <a:srgbClr val="FF0000"/>
                </a:solidFill>
              </a:rPr>
              <a:t> = 0)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U-Turn Arrow 7"/>
          <p:cNvSpPr/>
          <p:nvPr/>
        </p:nvSpPr>
        <p:spPr>
          <a:xfrm rot="7884709">
            <a:off x="9782536" y="4526493"/>
            <a:ext cx="1506316" cy="14002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372020" y="5607472"/>
            <a:ext cx="23273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>
                <a:solidFill>
                  <a:srgbClr val="FF0000"/>
                </a:solidFill>
              </a:rPr>
              <a:t>P(</a:t>
            </a:r>
            <a:r>
              <a:rPr lang="en-US" sz="2400" dirty="0" err="1" smtClean="0">
                <a:solidFill>
                  <a:srgbClr val="FF0000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 = 0 | Y</a:t>
            </a:r>
            <a:r>
              <a:rPr lang="en-US" sz="2400" baseline="-25000" dirty="0" smtClean="0">
                <a:solidFill>
                  <a:srgbClr val="FF0000"/>
                </a:solidFill>
              </a:rPr>
              <a:t>t-1</a:t>
            </a:r>
            <a:r>
              <a:rPr lang="en-US" sz="2400" dirty="0" smtClean="0">
                <a:solidFill>
                  <a:srgbClr val="FF0000"/>
                </a:solidFill>
              </a:rPr>
              <a:t> = 0)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36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3) Threshold (count of consecutive ‘</a:t>
            </a:r>
            <a:r>
              <a:rPr lang="en-US" dirty="0" err="1" smtClean="0"/>
              <a:t>aways</a:t>
            </a:r>
            <a:r>
              <a:rPr lang="en-US" dirty="0" smtClean="0"/>
              <a:t>’) at which ‘away’ takes on home probabilities and vice versa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8228" y="2643252"/>
            <a:ext cx="2866767" cy="231290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44035" y="2666872"/>
            <a:ext cx="2866767" cy="2312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325" y="5838934"/>
            <a:ext cx="2411419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70C0"/>
                </a:solidFill>
              </a:rPr>
              <a:t>P(</a:t>
            </a:r>
            <a:r>
              <a:rPr lang="en-US" sz="2400" dirty="0" err="1" smtClean="0">
                <a:solidFill>
                  <a:srgbClr val="0070C0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t</a:t>
            </a:r>
            <a:r>
              <a:rPr lang="en-US" sz="2400" dirty="0" smtClean="0">
                <a:solidFill>
                  <a:srgbClr val="0070C0"/>
                </a:solidFill>
              </a:rPr>
              <a:t> = 1 | Y</a:t>
            </a:r>
            <a:r>
              <a:rPr lang="en-US" sz="2400" baseline="-25000" dirty="0" smtClean="0">
                <a:solidFill>
                  <a:srgbClr val="0070C0"/>
                </a:solidFill>
              </a:rPr>
              <a:t>t-1</a:t>
            </a:r>
            <a:r>
              <a:rPr lang="en-US" sz="2400" dirty="0" smtClean="0">
                <a:solidFill>
                  <a:srgbClr val="0070C0"/>
                </a:solidFill>
              </a:rPr>
              <a:t> = 1)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47456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City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3672871">
            <a:off x="831322" y="4534628"/>
            <a:ext cx="1490390" cy="133672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9498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08092" y="3961561"/>
            <a:ext cx="2175816" cy="639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481649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70C0"/>
                </a:solidFill>
              </a:rPr>
              <a:t>City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629459" y="4723602"/>
            <a:ext cx="2825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70C0"/>
                </a:solidFill>
              </a:rPr>
              <a:t>1 - P(</a:t>
            </a:r>
            <a:r>
              <a:rPr lang="en-US" sz="2400" dirty="0" err="1" smtClean="0">
                <a:solidFill>
                  <a:srgbClr val="0070C0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t</a:t>
            </a:r>
            <a:r>
              <a:rPr lang="en-US" sz="2400" dirty="0" smtClean="0">
                <a:solidFill>
                  <a:srgbClr val="0070C0"/>
                </a:solidFill>
              </a:rPr>
              <a:t> = 1 | Y</a:t>
            </a:r>
            <a:r>
              <a:rPr lang="en-US" sz="2400" baseline="-25000" dirty="0" smtClean="0">
                <a:solidFill>
                  <a:srgbClr val="0070C0"/>
                </a:solidFill>
              </a:rPr>
              <a:t>t-1</a:t>
            </a:r>
            <a:r>
              <a:rPr lang="en-US" sz="2400" dirty="0" smtClean="0">
                <a:solidFill>
                  <a:srgbClr val="0070C0"/>
                </a:solidFill>
              </a:rPr>
              <a:t> = 1)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956607" y="2887564"/>
            <a:ext cx="2175816" cy="63916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744995" y="1626344"/>
            <a:ext cx="2825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1 - P(</a:t>
            </a:r>
            <a:r>
              <a:rPr lang="en-US" sz="2400" dirty="0" err="1" smtClean="0">
                <a:solidFill>
                  <a:srgbClr val="FF0000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 = 0 | Y</a:t>
            </a:r>
            <a:r>
              <a:rPr lang="en-US" sz="2400" baseline="-25000" dirty="0" smtClean="0">
                <a:solidFill>
                  <a:srgbClr val="FF0000"/>
                </a:solidFill>
              </a:rPr>
              <a:t>t-1</a:t>
            </a:r>
            <a:r>
              <a:rPr lang="en-US" sz="2400" dirty="0" smtClean="0">
                <a:solidFill>
                  <a:srgbClr val="FF0000"/>
                </a:solidFill>
              </a:rPr>
              <a:t> = 0)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U-Turn Arrow 7"/>
          <p:cNvSpPr/>
          <p:nvPr/>
        </p:nvSpPr>
        <p:spPr>
          <a:xfrm rot="7884709">
            <a:off x="9782536" y="4526493"/>
            <a:ext cx="1506316" cy="14002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372020" y="5607472"/>
            <a:ext cx="23273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>
                <a:solidFill>
                  <a:srgbClr val="FF0000"/>
                </a:solidFill>
              </a:rPr>
              <a:t>P(</a:t>
            </a:r>
            <a:r>
              <a:rPr lang="en-US" sz="2400" dirty="0" err="1" smtClean="0">
                <a:solidFill>
                  <a:srgbClr val="FF0000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 = 0 | Y</a:t>
            </a:r>
            <a:r>
              <a:rPr lang="en-US" sz="2400" baseline="-25000" dirty="0" smtClean="0">
                <a:solidFill>
                  <a:srgbClr val="FF0000"/>
                </a:solidFill>
              </a:rPr>
              <a:t>t-1</a:t>
            </a:r>
            <a:r>
              <a:rPr lang="en-US" sz="2400" dirty="0" smtClean="0">
                <a:solidFill>
                  <a:srgbClr val="FF0000"/>
                </a:solidFill>
              </a:rPr>
              <a:t> = 0)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4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36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3) Threshold (count of consecutive ‘</a:t>
            </a:r>
            <a:r>
              <a:rPr lang="en-US" dirty="0" err="1" smtClean="0"/>
              <a:t>aways</a:t>
            </a:r>
            <a:r>
              <a:rPr lang="en-US" dirty="0" smtClean="0"/>
              <a:t>’) at which ‘away’ takes on home probabilities and vice versa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8228" y="2643252"/>
            <a:ext cx="2866767" cy="231290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44035" y="2666872"/>
            <a:ext cx="2866767" cy="2312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325" y="5838934"/>
            <a:ext cx="2411419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70C0"/>
                </a:solidFill>
              </a:rPr>
              <a:t>P(</a:t>
            </a:r>
            <a:r>
              <a:rPr lang="en-US" sz="2400" dirty="0" err="1" smtClean="0">
                <a:solidFill>
                  <a:srgbClr val="0070C0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t</a:t>
            </a:r>
            <a:r>
              <a:rPr lang="en-US" sz="2400" dirty="0" smtClean="0">
                <a:solidFill>
                  <a:srgbClr val="0070C0"/>
                </a:solidFill>
              </a:rPr>
              <a:t> = 0 | Y</a:t>
            </a:r>
            <a:r>
              <a:rPr lang="en-US" sz="2400" baseline="-25000" dirty="0" smtClean="0">
                <a:solidFill>
                  <a:srgbClr val="0070C0"/>
                </a:solidFill>
              </a:rPr>
              <a:t>t-1</a:t>
            </a:r>
            <a:r>
              <a:rPr lang="en-US" sz="2400" dirty="0" smtClean="0">
                <a:solidFill>
                  <a:srgbClr val="0070C0"/>
                </a:solidFill>
              </a:rPr>
              <a:t> = 0)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47456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City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3672871">
            <a:off x="831322" y="4534628"/>
            <a:ext cx="1490390" cy="133672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9498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08092" y="3961561"/>
            <a:ext cx="2175816" cy="639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481649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</a:rPr>
              <a:t>City 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629459" y="4723602"/>
            <a:ext cx="2825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70C0"/>
                </a:solidFill>
              </a:rPr>
              <a:t>1 - P(</a:t>
            </a:r>
            <a:r>
              <a:rPr lang="en-US" sz="2400" dirty="0" err="1" smtClean="0">
                <a:solidFill>
                  <a:srgbClr val="0070C0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t</a:t>
            </a:r>
            <a:r>
              <a:rPr lang="en-US" sz="2400" dirty="0" smtClean="0">
                <a:solidFill>
                  <a:srgbClr val="0070C0"/>
                </a:solidFill>
              </a:rPr>
              <a:t> = 0 | Y</a:t>
            </a:r>
            <a:r>
              <a:rPr lang="en-US" sz="2400" baseline="-25000" dirty="0" smtClean="0">
                <a:solidFill>
                  <a:srgbClr val="0070C0"/>
                </a:solidFill>
              </a:rPr>
              <a:t>t-1</a:t>
            </a:r>
            <a:r>
              <a:rPr lang="en-US" sz="2400" dirty="0" smtClean="0">
                <a:solidFill>
                  <a:srgbClr val="0070C0"/>
                </a:solidFill>
              </a:rPr>
              <a:t> = 0)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956607" y="2887564"/>
            <a:ext cx="2175816" cy="63916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744995" y="1626344"/>
            <a:ext cx="2825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1 - P(</a:t>
            </a:r>
            <a:r>
              <a:rPr lang="en-US" sz="2400" dirty="0" err="1" smtClean="0">
                <a:solidFill>
                  <a:srgbClr val="FF0000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 = 1 | Y</a:t>
            </a:r>
            <a:r>
              <a:rPr lang="en-US" sz="2400" baseline="-25000" dirty="0" smtClean="0">
                <a:solidFill>
                  <a:srgbClr val="FF0000"/>
                </a:solidFill>
              </a:rPr>
              <a:t>t-1</a:t>
            </a:r>
            <a:r>
              <a:rPr lang="en-US" sz="2400" dirty="0" smtClean="0">
                <a:solidFill>
                  <a:srgbClr val="FF0000"/>
                </a:solidFill>
              </a:rPr>
              <a:t> = 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U-Turn Arrow 7"/>
          <p:cNvSpPr/>
          <p:nvPr/>
        </p:nvSpPr>
        <p:spPr>
          <a:xfrm rot="7884709">
            <a:off x="9782536" y="4526493"/>
            <a:ext cx="1506316" cy="14002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372020" y="5607472"/>
            <a:ext cx="23273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P(</a:t>
            </a:r>
            <a:r>
              <a:rPr lang="en-US" sz="2400" dirty="0" err="1" smtClean="0">
                <a:solidFill>
                  <a:srgbClr val="FF0000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 = 1 | Y</a:t>
            </a:r>
            <a:r>
              <a:rPr lang="en-US" sz="2400" baseline="-25000" dirty="0" smtClean="0">
                <a:solidFill>
                  <a:srgbClr val="FF0000"/>
                </a:solidFill>
              </a:rPr>
              <a:t>t-1</a:t>
            </a:r>
            <a:r>
              <a:rPr lang="en-US" sz="2400" dirty="0" smtClean="0">
                <a:solidFill>
                  <a:srgbClr val="FF0000"/>
                </a:solidFill>
              </a:rPr>
              <a:t> = 1)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6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36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 imagine simulating the mobility behavior for a hypothetical person using this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8228" y="2643252"/>
            <a:ext cx="2866767" cy="231290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44035" y="2666872"/>
            <a:ext cx="2866767" cy="2312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95858" y="5088647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070C0"/>
                </a:solidFill>
              </a:rPr>
              <a:t>0.85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47456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City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3672871">
            <a:off x="831322" y="4534628"/>
            <a:ext cx="1490390" cy="133672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9498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08092" y="3961561"/>
            <a:ext cx="2175816" cy="639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481649" y="3160539"/>
            <a:ext cx="1659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70C0"/>
                </a:solidFill>
              </a:rPr>
              <a:t>City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956607" y="2887564"/>
            <a:ext cx="2175816" cy="63916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U-Turn Arrow 7"/>
          <p:cNvSpPr/>
          <p:nvPr/>
        </p:nvSpPr>
        <p:spPr>
          <a:xfrm rot="7884709">
            <a:off x="9782536" y="4526493"/>
            <a:ext cx="1506316" cy="14002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66842" y="4446620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mtClean="0">
                <a:solidFill>
                  <a:srgbClr val="0070C0"/>
                </a:solidFill>
              </a:rPr>
              <a:t>0.15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782057" y="5014686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0.6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798740" y="2127438"/>
            <a:ext cx="1179225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0.4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486940" y="5390988"/>
            <a:ext cx="2924707" cy="1019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Threshold = 6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605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612</Words>
  <Application>Microsoft Macintosh PowerPoint</Application>
  <PresentationFormat>Widescreen</PresentationFormat>
  <Paragraphs>195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Times New Roman</vt:lpstr>
      <vt:lpstr>Arial</vt:lpstr>
      <vt:lpstr>Office Theme</vt:lpstr>
      <vt:lpstr>Simulating Migration Behavior Observed in Individual-level Spatial Temporal Data  Lee Fiorio SOC 533 March 7, 2014</vt:lpstr>
      <vt:lpstr>PowerPoint Presentation</vt:lpstr>
      <vt:lpstr>Migration Contours by Interval and Duration</vt:lpstr>
      <vt:lpstr>A Simple Model with Three Parameters</vt:lpstr>
      <vt:lpstr>1) Probability of tweeting from ‘home’ at time t given tweet from ‘home’ at time t-1</vt:lpstr>
      <vt:lpstr>2) Probability of tweeting from ‘away’ at time t given tweet from ‘away’ at time t-1</vt:lpstr>
      <vt:lpstr>3) Threshold (count of consecutive ‘aways’) at which ‘away’ takes on home probabilities and vice versa</vt:lpstr>
      <vt:lpstr>3) Threshold (count of consecutive ‘aways’) at which ‘away’ takes on home probabilities and vice versa</vt:lpstr>
      <vt:lpstr>So imagine simulating the mobility behavior for a hypothetical person using this method</vt:lpstr>
      <vt:lpstr>So imagine simulating the mobility behavior for a hypothetical person using this method</vt:lpstr>
      <vt:lpstr>So imagine simulating the mobility behavior for a hypothetical person using this method</vt:lpstr>
      <vt:lpstr>So imagine simulating the mobility behavior for a hypothetical person using this method</vt:lpstr>
      <vt:lpstr>So imagine simulating the mobility behavior for a hypothetical person using this method</vt:lpstr>
      <vt:lpstr>So imagine simulating the mobility behavior for a hypothetical person using this method</vt:lpstr>
      <vt:lpstr>So imagine simulating the mobility behavior for a hypothetical person using this method</vt:lpstr>
      <vt:lpstr>So imagine simulating the mobility behavior for a hypothetical person using this method</vt:lpstr>
      <vt:lpstr>So imagine simulating the mobility behavior for a hypothetical person using this method</vt:lpstr>
      <vt:lpstr>So imagine simulating the mobility behavior for a hypothetical person using this method</vt:lpstr>
      <vt:lpstr>So imagine simulating the mobility behavior for a hypothetical person using this method</vt:lpstr>
      <vt:lpstr>So imagine simulating the mobility behavior for a hypothetical person using this method</vt:lpstr>
      <vt:lpstr>So imagine simulating the mobility behavior for a hypothetical person using this method</vt:lpstr>
      <vt:lpstr>And repeating this simulation for many hundreds of hypothetical persons…  and then calculating migration estimates from this simulated dataset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Migration Behavior Observed in Individual-level Spatial Temporal Data  Lee Fiorio SOC 533 March 7, 2014</dc:title>
  <dc:creator>Lee J. Fiorio</dc:creator>
  <cp:lastModifiedBy>Lee J. Fiorio</cp:lastModifiedBy>
  <cp:revision>11</cp:revision>
  <dcterms:created xsi:type="dcterms:W3CDTF">2017-03-07T06:45:04Z</dcterms:created>
  <dcterms:modified xsi:type="dcterms:W3CDTF">2017-03-07T09:11:49Z</dcterms:modified>
</cp:coreProperties>
</file>