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24" y="34"/>
      </p:cViewPr>
      <p:guideLst/>
    </p:cSldViewPr>
  </p:slideViewPr>
  <p:notesTextViewPr>
    <p:cViewPr>
      <p:scale>
        <a:sx n="1" d="1"/>
        <a:sy n="1" d="1"/>
      </p:scale>
      <p:origin x="0" y="-10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ngx\Downloads\LIFE_0000000029,LIFE_0000000030,LIFE_0000000031,LIFE_0000000032,LIFE_0000000033,LIFE_0000000034,LIFE_0000000035.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23398;&#20064;\demomethod\project\LIFE_0000000029,LIFE_0000000030,LIFE_0000000031,LIFE_0000000032,LIFE_0000000033,LIFE_0000000034,LIFE_000000003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Sheet1!$A$2</c:f>
              <c:strCache>
                <c:ptCount val="1"/>
                <c:pt idx="0">
                  <c:v>World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Sheet1!$B$1:$O$1</c:f>
              <c:strCache>
                <c:ptCount val="14"/>
                <c:pt idx="0">
                  <c:v>1950</c:v>
                </c:pt>
                <c:pt idx="1">
                  <c:v>1955</c:v>
                </c:pt>
                <c:pt idx="2">
                  <c:v>1960</c:v>
                </c:pt>
                <c:pt idx="3">
                  <c:v>1965</c:v>
                </c:pt>
                <c:pt idx="4">
                  <c:v>1970</c:v>
                </c:pt>
                <c:pt idx="5">
                  <c:v>1975</c:v>
                </c:pt>
                <c:pt idx="6">
                  <c:v>1980</c:v>
                </c:pt>
                <c:pt idx="7">
                  <c:v>1985</c:v>
                </c:pt>
                <c:pt idx="8">
                  <c:v>1990</c:v>
                </c:pt>
                <c:pt idx="9">
                  <c:v>1995</c:v>
                </c:pt>
                <c:pt idx="10">
                  <c:v>2000</c:v>
                </c:pt>
                <c:pt idx="11">
                  <c:v>2005</c:v>
                </c:pt>
                <c:pt idx="12">
                  <c:v>2010</c:v>
                </c:pt>
                <c:pt idx="13">
                  <c:v>2015</c:v>
                </c:pt>
              </c:strCache>
            </c:strRef>
          </c:cat>
          <c:val>
            <c:numRef>
              <c:f>Sheet1!$B$2:$O$2</c:f>
              <c:numCache>
                <c:formatCode>##0.0;\-##0.0;0</c:formatCode>
                <c:ptCount val="14"/>
                <c:pt idx="0">
                  <c:v>65.127039642863494</c:v>
                </c:pt>
                <c:pt idx="1">
                  <c:v>68.439727951443601</c:v>
                </c:pt>
                <c:pt idx="2">
                  <c:v>72.7281978400176</c:v>
                </c:pt>
                <c:pt idx="3">
                  <c:v>75.354286029475304</c:v>
                </c:pt>
                <c:pt idx="4">
                  <c:v>75.087226953177904</c:v>
                </c:pt>
                <c:pt idx="5">
                  <c:v>73.837779384980706</c:v>
                </c:pt>
                <c:pt idx="6">
                  <c:v>70.198174109812797</c:v>
                </c:pt>
                <c:pt idx="7">
                  <c:v>65.908172265248197</c:v>
                </c:pt>
                <c:pt idx="8">
                  <c:v>63.856425132855598</c:v>
                </c:pt>
                <c:pt idx="9">
                  <c:v>62.141609690373599</c:v>
                </c:pt>
                <c:pt idx="10">
                  <c:v>58.714942998549802</c:v>
                </c:pt>
                <c:pt idx="11">
                  <c:v>54.610406089834001</c:v>
                </c:pt>
                <c:pt idx="12">
                  <c:v>52.2679666519807</c:v>
                </c:pt>
                <c:pt idx="13">
                  <c:v>52.305385451360202</c:v>
                </c:pt>
              </c:numCache>
            </c:numRef>
          </c:val>
          <c:smooth val="0"/>
          <c:extLst>
            <c:ext xmlns:c16="http://schemas.microsoft.com/office/drawing/2014/chart" uri="{C3380CC4-5D6E-409C-BE32-E72D297353CC}">
              <c16:uniqueId val="{00000000-E938-435B-942D-56A9E280AB63}"/>
            </c:ext>
          </c:extLst>
        </c:ser>
        <c:ser>
          <c:idx val="1"/>
          <c:order val="1"/>
          <c:tx>
            <c:strRef>
              <c:f>Sheet1!$A$3</c:f>
              <c:strCache>
                <c:ptCount val="1"/>
                <c:pt idx="0">
                  <c:v>More developed regions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Sheet1!$B$1:$O$1</c:f>
              <c:strCache>
                <c:ptCount val="14"/>
                <c:pt idx="0">
                  <c:v>1950</c:v>
                </c:pt>
                <c:pt idx="1">
                  <c:v>1955</c:v>
                </c:pt>
                <c:pt idx="2">
                  <c:v>1960</c:v>
                </c:pt>
                <c:pt idx="3">
                  <c:v>1965</c:v>
                </c:pt>
                <c:pt idx="4">
                  <c:v>1970</c:v>
                </c:pt>
                <c:pt idx="5">
                  <c:v>1975</c:v>
                </c:pt>
                <c:pt idx="6">
                  <c:v>1980</c:v>
                </c:pt>
                <c:pt idx="7">
                  <c:v>1985</c:v>
                </c:pt>
                <c:pt idx="8">
                  <c:v>1990</c:v>
                </c:pt>
                <c:pt idx="9">
                  <c:v>1995</c:v>
                </c:pt>
                <c:pt idx="10">
                  <c:v>2000</c:v>
                </c:pt>
                <c:pt idx="11">
                  <c:v>2005</c:v>
                </c:pt>
                <c:pt idx="12">
                  <c:v>2010</c:v>
                </c:pt>
                <c:pt idx="13">
                  <c:v>2015</c:v>
                </c:pt>
              </c:strCache>
            </c:strRef>
          </c:cat>
          <c:val>
            <c:numRef>
              <c:f>Sheet1!$B$3:$O$3</c:f>
              <c:numCache>
                <c:formatCode>##0.0;\-##0.0;0</c:formatCode>
                <c:ptCount val="14"/>
                <c:pt idx="0">
                  <c:v>54.241518589209797</c:v>
                </c:pt>
                <c:pt idx="1">
                  <c:v>55.1387832661377</c:v>
                </c:pt>
                <c:pt idx="2">
                  <c:v>58.138769506143703</c:v>
                </c:pt>
                <c:pt idx="3">
                  <c:v>57.4262724039706</c:v>
                </c:pt>
                <c:pt idx="4">
                  <c:v>55.811874305726498</c:v>
                </c:pt>
                <c:pt idx="5">
                  <c:v>53.749575626580402</c:v>
                </c:pt>
                <c:pt idx="6">
                  <c:v>51.925671701777397</c:v>
                </c:pt>
                <c:pt idx="7">
                  <c:v>49.386749846538798</c:v>
                </c:pt>
                <c:pt idx="8">
                  <c:v>49.325754192823098</c:v>
                </c:pt>
                <c:pt idx="9">
                  <c:v>49.578557390754</c:v>
                </c:pt>
                <c:pt idx="10">
                  <c:v>48.1813265632087</c:v>
                </c:pt>
                <c:pt idx="11">
                  <c:v>47.526648506598903</c:v>
                </c:pt>
                <c:pt idx="12">
                  <c:v>48.096406895962701</c:v>
                </c:pt>
                <c:pt idx="13">
                  <c:v>51.516286708057798</c:v>
                </c:pt>
              </c:numCache>
            </c:numRef>
          </c:val>
          <c:smooth val="0"/>
          <c:extLst>
            <c:ext xmlns:c16="http://schemas.microsoft.com/office/drawing/2014/chart" uri="{C3380CC4-5D6E-409C-BE32-E72D297353CC}">
              <c16:uniqueId val="{00000001-E938-435B-942D-56A9E280AB63}"/>
            </c:ext>
          </c:extLst>
        </c:ser>
        <c:ser>
          <c:idx val="2"/>
          <c:order val="2"/>
          <c:tx>
            <c:strRef>
              <c:f>Sheet1!$A$4</c:f>
              <c:strCache>
                <c:ptCount val="1"/>
                <c:pt idx="0">
                  <c:v>Less developed regions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Sheet1!$B$1:$O$1</c:f>
              <c:strCache>
                <c:ptCount val="14"/>
                <c:pt idx="0">
                  <c:v>1950</c:v>
                </c:pt>
                <c:pt idx="1">
                  <c:v>1955</c:v>
                </c:pt>
                <c:pt idx="2">
                  <c:v>1960</c:v>
                </c:pt>
                <c:pt idx="3">
                  <c:v>1965</c:v>
                </c:pt>
                <c:pt idx="4">
                  <c:v>1970</c:v>
                </c:pt>
                <c:pt idx="5">
                  <c:v>1975</c:v>
                </c:pt>
                <c:pt idx="6">
                  <c:v>1980</c:v>
                </c:pt>
                <c:pt idx="7">
                  <c:v>1985</c:v>
                </c:pt>
                <c:pt idx="8">
                  <c:v>1990</c:v>
                </c:pt>
                <c:pt idx="9">
                  <c:v>1995</c:v>
                </c:pt>
                <c:pt idx="10">
                  <c:v>2000</c:v>
                </c:pt>
                <c:pt idx="11">
                  <c:v>2005</c:v>
                </c:pt>
                <c:pt idx="12">
                  <c:v>2010</c:v>
                </c:pt>
                <c:pt idx="13">
                  <c:v>2015</c:v>
                </c:pt>
              </c:strCache>
            </c:strRef>
          </c:cat>
          <c:val>
            <c:numRef>
              <c:f>Sheet1!$B$4:$O$4</c:f>
              <c:numCache>
                <c:formatCode>##0.0;\-##0.0;0</c:formatCode>
                <c:ptCount val="14"/>
                <c:pt idx="0">
                  <c:v>70.852485457603095</c:v>
                </c:pt>
                <c:pt idx="1">
                  <c:v>75.282518276486996</c:v>
                </c:pt>
                <c:pt idx="2">
                  <c:v>79.949710629098405</c:v>
                </c:pt>
                <c:pt idx="3">
                  <c:v>83.936692488013904</c:v>
                </c:pt>
                <c:pt idx="4">
                  <c:v>83.646063557201003</c:v>
                </c:pt>
                <c:pt idx="5">
                  <c:v>82.105200669745997</c:v>
                </c:pt>
                <c:pt idx="6">
                  <c:v>77.059323310076195</c:v>
                </c:pt>
                <c:pt idx="7">
                  <c:v>71.5592675539651</c:v>
                </c:pt>
                <c:pt idx="8">
                  <c:v>68.357847371910694</c:v>
                </c:pt>
                <c:pt idx="9">
                  <c:v>65.707684794973801</c:v>
                </c:pt>
                <c:pt idx="10">
                  <c:v>61.478558101306596</c:v>
                </c:pt>
                <c:pt idx="11">
                  <c:v>56.319041404560501</c:v>
                </c:pt>
                <c:pt idx="12">
                  <c:v>53.202334979159303</c:v>
                </c:pt>
                <c:pt idx="13">
                  <c:v>52.468328113687797</c:v>
                </c:pt>
              </c:numCache>
            </c:numRef>
          </c:val>
          <c:smooth val="0"/>
          <c:extLst>
            <c:ext xmlns:c16="http://schemas.microsoft.com/office/drawing/2014/chart" uri="{C3380CC4-5D6E-409C-BE32-E72D297353CC}">
              <c16:uniqueId val="{00000002-E938-435B-942D-56A9E280AB63}"/>
            </c:ext>
          </c:extLst>
        </c:ser>
        <c:ser>
          <c:idx val="3"/>
          <c:order val="3"/>
          <c:tx>
            <c:strRef>
              <c:f>Sheet1!$A$5</c:f>
              <c:strCache>
                <c:ptCount val="1"/>
                <c:pt idx="0">
                  <c:v>China</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Sheet1!$B$1:$O$1</c:f>
              <c:strCache>
                <c:ptCount val="14"/>
                <c:pt idx="0">
                  <c:v>1950</c:v>
                </c:pt>
                <c:pt idx="1">
                  <c:v>1955</c:v>
                </c:pt>
                <c:pt idx="2">
                  <c:v>1960</c:v>
                </c:pt>
                <c:pt idx="3">
                  <c:v>1965</c:v>
                </c:pt>
                <c:pt idx="4">
                  <c:v>1970</c:v>
                </c:pt>
                <c:pt idx="5">
                  <c:v>1975</c:v>
                </c:pt>
                <c:pt idx="6">
                  <c:v>1980</c:v>
                </c:pt>
                <c:pt idx="7">
                  <c:v>1985</c:v>
                </c:pt>
                <c:pt idx="8">
                  <c:v>1990</c:v>
                </c:pt>
                <c:pt idx="9">
                  <c:v>1995</c:v>
                </c:pt>
                <c:pt idx="10">
                  <c:v>2000</c:v>
                </c:pt>
                <c:pt idx="11">
                  <c:v>2005</c:v>
                </c:pt>
                <c:pt idx="12">
                  <c:v>2010</c:v>
                </c:pt>
                <c:pt idx="13">
                  <c:v>2015</c:v>
                </c:pt>
              </c:strCache>
            </c:strRef>
          </c:cat>
          <c:val>
            <c:numRef>
              <c:f>Sheet1!$B$5:$O$5</c:f>
              <c:numCache>
                <c:formatCode>##0.0;\-##0.0;0</c:formatCode>
                <c:ptCount val="14"/>
                <c:pt idx="0">
                  <c:v>63.428244071813502</c:v>
                </c:pt>
                <c:pt idx="1">
                  <c:v>71.955758837625098</c:v>
                </c:pt>
                <c:pt idx="2">
                  <c:v>77.322072570754997</c:v>
                </c:pt>
                <c:pt idx="3">
                  <c:v>80.681285645695993</c:v>
                </c:pt>
                <c:pt idx="4">
                  <c:v>79.648305539194197</c:v>
                </c:pt>
                <c:pt idx="5">
                  <c:v>79.004383948792807</c:v>
                </c:pt>
                <c:pt idx="6">
                  <c:v>68.603319498815097</c:v>
                </c:pt>
                <c:pt idx="7">
                  <c:v>56.224620718264603</c:v>
                </c:pt>
                <c:pt idx="8">
                  <c:v>51.938678229802797</c:v>
                </c:pt>
                <c:pt idx="9">
                  <c:v>50.731819566731403</c:v>
                </c:pt>
                <c:pt idx="10">
                  <c:v>46.446889150659899</c:v>
                </c:pt>
                <c:pt idx="11">
                  <c:v>38.086120273760798</c:v>
                </c:pt>
                <c:pt idx="12">
                  <c:v>34.518758695032297</c:v>
                </c:pt>
                <c:pt idx="13">
                  <c:v>36.579942414346398</c:v>
                </c:pt>
              </c:numCache>
            </c:numRef>
          </c:val>
          <c:smooth val="0"/>
          <c:extLst>
            <c:ext xmlns:c16="http://schemas.microsoft.com/office/drawing/2014/chart" uri="{C3380CC4-5D6E-409C-BE32-E72D297353CC}">
              <c16:uniqueId val="{00000003-E938-435B-942D-56A9E280AB63}"/>
            </c:ext>
          </c:extLst>
        </c:ser>
        <c:dLbls>
          <c:showLegendKey val="0"/>
          <c:showVal val="0"/>
          <c:showCatName val="0"/>
          <c:showSerName val="0"/>
          <c:showPercent val="0"/>
          <c:showBubbleSize val="0"/>
        </c:dLbls>
        <c:marker val="1"/>
        <c:smooth val="0"/>
        <c:axId val="985610776"/>
        <c:axId val="985612416"/>
      </c:lineChart>
      <c:catAx>
        <c:axId val="985610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985612416"/>
        <c:crosses val="autoZero"/>
        <c:auto val="1"/>
        <c:lblAlgn val="ctr"/>
        <c:lblOffset val="100"/>
        <c:noMultiLvlLbl val="0"/>
      </c:catAx>
      <c:valAx>
        <c:axId val="985612416"/>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985610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Child dependent ratio</c:v>
                </c:pt>
              </c:strCache>
            </c:strRef>
          </c:tx>
          <c:spPr>
            <a:ln w="28575" cap="rnd">
              <a:solidFill>
                <a:schemeClr val="accent1"/>
              </a:solidFill>
              <a:round/>
            </a:ln>
            <a:effectLst/>
          </c:spPr>
          <c:marker>
            <c:symbol val="none"/>
          </c:marker>
          <c:cat>
            <c:numRef>
              <c:f>Sheet1!$A$2:$A$17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Sheet1!$B$2:$B$17</c:f>
              <c:numCache>
                <c:formatCode>General</c:formatCode>
                <c:ptCount val="16"/>
                <c:pt idx="0">
                  <c:v>0.198931891</c:v>
                </c:pt>
                <c:pt idx="1">
                  <c:v>0.19943312399999999</c:v>
                </c:pt>
                <c:pt idx="2">
                  <c:v>0.199927944</c:v>
                </c:pt>
                <c:pt idx="3">
                  <c:v>0.20047320599999999</c:v>
                </c:pt>
                <c:pt idx="4">
                  <c:v>0.20100172799999999</c:v>
                </c:pt>
                <c:pt idx="5">
                  <c:v>0.20704599900000001</c:v>
                </c:pt>
                <c:pt idx="6">
                  <c:v>0.20747036099999999</c:v>
                </c:pt>
                <c:pt idx="7">
                  <c:v>0.207825856</c:v>
                </c:pt>
                <c:pt idx="8">
                  <c:v>0.207939174</c:v>
                </c:pt>
                <c:pt idx="9">
                  <c:v>0.208407225</c:v>
                </c:pt>
                <c:pt idx="10">
                  <c:v>0.203622681</c:v>
                </c:pt>
                <c:pt idx="11">
                  <c:v>0.203825599</c:v>
                </c:pt>
                <c:pt idx="12">
                  <c:v>0.20399968299999999</c:v>
                </c:pt>
                <c:pt idx="13">
                  <c:v>0.204182373</c:v>
                </c:pt>
                <c:pt idx="14">
                  <c:v>0.20431526899999999</c:v>
                </c:pt>
                <c:pt idx="15">
                  <c:v>0.20442110199999999</c:v>
                </c:pt>
              </c:numCache>
            </c:numRef>
          </c:val>
          <c:smooth val="0"/>
          <c:extLst>
            <c:ext xmlns:c16="http://schemas.microsoft.com/office/drawing/2014/chart" uri="{C3380CC4-5D6E-409C-BE32-E72D297353CC}">
              <c16:uniqueId val="{00000000-AE9F-464E-8E91-2B224254F54D}"/>
            </c:ext>
          </c:extLst>
        </c:ser>
        <c:ser>
          <c:idx val="1"/>
          <c:order val="1"/>
          <c:tx>
            <c:strRef>
              <c:f>Sheet1!$C$1</c:f>
              <c:strCache>
                <c:ptCount val="1"/>
                <c:pt idx="0">
                  <c:v>Old-age dependent ratio</c:v>
                </c:pt>
              </c:strCache>
            </c:strRef>
          </c:tx>
          <c:spPr>
            <a:ln w="28575" cap="rnd">
              <a:solidFill>
                <a:schemeClr val="accent2"/>
              </a:solidFill>
              <a:round/>
            </a:ln>
            <a:effectLst/>
          </c:spPr>
          <c:marker>
            <c:symbol val="none"/>
          </c:marker>
          <c:cat>
            <c:numRef>
              <c:f>Sheet1!$A$2:$A$17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Sheet1!$C$2:$C$17</c:f>
              <c:numCache>
                <c:formatCode>General</c:formatCode>
                <c:ptCount val="16"/>
                <c:pt idx="0">
                  <c:v>0.437550993</c:v>
                </c:pt>
                <c:pt idx="1">
                  <c:v>0.44084121999999998</c:v>
                </c:pt>
                <c:pt idx="2">
                  <c:v>0.44411306299999997</c:v>
                </c:pt>
                <c:pt idx="3">
                  <c:v>0.447243471</c:v>
                </c:pt>
                <c:pt idx="4">
                  <c:v>0.45120040099999997</c:v>
                </c:pt>
                <c:pt idx="5">
                  <c:v>0.44341793899999998</c:v>
                </c:pt>
                <c:pt idx="6">
                  <c:v>0.4471985</c:v>
                </c:pt>
                <c:pt idx="7">
                  <c:v>0.449869354</c:v>
                </c:pt>
                <c:pt idx="8">
                  <c:v>0.45110042</c:v>
                </c:pt>
                <c:pt idx="9">
                  <c:v>0.45114471699999997</c:v>
                </c:pt>
                <c:pt idx="10">
                  <c:v>0.462294808</c:v>
                </c:pt>
                <c:pt idx="11">
                  <c:v>0.46248222100000003</c:v>
                </c:pt>
                <c:pt idx="12">
                  <c:v>0.46304456399999999</c:v>
                </c:pt>
                <c:pt idx="13">
                  <c:v>0.46441234199999998</c:v>
                </c:pt>
                <c:pt idx="14">
                  <c:v>0.46791158399999999</c:v>
                </c:pt>
                <c:pt idx="15">
                  <c:v>0.47291554400000002</c:v>
                </c:pt>
              </c:numCache>
            </c:numRef>
          </c:val>
          <c:smooth val="0"/>
          <c:extLst>
            <c:ext xmlns:c16="http://schemas.microsoft.com/office/drawing/2014/chart" uri="{C3380CC4-5D6E-409C-BE32-E72D297353CC}">
              <c16:uniqueId val="{00000001-AE9F-464E-8E91-2B224254F54D}"/>
            </c:ext>
          </c:extLst>
        </c:ser>
        <c:ser>
          <c:idx val="2"/>
          <c:order val="2"/>
          <c:tx>
            <c:strRef>
              <c:f>Sheet1!$D$1</c:f>
              <c:strCache>
                <c:ptCount val="1"/>
                <c:pt idx="0">
                  <c:v>Total dependency ratio</c:v>
                </c:pt>
              </c:strCache>
            </c:strRef>
          </c:tx>
          <c:spPr>
            <a:ln w="28575" cap="rnd">
              <a:solidFill>
                <a:schemeClr val="accent3"/>
              </a:solidFill>
              <a:round/>
            </a:ln>
            <a:effectLst/>
          </c:spPr>
          <c:marker>
            <c:symbol val="none"/>
          </c:marker>
          <c:cat>
            <c:numRef>
              <c:f>Sheet1!$A$2:$A$17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Sheet1!$D$2:$D$17</c:f>
              <c:numCache>
                <c:formatCode>General</c:formatCode>
                <c:ptCount val="16"/>
                <c:pt idx="0">
                  <c:v>0.63648288500000005</c:v>
                </c:pt>
                <c:pt idx="1">
                  <c:v>0.64027434299999997</c:v>
                </c:pt>
                <c:pt idx="2">
                  <c:v>0.644041007</c:v>
                </c:pt>
                <c:pt idx="3">
                  <c:v>0.64771667700000002</c:v>
                </c:pt>
                <c:pt idx="4">
                  <c:v>0.65220212899999996</c:v>
                </c:pt>
                <c:pt idx="5">
                  <c:v>0.65046393700000005</c:v>
                </c:pt>
                <c:pt idx="6">
                  <c:v>0.65466886099999999</c:v>
                </c:pt>
                <c:pt idx="7">
                  <c:v>0.65769520999999997</c:v>
                </c:pt>
                <c:pt idx="8">
                  <c:v>0.65903959400000001</c:v>
                </c:pt>
                <c:pt idx="9">
                  <c:v>0.659551942</c:v>
                </c:pt>
                <c:pt idx="10">
                  <c:v>0.66591748900000003</c:v>
                </c:pt>
                <c:pt idx="11">
                  <c:v>0.66630782</c:v>
                </c:pt>
                <c:pt idx="12">
                  <c:v>0.66704424699999998</c:v>
                </c:pt>
                <c:pt idx="13">
                  <c:v>0.66859471400000003</c:v>
                </c:pt>
                <c:pt idx="14">
                  <c:v>0.67222685299999996</c:v>
                </c:pt>
                <c:pt idx="15">
                  <c:v>0.67733664500000001</c:v>
                </c:pt>
              </c:numCache>
            </c:numRef>
          </c:val>
          <c:smooth val="0"/>
          <c:extLst>
            <c:ext xmlns:c16="http://schemas.microsoft.com/office/drawing/2014/chart" uri="{C3380CC4-5D6E-409C-BE32-E72D297353CC}">
              <c16:uniqueId val="{00000002-AE9F-464E-8E91-2B224254F54D}"/>
            </c:ext>
          </c:extLst>
        </c:ser>
        <c:dLbls>
          <c:showLegendKey val="0"/>
          <c:showVal val="0"/>
          <c:showCatName val="0"/>
          <c:showSerName val="0"/>
          <c:showPercent val="0"/>
          <c:showBubbleSize val="0"/>
        </c:dLbls>
        <c:smooth val="0"/>
        <c:axId val="294613280"/>
        <c:axId val="294614592"/>
      </c:lineChart>
      <c:catAx>
        <c:axId val="29461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294614592"/>
        <c:crosses val="autoZero"/>
        <c:auto val="1"/>
        <c:lblAlgn val="ctr"/>
        <c:lblOffset val="100"/>
        <c:noMultiLvlLbl val="0"/>
      </c:catAx>
      <c:valAx>
        <c:axId val="294614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294613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C7FE6-A91B-42C9-9C72-768DF6F2205A}" type="datetimeFigureOut">
              <a:rPr lang="zh-CN" altLang="en-US" smtClean="0"/>
              <a:t>2017/3/3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620A6-3C94-4896-BDEE-005A51D8C3B7}" type="slidenum">
              <a:rPr lang="zh-CN" altLang="en-US" smtClean="0"/>
              <a:t>‹#›</a:t>
            </a:fld>
            <a:endParaRPr lang="zh-CN" altLang="en-US"/>
          </a:p>
        </p:txBody>
      </p:sp>
    </p:spTree>
    <p:extLst>
      <p:ext uri="{BB962C8B-B14F-4D97-AF65-F5344CB8AC3E}">
        <p14:creationId xmlns:p14="http://schemas.microsoft.com/office/powerpoint/2010/main" val="3344671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Net reproduction rate; mean age at child bearing; </a:t>
            </a:r>
            <a:r>
              <a:rPr lang="en-US" altLang="zh-CN" dirty="0" err="1"/>
              <a:t>lotka’s</a:t>
            </a:r>
            <a:r>
              <a:rPr lang="en-US" altLang="zh-CN" dirty="0"/>
              <a:t> intrinsic rate of natural increase r. Compared with observed ratios, the ratios calculated in the context of stable population get rid of the effect of migration and prior history. It is sort of the intrinsic character of </a:t>
            </a:r>
            <a:r>
              <a:rPr lang="en-US" altLang="zh-CN"/>
              <a:t>the pop.</a:t>
            </a:r>
            <a:endParaRPr lang="zh-CN" altLang="en-US" dirty="0"/>
          </a:p>
        </p:txBody>
      </p:sp>
      <p:sp>
        <p:nvSpPr>
          <p:cNvPr id="4" name="Slide Number Placeholder 3"/>
          <p:cNvSpPr>
            <a:spLocks noGrp="1"/>
          </p:cNvSpPr>
          <p:nvPr>
            <p:ph type="sldNum" sz="quarter" idx="10"/>
          </p:nvPr>
        </p:nvSpPr>
        <p:spPr/>
        <p:txBody>
          <a:bodyPr/>
          <a:lstStyle/>
          <a:p>
            <a:fld id="{71B620A6-3C94-4896-BDEE-005A51D8C3B7}" type="slidenum">
              <a:rPr lang="zh-CN" altLang="en-US" smtClean="0"/>
              <a:t>3</a:t>
            </a:fld>
            <a:endParaRPr lang="zh-CN" altLang="en-US"/>
          </a:p>
        </p:txBody>
      </p:sp>
    </p:spTree>
    <p:extLst>
      <p:ext uri="{BB962C8B-B14F-4D97-AF65-F5344CB8AC3E}">
        <p14:creationId xmlns:p14="http://schemas.microsoft.com/office/powerpoint/2010/main" val="3030598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F5D3997E-1623-4E8C-B681-6D4D5A5A13AE}" type="datetimeFigureOut">
              <a:rPr lang="zh-CN" altLang="en-US" smtClean="0"/>
              <a:t>2017/3/2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52466-06C7-4E5C-982A-9AC89F73D3D4}" type="slidenum">
              <a:rPr lang="zh-CN" altLang="en-US" smtClean="0"/>
              <a:t>‹#›</a:t>
            </a:fld>
            <a:endParaRPr lang="zh-CN" altLang="en-US"/>
          </a:p>
        </p:txBody>
      </p:sp>
    </p:spTree>
    <p:extLst>
      <p:ext uri="{BB962C8B-B14F-4D97-AF65-F5344CB8AC3E}">
        <p14:creationId xmlns:p14="http://schemas.microsoft.com/office/powerpoint/2010/main" val="149652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F5D3997E-1623-4E8C-B681-6D4D5A5A13AE}" type="datetimeFigureOut">
              <a:rPr lang="zh-CN" altLang="en-US" smtClean="0"/>
              <a:t>2017/3/2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52466-06C7-4E5C-982A-9AC89F73D3D4}" type="slidenum">
              <a:rPr lang="zh-CN" altLang="en-US" smtClean="0"/>
              <a:t>‹#›</a:t>
            </a:fld>
            <a:endParaRPr lang="zh-CN" altLang="en-US"/>
          </a:p>
        </p:txBody>
      </p:sp>
    </p:spTree>
    <p:extLst>
      <p:ext uri="{BB962C8B-B14F-4D97-AF65-F5344CB8AC3E}">
        <p14:creationId xmlns:p14="http://schemas.microsoft.com/office/powerpoint/2010/main" val="18565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F5D3997E-1623-4E8C-B681-6D4D5A5A13AE}" type="datetimeFigureOut">
              <a:rPr lang="zh-CN" altLang="en-US" smtClean="0"/>
              <a:t>2017/3/2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52466-06C7-4E5C-982A-9AC89F73D3D4}" type="slidenum">
              <a:rPr lang="zh-CN" altLang="en-US" smtClean="0"/>
              <a:t>‹#›</a:t>
            </a:fld>
            <a:endParaRPr lang="zh-CN" altLang="en-US"/>
          </a:p>
        </p:txBody>
      </p:sp>
    </p:spTree>
    <p:extLst>
      <p:ext uri="{BB962C8B-B14F-4D97-AF65-F5344CB8AC3E}">
        <p14:creationId xmlns:p14="http://schemas.microsoft.com/office/powerpoint/2010/main" val="42666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F5D3997E-1623-4E8C-B681-6D4D5A5A13AE}" type="datetimeFigureOut">
              <a:rPr lang="zh-CN" altLang="en-US" smtClean="0"/>
              <a:t>2017/3/2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52466-06C7-4E5C-982A-9AC89F73D3D4}" type="slidenum">
              <a:rPr lang="zh-CN" altLang="en-US" smtClean="0"/>
              <a:t>‹#›</a:t>
            </a:fld>
            <a:endParaRPr lang="zh-CN" altLang="en-US"/>
          </a:p>
        </p:txBody>
      </p:sp>
    </p:spTree>
    <p:extLst>
      <p:ext uri="{BB962C8B-B14F-4D97-AF65-F5344CB8AC3E}">
        <p14:creationId xmlns:p14="http://schemas.microsoft.com/office/powerpoint/2010/main" val="236186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F5D3997E-1623-4E8C-B681-6D4D5A5A13AE}" type="datetimeFigureOut">
              <a:rPr lang="zh-CN" altLang="en-US" smtClean="0"/>
              <a:t>2017/3/2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52466-06C7-4E5C-982A-9AC89F73D3D4}" type="slidenum">
              <a:rPr lang="zh-CN" altLang="en-US" smtClean="0"/>
              <a:t>‹#›</a:t>
            </a:fld>
            <a:endParaRPr lang="zh-CN" altLang="en-US"/>
          </a:p>
        </p:txBody>
      </p:sp>
    </p:spTree>
    <p:extLst>
      <p:ext uri="{BB962C8B-B14F-4D97-AF65-F5344CB8AC3E}">
        <p14:creationId xmlns:p14="http://schemas.microsoft.com/office/powerpoint/2010/main" val="356166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F5D3997E-1623-4E8C-B681-6D4D5A5A13AE}" type="datetimeFigureOut">
              <a:rPr lang="zh-CN" altLang="en-US" smtClean="0"/>
              <a:t>2017/3/2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F52466-06C7-4E5C-982A-9AC89F73D3D4}" type="slidenum">
              <a:rPr lang="zh-CN" altLang="en-US" smtClean="0"/>
              <a:t>‹#›</a:t>
            </a:fld>
            <a:endParaRPr lang="zh-CN" altLang="en-US"/>
          </a:p>
        </p:txBody>
      </p:sp>
    </p:spTree>
    <p:extLst>
      <p:ext uri="{BB962C8B-B14F-4D97-AF65-F5344CB8AC3E}">
        <p14:creationId xmlns:p14="http://schemas.microsoft.com/office/powerpoint/2010/main" val="364581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F5D3997E-1623-4E8C-B681-6D4D5A5A13AE}" type="datetimeFigureOut">
              <a:rPr lang="zh-CN" altLang="en-US" smtClean="0"/>
              <a:t>2017/3/2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F52466-06C7-4E5C-982A-9AC89F73D3D4}" type="slidenum">
              <a:rPr lang="zh-CN" altLang="en-US" smtClean="0"/>
              <a:t>‹#›</a:t>
            </a:fld>
            <a:endParaRPr lang="zh-CN" altLang="en-US"/>
          </a:p>
        </p:txBody>
      </p:sp>
    </p:spTree>
    <p:extLst>
      <p:ext uri="{BB962C8B-B14F-4D97-AF65-F5344CB8AC3E}">
        <p14:creationId xmlns:p14="http://schemas.microsoft.com/office/powerpoint/2010/main" val="396082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F5D3997E-1623-4E8C-B681-6D4D5A5A13AE}" type="datetimeFigureOut">
              <a:rPr lang="zh-CN" altLang="en-US" smtClean="0"/>
              <a:t>2017/3/2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F52466-06C7-4E5C-982A-9AC89F73D3D4}" type="slidenum">
              <a:rPr lang="zh-CN" altLang="en-US" smtClean="0"/>
              <a:t>‹#›</a:t>
            </a:fld>
            <a:endParaRPr lang="zh-CN" altLang="en-US"/>
          </a:p>
        </p:txBody>
      </p:sp>
    </p:spTree>
    <p:extLst>
      <p:ext uri="{BB962C8B-B14F-4D97-AF65-F5344CB8AC3E}">
        <p14:creationId xmlns:p14="http://schemas.microsoft.com/office/powerpoint/2010/main" val="337611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3997E-1623-4E8C-B681-6D4D5A5A13AE}" type="datetimeFigureOut">
              <a:rPr lang="zh-CN" altLang="en-US" smtClean="0"/>
              <a:t>2017/3/2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F52466-06C7-4E5C-982A-9AC89F73D3D4}" type="slidenum">
              <a:rPr lang="zh-CN" altLang="en-US" smtClean="0"/>
              <a:t>‹#›</a:t>
            </a:fld>
            <a:endParaRPr lang="zh-CN" altLang="en-US"/>
          </a:p>
        </p:txBody>
      </p:sp>
    </p:spTree>
    <p:extLst>
      <p:ext uri="{BB962C8B-B14F-4D97-AF65-F5344CB8AC3E}">
        <p14:creationId xmlns:p14="http://schemas.microsoft.com/office/powerpoint/2010/main" val="158172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F5D3997E-1623-4E8C-B681-6D4D5A5A13AE}" type="datetimeFigureOut">
              <a:rPr lang="zh-CN" altLang="en-US" smtClean="0"/>
              <a:t>2017/3/2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F52466-06C7-4E5C-982A-9AC89F73D3D4}" type="slidenum">
              <a:rPr lang="zh-CN" altLang="en-US" smtClean="0"/>
              <a:t>‹#›</a:t>
            </a:fld>
            <a:endParaRPr lang="zh-CN" altLang="en-US"/>
          </a:p>
        </p:txBody>
      </p:sp>
    </p:spTree>
    <p:extLst>
      <p:ext uri="{BB962C8B-B14F-4D97-AF65-F5344CB8AC3E}">
        <p14:creationId xmlns:p14="http://schemas.microsoft.com/office/powerpoint/2010/main" val="247867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F5D3997E-1623-4E8C-B681-6D4D5A5A13AE}" type="datetimeFigureOut">
              <a:rPr lang="zh-CN" altLang="en-US" smtClean="0"/>
              <a:t>2017/3/2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F52466-06C7-4E5C-982A-9AC89F73D3D4}" type="slidenum">
              <a:rPr lang="zh-CN" altLang="en-US" smtClean="0"/>
              <a:t>‹#›</a:t>
            </a:fld>
            <a:endParaRPr lang="zh-CN" altLang="en-US"/>
          </a:p>
        </p:txBody>
      </p:sp>
    </p:spTree>
    <p:extLst>
      <p:ext uri="{BB962C8B-B14F-4D97-AF65-F5344CB8AC3E}">
        <p14:creationId xmlns:p14="http://schemas.microsoft.com/office/powerpoint/2010/main" val="1731648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3997E-1623-4E8C-B681-6D4D5A5A13AE}" type="datetimeFigureOut">
              <a:rPr lang="zh-CN" altLang="en-US" smtClean="0"/>
              <a:t>2017/3/2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52466-06C7-4E5C-982A-9AC89F73D3D4}" type="slidenum">
              <a:rPr lang="zh-CN" altLang="en-US" smtClean="0"/>
              <a:t>‹#›</a:t>
            </a:fld>
            <a:endParaRPr lang="zh-CN" altLang="en-US"/>
          </a:p>
        </p:txBody>
      </p:sp>
    </p:spTree>
    <p:extLst>
      <p:ext uri="{BB962C8B-B14F-4D97-AF65-F5344CB8AC3E}">
        <p14:creationId xmlns:p14="http://schemas.microsoft.com/office/powerpoint/2010/main" val="34164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sa.un.org/unpd/wpp/Download/Standard/Fertility/"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apps.who.int/gho/data/?theme=main&amp;vid=60340" TargetMode="Externa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Dependency ratio of China</a:t>
            </a:r>
            <a:endParaRPr lang="zh-CN" altLang="en-US" dirty="0"/>
          </a:p>
        </p:txBody>
      </p:sp>
      <p:sp>
        <p:nvSpPr>
          <p:cNvPr id="3" name="Subtitle 2"/>
          <p:cNvSpPr>
            <a:spLocks noGrp="1"/>
          </p:cNvSpPr>
          <p:nvPr>
            <p:ph type="subTitle" idx="1"/>
          </p:nvPr>
        </p:nvSpPr>
        <p:spPr/>
        <p:txBody>
          <a:bodyPr/>
          <a:lstStyle/>
          <a:p>
            <a:r>
              <a:rPr lang="en-US" altLang="zh-CN" dirty="0"/>
              <a:t>Xiaxia Yang</a:t>
            </a:r>
            <a:endParaRPr lang="zh-CN" altLang="en-US" dirty="0"/>
          </a:p>
        </p:txBody>
      </p:sp>
    </p:spTree>
    <p:extLst>
      <p:ext uri="{BB962C8B-B14F-4D97-AF65-F5344CB8AC3E}">
        <p14:creationId xmlns:p14="http://schemas.microsoft.com/office/powerpoint/2010/main" val="2944394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Total dependency ratio from 1950 to 2015</a:t>
            </a:r>
            <a:endParaRPr lang="zh-CN" altLang="en-US" sz="3600" dirty="0"/>
          </a:p>
        </p:txBody>
      </p:sp>
      <p:graphicFrame>
        <p:nvGraphicFramePr>
          <p:cNvPr id="6" name="Chart 5">
            <a:extLst>
              <a:ext uri="{FF2B5EF4-FFF2-40B4-BE49-F238E27FC236}">
                <a16:creationId xmlns:a16="http://schemas.microsoft.com/office/drawing/2014/main" id="{DE78A146-3588-4DFC-8626-B35D425046BB}"/>
              </a:ext>
            </a:extLst>
          </p:cNvPr>
          <p:cNvGraphicFramePr>
            <a:graphicFrameLocks/>
          </p:cNvGraphicFramePr>
          <p:nvPr>
            <p:extLst>
              <p:ext uri="{D42A27DB-BD31-4B8C-83A1-F6EECF244321}">
                <p14:modId xmlns:p14="http://schemas.microsoft.com/office/powerpoint/2010/main" val="1963195481"/>
              </p:ext>
            </p:extLst>
          </p:nvPr>
        </p:nvGraphicFramePr>
        <p:xfrm>
          <a:off x="1937801" y="1988818"/>
          <a:ext cx="7575592" cy="409103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145657" y="6211669"/>
            <a:ext cx="9159880" cy="646331"/>
          </a:xfrm>
          <a:prstGeom prst="rect">
            <a:avLst/>
          </a:prstGeom>
          <a:noFill/>
        </p:spPr>
        <p:txBody>
          <a:bodyPr wrap="none" rtlCol="0">
            <a:spAutoFit/>
          </a:bodyPr>
          <a:lstStyle/>
          <a:p>
            <a:r>
              <a:rPr lang="en-US" altLang="zh-CN" dirty="0"/>
              <a:t>Source: UN population division </a:t>
            </a:r>
            <a:r>
              <a:rPr lang="en-US" altLang="zh-CN" dirty="0">
                <a:hlinkClick r:id="rId3"/>
              </a:rPr>
              <a:t>https://esa.un.org/unpd/wpp/Download/Standard/Fertility/</a:t>
            </a:r>
            <a:endParaRPr lang="en-US" altLang="zh-CN" dirty="0"/>
          </a:p>
          <a:p>
            <a:endParaRPr lang="zh-CN" altLang="en-US" dirty="0"/>
          </a:p>
        </p:txBody>
      </p:sp>
    </p:spTree>
    <p:extLst>
      <p:ext uri="{BB962C8B-B14F-4D97-AF65-F5344CB8AC3E}">
        <p14:creationId xmlns:p14="http://schemas.microsoft.com/office/powerpoint/2010/main" val="285981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 y="256540"/>
            <a:ext cx="11910060" cy="1325563"/>
          </a:xfrm>
        </p:spPr>
        <p:txBody>
          <a:bodyPr/>
          <a:lstStyle/>
          <a:p>
            <a:r>
              <a:rPr lang="en-US" altLang="zh-CN" dirty="0"/>
              <a:t>Calculate dependency ratios for stable population</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14:m>
                  <m:oMath xmlns:m="http://schemas.openxmlformats.org/officeDocument/2006/math">
                    <m:r>
                      <m:rPr>
                        <m:sty m:val="p"/>
                      </m:rPr>
                      <a:rPr lang="en-US" altLang="zh-CN" smtClean="0"/>
                      <m:t>NRR</m:t>
                    </m:r>
                    <m:r>
                      <a:rPr lang="en-US" altLang="zh-CN" smtClean="0"/>
                      <m:t>=</m:t>
                    </m:r>
                    <m:nary>
                      <m:naryPr>
                        <m:chr m:val="∑"/>
                        <m:limLoc m:val="undOvr"/>
                        <m:subHide m:val="on"/>
                        <m:supHide m:val="on"/>
                        <m:ctrlPr>
                          <a:rPr lang="zh-CN" altLang="zh-CN" i="1"/>
                        </m:ctrlPr>
                      </m:naryPr>
                      <m:sub/>
                      <m:sup/>
                      <m:e>
                        <m:r>
                          <a:rPr lang="en-US" altLang="zh-CN" b="0" i="1" smtClean="0">
                            <a:latin typeface="Cambria Math" panose="02040503050406030204" pitchFamily="18" charset="0"/>
                          </a:rPr>
                          <m:t>(</m:t>
                        </m:r>
                        <m:sPre>
                          <m:sPrePr>
                            <m:ctrlPr>
                              <a:rPr lang="zh-CN" altLang="zh-CN" i="1">
                                <a:latin typeface="Cambria Math" panose="02040503050406030204" pitchFamily="18" charset="0"/>
                              </a:rPr>
                            </m:ctrlPr>
                          </m:sPrePr>
                          <m:sub>
                            <m:r>
                              <a:rPr lang="en-US" altLang="zh-CN" i="1">
                                <a:latin typeface="Cambria Math" panose="02040503050406030204" pitchFamily="18" charset="0"/>
                              </a:rPr>
                              <m:t>𝑛</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𝑥</m:t>
                                </m:r>
                              </m:sub>
                            </m:sSub>
                            <m:r>
                              <a:rPr lang="en-US" altLang="zh-CN" i="1">
                                <a:latin typeface="Cambria Math" panose="02040503050406030204" pitchFamily="18" charset="0"/>
                              </a:rPr>
                              <m:t>)(</m:t>
                            </m:r>
                          </m:e>
                        </m:sPre>
                        <m:sPre>
                          <m:sPrePr>
                            <m:ctrlPr>
                              <a:rPr lang="zh-CN" altLang="zh-CN" i="1" smtClean="0">
                                <a:latin typeface="Cambria Math" panose="02040503050406030204" pitchFamily="18" charset="0"/>
                              </a:rPr>
                            </m:ctrlPr>
                          </m:sPrePr>
                          <m:sub>
                            <m:r>
                              <a:rPr lang="en-US" altLang="zh-CN" i="1">
                                <a:latin typeface="Cambria Math" panose="02040503050406030204" pitchFamily="18" charset="0"/>
                              </a:rPr>
                              <m:t>𝑛</m:t>
                            </m:r>
                          </m:sub>
                          <m:sup/>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i="1">
                                    <a:latin typeface="Cambria Math" panose="02040503050406030204" pitchFamily="18" charset="0"/>
                                  </a:rPr>
                                  <m:t>𝑥</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𝑓𝑎𝑏</m:t>
                                </m:r>
                              </m:sub>
                            </m:sSub>
                            <m:r>
                              <a:rPr lang="en-US" altLang="zh-CN" b="0" i="1" smtClean="0">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0</m:t>
                                </m:r>
                              </m:sub>
                            </m:sSub>
                          </m:e>
                        </m:sPre>
                      </m:e>
                    </m:nary>
                  </m:oMath>
                </a14:m>
                <a:endParaRPr lang="zh-CN" altLang="zh-CN" dirty="0"/>
              </a:p>
              <a:p>
                <a14:m>
                  <m:oMath xmlns:m="http://schemas.openxmlformats.org/officeDocument/2006/math">
                    <m:r>
                      <m:rPr>
                        <m:sty m:val="p"/>
                      </m:rPr>
                      <a:rPr lang="en-US" altLang="zh-CN"/>
                      <m:t>μ</m:t>
                    </m:r>
                    <m:r>
                      <a:rPr lang="en-US" altLang="zh-CN"/>
                      <m:t>=</m:t>
                    </m:r>
                    <m:nary>
                      <m:naryPr>
                        <m:chr m:val="∑"/>
                        <m:limLoc m:val="undOvr"/>
                        <m:subHide m:val="on"/>
                        <m:supHide m:val="on"/>
                        <m:ctrlPr>
                          <a:rPr lang="zh-CN" altLang="zh-CN" i="1"/>
                        </m:ctrlPr>
                      </m:naryPr>
                      <m:sub/>
                      <m:sup/>
                      <m:e>
                        <m:r>
                          <a:rPr lang="en-US" altLang="zh-CN" i="1"/>
                          <m:t>(</m:t>
                        </m:r>
                        <m:sPre>
                          <m:sPrePr>
                            <m:ctrlPr>
                              <a:rPr lang="zh-CN" altLang="zh-CN" i="1"/>
                            </m:ctrlPr>
                          </m:sPrePr>
                          <m:sub>
                            <m:r>
                              <a:rPr lang="en-US" altLang="zh-CN" i="1"/>
                              <m:t>𝑛</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𝑥</m:t>
                                </m:r>
                              </m:sub>
                            </m:sSub>
                            <m:r>
                              <a:rPr lang="en-US" altLang="zh-CN" i="1"/>
                              <m:t>)</m:t>
                            </m:r>
                            <m:r>
                              <a:rPr lang="en-US" altLang="zh-CN" b="0" i="1" smtClean="0">
                                <a:latin typeface="Cambria Math" panose="02040503050406030204" pitchFamily="18" charset="0"/>
                              </a:rPr>
                              <m:t>(</m:t>
                            </m:r>
                            <m:sPre>
                              <m:sPrePr>
                                <m:ctrlPr>
                                  <a:rPr lang="zh-CN" altLang="zh-CN" i="1">
                                    <a:latin typeface="Cambria Math" panose="02040503050406030204" pitchFamily="18" charset="0"/>
                                  </a:rPr>
                                </m:ctrlPr>
                              </m:sPrePr>
                              <m:sub>
                                <m:r>
                                  <a:rPr lang="en-US" altLang="zh-CN" i="1">
                                    <a:latin typeface="Cambria Math" panose="02040503050406030204" pitchFamily="18" charset="0"/>
                                  </a:rPr>
                                  <m:t>𝑛</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𝑥</m:t>
                                    </m:r>
                                  </m:sub>
                                </m:sSub>
                                <m:r>
                                  <a:rPr lang="en-US" altLang="zh-CN" i="1">
                                    <a:latin typeface="Cambria Math" panose="02040503050406030204" pitchFamily="18" charset="0"/>
                                  </a:rPr>
                                  <m:t>)</m:t>
                                </m:r>
                              </m:e>
                            </m:sPre>
                          </m:e>
                        </m:sPre>
                      </m:e>
                    </m:nary>
                    <m:r>
                      <a:rPr lang="en-US" altLang="zh-CN"/>
                      <m:t>(</m:t>
                    </m:r>
                    <m:r>
                      <m:rPr>
                        <m:sty m:val="p"/>
                      </m:rPr>
                      <a:rPr lang="en-US" altLang="zh-CN"/>
                      <m:t>x</m:t>
                    </m:r>
                    <m:r>
                      <a:rPr lang="en-US" altLang="zh-CN"/>
                      <m:t>+</m:t>
                    </m:r>
                    <m:f>
                      <m:fPr>
                        <m:ctrlPr>
                          <a:rPr lang="zh-CN" altLang="zh-CN" i="1"/>
                        </m:ctrlPr>
                      </m:fPr>
                      <m:num>
                        <m:r>
                          <m:rPr>
                            <m:sty m:val="p"/>
                          </m:rPr>
                          <a:rPr lang="en-US" altLang="zh-CN"/>
                          <m:t>n</m:t>
                        </m:r>
                      </m:num>
                      <m:den>
                        <m:r>
                          <a:rPr lang="en-US" altLang="zh-CN"/>
                          <m:t>2</m:t>
                        </m:r>
                      </m:den>
                    </m:f>
                    <m:r>
                      <a:rPr lang="en-US" altLang="zh-CN"/>
                      <m:t>)</m:t>
                    </m:r>
                    <m:r>
                      <a:rPr lang="en-US" altLang="zh-CN" i="1"/>
                      <m:t>/</m:t>
                    </m:r>
                    <m:nary>
                      <m:naryPr>
                        <m:chr m:val="∑"/>
                        <m:limLoc m:val="undOvr"/>
                        <m:subHide m:val="on"/>
                        <m:supHide m:val="on"/>
                        <m:ctrlPr>
                          <a:rPr lang="zh-CN" altLang="zh-CN" i="1"/>
                        </m:ctrlPr>
                      </m:naryPr>
                      <m:sub/>
                      <m:sup/>
                      <m:e>
                        <m:r>
                          <a:rPr lang="en-US" altLang="zh-CN" b="0" i="1" smtClean="0">
                            <a:latin typeface="Cambria Math" panose="02040503050406030204" pitchFamily="18" charset="0"/>
                          </a:rPr>
                          <m:t>(</m:t>
                        </m:r>
                        <m:sPre>
                          <m:sPrePr>
                            <m:ctrlPr>
                              <a:rPr lang="zh-CN" altLang="zh-CN" i="1">
                                <a:latin typeface="Cambria Math" panose="02040503050406030204" pitchFamily="18" charset="0"/>
                              </a:rPr>
                            </m:ctrlPr>
                          </m:sPrePr>
                          <m:sub>
                            <m:r>
                              <a:rPr lang="en-US" altLang="zh-CN" i="1">
                                <a:latin typeface="Cambria Math" panose="02040503050406030204" pitchFamily="18" charset="0"/>
                              </a:rPr>
                              <m:t>𝑛</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𝑥</m:t>
                                </m:r>
                              </m:sub>
                            </m:sSub>
                            <m:r>
                              <a:rPr lang="en-US" altLang="zh-CN" i="1">
                                <a:latin typeface="Cambria Math" panose="02040503050406030204" pitchFamily="18" charset="0"/>
                              </a:rPr>
                              <m:t>)</m:t>
                            </m:r>
                            <m:r>
                              <a:rPr lang="en-US" altLang="zh-CN" i="1">
                                <a:latin typeface="Cambria Math" panose="02040503050406030204" pitchFamily="18" charset="0"/>
                              </a:rPr>
                              <m:t>(</m:t>
                            </m:r>
                            <m:sPre>
                              <m:sPrePr>
                                <m:ctrlPr>
                                  <a:rPr lang="zh-CN" altLang="zh-CN" i="1">
                                    <a:latin typeface="Cambria Math" panose="02040503050406030204" pitchFamily="18" charset="0"/>
                                  </a:rPr>
                                </m:ctrlPr>
                              </m:sPrePr>
                              <m:sub>
                                <m:r>
                                  <a:rPr lang="en-US" altLang="zh-CN" i="1">
                                    <a:latin typeface="Cambria Math" panose="02040503050406030204" pitchFamily="18" charset="0"/>
                                  </a:rPr>
                                  <m:t>𝑛</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𝑥</m:t>
                                    </m:r>
                                  </m:sub>
                                </m:sSub>
                                <m:r>
                                  <a:rPr lang="en-US" altLang="zh-CN" i="1">
                                    <a:latin typeface="Cambria Math" panose="02040503050406030204" pitchFamily="18" charset="0"/>
                                  </a:rPr>
                                  <m:t>)</m:t>
                                </m:r>
                              </m:e>
                            </m:sPre>
                          </m:e>
                        </m:sPre>
                      </m:e>
                    </m:nary>
                  </m:oMath>
                </a14:m>
                <a:endParaRPr lang="zh-CN" altLang="zh-CN" dirty="0"/>
              </a:p>
              <a:p>
                <a14:m>
                  <m:oMath xmlns:m="http://schemas.openxmlformats.org/officeDocument/2006/math">
                    <m:r>
                      <a:rPr lang="en-US" altLang="zh-CN" i="1"/>
                      <m:t>𝑙𝑜𝑡</m:t>
                    </m:r>
                    <m:r>
                      <a:rPr lang="en-US" altLang="zh-CN" b="0" i="1" smtClean="0">
                        <a:latin typeface="Cambria Math" panose="02040503050406030204" pitchFamily="18" charset="0"/>
                      </a:rPr>
                      <m:t>𝑘</m:t>
                    </m:r>
                    <m:sSup>
                      <m:sSupPr>
                        <m:ctrlPr>
                          <a:rPr lang="zh-CN" altLang="zh-CN" i="1"/>
                        </m:ctrlPr>
                      </m:sSupPr>
                      <m:e>
                        <m:r>
                          <a:rPr lang="en-US" altLang="zh-CN" i="1"/>
                          <m:t>𝑎</m:t>
                        </m:r>
                      </m:e>
                      <m:sup>
                        <m:r>
                          <a:rPr lang="en-US" altLang="zh-CN" i="1"/>
                          <m:t>′</m:t>
                        </m:r>
                      </m:sup>
                    </m:sSup>
                    <m:r>
                      <a:rPr lang="en-US" altLang="zh-CN" i="1"/>
                      <m:t>𝑠</m:t>
                    </m:r>
                    <m:r>
                      <a:rPr lang="en-US" altLang="zh-CN" i="1"/>
                      <m:t> </m:t>
                    </m:r>
                    <m:r>
                      <a:rPr lang="en-US" altLang="zh-CN" i="1"/>
                      <m:t>𝑟</m:t>
                    </m:r>
                    <m:r>
                      <a:rPr lang="en-US" altLang="zh-CN" i="1"/>
                      <m:t>=</m:t>
                    </m:r>
                    <m:f>
                      <m:fPr>
                        <m:ctrlPr>
                          <a:rPr lang="zh-CN" altLang="zh-CN" i="1"/>
                        </m:ctrlPr>
                      </m:fPr>
                      <m:num>
                        <m:r>
                          <m:rPr>
                            <m:sty m:val="p"/>
                          </m:rPr>
                          <a:rPr lang="en-US" altLang="zh-CN"/>
                          <m:t>log</m:t>
                        </m:r>
                        <m:r>
                          <a:rPr lang="en-US" altLang="zh-CN" i="1"/>
                          <m:t>(</m:t>
                        </m:r>
                        <m:r>
                          <a:rPr lang="en-US" altLang="zh-CN" i="1"/>
                          <m:t>𝑁𝑅𝑅</m:t>
                        </m:r>
                        <m:r>
                          <a:rPr lang="en-US" altLang="zh-CN" i="1"/>
                          <m:t>)</m:t>
                        </m:r>
                      </m:num>
                      <m:den>
                        <m:r>
                          <m:rPr>
                            <m:sty m:val="p"/>
                          </m:rPr>
                          <a:rPr lang="en-US" altLang="zh-CN"/>
                          <m:t>μ</m:t>
                        </m:r>
                      </m:den>
                    </m:f>
                  </m:oMath>
                </a14:m>
                <a:endParaRPr lang="en-US" altLang="zh-CN" dirty="0"/>
              </a:p>
              <a:p>
                <a:r>
                  <a:rPr lang="en-US" altLang="zh-CN" dirty="0">
                    <a:latin typeface="Times New Roman" panose="02020603050405020304" pitchFamily="18" charset="0"/>
                    <a:cs typeface="Times New Roman" panose="02020603050405020304" pitchFamily="18" charset="0"/>
                  </a:rPr>
                  <a:t>The dependency ratio for stable pop is calculated by multiplying Lx by</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 </m:t>
                        </m:r>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𝑟𝑥</m:t>
                        </m:r>
                      </m:sup>
                    </m:sSup>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divide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the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sum</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of</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the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product</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of</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children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the</m:t>
                    </m:r>
                    <m:r>
                      <a:rPr lang="en-US" altLang="zh-CN" b="0" i="0" smtClean="0">
                        <a:latin typeface="Cambria Math" panose="02040503050406030204" pitchFamily="18" charset="0"/>
                      </a:rPr>
                      <m:t> </m:t>
                    </m:r>
                  </m:oMath>
                </a14:m>
                <a:endParaRPr lang="en-US" altLang="zh-CN" b="0" i="0" dirty="0">
                  <a:latin typeface="Cambria Math" panose="02040503050406030204" pitchFamily="18" charset="0"/>
                </a:endParaRPr>
              </a:p>
              <a:p>
                <a:pPr marL="0" indent="0">
                  <a:buNone/>
                </a:pPr>
                <a14:m>
                  <m:oMath xmlns:m="http://schemas.openxmlformats.org/officeDocument/2006/math">
                    <m:r>
                      <a:rPr lang="en-US" altLang="zh-CN">
                        <a:latin typeface="Cambria Math" panose="02040503050406030204" pitchFamily="18" charset="0"/>
                      </a:rPr>
                      <m:t> </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elderly</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by</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the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sum</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of</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the</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product</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of</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adults</m:t>
                    </m:r>
                  </m:oMath>
                </a14:m>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
        <p:nvSpPr>
          <p:cNvPr id="4" name="TextBox 3"/>
          <p:cNvSpPr txBox="1"/>
          <p:nvPr/>
        </p:nvSpPr>
        <p:spPr>
          <a:xfrm>
            <a:off x="1145657" y="6211669"/>
            <a:ext cx="9204764" cy="369332"/>
          </a:xfrm>
          <a:prstGeom prst="rect">
            <a:avLst/>
          </a:prstGeom>
          <a:noFill/>
        </p:spPr>
        <p:txBody>
          <a:bodyPr wrap="none" rtlCol="0">
            <a:spAutoFit/>
          </a:bodyPr>
          <a:lstStyle/>
          <a:p>
            <a:r>
              <a:rPr lang="en-US" altLang="zh-CN" dirty="0"/>
              <a:t>Source: World health organization </a:t>
            </a:r>
            <a:r>
              <a:rPr lang="en-US" altLang="zh-CN" dirty="0">
                <a:hlinkClick r:id="rId4"/>
              </a:rPr>
              <a:t>http://apps.who.int/gho/data/?theme=main&amp;vid=60340</a:t>
            </a:r>
            <a:endParaRPr lang="zh-CN" altLang="en-US" dirty="0"/>
          </a:p>
        </p:txBody>
      </p:sp>
    </p:spTree>
    <p:extLst>
      <p:ext uri="{BB962C8B-B14F-4D97-AF65-F5344CB8AC3E}">
        <p14:creationId xmlns:p14="http://schemas.microsoft.com/office/powerpoint/2010/main" val="92760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515" y="227965"/>
            <a:ext cx="10656570" cy="1325563"/>
          </a:xfrm>
        </p:spPr>
        <p:txBody>
          <a:bodyPr>
            <a:normAutofit/>
          </a:bodyPr>
          <a:lstStyle/>
          <a:p>
            <a:r>
              <a:rPr lang="en-US" altLang="zh-CN" sz="3600" dirty="0"/>
              <a:t>Dependency ratio of China from 2000 to 2015 with stable age pyramids</a:t>
            </a:r>
            <a:endParaRPr lang="zh-CN" altLang="en-US" sz="3600" dirty="0"/>
          </a:p>
        </p:txBody>
      </p:sp>
      <p:graphicFrame>
        <p:nvGraphicFramePr>
          <p:cNvPr id="4" name="Chart 3">
            <a:extLst>
              <a:ext uri="{FF2B5EF4-FFF2-40B4-BE49-F238E27FC236}">
                <a16:creationId xmlns:a16="http://schemas.microsoft.com/office/drawing/2014/main" id="{77699D37-3398-4717-98DD-F79254BC0551}"/>
              </a:ext>
            </a:extLst>
          </p:cNvPr>
          <p:cNvGraphicFramePr>
            <a:graphicFrameLocks/>
          </p:cNvGraphicFramePr>
          <p:nvPr>
            <p:extLst>
              <p:ext uri="{D42A27DB-BD31-4B8C-83A1-F6EECF244321}">
                <p14:modId xmlns:p14="http://schemas.microsoft.com/office/powerpoint/2010/main" val="3506714047"/>
              </p:ext>
            </p:extLst>
          </p:nvPr>
        </p:nvGraphicFramePr>
        <p:xfrm>
          <a:off x="2428875" y="1960245"/>
          <a:ext cx="6989445" cy="39604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4247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187</Words>
  <Application>Microsoft Office PowerPoint</Application>
  <PresentationFormat>Widescreen</PresentationFormat>
  <Paragraphs>14</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等线</vt:lpstr>
      <vt:lpstr>等线 Light</vt:lpstr>
      <vt:lpstr>Arial</vt:lpstr>
      <vt:lpstr>Cambria Math</vt:lpstr>
      <vt:lpstr>Times New Roman</vt:lpstr>
      <vt:lpstr>Office Theme</vt:lpstr>
      <vt:lpstr>Dependency ratio of China</vt:lpstr>
      <vt:lpstr>Total dependency ratio from 1950 to 2015</vt:lpstr>
      <vt:lpstr>Calculate dependency ratios for stable population</vt:lpstr>
      <vt:lpstr>Dependency ratio of China from 2000 to 2015 with stable age pyramids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Xiaxia</dc:creator>
  <cp:lastModifiedBy>Yang Xiaxia</cp:lastModifiedBy>
  <cp:revision>12</cp:revision>
  <dcterms:created xsi:type="dcterms:W3CDTF">2017-03-03T01:58:33Z</dcterms:created>
  <dcterms:modified xsi:type="dcterms:W3CDTF">2017-03-03T08:17:20Z</dcterms:modified>
</cp:coreProperties>
</file>