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66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443FF-1960-0D43-BF53-891C2C14E68D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5692-CA10-B448-9688-005F0F03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5692-CA10-B448-9688-005F0F034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approach takes into account different fertility determinants, one of which is contraceptive usage and induced abortion. </a:t>
            </a:r>
          </a:p>
          <a:p>
            <a:r>
              <a:rPr lang="en-US" baseline="0" dirty="0" smtClean="0"/>
              <a:t>TNFR = total natural fertility rate</a:t>
            </a:r>
          </a:p>
          <a:p>
            <a:r>
              <a:rPr lang="en-US" baseline="0" dirty="0" smtClean="0"/>
              <a:t>MTFR = maximum potential fertility rate, which is estimated at 15.3</a:t>
            </a:r>
          </a:p>
          <a:p>
            <a:r>
              <a:rPr lang="en-US" baseline="0" dirty="0" smtClean="0"/>
              <a:t>(in a population without contraception, without induced abortion, with a minimum non-susceptible period of 1.5 months, in which all women marry at 15 and remain married until age 50, the total fertility rate is 15.3) – although no known population has reached such a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coefficient 1.08 9s added to account for the fact that sterile couples may not use contraception knowing they are not at risk of conception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 is the total abortion rate (the sum of age-specific abortion rates)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5692-CA10-B448-9688-005F0F034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National Survey of Family Growth has age specific</a:t>
            </a:r>
            <a:r>
              <a:rPr lang="en-US" baseline="0" dirty="0" smtClean="0"/>
              <a:t> contraceptive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5692-CA10-B448-9688-005F0F034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478880-1966-C745-B6B4-F58386BA46F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3ABE84-1CCB-8945-A8E9-886ABAC7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616951" cy="2971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slice of </a:t>
            </a:r>
            <a:r>
              <a:rPr lang="en-US" dirty="0" err="1" smtClean="0"/>
              <a:t>microdemography</a:t>
            </a:r>
            <a:r>
              <a:rPr lang="en-US" dirty="0" smtClean="0"/>
              <a:t>: contraceptive usage &amp; fertility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SOC 533 Presentation </a:t>
            </a:r>
          </a:p>
          <a:p>
            <a:pPr algn="ctr"/>
            <a:r>
              <a:rPr lang="en-US" sz="2400" dirty="0" smtClean="0"/>
              <a:t>Tiffany Pan &amp; Madison Leia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8062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 smtClean="0"/>
              <a:t>Keyfitz</a:t>
            </a:r>
            <a:r>
              <a:rPr lang="en-US" dirty="0" smtClean="0"/>
              <a:t> &amp; Caswell approach</a:t>
            </a:r>
            <a:br>
              <a:rPr lang="en-US" dirty="0" smtClean="0"/>
            </a:br>
            <a:r>
              <a:rPr lang="en-US" sz="2700" dirty="0" smtClean="0"/>
              <a:t>BOOK </a:t>
            </a:r>
            <a:r>
              <a:rPr lang="en-US" sz="2800" dirty="0" smtClean="0"/>
              <a:t>“Trends in applied mathematical demography”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646617" y="1721661"/>
                <a:ext cx="2472388" cy="722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𝑤</m:t>
                      </m:r>
                      <m:r>
                        <a:rPr lang="en-US" sz="2000" i="0">
                          <a:latin typeface="Cambria Math" charset="0"/>
                        </a:rPr>
                        <m:t>∗ = 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sz="2000" i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617" y="1721661"/>
                <a:ext cx="2472388" cy="722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742626" y="642392"/>
                <a:ext cx="1680699" cy="722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𝑤</m:t>
                      </m:r>
                      <m:r>
                        <a:rPr lang="en-US" sz="2000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sz="2000" i="0">
                          <a:latin typeface="Cambria Math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626" y="642392"/>
                <a:ext cx="1680699" cy="7223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90040" y="803526"/>
            <a:ext cx="447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average length of the cycle is: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12898" y="1882795"/>
            <a:ext cx="843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effect of contraception on the average length of the cycle is: 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910" y="2393402"/>
            <a:ext cx="4748505" cy="25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Bongaarts</a:t>
            </a:r>
            <a:r>
              <a:rPr lang="en-US" dirty="0" smtClean="0"/>
              <a:t> approach</a:t>
            </a:r>
            <a:br>
              <a:rPr lang="en-US" dirty="0" smtClean="0"/>
            </a:br>
            <a:r>
              <a:rPr lang="en-US" sz="2700" dirty="0" smtClean="0"/>
              <a:t>BOOK “Demography: measuring and modeling population processes”</a:t>
            </a:r>
            <a:endParaRPr lang="en-US" sz="27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57840" y="762525"/>
                <a:ext cx="4778741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𝑇𝐹𝑅</m:t>
                      </m:r>
                      <m:r>
                        <a:rPr lang="en-US" sz="2000" i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𝑇𝐹𝑅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𝑇𝑀𝐹𝑅</m:t>
                          </m:r>
                        </m:den>
                      </m:f>
                      <m:r>
                        <a:rPr lang="en-US" sz="2000" i="0">
                          <a:latin typeface="Cambria Math" charset="0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𝑇𝑀𝐹𝑅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𝑇𝑁𝐹𝑅</m:t>
                          </m:r>
                        </m:den>
                      </m:f>
                      <m:r>
                        <a:rPr lang="en-US" sz="2000" i="0">
                          <a:latin typeface="Cambria Math" charset="0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𝑇𝑁𝐹𝑅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𝑀𝑇𝐹𝑅</m:t>
                          </m:r>
                        </m:den>
                      </m:f>
                      <m:r>
                        <a:rPr lang="en-US" sz="2000" i="0">
                          <a:latin typeface="Cambria Math" charset="0"/>
                        </a:rPr>
                        <m:t>× </m:t>
                      </m:r>
                      <m:r>
                        <a:rPr lang="en-US" sz="2000" i="1">
                          <a:latin typeface="Cambria Math" charset="0"/>
                        </a:rPr>
                        <m:t>𝑀𝑇𝐹𝑅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0" y="762525"/>
                <a:ext cx="4778741" cy="666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03953" y="828339"/>
                <a:ext cx="38285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𝑇𝐹𝑅</m:t>
                          </m:r>
                          <m:r>
                            <a:rPr lang="en-US" sz="2000" i="0">
                              <a:latin typeface="Cambria Math" charset="0"/>
                            </a:rPr>
                            <m:t>=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  <m:r>
                            <a:rPr lang="en-US" sz="2000" i="0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000" i="0">
                          <a:latin typeface="Cambria Math" charset="0"/>
                        </a:rPr>
                        <m:t>× 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charset="0"/>
                        </a:rPr>
                        <m:t>×15.3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53" y="828339"/>
                <a:ext cx="3828536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5455" b="-1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08111" y="2758138"/>
                <a:ext cx="26446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1" i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charset="0"/>
                        </a:rPr>
                        <m:t>=1−1.08 × </m:t>
                      </m:r>
                      <m:r>
                        <a:rPr lang="en-US" sz="2000" b="1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charset="0"/>
                        </a:rPr>
                        <m:t>𝑢</m:t>
                      </m:r>
                      <m:r>
                        <a:rPr lang="en-US" sz="2000" b="1" i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charset="0"/>
                        </a:rPr>
                        <m:t> × </m:t>
                      </m:r>
                      <m:r>
                        <a:rPr lang="en-US" sz="2000" b="1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sz="2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111" y="2758138"/>
                <a:ext cx="26446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94293" y="2570870"/>
                <a:ext cx="1614288" cy="666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𝑚</m:t>
                          </m:r>
                        </m:sub>
                      </m:sSub>
                      <m:r>
                        <a:rPr lang="en-US" sz="2000" i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𝑇𝐹𝑅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𝑇𝑀𝐹𝑅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293" y="2570870"/>
                <a:ext cx="1614288" cy="6665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536723" y="2530735"/>
                <a:ext cx="1743362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charset="0"/>
                            </a:rPr>
                            <m:t>20</m:t>
                          </m:r>
                        </m:num>
                        <m:den>
                          <m:r>
                            <a:rPr lang="en-US" sz="2000" i="0">
                              <a:latin typeface="Cambria Math" charset="0"/>
                            </a:rPr>
                            <m:t>18.5+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723" y="2530735"/>
                <a:ext cx="1743362" cy="6756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116776" y="2525345"/>
                <a:ext cx="3173241" cy="712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charset="0"/>
                            </a:rPr>
                            <m:t>𝑇𝐹𝑅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𝑇𝐹𝑅</m:t>
                          </m:r>
                          <m:r>
                            <a:rPr lang="en-US" sz="2000" i="0">
                              <a:latin typeface="Cambria Math" charset="0"/>
                            </a:rPr>
                            <m:t>+0.4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</a:rPr>
                            <m:t>𝑇𝐴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776" y="2525345"/>
                <a:ext cx="3173241" cy="7120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8985174" y="1228449"/>
            <a:ext cx="868139" cy="1373199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73651" y="1251681"/>
            <a:ext cx="354242" cy="123120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363115" y="1251681"/>
            <a:ext cx="2386128" cy="151979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90570" y="1251681"/>
            <a:ext cx="3798719" cy="1427306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27" y="649258"/>
            <a:ext cx="8534400" cy="1507067"/>
          </a:xfrm>
        </p:spPr>
        <p:txBody>
          <a:bodyPr/>
          <a:lstStyle/>
          <a:p>
            <a:r>
              <a:rPr lang="en-US" dirty="0" smtClean="0"/>
              <a:t>Our calculation of contraceptive efficacy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86093" y="2313560"/>
                <a:ext cx="2814360" cy="1284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</a:rPr>
                        <m:t>𝑒</m:t>
                      </m:r>
                      <m:r>
                        <a:rPr lang="en-US" sz="3200" i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3200" i="0">
                              <a:latin typeface="Cambria Math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93" y="2313560"/>
                <a:ext cx="2814360" cy="12847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01390" y="2494250"/>
            <a:ext cx="5235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c</a:t>
            </a:r>
            <a:r>
              <a:rPr lang="en-US" baseline="-25000" dirty="0" smtClean="0"/>
              <a:t>x</a:t>
            </a:r>
            <a:r>
              <a:rPr lang="en-US" dirty="0" smtClean="0"/>
              <a:t> is proportion of women using </a:t>
            </a:r>
          </a:p>
          <a:p>
            <a:r>
              <a:rPr lang="en-US" dirty="0" smtClean="0"/>
              <a:t>each type of contraceptive in the US*</a:t>
            </a:r>
          </a:p>
          <a:p>
            <a:r>
              <a:rPr lang="en-US" dirty="0" smtClean="0"/>
              <a:t>And e</a:t>
            </a:r>
            <a:r>
              <a:rPr lang="en-US" baseline="-25000" dirty="0" smtClean="0"/>
              <a:t>x</a:t>
            </a:r>
            <a:r>
              <a:rPr lang="en-US" dirty="0" smtClean="0"/>
              <a:t> is the efficacy of that contraceptive**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463" y="4740442"/>
            <a:ext cx="7350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“Trends in Contraceptive Use Worldwide”, United Nations, 2015</a:t>
            </a:r>
          </a:p>
          <a:p>
            <a:r>
              <a:rPr lang="en-US" dirty="0" smtClean="0"/>
              <a:t>** CDC Effectiveness of Family Planning Methods,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078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354</Words>
  <Application>Microsoft Macintosh PowerPoint</Application>
  <PresentationFormat>Widescreen</PresentationFormat>
  <Paragraphs>34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Century Gothic</vt:lpstr>
      <vt:lpstr>Wingdings 3</vt:lpstr>
      <vt:lpstr>Slice</vt:lpstr>
      <vt:lpstr>A slice of microdemography: contraceptive usage &amp; fertility</vt:lpstr>
      <vt:lpstr>Keyfitz &amp; Caswell approach BOOK “Trends in applied mathematical demography”</vt:lpstr>
      <vt:lpstr>the Bongaarts approach BOOK “Demography: measuring and modeling population processes”</vt:lpstr>
      <vt:lpstr>Our calculation of contraceptive efficacy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contraceptive usage &amp; the total fertility rate</dc:title>
  <dc:creator>Madison Leia</dc:creator>
  <cp:lastModifiedBy>Madison Leia</cp:lastModifiedBy>
  <cp:revision>8</cp:revision>
  <dcterms:created xsi:type="dcterms:W3CDTF">2017-03-06T20:29:59Z</dcterms:created>
  <dcterms:modified xsi:type="dcterms:W3CDTF">2017-03-06T21:36:45Z</dcterms:modified>
</cp:coreProperties>
</file>