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74" r:id="rId2"/>
    <p:sldId id="256" r:id="rId3"/>
    <p:sldId id="257" r:id="rId4"/>
    <p:sldId id="258" r:id="rId5"/>
    <p:sldId id="259" r:id="rId6"/>
    <p:sldId id="260" r:id="rId7"/>
    <p:sldId id="261" r:id="rId8"/>
    <p:sldId id="262" r:id="rId9"/>
    <p:sldId id="275" r:id="rId10"/>
    <p:sldId id="263" r:id="rId11"/>
    <p:sldId id="264" r:id="rId12"/>
    <p:sldId id="265" r:id="rId13"/>
    <p:sldId id="266" r:id="rId14"/>
    <p:sldId id="276" r:id="rId15"/>
    <p:sldId id="267" r:id="rId16"/>
    <p:sldId id="268" r:id="rId17"/>
    <p:sldId id="269" r:id="rId18"/>
    <p:sldId id="270"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04" y="-1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26228735"/>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Shape 12"/>
          <p:cNvSpPr>
            <a:spLocks noGrp="1"/>
          </p:cNvSpPr>
          <p:nvPr>
            <p:ph type="body" sz="quarter" idx="1"/>
          </p:nvPr>
        </p:nvSpPr>
        <p:spPr>
          <a:xfrm>
            <a:off x="1524000" y="3602037"/>
            <a:ext cx="9144000" cy="1655769"/>
          </a:xfrm>
          <a:prstGeom prst="rect">
            <a:avLst/>
          </a:prstGeom>
        </p:spPr>
        <p:txBody>
          <a:bodyPr/>
          <a:lstStyle>
            <a:lvl1pPr marL="0" indent="0" algn="ctr">
              <a:buSzTx/>
              <a:buFontTx/>
              <a:buNone/>
              <a:defRPr sz="2400"/>
            </a:lvl1pPr>
            <a:lvl2pPr marL="685800" indent="-228600" algn="ctr">
              <a:buFontTx/>
              <a:defRPr sz="2400"/>
            </a:lvl2pPr>
            <a:lvl3pPr marL="1188718" indent="-274318" algn="ctr">
              <a:buFontTx/>
              <a:defRPr sz="2400"/>
            </a:lvl3pPr>
            <a:lvl4pPr marL="1676400" indent="-304800" algn="ctr">
              <a:buFontTx/>
              <a:defRPr sz="2400"/>
            </a:lvl4pPr>
            <a:lvl5pPr marL="2133600" indent="-304800" algn="ctr">
              <a:buFontTx/>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Title Text</a:t>
            </a:r>
          </a:p>
        </p:txBody>
      </p:sp>
      <p:sp>
        <p:nvSpPr>
          <p:cNvPr id="102" name="Shape 102"/>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Shape 30"/>
          <p:cNvSpPr>
            <a:spLocks noGrp="1"/>
          </p:cNvSpPr>
          <p:nvPr>
            <p:ph type="body" sz="quarter" idx="1"/>
          </p:nvPr>
        </p:nvSpPr>
        <p:spPr>
          <a:xfrm>
            <a:off x="831850" y="4589462"/>
            <a:ext cx="10515600" cy="1500194"/>
          </a:xfrm>
          <a:prstGeom prst="rect">
            <a:avLst/>
          </a:prstGeom>
        </p:spPr>
        <p:txBody>
          <a:bodyPr/>
          <a:lstStyle>
            <a:lvl1pPr marL="0" indent="0">
              <a:buSzTx/>
              <a:buFontTx/>
              <a:buNone/>
              <a:defRPr sz="2400">
                <a:solidFill>
                  <a:srgbClr val="888888"/>
                </a:solidFill>
              </a:defRPr>
            </a:lvl1pPr>
            <a:lvl2pPr marL="685800" indent="-228600">
              <a:buFontTx/>
              <a:defRPr sz="2400">
                <a:solidFill>
                  <a:srgbClr val="888888"/>
                </a:solidFill>
              </a:defRPr>
            </a:lvl2pPr>
            <a:lvl3pPr marL="1188718" indent="-274318">
              <a:buFontTx/>
              <a:defRPr sz="2400">
                <a:solidFill>
                  <a:srgbClr val="888888"/>
                </a:solidFill>
              </a:defRPr>
            </a:lvl3pPr>
            <a:lvl4pPr marL="1676400" indent="-304800">
              <a:buFontTx/>
              <a:defRPr sz="2400">
                <a:solidFill>
                  <a:srgbClr val="888888"/>
                </a:solidFill>
              </a:defRPr>
            </a:lvl4pPr>
            <a:lvl5pPr marL="2133600" indent="-304800">
              <a:buFontTx/>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Title Text</a:t>
            </a:r>
          </a:p>
        </p:txBody>
      </p:sp>
      <p:sp>
        <p:nvSpPr>
          <p:cNvPr id="48" name="Shape 48"/>
          <p:cNvSpPr>
            <a:spLocks noGrp="1"/>
          </p:cNvSpPr>
          <p:nvPr>
            <p:ph type="body" sz="quarter" idx="1"/>
          </p:nvPr>
        </p:nvSpPr>
        <p:spPr>
          <a:xfrm>
            <a:off x="839787" y="1681163"/>
            <a:ext cx="5157790" cy="823919"/>
          </a:xfrm>
          <a:prstGeom prst="rect">
            <a:avLst/>
          </a:prstGeom>
        </p:spPr>
        <p:txBody>
          <a:bodyPr anchor="b"/>
          <a:lstStyle>
            <a:lvl1pPr marL="0" indent="0">
              <a:buSzTx/>
              <a:buFontTx/>
              <a:buNone/>
              <a:defRPr sz="2400" b="1"/>
            </a:lvl1pPr>
            <a:lvl2pPr marL="685800" indent="-228600">
              <a:buFontTx/>
              <a:defRPr sz="2400" b="1"/>
            </a:lvl2pPr>
            <a:lvl3pPr marL="1188718" indent="-274318">
              <a:buFontTx/>
              <a:defRPr sz="2400" b="1"/>
            </a:lvl3pPr>
            <a:lvl4pPr marL="1676400" indent="-304800">
              <a:buFontTx/>
              <a:defRPr sz="2400" b="1"/>
            </a:lvl4pPr>
            <a:lvl5pPr marL="2133600" indent="-304800">
              <a:buFontTx/>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4"/>
          </a:xfrm>
          <a:prstGeom prst="rect">
            <a:avLst/>
          </a:prstGeom>
        </p:spPr>
        <p:txBody>
          <a:bodyPr anchor="b"/>
          <a:lstStyle/>
          <a:p>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Shape 73"/>
          <p:cNvSpPr>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839783" y="2057400"/>
            <a:ext cx="3932249" cy="3811588"/>
          </a:xfrm>
          <a:prstGeom prst="rect">
            <a:avLst/>
          </a:prstGeom>
        </p:spPr>
        <p:txBody>
          <a:bodyPr/>
          <a:lstStyle/>
          <a:p>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Shape 83"/>
          <p:cNvSpPr>
            <a:spLocks noGrp="1"/>
          </p:cNvSpPr>
          <p:nvPr>
            <p:ph type="pic" sz="half" idx="13"/>
          </p:nvPr>
        </p:nvSpPr>
        <p:spPr>
          <a:xfrm>
            <a:off x="5183187" y="987425"/>
            <a:ext cx="6172204" cy="48736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609600" indent="-152400">
              <a:buFontTx/>
              <a:defRPr sz="1600"/>
            </a:lvl2pPr>
            <a:lvl3pPr marL="1097277" indent="-182877">
              <a:buFontTx/>
              <a:defRPr sz="1600"/>
            </a:lvl3pPr>
            <a:lvl4pPr marL="1574800" indent="-203200">
              <a:buFontTx/>
              <a:defRPr sz="1600"/>
            </a:lvl4pPr>
            <a:lvl5pPr marL="2032000" indent="-203200">
              <a:buFontTx/>
              <a:defRPr sz="16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89825"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upport.twitter.com/articles/11025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hyperlink" Target="https://dev.twitter.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hyperlink" Target="http://www.examp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twitter.com" TargetMode="External"/><Relationship Id="rId3" Type="http://schemas.openxmlformats.org/officeDocument/2006/relationships/hyperlink" Target="https://dev.twitte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s://twitte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0217" y="544288"/>
            <a:ext cx="8814047" cy="6124754"/>
          </a:xfrm>
          <a:prstGeom prst="rect">
            <a:avLst/>
          </a:prstGeom>
          <a:noFill/>
        </p:spPr>
        <p:txBody>
          <a:bodyPr wrap="square" rtlCol="0">
            <a:spAutoFit/>
          </a:bodyPr>
          <a:lstStyle/>
          <a:p>
            <a:r>
              <a:rPr lang="en-US" sz="2800" dirty="0" smtClean="0"/>
              <a:t>In order to access Twitter data, you need to have a valid Twitter account and you need to obtain your “API keys” and “Access Tokens.”</a:t>
            </a:r>
          </a:p>
          <a:p>
            <a:endParaRPr lang="en-US" sz="2800" dirty="0"/>
          </a:p>
          <a:p>
            <a:r>
              <a:rPr lang="en-US" sz="2800" dirty="0" smtClean="0"/>
              <a:t>First, open an account at </a:t>
            </a:r>
            <a:r>
              <a:rPr lang="en-US" sz="2800" dirty="0" err="1" smtClean="0"/>
              <a:t>twitter.com</a:t>
            </a:r>
            <a:r>
              <a:rPr lang="en-US" sz="2800" dirty="0" smtClean="0"/>
              <a:t> and validate it with your phone. If you already have an account, but it is not validated with a phone, you need to validate it (see </a:t>
            </a:r>
            <a:r>
              <a:rPr lang="en-US" sz="2800" dirty="0" smtClean="0">
                <a:hlinkClick r:id="rId2"/>
              </a:rPr>
              <a:t>https://support.twitter.com/articles/110250</a:t>
            </a:r>
            <a:r>
              <a:rPr lang="en-US" sz="2800" dirty="0" smtClean="0"/>
              <a:t> )</a:t>
            </a:r>
          </a:p>
          <a:p>
            <a:endParaRPr lang="en-US" sz="2800" dirty="0"/>
          </a:p>
          <a:p>
            <a:r>
              <a:rPr lang="en-US" sz="2800" dirty="0" smtClean="0"/>
              <a:t>The following slides include screenshots of the process. If you could obtain your API keys and access tokens before the workshop day, it would be ideal. If not, we will help you out during the workshop.</a:t>
            </a:r>
          </a:p>
          <a:p>
            <a:r>
              <a:rPr lang="en-US" sz="2800" dirty="0" smtClean="0"/>
              <a:t> </a:t>
            </a:r>
            <a:endParaRPr lang="en-US" sz="2800" dirty="0"/>
          </a:p>
        </p:txBody>
      </p:sp>
    </p:spTree>
    <p:extLst>
      <p:ext uri="{BB962C8B-B14F-4D97-AF65-F5344CB8AC3E}">
        <p14:creationId xmlns:p14="http://schemas.microsoft.com/office/powerpoint/2010/main" val="36494315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image7.png"/>
          <p:cNvPicPr>
            <a:picLocks noChangeAspect="1"/>
          </p:cNvPicPr>
          <p:nvPr/>
        </p:nvPicPr>
        <p:blipFill>
          <a:blip r:embed="rId2">
            <a:extLst/>
          </a:blip>
          <a:stretch>
            <a:fillRect/>
          </a:stretch>
        </p:blipFill>
        <p:spPr>
          <a:xfrm>
            <a:off x="0" y="-367352"/>
            <a:ext cx="12192000" cy="7620001"/>
          </a:xfrm>
          <a:prstGeom prst="rect">
            <a:avLst/>
          </a:prstGeom>
          <a:ln w="12700">
            <a:miter lim="400000"/>
          </a:ln>
        </p:spPr>
      </p:pic>
      <p:sp>
        <p:nvSpPr>
          <p:cNvPr id="137" name="Shape 137"/>
          <p:cNvSpPr/>
          <p:nvPr/>
        </p:nvSpPr>
        <p:spPr>
          <a:xfrm>
            <a:off x="9935571" y="232011"/>
            <a:ext cx="955349" cy="313902"/>
          </a:xfrm>
          <a:prstGeom prst="rect">
            <a:avLst/>
          </a:prstGeom>
          <a:ln w="5397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38" name="Shape 138"/>
          <p:cNvSpPr/>
          <p:nvPr/>
        </p:nvSpPr>
        <p:spPr>
          <a:xfrm flipV="1">
            <a:off x="10501951" y="677267"/>
            <a:ext cx="7" cy="919523"/>
          </a:xfrm>
          <a:prstGeom prst="line">
            <a:avLst/>
          </a:prstGeom>
          <a:ln w="53975">
            <a:solidFill>
              <a:srgbClr val="FF0000"/>
            </a:solidFill>
            <a:miter/>
            <a:tailEnd type="triangle"/>
          </a:ln>
        </p:spPr>
        <p:txBody>
          <a:bodyPr lIns="45718" tIns="45718" rIns="45718" bIns="45718"/>
          <a:lstStyle/>
          <a:p>
            <a:endParaRPr/>
          </a:p>
        </p:txBody>
      </p:sp>
      <p:sp>
        <p:nvSpPr>
          <p:cNvPr id="139" name="Shape 139"/>
          <p:cNvSpPr/>
          <p:nvPr/>
        </p:nvSpPr>
        <p:spPr>
          <a:xfrm>
            <a:off x="9002690" y="2672081"/>
            <a:ext cx="790271"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r>
              <a:t>https://</a:t>
            </a:r>
          </a:p>
        </p:txBody>
      </p:sp>
      <p:sp>
        <p:nvSpPr>
          <p:cNvPr id="140" name="Shape 140"/>
          <p:cNvSpPr/>
          <p:nvPr/>
        </p:nvSpPr>
        <p:spPr>
          <a:xfrm>
            <a:off x="3973490" y="203543"/>
            <a:ext cx="2298049"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3"/>
              </a:defRPr>
            </a:lvl1pPr>
          </a:lstStyle>
          <a:p>
            <a:r>
              <a:rPr>
                <a:hlinkClick r:id="rId3"/>
              </a:rPr>
              <a:t>https://dev.twitter.com</a:t>
            </a:r>
          </a:p>
        </p:txBody>
      </p:sp>
    </p:spTree>
  </p:cSld>
  <p:clrMapOvr>
    <a:masterClrMapping/>
  </p:clrMapOvr>
  <p:transition xmlns:p14="http://schemas.microsoft.com/office/powerpoint/2010/mai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image8.png"/>
          <p:cNvPicPr>
            <a:picLocks noChangeAspect="1"/>
          </p:cNvPicPr>
          <p:nvPr/>
        </p:nvPicPr>
        <p:blipFill>
          <a:blip r:embed="rId2">
            <a:extLst/>
          </a:blip>
          <a:stretch>
            <a:fillRect/>
          </a:stretch>
        </p:blipFill>
        <p:spPr>
          <a:xfrm>
            <a:off x="609600" y="0"/>
            <a:ext cx="10972800" cy="6858000"/>
          </a:xfrm>
          <a:prstGeom prst="rect">
            <a:avLst/>
          </a:prstGeom>
          <a:ln w="12700">
            <a:miter lim="400000"/>
          </a:ln>
        </p:spPr>
      </p:pic>
      <p:sp>
        <p:nvSpPr>
          <p:cNvPr id="143" name="Shape 143"/>
          <p:cNvSpPr/>
          <p:nvPr/>
        </p:nvSpPr>
        <p:spPr>
          <a:xfrm>
            <a:off x="6373505" y="4421873"/>
            <a:ext cx="1064530" cy="259307"/>
          </a:xfrm>
          <a:prstGeom prst="rect">
            <a:avLst/>
          </a:prstGeom>
          <a:ln w="5397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44" name="Shape 144"/>
          <p:cNvSpPr/>
          <p:nvPr/>
        </p:nvSpPr>
        <p:spPr>
          <a:xfrm flipH="1" flipV="1">
            <a:off x="7594978" y="4539581"/>
            <a:ext cx="1030414" cy="18773"/>
          </a:xfrm>
          <a:prstGeom prst="line">
            <a:avLst/>
          </a:prstGeom>
          <a:ln w="53975">
            <a:solidFill>
              <a:srgbClr val="FF0000"/>
            </a:solidFill>
            <a:miter/>
            <a:tailEnd type="triangle"/>
          </a:ln>
        </p:spPr>
        <p:txBody>
          <a:bodyPr lIns="45718" tIns="45718" rIns="45718" bIns="45718"/>
          <a:lstStyle/>
          <a:p>
            <a:endParaRPr/>
          </a:p>
        </p:txBody>
      </p:sp>
    </p:spTree>
  </p:cSld>
  <p:clrMapOvr>
    <a:masterClrMapping/>
  </p:clrMapOvr>
  <p:transition xmlns:p14="http://schemas.microsoft.com/office/powerpoint/2010/mai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9.png"/>
          <p:cNvPicPr>
            <a:picLocks noChangeAspect="1"/>
          </p:cNvPicPr>
          <p:nvPr/>
        </p:nvPicPr>
        <p:blipFill>
          <a:blip r:embed="rId2">
            <a:extLst/>
          </a:blip>
          <a:stretch>
            <a:fillRect/>
          </a:stretch>
        </p:blipFill>
        <p:spPr>
          <a:xfrm>
            <a:off x="0" y="-381000"/>
            <a:ext cx="12192000" cy="7620000"/>
          </a:xfrm>
          <a:prstGeom prst="rect">
            <a:avLst/>
          </a:prstGeom>
          <a:ln w="12700">
            <a:miter lim="400000"/>
          </a:ln>
        </p:spPr>
      </p:pic>
    </p:spTree>
  </p:cSld>
  <p:clrMapOvr>
    <a:masterClrMapping/>
  </p:clrMapOvr>
  <p:transition xmlns:p14="http://schemas.microsoft.com/office/powerpoint/2010/mai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image10.png"/>
          <p:cNvPicPr>
            <a:picLocks noChangeAspect="1"/>
          </p:cNvPicPr>
          <p:nvPr/>
        </p:nvPicPr>
        <p:blipFill>
          <a:blip r:embed="rId2">
            <a:extLst/>
          </a:blip>
          <a:stretch>
            <a:fillRect/>
          </a:stretch>
        </p:blipFill>
        <p:spPr>
          <a:xfrm>
            <a:off x="0" y="-381000"/>
            <a:ext cx="12192000" cy="7620000"/>
          </a:xfrm>
          <a:prstGeom prst="rect">
            <a:avLst/>
          </a:prstGeom>
          <a:ln w="12700">
            <a:miter lim="400000"/>
          </a:ln>
        </p:spPr>
      </p:pic>
      <p:sp>
        <p:nvSpPr>
          <p:cNvPr id="149" name="Shape 149"/>
          <p:cNvSpPr/>
          <p:nvPr/>
        </p:nvSpPr>
        <p:spPr>
          <a:xfrm>
            <a:off x="1826379" y="2640327"/>
            <a:ext cx="3037909" cy="35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r>
              <a:t>EPC2016-Mainz-My_Initials</a:t>
            </a:r>
          </a:p>
        </p:txBody>
      </p:sp>
      <p:sp>
        <p:nvSpPr>
          <p:cNvPr id="150" name="Shape 150"/>
          <p:cNvSpPr/>
          <p:nvPr/>
        </p:nvSpPr>
        <p:spPr>
          <a:xfrm>
            <a:off x="1877178" y="3554729"/>
            <a:ext cx="3313096" cy="35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r>
              <a:t>Test Application for EPC 2016 </a:t>
            </a:r>
          </a:p>
        </p:txBody>
      </p:sp>
      <p:sp>
        <p:nvSpPr>
          <p:cNvPr id="151" name="Shape 151"/>
          <p:cNvSpPr/>
          <p:nvPr/>
        </p:nvSpPr>
        <p:spPr>
          <a:xfrm>
            <a:off x="1877178" y="4469129"/>
            <a:ext cx="3313096" cy="35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latin typeface="+mj-lt"/>
                <a:ea typeface="+mj-ea"/>
                <a:cs typeface="+mj-cs"/>
                <a:sym typeface="Calibri"/>
                <a:hlinkClick r:id="rId3"/>
              </a:defRPr>
            </a:lvl1pPr>
          </a:lstStyle>
          <a:p>
            <a:r>
              <a:rPr>
                <a:hlinkClick r:id="rId3"/>
              </a:rPr>
              <a:t>http://www.example.com</a:t>
            </a:r>
          </a:p>
        </p:txBody>
      </p:sp>
    </p:spTree>
  </p:cSld>
  <p:clrMapOvr>
    <a:masterClrMapping/>
  </p:clrMapOvr>
  <p:transition xmlns:p14="http://schemas.microsoft.com/office/powerpoint/2010/mai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5654" y="1331056"/>
            <a:ext cx="7804105" cy="4955203"/>
          </a:xfrm>
          <a:prstGeom prst="rect">
            <a:avLst/>
          </a:prstGeom>
          <a:noFill/>
        </p:spPr>
        <p:txBody>
          <a:bodyPr wrap="square" rtlCol="0">
            <a:spAutoFit/>
          </a:bodyPr>
          <a:lstStyle/>
          <a:p>
            <a:r>
              <a:rPr lang="en-US" sz="2800" dirty="0" smtClean="0"/>
              <a:t>Use the appropriate tab to find the “consumer key” and “the consumer secret” &gt; copy and paste those strings somewhere as we will need them</a:t>
            </a:r>
          </a:p>
          <a:p>
            <a:endParaRPr lang="en-US" sz="2800" dirty="0"/>
          </a:p>
          <a:p>
            <a:r>
              <a:rPr lang="en-US" sz="2800" dirty="0" smtClean="0"/>
              <a:t>Then create the your access tokens and copy and paste the “Access Token” and “Access Token Secret” somewhere, as we will need them.</a:t>
            </a:r>
          </a:p>
          <a:p>
            <a:endParaRPr lang="en-US" sz="2800" dirty="0"/>
          </a:p>
          <a:p>
            <a:r>
              <a:rPr lang="en-US" sz="2800" dirty="0" smtClean="0"/>
              <a:t>The following slides show the screenshots for the steps</a:t>
            </a:r>
          </a:p>
          <a:p>
            <a:endParaRPr lang="en-US" dirty="0"/>
          </a:p>
          <a:p>
            <a:endParaRPr lang="en-US" dirty="0"/>
          </a:p>
        </p:txBody>
      </p:sp>
    </p:spTree>
    <p:extLst>
      <p:ext uri="{BB962C8B-B14F-4D97-AF65-F5344CB8AC3E}">
        <p14:creationId xmlns:p14="http://schemas.microsoft.com/office/powerpoint/2010/main" val="4130644278"/>
      </p:ext>
    </p:extLst>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image11.png"/>
          <p:cNvPicPr>
            <a:picLocks noChangeAspect="1"/>
          </p:cNvPicPr>
          <p:nvPr/>
        </p:nvPicPr>
        <p:blipFill>
          <a:blip r:embed="rId2">
            <a:extLst/>
          </a:blip>
          <a:stretch>
            <a:fillRect/>
          </a:stretch>
        </p:blipFill>
        <p:spPr>
          <a:xfrm>
            <a:off x="609600" y="0"/>
            <a:ext cx="10972800" cy="6858000"/>
          </a:xfrm>
          <a:prstGeom prst="rect">
            <a:avLst/>
          </a:prstGeom>
          <a:ln w="12700">
            <a:miter lim="400000"/>
          </a:ln>
        </p:spPr>
      </p:pic>
      <p:sp>
        <p:nvSpPr>
          <p:cNvPr id="154" name="Shape 154"/>
          <p:cNvSpPr/>
          <p:nvPr/>
        </p:nvSpPr>
        <p:spPr>
          <a:xfrm>
            <a:off x="3242255" y="1823522"/>
            <a:ext cx="1758284" cy="209261"/>
          </a:xfrm>
          <a:prstGeom prst="rect">
            <a:avLst/>
          </a:prstGeom>
          <a:ln w="349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55" name="Shape 155"/>
          <p:cNvSpPr/>
          <p:nvPr/>
        </p:nvSpPr>
        <p:spPr>
          <a:xfrm flipH="1">
            <a:off x="5177959" y="1291260"/>
            <a:ext cx="1201011" cy="504969"/>
          </a:xfrm>
          <a:prstGeom prst="line">
            <a:avLst/>
          </a:prstGeom>
          <a:ln w="41275">
            <a:solidFill>
              <a:srgbClr val="FF0000"/>
            </a:solidFill>
            <a:miter/>
            <a:tailEnd type="triangle"/>
          </a:ln>
        </p:spPr>
        <p:txBody>
          <a:bodyPr lIns="45718" tIns="45718" rIns="45718" bIns="45718"/>
          <a:lstStyle/>
          <a:p>
            <a:endParaRPr/>
          </a:p>
        </p:txBody>
      </p:sp>
      <p:pic>
        <p:nvPicPr>
          <p:cNvPr id="156" name="image12.png"/>
          <p:cNvPicPr>
            <a:picLocks noChangeAspect="1"/>
          </p:cNvPicPr>
          <p:nvPr/>
        </p:nvPicPr>
        <p:blipFill>
          <a:blip r:embed="rId3">
            <a:extLst/>
          </a:blip>
          <a:stretch>
            <a:fillRect/>
          </a:stretch>
        </p:blipFill>
        <p:spPr>
          <a:xfrm>
            <a:off x="1679787" y="1260677"/>
            <a:ext cx="1216569" cy="556524"/>
          </a:xfrm>
          <a:prstGeom prst="rect">
            <a:avLst/>
          </a:prstGeom>
          <a:ln w="12700">
            <a:miter lim="400000"/>
          </a:ln>
        </p:spPr>
      </p:pic>
    </p:spTree>
  </p:cSld>
  <p:clrMapOvr>
    <a:masterClrMapping/>
  </p:clrMapOvr>
  <p:transition xmlns:p14="http://schemas.microsoft.com/office/powerpoint/2010/mai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image13.png"/>
          <p:cNvPicPr>
            <a:picLocks noChangeAspect="1"/>
          </p:cNvPicPr>
          <p:nvPr/>
        </p:nvPicPr>
        <p:blipFill>
          <a:blip r:embed="rId2">
            <a:extLst/>
          </a:blip>
          <a:stretch>
            <a:fillRect/>
          </a:stretch>
        </p:blipFill>
        <p:spPr>
          <a:xfrm>
            <a:off x="591194" y="12185"/>
            <a:ext cx="10972800" cy="6858009"/>
          </a:xfrm>
          <a:prstGeom prst="rect">
            <a:avLst/>
          </a:prstGeom>
          <a:ln w="12700">
            <a:miter lim="400000"/>
          </a:ln>
        </p:spPr>
      </p:pic>
      <p:sp>
        <p:nvSpPr>
          <p:cNvPr id="159" name="Shape 159"/>
          <p:cNvSpPr/>
          <p:nvPr/>
        </p:nvSpPr>
        <p:spPr>
          <a:xfrm>
            <a:off x="1929250" y="3048505"/>
            <a:ext cx="1758285" cy="209261"/>
          </a:xfrm>
          <a:prstGeom prst="rect">
            <a:avLst/>
          </a:prstGeom>
          <a:ln w="349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60" name="Shape 160"/>
          <p:cNvSpPr/>
          <p:nvPr/>
        </p:nvSpPr>
        <p:spPr>
          <a:xfrm>
            <a:off x="1931522" y="3378329"/>
            <a:ext cx="1899313" cy="262719"/>
          </a:xfrm>
          <a:prstGeom prst="rect">
            <a:avLst/>
          </a:prstGeom>
          <a:ln w="349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61" name="Shape 161"/>
          <p:cNvSpPr/>
          <p:nvPr/>
        </p:nvSpPr>
        <p:spPr>
          <a:xfrm>
            <a:off x="7653207" y="2497720"/>
            <a:ext cx="3188505" cy="1237612"/>
          </a:xfrm>
          <a:prstGeom prst="rect">
            <a:avLst/>
          </a:prstGeom>
          <a:ln w="222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62" name="Shape 162"/>
          <p:cNvSpPr/>
          <p:nvPr/>
        </p:nvSpPr>
        <p:spPr>
          <a:xfrm>
            <a:off x="7630838" y="2522103"/>
            <a:ext cx="3284040" cy="1259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mj-lt"/>
                <a:ea typeface="+mj-ea"/>
                <a:cs typeface="+mj-cs"/>
                <a:sym typeface="Calibri"/>
              </a:defRPr>
            </a:pPr>
            <a:r>
              <a:t>Copy Consumer Key and Consumer Secret</a:t>
            </a:r>
          </a:p>
          <a:p>
            <a:pPr>
              <a:defRPr sz="2000">
                <a:latin typeface="+mj-lt"/>
                <a:ea typeface="+mj-ea"/>
                <a:cs typeface="+mj-cs"/>
                <a:sym typeface="Calibri"/>
              </a:defRPr>
            </a:pPr>
            <a:r>
              <a:t>Scroll down to generate tokens</a:t>
            </a:r>
          </a:p>
        </p:txBody>
      </p:sp>
      <p:pic>
        <p:nvPicPr>
          <p:cNvPr id="163" name="image12.png"/>
          <p:cNvPicPr>
            <a:picLocks noChangeAspect="1"/>
          </p:cNvPicPr>
          <p:nvPr/>
        </p:nvPicPr>
        <p:blipFill>
          <a:blip r:embed="rId3">
            <a:extLst/>
          </a:blip>
          <a:stretch>
            <a:fillRect/>
          </a:stretch>
        </p:blipFill>
        <p:spPr>
          <a:xfrm>
            <a:off x="650134" y="1253182"/>
            <a:ext cx="989281" cy="452549"/>
          </a:xfrm>
          <a:prstGeom prst="rect">
            <a:avLst/>
          </a:prstGeom>
          <a:ln w="12700">
            <a:miter lim="400000"/>
          </a:ln>
        </p:spPr>
      </p:pic>
      <p:pic>
        <p:nvPicPr>
          <p:cNvPr id="164" name="image12.png"/>
          <p:cNvPicPr>
            <a:picLocks noChangeAspect="1"/>
          </p:cNvPicPr>
          <p:nvPr/>
        </p:nvPicPr>
        <p:blipFill>
          <a:blip r:embed="rId3">
            <a:extLst/>
          </a:blip>
          <a:stretch>
            <a:fillRect/>
          </a:stretch>
        </p:blipFill>
        <p:spPr>
          <a:xfrm>
            <a:off x="1888688" y="1345080"/>
            <a:ext cx="989282" cy="452544"/>
          </a:xfrm>
          <a:prstGeom prst="rect">
            <a:avLst/>
          </a:prstGeom>
          <a:ln w="12700">
            <a:miter lim="400000"/>
          </a:ln>
        </p:spPr>
      </p:pic>
    </p:spTree>
  </p:cSld>
  <p:clrMapOvr>
    <a:masterClrMapping/>
  </p:clrMapOvr>
  <p:transition xmlns:p14="http://schemas.microsoft.com/office/powerpoint/2010/mai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image14.png"/>
          <p:cNvPicPr>
            <a:picLocks noChangeAspect="1"/>
          </p:cNvPicPr>
          <p:nvPr/>
        </p:nvPicPr>
        <p:blipFill>
          <a:blip r:embed="rId2">
            <a:extLst/>
          </a:blip>
          <a:stretch>
            <a:fillRect/>
          </a:stretch>
        </p:blipFill>
        <p:spPr>
          <a:xfrm>
            <a:off x="0" y="-393192"/>
            <a:ext cx="12192000" cy="7620001"/>
          </a:xfrm>
          <a:prstGeom prst="rect">
            <a:avLst/>
          </a:prstGeom>
          <a:ln w="12700">
            <a:miter lim="400000"/>
          </a:ln>
        </p:spPr>
      </p:pic>
      <p:sp>
        <p:nvSpPr>
          <p:cNvPr id="167" name="Shape 167"/>
          <p:cNvSpPr/>
          <p:nvPr/>
        </p:nvSpPr>
        <p:spPr>
          <a:xfrm>
            <a:off x="1856096" y="4189862"/>
            <a:ext cx="1692320" cy="300258"/>
          </a:xfrm>
          <a:prstGeom prst="rect">
            <a:avLst/>
          </a:prstGeom>
          <a:ln w="349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68" name="Shape 168"/>
          <p:cNvSpPr/>
          <p:nvPr/>
        </p:nvSpPr>
        <p:spPr>
          <a:xfrm flipH="1">
            <a:off x="3780428" y="3684892"/>
            <a:ext cx="1201011" cy="504969"/>
          </a:xfrm>
          <a:prstGeom prst="line">
            <a:avLst/>
          </a:prstGeom>
          <a:ln w="41275">
            <a:solidFill>
              <a:srgbClr val="FF0000"/>
            </a:solidFill>
            <a:miter/>
            <a:tailEnd type="triangle"/>
          </a:ln>
        </p:spPr>
        <p:txBody>
          <a:bodyPr lIns="45718" tIns="45718" rIns="45718" bIns="45718"/>
          <a:lstStyle/>
          <a:p>
            <a:endParaRPr/>
          </a:p>
        </p:txBody>
      </p:sp>
    </p:spTree>
  </p:cSld>
  <p:clrMapOvr>
    <a:masterClrMapping/>
  </p:clrMapOvr>
  <p:transition xmlns:p14="http://schemas.microsoft.com/office/powerpoint/2010/mai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nvSpPr>
        <p:spPr>
          <a:xfrm>
            <a:off x="2988859" y="4421875"/>
            <a:ext cx="1897043" cy="179699"/>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1" name="Shape 171"/>
          <p:cNvSpPr/>
          <p:nvPr/>
        </p:nvSpPr>
        <p:spPr>
          <a:xfrm>
            <a:off x="3305030" y="3712188"/>
            <a:ext cx="4105703" cy="177429"/>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2" name="Shape 172"/>
          <p:cNvSpPr/>
          <p:nvPr/>
        </p:nvSpPr>
        <p:spPr>
          <a:xfrm>
            <a:off x="1264694" y="3324371"/>
            <a:ext cx="1758285" cy="209261"/>
          </a:xfrm>
          <a:prstGeom prst="rect">
            <a:avLst/>
          </a:prstGeom>
          <a:ln w="349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3" name="Shape 173"/>
          <p:cNvSpPr/>
          <p:nvPr/>
        </p:nvSpPr>
        <p:spPr>
          <a:xfrm>
            <a:off x="1266967" y="3654195"/>
            <a:ext cx="1899314" cy="262719"/>
          </a:xfrm>
          <a:prstGeom prst="rect">
            <a:avLst/>
          </a:prstGeom>
          <a:ln w="349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4" name="Shape 174"/>
          <p:cNvSpPr/>
          <p:nvPr/>
        </p:nvSpPr>
        <p:spPr>
          <a:xfrm>
            <a:off x="3443782" y="3318678"/>
            <a:ext cx="4105703" cy="177429"/>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5" name="Shape 175"/>
          <p:cNvSpPr/>
          <p:nvPr/>
        </p:nvSpPr>
        <p:spPr>
          <a:xfrm>
            <a:off x="3141259" y="4765347"/>
            <a:ext cx="1897043" cy="179699"/>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6" name="Shape 176"/>
          <p:cNvSpPr/>
          <p:nvPr/>
        </p:nvSpPr>
        <p:spPr>
          <a:xfrm>
            <a:off x="2597617" y="234276"/>
            <a:ext cx="4105705" cy="177429"/>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177" name="image15.png"/>
          <p:cNvPicPr>
            <a:picLocks noChangeAspect="1"/>
          </p:cNvPicPr>
          <p:nvPr/>
        </p:nvPicPr>
        <p:blipFill>
          <a:blip r:embed="rId2">
            <a:extLst/>
          </a:blip>
          <a:stretch>
            <a:fillRect/>
          </a:stretch>
        </p:blipFill>
        <p:spPr>
          <a:xfrm>
            <a:off x="609600" y="24383"/>
            <a:ext cx="10972800" cy="6858001"/>
          </a:xfrm>
          <a:prstGeom prst="rect">
            <a:avLst/>
          </a:prstGeom>
          <a:ln w="12700">
            <a:miter lim="400000"/>
          </a:ln>
        </p:spPr>
      </p:pic>
      <p:sp>
        <p:nvSpPr>
          <p:cNvPr id="178" name="Shape 178"/>
          <p:cNvSpPr/>
          <p:nvPr/>
        </p:nvSpPr>
        <p:spPr>
          <a:xfrm>
            <a:off x="1624449" y="3316728"/>
            <a:ext cx="1758284" cy="209261"/>
          </a:xfrm>
          <a:prstGeom prst="rect">
            <a:avLst/>
          </a:prstGeom>
          <a:ln w="349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9" name="Shape 179"/>
          <p:cNvSpPr/>
          <p:nvPr/>
        </p:nvSpPr>
        <p:spPr>
          <a:xfrm>
            <a:off x="1626722" y="3646551"/>
            <a:ext cx="1899313" cy="262716"/>
          </a:xfrm>
          <a:prstGeom prst="rect">
            <a:avLst/>
          </a:prstGeom>
          <a:ln w="349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80" name="Shape 180"/>
          <p:cNvSpPr/>
          <p:nvPr/>
        </p:nvSpPr>
        <p:spPr>
          <a:xfrm>
            <a:off x="7706531" y="1413648"/>
            <a:ext cx="2989416" cy="675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000">
                <a:latin typeface="+mj-lt"/>
                <a:ea typeface="+mj-ea"/>
                <a:cs typeface="+mj-cs"/>
                <a:sym typeface="Calibri"/>
              </a:defRPr>
            </a:lvl1pPr>
          </a:lstStyle>
          <a:p>
            <a:r>
              <a:t>Copy Access Token and Access Token Secret</a:t>
            </a:r>
          </a:p>
        </p:txBody>
      </p:sp>
      <p:sp>
        <p:nvSpPr>
          <p:cNvPr id="181" name="Shape 181"/>
          <p:cNvSpPr/>
          <p:nvPr/>
        </p:nvSpPr>
        <p:spPr>
          <a:xfrm>
            <a:off x="7689783" y="1412634"/>
            <a:ext cx="3261815" cy="1015671"/>
          </a:xfrm>
          <a:prstGeom prst="rect">
            <a:avLst/>
          </a:prstGeom>
          <a:ln w="2222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182" name="image12.png"/>
          <p:cNvPicPr>
            <a:picLocks noChangeAspect="1"/>
          </p:cNvPicPr>
          <p:nvPr/>
        </p:nvPicPr>
        <p:blipFill>
          <a:blip r:embed="rId3">
            <a:extLst/>
          </a:blip>
          <a:stretch>
            <a:fillRect/>
          </a:stretch>
        </p:blipFill>
        <p:spPr>
          <a:xfrm>
            <a:off x="6312560" y="295341"/>
            <a:ext cx="256850" cy="117499"/>
          </a:xfrm>
          <a:prstGeom prst="rect">
            <a:avLst/>
          </a:prstGeom>
          <a:ln w="12700">
            <a:miter lim="400000"/>
          </a:ln>
        </p:spPr>
      </p:pic>
      <p:pic>
        <p:nvPicPr>
          <p:cNvPr id="183" name="image12.png"/>
          <p:cNvPicPr>
            <a:picLocks noChangeAspect="1"/>
          </p:cNvPicPr>
          <p:nvPr/>
        </p:nvPicPr>
        <p:blipFill>
          <a:blip r:embed="rId3">
            <a:extLst/>
          </a:blip>
          <a:stretch>
            <a:fillRect/>
          </a:stretch>
        </p:blipFill>
        <p:spPr>
          <a:xfrm>
            <a:off x="6490360" y="295341"/>
            <a:ext cx="256850" cy="117499"/>
          </a:xfrm>
          <a:prstGeom prst="rect">
            <a:avLst/>
          </a:prstGeom>
          <a:ln w="12700">
            <a:miter lim="400000"/>
          </a:ln>
        </p:spPr>
      </p:pic>
      <p:pic>
        <p:nvPicPr>
          <p:cNvPr id="184" name="image12.png"/>
          <p:cNvPicPr>
            <a:picLocks noChangeAspect="1"/>
          </p:cNvPicPr>
          <p:nvPr/>
        </p:nvPicPr>
        <p:blipFill>
          <a:blip r:embed="rId3">
            <a:extLst/>
          </a:blip>
          <a:stretch>
            <a:fillRect/>
          </a:stretch>
        </p:blipFill>
        <p:spPr>
          <a:xfrm>
            <a:off x="6287160" y="333441"/>
            <a:ext cx="256850" cy="117499"/>
          </a:xfrm>
          <a:prstGeom prst="rect">
            <a:avLst/>
          </a:prstGeom>
          <a:ln w="12700">
            <a:miter lim="400000"/>
          </a:ln>
        </p:spPr>
      </p:pic>
    </p:spTree>
  </p:cSld>
  <p:clrMapOvr>
    <a:masterClrMapping/>
  </p:clrMapOvr>
  <p:transition xmlns:p14="http://schemas.microsoft.com/office/powerpoint/2010/mai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xfrm>
            <a:off x="838200" y="365125"/>
            <a:ext cx="10515600" cy="1325563"/>
          </a:xfrm>
          <a:prstGeom prst="rect">
            <a:avLst/>
          </a:prstGeom>
        </p:spPr>
        <p:txBody>
          <a:bodyPr/>
          <a:lstStyle/>
          <a:p>
            <a:r>
              <a:t>Twitter Application Authentication Steps</a:t>
            </a:r>
          </a:p>
        </p:txBody>
      </p:sp>
      <p:sp>
        <p:nvSpPr>
          <p:cNvPr id="113" name="Shape 113"/>
          <p:cNvSpPr>
            <a:spLocks noGrp="1"/>
          </p:cNvSpPr>
          <p:nvPr>
            <p:ph type="body" idx="1"/>
          </p:nvPr>
        </p:nvSpPr>
        <p:spPr>
          <a:xfrm>
            <a:off x="838200" y="1825625"/>
            <a:ext cx="10515600" cy="4351338"/>
          </a:xfrm>
          <a:prstGeom prst="rect">
            <a:avLst/>
          </a:prstGeom>
        </p:spPr>
        <p:txBody>
          <a:bodyPr/>
          <a:lstStyle/>
          <a:p>
            <a:r>
              <a:rPr dirty="0"/>
              <a:t>Start with Slide </a:t>
            </a:r>
            <a:r>
              <a:rPr lang="en-US" dirty="0" smtClean="0"/>
              <a:t>3</a:t>
            </a:r>
            <a:r>
              <a:rPr dirty="0" smtClean="0"/>
              <a:t> </a:t>
            </a:r>
            <a:r>
              <a:rPr dirty="0"/>
              <a:t>to create a Twitter account if you do not have one (</a:t>
            </a:r>
            <a:r>
              <a:rPr u="sng" dirty="0">
                <a:solidFill>
                  <a:srgbClr val="0000FF"/>
                </a:solidFill>
                <a:uFill>
                  <a:solidFill>
                    <a:srgbClr val="0000FF"/>
                  </a:solidFill>
                </a:uFill>
                <a:hlinkClick r:id="rId2"/>
              </a:rPr>
              <a:t>https://twitter.com</a:t>
            </a:r>
            <a:r>
              <a:rPr dirty="0"/>
              <a:t>)</a:t>
            </a:r>
          </a:p>
          <a:p>
            <a:r>
              <a:rPr dirty="0"/>
              <a:t>Start with </a:t>
            </a:r>
            <a:r>
              <a:rPr/>
              <a:t>Slide </a:t>
            </a:r>
            <a:r>
              <a:rPr lang="en-US" smtClean="0"/>
              <a:t>9</a:t>
            </a:r>
            <a:r>
              <a:rPr smtClean="0"/>
              <a:t> </a:t>
            </a:r>
            <a:r>
              <a:rPr dirty="0"/>
              <a:t>to create your application if you already have a Twitter account (</a:t>
            </a:r>
            <a:r>
              <a:rPr u="sng" dirty="0">
                <a:solidFill>
                  <a:srgbClr val="0000FF"/>
                </a:solidFill>
                <a:uFill>
                  <a:solidFill>
                    <a:srgbClr val="0000FF"/>
                  </a:solidFill>
                </a:uFill>
                <a:hlinkClick r:id="rId3"/>
              </a:rPr>
              <a:t>https://dev.twitter.com</a:t>
            </a:r>
            <a:r>
              <a:rPr dirty="0"/>
              <a:t>)</a:t>
            </a:r>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image1.png"/>
          <p:cNvPicPr>
            <a:picLocks noChangeAspect="1"/>
          </p:cNvPicPr>
          <p:nvPr/>
        </p:nvPicPr>
        <p:blipFill>
          <a:blip r:embed="rId2">
            <a:extLst/>
          </a:blip>
          <a:stretch>
            <a:fillRect/>
          </a:stretch>
        </p:blipFill>
        <p:spPr>
          <a:xfrm>
            <a:off x="0" y="-381000"/>
            <a:ext cx="12192000" cy="7620000"/>
          </a:xfrm>
          <a:prstGeom prst="rect">
            <a:avLst/>
          </a:prstGeom>
          <a:ln w="12700">
            <a:miter lim="400000"/>
          </a:ln>
        </p:spPr>
      </p:pic>
      <p:sp>
        <p:nvSpPr>
          <p:cNvPr id="116" name="Shape 116"/>
          <p:cNvSpPr/>
          <p:nvPr/>
        </p:nvSpPr>
        <p:spPr>
          <a:xfrm>
            <a:off x="9253180" y="327544"/>
            <a:ext cx="1214658" cy="395793"/>
          </a:xfrm>
          <a:prstGeom prst="rect">
            <a:avLst/>
          </a:prstGeom>
          <a:ln w="53975">
            <a:solidFill>
              <a:srgbClr val="FF0000"/>
            </a:solidFill>
            <a:miter/>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17" name="Shape 117"/>
          <p:cNvSpPr/>
          <p:nvPr/>
        </p:nvSpPr>
        <p:spPr>
          <a:xfrm flipV="1">
            <a:off x="9860505" y="854688"/>
            <a:ext cx="7" cy="919523"/>
          </a:xfrm>
          <a:prstGeom prst="line">
            <a:avLst/>
          </a:prstGeom>
          <a:ln w="53975">
            <a:solidFill>
              <a:srgbClr val="FF0000"/>
            </a:solidFill>
            <a:miter/>
            <a:tailEnd type="triangle"/>
          </a:ln>
        </p:spPr>
        <p:txBody>
          <a:bodyPr lIns="45718" tIns="45718" rIns="45718" bIns="45718"/>
          <a:lstStyle/>
          <a:p>
            <a:endParaRPr/>
          </a:p>
        </p:txBody>
      </p:sp>
      <p:sp>
        <p:nvSpPr>
          <p:cNvPr id="118" name="Shape 118"/>
          <p:cNvSpPr/>
          <p:nvPr/>
        </p:nvSpPr>
        <p:spPr>
          <a:xfrm>
            <a:off x="4870496" y="1706882"/>
            <a:ext cx="2095807"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u="sng">
                <a:solidFill>
                  <a:srgbClr val="0000FF"/>
                </a:solidFill>
                <a:uFill>
                  <a:solidFill>
                    <a:srgbClr val="0000FF"/>
                  </a:solidFill>
                </a:uFill>
              </a:defRPr>
            </a:pPr>
            <a:r>
              <a:rPr>
                <a:hlinkClick r:id="rId3"/>
              </a:rPr>
              <a:t>https://twitter.com</a:t>
            </a:r>
            <a:r>
              <a:rPr u="none">
                <a:solidFill>
                  <a:srgbClr val="000000"/>
                </a:solidFill>
                <a:uFillTx/>
              </a:rPr>
              <a:t> </a:t>
            </a:r>
          </a:p>
        </p:txBody>
      </p:sp>
    </p:spTree>
  </p:cSld>
  <p:clrMapOvr>
    <a:masterClrMapping/>
  </p:clrMapOvr>
  <p:transition xmlns:p14="http://schemas.microsoft.com/office/powerpoint/2010/mai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image2.png"/>
          <p:cNvPicPr>
            <a:picLocks noChangeAspect="1"/>
          </p:cNvPicPr>
          <p:nvPr/>
        </p:nvPicPr>
        <p:blipFill>
          <a:blip r:embed="rId2">
            <a:extLst/>
          </a:blip>
          <a:stretch>
            <a:fillRect/>
          </a:stretch>
        </p:blipFill>
        <p:spPr>
          <a:xfrm>
            <a:off x="609600" y="0"/>
            <a:ext cx="10972800" cy="6858000"/>
          </a:xfrm>
          <a:prstGeom prst="rect">
            <a:avLst/>
          </a:prstGeom>
          <a:ln w="12700">
            <a:miter lim="400000"/>
          </a:ln>
        </p:spPr>
      </p:pic>
    </p:spTree>
  </p:cSld>
  <p:clrMapOvr>
    <a:masterClrMapping/>
  </p:clrMapOvr>
  <p:transition xmlns:p14="http://schemas.microsoft.com/office/powerpoint/2010/mai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image3.png"/>
          <p:cNvPicPr>
            <a:picLocks noChangeAspect="1"/>
          </p:cNvPicPr>
          <p:nvPr/>
        </p:nvPicPr>
        <p:blipFill>
          <a:blip r:embed="rId2">
            <a:extLst/>
          </a:blip>
          <a:stretch>
            <a:fillRect/>
          </a:stretch>
        </p:blipFill>
        <p:spPr>
          <a:xfrm>
            <a:off x="0" y="-381000"/>
            <a:ext cx="12192000" cy="7620000"/>
          </a:xfrm>
          <a:prstGeom prst="rect">
            <a:avLst/>
          </a:prstGeom>
          <a:ln w="12700">
            <a:miter lim="400000"/>
          </a:ln>
        </p:spPr>
      </p:pic>
    </p:spTree>
  </p:cSld>
  <p:clrMapOvr>
    <a:masterClrMapping/>
  </p:clrMapOvr>
  <p:transition xmlns:p14="http://schemas.microsoft.com/office/powerpoint/2010/mai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5581934" y="2279175"/>
            <a:ext cx="1310191" cy="16378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25" name="Shape 125"/>
          <p:cNvSpPr/>
          <p:nvPr/>
        </p:nvSpPr>
        <p:spPr>
          <a:xfrm>
            <a:off x="5652446" y="2267798"/>
            <a:ext cx="1310188" cy="16378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126" name="image4.png"/>
          <p:cNvPicPr>
            <a:picLocks noChangeAspect="1"/>
          </p:cNvPicPr>
          <p:nvPr/>
        </p:nvPicPr>
        <p:blipFill>
          <a:blip r:embed="rId2">
            <a:extLst/>
          </a:blip>
          <a:stretch>
            <a:fillRect/>
          </a:stretch>
        </p:blipFill>
        <p:spPr>
          <a:xfrm>
            <a:off x="609600" y="0"/>
            <a:ext cx="10972800" cy="6858000"/>
          </a:xfrm>
          <a:prstGeom prst="rect">
            <a:avLst/>
          </a:prstGeom>
          <a:ln w="12700">
            <a:miter lim="400000"/>
          </a:ln>
        </p:spPr>
      </p:pic>
    </p:spTree>
  </p:cSld>
  <p:clrMapOvr>
    <a:masterClrMapping/>
  </p:clrMapOvr>
  <p:transition xmlns:p14="http://schemas.microsoft.com/office/powerpoint/2010/mai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5.png"/>
          <p:cNvPicPr>
            <a:picLocks noChangeAspect="1"/>
          </p:cNvPicPr>
          <p:nvPr/>
        </p:nvPicPr>
        <p:blipFill>
          <a:blip r:embed="rId2">
            <a:extLst/>
          </a:blip>
          <a:stretch>
            <a:fillRect/>
          </a:stretch>
        </p:blipFill>
        <p:spPr>
          <a:xfrm>
            <a:off x="0" y="-381000"/>
            <a:ext cx="12192000" cy="7620000"/>
          </a:xfrm>
          <a:prstGeom prst="rect">
            <a:avLst/>
          </a:prstGeom>
          <a:ln w="12700">
            <a:miter lim="400000"/>
          </a:ln>
        </p:spPr>
      </p:pic>
      <p:sp>
        <p:nvSpPr>
          <p:cNvPr id="129" name="Shape 129"/>
          <p:cNvSpPr/>
          <p:nvPr/>
        </p:nvSpPr>
        <p:spPr>
          <a:xfrm>
            <a:off x="7999861" y="2841006"/>
            <a:ext cx="1310192" cy="16378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30" name="Shape 130"/>
          <p:cNvSpPr/>
          <p:nvPr/>
        </p:nvSpPr>
        <p:spPr>
          <a:xfrm>
            <a:off x="9121254" y="2829629"/>
            <a:ext cx="1310191" cy="16378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Tree>
  </p:cSld>
  <p:clrMapOvr>
    <a:masterClrMapping/>
  </p:clrMapOvr>
  <p:transition xmlns:p14="http://schemas.microsoft.com/office/powerpoint/2010/mai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392908" y="1301079"/>
            <a:ext cx="1310188" cy="16378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33" name="Shape 133"/>
          <p:cNvSpPr/>
          <p:nvPr/>
        </p:nvSpPr>
        <p:spPr>
          <a:xfrm>
            <a:off x="2392907" y="1464853"/>
            <a:ext cx="1310188" cy="16378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134" name="image6.png"/>
          <p:cNvPicPr>
            <a:picLocks noChangeAspect="1"/>
          </p:cNvPicPr>
          <p:nvPr/>
        </p:nvPicPr>
        <p:blipFill>
          <a:blip r:embed="rId2">
            <a:extLst/>
          </a:blip>
          <a:stretch>
            <a:fillRect/>
          </a:stretch>
        </p:blipFill>
        <p:spPr>
          <a:xfrm>
            <a:off x="609600" y="0"/>
            <a:ext cx="10972800" cy="6858000"/>
          </a:xfrm>
          <a:prstGeom prst="rect">
            <a:avLst/>
          </a:prstGeom>
          <a:ln w="12700">
            <a:miter lim="400000"/>
          </a:ln>
        </p:spPr>
      </p:pic>
    </p:spTree>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131" y="1361655"/>
            <a:ext cx="11467243" cy="4832093"/>
          </a:xfrm>
          <a:prstGeom prst="rect">
            <a:avLst/>
          </a:prstGeom>
          <a:noFill/>
        </p:spPr>
        <p:txBody>
          <a:bodyPr wrap="square" rtlCol="0">
            <a:spAutoFit/>
          </a:bodyPr>
          <a:lstStyle/>
          <a:p>
            <a:r>
              <a:rPr lang="en-US" sz="2800" dirty="0"/>
              <a:t>The following slides </a:t>
            </a:r>
            <a:r>
              <a:rPr lang="en-US" sz="2800" dirty="0" smtClean="0"/>
              <a:t>show screenshots for the following steps: </a:t>
            </a:r>
            <a:endParaRPr lang="en-US" sz="2800" dirty="0"/>
          </a:p>
          <a:p>
            <a:endParaRPr lang="en-US" sz="2800" dirty="0"/>
          </a:p>
          <a:p>
            <a:r>
              <a:rPr lang="en-US" sz="2800" dirty="0" smtClean="0"/>
              <a:t>-Go to the twitter developers’ page (</a:t>
            </a:r>
            <a:r>
              <a:rPr lang="en-US" sz="2800" dirty="0" err="1" smtClean="0"/>
              <a:t>dev.twitter.com</a:t>
            </a:r>
            <a:r>
              <a:rPr lang="en-US" sz="2800" dirty="0" smtClean="0"/>
              <a:t>) to create an app</a:t>
            </a:r>
          </a:p>
          <a:p>
            <a:endParaRPr lang="en-US" sz="2800" dirty="0"/>
          </a:p>
          <a:p>
            <a:r>
              <a:rPr lang="en-US" sz="2800" dirty="0" smtClean="0"/>
              <a:t>-Go to “Manage my apps”</a:t>
            </a:r>
          </a:p>
          <a:p>
            <a:endParaRPr lang="en-US" sz="2800" dirty="0"/>
          </a:p>
          <a:p>
            <a:r>
              <a:rPr lang="en-US" sz="2800" dirty="0" smtClean="0"/>
              <a:t>-Create a new app (it can have any name and you can use any website,</a:t>
            </a:r>
          </a:p>
          <a:p>
            <a:r>
              <a:rPr lang="en-US" sz="2800" dirty="0" smtClean="0"/>
              <a:t>as long as you include the full Web address (staring with http://). </a:t>
            </a:r>
          </a:p>
          <a:p>
            <a:r>
              <a:rPr lang="en-US" sz="2800" dirty="0" smtClean="0"/>
              <a:t>Leave the “callback URL” empty. </a:t>
            </a:r>
          </a:p>
          <a:p>
            <a:endParaRPr lang="en-US" sz="2800" dirty="0"/>
          </a:p>
        </p:txBody>
      </p:sp>
    </p:spTree>
    <p:extLst>
      <p:ext uri="{BB962C8B-B14F-4D97-AF65-F5344CB8AC3E}">
        <p14:creationId xmlns:p14="http://schemas.microsoft.com/office/powerpoint/2010/main" val="3745568893"/>
      </p:ext>
    </p:extLst>
  </p:cSld>
  <p:clrMapOvr>
    <a:masterClrMapping/>
  </p:clrMapOvr>
  <p:transition xmlns:p14="http://schemas.microsoft.com/office/powerpoint/2010/mai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TotalTime>
  <Words>359</Words>
  <Application>Microsoft Macintosh PowerPoint</Application>
  <PresentationFormat>Custom</PresentationFormat>
  <Paragraphs>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Twitter Application Authentication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Application Authentication Steps</dc:title>
  <cp:lastModifiedBy>Emilio Zagheni</cp:lastModifiedBy>
  <cp:revision>7</cp:revision>
  <dcterms:modified xsi:type="dcterms:W3CDTF">2016-08-26T00:24:37Z</dcterms:modified>
</cp:coreProperties>
</file>