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383" r:id="rId2"/>
    <p:sldId id="390" r:id="rId3"/>
    <p:sldId id="394" r:id="rId4"/>
    <p:sldId id="395" r:id="rId5"/>
    <p:sldId id="406" r:id="rId6"/>
    <p:sldId id="407" r:id="rId7"/>
    <p:sldId id="408" r:id="rId8"/>
    <p:sldId id="396" r:id="rId9"/>
    <p:sldId id="397" r:id="rId10"/>
    <p:sldId id="409" r:id="rId11"/>
    <p:sldId id="400" r:id="rId12"/>
    <p:sldId id="402" r:id="rId13"/>
    <p:sldId id="403" r:id="rId14"/>
    <p:sldId id="399" r:id="rId15"/>
    <p:sldId id="398" r:id="rId16"/>
    <p:sldId id="410" r:id="rId17"/>
    <p:sldId id="401" r:id="rId18"/>
    <p:sldId id="405" r:id="rId19"/>
  </p:sldIdLst>
  <p:sldSz cx="9144000" cy="6858000" type="screen4x3"/>
  <p:notesSz cx="6797675" cy="9926638"/>
  <p:custDataLst>
    <p:tags r:id="rId22"/>
  </p:custDataLst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6453" autoAdjust="0"/>
  </p:normalViewPr>
  <p:slideViewPr>
    <p:cSldViewPr snapToObjects="1">
      <p:cViewPr varScale="1">
        <p:scale>
          <a:sx n="78" d="100"/>
          <a:sy n="78" d="100"/>
        </p:scale>
        <p:origin x="14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5556" tIns="47779" rIns="95556" bIns="47779" rtlCol="0" anchor="t"/>
          <a:lstStyle>
            <a:lvl1pPr algn="r">
              <a:defRPr sz="1300"/>
            </a:lvl1pPr>
          </a:lstStyle>
          <a:p>
            <a:fld id="{5315F131-3D07-FF4D-B98D-96143F04BFB1}" type="slidenum">
              <a:rPr lang="en-GB" sz="1100" b="1">
                <a:solidFill>
                  <a:srgbClr val="800000"/>
                </a:solidFill>
                <a:latin typeface="Arial"/>
                <a:cs typeface="Arial"/>
              </a:rPr>
              <a:pPr/>
              <a:t>‹#›</a:t>
            </a:fld>
            <a:endParaRPr lang="en-GB" sz="1100" b="1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790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56" tIns="47779" rIns="95556" bIns="4777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56" tIns="47779" rIns="95556" bIns="47779" rtlCol="0"/>
          <a:lstStyle>
            <a:lvl1pPr algn="r">
              <a:defRPr sz="1300"/>
            </a:lvl1pPr>
          </a:lstStyle>
          <a:p>
            <a:fld id="{C183F752-2E27-7F47-A96C-4D9A622AB7A9}" type="datetimeFigureOut">
              <a:rPr lang="en-GB" smtClean="0"/>
              <a:pPr/>
              <a:t>21/02/2020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6" tIns="47779" rIns="95556" bIns="4777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6" tIns="47779" rIns="95556" bIns="47779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5556" tIns="47779" rIns="95556" bIns="4777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5556" tIns="47779" rIns="95556" bIns="47779" rtlCol="0" anchor="b"/>
          <a:lstStyle>
            <a:lvl1pPr algn="r">
              <a:defRPr sz="1300"/>
            </a:lvl1pPr>
          </a:lstStyle>
          <a:p>
            <a:fld id="{7EE1F0A4-73B0-0747-8FB5-4C76270168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33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/>
              <a:t>Survey – know your audience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How many of you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know the subject already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don’t want to know the subject?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want to pass without attending classes &amp; just doing coursework?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38BC4-A74A-4206-A4EB-8148E269B79C}" type="slidenum">
              <a:rPr lang="en-GB">
                <a:ea typeface="ＭＳ Ｐゴシック"/>
                <a:cs typeface="ＭＳ Ｐゴシック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1924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87213"/>
            <a:ext cx="674370" cy="834390"/>
          </a:xfrm>
          <a:prstGeom prst="rect">
            <a:avLst/>
          </a:prstGeom>
        </p:spPr>
      </p:pic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87213"/>
            <a:ext cx="674370" cy="834390"/>
          </a:xfrm>
          <a:prstGeom prst="rect">
            <a:avLst/>
          </a:prstGeom>
        </p:spPr>
      </p:pic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0"/>
          <p:cNvSpPr txBox="1">
            <a:spLocks/>
          </p:cNvSpPr>
          <p:nvPr/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00000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48A7F9-1007-3C47-99F2-7E9D8871F4F5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65875"/>
            <a:ext cx="5540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FDD0E8-4198-46A1-956E-AF6CD36ADB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6205448"/>
      </p:ext>
    </p:extLst>
  </p:cSld>
  <p:clrMapOvr>
    <a:masterClrMapping/>
  </p:clrMapOvr>
  <p:transition>
    <p:push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GB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149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232"/>
            <a:ext cx="8229600" cy="4891931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 b="0" i="0">
                <a:latin typeface="+mn-lt"/>
                <a:cs typeface="Book Antiqua"/>
              </a:defRPr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04448" y="116632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5613" y="869107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75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 b="0" i="0">
                <a:latin typeface="+mn-lt"/>
                <a:cs typeface="Book Antiqua"/>
              </a:defRPr>
            </a:lvl2pPr>
            <a:lvl3pPr>
              <a:defRPr sz="2000" i="1">
                <a:latin typeface="Book Antiqua"/>
                <a:cs typeface="Book Antiqua"/>
              </a:defRPr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87213"/>
            <a:ext cx="674370" cy="834390"/>
          </a:xfrm>
          <a:prstGeom prst="rect">
            <a:avLst/>
          </a:prstGeom>
        </p:spPr>
      </p:pic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52725"/>
            <a:ext cx="7772400" cy="1362075"/>
          </a:xfrm>
          <a:prstGeom prst="rect">
            <a:avLst/>
          </a:prstGeom>
        </p:spPr>
        <p:txBody>
          <a:bodyPr vert="horz" anchor="b"/>
          <a:lstStyle>
            <a:lvl1pPr algn="l">
              <a:defRPr sz="3600" b="1" cap="small"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81475"/>
            <a:ext cx="7772400" cy="1500187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2800" b="1" i="1">
                <a:solidFill>
                  <a:schemeClr val="accent1">
                    <a:lumMod val="25000"/>
                  </a:schemeClr>
                </a:solidFill>
                <a:latin typeface="Book Antiqua"/>
                <a:cs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400" i="1">
                <a:latin typeface="Book Antiqua"/>
                <a:cs typeface="Book Antiqua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400" i="1">
                <a:latin typeface="Book Antiqua"/>
                <a:cs typeface="Book Antiqua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2000" i="1">
                <a:latin typeface="Book Antiqua"/>
                <a:cs typeface="Book Antiqua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2000" i="1">
                <a:latin typeface="Book Antiqua"/>
                <a:cs typeface="Book Antiqua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87213"/>
            <a:ext cx="674370" cy="834390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400" b="0" i="1">
                <a:latin typeface="Book Antiqua"/>
                <a:cs typeface="Book Antiqua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400" b="0" i="1">
                <a:latin typeface="Book Antiqua"/>
                <a:cs typeface="Book Antiqua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2000" b="0" i="1">
                <a:latin typeface="Book Antiqua"/>
                <a:cs typeface="Book Antiqua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2000" b="0" i="1">
                <a:latin typeface="Book Antiqua"/>
                <a:cs typeface="Book Antiqua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87213"/>
            <a:ext cx="674370" cy="83439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80400" y="6188075"/>
            <a:ext cx="406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55613" y="1117600"/>
            <a:ext cx="82311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UH Endor logo Terracotta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55613" y="6246813"/>
            <a:ext cx="1295400" cy="325437"/>
          </a:xfrm>
          <a:prstGeom prst="rect">
            <a:avLst/>
          </a:prstGeom>
          <a:noFill/>
        </p:spPr>
      </p:pic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010400" y="6188075"/>
            <a:ext cx="12573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rgbClr val="800000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751013" y="6570662"/>
            <a:ext cx="69357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A002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/>
              <a:t>5COM1053</a:t>
            </a:r>
            <a:br>
              <a:rPr lang="en-GB" sz="2400" dirty="0"/>
            </a:br>
            <a:r>
              <a:rPr lang="en-GB" sz="2400" dirty="0"/>
              <a:t>Computer Science Development Exercise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5COM1061</a:t>
            </a:r>
            <a:br>
              <a:rPr lang="en-GB" sz="2400" dirty="0"/>
            </a:br>
            <a:r>
              <a:rPr lang="en-GB" sz="2400" dirty="0"/>
              <a:t>Information Technology Development Exercise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4181475"/>
            <a:ext cx="7772400" cy="150018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sz="2400" b="0" i="0" dirty="0">
                <a:solidFill>
                  <a:srgbClr val="800000"/>
                </a:solidFill>
                <a:latin typeface="Book Antiqua" pitchFamily="18" charset="0"/>
                <a:ea typeface="ＭＳ Ｐゴシック"/>
                <a:cs typeface="ＭＳ Ｐゴシック"/>
              </a:rPr>
              <a:t>L30 : GP3 Briefing</a:t>
            </a:r>
          </a:p>
          <a:p>
            <a:pPr>
              <a:lnSpc>
                <a:spcPct val="90000"/>
              </a:lnSpc>
            </a:pPr>
            <a:br>
              <a:rPr lang="en-GB" sz="2400" b="0" i="0" dirty="0">
                <a:solidFill>
                  <a:srgbClr val="800000"/>
                </a:solidFill>
                <a:latin typeface="Book Antiqua" pitchFamily="18" charset="0"/>
                <a:ea typeface="ＭＳ Ｐゴシック"/>
                <a:cs typeface="ＭＳ Ｐゴシック"/>
              </a:rPr>
            </a:br>
            <a:endParaRPr lang="en-GB" sz="2000" dirty="0">
              <a:solidFill>
                <a:srgbClr val="1E4649"/>
              </a:solidFill>
              <a:latin typeface="Book Antiqua" pitchFamily="18" charset="0"/>
              <a:ea typeface="ＭＳ Ｐゴシック"/>
              <a:cs typeface="ＭＳ Ｐゴシック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rgbClr val="1E4649"/>
                </a:solidFill>
                <a:latin typeface="Book Antiqua" pitchFamily="18" charset="0"/>
                <a:ea typeface="ＭＳ Ｐゴシック"/>
                <a:cs typeface="ＭＳ Ｐゴシック"/>
              </a:rPr>
              <a:t>Week 30, Olenka </a:t>
            </a:r>
            <a:r>
              <a:rPr lang="en-GB" sz="2000" dirty="0" err="1">
                <a:solidFill>
                  <a:srgbClr val="1E4649"/>
                </a:solidFill>
                <a:latin typeface="Book Antiqua" pitchFamily="18" charset="0"/>
                <a:ea typeface="ＭＳ Ｐゴシック"/>
                <a:cs typeface="ＭＳ Ｐゴシック"/>
              </a:rPr>
              <a:t>Marczyk</a:t>
            </a:r>
            <a:endParaRPr lang="en-GB" sz="2000" dirty="0">
              <a:solidFill>
                <a:srgbClr val="1E4649"/>
              </a:solidFill>
              <a:latin typeface="Book Antiqua" pitchFamily="18" charset="0"/>
              <a:ea typeface="ＭＳ Ｐゴシック"/>
              <a:cs typeface="ＭＳ Ｐゴシック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</a:t>
            </a:r>
            <a:fld id="{A681AF34-2C81-D04E-BADF-79F0BE3CFCC6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43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85059B-8B8C-48BF-9A52-A8ECD575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91931"/>
          </a:xfrm>
        </p:spPr>
        <p:txBody>
          <a:bodyPr/>
          <a:lstStyle/>
          <a:p>
            <a:r>
              <a:rPr lang="en-GB" dirty="0"/>
              <a:t>User Acceptance Testing - a crucial document</a:t>
            </a:r>
          </a:p>
          <a:p>
            <a:r>
              <a:rPr lang="en-GB" dirty="0"/>
              <a:t>It should be used :</a:t>
            </a:r>
          </a:p>
          <a:p>
            <a:pPr lvl="1"/>
            <a:r>
              <a:rPr lang="en-GB" sz="2000" dirty="0"/>
              <a:t>to identify what you need to implement</a:t>
            </a:r>
          </a:p>
          <a:p>
            <a:pPr lvl="1"/>
            <a:r>
              <a:rPr lang="en-GB" sz="2000" dirty="0"/>
              <a:t>… by looking at what will be tested</a:t>
            </a:r>
          </a:p>
          <a:p>
            <a:pPr lvl="1"/>
            <a:r>
              <a:rPr lang="en-GB" sz="2000" dirty="0"/>
              <a:t>…AND identifying the deliverables for this assignment</a:t>
            </a:r>
          </a:p>
          <a:p>
            <a:r>
              <a:rPr lang="en-GB" dirty="0"/>
              <a:t>It also shows the distribution of marks</a:t>
            </a:r>
          </a:p>
          <a:p>
            <a:r>
              <a:rPr lang="en-GB" dirty="0"/>
              <a:t>Use the UAT</a:t>
            </a:r>
          </a:p>
          <a:p>
            <a:pPr lvl="1"/>
            <a:r>
              <a:rPr lang="en-GB" sz="2000" dirty="0"/>
              <a:t>when planning</a:t>
            </a:r>
          </a:p>
          <a:p>
            <a:pPr lvl="1"/>
            <a:r>
              <a:rPr lang="en-GB" sz="2000" dirty="0"/>
              <a:t>when testing</a:t>
            </a:r>
          </a:p>
          <a:p>
            <a:pPr>
              <a:spcBef>
                <a:spcPts val="1800"/>
              </a:spcBef>
            </a:pPr>
            <a:r>
              <a:rPr lang="en-GB" dirty="0"/>
              <a:t>Sample Test Plans </a:t>
            </a:r>
          </a:p>
          <a:p>
            <a:pPr lvl="1"/>
            <a:r>
              <a:rPr lang="en-GB" sz="2000" dirty="0"/>
              <a:t>an example of how to write test plans </a:t>
            </a:r>
          </a:p>
          <a:p>
            <a:pPr lvl="1"/>
            <a:r>
              <a:rPr lang="en-GB" sz="2000" dirty="0"/>
              <a:t>NOTE: only a few sample tests given - </a:t>
            </a:r>
            <a:r>
              <a:rPr lang="en-GB" sz="2000" dirty="0">
                <a:solidFill>
                  <a:srgbClr val="FF0000"/>
                </a:solidFill>
              </a:rPr>
              <a:t>add more of your own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C4378-68B4-4D85-B39C-A8556A86C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97A16-2649-4FE5-91BB-68B360D6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Documents 2</a:t>
            </a:r>
          </a:p>
        </p:txBody>
      </p:sp>
    </p:spTree>
    <p:extLst>
      <p:ext uri="{BB962C8B-B14F-4D97-AF65-F5344CB8AC3E}">
        <p14:creationId xmlns:p14="http://schemas.microsoft.com/office/powerpoint/2010/main" val="38316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766" y="1052736"/>
            <a:ext cx="8229600" cy="4891931"/>
          </a:xfrm>
        </p:spPr>
        <p:txBody>
          <a:bodyPr/>
          <a:lstStyle/>
          <a:p>
            <a:r>
              <a:rPr lang="en-GB" dirty="0"/>
              <a:t>User Acceptance Tests</a:t>
            </a:r>
          </a:p>
          <a:p>
            <a:pPr lvl="1"/>
            <a:r>
              <a:rPr lang="en-GB" dirty="0"/>
              <a:t>Part 1 - show data using MySQL DB facilities</a:t>
            </a:r>
          </a:p>
          <a:p>
            <a:pPr lvl="1"/>
            <a:r>
              <a:rPr lang="en-GB" dirty="0"/>
              <a:t>Part 2 &amp; 3 : baseline functionality (</a:t>
            </a:r>
            <a:r>
              <a:rPr lang="en-GB" dirty="0" err="1"/>
              <a:t>GroceryCRUD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Part 2 - tests for retrieving data </a:t>
            </a:r>
          </a:p>
          <a:p>
            <a:pPr lvl="2"/>
            <a:r>
              <a:rPr lang="en-GB" dirty="0"/>
              <a:t>Part 3 - CRUD operations</a:t>
            </a:r>
          </a:p>
          <a:p>
            <a:pPr lvl="1"/>
            <a:r>
              <a:rPr lang="en-GB" dirty="0"/>
              <a:t>Part 4 - Advanced features</a:t>
            </a:r>
          </a:p>
          <a:p>
            <a:pPr lvl="2"/>
            <a:r>
              <a:rPr lang="en-GB" dirty="0"/>
              <a:t>maximum marks 20</a:t>
            </a:r>
          </a:p>
          <a:p>
            <a:pPr lvl="2"/>
            <a:r>
              <a:rPr lang="en-GB" dirty="0"/>
              <a:t>so </a:t>
            </a:r>
            <a:r>
              <a:rPr lang="en-GB" b="1" u="sng" dirty="0"/>
              <a:t>select 4 </a:t>
            </a:r>
            <a:r>
              <a:rPr lang="en-GB" dirty="0"/>
              <a:t>out of 7 options</a:t>
            </a:r>
          </a:p>
          <a:p>
            <a:pPr lvl="1"/>
            <a:r>
              <a:rPr lang="en-GB" dirty="0"/>
              <a:t>Part 5 CHOOSE</a:t>
            </a:r>
          </a:p>
          <a:p>
            <a:pPr lvl="2"/>
            <a:r>
              <a:rPr lang="en-GB" dirty="0"/>
              <a:t>EITHER : implement log (further </a:t>
            </a:r>
            <a:r>
              <a:rPr lang="en-GB" b="1" dirty="0"/>
              <a:t>programming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OR: </a:t>
            </a:r>
            <a:r>
              <a:rPr lang="en-GB" b="1" dirty="0"/>
              <a:t>write</a:t>
            </a:r>
            <a:r>
              <a:rPr lang="en-GB" dirty="0"/>
              <a:t> an evaluation of your user interface using Nielsen Usability Criteria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Acceptance Tests Part 1-5</a:t>
            </a:r>
          </a:p>
        </p:txBody>
      </p:sp>
    </p:spTree>
    <p:extLst>
      <p:ext uri="{BB962C8B-B14F-4D97-AF65-F5344CB8AC3E}">
        <p14:creationId xmlns:p14="http://schemas.microsoft.com/office/powerpoint/2010/main" val="82524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340104" cy="5184576"/>
          </a:xfrm>
        </p:spPr>
        <p:txBody>
          <a:bodyPr/>
          <a:lstStyle/>
          <a:p>
            <a:r>
              <a:rPr lang="en-GB" dirty="0"/>
              <a:t>NOT strictly user UAT, more for assignment marking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dirty="0"/>
              <a:t>Part 6 - WE assess your user interface</a:t>
            </a:r>
          </a:p>
          <a:p>
            <a:pPr lvl="1"/>
            <a:r>
              <a:rPr lang="en-GB" sz="2000" dirty="0"/>
              <a:t>nothing for you to do at the demo</a:t>
            </a:r>
          </a:p>
          <a:p>
            <a:pPr lvl="1"/>
            <a:r>
              <a:rPr lang="en-GB" sz="2000" dirty="0"/>
              <a:t>but bear criteria in mind as you develop your user interface</a:t>
            </a:r>
          </a:p>
          <a:p>
            <a:r>
              <a:rPr lang="en-GB" dirty="0"/>
              <a:t>Part 7 - Demo &amp; Presentation</a:t>
            </a:r>
          </a:p>
          <a:p>
            <a:pPr lvl="1"/>
            <a:r>
              <a:rPr lang="en-GB" sz="2000" dirty="0"/>
              <a:t>YOU : do demo and short presentation at the demo</a:t>
            </a:r>
          </a:p>
          <a:p>
            <a:pPr lvl="1"/>
            <a:r>
              <a:rPr lang="en-GB" sz="2000" dirty="0"/>
              <a:t>WE : assessment of your demo/presentation performance</a:t>
            </a:r>
          </a:p>
          <a:p>
            <a:r>
              <a:rPr lang="en-GB" dirty="0"/>
              <a:t>Part 8 - WE assess quality of documentation contents</a:t>
            </a:r>
          </a:p>
          <a:p>
            <a:pPr lvl="1"/>
            <a:r>
              <a:rPr lang="en-GB" sz="2000" dirty="0"/>
              <a:t>data model (ERD &amp; Data dictionary)</a:t>
            </a:r>
          </a:p>
          <a:p>
            <a:pPr lvl="1"/>
            <a:r>
              <a:rPr lang="en-GB" sz="2000" dirty="0"/>
              <a:t>sprint plans</a:t>
            </a:r>
          </a:p>
          <a:p>
            <a:pPr lvl="1"/>
            <a:r>
              <a:rPr lang="en-GB" sz="2000" dirty="0"/>
              <a:t>test plans</a:t>
            </a:r>
          </a:p>
          <a:p>
            <a:pPr lvl="1"/>
            <a:r>
              <a:rPr lang="en-GB" sz="2000" dirty="0"/>
              <a:t>presentation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UAT Parts 6 - 8</a:t>
            </a:r>
          </a:p>
        </p:txBody>
      </p:sp>
    </p:spTree>
    <p:extLst>
      <p:ext uri="{BB962C8B-B14F-4D97-AF65-F5344CB8AC3E}">
        <p14:creationId xmlns:p14="http://schemas.microsoft.com/office/powerpoint/2010/main" val="150665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33" y="1052736"/>
            <a:ext cx="8229600" cy="4891931"/>
          </a:xfrm>
        </p:spPr>
        <p:txBody>
          <a:bodyPr/>
          <a:lstStyle/>
          <a:p>
            <a:r>
              <a:rPr lang="en-GB" dirty="0"/>
              <a:t>No more than 6 </a:t>
            </a:r>
            <a:r>
              <a:rPr lang="en-GB" dirty="0" err="1"/>
              <a:t>powerpoint</a:t>
            </a:r>
            <a:r>
              <a:rPr lang="en-GB" dirty="0"/>
              <a:t> slides</a:t>
            </a:r>
          </a:p>
          <a:p>
            <a:r>
              <a:rPr lang="en-GB" dirty="0"/>
              <a:t>Maximum 5 minutes</a:t>
            </a:r>
          </a:p>
          <a:p>
            <a:r>
              <a:rPr lang="en-GB" dirty="0"/>
              <a:t>Contents:</a:t>
            </a:r>
          </a:p>
          <a:p>
            <a:pPr lvl="1"/>
            <a:r>
              <a:rPr lang="en-GB" dirty="0"/>
              <a:t>How you worked as a team</a:t>
            </a:r>
          </a:p>
          <a:p>
            <a:pPr lvl="1"/>
            <a:r>
              <a:rPr lang="en-GB" dirty="0"/>
              <a:t>Evaluation of your system's functionality</a:t>
            </a:r>
          </a:p>
          <a:p>
            <a:pPr lvl="1"/>
            <a:r>
              <a:rPr lang="en-GB" dirty="0"/>
              <a:t>Analysis and reflection</a:t>
            </a:r>
          </a:p>
          <a:p>
            <a:pPr lvl="2"/>
            <a:r>
              <a:rPr lang="en-GB" dirty="0"/>
              <a:t>what went well</a:t>
            </a:r>
          </a:p>
          <a:p>
            <a:pPr lvl="2"/>
            <a:r>
              <a:rPr lang="en-GB" dirty="0"/>
              <a:t>what went wrong</a:t>
            </a:r>
          </a:p>
          <a:p>
            <a:pPr lvl="2"/>
            <a:r>
              <a:rPr lang="en-GB" dirty="0"/>
              <a:t>improvements for next time</a:t>
            </a:r>
          </a:p>
          <a:p>
            <a:r>
              <a:rPr lang="en-GB" dirty="0"/>
              <a:t>Hand in a hardcopy of slides (6 to a page) after your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Presentation at the demo</a:t>
            </a:r>
          </a:p>
        </p:txBody>
      </p:sp>
    </p:spTree>
    <p:extLst>
      <p:ext uri="{BB962C8B-B14F-4D97-AF65-F5344CB8AC3E}">
        <p14:creationId xmlns:p14="http://schemas.microsoft.com/office/powerpoint/2010/main" val="377089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91931"/>
          </a:xfrm>
        </p:spPr>
        <p:txBody>
          <a:bodyPr/>
          <a:lstStyle/>
          <a:p>
            <a:r>
              <a:rPr lang="en-GB" dirty="0"/>
              <a:t>Hand in    (in clear plastic wallet)</a:t>
            </a:r>
          </a:p>
          <a:p>
            <a:pPr lvl="1"/>
            <a:r>
              <a:rPr lang="en-GB" sz="2000" dirty="0"/>
              <a:t>on USB : complete application (</a:t>
            </a:r>
            <a:r>
              <a:rPr lang="en-GB" sz="2000" dirty="0" err="1"/>
              <a:t>Easyphp</a:t>
            </a:r>
            <a:r>
              <a:rPr lang="en-GB" sz="2000" dirty="0"/>
              <a:t>, </a:t>
            </a:r>
            <a:r>
              <a:rPr lang="en-GB" sz="2000" dirty="0" err="1"/>
              <a:t>CodeIgniter</a:t>
            </a:r>
            <a:r>
              <a:rPr lang="en-GB" sz="2000" dirty="0"/>
              <a:t>, DB)</a:t>
            </a:r>
          </a:p>
          <a:p>
            <a:pPr lvl="1"/>
            <a:r>
              <a:rPr lang="en-GB" sz="2000" dirty="0"/>
              <a:t>on A4 paper:</a:t>
            </a:r>
          </a:p>
          <a:p>
            <a:pPr lvl="2"/>
            <a:r>
              <a:rPr lang="en-GB" dirty="0"/>
              <a:t>Assignment </a:t>
            </a:r>
            <a:r>
              <a:rPr lang="en-GB" dirty="0" err="1"/>
              <a:t>frontsheet</a:t>
            </a:r>
            <a:r>
              <a:rPr lang="en-GB" dirty="0"/>
              <a:t> - signed by team</a:t>
            </a:r>
          </a:p>
          <a:p>
            <a:pPr lvl="2"/>
            <a:r>
              <a:rPr lang="en-GB" dirty="0"/>
              <a:t>Roles &amp; Contributions Form -signed by team</a:t>
            </a:r>
          </a:p>
          <a:p>
            <a:pPr lvl="2"/>
            <a:r>
              <a:rPr lang="en-GB" dirty="0"/>
              <a:t>DB Schema: ERD &amp; documentation</a:t>
            </a:r>
          </a:p>
          <a:p>
            <a:pPr lvl="2"/>
            <a:r>
              <a:rPr lang="en-GB" dirty="0"/>
              <a:t>2 signed Sprint Cycle documents</a:t>
            </a:r>
          </a:p>
          <a:p>
            <a:pPr lvl="2"/>
            <a:r>
              <a:rPr lang="en-GB" dirty="0"/>
              <a:t>Test plans</a:t>
            </a:r>
          </a:p>
          <a:p>
            <a:pPr lvl="2"/>
            <a:r>
              <a:rPr lang="en-GB" dirty="0"/>
              <a:t>Optional : Interface Evaluation (See UAT)</a:t>
            </a:r>
          </a:p>
          <a:p>
            <a:pPr lvl="2"/>
            <a:r>
              <a:rPr lang="en-GB" dirty="0"/>
              <a:t>Presentation slides</a:t>
            </a:r>
            <a:endParaRPr lang="en-GB" sz="2000" dirty="0"/>
          </a:p>
          <a:p>
            <a:r>
              <a:rPr lang="en-GB" sz="2000" dirty="0" err="1"/>
              <a:t>Studynet</a:t>
            </a:r>
            <a:r>
              <a:rPr lang="en-GB" sz="2000" dirty="0"/>
              <a:t> Submission (for moderation/backup only)</a:t>
            </a:r>
          </a:p>
          <a:p>
            <a:pPr lvl="1"/>
            <a:r>
              <a:rPr lang="en-GB" sz="2000" dirty="0"/>
              <a:t>above documentation &amp; files</a:t>
            </a:r>
          </a:p>
          <a:p>
            <a:pPr lvl="1"/>
            <a:r>
              <a:rPr lang="en-GB" sz="2000" dirty="0"/>
              <a:t>ONLY one per team</a:t>
            </a:r>
            <a:br>
              <a:rPr lang="en-GB" sz="2000" dirty="0"/>
            </a:br>
            <a:br>
              <a:rPr lang="en-GB" sz="2000" dirty="0"/>
            </a:br>
            <a:endParaRPr lang="en-GB" sz="2000" dirty="0"/>
          </a:p>
          <a:p>
            <a:endParaRPr lang="en-GB" sz="200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22850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3189"/>
            <a:ext cx="8363272" cy="4891931"/>
          </a:xfrm>
        </p:spPr>
        <p:txBody>
          <a:bodyPr/>
          <a:lstStyle/>
          <a:p>
            <a:r>
              <a:rPr lang="en-GB" dirty="0"/>
              <a:t>Communication</a:t>
            </a:r>
          </a:p>
          <a:p>
            <a:pPr lvl="1"/>
            <a:r>
              <a:rPr lang="en-GB" sz="2000" dirty="0"/>
              <a:t>No requirement in GP3 to use "version control" software or project planning s/ware </a:t>
            </a:r>
          </a:p>
          <a:p>
            <a:pPr lvl="1"/>
            <a:r>
              <a:rPr lang="en-GB" sz="2000" dirty="0"/>
              <a:t>BUT it makes sense to use something (see L8/L28)</a:t>
            </a:r>
          </a:p>
          <a:p>
            <a:pPr lvl="1"/>
            <a:r>
              <a:rPr lang="en-GB" sz="2000" dirty="0"/>
              <a:t>Especially if you need evidence of non-participation </a:t>
            </a:r>
          </a:p>
          <a:p>
            <a:pPr marL="400050"/>
            <a:r>
              <a:rPr lang="en-GB" dirty="0"/>
              <a:t>Planning   -  see Sprint Cycle Plan documentation</a:t>
            </a:r>
          </a:p>
          <a:p>
            <a:pPr marL="800100" lvl="1"/>
            <a:r>
              <a:rPr lang="en-GB" sz="2000" dirty="0"/>
              <a:t>2 * Sprint Cycle plans for 2 weeks work</a:t>
            </a:r>
          </a:p>
          <a:p>
            <a:pPr marL="800100" lvl="1"/>
            <a:r>
              <a:rPr lang="en-GB" sz="2000" dirty="0"/>
              <a:t>tasks should be quite detailed</a:t>
            </a:r>
          </a:p>
          <a:p>
            <a:pPr marL="800100" lvl="1"/>
            <a:r>
              <a:rPr lang="en-GB" sz="2000" dirty="0"/>
              <a:t>need to be signed by sprint master (staff) by a deadline</a:t>
            </a:r>
          </a:p>
          <a:p>
            <a:pPr marL="800100" lvl="1"/>
            <a:r>
              <a:rPr lang="en-GB" sz="2000" dirty="0"/>
              <a:t>(can append Kanban screenshots)</a:t>
            </a:r>
          </a:p>
          <a:p>
            <a:pPr marL="800100" lvl="1"/>
            <a:r>
              <a:rPr lang="en-GB" sz="2000" dirty="0"/>
              <a:t>Each document should have a plan(at start) &amp; evaluation(at end)</a:t>
            </a:r>
          </a:p>
          <a:p>
            <a:pPr marL="400050"/>
            <a:r>
              <a:rPr lang="en-GB" dirty="0"/>
              <a:t>Roles &amp; Contribution Form</a:t>
            </a:r>
          </a:p>
          <a:p>
            <a:pPr marL="800100" lvl="1"/>
            <a:r>
              <a:rPr lang="en-GB" sz="2000" dirty="0"/>
              <a:t>similar to those used in GP1 &amp; GP2</a:t>
            </a:r>
          </a:p>
          <a:p>
            <a:pPr marL="800100" lvl="1"/>
            <a:r>
              <a:rPr lang="en-GB" sz="2000" dirty="0"/>
              <a:t>individual marks will reflect contributions to project </a:t>
            </a:r>
          </a:p>
          <a:p>
            <a:pPr marL="800100" lvl="1"/>
            <a:endParaRPr lang="en-GB" sz="2000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Teamwork &amp;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52317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644768-7147-4C0B-943B-3F6D3A45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BEAM is NOT a DB assignment, BUT a DB is its core</a:t>
            </a:r>
          </a:p>
          <a:p>
            <a:pPr>
              <a:spcBef>
                <a:spcPts val="1200"/>
              </a:spcBef>
            </a:pPr>
            <a:r>
              <a:rPr lang="en-GB" dirty="0"/>
              <a:t>IF your DB is not correct, you will not be able to provide the required functionality</a:t>
            </a:r>
          </a:p>
          <a:p>
            <a:pPr>
              <a:spcBef>
                <a:spcPts val="1200"/>
              </a:spcBef>
            </a:pPr>
            <a:r>
              <a:rPr lang="en-GB" dirty="0"/>
              <a:t>There are a small number of marks for operating directly on the DB</a:t>
            </a:r>
          </a:p>
          <a:p>
            <a:pPr>
              <a:spcBef>
                <a:spcPts val="1200"/>
              </a:spcBef>
            </a:pPr>
            <a:r>
              <a:rPr lang="en-GB" dirty="0"/>
              <a:t>…BUT the majority of marks are for a user interface which provides the client with the functionality they want.</a:t>
            </a:r>
          </a:p>
          <a:p>
            <a:pPr>
              <a:spcBef>
                <a:spcPts val="1200"/>
              </a:spcBef>
            </a:pPr>
            <a:r>
              <a:rPr lang="en-GB" dirty="0"/>
              <a:t>We will be evaluating how well your application provides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the required functionality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a user friendly interface facilitating an easy work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4D4A0-EC92-4B35-8A59-1F3672C9D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D4420-5943-4F65-B5D1-DF5A2947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218417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687320" cy="4891931"/>
          </a:xfrm>
        </p:spPr>
        <p:txBody>
          <a:bodyPr/>
          <a:lstStyle/>
          <a:p>
            <a:r>
              <a:rPr lang="en-GB" dirty="0"/>
              <a:t>See 2.6 Getting Started</a:t>
            </a:r>
          </a:p>
          <a:p>
            <a:pPr lvl="1"/>
            <a:r>
              <a:rPr lang="en-GB" dirty="0"/>
              <a:t>No need to produce the whole DB before developing the application</a:t>
            </a:r>
          </a:p>
          <a:p>
            <a:pPr lvl="1"/>
            <a:r>
              <a:rPr lang="en-GB" dirty="0"/>
              <a:t>Start with no- or low-dependency tables</a:t>
            </a:r>
          </a:p>
          <a:p>
            <a:pPr lvl="1"/>
            <a:r>
              <a:rPr lang="en-GB" dirty="0"/>
              <a:t>Team members can work in parallel so all get chance to:</a:t>
            </a:r>
          </a:p>
          <a:p>
            <a:pPr lvl="2"/>
            <a:r>
              <a:rPr lang="en-GB" dirty="0"/>
              <a:t>create &amp; populate DB tables</a:t>
            </a:r>
          </a:p>
          <a:p>
            <a:pPr lvl="2"/>
            <a:r>
              <a:rPr lang="en-GB" dirty="0"/>
              <a:t>produce application front end</a:t>
            </a:r>
          </a:p>
          <a:p>
            <a:pPr lvl="2"/>
            <a:r>
              <a:rPr lang="en-GB" dirty="0"/>
              <a:t>test each others work</a:t>
            </a:r>
          </a:p>
          <a:p>
            <a:pPr lvl="1"/>
            <a:r>
              <a:rPr lang="en-GB" dirty="0"/>
              <a:t>Use the UAT for guidance</a:t>
            </a:r>
          </a:p>
          <a:p>
            <a:pPr lvl="1"/>
            <a:r>
              <a:rPr lang="en-GB" dirty="0"/>
              <a:t>Write tests BEFORE development, then use to test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83998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653" y="1052736"/>
            <a:ext cx="8229600" cy="4891931"/>
          </a:xfrm>
        </p:spPr>
        <p:txBody>
          <a:bodyPr/>
          <a:lstStyle/>
          <a:p>
            <a:r>
              <a:rPr lang="en-GB" dirty="0"/>
              <a:t>There is a lot to do and many deliverables</a:t>
            </a:r>
            <a:br>
              <a:rPr lang="en-GB" dirty="0"/>
            </a:br>
            <a:endParaRPr lang="en-GB" sz="1000" dirty="0"/>
          </a:p>
          <a:p>
            <a:r>
              <a:rPr lang="en-GB" dirty="0"/>
              <a:t>Team members must work on different tasks in parallel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dirty="0"/>
              <a:t>Check other team member's work - your marks depend on what they do, so make sure you have a say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u="sng" dirty="0"/>
              <a:t>Make sure you have backups</a:t>
            </a:r>
            <a:br>
              <a:rPr lang="en-GB" dirty="0"/>
            </a:br>
            <a:endParaRPr lang="en-GB" sz="1000" dirty="0"/>
          </a:p>
          <a:p>
            <a:r>
              <a:rPr lang="en-GB" dirty="0"/>
              <a:t>Make sure you have back-up plans for submission AND for the demo</a:t>
            </a:r>
            <a:br>
              <a:rPr lang="en-GB" dirty="0"/>
            </a:br>
            <a:endParaRPr lang="en-GB" dirty="0"/>
          </a:p>
          <a:p>
            <a:r>
              <a:rPr lang="en-GB" u="sng" dirty="0"/>
              <a:t>Check your application works in our labs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63350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066" y="869107"/>
            <a:ext cx="8229600" cy="5472608"/>
          </a:xfrm>
        </p:spPr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Festival Management want a prototype BEAM system to manage access to stages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u="sng" dirty="0"/>
              <a:t>Your task is to develop a prototype application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dirty="0"/>
              <a:t>BFM will then choose the best one for the actual festival</a:t>
            </a:r>
          </a:p>
          <a:p>
            <a:r>
              <a:rPr lang="en-GB" dirty="0"/>
              <a:t>BFM have provided sample data &amp; expect a demonstration</a:t>
            </a:r>
          </a:p>
          <a:p>
            <a:endParaRPr lang="en-GB" sz="1100" dirty="0"/>
          </a:p>
          <a:p>
            <a:pPr marL="0" indent="0">
              <a:buNone/>
            </a:pPr>
            <a:r>
              <a:rPr lang="en-GB" dirty="0"/>
              <a:t>NOTE: although this application will use much from your DB assignment you will have to :</a:t>
            </a:r>
          </a:p>
          <a:p>
            <a:pPr lvl="1"/>
            <a:r>
              <a:rPr lang="en-GB" dirty="0"/>
              <a:t>amend tables used in the DB assignment</a:t>
            </a:r>
          </a:p>
          <a:p>
            <a:pPr lvl="1"/>
            <a:r>
              <a:rPr lang="en-GB" dirty="0"/>
              <a:t>add new tables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GP3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319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6860"/>
            <a:ext cx="8229600" cy="5330452"/>
          </a:xfrm>
        </p:spPr>
        <p:txBody>
          <a:bodyPr/>
          <a:lstStyle/>
          <a:p>
            <a:pPr marL="400050"/>
            <a:r>
              <a:rPr lang="en-GB" b="1" i="1" dirty="0"/>
              <a:t>a Agent</a:t>
            </a:r>
          </a:p>
          <a:p>
            <a:pPr marL="800100" lvl="1"/>
            <a:r>
              <a:rPr lang="en-GB" sz="2000" dirty="0"/>
              <a:t>has a unique agent number</a:t>
            </a:r>
          </a:p>
          <a:p>
            <a:pPr marL="800100" lvl="1"/>
            <a:r>
              <a:rPr lang="en-GB" sz="2000" dirty="0"/>
              <a:t>a given name, a family name, </a:t>
            </a:r>
            <a:r>
              <a:rPr lang="en-GB" sz="2000" i="1" dirty="0">
                <a:solidFill>
                  <a:srgbClr val="FF0000"/>
                </a:solidFill>
              </a:rPr>
              <a:t>contact (phone)</a:t>
            </a:r>
            <a:endParaRPr lang="en-GB" sz="2000" dirty="0">
              <a:solidFill>
                <a:srgbClr val="FF0000"/>
              </a:solidFill>
            </a:endParaRPr>
          </a:p>
          <a:p>
            <a:pPr marL="400050">
              <a:spcBef>
                <a:spcPts val="1800"/>
              </a:spcBef>
            </a:pPr>
            <a:r>
              <a:rPr lang="en-GB" b="1" i="1" dirty="0"/>
              <a:t>a Band</a:t>
            </a:r>
          </a:p>
          <a:p>
            <a:pPr marL="800100" lvl="1"/>
            <a:r>
              <a:rPr lang="en-GB" sz="2000" dirty="0"/>
              <a:t>has a unique name</a:t>
            </a:r>
          </a:p>
          <a:p>
            <a:pPr marL="800100" lvl="1"/>
            <a:r>
              <a:rPr lang="en-GB" sz="2000" dirty="0"/>
              <a:t>a description (music type)</a:t>
            </a:r>
          </a:p>
          <a:p>
            <a:pPr marL="800100" lvl="1"/>
            <a:r>
              <a:rPr lang="en-GB" sz="2000" dirty="0"/>
              <a:t>a unique agent</a:t>
            </a:r>
          </a:p>
          <a:p>
            <a:pPr marL="400050">
              <a:spcBef>
                <a:spcPts val="2400"/>
              </a:spcBef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Member</a:t>
            </a:r>
          </a:p>
          <a:p>
            <a:pPr marL="800100" lvl="1"/>
            <a:r>
              <a:rPr lang="en-GB" sz="2000" dirty="0"/>
              <a:t>has a unique member number</a:t>
            </a:r>
          </a:p>
          <a:p>
            <a:pPr marL="800100" lvl="1"/>
            <a:r>
              <a:rPr lang="en-GB" sz="2000" dirty="0">
                <a:solidFill>
                  <a:srgbClr val="FF0000"/>
                </a:solidFill>
              </a:rPr>
              <a:t>a title(Mr/Ms/</a:t>
            </a:r>
            <a:r>
              <a:rPr lang="en-GB" sz="2000" dirty="0" err="1">
                <a:solidFill>
                  <a:srgbClr val="FF0000"/>
                </a:solidFill>
              </a:rPr>
              <a:t>Dr..etc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/>
              <a:t>, a given name, a family name, DOB, Job Type (in the band), band</a:t>
            </a:r>
          </a:p>
          <a:p>
            <a:pPr marL="800100" lvl="1"/>
            <a:r>
              <a:rPr lang="en-GB" sz="2000" dirty="0">
                <a:solidFill>
                  <a:srgbClr val="FF0000"/>
                </a:solidFill>
              </a:rPr>
              <a:t>status: active, cancelled</a:t>
            </a:r>
          </a:p>
          <a:p>
            <a:pPr marL="800100" lvl="1"/>
            <a:r>
              <a:rPr lang="en-GB" sz="2000" dirty="0"/>
              <a:t>a member can belong to only one band</a:t>
            </a:r>
          </a:p>
          <a:p>
            <a:pPr marL="40005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0939" y="13705"/>
            <a:ext cx="7886700" cy="936104"/>
          </a:xfrm>
        </p:spPr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Festival Possible Facts 1</a:t>
            </a:r>
            <a:endParaRPr lang="en-GB" sz="2400" dirty="0"/>
          </a:p>
        </p:txBody>
      </p:sp>
      <p:sp>
        <p:nvSpPr>
          <p:cNvPr id="5" name="Cloud Callout 4"/>
          <p:cNvSpPr/>
          <p:nvPr/>
        </p:nvSpPr>
        <p:spPr bwMode="auto">
          <a:xfrm>
            <a:off x="5796136" y="2564904"/>
            <a:ext cx="3024336" cy="1656184"/>
          </a:xfrm>
          <a:prstGeom prst="cloud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possible new 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features in 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8704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3034"/>
            <a:ext cx="8229600" cy="4891931"/>
          </a:xfrm>
        </p:spPr>
        <p:txBody>
          <a:bodyPr/>
          <a:lstStyle/>
          <a:p>
            <a:pPr marL="400050"/>
            <a:r>
              <a:rPr lang="en-GB" i="1" dirty="0"/>
              <a:t>a </a:t>
            </a:r>
            <a:r>
              <a:rPr lang="en-GB" b="1" i="1" dirty="0"/>
              <a:t>Stage</a:t>
            </a:r>
            <a:endParaRPr lang="en-GB" sz="2000" b="1" i="1" dirty="0"/>
          </a:p>
          <a:p>
            <a:pPr marL="800100" lvl="1"/>
            <a:r>
              <a:rPr lang="en-GB" sz="2000" dirty="0"/>
              <a:t>a number</a:t>
            </a:r>
          </a:p>
          <a:p>
            <a:pPr marL="800100" lvl="1"/>
            <a:r>
              <a:rPr lang="en-GB" sz="2000" dirty="0"/>
              <a:t>a name</a:t>
            </a:r>
          </a:p>
          <a:p>
            <a:pPr marL="800100" lvl="1"/>
            <a:r>
              <a:rPr lang="en-GB" sz="2000" dirty="0"/>
              <a:t>a back stage capacity</a:t>
            </a:r>
          </a:p>
          <a:p>
            <a:pPr marL="800100" lvl="1"/>
            <a:r>
              <a:rPr lang="en-GB" sz="2000" dirty="0"/>
              <a:t>for safety reasons, cannot allow more members in to the area than is specified by the capacity</a:t>
            </a:r>
          </a:p>
          <a:p>
            <a:pPr marL="400050"/>
            <a:r>
              <a:rPr lang="en-GB" b="1" i="1" dirty="0"/>
              <a:t>a Performance</a:t>
            </a:r>
          </a:p>
          <a:p>
            <a:pPr marL="800100" lvl="1"/>
            <a:r>
              <a:rPr lang="en-GB" sz="2000" dirty="0"/>
              <a:t>unique sequential number</a:t>
            </a:r>
          </a:p>
          <a:p>
            <a:pPr marL="800100" lvl="1"/>
            <a:r>
              <a:rPr lang="en-GB" sz="2000" dirty="0"/>
              <a:t>a stage</a:t>
            </a:r>
          </a:p>
          <a:p>
            <a:pPr marL="800100" lvl="1"/>
            <a:r>
              <a:rPr lang="en-GB" sz="2000" dirty="0"/>
              <a:t>a date</a:t>
            </a:r>
          </a:p>
          <a:p>
            <a:pPr marL="800100" lvl="1"/>
            <a:r>
              <a:rPr lang="en-GB" sz="2000" dirty="0"/>
              <a:t>a time</a:t>
            </a:r>
          </a:p>
          <a:p>
            <a:pPr marL="800100" lvl="1"/>
            <a:r>
              <a:rPr lang="en-GB" sz="2000" dirty="0"/>
              <a:t>a band</a:t>
            </a:r>
          </a:p>
          <a:p>
            <a:pPr marL="800100" lvl="1"/>
            <a:endParaRPr lang="en-GB" sz="2000" dirty="0"/>
          </a:p>
          <a:p>
            <a:pPr marL="514350" lvl="1" indent="0">
              <a:buNone/>
            </a:pPr>
            <a:br>
              <a:rPr lang="en-GB" sz="2000" dirty="0"/>
            </a:br>
            <a:endParaRPr lang="en-GB" sz="2000" dirty="0"/>
          </a:p>
          <a:p>
            <a:pPr marL="400050"/>
            <a:endParaRPr lang="en-GB" sz="2000" dirty="0"/>
          </a:p>
          <a:p>
            <a:pPr marL="514350" lvl="1" indent="0">
              <a:buNone/>
            </a:pP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Festival Possible Facts 2</a:t>
            </a:r>
          </a:p>
        </p:txBody>
      </p:sp>
    </p:spTree>
    <p:extLst>
      <p:ext uri="{BB962C8B-B14F-4D97-AF65-F5344CB8AC3E}">
        <p14:creationId xmlns:p14="http://schemas.microsoft.com/office/powerpoint/2010/main" val="73377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202" y="859706"/>
            <a:ext cx="8229600" cy="5665638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i="1" dirty="0"/>
              <a:t>Performance </a:t>
            </a:r>
            <a:r>
              <a:rPr lang="en-GB" dirty="0"/>
              <a:t>:</a:t>
            </a:r>
          </a:p>
          <a:p>
            <a:pPr lvl="1"/>
            <a:r>
              <a:rPr lang="en-GB" sz="2000" dirty="0"/>
              <a:t>has a unique performance number</a:t>
            </a:r>
          </a:p>
          <a:p>
            <a:pPr lvl="1"/>
            <a:r>
              <a:rPr lang="en-GB" sz="2000" dirty="0"/>
              <a:t>specifies</a:t>
            </a:r>
          </a:p>
          <a:p>
            <a:pPr lvl="2"/>
            <a:r>
              <a:rPr lang="en-GB" sz="1800" dirty="0"/>
              <a:t>ONE </a:t>
            </a:r>
            <a:r>
              <a:rPr lang="en-GB" sz="1800" u="sng" dirty="0"/>
              <a:t>band</a:t>
            </a:r>
          </a:p>
          <a:p>
            <a:pPr lvl="2"/>
            <a:r>
              <a:rPr lang="en-GB" sz="1800" dirty="0"/>
              <a:t>performing in ONE stage</a:t>
            </a:r>
            <a:endParaRPr lang="en-GB" sz="1800" u="sng" dirty="0"/>
          </a:p>
          <a:p>
            <a:pPr lvl="2"/>
            <a:r>
              <a:rPr lang="en-GB" sz="1800" dirty="0"/>
              <a:t>on ONE date</a:t>
            </a:r>
          </a:p>
          <a:p>
            <a:pPr lvl="2"/>
            <a:r>
              <a:rPr lang="en-GB" sz="1800" dirty="0"/>
              <a:t>at  ONE time</a:t>
            </a:r>
          </a:p>
          <a:p>
            <a:pPr lvl="1"/>
            <a:r>
              <a:rPr lang="en-US" sz="2000" dirty="0"/>
              <a:t>BFM is responsible for ensuring there are no clashes</a:t>
            </a:r>
            <a:br>
              <a:rPr lang="en-GB" sz="2000" dirty="0"/>
            </a:br>
            <a:endParaRPr lang="en-GB" sz="2000" dirty="0"/>
          </a:p>
          <a:p>
            <a:pPr lvl="1"/>
            <a:r>
              <a:rPr lang="en-GB" sz="2000" dirty="0"/>
              <a:t>a band may be scheduled to perform:</a:t>
            </a:r>
          </a:p>
          <a:p>
            <a:pPr lvl="2"/>
            <a:r>
              <a:rPr lang="en-GB" dirty="0"/>
              <a:t>on different stages on different dates</a:t>
            </a:r>
          </a:p>
          <a:p>
            <a:pPr lvl="2"/>
            <a:r>
              <a:rPr lang="en-GB" dirty="0"/>
              <a:t>on different stages on the same date</a:t>
            </a:r>
          </a:p>
          <a:p>
            <a:pPr lvl="2"/>
            <a:r>
              <a:rPr lang="en-GB" dirty="0"/>
              <a:t>on the same stage on different dates</a:t>
            </a:r>
          </a:p>
          <a:p>
            <a:pPr lvl="2"/>
            <a:r>
              <a:rPr lang="en-GB" dirty="0"/>
              <a:t>on the same stage on the same date (different times)</a:t>
            </a:r>
          </a:p>
          <a:p>
            <a:r>
              <a:rPr lang="en-GB" dirty="0"/>
              <a:t>Keeps track of how many people are in stage area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Festival Possible Facts 3</a:t>
            </a:r>
          </a:p>
        </p:txBody>
      </p:sp>
      <p:sp>
        <p:nvSpPr>
          <p:cNvPr id="5" name="Cloud Callout 4"/>
          <p:cNvSpPr/>
          <p:nvPr/>
        </p:nvSpPr>
        <p:spPr bwMode="auto">
          <a:xfrm>
            <a:off x="4860032" y="1252264"/>
            <a:ext cx="4150815" cy="1690439"/>
          </a:xfrm>
          <a:prstGeom prst="cloudCallout">
            <a:avLst>
              <a:gd name="adj1" fmla="val -16543"/>
              <a:gd name="adj2" fmla="val 65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performance id will allow</a:t>
            </a:r>
            <a:r>
              <a:rPr kumimoji="0" lang="en-GB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stage info to be retrieved. 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0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475" y="904032"/>
            <a:ext cx="8363272" cy="5202832"/>
          </a:xfrm>
        </p:spPr>
        <p:txBody>
          <a:bodyPr/>
          <a:lstStyle/>
          <a:p>
            <a:r>
              <a:rPr lang="en-GB" sz="2000" dirty="0"/>
              <a:t>only ONE band should be scheduled for a specific date/time/stage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2000" dirty="0"/>
              <a:t>the Festival Manager determines the amount of time allocated to the band for a performance and ensures that the next band is scheduled at a later appropriate time. 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BEAM is NOT a scheduling system and is NOT responsible for ensuring that band performances do not overlap. (so you must ensure that your test data does not have this problem)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Authorisation to enter a specific stage area is granted to a band member for the whole day on which their band has a performance scheduled for that date on that stage</a:t>
            </a:r>
            <a:br>
              <a:rPr lang="en-GB" sz="2000" dirty="0"/>
            </a:br>
            <a:endParaRPr lang="en-GB" sz="1000" dirty="0"/>
          </a:p>
          <a:p>
            <a:pPr marL="0" indent="0">
              <a:buNone/>
            </a:pPr>
            <a:r>
              <a:rPr lang="en-GB" sz="2000" b="1" u="sng" dirty="0">
                <a:solidFill>
                  <a:srgbClr val="FF0000"/>
                </a:solidFill>
              </a:rPr>
              <a:t>IMPORTANT CHANGE IN SPECIFICATION JUST FOR PROTOTYPE</a:t>
            </a:r>
          </a:p>
          <a:p>
            <a:r>
              <a:rPr lang="en-GB" sz="2000" b="1" u="sng" dirty="0">
                <a:solidFill>
                  <a:srgbClr val="FF0000"/>
                </a:solidFill>
              </a:rPr>
              <a:t>ALL</a:t>
            </a:r>
            <a:r>
              <a:rPr lang="en-GB" sz="2000" b="1" u="sng" dirty="0"/>
              <a:t> </a:t>
            </a:r>
            <a:r>
              <a:rPr lang="en-GB" sz="2000" dirty="0"/>
              <a:t>members of a band will be allowed to enter a stage area on the day that their band has a performance on that stage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Festival Constraints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A4530-9932-4B8D-88B1-941C93AB3FEF}"/>
              </a:ext>
            </a:extLst>
          </p:cNvPr>
          <p:cNvSpPr/>
          <p:nvPr/>
        </p:nvSpPr>
        <p:spPr bwMode="auto">
          <a:xfrm>
            <a:off x="395536" y="4581128"/>
            <a:ext cx="8363272" cy="13728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4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51E0D-4101-4845-B065-1851513D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48" y="898412"/>
            <a:ext cx="8229600" cy="5194884"/>
          </a:xfrm>
        </p:spPr>
        <p:txBody>
          <a:bodyPr/>
          <a:lstStyle/>
          <a:p>
            <a:pPr marL="400050"/>
            <a:r>
              <a:rPr lang="en-GB" sz="2000" dirty="0"/>
              <a:t>Now that all members of a band are allowed entry to a stage area on the day of the performance</a:t>
            </a:r>
          </a:p>
          <a:p>
            <a:pPr marL="57150" indent="0">
              <a:buNone/>
            </a:pPr>
            <a:endParaRPr lang="en-GB" sz="2000" dirty="0"/>
          </a:p>
          <a:p>
            <a:pPr marL="400050"/>
            <a:r>
              <a:rPr lang="en-GB" sz="2000" dirty="0"/>
              <a:t>For entry checking, BEAM needs to know</a:t>
            </a:r>
          </a:p>
          <a:p>
            <a:pPr marL="800100" lvl="1"/>
            <a:r>
              <a:rPr lang="en-GB" sz="2000" dirty="0"/>
              <a:t>member id</a:t>
            </a:r>
          </a:p>
          <a:p>
            <a:pPr marL="800100" lvl="1"/>
            <a:r>
              <a:rPr lang="en-GB" sz="2000" dirty="0"/>
              <a:t>stage</a:t>
            </a:r>
          </a:p>
          <a:p>
            <a:pPr marL="800100" lvl="1"/>
            <a:r>
              <a:rPr lang="en-GB" sz="2000" dirty="0"/>
              <a:t>date</a:t>
            </a:r>
          </a:p>
          <a:p>
            <a:pPr marL="400050"/>
            <a:r>
              <a:rPr lang="en-GB" sz="2000" dirty="0"/>
              <a:t>BEAM will need to check that :</a:t>
            </a:r>
          </a:p>
          <a:p>
            <a:pPr marL="800100" lvl="1"/>
            <a:r>
              <a:rPr lang="en-GB" sz="2000" dirty="0"/>
              <a:t>the member belongs to a band</a:t>
            </a:r>
          </a:p>
          <a:p>
            <a:pPr marL="800100" lvl="1"/>
            <a:r>
              <a:rPr lang="en-GB" sz="2000" dirty="0"/>
              <a:t>…. which has a performance</a:t>
            </a:r>
          </a:p>
          <a:p>
            <a:pPr marL="800100" lvl="1"/>
            <a:r>
              <a:rPr lang="en-GB" sz="2000" dirty="0"/>
              <a:t>…. on that day</a:t>
            </a:r>
          </a:p>
          <a:p>
            <a:pPr marL="800100" lvl="1"/>
            <a:r>
              <a:rPr lang="en-GB" sz="2000" dirty="0"/>
              <a:t>….. on that stage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11142-247D-4F7A-A52C-8EE8B4E0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72DE3-4127-40F6-B563-769B3A7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Entry 5</a:t>
            </a:r>
          </a:p>
        </p:txBody>
      </p:sp>
    </p:spTree>
    <p:extLst>
      <p:ext uri="{BB962C8B-B14F-4D97-AF65-F5344CB8AC3E}">
        <p14:creationId xmlns:p14="http://schemas.microsoft.com/office/powerpoint/2010/main" val="348545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Entry - this is not necessarily a DB table</a:t>
            </a:r>
          </a:p>
          <a:p>
            <a:pPr lvl="1"/>
            <a:r>
              <a:rPr lang="en-GB" dirty="0"/>
              <a:t>system should be able to check if a member can enter a stage on a specified date</a:t>
            </a:r>
          </a:p>
          <a:p>
            <a:pPr lvl="1"/>
            <a:r>
              <a:rPr lang="en-GB" dirty="0"/>
              <a:t>Input: stage#, date, member#</a:t>
            </a:r>
          </a:p>
          <a:p>
            <a:pPr lvl="1"/>
            <a:r>
              <a:rPr lang="en-GB" dirty="0"/>
              <a:t>Easiest check is to use Performance number</a:t>
            </a:r>
          </a:p>
          <a:p>
            <a:pPr lvl="2"/>
            <a:r>
              <a:rPr lang="en-GB" dirty="0"/>
              <a:t>visual check :  query Performance table by stage &amp; date</a:t>
            </a:r>
          </a:p>
          <a:p>
            <a:pPr lvl="2"/>
            <a:r>
              <a:rPr lang="en-GB" dirty="0"/>
              <a:t>use member:  to check which band they belong to</a:t>
            </a:r>
          </a:p>
          <a:p>
            <a:pPr lvl="2"/>
            <a:r>
              <a:rPr lang="en-GB" dirty="0"/>
              <a:t>does the band have a performance </a:t>
            </a:r>
            <a:r>
              <a:rPr lang="en-GB" dirty="0" err="1"/>
              <a:t>st</a:t>
            </a:r>
            <a:r>
              <a:rPr lang="en-GB" dirty="0"/>
              <a:t> the stage on that data</a:t>
            </a:r>
          </a:p>
          <a:p>
            <a:pPr lvl="1"/>
            <a:r>
              <a:rPr lang="en-GB" dirty="0"/>
              <a:t>the result will be either: Allow OR Deny</a:t>
            </a:r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This is an advanced features (see UAT)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Blastonbury</a:t>
            </a:r>
            <a:r>
              <a:rPr lang="en-GB" dirty="0"/>
              <a:t> Facts 6</a:t>
            </a:r>
          </a:p>
        </p:txBody>
      </p:sp>
    </p:spTree>
    <p:extLst>
      <p:ext uri="{BB962C8B-B14F-4D97-AF65-F5344CB8AC3E}">
        <p14:creationId xmlns:p14="http://schemas.microsoft.com/office/powerpoint/2010/main" val="273361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69107"/>
            <a:ext cx="8229600" cy="5184576"/>
          </a:xfrm>
        </p:spPr>
        <p:txBody>
          <a:bodyPr/>
          <a:lstStyle/>
          <a:p>
            <a:r>
              <a:rPr lang="en-GB" dirty="0"/>
              <a:t>GP3 Assignment Specification describes</a:t>
            </a:r>
          </a:p>
          <a:p>
            <a:pPr lvl="1"/>
            <a:r>
              <a:rPr lang="en-GB" sz="2000" dirty="0"/>
              <a:t>System Requirements - what the application should do</a:t>
            </a:r>
          </a:p>
          <a:p>
            <a:pPr lvl="1"/>
            <a:r>
              <a:rPr lang="en-GB" sz="2000" dirty="0"/>
              <a:t>DB Schema - data in the system </a:t>
            </a:r>
          </a:p>
          <a:p>
            <a:pPr lvl="1"/>
            <a:r>
              <a:rPr lang="en-GB" sz="2000" dirty="0"/>
              <a:t>Deliverables - what you need to provide</a:t>
            </a:r>
          </a:p>
          <a:p>
            <a:pPr lvl="1"/>
            <a:r>
              <a:rPr lang="en-GB" sz="2000" dirty="0"/>
              <a:t>Assessment scheme</a:t>
            </a:r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Client Sample Data &amp; Scenarios</a:t>
            </a:r>
          </a:p>
          <a:p>
            <a:pPr lvl="1"/>
            <a:r>
              <a:rPr lang="en-GB" sz="2000" dirty="0"/>
              <a:t>Sample data to be loaded into your application for the demo</a:t>
            </a:r>
          </a:p>
          <a:p>
            <a:pPr lvl="1"/>
            <a:r>
              <a:rPr lang="en-GB" sz="2000" dirty="0"/>
              <a:t>Data will be used in testing your application</a:t>
            </a:r>
          </a:p>
          <a:p>
            <a:pPr lvl="1"/>
            <a:r>
              <a:rPr lang="en-GB" sz="2000" dirty="0"/>
              <a:t>Client priorities show client concerns</a:t>
            </a:r>
          </a:p>
          <a:p>
            <a:pPr lvl="1"/>
            <a:r>
              <a:rPr lang="en-GB" sz="2000" dirty="0"/>
              <a:t>Scenarios show how application may be used (suggests tests)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</a:t>
            </a:r>
            <a:fld id="{A681AF34-2C81-D04E-BADF-79F0BE3CFCC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Documents 1</a:t>
            </a:r>
          </a:p>
        </p:txBody>
      </p:sp>
    </p:spTree>
    <p:extLst>
      <p:ext uri="{BB962C8B-B14F-4D97-AF65-F5344CB8AC3E}">
        <p14:creationId xmlns:p14="http://schemas.microsoft.com/office/powerpoint/2010/main" val="3545325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CB95E5AF1A341C5B5946D31B60D1562"/>
  <p:tag name="TPVERSION" val="5"/>
  <p:tag name="TPFULLVERSION" val="5.4.1.2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SITDE_1112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404040"/>
        </a:dk1>
        <a:lt1>
          <a:srgbClr val="FFFFFF"/>
        </a:lt1>
        <a:dk2>
          <a:srgbClr val="000000"/>
        </a:dk2>
        <a:lt2>
          <a:srgbClr val="2D2015"/>
        </a:lt2>
        <a:accent1>
          <a:srgbClr val="DDBEFF"/>
        </a:accent1>
        <a:accent2>
          <a:srgbClr val="AA272F"/>
        </a:accent2>
        <a:accent3>
          <a:srgbClr val="FFFFFF"/>
        </a:accent3>
        <a:accent4>
          <a:srgbClr val="353535"/>
        </a:accent4>
        <a:accent5>
          <a:srgbClr val="EBDBFF"/>
        </a:accent5>
        <a:accent6>
          <a:srgbClr val="9A222A"/>
        </a:accent6>
        <a:hlink>
          <a:srgbClr val="005BBB"/>
        </a:hlink>
        <a:folHlink>
          <a:srgbClr val="0026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CSITDE_1112 template</Template>
  <TotalTime>6206</TotalTime>
  <Words>1484</Words>
  <Application>Microsoft Office PowerPoint</Application>
  <PresentationFormat>On-screen Show (4:3)</PresentationFormat>
  <Paragraphs>234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 Antiqua</vt:lpstr>
      <vt:lpstr>Calibri</vt:lpstr>
      <vt:lpstr>CSITDE_1112 template</vt:lpstr>
      <vt:lpstr>5COM1053 Computer Science Development Exercise  5COM1061 Information Technology Development Exercise </vt:lpstr>
      <vt:lpstr>GP3 Specification</vt:lpstr>
      <vt:lpstr>Blastonbury Festival Possible Facts 1</vt:lpstr>
      <vt:lpstr>Blastonbury Festival Possible Facts 2</vt:lpstr>
      <vt:lpstr>Blastonbury Festival Possible Facts 3</vt:lpstr>
      <vt:lpstr>Blastonbury Festival Constraints 4</vt:lpstr>
      <vt:lpstr>Blastonbury Entry 5</vt:lpstr>
      <vt:lpstr>Blastonbury Facts 6</vt:lpstr>
      <vt:lpstr>Essential Documents 1</vt:lpstr>
      <vt:lpstr>Essential Documents 2</vt:lpstr>
      <vt:lpstr>User Acceptance Tests Part 1-5</vt:lpstr>
      <vt:lpstr>UAT Parts 6 - 8</vt:lpstr>
      <vt:lpstr>Short Presentation at the demo</vt:lpstr>
      <vt:lpstr>Deliverables</vt:lpstr>
      <vt:lpstr>Teamwork &amp; Project Planning</vt:lpstr>
      <vt:lpstr>BEAM</vt:lpstr>
      <vt:lpstr>Project Development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5COM0085 Computer Science Development Exercise  5COM0086 Information Technology Development Exercise</dc:title>
  <dc:creator>helz</dc:creator>
  <cp:lastModifiedBy>Olenka</cp:lastModifiedBy>
  <cp:revision>451</cp:revision>
  <cp:lastPrinted>2019-02-08T11:50:17Z</cp:lastPrinted>
  <dcterms:created xsi:type="dcterms:W3CDTF">2012-10-14T08:16:15Z</dcterms:created>
  <dcterms:modified xsi:type="dcterms:W3CDTF">2020-02-21T23:02:29Z</dcterms:modified>
</cp:coreProperties>
</file>