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3" r:id="rId1"/>
  </p:sldMasterIdLst>
  <p:sldIdLst>
    <p:sldId id="256" r:id="rId2"/>
    <p:sldId id="257" r:id="rId3"/>
    <p:sldId id="258" r:id="rId4"/>
    <p:sldId id="261"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BEFBF5-CD77-8B40-85AD-514F74F3B64E}" v="151" dt="2020-04-19T14:54:04.975"/>
    <p1510:client id="{75469875-6E2A-4837-B7C1-182B034DDAE3}" v="84" dt="2020-04-19T00:30:44.4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05"/>
    <p:restoredTop sz="94728"/>
  </p:normalViewPr>
  <p:slideViewPr>
    <p:cSldViewPr snapToGrid="0" snapToObjects="1">
      <p:cViewPr>
        <p:scale>
          <a:sx n="92" d="100"/>
          <a:sy n="92" d="100"/>
        </p:scale>
        <p:origin x="1112"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8A48549-91EB-2348-A2BB-C0D805696ACB}"/>
              </a:ext>
            </a:extLst>
          </p:cNvPr>
          <p:cNvSpPr/>
          <p:nvPr userDrawn="1"/>
        </p:nvSpPr>
        <p:spPr>
          <a:xfrm>
            <a:off x="-1" y="0"/>
            <a:ext cx="12192001" cy="4898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BA08C50-4143-E644-85BE-3472C0DF04D5}" type="datetimeFigureOut">
              <a:rPr lang="en-US" smtClean="0"/>
              <a:t>4/19/20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F63A0-EB2E-2743-8FE0-379053AB7C64}" type="slidenum">
              <a:rPr lang="en-US" smtClean="0"/>
              <a:t>‹#›</a:t>
            </a:fld>
            <a:endParaRPr lang="en-US"/>
          </a:p>
        </p:txBody>
      </p:sp>
    </p:spTree>
    <p:extLst>
      <p:ext uri="{BB962C8B-B14F-4D97-AF65-F5344CB8AC3E}">
        <p14:creationId xmlns:p14="http://schemas.microsoft.com/office/powerpoint/2010/main" val="544820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BA08C50-4143-E644-85BE-3472C0DF04D5}" type="datetimeFigureOut">
              <a:rPr lang="en-US" smtClean="0"/>
              <a:t>4/19/20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F63A0-EB2E-2743-8FE0-379053AB7C64}" type="slidenum">
              <a:rPr lang="en-US" smtClean="0"/>
              <a:t>‹#›</a:t>
            </a:fld>
            <a:endParaRPr lang="en-US"/>
          </a:p>
        </p:txBody>
      </p:sp>
    </p:spTree>
    <p:extLst>
      <p:ext uri="{BB962C8B-B14F-4D97-AF65-F5344CB8AC3E}">
        <p14:creationId xmlns:p14="http://schemas.microsoft.com/office/powerpoint/2010/main" val="2179557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EBA08C50-4143-E644-85BE-3472C0DF04D5}" type="datetimeFigureOut">
              <a:rPr lang="en-US" smtClean="0"/>
              <a:t>4/19/20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F63A0-EB2E-2743-8FE0-379053AB7C64}" type="slidenum">
              <a:rPr lang="en-US" smtClean="0"/>
              <a:t>‹#›</a:t>
            </a:fld>
            <a:endParaRPr lang="en-US"/>
          </a:p>
        </p:txBody>
      </p:sp>
    </p:spTree>
    <p:extLst>
      <p:ext uri="{BB962C8B-B14F-4D97-AF65-F5344CB8AC3E}">
        <p14:creationId xmlns:p14="http://schemas.microsoft.com/office/powerpoint/2010/main" val="2711161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EBA08C50-4143-E644-85BE-3472C0DF04D5}" type="datetimeFigureOut">
              <a:rPr lang="en-US" smtClean="0"/>
              <a:t>4/19/20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F63A0-EB2E-2743-8FE0-379053AB7C64}" type="slidenum">
              <a:rPr lang="en-US" smtClean="0"/>
              <a:t>‹#›</a:t>
            </a:fld>
            <a:endParaRPr lang="en-US"/>
          </a:p>
        </p:txBody>
      </p:sp>
    </p:spTree>
    <p:extLst>
      <p:ext uri="{BB962C8B-B14F-4D97-AF65-F5344CB8AC3E}">
        <p14:creationId xmlns:p14="http://schemas.microsoft.com/office/powerpoint/2010/main" val="2891794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EBA08C50-4143-E644-85BE-3472C0DF04D5}" type="datetimeFigureOut">
              <a:rPr lang="en-US" smtClean="0"/>
              <a:t>4/19/20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F63A0-EB2E-2743-8FE0-379053AB7C64}" type="slidenum">
              <a:rPr lang="en-US" smtClean="0"/>
              <a:t>‹#›</a:t>
            </a:fld>
            <a:endParaRPr lang="en-US"/>
          </a:p>
        </p:txBody>
      </p:sp>
    </p:spTree>
    <p:extLst>
      <p:ext uri="{BB962C8B-B14F-4D97-AF65-F5344CB8AC3E}">
        <p14:creationId xmlns:p14="http://schemas.microsoft.com/office/powerpoint/2010/main" val="1797398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EBA08C50-4143-E644-85BE-3472C0DF04D5}" type="datetimeFigureOut">
              <a:rPr lang="en-US" smtClean="0"/>
              <a:t>4/19/20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F63A0-EB2E-2743-8FE0-379053AB7C64}" type="slidenum">
              <a:rPr lang="en-US" smtClean="0"/>
              <a:t>‹#›</a:t>
            </a:fld>
            <a:endParaRPr lang="en-US"/>
          </a:p>
        </p:txBody>
      </p:sp>
    </p:spTree>
    <p:extLst>
      <p:ext uri="{BB962C8B-B14F-4D97-AF65-F5344CB8AC3E}">
        <p14:creationId xmlns:p14="http://schemas.microsoft.com/office/powerpoint/2010/main" val="13364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F7FB04E-0034-8C42-9903-1BD8D8D5CB03}"/>
              </a:ext>
            </a:extLst>
          </p:cNvPr>
          <p:cNvSpPr/>
          <p:nvPr userDrawn="1"/>
        </p:nvSpPr>
        <p:spPr>
          <a:xfrm>
            <a:off x="0" y="0"/>
            <a:ext cx="12192000" cy="1871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BA08C50-4143-E644-85BE-3472C0DF04D5}" type="datetimeFigureOut">
              <a:rPr lang="en-US" smtClean="0"/>
              <a:t>4/19/20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F63A0-EB2E-2743-8FE0-379053AB7C64}" type="slidenum">
              <a:rPr lang="en-US" smtClean="0"/>
              <a:t>‹#›</a:t>
            </a:fld>
            <a:endParaRPr lang="en-US"/>
          </a:p>
        </p:txBody>
      </p:sp>
    </p:spTree>
    <p:extLst>
      <p:ext uri="{BB962C8B-B14F-4D97-AF65-F5344CB8AC3E}">
        <p14:creationId xmlns:p14="http://schemas.microsoft.com/office/powerpoint/2010/main" val="1156108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BA08C50-4143-E644-85BE-3472C0DF04D5}" type="datetimeFigureOut">
              <a:rPr lang="en-US" smtClean="0"/>
              <a:t>4/19/20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F63A0-EB2E-2743-8FE0-379053AB7C64}" type="slidenum">
              <a:rPr lang="en-US" smtClean="0"/>
              <a:t>‹#›</a:t>
            </a:fld>
            <a:endParaRPr lang="en-US"/>
          </a:p>
        </p:txBody>
      </p:sp>
    </p:spTree>
    <p:extLst>
      <p:ext uri="{BB962C8B-B14F-4D97-AF65-F5344CB8AC3E}">
        <p14:creationId xmlns:p14="http://schemas.microsoft.com/office/powerpoint/2010/main" val="3665501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EBA08C50-4143-E644-85BE-3472C0DF04D5}" type="datetimeFigureOut">
              <a:rPr lang="en-US" smtClean="0"/>
              <a:t>4/19/20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F63A0-EB2E-2743-8FE0-379053AB7C64}" type="slidenum">
              <a:rPr lang="en-US" smtClean="0"/>
              <a:t>‹#›</a:t>
            </a:fld>
            <a:endParaRPr lang="en-US"/>
          </a:p>
        </p:txBody>
      </p:sp>
    </p:spTree>
    <p:extLst>
      <p:ext uri="{BB962C8B-B14F-4D97-AF65-F5344CB8AC3E}">
        <p14:creationId xmlns:p14="http://schemas.microsoft.com/office/powerpoint/2010/main" val="1937303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EBA08C50-4143-E644-85BE-3472C0DF04D5}" type="datetimeFigureOut">
              <a:rPr lang="en-US" smtClean="0"/>
              <a:t>4/19/20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F63A0-EB2E-2743-8FE0-379053AB7C64}" type="slidenum">
              <a:rPr lang="en-US" smtClean="0"/>
              <a:t>‹#›</a:t>
            </a:fld>
            <a:endParaRPr lang="en-US"/>
          </a:p>
        </p:txBody>
      </p:sp>
    </p:spTree>
    <p:extLst>
      <p:ext uri="{BB962C8B-B14F-4D97-AF65-F5344CB8AC3E}">
        <p14:creationId xmlns:p14="http://schemas.microsoft.com/office/powerpoint/2010/main" val="605996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EBA08C50-4143-E644-85BE-3472C0DF04D5}" type="datetimeFigureOut">
              <a:rPr lang="en-US" smtClean="0"/>
              <a:t>4/19/20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F63A0-EB2E-2743-8FE0-379053AB7C64}" type="slidenum">
              <a:rPr lang="en-US" smtClean="0"/>
              <a:t>‹#›</a:t>
            </a:fld>
            <a:endParaRPr lang="en-US"/>
          </a:p>
        </p:txBody>
      </p:sp>
    </p:spTree>
    <p:extLst>
      <p:ext uri="{BB962C8B-B14F-4D97-AF65-F5344CB8AC3E}">
        <p14:creationId xmlns:p14="http://schemas.microsoft.com/office/powerpoint/2010/main" val="3560288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A08C50-4143-E644-85BE-3472C0DF04D5}" type="datetimeFigureOut">
              <a:rPr lang="en-US" smtClean="0"/>
              <a:t>4/19/20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F63A0-EB2E-2743-8FE0-379053AB7C64}" type="slidenum">
              <a:rPr lang="en-US" smtClean="0"/>
              <a:t>‹#›</a:t>
            </a:fld>
            <a:endParaRPr lang="en-US"/>
          </a:p>
        </p:txBody>
      </p:sp>
    </p:spTree>
    <p:extLst>
      <p:ext uri="{BB962C8B-B14F-4D97-AF65-F5344CB8AC3E}">
        <p14:creationId xmlns:p14="http://schemas.microsoft.com/office/powerpoint/2010/main" val="4110311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BA08C50-4143-E644-85BE-3472C0DF04D5}" type="datetimeFigureOut">
              <a:rPr lang="en-US" smtClean="0"/>
              <a:t>4/19/20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F63A0-EB2E-2743-8FE0-379053AB7C64}" type="slidenum">
              <a:rPr lang="en-US" smtClean="0"/>
              <a:t>‹#›</a:t>
            </a:fld>
            <a:endParaRPr lang="en-US"/>
          </a:p>
        </p:txBody>
      </p:sp>
    </p:spTree>
    <p:extLst>
      <p:ext uri="{BB962C8B-B14F-4D97-AF65-F5344CB8AC3E}">
        <p14:creationId xmlns:p14="http://schemas.microsoft.com/office/powerpoint/2010/main" val="4161701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EBA08C50-4143-E644-85BE-3472C0DF04D5}" type="datetimeFigureOut">
              <a:rPr lang="en-US" smtClean="0"/>
              <a:t>4/19/20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058F63A0-EB2E-2743-8FE0-379053AB7C64}" type="slidenum">
              <a:rPr lang="en-US" smtClean="0"/>
              <a:t>‹#›</a:t>
            </a:fld>
            <a:endParaRPr lang="en-US"/>
          </a:p>
        </p:txBody>
      </p:sp>
    </p:spTree>
    <p:extLst>
      <p:ext uri="{BB962C8B-B14F-4D97-AF65-F5344CB8AC3E}">
        <p14:creationId xmlns:p14="http://schemas.microsoft.com/office/powerpoint/2010/main" val="392467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BA08C50-4143-E644-85BE-3472C0DF04D5}" type="datetimeFigureOut">
              <a:rPr lang="en-US" smtClean="0"/>
              <a:t>4/19/20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058F63A0-EB2E-2743-8FE0-379053AB7C64}" type="slidenum">
              <a:rPr lang="en-US" smtClean="0"/>
              <a:t>‹#›</a:t>
            </a:fld>
            <a:endParaRPr lang="en-US"/>
          </a:p>
        </p:txBody>
      </p:sp>
    </p:spTree>
    <p:extLst>
      <p:ext uri="{BB962C8B-B14F-4D97-AF65-F5344CB8AC3E}">
        <p14:creationId xmlns:p14="http://schemas.microsoft.com/office/powerpoint/2010/main" val="1792222491"/>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7FA5-5A1F-EA4C-BA82-BDCF2CA6050E}"/>
              </a:ext>
            </a:extLst>
          </p:cNvPr>
          <p:cNvSpPr>
            <a:spLocks noGrp="1"/>
          </p:cNvSpPr>
          <p:nvPr>
            <p:ph type="ctrTitle"/>
          </p:nvPr>
        </p:nvSpPr>
        <p:spPr>
          <a:effectLst/>
        </p:spPr>
        <p:txBody>
          <a:bodyPr/>
          <a:lstStyle/>
          <a:p>
            <a:r>
              <a:rPr lang="en-US" dirty="0"/>
              <a:t>GP3 Presentation</a:t>
            </a:r>
          </a:p>
        </p:txBody>
      </p:sp>
      <p:sp>
        <p:nvSpPr>
          <p:cNvPr id="3" name="Subtitle 2">
            <a:extLst>
              <a:ext uri="{FF2B5EF4-FFF2-40B4-BE49-F238E27FC236}">
                <a16:creationId xmlns:a16="http://schemas.microsoft.com/office/drawing/2014/main" id="{6521285F-7898-104D-A798-DD0F9F3D5167}"/>
              </a:ext>
            </a:extLst>
          </p:cNvPr>
          <p:cNvSpPr>
            <a:spLocks noGrp="1"/>
          </p:cNvSpPr>
          <p:nvPr>
            <p:ph type="subTitle" idx="1"/>
          </p:nvPr>
        </p:nvSpPr>
        <p:spPr>
          <a:xfrm>
            <a:off x="810001" y="5280846"/>
            <a:ext cx="10572000" cy="1248541"/>
          </a:xfrm>
          <a:effectLst/>
        </p:spPr>
        <p:txBody>
          <a:bodyPr>
            <a:normAutofit/>
          </a:bodyPr>
          <a:lstStyle/>
          <a:p>
            <a:r>
              <a:rPr lang="en-US" dirty="0"/>
              <a:t>Computer Science Development Exercise – Group 10</a:t>
            </a:r>
          </a:p>
          <a:p>
            <a:r>
              <a:rPr lang="en-US" dirty="0"/>
              <a:t>School Of Computer Science – University Of Hertfordshire</a:t>
            </a:r>
          </a:p>
          <a:p>
            <a:r>
              <a:rPr lang="en-US" dirty="0"/>
              <a:t>April 2020</a:t>
            </a:r>
          </a:p>
        </p:txBody>
      </p:sp>
      <p:pic>
        <p:nvPicPr>
          <p:cNvPr id="4" name="Picture 3">
            <a:extLst>
              <a:ext uri="{FF2B5EF4-FFF2-40B4-BE49-F238E27FC236}">
                <a16:creationId xmlns:a16="http://schemas.microsoft.com/office/drawing/2014/main" id="{DB230712-62A6-B849-8300-6ADD887B2520}"/>
              </a:ext>
            </a:extLst>
          </p:cNvPr>
          <p:cNvPicPr>
            <a:picLocks noChangeAspect="1"/>
          </p:cNvPicPr>
          <p:nvPr/>
        </p:nvPicPr>
        <p:blipFill>
          <a:blip r:embed="rId2"/>
          <a:stretch>
            <a:fillRect/>
          </a:stretch>
        </p:blipFill>
        <p:spPr>
          <a:xfrm>
            <a:off x="8428037" y="442913"/>
            <a:ext cx="3251200" cy="762000"/>
          </a:xfrm>
          <a:prstGeom prst="rect">
            <a:avLst/>
          </a:prstGeom>
        </p:spPr>
      </p:pic>
    </p:spTree>
    <p:extLst>
      <p:ext uri="{BB962C8B-B14F-4D97-AF65-F5344CB8AC3E}">
        <p14:creationId xmlns:p14="http://schemas.microsoft.com/office/powerpoint/2010/main" val="119442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7F0C52-08B8-7948-A4DC-5D352BA47889}"/>
              </a:ext>
            </a:extLst>
          </p:cNvPr>
          <p:cNvSpPr>
            <a:spLocks noGrp="1"/>
          </p:cNvSpPr>
          <p:nvPr>
            <p:ph type="title"/>
          </p:nvPr>
        </p:nvSpPr>
        <p:spPr>
          <a:xfrm>
            <a:off x="965200" y="1218476"/>
            <a:ext cx="3187318" cy="4421050"/>
          </a:xfrm>
          <a:effectLst/>
        </p:spPr>
        <p:txBody>
          <a:bodyPr anchor="ctr">
            <a:normAutofit/>
          </a:bodyPr>
          <a:lstStyle/>
          <a:p>
            <a:pPr algn="r"/>
            <a:r>
              <a:rPr lang="en-US" sz="3000" dirty="0">
                <a:solidFill>
                  <a:schemeClr val="tx1"/>
                </a:solidFill>
              </a:rPr>
              <a:t>Team Working Roles &amp;  Responsibilities</a:t>
            </a:r>
          </a:p>
        </p:txBody>
      </p:sp>
      <p:cxnSp>
        <p:nvCxnSpPr>
          <p:cNvPr id="6"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D5E9A0-322F-524E-8869-B1E7A17B5A58}"/>
              </a:ext>
            </a:extLst>
          </p:cNvPr>
          <p:cNvSpPr>
            <a:spLocks noGrp="1"/>
          </p:cNvSpPr>
          <p:nvPr>
            <p:ph idx="1"/>
          </p:nvPr>
        </p:nvSpPr>
        <p:spPr>
          <a:xfrm>
            <a:off x="5146751" y="1218475"/>
            <a:ext cx="6080050" cy="4421051"/>
          </a:xfrm>
          <a:effectLst/>
        </p:spPr>
        <p:txBody>
          <a:bodyPr>
            <a:normAutofit/>
          </a:bodyPr>
          <a:lstStyle/>
          <a:p>
            <a:r>
              <a:rPr lang="en-US" sz="1600" dirty="0"/>
              <a:t>Roberto Figueiredo – Team Leader, Programmer and Design</a:t>
            </a:r>
          </a:p>
          <a:p>
            <a:r>
              <a:rPr lang="en-US" sz="1600" dirty="0"/>
              <a:t>João </a:t>
            </a:r>
            <a:r>
              <a:rPr lang="en-US" sz="1600" dirty="0" err="1"/>
              <a:t>Caeiro</a:t>
            </a:r>
            <a:r>
              <a:rPr lang="en-US" sz="1600" dirty="0"/>
              <a:t> -  Assistant Programmer and Documentation</a:t>
            </a:r>
          </a:p>
          <a:p>
            <a:r>
              <a:rPr lang="en-US" sz="1600" dirty="0"/>
              <a:t>Manuel </a:t>
            </a:r>
            <a:r>
              <a:rPr lang="en-US" sz="1600" dirty="0" err="1"/>
              <a:t>Rosmaninho</a:t>
            </a:r>
            <a:r>
              <a:rPr lang="en-US" sz="1600" dirty="0"/>
              <a:t> -  Database Design, Programmer and Tester</a:t>
            </a:r>
          </a:p>
          <a:p>
            <a:r>
              <a:rPr lang="en-US" sz="1600" dirty="0"/>
              <a:t>Tiago Lima – UI Design and Presentation</a:t>
            </a:r>
          </a:p>
          <a:p>
            <a:r>
              <a:rPr lang="en-US" sz="1600" dirty="0"/>
              <a:t>Mathew Chamberlain – Programmer and Documentation</a:t>
            </a:r>
          </a:p>
        </p:txBody>
      </p:sp>
    </p:spTree>
    <p:extLst>
      <p:ext uri="{BB962C8B-B14F-4D97-AF65-F5344CB8AC3E}">
        <p14:creationId xmlns:p14="http://schemas.microsoft.com/office/powerpoint/2010/main" val="3510489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E3F4-0AF1-A34B-8F42-62964FB0A60D}"/>
              </a:ext>
            </a:extLst>
          </p:cNvPr>
          <p:cNvSpPr>
            <a:spLocks noGrp="1"/>
          </p:cNvSpPr>
          <p:nvPr>
            <p:ph type="title"/>
          </p:nvPr>
        </p:nvSpPr>
        <p:spPr>
          <a:xfrm>
            <a:off x="810000" y="447188"/>
            <a:ext cx="10571998" cy="970450"/>
          </a:xfrm>
          <a:effectLst/>
        </p:spPr>
        <p:txBody>
          <a:bodyPr>
            <a:normAutofit/>
          </a:bodyPr>
          <a:lstStyle/>
          <a:p>
            <a:r>
              <a:rPr lang="en-US" dirty="0"/>
              <a:t>System Evaluation</a:t>
            </a:r>
          </a:p>
        </p:txBody>
      </p:sp>
      <p:grpSp>
        <p:nvGrpSpPr>
          <p:cNvPr id="30" name="Group 29">
            <a:extLst>
              <a:ext uri="{FF2B5EF4-FFF2-40B4-BE49-F238E27FC236}">
                <a16:creationId xmlns:a16="http://schemas.microsoft.com/office/drawing/2014/main" id="{27416925-421E-EA4F-8857-365E8F352EC2}"/>
              </a:ext>
            </a:extLst>
          </p:cNvPr>
          <p:cNvGrpSpPr/>
          <p:nvPr/>
        </p:nvGrpSpPr>
        <p:grpSpPr>
          <a:xfrm>
            <a:off x="553271" y="2430924"/>
            <a:ext cx="3893273" cy="3757244"/>
            <a:chOff x="398490" y="2430924"/>
            <a:chExt cx="3893273" cy="3757244"/>
          </a:xfrm>
        </p:grpSpPr>
        <p:grpSp>
          <p:nvGrpSpPr>
            <p:cNvPr id="29" name="Group 28">
              <a:extLst>
                <a:ext uri="{FF2B5EF4-FFF2-40B4-BE49-F238E27FC236}">
                  <a16:creationId xmlns:a16="http://schemas.microsoft.com/office/drawing/2014/main" id="{D5EDC537-FD66-6947-A8DE-D0B9CF3627F5}"/>
                </a:ext>
              </a:extLst>
            </p:cNvPr>
            <p:cNvGrpSpPr/>
            <p:nvPr/>
          </p:nvGrpSpPr>
          <p:grpSpPr>
            <a:xfrm>
              <a:off x="447104" y="2430924"/>
              <a:ext cx="3844659" cy="1339248"/>
              <a:chOff x="447104" y="2430924"/>
              <a:chExt cx="3844659" cy="1339248"/>
            </a:xfrm>
          </p:grpSpPr>
          <p:grpSp>
            <p:nvGrpSpPr>
              <p:cNvPr id="14" name="Group 13">
                <a:extLst>
                  <a:ext uri="{FF2B5EF4-FFF2-40B4-BE49-F238E27FC236}">
                    <a16:creationId xmlns:a16="http://schemas.microsoft.com/office/drawing/2014/main" id="{1BD7576C-9F7B-0348-B28C-572108D2141C}"/>
                  </a:ext>
                </a:extLst>
              </p:cNvPr>
              <p:cNvGrpSpPr/>
              <p:nvPr/>
            </p:nvGrpSpPr>
            <p:grpSpPr>
              <a:xfrm>
                <a:off x="447104" y="2865459"/>
                <a:ext cx="493989" cy="493989"/>
                <a:chOff x="-4875617" y="2142420"/>
                <a:chExt cx="1339248" cy="1339248"/>
              </a:xfrm>
            </p:grpSpPr>
            <p:sp>
              <p:nvSpPr>
                <p:cNvPr id="7" name="Oval 6">
                  <a:extLst>
                    <a:ext uri="{FF2B5EF4-FFF2-40B4-BE49-F238E27FC236}">
                      <a16:creationId xmlns:a16="http://schemas.microsoft.com/office/drawing/2014/main" id="{85BDD7FC-3A36-4541-B106-8DAD43B32E28}"/>
                    </a:ext>
                  </a:extLst>
                </p:cNvPr>
                <p:cNvSpPr/>
                <p:nvPr/>
              </p:nvSpPr>
              <p:spPr>
                <a:xfrm>
                  <a:off x="-4875617" y="2142420"/>
                  <a:ext cx="1339248" cy="1339248"/>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8" name="Rectangle 7" descr="Checkmark">
                  <a:extLst>
                    <a:ext uri="{FF2B5EF4-FFF2-40B4-BE49-F238E27FC236}">
                      <a16:creationId xmlns:a16="http://schemas.microsoft.com/office/drawing/2014/main" id="{ABC73723-3AF0-4F41-A256-60D30B8EA30E}"/>
                    </a:ext>
                  </a:extLst>
                </p:cNvPr>
                <p:cNvSpPr/>
                <p:nvPr/>
              </p:nvSpPr>
              <p:spPr>
                <a:xfrm>
                  <a:off x="-4594374" y="2423815"/>
                  <a:ext cx="776765" cy="77676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sp>
            <p:nvSpPr>
              <p:cNvPr id="9" name="Freeform 8">
                <a:extLst>
                  <a:ext uri="{FF2B5EF4-FFF2-40B4-BE49-F238E27FC236}">
                    <a16:creationId xmlns:a16="http://schemas.microsoft.com/office/drawing/2014/main" id="{DA2848C7-9079-564E-82FE-8102602BAC6F}"/>
                  </a:ext>
                </a:extLst>
              </p:cNvPr>
              <p:cNvSpPr/>
              <p:nvPr/>
            </p:nvSpPr>
            <p:spPr>
              <a:xfrm>
                <a:off x="1134963" y="2430924"/>
                <a:ext cx="3156800" cy="1339248"/>
              </a:xfrm>
              <a:custGeom>
                <a:avLst/>
                <a:gdLst>
                  <a:gd name="connsiteX0" fmla="*/ 0 w 3156800"/>
                  <a:gd name="connsiteY0" fmla="*/ 0 h 1339248"/>
                  <a:gd name="connsiteX1" fmla="*/ 3156800 w 3156800"/>
                  <a:gd name="connsiteY1" fmla="*/ 0 h 1339248"/>
                  <a:gd name="connsiteX2" fmla="*/ 3156800 w 3156800"/>
                  <a:gd name="connsiteY2" fmla="*/ 1339248 h 1339248"/>
                  <a:gd name="connsiteX3" fmla="*/ 0 w 3156800"/>
                  <a:gd name="connsiteY3" fmla="*/ 1339248 h 1339248"/>
                  <a:gd name="connsiteX4" fmla="*/ 0 w 3156800"/>
                  <a:gd name="connsiteY4" fmla="*/ 0 h 13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800" h="1339248">
                    <a:moveTo>
                      <a:pt x="0" y="0"/>
                    </a:moveTo>
                    <a:lnTo>
                      <a:pt x="3156800" y="0"/>
                    </a:lnTo>
                    <a:lnTo>
                      <a:pt x="3156800" y="1339248"/>
                    </a:lnTo>
                    <a:lnTo>
                      <a:pt x="0" y="1339248"/>
                    </a:lnTo>
                    <a:lnTo>
                      <a:pt x="0" y="0"/>
                    </a:lnTo>
                    <a:close/>
                  </a:path>
                </a:pathLst>
              </a:custGeom>
            </p:spPr>
            <p:style>
              <a:lnRef idx="0">
                <a:schemeClr val="accent2">
                  <a:alpha val="0"/>
                  <a:hueOff val="0"/>
                  <a:satOff val="0"/>
                  <a:lumOff val="0"/>
                  <a:alphaOff val="0"/>
                </a:schemeClr>
              </a:lnRef>
              <a:fillRef idx="0">
                <a:schemeClr val="accent2">
                  <a:alpha val="0"/>
                  <a:hueOff val="0"/>
                  <a:satOff val="0"/>
                  <a:lumOff val="0"/>
                  <a:alphaOff val="0"/>
                </a:schemeClr>
              </a:fillRef>
              <a:effectRef idx="0">
                <a:schemeClr val="accent2">
                  <a:alpha val="0"/>
                  <a:hueOff val="0"/>
                  <a:satOff val="0"/>
                  <a:lumOff val="0"/>
                  <a:alphaOff val="0"/>
                </a:schemeClr>
              </a:effectRef>
              <a:fontRef idx="minor">
                <a:schemeClr val="accent2">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Performs Well</a:t>
                </a:r>
              </a:p>
            </p:txBody>
          </p:sp>
        </p:grpSp>
        <p:sp>
          <p:nvSpPr>
            <p:cNvPr id="4" name="TextBox 3">
              <a:extLst>
                <a:ext uri="{FF2B5EF4-FFF2-40B4-BE49-F238E27FC236}">
                  <a16:creationId xmlns:a16="http://schemas.microsoft.com/office/drawing/2014/main" id="{845EFA6D-FAD8-FE45-A24D-9EE99B6DC90B}"/>
                </a:ext>
              </a:extLst>
            </p:cNvPr>
            <p:cNvSpPr txBox="1"/>
            <p:nvPr/>
          </p:nvSpPr>
          <p:spPr>
            <a:xfrm>
              <a:off x="398490" y="3602845"/>
              <a:ext cx="3509962" cy="2585323"/>
            </a:xfrm>
            <a:prstGeom prst="rect">
              <a:avLst/>
            </a:prstGeom>
            <a:noFill/>
          </p:spPr>
          <p:txBody>
            <a:bodyPr wrap="square" rtlCol="0" anchor="t">
              <a:spAutoFit/>
            </a:bodyPr>
            <a:lstStyle/>
            <a:p>
              <a:pPr marL="285750" indent="-285750">
                <a:buClr>
                  <a:srgbClr val="00F294"/>
                </a:buClr>
                <a:buFont typeface="Courier New" panose="02070309020205020404" pitchFamily="49" charset="0"/>
                <a:buChar char="o"/>
              </a:pPr>
              <a:r>
                <a:rPr lang="en-US"/>
                <a:t>Login System;</a:t>
              </a:r>
            </a:p>
            <a:p>
              <a:pPr marL="285750" indent="-285750">
                <a:buClr>
                  <a:srgbClr val="00F294"/>
                </a:buClr>
                <a:buFont typeface="Courier New" panose="02070309020205020404" pitchFamily="49" charset="0"/>
                <a:buChar char="o"/>
              </a:pPr>
              <a:r>
                <a:rPr lang="en-US"/>
                <a:t>Stage Entry System;</a:t>
              </a:r>
            </a:p>
            <a:p>
              <a:pPr marL="285750" indent="-285750">
                <a:buClr>
                  <a:srgbClr val="00F294"/>
                </a:buClr>
                <a:buFont typeface="Courier New" panose="02070309020205020404" pitchFamily="49" charset="0"/>
                <a:buChar char="o"/>
              </a:pPr>
              <a:r>
                <a:rPr lang="en-US"/>
                <a:t>Database data;</a:t>
              </a:r>
            </a:p>
            <a:p>
              <a:pPr marL="285750" indent="-285750">
                <a:buClr>
                  <a:srgbClr val="00F294"/>
                </a:buClr>
                <a:buFont typeface="Courier New" panose="02070309020205020404" pitchFamily="49" charset="0"/>
                <a:buChar char="o"/>
              </a:pPr>
              <a:r>
                <a:rPr lang="en-US"/>
                <a:t>Data creation;</a:t>
              </a:r>
            </a:p>
            <a:p>
              <a:pPr marL="285750" indent="-285750">
                <a:buClr>
                  <a:srgbClr val="00F294"/>
                </a:buClr>
                <a:buFont typeface="Courier New" panose="02070309020205020404" pitchFamily="49" charset="0"/>
                <a:buChar char="o"/>
              </a:pPr>
              <a:r>
                <a:rPr lang="en-US"/>
                <a:t>User centered workflow;</a:t>
              </a:r>
            </a:p>
            <a:p>
              <a:pPr marL="285750" indent="-285750">
                <a:buClr>
                  <a:srgbClr val="00F294"/>
                </a:buClr>
                <a:buFont typeface="Courier New" panose="02070309020205020404" pitchFamily="49" charset="0"/>
                <a:buChar char="o"/>
              </a:pPr>
              <a:r>
                <a:rPr lang="en-US"/>
                <a:t>Widgets;</a:t>
              </a:r>
            </a:p>
            <a:p>
              <a:pPr marL="285750" indent="-285750">
                <a:buClr>
                  <a:srgbClr val="00F294"/>
                </a:buClr>
                <a:buFont typeface="Courier New" panose="02070309020205020404" pitchFamily="49" charset="0"/>
                <a:buChar char="o"/>
              </a:pPr>
              <a:r>
                <a:rPr lang="en-US"/>
                <a:t>User dependent shortcuts;</a:t>
              </a:r>
            </a:p>
            <a:p>
              <a:pPr marL="285750" indent="-285750">
                <a:buClr>
                  <a:srgbClr val="00F294"/>
                </a:buClr>
                <a:buFont typeface="Courier New" panose="02070309020205020404" pitchFamily="49" charset="0"/>
                <a:buChar char="o"/>
              </a:pPr>
              <a:r>
                <a:rPr lang="en-US"/>
                <a:t>Design.</a:t>
              </a:r>
            </a:p>
            <a:p>
              <a:endParaRPr lang="en-US"/>
            </a:p>
          </p:txBody>
        </p:sp>
      </p:grpSp>
      <p:grpSp>
        <p:nvGrpSpPr>
          <p:cNvPr id="32" name="Group 31">
            <a:extLst>
              <a:ext uri="{FF2B5EF4-FFF2-40B4-BE49-F238E27FC236}">
                <a16:creationId xmlns:a16="http://schemas.microsoft.com/office/drawing/2014/main" id="{DF4BCCE6-A13D-7540-B6A0-F252DE88D2DE}"/>
              </a:ext>
            </a:extLst>
          </p:cNvPr>
          <p:cNvGrpSpPr/>
          <p:nvPr/>
        </p:nvGrpSpPr>
        <p:grpSpPr>
          <a:xfrm>
            <a:off x="4329942" y="2442830"/>
            <a:ext cx="3926674" cy="1806346"/>
            <a:chOff x="4592745" y="2442830"/>
            <a:chExt cx="3926674" cy="1806346"/>
          </a:xfrm>
        </p:grpSpPr>
        <p:grpSp>
          <p:nvGrpSpPr>
            <p:cNvPr id="31" name="Group 30">
              <a:extLst>
                <a:ext uri="{FF2B5EF4-FFF2-40B4-BE49-F238E27FC236}">
                  <a16:creationId xmlns:a16="http://schemas.microsoft.com/office/drawing/2014/main" id="{4ECE8D13-209A-A543-8620-14EECE2548D9}"/>
                </a:ext>
              </a:extLst>
            </p:cNvPr>
            <p:cNvGrpSpPr/>
            <p:nvPr/>
          </p:nvGrpSpPr>
          <p:grpSpPr>
            <a:xfrm>
              <a:off x="4610689" y="2442830"/>
              <a:ext cx="3827037" cy="1339248"/>
              <a:chOff x="4610689" y="2442830"/>
              <a:chExt cx="3827037" cy="1339248"/>
            </a:xfrm>
          </p:grpSpPr>
          <p:grpSp>
            <p:nvGrpSpPr>
              <p:cNvPr id="13" name="Group 12">
                <a:extLst>
                  <a:ext uri="{FF2B5EF4-FFF2-40B4-BE49-F238E27FC236}">
                    <a16:creationId xmlns:a16="http://schemas.microsoft.com/office/drawing/2014/main" id="{E05E11CE-1608-B344-A5AF-6D2933EED421}"/>
                  </a:ext>
                </a:extLst>
              </p:cNvPr>
              <p:cNvGrpSpPr/>
              <p:nvPr/>
            </p:nvGrpSpPr>
            <p:grpSpPr>
              <a:xfrm>
                <a:off x="4610689" y="2853553"/>
                <a:ext cx="493989" cy="493989"/>
                <a:chOff x="1640919" y="2110142"/>
                <a:chExt cx="1339248" cy="1339248"/>
              </a:xfrm>
            </p:grpSpPr>
            <p:sp>
              <p:nvSpPr>
                <p:cNvPr id="10" name="Oval 9">
                  <a:extLst>
                    <a:ext uri="{FF2B5EF4-FFF2-40B4-BE49-F238E27FC236}">
                      <a16:creationId xmlns:a16="http://schemas.microsoft.com/office/drawing/2014/main" id="{10A3B405-428E-A145-B443-1C3E385CA1D1}"/>
                    </a:ext>
                  </a:extLst>
                </p:cNvPr>
                <p:cNvSpPr/>
                <p:nvPr/>
              </p:nvSpPr>
              <p:spPr>
                <a:xfrm>
                  <a:off x="1640919" y="2110142"/>
                  <a:ext cx="1339248" cy="1339248"/>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1" name="Rectangle 10" descr="Lady bug">
                  <a:extLst>
                    <a:ext uri="{FF2B5EF4-FFF2-40B4-BE49-F238E27FC236}">
                      <a16:creationId xmlns:a16="http://schemas.microsoft.com/office/drawing/2014/main" id="{64FA7875-2884-4C49-8EE0-3380A5D21DF1}"/>
                    </a:ext>
                  </a:extLst>
                </p:cNvPr>
                <p:cNvSpPr/>
                <p:nvPr/>
              </p:nvSpPr>
              <p:spPr>
                <a:xfrm>
                  <a:off x="1654979" y="2177494"/>
                  <a:ext cx="1254730" cy="1157892"/>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sp>
            <p:nvSpPr>
              <p:cNvPr id="12" name="Freeform 11">
                <a:extLst>
                  <a:ext uri="{FF2B5EF4-FFF2-40B4-BE49-F238E27FC236}">
                    <a16:creationId xmlns:a16="http://schemas.microsoft.com/office/drawing/2014/main" id="{DE35D88D-EB9F-0248-B955-1D512582C908}"/>
                  </a:ext>
                </a:extLst>
              </p:cNvPr>
              <p:cNvSpPr/>
              <p:nvPr/>
            </p:nvSpPr>
            <p:spPr>
              <a:xfrm>
                <a:off x="5280926" y="2442830"/>
                <a:ext cx="3156800" cy="1339248"/>
              </a:xfrm>
              <a:custGeom>
                <a:avLst/>
                <a:gdLst>
                  <a:gd name="connsiteX0" fmla="*/ 0 w 3156800"/>
                  <a:gd name="connsiteY0" fmla="*/ 0 h 1339248"/>
                  <a:gd name="connsiteX1" fmla="*/ 3156800 w 3156800"/>
                  <a:gd name="connsiteY1" fmla="*/ 0 h 1339248"/>
                  <a:gd name="connsiteX2" fmla="*/ 3156800 w 3156800"/>
                  <a:gd name="connsiteY2" fmla="*/ 1339248 h 1339248"/>
                  <a:gd name="connsiteX3" fmla="*/ 0 w 3156800"/>
                  <a:gd name="connsiteY3" fmla="*/ 1339248 h 1339248"/>
                  <a:gd name="connsiteX4" fmla="*/ 0 w 3156800"/>
                  <a:gd name="connsiteY4" fmla="*/ 0 h 13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800" h="1339248">
                    <a:moveTo>
                      <a:pt x="0" y="0"/>
                    </a:moveTo>
                    <a:lnTo>
                      <a:pt x="3156800" y="0"/>
                    </a:lnTo>
                    <a:lnTo>
                      <a:pt x="3156800" y="1339248"/>
                    </a:lnTo>
                    <a:lnTo>
                      <a:pt x="0" y="1339248"/>
                    </a:lnTo>
                    <a:lnTo>
                      <a:pt x="0" y="0"/>
                    </a:lnTo>
                    <a:close/>
                  </a:path>
                </a:pathLst>
              </a:custGeom>
            </p:spPr>
            <p:style>
              <a:lnRef idx="0">
                <a:schemeClr val="accent2">
                  <a:alpha val="0"/>
                  <a:hueOff val="0"/>
                  <a:satOff val="0"/>
                  <a:lumOff val="0"/>
                  <a:alphaOff val="0"/>
                </a:schemeClr>
              </a:lnRef>
              <a:fillRef idx="0">
                <a:schemeClr val="accent2">
                  <a:alpha val="0"/>
                  <a:hueOff val="0"/>
                  <a:satOff val="0"/>
                  <a:lumOff val="0"/>
                  <a:alphaOff val="0"/>
                </a:schemeClr>
              </a:fillRef>
              <a:effectRef idx="0">
                <a:schemeClr val="accent2">
                  <a:alpha val="0"/>
                  <a:hueOff val="0"/>
                  <a:satOff val="0"/>
                  <a:lumOff val="0"/>
                  <a:alphaOff val="0"/>
                </a:schemeClr>
              </a:effectRef>
              <a:fontRef idx="minor">
                <a:schemeClr val="accent3">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Has bugs</a:t>
                </a:r>
              </a:p>
            </p:txBody>
          </p:sp>
        </p:grpSp>
        <p:sp>
          <p:nvSpPr>
            <p:cNvPr id="6" name="TextBox 5">
              <a:extLst>
                <a:ext uri="{FF2B5EF4-FFF2-40B4-BE49-F238E27FC236}">
                  <a16:creationId xmlns:a16="http://schemas.microsoft.com/office/drawing/2014/main" id="{CEDCA540-5861-6948-B77C-9ADBDFC49629}"/>
                </a:ext>
              </a:extLst>
            </p:cNvPr>
            <p:cNvSpPr txBox="1"/>
            <p:nvPr/>
          </p:nvSpPr>
          <p:spPr>
            <a:xfrm>
              <a:off x="4592745" y="3602845"/>
              <a:ext cx="3926674" cy="646331"/>
            </a:xfrm>
            <a:prstGeom prst="rect">
              <a:avLst/>
            </a:prstGeom>
            <a:noFill/>
          </p:spPr>
          <p:txBody>
            <a:bodyPr wrap="square" rtlCol="0" anchor="t">
              <a:spAutoFit/>
            </a:bodyPr>
            <a:lstStyle/>
            <a:p>
              <a:pPr marL="285750" indent="-285750">
                <a:buClr>
                  <a:schemeClr val="accent3">
                    <a:lumMod val="75000"/>
                  </a:schemeClr>
                </a:buClr>
                <a:buFont typeface="Courier New" panose="02070309020205020404" pitchFamily="49" charset="0"/>
                <a:buChar char="o"/>
              </a:pPr>
              <a:r>
                <a:rPr lang="en-US" dirty="0"/>
                <a:t>Logo disappears when login attempt fails;</a:t>
              </a:r>
            </a:p>
          </p:txBody>
        </p:sp>
      </p:grpSp>
      <p:grpSp>
        <p:nvGrpSpPr>
          <p:cNvPr id="34" name="Group 33">
            <a:extLst>
              <a:ext uri="{FF2B5EF4-FFF2-40B4-BE49-F238E27FC236}">
                <a16:creationId xmlns:a16="http://schemas.microsoft.com/office/drawing/2014/main" id="{7DF6FC84-DD42-044B-88FA-044BD68600F2}"/>
              </a:ext>
            </a:extLst>
          </p:cNvPr>
          <p:cNvGrpSpPr/>
          <p:nvPr/>
        </p:nvGrpSpPr>
        <p:grpSpPr>
          <a:xfrm>
            <a:off x="8246439" y="2430924"/>
            <a:ext cx="3926674" cy="2095251"/>
            <a:chOff x="8381724" y="2430924"/>
            <a:chExt cx="3926674" cy="2095251"/>
          </a:xfrm>
        </p:grpSpPr>
        <p:grpSp>
          <p:nvGrpSpPr>
            <p:cNvPr id="33" name="Group 32">
              <a:extLst>
                <a:ext uri="{FF2B5EF4-FFF2-40B4-BE49-F238E27FC236}">
                  <a16:creationId xmlns:a16="http://schemas.microsoft.com/office/drawing/2014/main" id="{D46CC2D8-7A35-7446-A975-5E74E80F8CA6}"/>
                </a:ext>
              </a:extLst>
            </p:cNvPr>
            <p:cNvGrpSpPr/>
            <p:nvPr/>
          </p:nvGrpSpPr>
          <p:grpSpPr>
            <a:xfrm>
              <a:off x="8392012" y="2430924"/>
              <a:ext cx="3822787" cy="1339248"/>
              <a:chOff x="8392012" y="2430924"/>
              <a:chExt cx="3822787" cy="1339248"/>
            </a:xfrm>
          </p:grpSpPr>
          <p:sp>
            <p:nvSpPr>
              <p:cNvPr id="25" name="Oval 24">
                <a:extLst>
                  <a:ext uri="{FF2B5EF4-FFF2-40B4-BE49-F238E27FC236}">
                    <a16:creationId xmlns:a16="http://schemas.microsoft.com/office/drawing/2014/main" id="{E7B77ABB-AAE5-6244-BB4D-5410BD0A42C5}"/>
                  </a:ext>
                </a:extLst>
              </p:cNvPr>
              <p:cNvSpPr/>
              <p:nvPr/>
            </p:nvSpPr>
            <p:spPr>
              <a:xfrm>
                <a:off x="8392012" y="2855161"/>
                <a:ext cx="493989" cy="493989"/>
              </a:xfrm>
              <a:prstGeom prst="ellipse">
                <a:avLst/>
              </a:prstGeom>
              <a:solidFill>
                <a:schemeClr val="accent6">
                  <a:lumMod val="75000"/>
                </a:schemeClr>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a:lstStyle/>
              <a:p>
                <a:endParaRPr lang="en-US" sz="2800" b="1">
                  <a:solidFill>
                    <a:schemeClr val="bg1"/>
                  </a:solidFill>
                  <a:latin typeface="Avenir Black" panose="02000503020000020003" pitchFamily="2" charset="0"/>
                  <a:cs typeface="Abadi" panose="020F0502020204030204" pitchFamily="34" charset="0"/>
                </a:endParaRPr>
              </a:p>
            </p:txBody>
          </p:sp>
          <p:sp>
            <p:nvSpPr>
              <p:cNvPr id="27" name="Freeform 26">
                <a:extLst>
                  <a:ext uri="{FF2B5EF4-FFF2-40B4-BE49-F238E27FC236}">
                    <a16:creationId xmlns:a16="http://schemas.microsoft.com/office/drawing/2014/main" id="{98D00B2A-E24F-4E4E-89EC-C5DF2E3AA06D}"/>
                  </a:ext>
                </a:extLst>
              </p:cNvPr>
              <p:cNvSpPr/>
              <p:nvPr/>
            </p:nvSpPr>
            <p:spPr>
              <a:xfrm>
                <a:off x="9057999" y="2430924"/>
                <a:ext cx="3156800" cy="1339248"/>
              </a:xfrm>
              <a:custGeom>
                <a:avLst/>
                <a:gdLst>
                  <a:gd name="connsiteX0" fmla="*/ 0 w 3156800"/>
                  <a:gd name="connsiteY0" fmla="*/ 0 h 1339248"/>
                  <a:gd name="connsiteX1" fmla="*/ 3156800 w 3156800"/>
                  <a:gd name="connsiteY1" fmla="*/ 0 h 1339248"/>
                  <a:gd name="connsiteX2" fmla="*/ 3156800 w 3156800"/>
                  <a:gd name="connsiteY2" fmla="*/ 1339248 h 1339248"/>
                  <a:gd name="connsiteX3" fmla="*/ 0 w 3156800"/>
                  <a:gd name="connsiteY3" fmla="*/ 1339248 h 1339248"/>
                  <a:gd name="connsiteX4" fmla="*/ 0 w 3156800"/>
                  <a:gd name="connsiteY4" fmla="*/ 0 h 133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800" h="1339248">
                    <a:moveTo>
                      <a:pt x="0" y="0"/>
                    </a:moveTo>
                    <a:lnTo>
                      <a:pt x="3156800" y="0"/>
                    </a:lnTo>
                    <a:lnTo>
                      <a:pt x="3156800" y="1339248"/>
                    </a:lnTo>
                    <a:lnTo>
                      <a:pt x="0" y="1339248"/>
                    </a:lnTo>
                    <a:lnTo>
                      <a:pt x="0" y="0"/>
                    </a:lnTo>
                    <a:close/>
                  </a:path>
                </a:pathLst>
              </a:custGeom>
            </p:spPr>
            <p:style>
              <a:lnRef idx="0">
                <a:schemeClr val="accent2">
                  <a:alpha val="0"/>
                  <a:hueOff val="0"/>
                  <a:satOff val="0"/>
                  <a:lumOff val="0"/>
                  <a:alphaOff val="0"/>
                </a:schemeClr>
              </a:lnRef>
              <a:fillRef idx="0">
                <a:schemeClr val="accent2">
                  <a:alpha val="0"/>
                  <a:hueOff val="0"/>
                  <a:satOff val="0"/>
                  <a:lumOff val="0"/>
                  <a:alphaOff val="0"/>
                </a:schemeClr>
              </a:fillRef>
              <a:effectRef idx="0">
                <a:schemeClr val="accent2">
                  <a:alpha val="0"/>
                  <a:hueOff val="0"/>
                  <a:satOff val="0"/>
                  <a:lumOff val="0"/>
                  <a:alphaOff val="0"/>
                </a:schemeClr>
              </a:effectRef>
              <a:fontRef idx="minor">
                <a:schemeClr val="accent3">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accent6">
                        <a:lumMod val="75000"/>
                      </a:schemeClr>
                    </a:solidFill>
                  </a:rPr>
                  <a:t>Not implemented</a:t>
                </a:r>
              </a:p>
            </p:txBody>
          </p:sp>
        </p:grpSp>
        <p:sp>
          <p:nvSpPr>
            <p:cNvPr id="28" name="TextBox 27">
              <a:extLst>
                <a:ext uri="{FF2B5EF4-FFF2-40B4-BE49-F238E27FC236}">
                  <a16:creationId xmlns:a16="http://schemas.microsoft.com/office/drawing/2014/main" id="{B083EE2C-0B4F-9C4C-8E67-C93B8C9318F4}"/>
                </a:ext>
              </a:extLst>
            </p:cNvPr>
            <p:cNvSpPr txBox="1"/>
            <p:nvPr/>
          </p:nvSpPr>
          <p:spPr>
            <a:xfrm>
              <a:off x="8381724" y="3602845"/>
              <a:ext cx="3926674" cy="923330"/>
            </a:xfrm>
            <a:prstGeom prst="rect">
              <a:avLst/>
            </a:prstGeom>
            <a:noFill/>
          </p:spPr>
          <p:txBody>
            <a:bodyPr wrap="square" rtlCol="0" anchor="t">
              <a:spAutoFit/>
            </a:bodyPr>
            <a:lstStyle/>
            <a:p>
              <a:pPr marL="285750" indent="-285750">
                <a:buClr>
                  <a:schemeClr val="accent6">
                    <a:lumMod val="75000"/>
                  </a:schemeClr>
                </a:buClr>
                <a:buFont typeface="Courier New" panose="02070309020205020404" pitchFamily="49" charset="0"/>
                <a:buChar char="o"/>
              </a:pPr>
              <a:r>
                <a:rPr lang="en-US" dirty="0"/>
                <a:t>Entry system Log(optional);</a:t>
              </a:r>
            </a:p>
            <a:p>
              <a:pPr marL="285750" indent="-285750">
                <a:buClr>
                  <a:schemeClr val="accent6">
                    <a:lumMod val="75000"/>
                  </a:schemeClr>
                </a:buClr>
                <a:buFont typeface="Courier New" panose="02070309020205020404" pitchFamily="49" charset="0"/>
                <a:buChar char="o"/>
              </a:pPr>
              <a:r>
                <a:rPr lang="en-US" dirty="0"/>
                <a:t>Navigation guide;</a:t>
              </a:r>
            </a:p>
            <a:p>
              <a:pPr marL="285750" indent="-285750">
                <a:buClr>
                  <a:schemeClr val="accent6">
                    <a:lumMod val="75000"/>
                  </a:schemeClr>
                </a:buClr>
                <a:buFont typeface="Courier New" panose="02070309020205020404" pitchFamily="49" charset="0"/>
                <a:buChar char="o"/>
              </a:pPr>
              <a:r>
                <a:rPr lang="en-US" dirty="0"/>
                <a:t>Date verification.</a:t>
              </a:r>
            </a:p>
          </p:txBody>
        </p:sp>
      </p:grpSp>
      <p:pic>
        <p:nvPicPr>
          <p:cNvPr id="40" name="Graphic 39" descr="Close">
            <a:extLst>
              <a:ext uri="{FF2B5EF4-FFF2-40B4-BE49-F238E27FC236}">
                <a16:creationId xmlns:a16="http://schemas.microsoft.com/office/drawing/2014/main" id="{CE8C17FE-DCE2-7544-AA0B-E2EC37B7A4B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20367" y="2933250"/>
            <a:ext cx="360033" cy="360033"/>
          </a:xfrm>
          <a:prstGeom prst="rect">
            <a:avLst/>
          </a:prstGeom>
        </p:spPr>
      </p:pic>
    </p:spTree>
    <p:extLst>
      <p:ext uri="{BB962C8B-B14F-4D97-AF65-F5344CB8AC3E}">
        <p14:creationId xmlns:p14="http://schemas.microsoft.com/office/powerpoint/2010/main" val="39660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6A3B-2D47-1848-8137-DDFF8D49894D}"/>
              </a:ext>
            </a:extLst>
          </p:cNvPr>
          <p:cNvSpPr>
            <a:spLocks noGrp="1"/>
          </p:cNvSpPr>
          <p:nvPr>
            <p:ph type="title"/>
          </p:nvPr>
        </p:nvSpPr>
        <p:spPr>
          <a:xfrm>
            <a:off x="810000" y="447188"/>
            <a:ext cx="10571998" cy="970450"/>
          </a:xfrm>
          <a:effectLst/>
        </p:spPr>
        <p:txBody>
          <a:bodyPr>
            <a:normAutofit/>
          </a:bodyPr>
          <a:lstStyle/>
          <a:p>
            <a:r>
              <a:rPr lang="en-US" dirty="0"/>
              <a:t>Overall Analysis &amp; Reflection</a:t>
            </a:r>
          </a:p>
        </p:txBody>
      </p:sp>
      <p:sp>
        <p:nvSpPr>
          <p:cNvPr id="4" name="TextBox 3">
            <a:extLst>
              <a:ext uri="{FF2B5EF4-FFF2-40B4-BE49-F238E27FC236}">
                <a16:creationId xmlns:a16="http://schemas.microsoft.com/office/drawing/2014/main" id="{8D59230E-3F5B-EF44-BAEC-86A69F6A7966}"/>
              </a:ext>
            </a:extLst>
          </p:cNvPr>
          <p:cNvSpPr txBox="1"/>
          <p:nvPr/>
        </p:nvSpPr>
        <p:spPr>
          <a:xfrm>
            <a:off x="9129713" y="1085850"/>
            <a:ext cx="184731" cy="369332"/>
          </a:xfrm>
          <a:prstGeom prst="rect">
            <a:avLst/>
          </a:prstGeom>
          <a:noFill/>
        </p:spPr>
        <p:txBody>
          <a:bodyPr wrap="none" rtlCol="0">
            <a:spAutoFit/>
          </a:bodyPr>
          <a:lstStyle/>
          <a:p>
            <a:endParaRPr lang="en-US" dirty="0"/>
          </a:p>
        </p:txBody>
      </p:sp>
      <p:grpSp>
        <p:nvGrpSpPr>
          <p:cNvPr id="3" name="Group 2">
            <a:extLst>
              <a:ext uri="{FF2B5EF4-FFF2-40B4-BE49-F238E27FC236}">
                <a16:creationId xmlns:a16="http://schemas.microsoft.com/office/drawing/2014/main" id="{C6B4BF3E-B28F-1E4D-846A-8786519ECBF4}"/>
              </a:ext>
            </a:extLst>
          </p:cNvPr>
          <p:cNvGrpSpPr/>
          <p:nvPr/>
        </p:nvGrpSpPr>
        <p:grpSpPr>
          <a:xfrm>
            <a:off x="1599657" y="2660073"/>
            <a:ext cx="8992684" cy="3475186"/>
            <a:chOff x="819150" y="2318234"/>
            <a:chExt cx="10562848" cy="4081972"/>
          </a:xfrm>
        </p:grpSpPr>
        <p:sp>
          <p:nvSpPr>
            <p:cNvPr id="5" name="Freeform 4">
              <a:extLst>
                <a:ext uri="{FF2B5EF4-FFF2-40B4-BE49-F238E27FC236}">
                  <a16:creationId xmlns:a16="http://schemas.microsoft.com/office/drawing/2014/main" id="{3F477F50-E0CD-0546-9521-76ADA1EDC0A7}"/>
                </a:ext>
              </a:extLst>
            </p:cNvPr>
            <p:cNvSpPr/>
            <p:nvPr/>
          </p:nvSpPr>
          <p:spPr>
            <a:xfrm>
              <a:off x="819150" y="2624976"/>
              <a:ext cx="10553700" cy="1728193"/>
            </a:xfrm>
            <a:custGeom>
              <a:avLst/>
              <a:gdLst>
                <a:gd name="connsiteX0" fmla="*/ 0 w 10553700"/>
                <a:gd name="connsiteY0" fmla="*/ 0 h 1464750"/>
                <a:gd name="connsiteX1" fmla="*/ 10553700 w 10553700"/>
                <a:gd name="connsiteY1" fmla="*/ 0 h 1464750"/>
                <a:gd name="connsiteX2" fmla="*/ 10553700 w 10553700"/>
                <a:gd name="connsiteY2" fmla="*/ 1464750 h 1464750"/>
                <a:gd name="connsiteX3" fmla="*/ 0 w 10553700"/>
                <a:gd name="connsiteY3" fmla="*/ 1464750 h 1464750"/>
                <a:gd name="connsiteX4" fmla="*/ 0 w 10553700"/>
                <a:gd name="connsiteY4" fmla="*/ 0 h 1464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3700" h="1464750">
                  <a:moveTo>
                    <a:pt x="0" y="0"/>
                  </a:moveTo>
                  <a:lnTo>
                    <a:pt x="10553700" y="0"/>
                  </a:lnTo>
                  <a:lnTo>
                    <a:pt x="10553700" y="1464750"/>
                  </a:lnTo>
                  <a:lnTo>
                    <a:pt x="0" y="1464750"/>
                  </a:lnTo>
                  <a:lnTo>
                    <a:pt x="0" y="0"/>
                  </a:lnTo>
                  <a:close/>
                </a:path>
              </a:pathLst>
            </a:custGeom>
          </p:spPr>
          <p:style>
            <a:lnRef idx="1">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19084" tIns="312420" rIns="819084" bIns="106680" numCol="1" spcCol="1270" anchor="t" anchorCtr="0">
              <a:normAutofit lnSpcReduction="10000"/>
            </a:bodyPr>
            <a:lstStyle/>
            <a:p>
              <a:pPr marL="114300" lvl="1" indent="-114300" algn="l" defTabSz="666750">
                <a:lnSpc>
                  <a:spcPct val="90000"/>
                </a:lnSpc>
                <a:spcBef>
                  <a:spcPct val="0"/>
                </a:spcBef>
                <a:spcAft>
                  <a:spcPct val="15000"/>
                </a:spcAft>
                <a:buChar char="•"/>
              </a:pPr>
              <a:r>
                <a:rPr lang="en-US" sz="1400" kern="1200" dirty="0"/>
                <a:t>Balance distribution of tasks overtime;</a:t>
              </a:r>
            </a:p>
            <a:p>
              <a:pPr marL="114300" lvl="1" indent="-114300" algn="l" defTabSz="666750">
                <a:lnSpc>
                  <a:spcPct val="90000"/>
                </a:lnSpc>
                <a:spcBef>
                  <a:spcPct val="0"/>
                </a:spcBef>
                <a:spcAft>
                  <a:spcPct val="15000"/>
                </a:spcAft>
                <a:buChar char="•"/>
              </a:pPr>
              <a:r>
                <a:rPr lang="en-US" sz="1400" dirty="0"/>
                <a:t>Teamwork v</a:t>
              </a:r>
              <a:r>
                <a:rPr lang="en-US" sz="1400" kern="1200" dirty="0"/>
                <a:t>ersion </a:t>
              </a:r>
              <a:r>
                <a:rPr lang="en-US" sz="1400" dirty="0"/>
                <a:t>control software (GitHub);</a:t>
              </a:r>
              <a:endParaRPr lang="en-US" sz="1400" kern="1200" dirty="0"/>
            </a:p>
            <a:p>
              <a:pPr marL="114300" lvl="1" indent="-114300" algn="l" defTabSz="666750">
                <a:lnSpc>
                  <a:spcPct val="90000"/>
                </a:lnSpc>
                <a:spcBef>
                  <a:spcPct val="0"/>
                </a:spcBef>
                <a:spcAft>
                  <a:spcPct val="15000"/>
                </a:spcAft>
                <a:buChar char="•"/>
              </a:pPr>
              <a:r>
                <a:rPr lang="en-US" sz="1400" dirty="0"/>
                <a:t>I</a:t>
              </a:r>
              <a:r>
                <a:rPr lang="en-US" sz="1400" kern="1200" dirty="0"/>
                <a:t>mplementation timeline;</a:t>
              </a:r>
            </a:p>
            <a:p>
              <a:pPr marL="114300" lvl="1" indent="-114300" algn="l" defTabSz="666750">
                <a:lnSpc>
                  <a:spcPct val="90000"/>
                </a:lnSpc>
                <a:spcBef>
                  <a:spcPct val="0"/>
                </a:spcBef>
                <a:spcAft>
                  <a:spcPct val="15000"/>
                </a:spcAft>
                <a:buChar char="•"/>
              </a:pPr>
              <a:r>
                <a:rPr lang="en-US" sz="1400" dirty="0"/>
                <a:t>Planned implementation based on storyboards;</a:t>
              </a:r>
            </a:p>
            <a:p>
              <a:pPr marL="114300" lvl="1" indent="-114300" algn="l" defTabSz="666750">
                <a:lnSpc>
                  <a:spcPct val="90000"/>
                </a:lnSpc>
                <a:spcBef>
                  <a:spcPct val="0"/>
                </a:spcBef>
                <a:spcAft>
                  <a:spcPct val="15000"/>
                </a:spcAft>
                <a:buChar char="•"/>
              </a:pPr>
              <a:r>
                <a:rPr lang="en-US" sz="1400" kern="1200" dirty="0"/>
                <a:t>All implementations made on branches requiring testing before merge to master</a:t>
              </a:r>
              <a:r>
                <a:rPr lang="en-US" sz="500" kern="1200" dirty="0"/>
                <a:t>.</a:t>
              </a:r>
            </a:p>
          </p:txBody>
        </p:sp>
        <p:sp>
          <p:nvSpPr>
            <p:cNvPr id="6" name="Freeform 5">
              <a:extLst>
                <a:ext uri="{FF2B5EF4-FFF2-40B4-BE49-F238E27FC236}">
                  <a16:creationId xmlns:a16="http://schemas.microsoft.com/office/drawing/2014/main" id="{CDA3A39D-730D-B843-985C-07731E398996}"/>
                </a:ext>
              </a:extLst>
            </p:cNvPr>
            <p:cNvSpPr/>
            <p:nvPr/>
          </p:nvSpPr>
          <p:spPr>
            <a:xfrm>
              <a:off x="1346835" y="2318234"/>
              <a:ext cx="7387590" cy="442800"/>
            </a:xfrm>
            <a:custGeom>
              <a:avLst/>
              <a:gdLst>
                <a:gd name="connsiteX0" fmla="*/ 0 w 7387590"/>
                <a:gd name="connsiteY0" fmla="*/ 73801 h 442800"/>
                <a:gd name="connsiteX1" fmla="*/ 73801 w 7387590"/>
                <a:gd name="connsiteY1" fmla="*/ 0 h 442800"/>
                <a:gd name="connsiteX2" fmla="*/ 7313789 w 7387590"/>
                <a:gd name="connsiteY2" fmla="*/ 0 h 442800"/>
                <a:gd name="connsiteX3" fmla="*/ 7387590 w 7387590"/>
                <a:gd name="connsiteY3" fmla="*/ 73801 h 442800"/>
                <a:gd name="connsiteX4" fmla="*/ 7387590 w 7387590"/>
                <a:gd name="connsiteY4" fmla="*/ 368999 h 442800"/>
                <a:gd name="connsiteX5" fmla="*/ 7313789 w 7387590"/>
                <a:gd name="connsiteY5" fmla="*/ 442800 h 442800"/>
                <a:gd name="connsiteX6" fmla="*/ 73801 w 7387590"/>
                <a:gd name="connsiteY6" fmla="*/ 442800 h 442800"/>
                <a:gd name="connsiteX7" fmla="*/ 0 w 7387590"/>
                <a:gd name="connsiteY7" fmla="*/ 368999 h 442800"/>
                <a:gd name="connsiteX8" fmla="*/ 0 w 7387590"/>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7590" h="442800">
                  <a:moveTo>
                    <a:pt x="0" y="73801"/>
                  </a:moveTo>
                  <a:cubicBezTo>
                    <a:pt x="0" y="33042"/>
                    <a:pt x="33042" y="0"/>
                    <a:pt x="73801" y="0"/>
                  </a:cubicBezTo>
                  <a:lnTo>
                    <a:pt x="7313789" y="0"/>
                  </a:lnTo>
                  <a:cubicBezTo>
                    <a:pt x="7354548" y="0"/>
                    <a:pt x="7387590" y="33042"/>
                    <a:pt x="7387590" y="73801"/>
                  </a:cubicBezTo>
                  <a:lnTo>
                    <a:pt x="7387590" y="368999"/>
                  </a:lnTo>
                  <a:cubicBezTo>
                    <a:pt x="7387590" y="409758"/>
                    <a:pt x="7354548" y="442800"/>
                    <a:pt x="7313789" y="442800"/>
                  </a:cubicBezTo>
                  <a:lnTo>
                    <a:pt x="73801" y="442800"/>
                  </a:lnTo>
                  <a:cubicBezTo>
                    <a:pt x="33042" y="442800"/>
                    <a:pt x="0" y="409758"/>
                    <a:pt x="0" y="368999"/>
                  </a:cubicBezTo>
                  <a:lnTo>
                    <a:pt x="0" y="73801"/>
                  </a:lnTo>
                  <a:close/>
                </a:path>
              </a:pathLst>
            </a:custGeom>
            <a:blipFill dpi="0" rotWithShape="0">
              <a:blip r:embed="rId2">
                <a:duotone>
                  <a:schemeClr val="accent5">
                    <a:hueOff val="0"/>
                    <a:satOff val="0"/>
                    <a:lumOff val="0"/>
                    <a:alphaOff val="0"/>
                    <a:tint val="98000"/>
                    <a:lumMod val="102000"/>
                  </a:schemeClr>
                  <a:schemeClr val="accent5">
                    <a:hueOff val="0"/>
                    <a:satOff val="0"/>
                    <a:lumOff val="0"/>
                    <a:alphaOff val="0"/>
                    <a:shade val="98000"/>
                    <a:lumMod val="98000"/>
                  </a:schemeClr>
                </a:duotone>
              </a:blip>
              <a:srcRect/>
              <a:tile tx="0" ty="0" sx="100000" sy="100000" flip="none" algn="tl"/>
            </a:blipFill>
          </p:spPr>
          <p:style>
            <a:lnRef idx="0">
              <a:schemeClr val="lt1">
                <a:hueOff val="0"/>
                <a:satOff val="0"/>
                <a:lumOff val="0"/>
                <a:alphaOff val="0"/>
              </a:schemeClr>
            </a:lnRef>
            <a:fillRef idx="3">
              <a:scrgbClr r="0" g="0" b="0"/>
            </a:fillRef>
            <a:effectRef idx="2">
              <a:schemeClr val="accent5">
                <a:hueOff val="0"/>
                <a:satOff val="0"/>
                <a:lumOff val="0"/>
                <a:alphaOff val="0"/>
              </a:schemeClr>
            </a:effectRef>
            <a:fontRef idx="minor">
              <a:schemeClr val="lt1"/>
            </a:fontRef>
          </p:style>
          <p:txBody>
            <a:bodyPr spcFirstLastPara="0" vert="horz" wrap="square" lIns="300849" tIns="21616" rIns="300849" bIns="21616" numCol="1" spcCol="1270" anchor="ctr" anchorCtr="0">
              <a:normAutofit/>
            </a:bodyPr>
            <a:lstStyle/>
            <a:p>
              <a:pPr marL="0" lvl="0" indent="0" algn="l" defTabSz="666750">
                <a:lnSpc>
                  <a:spcPct val="90000"/>
                </a:lnSpc>
                <a:spcBef>
                  <a:spcPct val="0"/>
                </a:spcBef>
                <a:spcAft>
                  <a:spcPct val="35000"/>
                </a:spcAft>
                <a:buNone/>
              </a:pPr>
              <a:r>
                <a:rPr lang="en-US" sz="1600" kern="1200"/>
                <a:t>What we did right:</a:t>
              </a:r>
            </a:p>
          </p:txBody>
        </p:sp>
        <p:sp>
          <p:nvSpPr>
            <p:cNvPr id="7" name="Freeform 6">
              <a:extLst>
                <a:ext uri="{FF2B5EF4-FFF2-40B4-BE49-F238E27FC236}">
                  <a16:creationId xmlns:a16="http://schemas.microsoft.com/office/drawing/2014/main" id="{F09D372D-F635-4846-B914-A686CDF7B402}"/>
                </a:ext>
              </a:extLst>
            </p:cNvPr>
            <p:cNvSpPr/>
            <p:nvPr/>
          </p:nvSpPr>
          <p:spPr>
            <a:xfrm>
              <a:off x="828298" y="4672013"/>
              <a:ext cx="10553700" cy="1728193"/>
            </a:xfrm>
            <a:custGeom>
              <a:avLst/>
              <a:gdLst>
                <a:gd name="connsiteX0" fmla="*/ 0 w 10553700"/>
                <a:gd name="connsiteY0" fmla="*/ 0 h 945000"/>
                <a:gd name="connsiteX1" fmla="*/ 10553700 w 10553700"/>
                <a:gd name="connsiteY1" fmla="*/ 0 h 945000"/>
                <a:gd name="connsiteX2" fmla="*/ 10553700 w 10553700"/>
                <a:gd name="connsiteY2" fmla="*/ 945000 h 945000"/>
                <a:gd name="connsiteX3" fmla="*/ 0 w 10553700"/>
                <a:gd name="connsiteY3" fmla="*/ 945000 h 945000"/>
                <a:gd name="connsiteX4" fmla="*/ 0 w 10553700"/>
                <a:gd name="connsiteY4" fmla="*/ 0 h 94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3700" h="945000">
                  <a:moveTo>
                    <a:pt x="0" y="0"/>
                  </a:moveTo>
                  <a:lnTo>
                    <a:pt x="10553700" y="0"/>
                  </a:lnTo>
                  <a:lnTo>
                    <a:pt x="10553700" y="945000"/>
                  </a:lnTo>
                  <a:lnTo>
                    <a:pt x="0" y="945000"/>
                  </a:lnTo>
                  <a:lnTo>
                    <a:pt x="0" y="0"/>
                  </a:lnTo>
                  <a:close/>
                </a:path>
              </a:pathLst>
            </a:custGeom>
          </p:spPr>
          <p:style>
            <a:lnRef idx="1">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19084" tIns="312420" rIns="819084" bIns="106680" numCol="1" spcCol="1270" anchor="t" anchorCtr="0">
              <a:normAutofit lnSpcReduction="10000"/>
            </a:bodyPr>
            <a:lstStyle/>
            <a:p>
              <a:pPr marL="114300" lvl="1" indent="-114300" algn="l" defTabSz="666750">
                <a:lnSpc>
                  <a:spcPct val="90000"/>
                </a:lnSpc>
                <a:spcBef>
                  <a:spcPct val="0"/>
                </a:spcBef>
                <a:spcAft>
                  <a:spcPct val="15000"/>
                </a:spcAft>
                <a:buChar char="•"/>
              </a:pPr>
              <a:r>
                <a:rPr lang="en-US" sz="1400" dirty="0"/>
                <a:t>Partial lack of communication;</a:t>
              </a:r>
            </a:p>
            <a:p>
              <a:pPr marL="114300" lvl="1" indent="-114300" algn="l" defTabSz="666750">
                <a:lnSpc>
                  <a:spcPct val="90000"/>
                </a:lnSpc>
                <a:spcBef>
                  <a:spcPct val="0"/>
                </a:spcBef>
                <a:spcAft>
                  <a:spcPct val="15000"/>
                </a:spcAft>
                <a:buChar char="•"/>
              </a:pPr>
              <a:r>
                <a:rPr lang="en-US" sz="1400" kern="1200" dirty="0"/>
                <a:t>Not all members were knowledgeable on Git version control;</a:t>
              </a:r>
            </a:p>
            <a:p>
              <a:pPr marL="114300" lvl="1" indent="-114300" algn="l" defTabSz="666750">
                <a:lnSpc>
                  <a:spcPct val="90000"/>
                </a:lnSpc>
                <a:spcBef>
                  <a:spcPct val="0"/>
                </a:spcBef>
                <a:spcAft>
                  <a:spcPct val="15000"/>
                </a:spcAft>
                <a:buChar char="•"/>
              </a:pPr>
              <a:r>
                <a:rPr lang="en-US" sz="1400" kern="1200" dirty="0"/>
                <a:t>Lac</a:t>
              </a:r>
              <a:r>
                <a:rPr lang="en-US" sz="1400" dirty="0"/>
                <a:t>k of technical knowledge to perform the tasks attributed resulting in unbalanced distribution of work;</a:t>
              </a:r>
            </a:p>
            <a:p>
              <a:pPr marL="114300" lvl="1" indent="-114300" algn="l" defTabSz="666750">
                <a:lnSpc>
                  <a:spcPct val="90000"/>
                </a:lnSpc>
                <a:spcBef>
                  <a:spcPct val="0"/>
                </a:spcBef>
                <a:spcAft>
                  <a:spcPct val="15000"/>
                </a:spcAft>
                <a:buChar char="•"/>
              </a:pPr>
              <a:r>
                <a:rPr lang="en-US" sz="1400" kern="1200" dirty="0"/>
                <a:t>Better communication tools could have been used such as Slack.</a:t>
              </a:r>
            </a:p>
            <a:p>
              <a:pPr marL="114300" lvl="1" indent="-114300" algn="l" defTabSz="666750">
                <a:lnSpc>
                  <a:spcPct val="90000"/>
                </a:lnSpc>
                <a:spcBef>
                  <a:spcPct val="0"/>
                </a:spcBef>
                <a:spcAft>
                  <a:spcPct val="15000"/>
                </a:spcAft>
                <a:buChar char="•"/>
              </a:pPr>
              <a:endParaRPr lang="en-US" sz="500" kern="1200" dirty="0"/>
            </a:p>
          </p:txBody>
        </p:sp>
        <p:sp>
          <p:nvSpPr>
            <p:cNvPr id="8" name="Freeform 7">
              <a:extLst>
                <a:ext uri="{FF2B5EF4-FFF2-40B4-BE49-F238E27FC236}">
                  <a16:creationId xmlns:a16="http://schemas.microsoft.com/office/drawing/2014/main" id="{43948195-2EC3-F44C-B79E-6F16B128DD8B}"/>
                </a:ext>
              </a:extLst>
            </p:cNvPr>
            <p:cNvSpPr/>
            <p:nvPr/>
          </p:nvSpPr>
          <p:spPr>
            <a:xfrm>
              <a:off x="1355983" y="4450614"/>
              <a:ext cx="7387590" cy="442800"/>
            </a:xfrm>
            <a:custGeom>
              <a:avLst/>
              <a:gdLst>
                <a:gd name="connsiteX0" fmla="*/ 0 w 7387590"/>
                <a:gd name="connsiteY0" fmla="*/ 73801 h 442800"/>
                <a:gd name="connsiteX1" fmla="*/ 73801 w 7387590"/>
                <a:gd name="connsiteY1" fmla="*/ 0 h 442800"/>
                <a:gd name="connsiteX2" fmla="*/ 7313789 w 7387590"/>
                <a:gd name="connsiteY2" fmla="*/ 0 h 442800"/>
                <a:gd name="connsiteX3" fmla="*/ 7387590 w 7387590"/>
                <a:gd name="connsiteY3" fmla="*/ 73801 h 442800"/>
                <a:gd name="connsiteX4" fmla="*/ 7387590 w 7387590"/>
                <a:gd name="connsiteY4" fmla="*/ 368999 h 442800"/>
                <a:gd name="connsiteX5" fmla="*/ 7313789 w 7387590"/>
                <a:gd name="connsiteY5" fmla="*/ 442800 h 442800"/>
                <a:gd name="connsiteX6" fmla="*/ 73801 w 7387590"/>
                <a:gd name="connsiteY6" fmla="*/ 442800 h 442800"/>
                <a:gd name="connsiteX7" fmla="*/ 0 w 7387590"/>
                <a:gd name="connsiteY7" fmla="*/ 368999 h 442800"/>
                <a:gd name="connsiteX8" fmla="*/ 0 w 7387590"/>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7590" h="442800">
                  <a:moveTo>
                    <a:pt x="0" y="73801"/>
                  </a:moveTo>
                  <a:cubicBezTo>
                    <a:pt x="0" y="33042"/>
                    <a:pt x="33042" y="0"/>
                    <a:pt x="73801" y="0"/>
                  </a:cubicBezTo>
                  <a:lnTo>
                    <a:pt x="7313789" y="0"/>
                  </a:lnTo>
                  <a:cubicBezTo>
                    <a:pt x="7354548" y="0"/>
                    <a:pt x="7387590" y="33042"/>
                    <a:pt x="7387590" y="73801"/>
                  </a:cubicBezTo>
                  <a:lnTo>
                    <a:pt x="7387590" y="368999"/>
                  </a:lnTo>
                  <a:cubicBezTo>
                    <a:pt x="7387590" y="409758"/>
                    <a:pt x="7354548" y="442800"/>
                    <a:pt x="7313789" y="442800"/>
                  </a:cubicBezTo>
                  <a:lnTo>
                    <a:pt x="73801" y="442800"/>
                  </a:lnTo>
                  <a:cubicBezTo>
                    <a:pt x="33042" y="442800"/>
                    <a:pt x="0" y="409758"/>
                    <a:pt x="0" y="368999"/>
                  </a:cubicBezTo>
                  <a:lnTo>
                    <a:pt x="0" y="73801"/>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300849" tIns="21616" rIns="300849" bIns="21616" numCol="1" spcCol="1270" anchor="ctr" anchorCtr="0">
              <a:normAutofit/>
            </a:bodyPr>
            <a:lstStyle/>
            <a:p>
              <a:pPr marL="0" lvl="0" indent="0" algn="l" defTabSz="666750">
                <a:lnSpc>
                  <a:spcPct val="90000"/>
                </a:lnSpc>
                <a:spcBef>
                  <a:spcPct val="0"/>
                </a:spcBef>
                <a:spcAft>
                  <a:spcPct val="35000"/>
                </a:spcAft>
                <a:buNone/>
              </a:pPr>
              <a:r>
                <a:rPr lang="en-US" sz="1600" kern="1200"/>
                <a:t>What we did wrong:</a:t>
              </a:r>
            </a:p>
          </p:txBody>
        </p:sp>
      </p:grpSp>
    </p:spTree>
    <p:extLst>
      <p:ext uri="{BB962C8B-B14F-4D97-AF65-F5344CB8AC3E}">
        <p14:creationId xmlns:p14="http://schemas.microsoft.com/office/powerpoint/2010/main" val="2639357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1">
            <a:extLst>
              <a:ext uri="{FF2B5EF4-FFF2-40B4-BE49-F238E27FC236}">
                <a16:creationId xmlns:a16="http://schemas.microsoft.com/office/drawing/2014/main" id="{022AEB96-A3F8-4EC3-A246-8DAD9319A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1E7337-0D0B-944E-AB6D-9CA3A03A9DCD}"/>
              </a:ext>
            </a:extLst>
          </p:cNvPr>
          <p:cNvSpPr>
            <a:spLocks noGrp="1"/>
          </p:cNvSpPr>
          <p:nvPr>
            <p:ph type="title"/>
          </p:nvPr>
        </p:nvSpPr>
        <p:spPr>
          <a:xfrm>
            <a:off x="226228" y="1603513"/>
            <a:ext cx="3577146" cy="1277627"/>
          </a:xfrm>
        </p:spPr>
        <p:txBody>
          <a:bodyPr anchor="ctr">
            <a:normAutofit/>
          </a:bodyPr>
          <a:lstStyle/>
          <a:p>
            <a:r>
              <a:rPr lang="en-US" sz="3200" dirty="0"/>
              <a:t>Overall Analysis &amp; Reflection</a:t>
            </a:r>
          </a:p>
        </p:txBody>
      </p:sp>
      <p:sp>
        <p:nvSpPr>
          <p:cNvPr id="3" name="Content Placeholder 2">
            <a:extLst>
              <a:ext uri="{FF2B5EF4-FFF2-40B4-BE49-F238E27FC236}">
                <a16:creationId xmlns:a16="http://schemas.microsoft.com/office/drawing/2014/main" id="{EBE189EB-C7EE-1148-BB97-4143B8567624}"/>
              </a:ext>
            </a:extLst>
          </p:cNvPr>
          <p:cNvSpPr>
            <a:spLocks noGrp="1"/>
          </p:cNvSpPr>
          <p:nvPr>
            <p:ph idx="1"/>
          </p:nvPr>
        </p:nvSpPr>
        <p:spPr>
          <a:xfrm>
            <a:off x="4637005" y="1002189"/>
            <a:ext cx="7288144" cy="3757902"/>
          </a:xfrm>
          <a:effectLst/>
        </p:spPr>
        <p:txBody>
          <a:bodyPr>
            <a:normAutofit fontScale="85000" lnSpcReduction="10000"/>
          </a:bodyPr>
          <a:lstStyle/>
          <a:p>
            <a:pPr marL="0" indent="0" algn="ctr">
              <a:lnSpc>
                <a:spcPct val="90000"/>
              </a:lnSpc>
              <a:buNone/>
            </a:pPr>
            <a:r>
              <a:rPr lang="en-US" sz="1900" dirty="0">
                <a:latin typeface="+mj-lt"/>
              </a:rPr>
              <a:t>Lessons learnt and how to overcome them in the future:</a:t>
            </a:r>
          </a:p>
          <a:p>
            <a:pPr marL="0" indent="0" algn="ctr">
              <a:lnSpc>
                <a:spcPct val="90000"/>
              </a:lnSpc>
              <a:buNone/>
            </a:pPr>
            <a:endParaRPr lang="en-US" sz="1900" dirty="0">
              <a:latin typeface="+mj-lt"/>
            </a:endParaRPr>
          </a:p>
          <a:p>
            <a:pPr lvl="1">
              <a:lnSpc>
                <a:spcPct val="90000"/>
              </a:lnSpc>
              <a:buFont typeface="Arial" panose="020B0604020202020204" pitchFamily="34" charset="0"/>
              <a:buChar char="•"/>
            </a:pPr>
            <a:r>
              <a:rPr lang="en-US" sz="1700" b="1" dirty="0"/>
              <a:t>Unbalanced teams lead to unbalanced work</a:t>
            </a:r>
          </a:p>
          <a:p>
            <a:pPr lvl="2">
              <a:lnSpc>
                <a:spcPct val="90000"/>
              </a:lnSpc>
              <a:buFont typeface="Arial" panose="020B0604020202020204" pitchFamily="34" charset="0"/>
              <a:buChar char="•"/>
            </a:pPr>
            <a:r>
              <a:rPr lang="en-US" sz="1700" dirty="0"/>
              <a:t>When the team skills and knowledge is unbalanced it can lead to a great backlog and later on overload on other members. The best solution to the issue is ideally a balanced team with the same level of knowledge or a project with a lot of lower level tasks.</a:t>
            </a:r>
          </a:p>
          <a:p>
            <a:pPr lvl="1">
              <a:lnSpc>
                <a:spcPct val="90000"/>
              </a:lnSpc>
              <a:buFont typeface="Arial" panose="020B0604020202020204" pitchFamily="34" charset="0"/>
              <a:buChar char="•"/>
            </a:pPr>
            <a:r>
              <a:rPr lang="en-US" sz="1700" b="1" dirty="0"/>
              <a:t>Organization and good communication is key for good implementation</a:t>
            </a:r>
          </a:p>
          <a:p>
            <a:pPr lvl="2">
              <a:lnSpc>
                <a:spcPct val="90000"/>
              </a:lnSpc>
              <a:buFont typeface="Arial" panose="020B0604020202020204" pitchFamily="34" charset="0"/>
              <a:buChar char="•"/>
            </a:pPr>
            <a:r>
              <a:rPr lang="en-US" sz="1700" dirty="0"/>
              <a:t>All team members must have in mind deadlines and targets not to create backlog, even more important when someone’s task is dependent on it. It is also very important to let the team know what you’re working on and assign issues to yourself when you take on them, so it doesn’t lead to duplicate unnecessary work. A way to overcome this would be for mandatory reports during the week for 1 week sprint cycles. </a:t>
            </a:r>
          </a:p>
          <a:p>
            <a:pPr lvl="1">
              <a:lnSpc>
                <a:spcPct val="90000"/>
              </a:lnSpc>
            </a:pPr>
            <a:endParaRPr lang="en-US" sz="1200" dirty="0"/>
          </a:p>
        </p:txBody>
      </p:sp>
    </p:spTree>
    <p:extLst>
      <p:ext uri="{BB962C8B-B14F-4D97-AF65-F5344CB8AC3E}">
        <p14:creationId xmlns:p14="http://schemas.microsoft.com/office/powerpoint/2010/main" val="142733123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{D7CA6480-1632-6741-BD80-F23C01F83AB2}tf10001121</Template>
  <TotalTime>485</TotalTime>
  <Words>364</Words>
  <Application>Microsoft Macintosh PowerPoint</Application>
  <PresentationFormat>Widescreen</PresentationFormat>
  <Paragraphs>45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Avenir Black</vt:lpstr>
      <vt:lpstr>Century Gothic</vt:lpstr>
      <vt:lpstr>Courier New</vt:lpstr>
      <vt:lpstr>Wingdings 2</vt:lpstr>
      <vt:lpstr>Quotable</vt:lpstr>
      <vt:lpstr>GP3 Presentation</vt:lpstr>
      <vt:lpstr>Team Working Roles &amp;  Responsibilities</vt:lpstr>
      <vt:lpstr>System Evaluation</vt:lpstr>
      <vt:lpstr>Overall Analysis &amp; Reflection</vt:lpstr>
      <vt:lpstr>Overall Analysis &amp;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GP3 Presentation</dc:title>
  <dc:creator>Roberto Ribeiro Figueiredo [Student-ECS]</dc:creator>
  <cp:lastModifiedBy>Roberto Ribeiro Figueiredo [Student-ECS]</cp:lastModifiedBy>
  <cp:revision>1</cp:revision>
  <dcterms:created xsi:type="dcterms:W3CDTF">2020-04-19T14:10:39Z</dcterms:created>
  <dcterms:modified xsi:type="dcterms:W3CDTF">2020-04-19T22:15:40Z</dcterms:modified>
</cp:coreProperties>
</file>