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28" r:id="rId1"/>
  </p:sldMasterIdLst>
  <p:notesMasterIdLst>
    <p:notesMasterId r:id="rId40"/>
  </p:notesMasterIdLst>
  <p:handoutMasterIdLst>
    <p:handoutMasterId r:id="rId41"/>
  </p:handoutMasterIdLst>
  <p:sldIdLst>
    <p:sldId id="273" r:id="rId2"/>
    <p:sldId id="553" r:id="rId3"/>
    <p:sldId id="342" r:id="rId4"/>
    <p:sldId id="405" r:id="rId5"/>
    <p:sldId id="412" r:id="rId6"/>
    <p:sldId id="415" r:id="rId7"/>
    <p:sldId id="416" r:id="rId8"/>
    <p:sldId id="615" r:id="rId9"/>
    <p:sldId id="616" r:id="rId10"/>
    <p:sldId id="485" r:id="rId11"/>
    <p:sldId id="418" r:id="rId12"/>
    <p:sldId id="440" r:id="rId13"/>
    <p:sldId id="441" r:id="rId14"/>
    <p:sldId id="500" r:id="rId15"/>
    <p:sldId id="501" r:id="rId16"/>
    <p:sldId id="503" r:id="rId17"/>
    <p:sldId id="395" r:id="rId18"/>
    <p:sldId id="502" r:id="rId19"/>
    <p:sldId id="499" r:id="rId20"/>
    <p:sldId id="404" r:id="rId21"/>
    <p:sldId id="569" r:id="rId22"/>
    <p:sldId id="398" r:id="rId23"/>
    <p:sldId id="382" r:id="rId24"/>
    <p:sldId id="571" r:id="rId25"/>
    <p:sldId id="574" r:id="rId26"/>
    <p:sldId id="576" r:id="rId27"/>
    <p:sldId id="584" r:id="rId28"/>
    <p:sldId id="586" r:id="rId29"/>
    <p:sldId id="588" r:id="rId30"/>
    <p:sldId id="590" r:id="rId31"/>
    <p:sldId id="591" r:id="rId32"/>
    <p:sldId id="592" r:id="rId33"/>
    <p:sldId id="603" r:id="rId34"/>
    <p:sldId id="605" r:id="rId35"/>
    <p:sldId id="606" r:id="rId36"/>
    <p:sldId id="607" r:id="rId37"/>
    <p:sldId id="613" r:id="rId38"/>
    <p:sldId id="614" r:id="rId39"/>
  </p:sldIdLst>
  <p:sldSz cx="9144000" cy="6858000" type="screen4x3"/>
  <p:notesSz cx="7315200" cy="9601200"/>
  <p:custDataLst>
    <p:tags r:id="rId43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E7DEC9"/>
    <a:srgbClr val="F6ECD6"/>
    <a:srgbClr val="FEB80A"/>
    <a:srgbClr val="FF0000"/>
    <a:srgbClr val="E1E600"/>
    <a:srgbClr val="008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3" autoAdjust="0"/>
    <p:restoredTop sz="93338" autoAdjust="0"/>
  </p:normalViewPr>
  <p:slideViewPr>
    <p:cSldViewPr>
      <p:cViewPr varScale="1">
        <p:scale>
          <a:sx n="83" d="100"/>
          <a:sy n="83" d="100"/>
        </p:scale>
        <p:origin x="-1328" y="-11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5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1646"/>
    </p:cViewPr>
  </p:sorterViewPr>
  <p:notesViewPr>
    <p:cSldViewPr>
      <p:cViewPr varScale="1">
        <p:scale>
          <a:sx n="86" d="100"/>
          <a:sy n="86" d="100"/>
        </p:scale>
        <p:origin x="-25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C6B-4693-AF91-A7F57D126E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C6B-4693-AF91-A7F57D126E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6B-4693-AF91-A7F57D126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45360024"/>
        <c:axId val="-2145241544"/>
        <c:axId val="-2106212600"/>
      </c:bar3DChart>
      <c:catAx>
        <c:axId val="-2145360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45241544"/>
        <c:crosses val="autoZero"/>
        <c:auto val="1"/>
        <c:lblAlgn val="ctr"/>
        <c:lblOffset val="100"/>
        <c:noMultiLvlLbl val="0"/>
      </c:catAx>
      <c:valAx>
        <c:axId val="-2145241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45360024"/>
        <c:crosses val="autoZero"/>
        <c:crossBetween val="between"/>
      </c:valAx>
      <c:serAx>
        <c:axId val="-210621260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45241544"/>
        <c:crosses val="autoZero"/>
      </c:ser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F9019A5B-CCA2-4BA8-9887-73FF76587567}" type="datetimeFigureOut">
              <a:rPr lang="en-US"/>
              <a:pPr>
                <a:defRPr/>
              </a:pPr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FC65215E-7B35-4D89-B6DB-4FA9281CA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1" y="0"/>
            <a:ext cx="7313507" cy="9599534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1" y="1"/>
            <a:ext cx="7311813" cy="9597866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6661" tIns="48331" rIns="96661" bIns="48331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484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5361" y="4560570"/>
            <a:ext cx="5361093" cy="431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422" tIns="48711" rIns="97422" bIns="4871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45281" y="9121140"/>
            <a:ext cx="3166533" cy="298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7422" tIns="48711" rIns="97422" bIns="48711" anchor="b">
            <a:spAutoFit/>
          </a:bodyPr>
          <a:lstStyle/>
          <a:p>
            <a:pPr algn="r" eaLnBrk="0" hangingPunct="0">
              <a:buSzPct val="100000"/>
              <a:tabLst>
                <a:tab pos="0" algn="l"/>
                <a:tab pos="483306" algn="l"/>
                <a:tab pos="966612" algn="l"/>
                <a:tab pos="1449918" algn="l"/>
                <a:tab pos="1933224" algn="l"/>
                <a:tab pos="2416531" algn="l"/>
                <a:tab pos="2899837" algn="l"/>
                <a:tab pos="3383143" algn="l"/>
                <a:tab pos="3866449" algn="l"/>
                <a:tab pos="4349755" algn="l"/>
                <a:tab pos="4833061" algn="l"/>
                <a:tab pos="5316367" algn="l"/>
                <a:tab pos="5799673" algn="l"/>
                <a:tab pos="6282980" algn="l"/>
                <a:tab pos="6766286" algn="l"/>
                <a:tab pos="7249592" algn="l"/>
                <a:tab pos="7732898" algn="l"/>
                <a:tab pos="8216204" algn="l"/>
                <a:tab pos="8699510" algn="l"/>
                <a:tab pos="9182816" algn="l"/>
                <a:tab pos="9666122" algn="l"/>
              </a:tabLst>
              <a:defRPr/>
            </a:pPr>
            <a:fld id="{139B55C1-6E86-4855-ACAA-31CB2FB5847D}" type="slidenum">
              <a:rPr lang="en-GB" sz="1300">
                <a:latin typeface="Times" pitchFamily="18" charset="0"/>
              </a:rPr>
              <a:pPr algn="r" eaLnBrk="0" hangingPunct="0">
                <a:buSzPct val="100000"/>
                <a:tabLst>
                  <a:tab pos="0" algn="l"/>
                  <a:tab pos="483306" algn="l"/>
                  <a:tab pos="966612" algn="l"/>
                  <a:tab pos="1449918" algn="l"/>
                  <a:tab pos="1933224" algn="l"/>
                  <a:tab pos="2416531" algn="l"/>
                  <a:tab pos="2899837" algn="l"/>
                  <a:tab pos="3383143" algn="l"/>
                  <a:tab pos="3866449" algn="l"/>
                  <a:tab pos="4349755" algn="l"/>
                  <a:tab pos="4833061" algn="l"/>
                  <a:tab pos="5316367" algn="l"/>
                  <a:tab pos="5799673" algn="l"/>
                  <a:tab pos="6282980" algn="l"/>
                  <a:tab pos="6766286" algn="l"/>
                  <a:tab pos="7249592" algn="l"/>
                  <a:tab pos="7732898" algn="l"/>
                  <a:tab pos="8216204" algn="l"/>
                  <a:tab pos="8699510" algn="l"/>
                  <a:tab pos="9182816" algn="l"/>
                  <a:tab pos="9666122" algn="l"/>
                </a:tabLst>
                <a:defRPr/>
              </a:pPr>
              <a:t>‹#›</a:t>
            </a:fld>
            <a:endParaRPr lang="en-GB" sz="13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25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9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Picture is</a:t>
            </a:r>
            <a:r>
              <a:rPr lang="en-US" baseline="0" dirty="0"/>
              <a:t> of </a:t>
            </a:r>
            <a:r>
              <a:rPr lang="en-US" baseline="0" dirty="0" err="1"/>
              <a:t>Edsgar</a:t>
            </a:r>
            <a:r>
              <a:rPr lang="en-US" baseline="0" dirty="0"/>
              <a:t> </a:t>
            </a:r>
            <a:r>
              <a:rPr lang="en-US" baseline="0" dirty="0" err="1"/>
              <a:t>Dijkstra</a:t>
            </a:r>
            <a:r>
              <a:rPr lang="en-US" baseline="0" dirty="0"/>
              <a:t> of </a:t>
            </a:r>
            <a:r>
              <a:rPr lang="en-US" baseline="0" dirty="0" err="1"/>
              <a:t>Dijkstra’s</a:t>
            </a:r>
            <a:r>
              <a:rPr lang="en-US" baseline="0"/>
              <a:t> algorithm </a:t>
            </a:r>
            <a:r>
              <a:rPr lang="en-US" baseline="0" dirty="0"/>
              <a:t>(and just about everything else not done by Knuth) fame.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5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89ACD361-BC6B-41FE-A38E-A38842ACF035}" type="slidenum">
              <a:rPr lang="en-US"/>
              <a:pPr/>
              <a:t>22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9F367229-F454-4E75-877E-CAC0F4734464}" type="slidenum">
              <a:rPr lang="en-US"/>
              <a:pPr/>
              <a:t>23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all paths</a:t>
            </a:r>
            <a:r>
              <a:rPr lang="en-US" baseline="0" dirty="0"/>
              <a:t> is just not really possible…</a:t>
            </a:r>
          </a:p>
          <a:p>
            <a:r>
              <a:rPr lang="en-US" baseline="0" dirty="0"/>
              <a:t>State that we can check for all statements testing (e.g., the minimum acceptable level) in Eclipse directly!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43F2F814-4DE1-4D2E-8F43-3FD11ADFF797}" type="slidenum">
              <a:rPr lang="en-US"/>
              <a:pPr/>
              <a:t>25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49400" y="823913"/>
            <a:ext cx="4230688" cy="3173412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C16EEF32-861E-4021-A41A-0D49923DDA2D}" type="slidenum">
              <a:rPr lang="en-US"/>
              <a:pPr/>
              <a:t>26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ln/>
        </p:spPr>
        <p:txBody>
          <a:bodyPr lIns="96661" tIns="48331" rIns="96661" bIns="48331"/>
          <a:lstStyle/>
          <a:p>
            <a:fld id="{22B19300-692B-0440-A843-847F98D371C7}" type="slidenum">
              <a:rPr lang="en-US"/>
              <a:pPr/>
              <a:t>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dirty="0"/>
              <a:t>Apologize if this gets a bit </a:t>
            </a:r>
            <a:r>
              <a:rPr lang="en-US" dirty="0">
                <a:solidFill>
                  <a:schemeClr val="accent1"/>
                </a:solidFill>
              </a:rPr>
              <a:t>philosophical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6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1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POnTheFly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3" name="TPChart" hidden="1"/>
          <p:cNvGraphicFramePr/>
          <p:nvPr userDrawn="1">
            <p:extLst>
              <p:ext uri="{D42A27DB-BD31-4B8C-83A1-F6EECF244321}">
                <p14:modId xmlns:p14="http://schemas.microsoft.com/office/powerpoint/2010/main" val="1812659120"/>
              </p:ext>
            </p:extLst>
          </p:nvPr>
        </p:nvGraphicFramePr>
        <p:xfrm>
          <a:off x="6350000" y="1600200"/>
          <a:ext cx="254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27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153400" cy="5120640"/>
          </a:xfrm>
        </p:spPr>
        <p:txBody>
          <a:bodyPr/>
          <a:lstStyle>
            <a:lvl1pPr>
              <a:buClr>
                <a:schemeClr val="accent5"/>
              </a:buClr>
              <a:defRPr/>
            </a:lvl1pPr>
            <a:lvl3pPr>
              <a:buClr>
                <a:schemeClr val="accent3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5">
                  <a:lumMod val="60000"/>
                  <a:lumOff val="40000"/>
                </a:schemeClr>
              </a:buCl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6"/>
            <a:ext cx="3886200" cy="51160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244436"/>
            <a:ext cx="3886200" cy="44611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244436"/>
            <a:ext cx="3886200" cy="44611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591056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591056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98755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987552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591056"/>
            <a:ext cx="1600200" cy="5114544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591056"/>
            <a:ext cx="6400800" cy="511454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3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4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rstrangelov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r="-542"/>
          <a:stretch>
            <a:fillRect/>
          </a:stretch>
        </p:blipFill>
        <p:spPr>
          <a:xfrm>
            <a:off x="1066800" y="94487"/>
            <a:ext cx="7391400" cy="5843554"/>
          </a:xfrm>
          <a:prstGeom prst="rect">
            <a:avLst/>
          </a:prstGeom>
        </p:spPr>
      </p:pic>
      <p:sp>
        <p:nvSpPr>
          <p:cNvPr id="5123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 Learned to Stop Worrying &amp; Love the Bug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864" y="103632"/>
            <a:ext cx="507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Picture Courtesy of: Prof. Sarah Ford, M.A. (a.k.a. Mrs. Matthew Hertz)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10600" cy="4572000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rgbClr val="FF0000"/>
                </a:solidFill>
              </a:rPr>
              <a:t>Check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7200" b="1" dirty="0"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7200" b="1" dirty="0">
                <a:solidFill>
                  <a:srgbClr val="FF0000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method’s </a:t>
            </a:r>
            <a:r>
              <a:rPr lang="en-US" sz="7200" b="1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results</a:t>
            </a:r>
            <a:r>
              <a:rPr lang="en-US" sz="7200" b="1" dirty="0">
                <a:solidFill>
                  <a:schemeClr val="accent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sz="7200" b="1" dirty="0">
                <a:solidFill>
                  <a:schemeClr val="accent1"/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7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</a:t>
            </a:r>
            <a:r>
              <a:rPr lang="en-US" sz="7200" strike="sngStrike" dirty="0"/>
              <a:t/>
            </a:r>
            <a:br>
              <a:rPr lang="en-US" sz="7200" strike="sngStrike" dirty="0"/>
            </a:br>
            <a:r>
              <a:rPr lang="en-US" sz="7200" strike="sngStrike" dirty="0">
                <a:solidFill>
                  <a:schemeClr val="accent1"/>
                </a:solidFill>
              </a:rPr>
              <a:t>method’s processes</a:t>
            </a:r>
          </a:p>
        </p:txBody>
      </p:sp>
    </p:spTree>
    <p:extLst>
      <p:ext uri="{BB962C8B-B14F-4D97-AF65-F5344CB8AC3E}">
        <p14:creationId xmlns:p14="http://schemas.microsoft.com/office/powerpoint/2010/main" val="409121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378952" cy="5120640"/>
          </a:xfrm>
        </p:spPr>
        <p:txBody>
          <a:bodyPr>
            <a:normAutofit/>
          </a:bodyPr>
          <a:lstStyle/>
          <a:p>
            <a:r>
              <a:rPr lang="en-US" dirty="0"/>
              <a:t>Most languages have </a:t>
            </a:r>
            <a:r>
              <a:rPr lang="en-US" i="1" dirty="0" err="1">
                <a:solidFill>
                  <a:schemeClr val="accent3"/>
                </a:solidFill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dirty="0" err="1">
                <a:solidFill>
                  <a:schemeClr val="accent3"/>
                </a:solidFill>
              </a:rPr>
              <a:t>Unit</a:t>
            </a:r>
            <a:r>
              <a:rPr lang="en-US" dirty="0">
                <a:solidFill>
                  <a:schemeClr val="accent3"/>
                </a:solidFill>
              </a:rPr>
              <a:t> library for </a:t>
            </a:r>
            <a:r>
              <a:rPr lang="en-US" b="1" dirty="0">
                <a:solidFill>
                  <a:schemeClr val="accent3"/>
                </a:solidFill>
              </a:rPr>
              <a:t>unit testing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written in language </a:t>
            </a:r>
            <a:r>
              <a:rPr lang="en-US" dirty="0"/>
              <a:t>so can run anywhere</a:t>
            </a:r>
          </a:p>
          <a:p>
            <a:pPr lvl="1"/>
            <a:r>
              <a:rPr lang="en-US" dirty="0"/>
              <a:t>Strong support that </a:t>
            </a:r>
            <a:r>
              <a:rPr lang="en-US" dirty="0">
                <a:solidFill>
                  <a:schemeClr val="accent1"/>
                </a:solidFill>
              </a:rPr>
              <a:t>make writing tests very easy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Supported by most IDEs </a:t>
            </a:r>
            <a:r>
              <a:rPr lang="en-US" dirty="0"/>
              <a:t>(e.g., Eclipse, IntelliJ, </a:t>
            </a:r>
            <a:r>
              <a:rPr lang="en-US" dirty="0" err="1"/>
              <a:t>BlueJ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Started with Java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JUnit still gold standard for testing</a:t>
            </a:r>
          </a:p>
          <a:p>
            <a:r>
              <a:rPr lang="en-US" dirty="0">
                <a:solidFill>
                  <a:schemeClr val="accent3"/>
                </a:solidFill>
              </a:rPr>
              <a:t>Automation important </a:t>
            </a:r>
            <a:r>
              <a:rPr lang="en-US" dirty="0"/>
              <a:t>to allow frequent testing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Testing easy – just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select “Run As…” “JUnit test”</a:t>
            </a:r>
          </a:p>
          <a:p>
            <a:pPr lvl="1"/>
            <a:r>
              <a:rPr lang="en-US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means good </a:t>
            </a:r>
            <a:r>
              <a:rPr lang="en-US" dirty="0"/>
              <a:t>– checking results also very easy</a:t>
            </a:r>
          </a:p>
          <a:p>
            <a:pPr lvl="1"/>
            <a:r>
              <a:rPr lang="en-US" dirty="0"/>
              <a:t>Easy to see problems – </a:t>
            </a:r>
            <a:r>
              <a:rPr lang="en-US" dirty="0">
                <a:solidFill>
                  <a:schemeClr val="accent1"/>
                </a:solidFill>
              </a:rPr>
              <a:t>see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when tests fail</a:t>
            </a: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Library</a:t>
            </a:r>
          </a:p>
        </p:txBody>
      </p:sp>
    </p:spTree>
    <p:extLst>
      <p:ext uri="{BB962C8B-B14F-4D97-AF65-F5344CB8AC3E}">
        <p14:creationId xmlns:p14="http://schemas.microsoft.com/office/powerpoint/2010/main" val="3639058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actual)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act,</a:t>
            </a:r>
            <a:r>
              <a:rPr lang="en-US" sz="2500" b="1" i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assertNotNull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Statements Performing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16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actual)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flo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act,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500" b="1" i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doub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00" b="1" i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act,</a:t>
            </a:r>
            <a:r>
              <a:rPr lang="en-US" sz="2500" b="1" i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boo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lean</a:t>
            </a:r>
            <a:r>
              <a:rPr lang="en-US" sz="260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assertFalse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bo</a:t>
            </a:r>
            <a:r>
              <a:rPr lang="en-US" sz="2600" b="1" dirty="0" err="1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olean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test)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>
                    <a:alpha val="5000"/>
                  </a:srgbClr>
                </a:solidFill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assertNotNull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objTest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fail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Statements Performing Checks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4829" y="1591056"/>
            <a:ext cx="5791200" cy="461645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99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r>
              <a:rPr lang="en-US" sz="4000" b="1" dirty="0">
                <a:solidFill>
                  <a:srgbClr val="9966FF"/>
                </a:solidFill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method </a:t>
            </a:r>
            <a:b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</a:b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should result in </a:t>
            </a:r>
            <a:b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</a:b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calling  1 or more </a:t>
            </a:r>
            <a:r>
              <a:rPr lang="en-US" sz="4000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assert*</a:t>
            </a:r>
            <a:r>
              <a:rPr lang="en-US" sz="4000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statement.</a:t>
            </a:r>
          </a:p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urier New" panose="02070309020205020404" pitchFamily="49" charset="0"/>
              </a:rPr>
              <a:t>Assertion must not hold for method to fail.</a:t>
            </a:r>
            <a:endParaRPr lang="en-US" sz="4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1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assertEquals</a:t>
            </a:r>
            <a:r>
              <a:rPr lang="en-US" dirty="0"/>
              <a:t> With Decimals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4350"/>
            <a:ext cx="8534400" cy="492125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math: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375869D-3346-4C41-8669-4B6BBA1746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29" y="2378075"/>
            <a:ext cx="71628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9F2AF12-B784-9F4B-9117-DB3DAD4A0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0" y="3352800"/>
            <a:ext cx="7170930" cy="35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assertEquals</a:t>
            </a:r>
            <a:r>
              <a:rPr lang="en-US" dirty="0"/>
              <a:t> With Decimals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84350"/>
            <a:ext cx="8534400" cy="492125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math: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F9C0D2-EA35-4140-96CE-40546740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29" y="2378075"/>
            <a:ext cx="7162800" cy="9906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953000" y="2620962"/>
            <a:ext cx="228600" cy="533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99564" y="2590800"/>
            <a:ext cx="228600" cy="533400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E1D5C3F-4CEE-F042-AAA7-BDA9312F0A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830" y="3352800"/>
            <a:ext cx="7170930" cy="35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793"/>
      </p:ext>
    </p:extLst>
  </p:cSld>
  <p:clrMapOvr>
    <a:masterClrMapping/>
  </p:clrMapOvr>
  <p:transition xmlns:p14="http://schemas.microsoft.com/office/powerpoint/2010/main" spd="slow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/>
              <a:t>Computers actually </a:t>
            </a:r>
            <a:r>
              <a:rPr lang="en-US" dirty="0">
                <a:solidFill>
                  <a:schemeClr val="accent3"/>
                </a:solidFill>
              </a:rPr>
              <a:t>very bad at math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Decimal numbers hard </a:t>
            </a:r>
            <a:r>
              <a:rPr lang="en-US" dirty="0"/>
              <a:t>&amp; imprecision always created</a:t>
            </a:r>
          </a:p>
          <a:p>
            <a:pPr lvl="1"/>
            <a:r>
              <a:rPr lang="en-US" dirty="0"/>
              <a:t>Not limited to computers: </a:t>
            </a:r>
            <a:r>
              <a:rPr lang="en-US" dirty="0">
                <a:solidFill>
                  <a:schemeClr val="accent1"/>
                </a:solidFill>
              </a:rPr>
              <a:t>can you write </a:t>
            </a:r>
            <a:r>
              <a:rPr lang="en-US" sz="3500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sz="3000" baseline="-25000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 as decimal?</a:t>
            </a:r>
          </a:p>
          <a:p>
            <a:pPr marL="68263" indent="0">
              <a:buNone/>
            </a:pPr>
            <a:endParaRPr lang="en-US" sz="20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Checks With Decimals</a:t>
            </a:r>
          </a:p>
        </p:txBody>
      </p:sp>
    </p:spTree>
    <p:extLst>
      <p:ext uri="{BB962C8B-B14F-4D97-AF65-F5344CB8AC3E}">
        <p14:creationId xmlns:p14="http://schemas.microsoft.com/office/powerpoint/2010/main" val="1001338433"/>
      </p:ext>
    </p:extLst>
  </p:cSld>
  <p:clrMapOvr>
    <a:masterClrMapping/>
  </p:clrMapOvr>
  <p:transition xmlns:p14="http://schemas.microsoft.com/office/powerpoint/2010/main" spd="slow">
    <p:wipe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Autofit/>
          </a:bodyPr>
          <a:lstStyle/>
          <a:p>
            <a:r>
              <a:rPr lang="en-US" dirty="0"/>
              <a:t>Computers actually</a:t>
            </a:r>
            <a:r>
              <a:rPr lang="en-US" dirty="0">
                <a:solidFill>
                  <a:schemeClr val="accent3"/>
                </a:solidFill>
              </a:rPr>
              <a:t> very bad at math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Decimal numbers hard </a:t>
            </a:r>
            <a:r>
              <a:rPr lang="en-US" dirty="0"/>
              <a:t>&amp; imprecision always created</a:t>
            </a:r>
          </a:p>
          <a:p>
            <a:pPr lvl="1"/>
            <a:r>
              <a:rPr lang="en-US" dirty="0"/>
              <a:t>Not limited to computers: </a:t>
            </a:r>
            <a:r>
              <a:rPr lang="en-US" dirty="0">
                <a:solidFill>
                  <a:schemeClr val="accent1"/>
                </a:solidFill>
              </a:rPr>
              <a:t>can you write </a:t>
            </a:r>
            <a:r>
              <a:rPr lang="en-US" sz="3500" baseline="30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sz="3000" baseline="-25000" dirty="0">
                <a:solidFill>
                  <a:schemeClr val="accent1"/>
                </a:solidFill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 as decimal?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r>
              <a:rPr lang="en-US" b="1" u="sng" dirty="0">
                <a:solidFill>
                  <a:schemeClr val="accent3"/>
                </a:solidFill>
              </a:rPr>
              <a:t>Must</a:t>
            </a:r>
            <a:r>
              <a:rPr lang="en-US" dirty="0">
                <a:solidFill>
                  <a:schemeClr val="accent3"/>
                </a:solidFill>
              </a:rPr>
              <a:t> specify tolerance </a:t>
            </a:r>
            <a:r>
              <a:rPr lang="en-US" dirty="0"/>
              <a:t>for decimal comparisons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equal if difference below tolerance</a:t>
            </a:r>
          </a:p>
          <a:p>
            <a:pPr marL="454025" lvl="1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expect,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act,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tolerance)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expect,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act,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400" b="1" dirty="0">
                <a:solidFill>
                  <a:srgbClr val="04617B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tolerance)</a:t>
            </a:r>
          </a:p>
          <a:p>
            <a:pPr marL="454025" lvl="1" indent="0">
              <a:buNone/>
            </a:pP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Checks With Decimals</a:t>
            </a:r>
          </a:p>
        </p:txBody>
      </p:sp>
    </p:spTree>
    <p:extLst>
      <p:ext uri="{BB962C8B-B14F-4D97-AF65-F5344CB8AC3E}">
        <p14:creationId xmlns:p14="http://schemas.microsoft.com/office/powerpoint/2010/main" val="225692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Key Concept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86800" cy="4845050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0" b="1" dirty="0">
                <a:solidFill>
                  <a:schemeClr val="accent2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tolerance</a:t>
            </a:r>
            <a: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(allowed rounding error)</a:t>
            </a:r>
            <a: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Corbel" charset="0"/>
                <a:ea typeface="Corbel" charset="0"/>
                <a:cs typeface="Corbel" charset="0"/>
              </a:rPr>
            </a:br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6000" b="1" dirty="0">
                <a:solidFill>
                  <a:schemeClr val="accent3"/>
                </a:solidFill>
                <a:latin typeface="Courier New" charset="0"/>
                <a:cs typeface="Courier New" charset="0"/>
              </a:rPr>
              <a:t/>
            </a:r>
            <a:br>
              <a:rPr lang="en-US" sz="6000" b="1" dirty="0">
                <a:solidFill>
                  <a:schemeClr val="accent3"/>
                </a:solidFill>
                <a:latin typeface="Courier New" charset="0"/>
                <a:cs typeface="Courier New" charset="0"/>
              </a:rPr>
            </a:br>
            <a:r>
              <a:rPr lang="en-US" sz="6800" b="1" dirty="0">
                <a:solidFill>
                  <a:schemeClr val="accent3"/>
                </a:solidFill>
              </a:rPr>
              <a:t>floating point</a:t>
            </a:r>
            <a:r>
              <a:rPr lang="en-US" sz="6800" dirty="0">
                <a:solidFill>
                  <a:schemeClr val="accent3"/>
                </a:solidFill>
              </a:rPr>
              <a:t/>
            </a:r>
            <a:br>
              <a:rPr lang="en-US" sz="6800" dirty="0">
                <a:solidFill>
                  <a:schemeClr val="accent3"/>
                </a:solidFill>
              </a:rPr>
            </a:br>
            <a:r>
              <a:rPr lang="en-US" sz="6800" b="1" dirty="0">
                <a:solidFill>
                  <a:schemeClr val="accent3"/>
                </a:solidFill>
              </a:rPr>
              <a:t>arithmetic checks</a:t>
            </a:r>
            <a:endParaRPr lang="en-US" sz="6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2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Often make assumptions </a:t>
            </a:r>
            <a:r>
              <a:rPr lang="en-US" dirty="0"/>
              <a:t>when writing code</a:t>
            </a:r>
          </a:p>
          <a:p>
            <a:pPr lvl="1"/>
            <a:r>
              <a:rPr lang="en-US" dirty="0"/>
              <a:t>True writing code and </a:t>
            </a:r>
            <a:r>
              <a:rPr lang="en-US" dirty="0">
                <a:solidFill>
                  <a:schemeClr val="accent1"/>
                </a:solidFill>
              </a:rPr>
              <a:t>still true writing test cases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Passing ≠ correct</a:t>
            </a:r>
            <a:r>
              <a:rPr lang="en-US" dirty="0"/>
              <a:t>; could be no tests were run</a:t>
            </a:r>
          </a:p>
          <a:p>
            <a:pPr lvl="1"/>
            <a:r>
              <a:rPr lang="en-US" dirty="0"/>
              <a:t>May not check what you think; </a:t>
            </a:r>
            <a:r>
              <a:rPr lang="en-US" dirty="0">
                <a:solidFill>
                  <a:schemeClr val="accent1"/>
                </a:solidFill>
              </a:rPr>
              <a:t>care needed writing tests</a:t>
            </a:r>
          </a:p>
          <a:p>
            <a:r>
              <a:rPr lang="en-US" dirty="0"/>
              <a:t>Tests should be </a:t>
            </a:r>
            <a:r>
              <a:rPr lang="en-US" dirty="0">
                <a:solidFill>
                  <a:schemeClr val="accent3"/>
                </a:solidFill>
              </a:rPr>
              <a:t>written </a:t>
            </a:r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&amp; run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before coding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must fail</a:t>
            </a:r>
            <a:r>
              <a:rPr lang="en-US" dirty="0"/>
              <a:t>,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since code has not yet been written!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Before wasting time, </a:t>
            </a:r>
            <a:r>
              <a:rPr lang="en-US" b="1" dirty="0">
                <a:solidFill>
                  <a:schemeClr val="accent3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always check assumptions</a:t>
            </a:r>
            <a:endParaRPr lang="en-US" dirty="0">
              <a:solidFill>
                <a:schemeClr val="accent3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Deadly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C06315-7882-434B-AD13-75D8CF9C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4" y="5638800"/>
            <a:ext cx="8126672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1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996392F-34C4-B545-9727-8FD92E3AB74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dirty="0"/>
              <a:t>Course focused on </a:t>
            </a:r>
            <a:r>
              <a:rPr lang="en-US" dirty="0">
                <a:solidFill>
                  <a:schemeClr val="accent3"/>
                </a:solidFill>
              </a:rPr>
              <a:t>software engineering concepts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“Make cool stuff” nice</a:t>
            </a:r>
            <a:r>
              <a:rPr lang="en-US" dirty="0"/>
              <a:t>, but already know capable of this</a:t>
            </a:r>
          </a:p>
          <a:p>
            <a:pPr lvl="1"/>
            <a:r>
              <a:rPr lang="en-US" dirty="0"/>
              <a:t>Trying to develop </a:t>
            </a:r>
            <a:r>
              <a:rPr lang="en-US" dirty="0">
                <a:solidFill>
                  <a:schemeClr val="accent1"/>
                </a:solidFill>
              </a:rPr>
              <a:t>experience &amp; skills on important topics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Rubric (&amp; scores) reflect emphasis</a:t>
            </a:r>
            <a:r>
              <a:rPr lang="en-US" dirty="0"/>
              <a:t>; efforts should follow</a:t>
            </a:r>
          </a:p>
          <a:p>
            <a:pPr lvl="1"/>
            <a:endParaRPr lang="en-US" dirty="0"/>
          </a:p>
          <a:p>
            <a:r>
              <a:rPr lang="en-US" dirty="0"/>
              <a:t>Even for 1</a:t>
            </a:r>
            <a:r>
              <a:rPr lang="en-US" baseline="30000" dirty="0"/>
              <a:t>st</a:t>
            </a:r>
            <a:r>
              <a:rPr lang="en-US" dirty="0"/>
              <a:t> sprint, </a:t>
            </a:r>
            <a:r>
              <a:rPr lang="en-US" dirty="0">
                <a:solidFill>
                  <a:schemeClr val="accent3"/>
                </a:solidFill>
              </a:rPr>
              <a:t>project grows around user stories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Write many more stories </a:t>
            </a:r>
            <a:r>
              <a:rPr lang="en-US" dirty="0"/>
              <a:t>than sprint will complete</a:t>
            </a:r>
          </a:p>
          <a:p>
            <a:pPr lvl="1"/>
            <a:r>
              <a:rPr lang="en-US" dirty="0"/>
              <a:t>Improve grade by </a:t>
            </a:r>
            <a:r>
              <a:rPr lang="en-US" dirty="0">
                <a:solidFill>
                  <a:schemeClr val="accent1"/>
                </a:solidFill>
              </a:rPr>
              <a:t>checking stories written correctly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Create &amp; use tasks </a:t>
            </a:r>
            <a:r>
              <a:rPr lang="en-US" dirty="0"/>
              <a:t>to complete work for each sprint</a:t>
            </a:r>
          </a:p>
          <a:p>
            <a:pPr lvl="1"/>
            <a:r>
              <a:rPr lang="en-US" dirty="0"/>
              <a:t>Use acceptance </a:t>
            </a:r>
            <a:r>
              <a:rPr lang="en-US" dirty="0">
                <a:solidFill>
                  <a:schemeClr val="accent1"/>
                </a:solidFill>
              </a:rPr>
              <a:t>tests for working product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7AB0666-2B2D-A64C-A474-01C308BD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7415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0000"/>
                </a:solidFill>
              </a:rPr>
              <a:t>Cannot prove </a:t>
            </a:r>
            <a:r>
              <a:rPr lang="en-US" dirty="0"/>
              <a:t>there are no bugs</a:t>
            </a:r>
          </a:p>
          <a:p>
            <a:pPr lvl="1"/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3200"/>
            <a:ext cx="3028950" cy="40386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572000" y="2895600"/>
            <a:ext cx="4419600" cy="2667000"/>
          </a:xfrm>
          <a:prstGeom prst="wedgeRoundRectCallout">
            <a:avLst>
              <a:gd name="adj1" fmla="val -82727"/>
              <a:gd name="adj2" fmla="val 19213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D9D9D9"/>
                </a:solidFill>
              </a:rPr>
              <a:t>Testing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shows the presence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,</a:t>
            </a:r>
            <a:r>
              <a:rPr lang="en-US" sz="36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br>
              <a:rPr lang="en-US" sz="3600" dirty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not the absence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solidFill>
                  <a:srgbClr val="D9D9D9"/>
                </a:solidFill>
              </a:rPr>
              <a:t>of bugs </a:t>
            </a:r>
          </a:p>
        </p:txBody>
      </p:sp>
    </p:spTree>
    <p:extLst>
      <p:ext uri="{BB962C8B-B14F-4D97-AF65-F5344CB8AC3E}">
        <p14:creationId xmlns:p14="http://schemas.microsoft.com/office/powerpoint/2010/main" val="347007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Key Concept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8686800" cy="4997450"/>
          </a:xfrm>
        </p:spPr>
        <p:txBody>
          <a:bodyPr>
            <a:normAutofit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800" b="1" dirty="0">
                <a:solidFill>
                  <a:srgbClr val="FFFF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the worst</a:t>
            </a:r>
            <a:r>
              <a:rPr lang="en-US" sz="6800" dirty="0"/>
              <a:t>:</a:t>
            </a:r>
            <a: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8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600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Focus testing on</a:t>
            </a:r>
            <a:r>
              <a:rPr lang="en-US" sz="5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  <a:t/>
            </a:r>
            <a:br>
              <a:rPr lang="en-US" sz="5600" b="1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rPr>
            </a:b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unlikely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b="1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(but </a:t>
            </a:r>
            <a:r>
              <a:rPr lang="en-US" sz="4300" b="1" cap="small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not</a:t>
            </a:r>
            <a:r>
              <a:rPr lang="en-US" sz="4300" b="1" dirty="0">
                <a:solidFill>
                  <a:schemeClr val="accent6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 impossible)</a:t>
            </a: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/>
            </a:r>
            <a:b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</a:br>
            <a:r>
              <a:rPr lang="en-US" sz="6800" b="1" dirty="0"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situations</a:t>
            </a:r>
          </a:p>
        </p:txBody>
      </p:sp>
    </p:spTree>
    <p:extLst>
      <p:ext uri="{BB962C8B-B14F-4D97-AF65-F5344CB8AC3E}">
        <p14:creationId xmlns:p14="http://schemas.microsoft.com/office/powerpoint/2010/main" val="222608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Test Efforts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tests with </a:t>
            </a:r>
            <a:r>
              <a:rPr lang="en-US" dirty="0">
                <a:solidFill>
                  <a:schemeClr val="accent3"/>
                </a:solidFill>
              </a:rPr>
              <a:t>detailed look at the algorithm</a:t>
            </a:r>
          </a:p>
          <a:p>
            <a:r>
              <a:rPr lang="en-US" dirty="0">
                <a:solidFill>
                  <a:schemeClr val="accent3"/>
                </a:solidFill>
              </a:rPr>
              <a:t>Test coverage discussed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often by people, but…</a:t>
            </a:r>
          </a:p>
          <a:p>
            <a:r>
              <a:rPr lang="en-US" dirty="0"/>
              <a:t>… coverage can be </a:t>
            </a:r>
            <a:r>
              <a:rPr lang="en-US" dirty="0">
                <a:solidFill>
                  <a:schemeClr val="accent3"/>
                </a:solidFill>
              </a:rPr>
              <a:t>measured many ways</a:t>
            </a:r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Statement coverage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statemen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 </a:t>
            </a:r>
            <a:r>
              <a:rPr lang="en-US" dirty="0"/>
              <a:t>at least once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Branch coverage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branch </a:t>
            </a:r>
            <a:r>
              <a:rPr lang="en-US" dirty="0"/>
              <a:t>at least once</a:t>
            </a:r>
          </a:p>
          <a:p>
            <a:pPr lvl="1"/>
            <a:endParaRPr lang="en-US" dirty="0"/>
          </a:p>
          <a:p>
            <a:pPr lvl="1">
              <a:buNone/>
            </a:pPr>
            <a:r>
              <a:rPr lang="en-US" b="1" dirty="0">
                <a:solidFill>
                  <a:schemeClr val="accent1"/>
                </a:solidFill>
              </a:rPr>
              <a:t>Path coverage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Run each possible branch combination </a:t>
            </a:r>
            <a:r>
              <a:rPr lang="en-US" dirty="0"/>
              <a:t>at least once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-723106" y="4914900"/>
            <a:ext cx="3276600" cy="1588"/>
          </a:xfrm>
          <a:prstGeom prst="straightConnector1">
            <a:avLst/>
          </a:prstGeom>
          <a:ln w="762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4038600"/>
            <a:ext cx="461665" cy="15959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+mn-lt"/>
              </a:rPr>
              <a:t>Detail Increases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Coverage Measures 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17526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2667000" y="16764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5052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5257800" y="2590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419600" y="16764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>
            <a:off x="1066800" y="2895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 flipV="1">
            <a:off x="2209800" y="22860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499" name="Line 11"/>
          <p:cNvSpPr>
            <a:spLocks noChangeShapeType="1"/>
          </p:cNvSpPr>
          <p:nvPr/>
        </p:nvSpPr>
        <p:spPr bwMode="auto">
          <a:xfrm>
            <a:off x="3352800" y="22860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0" name="Line 12"/>
          <p:cNvSpPr>
            <a:spLocks noChangeShapeType="1"/>
          </p:cNvSpPr>
          <p:nvPr/>
        </p:nvSpPr>
        <p:spPr bwMode="auto">
          <a:xfrm flipV="1">
            <a:off x="4114800" y="2286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5029200" y="2286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25908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4343400" y="2895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504" name="Line 16"/>
          <p:cNvSpPr>
            <a:spLocks noChangeShapeType="1"/>
          </p:cNvSpPr>
          <p:nvPr/>
        </p:nvSpPr>
        <p:spPr bwMode="auto">
          <a:xfrm>
            <a:off x="6096000" y="2895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66800" y="3276600"/>
          <a:ext cx="6019800" cy="318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62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4783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>
                          <a:latin typeface="+mn-lt"/>
                        </a:rPr>
                        <a:t>All Statements:</a:t>
                      </a:r>
                      <a:endParaRPr lang="en-US" sz="2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endParaRPr lang="en-US" sz="27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4746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>
                          <a:latin typeface="+mn-lt"/>
                        </a:rPr>
                        <a:t>All Branches:</a:t>
                      </a:r>
                      <a:endParaRPr lang="en-US" sz="2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</a:t>
                      </a:r>
                      <a:r>
                        <a:rPr lang="en-US" sz="2700" b="1" baseline="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5</a:t>
                      </a:r>
                      <a:endParaRPr lang="en-US" sz="27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24671">
                <a:tc>
                  <a:txBody>
                    <a:bodyPr/>
                    <a:lstStyle/>
                    <a:p>
                      <a:pPr algn="r"/>
                      <a:r>
                        <a:rPr lang="en-US" sz="2900" b="1" dirty="0"/>
                        <a:t>All Paths: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1, 2, 3, 4, 5</a:t>
                      </a:r>
                      <a: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1, 2, 3, 5</a:t>
                      </a:r>
                      <a: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27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1, 3, 4, 5</a:t>
                      </a:r>
                      <a:br>
                        <a:rPr lang="en-US" sz="2700" b="1" dirty="0">
                          <a:solidFill>
                            <a:schemeClr val="accent1"/>
                          </a:solidFill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700" b="1" dirty="0">
                          <a:solidFill>
                            <a:schemeClr val="accent5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1, 3, 5</a:t>
                      </a:r>
                      <a:endParaRPr lang="en-US" sz="2700" b="1" dirty="0">
                        <a:solidFill>
                          <a:schemeClr val="accent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475A8D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1000" fill="hold"/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1000" fill="hold"/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2" grpId="1" animBg="1"/>
      <p:bldP spid="191492" grpId="2" animBg="1"/>
      <p:bldP spid="191493" grpId="0" animBg="1"/>
      <p:bldP spid="191493" grpId="1" animBg="1"/>
      <p:bldP spid="191494" grpId="0" animBg="1"/>
      <p:bldP spid="191494" grpId="1" animBg="1"/>
      <p:bldP spid="191494" grpId="2" animBg="1"/>
      <p:bldP spid="191495" grpId="0" animBg="1"/>
      <p:bldP spid="191495" grpId="1" animBg="1"/>
      <p:bldP spid="191495" grpId="2" animBg="1"/>
      <p:bldP spid="1914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r>
              <a:rPr lang="en-US" dirty="0"/>
              <a:t>Small bugs in loops </a:t>
            </a:r>
            <a:r>
              <a:rPr lang="en-US" dirty="0">
                <a:solidFill>
                  <a:schemeClr val="accent3"/>
                </a:solidFill>
              </a:rPr>
              <a:t>can create huge errors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Lots of time executing </a:t>
            </a:r>
            <a:r>
              <a:rPr lang="en-US" dirty="0"/>
              <a:t>increases odds of hitting rare case</a:t>
            </a:r>
          </a:p>
          <a:p>
            <a:pPr lvl="1"/>
            <a:r>
              <a:rPr lang="en-US" dirty="0"/>
              <a:t>Often error only </a:t>
            </a:r>
            <a:r>
              <a:rPr lang="en-US" dirty="0">
                <a:solidFill>
                  <a:schemeClr val="accent1"/>
                </a:solidFill>
              </a:rPr>
              <a:t>appears when results used, not in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Debugging often tricky</a:t>
            </a:r>
            <a:r>
              <a:rPr lang="en-US" dirty="0"/>
              <a:t>, since many scenarios to test out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Run often + hard-to-debug ==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critical to test well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bugs important</a:t>
            </a:r>
            <a:r>
              <a:rPr lang="en-US" dirty="0"/>
              <a:t>, since quality depends on this</a:t>
            </a:r>
          </a:p>
          <a:p>
            <a:pPr lvl="1"/>
            <a:r>
              <a:rPr lang="en-US" dirty="0"/>
              <a:t>Knowing bugs exists useless; </a:t>
            </a:r>
            <a:r>
              <a:rPr lang="en-US" dirty="0">
                <a:solidFill>
                  <a:schemeClr val="accent1"/>
                </a:solidFill>
              </a:rPr>
              <a:t>must also simplify fixes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 narrowing bug's cause </a:t>
            </a:r>
            <a:r>
              <a:rPr lang="en-US" dirty="0"/>
              <a:t>just as needed as finding bug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Testing Important</a:t>
            </a:r>
          </a:p>
        </p:txBody>
      </p:sp>
    </p:spTree>
    <p:extLst>
      <p:ext uri="{BB962C8B-B14F-4D97-AF65-F5344CB8AC3E}">
        <p14:creationId xmlns:p14="http://schemas.microsoft.com/office/powerpoint/2010/main" val="344606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34" name="Rectangle 1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all simple loops, </a:t>
            </a:r>
            <a:r>
              <a:rPr lang="en-US" dirty="0">
                <a:solidFill>
                  <a:schemeClr val="accent3"/>
                </a:solidFill>
              </a:rPr>
              <a:t>try inputs that: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Skip loop </a:t>
            </a:r>
            <a:r>
              <a:rPr lang="en-US" dirty="0"/>
              <a:t>entirely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pass </a:t>
            </a:r>
            <a:r>
              <a:rPr lang="en-US" dirty="0"/>
              <a:t>through the loop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 passes </a:t>
            </a:r>
            <a:r>
              <a:rPr lang="en-US" dirty="0"/>
              <a:t>through the loop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Make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passes</a:t>
            </a:r>
            <a:r>
              <a:rPr lang="en-US" dirty="0"/>
              <a:t> through the loop, where (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/>
              <a:t> &gt; 2)</a:t>
            </a:r>
          </a:p>
          <a:p>
            <a:r>
              <a:rPr lang="en-US" dirty="0"/>
              <a:t>If loop executed at most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times, </a:t>
            </a:r>
            <a:r>
              <a:rPr lang="en-US" dirty="0">
                <a:solidFill>
                  <a:schemeClr val="accent3"/>
                </a:solidFill>
              </a:rPr>
              <a:t>try inputs that: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</a:t>
            </a:r>
            <a:r>
              <a:rPr lang="en-US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6"/>
                </a:solidFill>
              </a:rPr>
              <a:t>-1</a:t>
            </a:r>
            <a:r>
              <a:rPr lang="en-US" dirty="0">
                <a:solidFill>
                  <a:schemeClr val="accent1"/>
                </a:solidFill>
              </a:rPr>
              <a:t> &amp;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passes </a:t>
            </a:r>
            <a:r>
              <a:rPr lang="en-US" dirty="0"/>
              <a:t>through the loop</a:t>
            </a:r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Loop</a:t>
            </a:r>
          </a:p>
        </p:txBody>
      </p:sp>
      <p:pic>
        <p:nvPicPr>
          <p:cNvPr id="4098" name="Picture 2" descr="C:\Users\Matthew\AppData\Local\Microsoft\Windows\Temporary Internet Files\Content.IE5\00266G6X\MPj0399332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5029200"/>
            <a:ext cx="1118145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3208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test set runs all </a:t>
            </a:r>
            <a:r>
              <a:rPr lang="en-US" dirty="0">
                <a:solidFill>
                  <a:srgbClr val="C32D2E"/>
                </a:solidFill>
              </a:rPr>
              <a:t>outer loops exactly once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Inner loop runs </a:t>
            </a:r>
            <a:r>
              <a:rPr lang="en-US" dirty="0">
                <a:solidFill>
                  <a:srgbClr val="DD6B0D"/>
                </a:solidFill>
              </a:rPr>
              <a:t>(</a:t>
            </a:r>
            <a:r>
              <a:rPr lang="en-US" b="1" i="1" dirty="0">
                <a:solidFill>
                  <a:srgbClr val="DD6B0D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solidFill>
                  <a:srgbClr val="DD6B0D"/>
                </a:solidFill>
              </a:rPr>
              <a:t>+1)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-1)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times</a:t>
            </a:r>
          </a:p>
          <a:p>
            <a:r>
              <a:rPr lang="en-US" dirty="0"/>
              <a:t>Then run </a:t>
            </a:r>
            <a:r>
              <a:rPr lang="en-US" dirty="0">
                <a:solidFill>
                  <a:schemeClr val="accent3"/>
                </a:solidFill>
              </a:rPr>
              <a:t>all but two innermost </a:t>
            </a:r>
            <a:r>
              <a:rPr lang="en-US" dirty="0">
                <a:solidFill>
                  <a:srgbClr val="C32D2E"/>
                </a:solidFill>
              </a:rPr>
              <a:t>loops exactly once</a:t>
            </a:r>
          </a:p>
          <a:p>
            <a:pPr lvl="1"/>
            <a:r>
              <a:rPr lang="en-US" dirty="0">
                <a:solidFill>
                  <a:srgbClr val="3891A7"/>
                </a:solidFill>
              </a:rPr>
              <a:t>Inner loops run </a:t>
            </a:r>
            <a:r>
              <a:rPr lang="en-US" dirty="0">
                <a:solidFill>
                  <a:srgbClr val="DD6B0D"/>
                </a:solidFill>
              </a:rPr>
              <a:t>(</a:t>
            </a:r>
            <a:r>
              <a:rPr lang="en-US" b="1" i="1" dirty="0">
                <a:solidFill>
                  <a:srgbClr val="DD6B0D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dirty="0">
                <a:solidFill>
                  <a:srgbClr val="DD6B0D"/>
                </a:solidFill>
              </a:rPr>
              <a:t>+1)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dirty="0"/>
              <a:t>, </a:t>
            </a:r>
            <a:r>
              <a:rPr lang="en-US" dirty="0">
                <a:solidFill>
                  <a:srgbClr val="637F26"/>
                </a:solidFill>
              </a:rPr>
              <a:t>(</a:t>
            </a:r>
            <a:r>
              <a:rPr lang="en-US" b="1" i="1" dirty="0">
                <a:solidFill>
                  <a:srgbClr val="637F26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637F26"/>
                </a:solidFill>
              </a:rPr>
              <a:t>-1) </a:t>
            </a:r>
            <a:r>
              <a:rPr lang="en-US" dirty="0"/>
              <a:t>&amp;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times</a:t>
            </a:r>
          </a:p>
          <a:p>
            <a:r>
              <a:rPr lang="en-US" dirty="0"/>
              <a:t>Tests should </a:t>
            </a:r>
            <a:r>
              <a:rPr lang="en-US" dirty="0">
                <a:solidFill>
                  <a:schemeClr val="accent3"/>
                </a:solidFill>
              </a:rPr>
              <a:t>continue growing loop-by-loop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pic>
        <p:nvPicPr>
          <p:cNvPr id="6146" name="Picture 2" descr="C:\Users\Matthew\AppData\Local\Microsoft\Windows\Temporary Internet Files\Content.IE5\0SAIP4XU\MPj040245000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191000"/>
            <a:ext cx="1845264" cy="2438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00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455152" cy="512064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 tests good for </a:t>
            </a:r>
            <a:r>
              <a:rPr lang="en-US" i="1" dirty="0">
                <a:solidFill>
                  <a:schemeClr val="accent3"/>
                </a:solidFill>
              </a:rPr>
              <a:t>some</a:t>
            </a:r>
            <a:r>
              <a:rPr lang="en-US" dirty="0">
                <a:solidFill>
                  <a:schemeClr val="accent3"/>
                </a:solidFill>
              </a:rPr>
              <a:t> tasks</a:t>
            </a:r>
            <a:r>
              <a:rPr lang="en-US" dirty="0"/>
              <a:t> working on back-end</a:t>
            </a:r>
          </a:p>
          <a:p>
            <a:pPr lvl="1"/>
            <a:r>
              <a:rPr lang="en-US" dirty="0"/>
              <a:t>But what about </a:t>
            </a:r>
            <a:r>
              <a:rPr lang="en-US" dirty="0">
                <a:solidFill>
                  <a:schemeClr val="accent1"/>
                </a:solidFill>
              </a:rPr>
              <a:t>tasks implementing front-end code?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User wants results </a:t>
            </a:r>
            <a:r>
              <a:rPr lang="en-US" dirty="0"/>
              <a:t>and only knows what they can s</a:t>
            </a:r>
            <a:r>
              <a:rPr lang="en-US" dirty="0" err="1"/>
              <a:t>ee</a:t>
            </a:r>
            <a:endParaRPr lang="en-US" dirty="0"/>
          </a:p>
          <a:p>
            <a:pPr lvl="1"/>
            <a:r>
              <a:rPr lang="en-US" dirty="0"/>
              <a:t>Correct results </a:t>
            </a:r>
            <a:r>
              <a:rPr lang="en-US" dirty="0">
                <a:solidFill>
                  <a:schemeClr val="accent1"/>
                </a:solidFill>
              </a:rPr>
              <a:t>impossible if back-end fails unit tests</a:t>
            </a:r>
          </a:p>
          <a:p>
            <a:r>
              <a:rPr lang="en-US" dirty="0">
                <a:solidFill>
                  <a:schemeClr val="accent3"/>
                </a:solidFill>
              </a:rPr>
              <a:t>Back-end code very important</a:t>
            </a:r>
            <a:r>
              <a:rPr lang="en-US" dirty="0"/>
              <a:t> so cannot skip tests</a:t>
            </a:r>
          </a:p>
          <a:p>
            <a:pPr lvl="1"/>
            <a:r>
              <a:rPr lang="en-US" dirty="0"/>
              <a:t>But invisible to user and </a:t>
            </a:r>
            <a:r>
              <a:rPr lang="en-US" dirty="0">
                <a:solidFill>
                  <a:schemeClr val="accent1"/>
                </a:solidFill>
              </a:rPr>
              <a:t>client does not care about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Testing</a:t>
            </a:r>
          </a:p>
        </p:txBody>
      </p:sp>
    </p:spTree>
    <p:extLst>
      <p:ext uri="{BB962C8B-B14F-4D97-AF65-F5344CB8AC3E}">
        <p14:creationId xmlns:p14="http://schemas.microsoft.com/office/powerpoint/2010/main" val="10738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Need to test front-end tasks </a:t>
            </a:r>
            <a:r>
              <a:rPr lang="en-US" dirty="0"/>
              <a:t>that display information</a:t>
            </a:r>
          </a:p>
          <a:p>
            <a:pPr lvl="1"/>
            <a:r>
              <a:rPr lang="en-US" dirty="0"/>
              <a:t>GUI classes can be </a:t>
            </a:r>
            <a:r>
              <a:rPr lang="en-US" dirty="0">
                <a:solidFill>
                  <a:schemeClr val="accent1"/>
                </a:solidFill>
              </a:rPr>
              <a:t>checked against user stories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JUnit</a:t>
            </a:r>
            <a:r>
              <a:rPr lang="en-US" dirty="0">
                <a:solidFill>
                  <a:schemeClr val="accent1"/>
                </a:solidFill>
              </a:rPr>
              <a:t> test cases less useful </a:t>
            </a:r>
            <a:r>
              <a:rPr lang="en-US" dirty="0"/>
              <a:t>performing these tests</a:t>
            </a:r>
          </a:p>
          <a:p>
            <a:pPr lvl="1"/>
            <a:r>
              <a:rPr lang="en-US" dirty="0"/>
              <a:t>Automation lacks human touch; </a:t>
            </a:r>
            <a:r>
              <a:rPr lang="en-US" dirty="0">
                <a:solidFill>
                  <a:schemeClr val="accent1"/>
                </a:solidFill>
              </a:rPr>
              <a:t>cannot check aesthetics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Testing</a:t>
            </a:r>
          </a:p>
        </p:txBody>
      </p:sp>
      <p:pic>
        <p:nvPicPr>
          <p:cNvPr id="2051" name="Picture 3" descr="C:\Users\Matt\AppData\Local\Microsoft\Windows\Temporary Internet Files\Content.IE5\A4VGPAV8\MP90044849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81459"/>
            <a:ext cx="4395355" cy="2930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21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Worst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Clicking around</a:t>
            </a:r>
            <a:r>
              <a:rPr lang="en-US" altLang="en-US" dirty="0"/>
              <a:t> &amp; see what breaks</a:t>
            </a:r>
          </a:p>
          <a:p>
            <a:pPr lvl="1"/>
            <a:r>
              <a:rPr lang="en-US" altLang="en-US" dirty="0"/>
              <a:t>Simple &amp; fast, but </a:t>
            </a:r>
            <a:r>
              <a:rPr lang="en-US" altLang="en-US" dirty="0">
                <a:solidFill>
                  <a:schemeClr val="accent1"/>
                </a:solidFill>
              </a:rPr>
              <a:t>may not discover actual cause of bugs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Unrepeatable &amp; slow </a:t>
            </a:r>
            <a:r>
              <a:rPr lang="en-US" altLang="en-US" dirty="0"/>
              <a:t>when checking entire system</a:t>
            </a:r>
          </a:p>
          <a:p>
            <a:pPr lvl="1"/>
            <a:r>
              <a:rPr lang="en-US" altLang="en-US" dirty="0"/>
              <a:t>Done by developers, </a:t>
            </a:r>
            <a:r>
              <a:rPr lang="en-US" altLang="en-US" dirty="0">
                <a:solidFill>
                  <a:schemeClr val="accent1"/>
                </a:solidFill>
              </a:rPr>
              <a:t>tends to follow expected uses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Front-End "Testing"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7FE7E8C-4B3E-F948-9D92-532EB29D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92286"/>
            <a:ext cx="5589814" cy="313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What is correct?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gets to decide?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do they know?</a:t>
            </a:r>
          </a:p>
          <a:p>
            <a:pPr algn="ctr">
              <a:buNone/>
            </a:pPr>
            <a:endParaRPr lang="en-US" sz="4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>
              <a:buNone/>
            </a:pPr>
            <a:r>
              <a:rPr lang="en-US" sz="4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How To Document It Works?</a:t>
            </a:r>
          </a:p>
        </p:txBody>
      </p:sp>
      <p:sp>
        <p:nvSpPr>
          <p:cNvPr id="72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Testing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Better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Step-by-step script </a:t>
            </a:r>
            <a:r>
              <a:rPr lang="en-US" altLang="en-US" dirty="0"/>
              <a:t>tests for errors</a:t>
            </a:r>
          </a:p>
          <a:p>
            <a:pPr lvl="1"/>
            <a:r>
              <a:rPr lang="en-US" altLang="en-US" dirty="0"/>
              <a:t>Low overhead &amp; simple, but also </a:t>
            </a:r>
            <a:r>
              <a:rPr lang="en-US" altLang="en-US" dirty="0">
                <a:solidFill>
                  <a:schemeClr val="accent1"/>
                </a:solidFill>
              </a:rPr>
              <a:t>easy to forget to run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Discover unexpected bugs</a:t>
            </a:r>
            <a:r>
              <a:rPr lang="en-US" altLang="en-US" dirty="0"/>
              <a:t> by having testers run scripts</a:t>
            </a:r>
          </a:p>
          <a:p>
            <a:pPr lvl="1"/>
            <a:r>
              <a:rPr lang="en-US" altLang="en-US" dirty="0"/>
              <a:t>Good rules-of-thumb exist to </a:t>
            </a:r>
            <a:r>
              <a:rPr lang="en-US" altLang="en-US" dirty="0">
                <a:solidFill>
                  <a:schemeClr val="accent1"/>
                </a:solidFill>
              </a:rPr>
              <a:t>find many common errors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List in task in </a:t>
            </a:r>
            <a:r>
              <a:rPr lang="en-US" altLang="en-US" dirty="0" err="1">
                <a:solidFill>
                  <a:schemeClr val="accent1"/>
                </a:solidFill>
              </a:rPr>
              <a:t>ZenHub</a:t>
            </a:r>
            <a:r>
              <a:rPr lang="en-US" altLang="en-US" dirty="0"/>
              <a:t>; many want files to hold scripts</a:t>
            </a:r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Front-End Testing</a:t>
            </a:r>
          </a:p>
        </p:txBody>
      </p:sp>
      <p:pic>
        <p:nvPicPr>
          <p:cNvPr id="28674" name="Picture 2" descr="https://i.pinimg.com/originals/8a/5b/46/8a5b46078575328fecdb7f6b83e40c42.jpg">
            <a:extLst>
              <a:ext uri="{FF2B5EF4-FFF2-40B4-BE49-F238E27FC236}">
                <a16:creationId xmlns="" xmlns:a16="http://schemas.microsoft.com/office/drawing/2014/main" id="{B8AEC8DF-BB42-DE48-B741-8B4073CD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3969558"/>
            <a:ext cx="8001000" cy="281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1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9" name="Rectangle 3">
            <a:extLst>
              <a:ext uri="{FF2B5EF4-FFF2-40B4-BE49-F238E27FC236}">
                <a16:creationId xmlns="" xmlns:a16="http://schemas.microsoft.com/office/drawing/2014/main" id="{295A7DF6-035E-A241-B9B3-4AF6E5F6099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Best approach</a:t>
            </a:r>
            <a:r>
              <a:rPr lang="en-US" altLang="en-US" b="1" dirty="0">
                <a:solidFill>
                  <a:schemeClr val="accent3"/>
                </a:solidFill>
              </a:rPr>
              <a:t>: </a:t>
            </a:r>
            <a:r>
              <a:rPr lang="en-US" altLang="en-US" dirty="0">
                <a:solidFill>
                  <a:schemeClr val="accent3"/>
                </a:solidFill>
              </a:rPr>
              <a:t>Automate testing </a:t>
            </a:r>
            <a:r>
              <a:rPr lang="en-US" altLang="en-US" dirty="0"/>
              <a:t>with UI tool/code</a:t>
            </a:r>
          </a:p>
          <a:p>
            <a:pPr lvl="1"/>
            <a:r>
              <a:rPr lang="en-US" altLang="en-US" dirty="0"/>
              <a:t>Creates setup costs, but </a:t>
            </a:r>
            <a:r>
              <a:rPr lang="en-US" altLang="en-US" dirty="0">
                <a:solidFill>
                  <a:schemeClr val="accent1"/>
                </a:solidFill>
              </a:rPr>
              <a:t>guarantees predictable results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Can compensate for load times </a:t>
            </a:r>
            <a:r>
              <a:rPr lang="en-US" altLang="en-US" dirty="0"/>
              <a:t>&amp; other real issues</a:t>
            </a:r>
          </a:p>
          <a:p>
            <a:pPr lvl="1"/>
            <a:r>
              <a:rPr lang="en-US" altLang="en-US" dirty="0"/>
              <a:t>Often include </a:t>
            </a:r>
            <a:r>
              <a:rPr lang="en-US" altLang="en-US" dirty="0">
                <a:solidFill>
                  <a:schemeClr val="accent1"/>
                </a:solidFill>
              </a:rPr>
              <a:t>both programming &amp; scripting setups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097" name="Rectangle 2">
            <a:extLst>
              <a:ext uri="{FF2B5EF4-FFF2-40B4-BE49-F238E27FC236}">
                <a16:creationId xmlns="" xmlns:a16="http://schemas.microsoft.com/office/drawing/2014/main" id="{3AA04DB5-B4F1-6147-9EF5-D1402F5DC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Validation Testing</a:t>
            </a:r>
            <a:endParaRPr lang="en-US" altLang="en-US" dirty="0"/>
          </a:p>
        </p:txBody>
      </p:sp>
      <p:pic>
        <p:nvPicPr>
          <p:cNvPr id="5" name="Picture 6" descr="Selenium Logo">
            <a:extLst>
              <a:ext uri="{FF2B5EF4-FFF2-40B4-BE49-F238E27FC236}">
                <a16:creationId xmlns="" xmlns:a16="http://schemas.microsoft.com/office/drawing/2014/main" id="{32673D8E-E05B-2545-944A-EC37FA966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6800"/>
            <a:ext cx="219012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 descr="logo.png">
            <a:extLst>
              <a:ext uri="{FF2B5EF4-FFF2-40B4-BE49-F238E27FC236}">
                <a16:creationId xmlns="" xmlns:a16="http://schemas.microsoft.com/office/drawing/2014/main" id="{F1F98FD9-AC6C-934D-8A11-381D7918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9372"/>
            <a:ext cx="3506965" cy="105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://selenide.org/images/selenide-logo-big.png">
            <a:extLst>
              <a:ext uri="{FF2B5EF4-FFF2-40B4-BE49-F238E27FC236}">
                <a16:creationId xmlns="" xmlns:a16="http://schemas.microsoft.com/office/drawing/2014/main" id="{7ABC26B6-9231-AC47-9583-33CA51B6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424" y="3692652"/>
            <a:ext cx="3616698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0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0E90ACB-2520-DA4E-BE1D-A8DD3EF9BB8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>
            <a:normAutofit/>
          </a:bodyPr>
          <a:lstStyle/>
          <a:p>
            <a:r>
              <a:rPr lang="en-US" altLang="en-US" dirty="0"/>
              <a:t>Allows automated </a:t>
            </a:r>
            <a:r>
              <a:rPr lang="en-US" altLang="en-US" dirty="0">
                <a:solidFill>
                  <a:schemeClr val="accent3"/>
                </a:solidFill>
              </a:rPr>
              <a:t>testing of web-based applications</a:t>
            </a:r>
          </a:p>
          <a:p>
            <a:r>
              <a:rPr lang="en-US" altLang="en-US" dirty="0">
                <a:solidFill>
                  <a:schemeClr val="accent3"/>
                </a:solidFill>
              </a:rPr>
              <a:t>Test suite reports results </a:t>
            </a:r>
            <a:r>
              <a:rPr lang="en-US" altLang="en-US" dirty="0"/>
              <a:t>of running 1 or more tests</a:t>
            </a:r>
          </a:p>
          <a:p>
            <a:r>
              <a:rPr lang="en-US" altLang="en-US" dirty="0"/>
              <a:t>Often create </a:t>
            </a:r>
            <a:r>
              <a:rPr lang="en-US" altLang="en-US" dirty="0">
                <a:solidFill>
                  <a:schemeClr val="accent3"/>
                </a:solidFill>
              </a:rPr>
              <a:t>many test cases; each exposes 1 bug</a:t>
            </a:r>
          </a:p>
          <a:p>
            <a:endParaRPr lang="en-US" altLang="en-US" dirty="0">
              <a:solidFill>
                <a:schemeClr val="accent3"/>
              </a:solidFill>
            </a:endParaRPr>
          </a:p>
          <a:p>
            <a:r>
              <a:rPr lang="en-US" altLang="en-US" dirty="0">
                <a:solidFill>
                  <a:schemeClr val="accent3"/>
                </a:solidFill>
              </a:rPr>
              <a:t>Add tests in Java/C#/Python </a:t>
            </a:r>
            <a:r>
              <a:rPr lang="en-US" altLang="en-US" dirty="0"/>
              <a:t>with WebDriver module</a:t>
            </a:r>
          </a:p>
          <a:p>
            <a:pPr lvl="1"/>
            <a:r>
              <a:rPr lang="en-US" altLang="en-US" dirty="0"/>
              <a:t>Many languages have </a:t>
            </a:r>
            <a:r>
              <a:rPr lang="en-US" altLang="en-US" dirty="0">
                <a:solidFill>
                  <a:schemeClr val="accent1"/>
                </a:solidFill>
              </a:rPr>
              <a:t>Selenium libraries to drive tests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Loads page &amp; defines API</a:t>
            </a:r>
            <a:r>
              <a:rPr lang="en-US" altLang="en-US" dirty="0"/>
              <a:t> used to evaluate its contents</a:t>
            </a:r>
          </a:p>
          <a:p>
            <a:r>
              <a:rPr lang="en-US" altLang="en-US" dirty="0"/>
              <a:t>If using IDE, able to </a:t>
            </a:r>
            <a:r>
              <a:rPr lang="en-US" altLang="en-US" dirty="0">
                <a:solidFill>
                  <a:schemeClr val="accent3"/>
                </a:solidFill>
              </a:rPr>
              <a:t>create &amp; runs in browser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IDE easier to use</a:t>
            </a:r>
            <a:r>
              <a:rPr lang="en-US" altLang="en-US" dirty="0"/>
              <a:t>:</a:t>
            </a:r>
            <a:r>
              <a:rPr lang="en-US" altLang="en-US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can record actions in browser as test</a:t>
            </a:r>
          </a:p>
          <a:p>
            <a:pPr lvl="1"/>
            <a:r>
              <a:rPr lang="en-US" altLang="en-US" dirty="0"/>
              <a:t>Will also allow </a:t>
            </a:r>
            <a:r>
              <a:rPr lang="en-US" altLang="en-US" dirty="0">
                <a:solidFill>
                  <a:schemeClr val="accent1"/>
                </a:solidFill>
              </a:rPr>
              <a:t>updating or rewriting </a:t>
            </a:r>
            <a:r>
              <a:rPr lang="en-US" altLang="en-US" dirty="0" err="1">
                <a:solidFill>
                  <a:schemeClr val="accent1"/>
                </a:solidFill>
              </a:rPr>
              <a:t>Selenese</a:t>
            </a:r>
            <a:r>
              <a:rPr lang="en-US" altLang="en-US" dirty="0">
                <a:solidFill>
                  <a:schemeClr val="accent1"/>
                </a:solidFill>
              </a:rPr>
              <a:t> script</a:t>
            </a:r>
          </a:p>
          <a:p>
            <a:endParaRPr lang="en-US" altLang="en-US" dirty="0"/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9E1CB15B-4374-0847-ACF0-31701A28C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3736362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Violate Assumptions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Assume users jerks (or dumb)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They will make worst choice. </a:t>
            </a:r>
            <a:r>
              <a:rPr lang="en-US" altLang="en-US" dirty="0"/>
              <a:t>How does system react?</a:t>
            </a:r>
          </a:p>
          <a:p>
            <a:pPr lvl="1"/>
            <a:r>
              <a:rPr lang="en-US" altLang="en-US" dirty="0"/>
              <a:t>What if needed </a:t>
            </a:r>
            <a:r>
              <a:rPr lang="en-US" altLang="en-US" dirty="0">
                <a:solidFill>
                  <a:schemeClr val="accent1"/>
                </a:solidFill>
              </a:rPr>
              <a:t>files deleted, network lost, or similar? 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Script explain how to start </a:t>
            </a:r>
            <a:r>
              <a:rPr lang="en-US" altLang="en-US" dirty="0"/>
              <a:t>&amp; what error should be shown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FB43CDC4-33B6-AC48-9AA8-42B68201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3581400"/>
            <a:ext cx="4280853" cy="245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D6B58A9-5493-6945-80DE-60620F66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4173147"/>
            <a:ext cx="4517072" cy="257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85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Duplication Issues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Repeatedly enter same input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strike="sngStrike" dirty="0">
                <a:solidFill>
                  <a:schemeClr val="accent1"/>
                </a:solidFill>
              </a:rPr>
              <a:t>If</a:t>
            </a:r>
            <a:r>
              <a:rPr lang="en-US" altLang="en-US" dirty="0">
                <a:solidFill>
                  <a:schemeClr val="accent1"/>
                </a:solidFill>
              </a:rPr>
              <a:t> When they add/remove multiple times</a:t>
            </a:r>
            <a:r>
              <a:rPr lang="en-US" altLang="en-US" dirty="0"/>
              <a:t>, what is error?</a:t>
            </a:r>
          </a:p>
          <a:p>
            <a:pPr lvl="1"/>
            <a:r>
              <a:rPr lang="en-US" altLang="en-US" dirty="0"/>
              <a:t>Does app handle (or provide clues) for </a:t>
            </a:r>
            <a:r>
              <a:rPr lang="en-US" altLang="en-US" dirty="0">
                <a:solidFill>
                  <a:schemeClr val="accent1"/>
                </a:solidFill>
              </a:rPr>
              <a:t>impatient users?</a:t>
            </a:r>
            <a:r>
              <a:rPr lang="en-US" altLang="en-US" dirty="0"/>
              <a:t> </a:t>
            </a:r>
            <a:endParaRPr lang="en-US" altLang="en-US" dirty="0">
              <a:solidFill>
                <a:schemeClr val="accent1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6C88835-098F-864A-A921-D73447BA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05912"/>
            <a:ext cx="643890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6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Duplication Issues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Repeatedly enter same input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 </a:t>
            </a:r>
            <a:r>
              <a:rPr lang="en-US" altLang="en-US" strike="sngStrike" dirty="0">
                <a:solidFill>
                  <a:schemeClr val="accent1"/>
                </a:solidFill>
              </a:rPr>
              <a:t>If</a:t>
            </a:r>
            <a:r>
              <a:rPr lang="en-US" altLang="en-US" dirty="0">
                <a:solidFill>
                  <a:schemeClr val="accent1"/>
                </a:solidFill>
              </a:rPr>
              <a:t> When they add/remove multiple times</a:t>
            </a:r>
            <a:r>
              <a:rPr lang="en-US" altLang="en-US" dirty="0"/>
              <a:t>, what is error?</a:t>
            </a:r>
          </a:p>
          <a:p>
            <a:pPr lvl="1"/>
            <a:r>
              <a:rPr lang="en-US" altLang="en-US" dirty="0"/>
              <a:t>Does app handle (or provide clues) for </a:t>
            </a:r>
            <a:r>
              <a:rPr lang="en-US" altLang="en-US" dirty="0">
                <a:solidFill>
                  <a:schemeClr val="accent1"/>
                </a:solidFill>
              </a:rPr>
              <a:t>impatient users?</a:t>
            </a:r>
            <a:r>
              <a:rPr lang="en-US" altLang="en-US" dirty="0"/>
              <a:t> </a:t>
            </a:r>
            <a:endParaRPr lang="en-US" altLang="en-US" dirty="0">
              <a:solidFill>
                <a:schemeClr val="accent1"/>
              </a:solidFill>
            </a:endParaRP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“Back” button tempting</a:t>
            </a:r>
            <a:r>
              <a:rPr lang="en-US" altLang="en-US" dirty="0"/>
              <a:t>, what does it do to web app?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20482" name="Picture 2" descr="https://i.stack.imgur.com/k5qzK.png">
            <a:extLst>
              <a:ext uri="{FF2B5EF4-FFF2-40B4-BE49-F238E27FC236}">
                <a16:creationId xmlns="" xmlns:a16="http://schemas.microsoft.com/office/drawing/2014/main" id="{63D8462C-602C-504D-A2FA-4A2181C02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t="3981" r="13647" b="12438"/>
          <a:stretch/>
        </p:blipFill>
        <p:spPr bwMode="auto">
          <a:xfrm>
            <a:off x="2133600" y="3581400"/>
            <a:ext cx="4479582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34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102D0EF-7AD5-FF4E-9581-5EF614BE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648" y="1591056"/>
            <a:ext cx="8531352" cy="512064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accent3"/>
                </a:solidFill>
              </a:rPr>
              <a:t>Invalid Data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7030A0"/>
                </a:solidFill>
              </a:rPr>
              <a:t>Intentionally force invalid results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Script actions creating illegal state </a:t>
            </a:r>
            <a:r>
              <a:rPr lang="en-US" altLang="en-US" dirty="0"/>
              <a:t>in widget at the end</a:t>
            </a:r>
          </a:p>
          <a:p>
            <a:pPr lvl="1"/>
            <a:r>
              <a:rPr lang="en-US" altLang="en-US" dirty="0"/>
              <a:t>Feb 29 remain in non-leap years? </a:t>
            </a:r>
            <a:r>
              <a:rPr lang="en-US" altLang="en-US" dirty="0">
                <a:solidFill>
                  <a:schemeClr val="accent1"/>
                </a:solidFill>
              </a:rPr>
              <a:t>Move start after end?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Give in to the dark side </a:t>
            </a:r>
            <a:r>
              <a:rPr lang="en-US" altLang="en-US" dirty="0"/>
              <a:t>&amp; trick system into bad states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9C0AF07F-D697-7F40-BFA1-E224231A4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Common Front-End Errors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99A990E9-1C38-E642-9985-502CD285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58244"/>
            <a:ext cx="3503996" cy="305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98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Grading Rubric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67000"/>
            <a:ext cx="7123113" cy="32004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5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Last chance for questions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After this point I assume you all know how you’ll be graded for the three sprints</a:t>
            </a:r>
          </a:p>
        </p:txBody>
      </p:sp>
    </p:spTree>
    <p:extLst>
      <p:ext uri="{BB962C8B-B14F-4D97-AF65-F5344CB8AC3E}">
        <p14:creationId xmlns:p14="http://schemas.microsoft.com/office/powerpoint/2010/main" val="187818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let’s have fun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1371600" y="2667000"/>
            <a:ext cx="7123113" cy="3200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5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/>
              <a:t>Monday Discussion</a:t>
            </a:r>
          </a:p>
          <a:p>
            <a:pPr marL="0" indent="0" algn="ctr">
              <a:buNone/>
            </a:pPr>
            <a:endParaRPr lang="en-US" sz="3600" b="1"/>
          </a:p>
          <a:p>
            <a:pPr marL="0" indent="0" algn="ctr">
              <a:buNone/>
            </a:pPr>
            <a:r>
              <a:rPr lang="en-US"/>
              <a:t>Social Media and our data</a:t>
            </a:r>
          </a:p>
        </p:txBody>
      </p:sp>
    </p:spTree>
    <p:extLst>
      <p:ext uri="{BB962C8B-B14F-4D97-AF65-F5344CB8AC3E}">
        <p14:creationId xmlns:p14="http://schemas.microsoft.com/office/powerpoint/2010/main" val="15772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Quality of product </a:t>
            </a:r>
            <a:r>
              <a:rPr lang="en-US" dirty="0">
                <a:solidFill>
                  <a:schemeClr val="accent3"/>
                </a:solidFill>
              </a:rPr>
              <a:t>decided by testing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Testing properties targeted </a:t>
            </a:r>
            <a:r>
              <a:rPr lang="en-US" dirty="0"/>
              <a:t>when writing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For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8" y="2971800"/>
            <a:ext cx="8356803" cy="21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91056"/>
            <a:ext cx="8378952" cy="51206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Very</a:t>
            </a:r>
            <a:r>
              <a:rPr lang="en-US" dirty="0">
                <a:solidFill>
                  <a:schemeClr val="accent3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popular technique </a:t>
            </a:r>
            <a:r>
              <a:rPr lang="en-US" dirty="0"/>
              <a:t>developing software</a:t>
            </a:r>
          </a:p>
          <a:p>
            <a:pPr lvl="1"/>
            <a:r>
              <a:rPr lang="en-US" dirty="0"/>
              <a:t>Greatly </a:t>
            </a:r>
            <a:r>
              <a:rPr lang="en-US" dirty="0">
                <a:solidFill>
                  <a:schemeClr val="accent1"/>
                </a:solidFill>
              </a:rPr>
              <a:t>increases programmer productivity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Happier programmers </a:t>
            </a:r>
            <a:r>
              <a:rPr lang="en-US" dirty="0"/>
              <a:t>also found when using TDD</a:t>
            </a:r>
            <a:endParaRPr lang="en-US" dirty="0">
              <a:solidFill>
                <a:srgbClr val="008000"/>
              </a:solidFill>
            </a:endParaRPr>
          </a:p>
          <a:p>
            <a:pPr lvl="1"/>
            <a:r>
              <a:rPr lang="en-US" dirty="0"/>
              <a:t>Requires very </a:t>
            </a:r>
            <a:r>
              <a:rPr lang="en-US" dirty="0">
                <a:solidFill>
                  <a:schemeClr val="accent1"/>
                </a:solidFill>
              </a:rPr>
              <a:t>different approach to coding</a:t>
            </a:r>
          </a:p>
          <a:p>
            <a:pPr lvl="8"/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Write tests BEFORE </a:t>
            </a:r>
            <a:r>
              <a:rPr lang="en-US" dirty="0"/>
              <a:t>begin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implementation process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stubs (but no code) </a:t>
            </a:r>
            <a:r>
              <a:rPr lang="en-US" dirty="0"/>
              <a:t>for class &amp; methods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/>
              <a:t>Knowing correct outputs, </a:t>
            </a:r>
            <a:r>
              <a:rPr lang="en-US" dirty="0">
                <a:solidFill>
                  <a:schemeClr val="accent1"/>
                </a:solidFill>
              </a:rPr>
              <a:t>write tests to check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Implement methods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to pass your tests (&amp; check often)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458200" cy="990600"/>
          </a:xfrm>
        </p:spPr>
        <p:txBody>
          <a:bodyPr>
            <a:normAutofit fontScale="90000"/>
          </a:bodyPr>
          <a:lstStyle/>
          <a:p>
            <a:r>
              <a:rPr dirty="0"/>
              <a:t>Test-Driven Development</a:t>
            </a:r>
            <a:r>
              <a:rPr lang="en-US" dirty="0"/>
              <a:t> (TDD)</a:t>
            </a:r>
          </a:p>
        </p:txBody>
      </p:sp>
    </p:spTree>
    <p:extLst>
      <p:ext uri="{BB962C8B-B14F-4D97-AF65-F5344CB8AC3E}">
        <p14:creationId xmlns:p14="http://schemas.microsoft.com/office/powerpoint/2010/main" val="28310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Feels weird to start with tests </a:t>
            </a:r>
            <a:r>
              <a:rPr lang="en-US" dirty="0"/>
              <a:t>when you first try…</a:t>
            </a:r>
          </a:p>
          <a:p>
            <a:r>
              <a:rPr lang="en-US" dirty="0"/>
              <a:t>.. but objections </a:t>
            </a:r>
            <a:r>
              <a:rPr lang="en-US" dirty="0">
                <a:solidFill>
                  <a:schemeClr val="accent3"/>
                </a:solidFill>
              </a:rPr>
              <a:t>reflect poor habits checking code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Know method’s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 </a:t>
            </a:r>
            <a:r>
              <a:rPr lang="en-US" dirty="0"/>
              <a:t>when starting to write…</a:t>
            </a:r>
          </a:p>
          <a:p>
            <a:pPr lvl="1"/>
            <a:r>
              <a:rPr lang="en-US" dirty="0"/>
              <a:t>… but you may </a:t>
            </a:r>
            <a:r>
              <a:rPr lang="en-US" dirty="0">
                <a:solidFill>
                  <a:schemeClr val="accent1"/>
                </a:solidFill>
              </a:rPr>
              <a:t>not know </a:t>
            </a:r>
            <a:r>
              <a:rPr lang="en-US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dirty="0">
                <a:solidFill>
                  <a:schemeClr val="accent1"/>
                </a:solidFill>
              </a:rPr>
              <a:t>it will be done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Objections</a:t>
            </a:r>
          </a:p>
        </p:txBody>
      </p:sp>
    </p:spTree>
    <p:extLst>
      <p:ext uri="{BB962C8B-B14F-4D97-AF65-F5344CB8AC3E}">
        <p14:creationId xmlns:p14="http://schemas.microsoft.com/office/powerpoint/2010/main" val="296109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new </a:t>
            </a:r>
            <a:r>
              <a:rPr lang="en-US" dirty="0">
                <a:solidFill>
                  <a:schemeClr val="accent3"/>
                </a:solidFill>
              </a:rPr>
              <a:t>engine uses 10x less gas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New power generation method </a:t>
            </a:r>
            <a:r>
              <a:rPr lang="en-US" dirty="0"/>
              <a:t>provides this boost</a:t>
            </a:r>
          </a:p>
          <a:p>
            <a:pPr lvl="1"/>
            <a:endParaRPr lang="en-US" dirty="0"/>
          </a:p>
          <a:p>
            <a:r>
              <a:rPr lang="en-US" dirty="0"/>
              <a:t>Of the following </a:t>
            </a:r>
            <a:r>
              <a:rPr lang="en-US" dirty="0">
                <a:solidFill>
                  <a:schemeClr val="accent3"/>
                </a:solidFill>
              </a:rPr>
              <a:t>which test do you want: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Belts and axels moved identically </a:t>
            </a:r>
            <a:r>
              <a:rPr lang="en-US" dirty="0"/>
              <a:t>with new engine</a:t>
            </a:r>
          </a:p>
          <a:p>
            <a:pPr lvl="1"/>
            <a:r>
              <a:rPr lang="en-US" dirty="0"/>
              <a:t>New engine still </a:t>
            </a:r>
            <a:r>
              <a:rPr lang="en-US" dirty="0">
                <a:solidFill>
                  <a:schemeClr val="accent1"/>
                </a:solidFill>
              </a:rPr>
              <a:t>uses same carburetor &amp; pistons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</p:spTree>
    <p:extLst>
      <p:ext uri="{BB962C8B-B14F-4D97-AF65-F5344CB8AC3E}">
        <p14:creationId xmlns:p14="http://schemas.microsoft.com/office/powerpoint/2010/main" val="64947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new </a:t>
            </a:r>
            <a:r>
              <a:rPr lang="en-US" dirty="0">
                <a:solidFill>
                  <a:schemeClr val="accent3"/>
                </a:solidFill>
              </a:rPr>
              <a:t>engine uses 10x less gas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New power generation method </a:t>
            </a:r>
            <a:r>
              <a:rPr lang="en-US" dirty="0"/>
              <a:t>provides this boost</a:t>
            </a:r>
          </a:p>
          <a:p>
            <a:pPr lvl="1"/>
            <a:endParaRPr lang="en-US" dirty="0"/>
          </a:p>
          <a:p>
            <a:r>
              <a:rPr lang="en-US" dirty="0"/>
              <a:t>Of the following </a:t>
            </a:r>
            <a:r>
              <a:rPr lang="en-US" dirty="0">
                <a:solidFill>
                  <a:schemeClr val="accent3"/>
                </a:solidFill>
              </a:rPr>
              <a:t>which test do you want: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Belts and axels moved identically </a:t>
            </a:r>
            <a:r>
              <a:rPr lang="en-US" dirty="0"/>
              <a:t>with new engine</a:t>
            </a:r>
          </a:p>
          <a:p>
            <a:pPr lvl="1"/>
            <a:r>
              <a:rPr lang="en-US" dirty="0"/>
              <a:t>New engine still </a:t>
            </a:r>
            <a:r>
              <a:rPr lang="en-US" dirty="0">
                <a:solidFill>
                  <a:schemeClr val="accent1"/>
                </a:solidFill>
              </a:rPr>
              <a:t>uses same carburetor &amp; pistons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64115"/>
            <a:ext cx="4572000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Have new </a:t>
            </a:r>
            <a:r>
              <a:rPr lang="en-US" dirty="0">
                <a:solidFill>
                  <a:schemeClr val="accent3"/>
                </a:solidFill>
              </a:rPr>
              <a:t>engine uses 10x less gas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New power generation method </a:t>
            </a:r>
            <a:r>
              <a:rPr lang="en-US" dirty="0"/>
              <a:t>provides this boost</a:t>
            </a:r>
          </a:p>
          <a:p>
            <a:pPr lvl="1"/>
            <a:endParaRPr lang="en-US" dirty="0"/>
          </a:p>
          <a:p>
            <a:r>
              <a:rPr lang="en-US" dirty="0"/>
              <a:t>Of the following </a:t>
            </a:r>
            <a:r>
              <a:rPr lang="en-US" dirty="0">
                <a:solidFill>
                  <a:schemeClr val="accent3"/>
                </a:solidFill>
              </a:rPr>
              <a:t>which test do you want: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Belts and axels moved identically </a:t>
            </a:r>
            <a:r>
              <a:rPr lang="en-US" dirty="0"/>
              <a:t>with new engine</a:t>
            </a:r>
          </a:p>
          <a:p>
            <a:pPr lvl="1"/>
            <a:r>
              <a:rPr lang="en-US" dirty="0"/>
              <a:t>New engine still </a:t>
            </a:r>
            <a:r>
              <a:rPr lang="en-US" dirty="0">
                <a:solidFill>
                  <a:schemeClr val="accent1"/>
                </a:solidFill>
              </a:rPr>
              <a:t>uses same carburetor &amp; pistons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Experiment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4901151"/>
            <a:ext cx="1676400" cy="1728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64115"/>
            <a:ext cx="4572000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  <p:tag name="TPPRESENTATIONGUID" val="2fdc6f3b-894d-4d46-b627-5ab0dd7a712b"/>
  <p:tag name="TPVERSION" val="6"/>
  <p:tag name="TPFULLVERSION" val="7.5.1.9"/>
  <p:tag name="PPTVERSION" val="16"/>
  <p:tag name="TPOS" val="2"/>
  <p:tag name="TPLASTSAVEVERSION" val="6.2 P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08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F08Theme</Template>
  <TotalTime>12362</TotalTime>
  <Words>1647</Words>
  <Application>Microsoft Macintosh PowerPoint</Application>
  <PresentationFormat>On-screen Show (4:3)</PresentationFormat>
  <Paragraphs>260</Paragraphs>
  <Slides>38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F08Theme</vt:lpstr>
      <vt:lpstr>PowerPoint Presentation</vt:lpstr>
      <vt:lpstr>Overview</vt:lpstr>
      <vt:lpstr>Questions For Testing</vt:lpstr>
      <vt:lpstr>Write Code For Testing</vt:lpstr>
      <vt:lpstr>Test-Driven Development (TDD)</vt:lpstr>
      <vt:lpstr>TDD Objections</vt:lpstr>
      <vt:lpstr>Thought Experiment</vt:lpstr>
      <vt:lpstr>Thought Experiment</vt:lpstr>
      <vt:lpstr>Thought Experiment</vt:lpstr>
      <vt:lpstr>TDD Key Concept</vt:lpstr>
      <vt:lpstr>Unit Testing Library</vt:lpstr>
      <vt:lpstr>Statements Performing Checks</vt:lpstr>
      <vt:lpstr>Statements Performing Checks</vt:lpstr>
      <vt:lpstr>assertEquals With Decimals</vt:lpstr>
      <vt:lpstr>assertEquals With Decimals</vt:lpstr>
      <vt:lpstr>Math Checks With Decimals</vt:lpstr>
      <vt:lpstr>Math Checks With Decimals</vt:lpstr>
      <vt:lpstr>Tests Key Concept #1</vt:lpstr>
      <vt:lpstr>Assumptions Deadly</vt:lpstr>
      <vt:lpstr>How To Write Tests</vt:lpstr>
      <vt:lpstr>Tests Key Concept #4</vt:lpstr>
      <vt:lpstr>Evaluating Test Efforts</vt:lpstr>
      <vt:lpstr>Coverage Measures </vt:lpstr>
      <vt:lpstr>Loop Testing Important</vt:lpstr>
      <vt:lpstr>Simple Loop</vt:lpstr>
      <vt:lpstr>Nested Loops</vt:lpstr>
      <vt:lpstr>Back-End Testing</vt:lpstr>
      <vt:lpstr>Front-End Testing</vt:lpstr>
      <vt:lpstr>Front-End "Testing"</vt:lpstr>
      <vt:lpstr>Front-End Testing</vt:lpstr>
      <vt:lpstr>Validation Testing</vt:lpstr>
      <vt:lpstr>Selenium</vt:lpstr>
      <vt:lpstr>Common Front-End Errors</vt:lpstr>
      <vt:lpstr>Common Front-End Errors</vt:lpstr>
      <vt:lpstr>Common Front-End Errors</vt:lpstr>
      <vt:lpstr>Common Front-End Errors</vt:lpstr>
      <vt:lpstr>Sprint Grading Rubric</vt:lpstr>
      <vt:lpstr>Now let’s have fun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395</dc:title>
  <dc:creator>Matthew Hertz</dc:creator>
  <cp:keywords>Testing; Jokes; White box testing; Who Tests; Test Coverage; Loop tests</cp:keywords>
  <cp:lastModifiedBy>Jesse Hartloff</cp:lastModifiedBy>
  <cp:revision>3834</cp:revision>
  <cp:lastPrinted>2000-09-06T13:22:48Z</cp:lastPrinted>
  <dcterms:created xsi:type="dcterms:W3CDTF">2010-10-29T03:09:27Z</dcterms:created>
  <dcterms:modified xsi:type="dcterms:W3CDTF">2019-02-18T06:34:34Z</dcterms:modified>
</cp:coreProperties>
</file>