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23"/>
  </p:notesMasterIdLst>
  <p:sldIdLst>
    <p:sldId id="273" r:id="rId2"/>
    <p:sldId id="478" r:id="rId3"/>
    <p:sldId id="482" r:id="rId4"/>
    <p:sldId id="517" r:id="rId5"/>
    <p:sldId id="470" r:id="rId6"/>
    <p:sldId id="519" r:id="rId7"/>
    <p:sldId id="527" r:id="rId8"/>
    <p:sldId id="635" r:id="rId9"/>
    <p:sldId id="636" r:id="rId10"/>
    <p:sldId id="532" r:id="rId11"/>
    <p:sldId id="533" r:id="rId12"/>
    <p:sldId id="534" r:id="rId13"/>
    <p:sldId id="536" r:id="rId14"/>
    <p:sldId id="645" r:id="rId15"/>
    <p:sldId id="650" r:id="rId16"/>
    <p:sldId id="539" r:id="rId17"/>
    <p:sldId id="540" r:id="rId18"/>
    <p:sldId id="653" r:id="rId19"/>
    <p:sldId id="652" r:id="rId20"/>
    <p:sldId id="651" r:id="rId21"/>
    <p:sldId id="599" r:id="rId22"/>
  </p:sldIdLst>
  <p:sldSz cx="9144000" cy="6858000" type="screen4x3"/>
  <p:notesSz cx="6858000" cy="9144000"/>
  <p:custDataLst>
    <p:tags r:id="rId2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88B"/>
    <a:srgbClr val="737373"/>
    <a:srgbClr val="7E7D7B"/>
    <a:srgbClr val="809888"/>
    <a:srgbClr val="E7DEC9"/>
    <a:srgbClr val="FCAD00"/>
    <a:srgbClr val="84AA33"/>
    <a:srgbClr val="000000"/>
    <a:srgbClr val="FFFF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8" autoAdjust="0"/>
    <p:restoredTop sz="89148" autoAdjust="0"/>
  </p:normalViewPr>
  <p:slideViewPr>
    <p:cSldViewPr>
      <p:cViewPr varScale="1">
        <p:scale>
          <a:sx n="84" d="100"/>
          <a:sy n="84" d="100"/>
        </p:scale>
        <p:origin x="-30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648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7E-4E59-93A1-15249B048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7E-4E59-93A1-15249B048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97E-4E59-93A1-15249B048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20333944"/>
        <c:axId val="-2120330968"/>
        <c:axId val="-2120327784"/>
      </c:bar3DChart>
      <c:catAx>
        <c:axId val="-2120333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0330968"/>
        <c:crosses val="autoZero"/>
        <c:auto val="1"/>
        <c:lblAlgn val="ctr"/>
        <c:lblOffset val="100"/>
        <c:noMultiLvlLbl val="0"/>
      </c:catAx>
      <c:valAx>
        <c:axId val="-2120330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0333944"/>
        <c:crosses val="autoZero"/>
        <c:crossBetween val="between"/>
      </c:valAx>
      <c:serAx>
        <c:axId val="-21203277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0330968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6413" cy="91424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4825" cy="91408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6025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886200" y="8867775"/>
            <a:ext cx="296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60" tIns="46080" rIns="92160" bIns="46080" anchor="b">
            <a:spAutoFit/>
          </a:bodyPr>
          <a:lstStyle/>
          <a:p>
            <a:pPr algn="r" eaLnBrk="0" hangingPunct="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89BF98-C07C-4E11-9413-DAF078D46E34}" type="slidenum">
              <a:rPr lang="en-GB" sz="1200">
                <a:latin typeface="Times" pitchFamily="18" charset="0"/>
              </a:rPr>
              <a:pPr algn="r" eaLnBrk="0" hangingPunct="0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95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B474E34-EC0C-4979-A4B9-37DF8AFD8A7A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6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Thanks, </a:t>
            </a:r>
            <a:r>
              <a:rPr lang="en-US" dirty="0" err="1"/>
              <a:t>reddit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2040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Hotfix merged to both branches</a:t>
            </a:r>
          </a:p>
        </p:txBody>
      </p:sp>
    </p:spTree>
    <p:extLst>
      <p:ext uri="{BB962C8B-B14F-4D97-AF65-F5344CB8AC3E}">
        <p14:creationId xmlns:p14="http://schemas.microsoft.com/office/powerpoint/2010/main" val="240196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6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6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6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F3BE79-3420-4BE1-9497-D23CD9EEB0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FBA-F599-4831-8C90-0DE10E6135B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617672897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3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5">
                  <a:lumMod val="60000"/>
                  <a:lumOff val="40000"/>
                </a:schemeClr>
              </a:buCl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4267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A1427D-DA3D-45EE-BE54-D19C443E7A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3E414-9E77-4930-BF67-77DAEB18C4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9530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953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A04FBA-F599-4831-8C90-0DE10E613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tloff/CSE442-s19-Activity1" TargetMode="External"/><Relationship Id="rId4" Type="http://schemas.openxmlformats.org/officeDocument/2006/relationships/hyperlink" Target="https://github.com/hartloff/CSE442-s19-Activity1/pull/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nassi.com/knowledge-base/our-magento-git-guide-and-work-flow/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296/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4:</a:t>
            </a:r>
            <a:br>
              <a:rPr lang="en-US" dirty="0"/>
            </a:br>
            <a:r>
              <a:rPr lang="en-US" dirty="0"/>
              <a:t>Version Control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CSE 442 –  Software Engineering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105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When time to release </a:t>
            </a:r>
            <a:r>
              <a:rPr lang="en-US" dirty="0"/>
              <a:t>new version draws near….</a:t>
            </a:r>
          </a:p>
          <a:p>
            <a:pPr lvl="1"/>
            <a:r>
              <a:rPr lang="en-US" dirty="0"/>
              <a:t>Commits stored in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>
                <a:solidFill>
                  <a:schemeClr val="accent1"/>
                </a:solidFill>
              </a:rPr>
              <a:t> merged into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solidFill>
                  <a:schemeClr val="accent1"/>
                </a:solidFill>
              </a:rPr>
              <a:t> subjected to last tests </a:t>
            </a:r>
            <a:r>
              <a:rPr lang="en-US" dirty="0"/>
              <a:t>to verify no latent bugs</a:t>
            </a:r>
          </a:p>
          <a:p>
            <a:pPr lvl="1"/>
            <a:r>
              <a:rPr lang="en-US" dirty="0"/>
              <a:t>Once finalized, </a:t>
            </a:r>
            <a:r>
              <a:rPr lang="en-US" b="1" dirty="0">
                <a:solidFill>
                  <a:schemeClr val="accent1"/>
                </a:solidFill>
              </a:rPr>
              <a:t>tag commit with version </a:t>
            </a:r>
            <a:r>
              <a:rPr lang="en-US" dirty="0">
                <a:solidFill>
                  <a:schemeClr val="accent1"/>
                </a:solidFill>
              </a:rPr>
              <a:t>of release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…&amp; repeat: continue work in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/>
              <a:t> for next pass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038600"/>
            <a:ext cx="210935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9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Model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00200"/>
            <a:ext cx="3413125" cy="513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6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506"/>
          </a:xfrm>
        </p:spPr>
        <p:txBody>
          <a:bodyPr>
            <a:normAutofit/>
          </a:bodyPr>
          <a:lstStyle/>
          <a:p>
            <a:r>
              <a:rPr lang="en-US" dirty="0"/>
              <a:t>Between releases </a:t>
            </a:r>
            <a:r>
              <a:rPr lang="en-US" dirty="0">
                <a:solidFill>
                  <a:schemeClr val="accent3"/>
                </a:solidFill>
              </a:rPr>
              <a:t>branch off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>
                <a:solidFill>
                  <a:schemeClr val="accent3"/>
                </a:solidFill>
              </a:rPr>
              <a:t> not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Defines unit of code </a:t>
            </a:r>
            <a:r>
              <a:rPr lang="en-US" dirty="0"/>
              <a:t>added back to project</a:t>
            </a:r>
          </a:p>
          <a:p>
            <a:pPr lvl="1"/>
            <a:r>
              <a:rPr lang="en-US" dirty="0"/>
              <a:t>Selectively </a:t>
            </a:r>
            <a:r>
              <a:rPr lang="en-US" dirty="0">
                <a:solidFill>
                  <a:schemeClr val="accent1"/>
                </a:solidFill>
              </a:rPr>
              <a:t>merging part of branch impossible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Fine having many branches</a:t>
            </a:r>
            <a:r>
              <a:rPr lang="en-US" dirty="0"/>
              <a:t> developed in parallel</a:t>
            </a:r>
          </a:p>
          <a:p>
            <a:pPr lvl="1"/>
            <a:r>
              <a:rPr lang="en-US" dirty="0"/>
              <a:t>With branching cheap, often </a:t>
            </a:r>
            <a:r>
              <a:rPr lang="en-US" dirty="0">
                <a:solidFill>
                  <a:schemeClr val="accent1"/>
                </a:solidFill>
              </a:rPr>
              <a:t>create one for each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5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Some, but not all, features work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as expected</a:t>
            </a:r>
          </a:p>
          <a:p>
            <a:pPr lvl="1"/>
            <a:r>
              <a:rPr lang="en-US" dirty="0"/>
              <a:t>Avoid confusion: </a:t>
            </a:r>
            <a:r>
              <a:rPr lang="en-US" dirty="0">
                <a:solidFill>
                  <a:schemeClr val="accent1"/>
                </a:solidFill>
              </a:rPr>
              <a:t>delete branches where ideas failed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After</a:t>
            </a:r>
            <a:r>
              <a:rPr lang="en-US" dirty="0">
                <a:solidFill>
                  <a:schemeClr val="accent1"/>
                </a:solidFill>
              </a:rPr>
              <a:t> feature passes all tests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merge into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</a:p>
          <a:p>
            <a:pPr lvl="1"/>
            <a:r>
              <a:rPr lang="en-US" dirty="0"/>
              <a:t>Before merging branch, </a:t>
            </a:r>
            <a:r>
              <a:rPr lang="en-US" dirty="0">
                <a:solidFill>
                  <a:schemeClr val="accent1"/>
                </a:solidFill>
              </a:rPr>
              <a:t>can also perform code review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chemeClr val="accent1"/>
                </a:solidFill>
              </a:rPr>
              <a:t>always</a:t>
            </a:r>
            <a:r>
              <a:rPr lang="en-US" dirty="0">
                <a:solidFill>
                  <a:schemeClr val="accent1"/>
                </a:solidFill>
              </a:rPr>
              <a:t> safe</a:t>
            </a:r>
            <a:r>
              <a:rPr lang="en-US" dirty="0"/>
              <a:t>, even if bugs get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97" y="4038600"/>
            <a:ext cx="4016502" cy="27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0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22FC56-713C-9840-AC63-F807234A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AD5E49-9508-FE42-BFCC-AC893B3E21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105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Sometimes bugs get committed </a:t>
            </a:r>
            <a:r>
              <a:rPr lang="en-US" dirty="0"/>
              <a:t>into your codebase</a:t>
            </a:r>
          </a:p>
          <a:p>
            <a:pPr lvl="1"/>
            <a:r>
              <a:rPr lang="en-US" dirty="0"/>
              <a:t>Cannot leave customers hanging &amp; </a:t>
            </a:r>
            <a:r>
              <a:rPr lang="en-US" dirty="0">
                <a:solidFill>
                  <a:schemeClr val="accent1"/>
                </a:solidFill>
              </a:rPr>
              <a:t>so fix needed ASAP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Branch from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track changes needed for fix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Once code for fix complete, </a:t>
            </a:r>
            <a:r>
              <a:rPr lang="en-US" dirty="0">
                <a:solidFill>
                  <a:schemeClr val="accent1"/>
                </a:solidFill>
              </a:rPr>
              <a:t>patch is called a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hotfix</a:t>
            </a:r>
          </a:p>
          <a:p>
            <a:pPr marL="36576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Merge hotfix into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&amp; send updated release</a:t>
            </a:r>
          </a:p>
          <a:p>
            <a:pPr lvl="1"/>
            <a:r>
              <a:rPr lang="en-US" dirty="0"/>
              <a:t>Keep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clean, since </a:t>
            </a:r>
            <a:r>
              <a:rPr lang="en-US" dirty="0">
                <a:solidFill>
                  <a:schemeClr val="accent1"/>
                </a:solidFill>
              </a:rPr>
              <a:t>that is where releases stored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Cannot wait for sprint to end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9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8B13CF-EDFC-3846-ACA0-9B70D873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&amp; Hotfixes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8944B9-207A-8B49-A586-39EA78807D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105400"/>
          </a:xfrm>
        </p:spPr>
        <p:txBody>
          <a:bodyPr/>
          <a:lstStyle/>
          <a:p>
            <a:r>
              <a:rPr lang="en-US" dirty="0"/>
              <a:t>Patching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without patching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Conflict or bug reintroduction</a:t>
            </a:r>
            <a:r>
              <a:rPr lang="en-US" dirty="0"/>
              <a:t>; bad result awaits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Solution should be obvious: </a:t>
            </a:r>
            <a:r>
              <a:rPr lang="en-US" b="1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patch into both!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 conflict, since source identical</a:t>
            </a:r>
            <a:r>
              <a:rPr lang="en-US" dirty="0"/>
              <a:t>; so this future-proof</a:t>
            </a:r>
          </a:p>
          <a:p>
            <a:pPr lvl="1"/>
            <a:r>
              <a:rPr lang="en-US" dirty="0"/>
              <a:t>As added benefit, </a:t>
            </a:r>
            <a:r>
              <a:rPr lang="en-US" dirty="0">
                <a:solidFill>
                  <a:schemeClr val="accent1"/>
                </a:solidFill>
              </a:rPr>
              <a:t>bug disappears from working version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Avoids conflict arising</a:t>
            </a:r>
            <a:r>
              <a:rPr lang="en-US" dirty="0"/>
              <a:t> from second fix being developed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b="1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3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(&amp; Hotfixes) Happen</a:t>
            </a:r>
          </a:p>
        </p:txBody>
      </p:sp>
      <p:pic>
        <p:nvPicPr>
          <p:cNvPr id="5" name="Content Placeholder 4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23" y="1600200"/>
            <a:ext cx="37871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1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Picture of Good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Repo</a:t>
            </a:r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25" y="1600200"/>
            <a:ext cx="3852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9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Request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Request a branch to be merged into another branch</a:t>
            </a:r>
          </a:p>
          <a:p>
            <a:r>
              <a:rPr lang="en-US" dirty="0"/>
              <a:t>Commonly a feature branch being merged into develop</a:t>
            </a:r>
          </a:p>
          <a:p>
            <a:r>
              <a:rPr lang="en-US" b="1" dirty="0"/>
              <a:t>Should</a:t>
            </a:r>
            <a:r>
              <a:rPr lang="en-US" dirty="0"/>
              <a:t> involve a code review</a:t>
            </a:r>
          </a:p>
          <a:p>
            <a:pPr lvl="1"/>
            <a:r>
              <a:rPr lang="en-US" dirty="0"/>
              <a:t>Someone on the team who did not write the code reviews the contribution and approved/reject the change</a:t>
            </a:r>
          </a:p>
          <a:p>
            <a:r>
              <a:rPr lang="en-US" dirty="0"/>
              <a:t>If the change is approved it’s merged into the project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All pull requests should relate to a specific issue/task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Reference this issue in the pull request</a:t>
            </a:r>
          </a:p>
          <a:p>
            <a:pPr lvl="1"/>
            <a:r>
              <a:rPr lang="en-US" dirty="0"/>
              <a:t>Helps to organize and document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597078133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Contributions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/>
          </a:bodyPr>
          <a:lstStyle/>
          <a:p>
            <a:r>
              <a:rPr lang="en-US" dirty="0"/>
              <a:t>Create an issue describing the work you will complete</a:t>
            </a:r>
          </a:p>
          <a:p>
            <a:pPr lvl="1"/>
            <a:r>
              <a:rPr lang="en-US" dirty="0"/>
              <a:t>Issue must correspond to a user story</a:t>
            </a:r>
          </a:p>
          <a:p>
            <a:r>
              <a:rPr lang="en-US" dirty="0"/>
              <a:t>Create a feature branch</a:t>
            </a:r>
          </a:p>
          <a:p>
            <a:pPr lvl="1"/>
            <a:r>
              <a:rPr lang="en-US" dirty="0"/>
              <a:t>Commit and push code to this branch until the task is complete</a:t>
            </a:r>
          </a:p>
          <a:p>
            <a:r>
              <a:rPr lang="en-US" dirty="0"/>
              <a:t>Create a pull request to merge your code into your develop branch</a:t>
            </a:r>
          </a:p>
          <a:p>
            <a:pPr lvl="1"/>
            <a:r>
              <a:rPr lang="en-US" dirty="0"/>
              <a:t>In the description of the pull request, reference your issue with #&lt;issue_number&gt; in the description of the pull request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822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79501"/>
          </a:xfrm>
        </p:spPr>
        <p:txBody>
          <a:bodyPr>
            <a:normAutofit/>
          </a:bodyPr>
          <a:lstStyle/>
          <a:p>
            <a:r>
              <a:rPr lang="en-US" dirty="0"/>
              <a:t>What does </a:t>
            </a:r>
            <a:r>
              <a:rPr lang="en-US" dirty="0" err="1">
                <a:solidFill>
                  <a:schemeClr val="accent3"/>
                </a:solidFill>
              </a:rPr>
              <a:t>git</a:t>
            </a:r>
            <a:r>
              <a:rPr lang="en-US" dirty="0">
                <a:solidFill>
                  <a:schemeClr val="accent3"/>
                </a:solidFill>
              </a:rPr>
              <a:t> do for you?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Version control </a:t>
            </a:r>
            <a:r>
              <a:rPr lang="en-US" dirty="0"/>
              <a:t>AND </a:t>
            </a:r>
            <a:r>
              <a:rPr lang="en-US" dirty="0">
                <a:solidFill>
                  <a:srgbClr val="3891A7"/>
                </a:solidFill>
              </a:rPr>
              <a:t>source control</a:t>
            </a:r>
          </a:p>
          <a:p>
            <a:pPr lvl="1"/>
            <a:r>
              <a:rPr lang="en-US" dirty="0"/>
              <a:t>Codebase and </a:t>
            </a:r>
            <a:r>
              <a:rPr lang="en-US" dirty="0">
                <a:solidFill>
                  <a:srgbClr val="3891A7"/>
                </a:solidFill>
              </a:rPr>
              <a:t>documents tracked and changes logged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“revert” changes </a:t>
            </a:r>
            <a:r>
              <a:rPr lang="en-US" dirty="0"/>
              <a:t>– go back to a working version</a:t>
            </a:r>
          </a:p>
          <a:p>
            <a:pPr lvl="1"/>
            <a:r>
              <a:rPr lang="en-US" dirty="0"/>
              <a:t>Invisibly create </a:t>
            </a:r>
            <a:r>
              <a:rPr lang="en-US" dirty="0">
                <a:solidFill>
                  <a:srgbClr val="3891A7"/>
                </a:solidFill>
              </a:rPr>
              <a:t>branch in which riskier changes done</a:t>
            </a:r>
          </a:p>
          <a:p>
            <a:pPr lvl="1"/>
            <a:r>
              <a:rPr lang="en-US" dirty="0">
                <a:solidFill>
                  <a:srgbClr val="3891A7"/>
                </a:solidFill>
              </a:rPr>
              <a:t>Cannot overwrite changes </a:t>
            </a:r>
            <a:r>
              <a:rPr lang="en-US" dirty="0"/>
              <a:t>by warning of merge conflicts</a:t>
            </a:r>
          </a:p>
          <a:p>
            <a:r>
              <a:rPr lang="en-US" dirty="0">
                <a:solidFill>
                  <a:schemeClr val="accent3"/>
                </a:solidFill>
              </a:rPr>
              <a:t>Why </a:t>
            </a:r>
            <a:r>
              <a:rPr lang="en-US" dirty="0" err="1">
                <a:solidFill>
                  <a:schemeClr val="accent3"/>
                </a:solidFill>
              </a:rPr>
              <a:t>git</a:t>
            </a:r>
            <a:r>
              <a:rPr lang="en-US" dirty="0">
                <a:solidFill>
                  <a:schemeClr val="accent3"/>
                </a:solidFill>
              </a:rPr>
              <a:t>?</a:t>
            </a:r>
          </a:p>
          <a:p>
            <a:pPr lvl="1"/>
            <a:r>
              <a:rPr lang="en-US" dirty="0"/>
              <a:t>Very popular; </a:t>
            </a:r>
            <a:r>
              <a:rPr lang="en-US" dirty="0">
                <a:solidFill>
                  <a:schemeClr val="accent1"/>
                </a:solidFill>
              </a:rPr>
              <a:t>among most common systems used </a:t>
            </a:r>
          </a:p>
          <a:p>
            <a:pPr lvl="1"/>
            <a:r>
              <a:rPr lang="en-US" dirty="0">
                <a:solidFill>
                  <a:srgbClr val="3891A7"/>
                </a:solidFill>
              </a:rPr>
              <a:t>Likely to use this </a:t>
            </a:r>
            <a:r>
              <a:rPr lang="en-US" dirty="0"/>
              <a:t>when working in industry</a:t>
            </a:r>
          </a:p>
          <a:p>
            <a:pPr lvl="1"/>
            <a:r>
              <a:rPr lang="en-US" dirty="0"/>
              <a:t>Cannot be the price – </a:t>
            </a:r>
            <a:r>
              <a:rPr lang="en-US" dirty="0">
                <a:solidFill>
                  <a:srgbClr val="3891A7"/>
                </a:solidFill>
              </a:rPr>
              <a:t>open-source project is free</a:t>
            </a:r>
          </a:p>
        </p:txBody>
      </p:sp>
      <p:pic>
        <p:nvPicPr>
          <p:cNvPr id="4" name="Picture 3" descr="Git-Logo-2Color.png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2116836" cy="8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8B13CF-EDFC-3846-ACA0-9B70D873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8944B9-207A-8B49-A586-39EA78807D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you’re not a contributer in the repository</a:t>
            </a:r>
          </a:p>
          <a:p>
            <a:pPr lvl="1"/>
            <a:r>
              <a:rPr lang="en-US" dirty="0"/>
              <a:t>No push access</a:t>
            </a:r>
          </a:p>
          <a:p>
            <a:r>
              <a:rPr lang="en-US" dirty="0"/>
              <a:t>Create an issue in the repository</a:t>
            </a:r>
          </a:p>
          <a:p>
            <a:pPr lvl="1"/>
            <a:r>
              <a:rPr lang="en-US" dirty="0"/>
              <a:t>In GitHub anyone can create issues on public projects</a:t>
            </a:r>
            <a:endParaRPr lang="en-US" dirty="0"/>
          </a:p>
          <a:p>
            <a:r>
              <a:rPr lang="en-US" dirty="0"/>
              <a:t>Fork the repository</a:t>
            </a:r>
          </a:p>
          <a:p>
            <a:pPr lvl="1"/>
            <a:r>
              <a:rPr lang="en-US" dirty="0"/>
              <a:t>Creates a copy of the repo that you own and control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Commit and push your code to your copy of the repo</a:t>
            </a:r>
          </a:p>
          <a:p>
            <a:r>
              <a:rPr lang="en-US" dirty="0"/>
              <a:t>When complete, create a pull request to the original repo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Dev team will review your code and decide if it should be merged into the project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1 (Due Midnight)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531352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https://github.com/hartloff/CSE442-s19-Activity1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Create an issue in this repo</a:t>
            </a:r>
          </a:p>
          <a:p>
            <a:r>
              <a:rPr lang="en-US" b="1" dirty="0">
                <a:solidFill>
                  <a:srgbClr val="FF0000"/>
                </a:solidFill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the repo</a:t>
            </a:r>
          </a:p>
          <a:p>
            <a:r>
              <a:rPr lang="en-US" b="1" dirty="0">
                <a:solidFill>
                  <a:srgbClr val="FF0000"/>
                </a:solidFill>
              </a:rPr>
              <a:t>Commit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push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 contribution to your forked repo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Contribution must contain your </a:t>
            </a:r>
            <a:r>
              <a:rPr lang="en-US" b="1" dirty="0">
                <a:solidFill>
                  <a:srgbClr val="FF0000"/>
                </a:solidFill>
              </a:rPr>
              <a:t>UBIT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(So it can be graded. I don’t know your GitHub id)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[This repo will be made private after the deadline so your UBIT is not leaked]</a:t>
            </a:r>
          </a:p>
          <a:p>
            <a:r>
              <a:rPr lang="en-US" dirty="0">
                <a:solidFill>
                  <a:schemeClr val="accent1"/>
                </a:solidFill>
              </a:rPr>
              <a:t>Create a </a:t>
            </a:r>
            <a:r>
              <a:rPr lang="en-US" b="1" dirty="0">
                <a:solidFill>
                  <a:srgbClr val="FF0000"/>
                </a:solidFill>
              </a:rPr>
              <a:t>pull request </a:t>
            </a:r>
            <a:r>
              <a:rPr lang="en-US" dirty="0">
                <a:solidFill>
                  <a:schemeClr val="accent1"/>
                </a:solidFill>
              </a:rPr>
              <a:t>to merge your commit into my </a:t>
            </a:r>
            <a:r>
              <a:rPr lang="en-US" b="1" dirty="0">
                <a:solidFill>
                  <a:srgbClr val="FF0000"/>
                </a:solidFill>
              </a:rPr>
              <a:t>develop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branch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the description of the pull request, reference your issue with </a:t>
            </a:r>
            <a:r>
              <a:rPr lang="en-US" b="1" dirty="0">
                <a:solidFill>
                  <a:srgbClr val="FF0000"/>
                </a:solidFill>
              </a:rPr>
              <a:t>#&lt;issue_number&gt; </a:t>
            </a:r>
            <a:r>
              <a:rPr lang="en-US" dirty="0">
                <a:solidFill>
                  <a:schemeClr val="accent1"/>
                </a:solidFill>
              </a:rPr>
              <a:t>in the description of the pull request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Example: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https://github.com/hartloff/CSE442-s19-Activity1/pull/2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59790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Command Structure</a:t>
            </a:r>
          </a:p>
        </p:txBody>
      </p:sp>
      <p:pic>
        <p:nvPicPr>
          <p:cNvPr id="5" name="Content Placeholder 4">
            <a:hlinkClick r:id="rId2"/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600" y="1600200"/>
            <a:ext cx="6096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3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Many different conventions</a:t>
            </a:r>
          </a:p>
          <a:p>
            <a:pPr lvl="1"/>
            <a:r>
              <a:rPr lang="en-US" dirty="0"/>
              <a:t>All (but yours) sucks; </a:t>
            </a:r>
            <a:r>
              <a:rPr lang="en-US" dirty="0">
                <a:solidFill>
                  <a:schemeClr val="accent1"/>
                </a:solidFill>
              </a:rPr>
              <a:t>choose who gets to complain</a:t>
            </a:r>
          </a:p>
          <a:p>
            <a:r>
              <a:rPr lang="en-US" dirty="0">
                <a:solidFill>
                  <a:srgbClr val="C32D2E"/>
                </a:solidFill>
              </a:rPr>
              <a:t>Make messages meaningful </a:t>
            </a:r>
            <a:r>
              <a:rPr lang="en-US" dirty="0"/>
              <a:t>and descriptive</a:t>
            </a:r>
          </a:p>
          <a:p>
            <a:pPr lvl="1"/>
            <a:r>
              <a:rPr lang="en-US" dirty="0"/>
              <a:t>You will be </a:t>
            </a:r>
            <a:r>
              <a:rPr lang="en-US" dirty="0">
                <a:solidFill>
                  <a:schemeClr val="accent1"/>
                </a:solidFill>
              </a:rPr>
              <a:t>thanked by your future self &amp; contributors</a:t>
            </a:r>
          </a:p>
          <a:p>
            <a:pPr lvl="1"/>
            <a:r>
              <a:rPr lang="en-US" dirty="0">
                <a:solidFill>
                  <a:srgbClr val="3891A7"/>
                </a:solidFill>
              </a:rPr>
              <a:t>Critical for bigger projects </a:t>
            </a:r>
            <a:r>
              <a:rPr lang="en-US" dirty="0"/>
              <a:t>since vital history of work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14800"/>
            <a:ext cx="4572000" cy="26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Commit Messages</a:t>
            </a:r>
          </a:p>
        </p:txBody>
      </p:sp>
      <p:sp>
        <p:nvSpPr>
          <p:cNvPr id="98312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53135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Summarizes changes </a:t>
            </a:r>
            <a:r>
              <a:rPr lang="en-US" dirty="0"/>
              <a:t>so </a:t>
            </a:r>
            <a:r>
              <a:rPr lang="en-US" b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outsiders</a:t>
            </a:r>
            <a:r>
              <a:rPr lang="en-US" dirty="0"/>
              <a:t> can understand</a:t>
            </a:r>
          </a:p>
          <a:p>
            <a:pPr lvl="1"/>
            <a:r>
              <a:rPr lang="en-US" dirty="0"/>
              <a:t>Recreate project history knowing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change needed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was changed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included, so they follow thinking</a:t>
            </a:r>
          </a:p>
          <a:p>
            <a:pPr lvl="1"/>
            <a:r>
              <a:rPr lang="en-US" dirty="0"/>
              <a:t>Also explain outcomes: </a:t>
            </a:r>
            <a:r>
              <a:rPr lang="en-US" dirty="0">
                <a:solidFill>
                  <a:schemeClr val="accent1"/>
                </a:solidFill>
              </a:rPr>
              <a:t>any side-effects should be </a:t>
            </a:r>
            <a:r>
              <a:rPr lang="en-US" dirty="0">
                <a:solidFill>
                  <a:srgbClr val="3891A7"/>
                </a:solidFill>
              </a:rPr>
              <a:t>noted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List of changes important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others to know, too</a:t>
            </a:r>
          </a:p>
          <a:p>
            <a:pPr lvl="1"/>
            <a:r>
              <a:rPr lang="en-US" dirty="0"/>
              <a:t>Because some commits very big, </a:t>
            </a:r>
            <a:r>
              <a:rPr lang="en-US" dirty="0">
                <a:solidFill>
                  <a:schemeClr val="accent1"/>
                </a:solidFill>
              </a:rPr>
              <a:t>this can get long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Detailed information rarely needed </a:t>
            </a:r>
            <a:r>
              <a:rPr lang="en-US" dirty="0"/>
              <a:t>by casual reviewer</a:t>
            </a:r>
          </a:p>
        </p:txBody>
      </p:sp>
    </p:spTree>
    <p:extLst>
      <p:ext uri="{BB962C8B-B14F-4D97-AF65-F5344CB8AC3E}">
        <p14:creationId xmlns:p14="http://schemas.microsoft.com/office/powerpoint/2010/main" val="820992961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531352" cy="5105400"/>
          </a:xfrm>
        </p:spPr>
        <p:txBody>
          <a:bodyPr/>
          <a:lstStyle/>
          <a:p>
            <a:r>
              <a:rPr lang="en-US" dirty="0"/>
              <a:t>Sharing code difficult when </a:t>
            </a:r>
            <a:r>
              <a:rPr lang="en-US" dirty="0">
                <a:solidFill>
                  <a:schemeClr val="accent3"/>
                </a:solidFill>
              </a:rPr>
              <a:t>adding or debugging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Want all benefits of version control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as you develop code</a:t>
            </a:r>
          </a:p>
          <a:p>
            <a:pPr lvl="1"/>
            <a:r>
              <a:rPr lang="en-US" dirty="0"/>
              <a:t>Once changes complete, </a:t>
            </a:r>
            <a:r>
              <a:rPr lang="en-US" dirty="0">
                <a:solidFill>
                  <a:schemeClr val="accent1"/>
                </a:solidFill>
              </a:rPr>
              <a:t>need to push changes back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Want any updates &amp; limit conflicts </a:t>
            </a:r>
            <a:r>
              <a:rPr lang="en-US" dirty="0"/>
              <a:t>for later push</a:t>
            </a:r>
          </a:p>
          <a:p>
            <a:pPr lvl="1"/>
            <a:r>
              <a:rPr lang="en-US" dirty="0"/>
              <a:t>Your half-completed code </a:t>
            </a:r>
            <a:r>
              <a:rPr lang="en-US" dirty="0">
                <a:solidFill>
                  <a:schemeClr val="accent1"/>
                </a:solidFill>
              </a:rPr>
              <a:t>should not pollute colleagues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Version control</a:t>
            </a:r>
            <a:r>
              <a:rPr lang="en-US" dirty="0">
                <a:solidFill>
                  <a:schemeClr val="accent3"/>
                </a:solidFill>
              </a:rPr>
              <a:t> includes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branches</a:t>
            </a:r>
            <a:r>
              <a:rPr lang="en-US" dirty="0"/>
              <a:t>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253977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/>
          </a:bodyPr>
          <a:lstStyle/>
          <a:p>
            <a:r>
              <a:rPr lang="en-US" dirty="0"/>
              <a:t>Allows developers to </a:t>
            </a:r>
            <a:r>
              <a:rPr lang="en-US" dirty="0">
                <a:solidFill>
                  <a:schemeClr val="accent3"/>
                </a:solidFill>
              </a:rPr>
              <a:t>work independently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Changes and updates saved </a:t>
            </a:r>
            <a:r>
              <a:rPr lang="en-US" dirty="0"/>
              <a:t>in version control</a:t>
            </a:r>
          </a:p>
          <a:p>
            <a:pPr lvl="1"/>
            <a:r>
              <a:rPr lang="en-US" dirty="0"/>
              <a:t>Total independence not needed; </a:t>
            </a:r>
            <a:r>
              <a:rPr lang="en-US" dirty="0">
                <a:solidFill>
                  <a:schemeClr val="accent1"/>
                </a:solidFill>
              </a:rPr>
              <a:t>others can join branch</a:t>
            </a:r>
          </a:p>
          <a:p>
            <a:r>
              <a:rPr lang="en-US" dirty="0">
                <a:solidFill>
                  <a:schemeClr val="accent3"/>
                </a:solidFill>
              </a:rPr>
              <a:t>Always able to prune branch </a:t>
            </a:r>
            <a:r>
              <a:rPr lang="en-US" dirty="0"/>
              <a:t>and rejoin rest of team</a:t>
            </a:r>
          </a:p>
          <a:p>
            <a:pPr lvl="1"/>
            <a:r>
              <a:rPr lang="en-US" dirty="0"/>
              <a:t>Not everything is success, </a:t>
            </a:r>
            <a:r>
              <a:rPr lang="en-US" dirty="0">
                <a:solidFill>
                  <a:schemeClr val="accent1"/>
                </a:solidFill>
              </a:rPr>
              <a:t>simplify if/when backing out</a:t>
            </a:r>
          </a:p>
          <a:p>
            <a:r>
              <a:rPr lang="en-US" dirty="0">
                <a:solidFill>
                  <a:schemeClr val="accent3"/>
                </a:solidFill>
              </a:rPr>
              <a:t>Merge branch into develop </a:t>
            </a:r>
            <a:r>
              <a:rPr lang="en-US" dirty="0"/>
              <a:t>when work is complete</a:t>
            </a:r>
          </a:p>
          <a:p>
            <a:pPr lvl="1"/>
            <a:r>
              <a:rPr lang="en-US" dirty="0"/>
              <a:t>Should not interfere with others; </a:t>
            </a:r>
            <a:r>
              <a:rPr lang="en-US" dirty="0">
                <a:solidFill>
                  <a:schemeClr val="accent1"/>
                </a:solidFill>
              </a:rPr>
              <a:t>you got it working!</a:t>
            </a:r>
          </a:p>
        </p:txBody>
      </p:sp>
    </p:spTree>
    <p:extLst>
      <p:ext uri="{BB962C8B-B14F-4D97-AF65-F5344CB8AC3E}">
        <p14:creationId xmlns:p14="http://schemas.microsoft.com/office/powerpoint/2010/main" val="183674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4454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Two standard branches </a:t>
            </a:r>
            <a:r>
              <a:rPr lang="en-US" dirty="0"/>
              <a:t>commonly used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Default branch &amp; one </a:t>
            </a:r>
            <a:r>
              <a:rPr lang="en-US" dirty="0">
                <a:solidFill>
                  <a:schemeClr val="accent1"/>
                </a:solidFill>
              </a:rPr>
              <a:t>initially used is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Often create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>
                <a:solidFill>
                  <a:schemeClr val="accent1"/>
                </a:solidFill>
              </a:rPr>
              <a:t> branch </a:t>
            </a:r>
            <a:r>
              <a:rPr lang="en-US" dirty="0"/>
              <a:t>for experimental code</a:t>
            </a:r>
          </a:p>
          <a:p>
            <a:r>
              <a:rPr lang="en-US" dirty="0"/>
              <a:t>Only store code for </a:t>
            </a:r>
            <a:r>
              <a:rPr lang="en-US" dirty="0">
                <a:solidFill>
                  <a:schemeClr val="accent3"/>
                </a:solidFill>
              </a:rPr>
              <a:t>stable releases in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Every version tagged </a:t>
            </a:r>
            <a:r>
              <a:rPr lang="en-US" dirty="0"/>
              <a:t>so can always find where you were</a:t>
            </a:r>
          </a:p>
          <a:p>
            <a:pPr lvl="1"/>
            <a:r>
              <a:rPr lang="en-US" dirty="0"/>
              <a:t>In worst case, </a:t>
            </a:r>
            <a:r>
              <a:rPr lang="en-US" dirty="0">
                <a:solidFill>
                  <a:schemeClr val="accent1"/>
                </a:solidFill>
              </a:rPr>
              <a:t>always have solid, stable code available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Never used directly</a:t>
            </a:r>
            <a:r>
              <a:rPr lang="en-US" dirty="0"/>
              <a:t>; merges added after thorough testing</a:t>
            </a:r>
          </a:p>
          <a:p>
            <a:r>
              <a:rPr lang="en-US" dirty="0"/>
              <a:t>Team keeps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completed</a:t>
            </a:r>
            <a:r>
              <a:rPr lang="en-US" dirty="0">
                <a:solidFill>
                  <a:schemeClr val="accent3"/>
                </a:solidFill>
              </a:rPr>
              <a:t> features in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Code ready for inclusion</a:t>
            </a:r>
            <a:r>
              <a:rPr lang="en-US" dirty="0"/>
              <a:t> in next release/end of sprint</a:t>
            </a:r>
          </a:p>
          <a:p>
            <a:pPr lvl="1"/>
            <a:r>
              <a:rPr lang="en-US" dirty="0"/>
              <a:t>Gauge completion by </a:t>
            </a:r>
            <a:r>
              <a:rPr lang="en-US" dirty="0">
                <a:solidFill>
                  <a:schemeClr val="accent1"/>
                </a:solidFill>
              </a:rPr>
              <a:t>testing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>
                <a:solidFill>
                  <a:schemeClr val="accent1"/>
                </a:solidFill>
              </a:rPr>
              <a:t> for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570C5-120E-1146-9010-50260830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/>
              <a:t>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2ADEFC3-E057-D349-8D15-3261CFA1B0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5" y="1828800"/>
            <a:ext cx="8044265" cy="4619707"/>
          </a:xfrm>
        </p:spPr>
      </p:pic>
    </p:spTree>
    <p:extLst>
      <p:ext uri="{BB962C8B-B14F-4D97-AF65-F5344CB8AC3E}">
        <p14:creationId xmlns:p14="http://schemas.microsoft.com/office/powerpoint/2010/main" val="907064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d44a88a3-54cc-485f-8d77-d505814d6202"/>
  <p:tag name="TPVERSION" val="6"/>
  <p:tag name="TPFULLVERSION" val="7.4.0.111"/>
  <p:tag name="PPTVERSION" val="16"/>
  <p:tag name="TPOS" val="2"/>
  <p:tag name="TPLASTSAVEVERSION" val="6.2 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08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F08Theme</Template>
  <TotalTime>4830</TotalTime>
  <Words>1037</Words>
  <Application>Microsoft Macintosh PowerPoint</Application>
  <PresentationFormat>On-screen Show (4:3)</PresentationFormat>
  <Paragraphs>134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F08Theme</vt:lpstr>
      <vt:lpstr>Lecture 4: Version Control</vt:lpstr>
      <vt:lpstr>PowerPoint Presentation</vt:lpstr>
      <vt:lpstr>git Command Structure</vt:lpstr>
      <vt:lpstr>Commit messages</vt:lpstr>
      <vt:lpstr>Good Commit Messages</vt:lpstr>
      <vt:lpstr>Branching</vt:lpstr>
      <vt:lpstr>Benefits of Branching</vt:lpstr>
      <vt:lpstr>master and develop</vt:lpstr>
      <vt:lpstr>Why master and develop? </vt:lpstr>
      <vt:lpstr>master and develop</vt:lpstr>
      <vt:lpstr>Standard Model for git</vt:lpstr>
      <vt:lpstr>Developing Each Feature</vt:lpstr>
      <vt:lpstr>Developing Each Feature</vt:lpstr>
      <vt:lpstr>Bugs Happen</vt:lpstr>
      <vt:lpstr>Bugs &amp; Hotfixes Happen</vt:lpstr>
      <vt:lpstr>Bugs (&amp; Hotfixes) Happen</vt:lpstr>
      <vt:lpstr>Picture of Good git Repo</vt:lpstr>
      <vt:lpstr>Pull Request</vt:lpstr>
      <vt:lpstr>Project Contributions</vt:lpstr>
      <vt:lpstr>Open Source Contributions</vt:lpstr>
      <vt:lpstr>Activity 1 (Due Midnight)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Requirements: You Want Me to Do What?</dc:title>
  <dc:subject>CSC395</dc:subject>
  <dc:creator>Matthew Hertz</dc:creator>
  <cp:keywords>Requirements;Use Cases</cp:keywords>
  <cp:lastModifiedBy>Jesse Hartloff</cp:lastModifiedBy>
  <cp:revision>1404</cp:revision>
  <cp:lastPrinted>2000-09-06T13:22:48Z</cp:lastPrinted>
  <dcterms:created xsi:type="dcterms:W3CDTF">2010-09-20T02:16:28Z</dcterms:created>
  <dcterms:modified xsi:type="dcterms:W3CDTF">2019-02-08T19:52:21Z</dcterms:modified>
</cp:coreProperties>
</file>