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FF"/>
    <a:srgbClr val="FF00FF"/>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4" d="100"/>
          <a:sy n="94" d="100"/>
        </p:scale>
        <p:origin x="-1114" y="1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0F4C8-2237-4DB8-867A-C8091A58C3C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0F4C8-2237-4DB8-867A-C8091A58C3C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0F4C8-2237-4DB8-867A-C8091A58C3C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0F4C8-2237-4DB8-867A-C8091A58C3C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0F4C8-2237-4DB8-867A-C8091A58C3C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0F4C8-2237-4DB8-867A-C8091A58C3C0}"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0F4C8-2237-4DB8-867A-C8091A58C3C0}"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0F4C8-2237-4DB8-867A-C8091A58C3C0}"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0F4C8-2237-4DB8-867A-C8091A58C3C0}"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0F4C8-2237-4DB8-867A-C8091A58C3C0}"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0F4C8-2237-4DB8-867A-C8091A58C3C0}"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10531-94FD-4337-A7CB-9CFC220FCC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0F4C8-2237-4DB8-867A-C8091A58C3C0}"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10531-94FD-4337-A7CB-9CFC220FCC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Cataloging and Indexing</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pPr algn="l"/>
            <a:r>
              <a:rPr lang="en-US" dirty="0" smtClean="0">
                <a:solidFill>
                  <a:srgbClr val="C00000"/>
                </a:solidFill>
              </a:rPr>
              <a:t>Indexing Process</a:t>
            </a:r>
            <a:endParaRPr lang="en-US" dirty="0">
              <a:solidFill>
                <a:srgbClr val="C00000"/>
              </a:solidFill>
            </a:endParaRPr>
          </a:p>
        </p:txBody>
      </p:sp>
      <p:sp>
        <p:nvSpPr>
          <p:cNvPr id="3" name="Content Placeholder 2"/>
          <p:cNvSpPr>
            <a:spLocks noGrp="1"/>
          </p:cNvSpPr>
          <p:nvPr>
            <p:ph idx="1"/>
          </p:nvPr>
        </p:nvSpPr>
        <p:spPr>
          <a:xfrm>
            <a:off x="457200" y="685800"/>
            <a:ext cx="8229600" cy="5867400"/>
          </a:xfrm>
        </p:spPr>
        <p:txBody>
          <a:bodyPr>
            <a:normAutofit fontScale="92500" lnSpcReduction="20000"/>
          </a:bodyPr>
          <a:lstStyle/>
          <a:p>
            <a:r>
              <a:rPr lang="en-US" dirty="0" smtClean="0"/>
              <a:t>When an organization with multiple indexers is setting up public or private indexes, some </a:t>
            </a:r>
            <a:r>
              <a:rPr lang="en-US" dirty="0" smtClean="0">
                <a:solidFill>
                  <a:srgbClr val="7030A0"/>
                </a:solidFill>
              </a:rPr>
              <a:t>procedural decisions </a:t>
            </a:r>
            <a:r>
              <a:rPr lang="en-US" dirty="0" smtClean="0">
                <a:solidFill>
                  <a:srgbClr val="002060"/>
                </a:solidFill>
              </a:rPr>
              <a:t>about how to build the index terms</a:t>
            </a:r>
            <a:r>
              <a:rPr lang="en-US" dirty="0" smtClean="0">
                <a:solidFill>
                  <a:srgbClr val="7030A0"/>
                </a:solidFill>
              </a:rPr>
              <a:t> are required.</a:t>
            </a:r>
            <a:r>
              <a:rPr lang="en-US" dirty="0" smtClean="0"/>
              <a:t> </a:t>
            </a:r>
          </a:p>
          <a:p>
            <a:pPr lvl="1"/>
            <a:r>
              <a:rPr lang="en-US" dirty="0" smtClean="0"/>
              <a:t>This help the indexers and end users know what to expect in the index file.</a:t>
            </a:r>
          </a:p>
          <a:p>
            <a:r>
              <a:rPr lang="en-US" dirty="0" smtClean="0"/>
              <a:t>Two key procedural decisions are:</a:t>
            </a:r>
          </a:p>
          <a:p>
            <a:pPr lvl="1"/>
            <a:r>
              <a:rPr lang="en-US" dirty="0" smtClean="0">
                <a:solidFill>
                  <a:srgbClr val="FF00FF"/>
                </a:solidFill>
              </a:rPr>
              <a:t>scope of the indexing</a:t>
            </a:r>
            <a:r>
              <a:rPr lang="en-US" dirty="0" smtClean="0"/>
              <a:t>: The scope of indexing refers to the </a:t>
            </a:r>
            <a:r>
              <a:rPr lang="en-US" dirty="0" smtClean="0">
                <a:solidFill>
                  <a:srgbClr val="7030A0"/>
                </a:solidFill>
              </a:rPr>
              <a:t>level of detail</a:t>
            </a:r>
            <a:r>
              <a:rPr lang="en-US" dirty="0" smtClean="0"/>
              <a:t> and breadth of coverage that the </a:t>
            </a:r>
            <a:r>
              <a:rPr lang="en-US" dirty="0" smtClean="0">
                <a:solidFill>
                  <a:srgbClr val="7030A0"/>
                </a:solidFill>
              </a:rPr>
              <a:t>subject</a:t>
            </a:r>
            <a:r>
              <a:rPr lang="en-US" dirty="0" smtClean="0"/>
              <a:t> index will include.</a:t>
            </a:r>
          </a:p>
          <a:p>
            <a:pPr lvl="1"/>
            <a:r>
              <a:rPr lang="en-US" dirty="0" smtClean="0">
                <a:solidFill>
                  <a:srgbClr val="FF00FF"/>
                </a:solidFill>
              </a:rPr>
              <a:t>Linking Index Terms</a:t>
            </a:r>
            <a:r>
              <a:rPr lang="en-US" dirty="0" smtClean="0"/>
              <a:t>: Linking index terms involves </a:t>
            </a:r>
            <a:r>
              <a:rPr lang="en-US" dirty="0" smtClean="0">
                <a:solidFill>
                  <a:srgbClr val="7030A0"/>
                </a:solidFill>
              </a:rPr>
              <a:t>connecting related terms or concepts within a single index</a:t>
            </a:r>
            <a:r>
              <a:rPr lang="en-US" dirty="0" smtClean="0"/>
              <a:t> to facilitate better navigation and understanding of the subject matter. This decision determines how </a:t>
            </a:r>
            <a:r>
              <a:rPr lang="en-US" dirty="0" smtClean="0">
                <a:solidFill>
                  <a:srgbClr val="7030A0"/>
                </a:solidFill>
              </a:rPr>
              <a:t>index terms will be organized and interrelated</a:t>
            </a:r>
            <a:r>
              <a:rPr lang="en-US" dirty="0" smtClean="0"/>
              <a: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solidFill>
                  <a:srgbClr val="C00000"/>
                </a:solidFill>
              </a:rPr>
              <a:t>Indexing Process</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2057400"/>
            <a:ext cx="7226300" cy="4286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228600"/>
          </a:xfrm>
        </p:spPr>
        <p:txBody>
          <a:bodyPr>
            <a:normAutofit fontScale="90000"/>
          </a:bodyPr>
          <a:lstStyle/>
          <a:p>
            <a:pPr algn="l"/>
            <a:r>
              <a:rPr lang="en-US" dirty="0" smtClean="0">
                <a:solidFill>
                  <a:srgbClr val="C00000"/>
                </a:solidFill>
              </a:rPr>
              <a:t>Scope of Indexing</a:t>
            </a:r>
            <a:endParaRPr lang="en-US" dirty="0">
              <a:solidFill>
                <a:srgbClr val="C00000"/>
              </a:solidFill>
            </a:endParaRPr>
          </a:p>
        </p:txBody>
      </p:sp>
      <p:sp>
        <p:nvSpPr>
          <p:cNvPr id="3" name="Content Placeholder 2"/>
          <p:cNvSpPr>
            <a:spLocks noGrp="1"/>
          </p:cNvSpPr>
          <p:nvPr>
            <p:ph idx="1"/>
          </p:nvPr>
        </p:nvSpPr>
        <p:spPr>
          <a:xfrm>
            <a:off x="457200" y="533400"/>
            <a:ext cx="8229600" cy="6172200"/>
          </a:xfrm>
        </p:spPr>
        <p:txBody>
          <a:bodyPr>
            <a:normAutofit fontScale="40000" lnSpcReduction="20000"/>
          </a:bodyPr>
          <a:lstStyle/>
          <a:p>
            <a:r>
              <a:rPr lang="en-US" sz="4800" dirty="0" smtClean="0"/>
              <a:t>Finding the </a:t>
            </a:r>
            <a:r>
              <a:rPr lang="en-US" sz="4800" dirty="0" smtClean="0">
                <a:solidFill>
                  <a:srgbClr val="7030A0"/>
                </a:solidFill>
              </a:rPr>
              <a:t>bibliographic phrases that accurately and consistently </a:t>
            </a:r>
            <a:r>
              <a:rPr lang="en-US" sz="4800" dirty="0" smtClean="0"/>
              <a:t>describe the ideas in an item is a very </a:t>
            </a:r>
            <a:r>
              <a:rPr lang="en-US" sz="4800" dirty="0" smtClean="0">
                <a:solidFill>
                  <a:srgbClr val="7030A0"/>
                </a:solidFill>
              </a:rPr>
              <a:t>challenging task</a:t>
            </a:r>
            <a:r>
              <a:rPr lang="en-US" sz="4800" dirty="0" smtClean="0"/>
              <a:t> when done by hand. </a:t>
            </a:r>
            <a:r>
              <a:rPr lang="en-US" sz="4800" dirty="0" smtClean="0">
                <a:solidFill>
                  <a:srgbClr val="0070C0"/>
                </a:solidFill>
              </a:rPr>
              <a:t>Interaction between the author and the indexer can lead to issues</a:t>
            </a:r>
            <a:r>
              <a:rPr lang="en-US" sz="4800" dirty="0" smtClean="0"/>
              <a:t>.</a:t>
            </a:r>
          </a:p>
          <a:p>
            <a:pPr lvl="1"/>
            <a:r>
              <a:rPr lang="en-US" sz="4800" dirty="0" smtClean="0">
                <a:solidFill>
                  <a:srgbClr val="3366FF"/>
                </a:solidFill>
              </a:rPr>
              <a:t>Authors use their own specialized terms and language </a:t>
            </a:r>
            <a:r>
              <a:rPr lang="en-US" sz="4800" dirty="0" smtClean="0"/>
              <a:t>based on their field of expertise. For instance, a medical researcher might use technical terms specific to their field that are not widely known outside of it.</a:t>
            </a:r>
          </a:p>
          <a:p>
            <a:pPr lvl="1"/>
            <a:r>
              <a:rPr lang="en-US" sz="4800" dirty="0" smtClean="0">
                <a:solidFill>
                  <a:srgbClr val="3366FF"/>
                </a:solidFill>
              </a:rPr>
              <a:t>Indexers may have a different set of terms or less familiarity with the author’s specific vocabulary</a:t>
            </a:r>
            <a:r>
              <a:rPr lang="en-US" sz="4800" dirty="0" smtClean="0"/>
              <a:t>. If an indexer doesn’t understand or recognize the author’s specialized terminology, they might misinterpret the content or choose less accurate index terms.</a:t>
            </a:r>
          </a:p>
          <a:p>
            <a:pPr lvl="1"/>
            <a:r>
              <a:rPr lang="en-US" sz="4800" dirty="0" smtClean="0"/>
              <a:t>For example: </a:t>
            </a:r>
          </a:p>
          <a:p>
            <a:pPr lvl="2"/>
            <a:r>
              <a:rPr lang="en-US" sz="4800" b="1" dirty="0" smtClean="0"/>
              <a:t>Author </a:t>
            </a:r>
            <a:r>
              <a:rPr lang="en-US" sz="4800" dirty="0" smtClean="0"/>
              <a:t>uses the term “myocardial infarction” to describe a heart attack.</a:t>
            </a:r>
          </a:p>
          <a:p>
            <a:pPr lvl="2"/>
            <a:r>
              <a:rPr lang="en-US" sz="4800" b="1" dirty="0" smtClean="0"/>
              <a:t>Indexer</a:t>
            </a:r>
            <a:r>
              <a:rPr lang="en-US" sz="4800" dirty="0" smtClean="0"/>
              <a:t> might not be familiar with this term and choose a more general term like “heart disease” instead. This could lead to less precise indexing of the document.</a:t>
            </a:r>
          </a:p>
          <a:p>
            <a:pPr lvl="1"/>
            <a:r>
              <a:rPr lang="en-US" sz="4800" dirty="0" smtClean="0"/>
              <a:t>Authors are often experts in their subject matter, and their writing might include complex, nuanced discussions that reflect deep knowledge.</a:t>
            </a:r>
          </a:p>
          <a:p>
            <a:pPr lvl="1"/>
            <a:r>
              <a:rPr lang="en-US" sz="4800" dirty="0" smtClean="0">
                <a:solidFill>
                  <a:srgbClr val="7030A0"/>
                </a:solidFill>
              </a:rPr>
              <a:t>Indexers might not have the same level of expertise </a:t>
            </a:r>
            <a:r>
              <a:rPr lang="en-US" sz="4800" dirty="0" smtClean="0"/>
              <a:t>in the specific subject area. They might not fully grasp the significance or the context of certain concepts, which can affect the accuracy and depth of the indexing.</a:t>
            </a:r>
          </a:p>
          <a:p>
            <a:pPr lvl="1"/>
            <a:r>
              <a:rPr lang="en-US" sz="4500" dirty="0" smtClean="0">
                <a:solidFill>
                  <a:srgbClr val="7030A0"/>
                </a:solidFill>
              </a:rPr>
              <a:t>Indexers need to decide when to stop adding terms to the index</a:t>
            </a:r>
            <a:r>
              <a:rPr lang="en-US" sz="4500" dirty="0" smtClean="0"/>
              <a:t>. </a:t>
            </a:r>
          </a:p>
          <a:p>
            <a:pPr lvl="2"/>
            <a:r>
              <a:rPr lang="en-US" sz="4100" dirty="0" smtClean="0"/>
              <a:t>This decision involves balancing thoroughness with practical constraints like time and cost.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rgbClr val="C00000"/>
                </a:solidFill>
              </a:rPr>
              <a:t>Scope of Indexing</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r>
              <a:rPr lang="en-US" dirty="0" smtClean="0">
                <a:solidFill>
                  <a:srgbClr val="7030A0"/>
                </a:solidFill>
              </a:rPr>
              <a:t>Selecting</a:t>
            </a:r>
            <a:r>
              <a:rPr lang="en-US" dirty="0" smtClean="0"/>
              <a:t> the appropriate </a:t>
            </a:r>
            <a:r>
              <a:rPr lang="en-US" dirty="0" smtClean="0">
                <a:solidFill>
                  <a:srgbClr val="7030A0"/>
                </a:solidFill>
              </a:rPr>
              <a:t>indexing level </a:t>
            </a:r>
            <a:r>
              <a:rPr lang="en-US" dirty="0" smtClean="0"/>
              <a:t>for an item's concepts </a:t>
            </a:r>
            <a:r>
              <a:rPr lang="en-US" dirty="0" smtClean="0">
                <a:solidFill>
                  <a:srgbClr val="7030A0"/>
                </a:solidFill>
              </a:rPr>
              <a:t>depends on two criteria</a:t>
            </a:r>
            <a:r>
              <a:rPr lang="en-US" dirty="0" smtClean="0"/>
              <a:t>:</a:t>
            </a:r>
          </a:p>
          <a:p>
            <a:r>
              <a:rPr lang="en-US" b="1" dirty="0" smtClean="0">
                <a:solidFill>
                  <a:srgbClr val="FF00FF"/>
                </a:solidFill>
              </a:rPr>
              <a:t>Exhaustivity</a:t>
            </a:r>
            <a:r>
              <a:rPr lang="en-US" b="1" dirty="0" smtClean="0"/>
              <a:t>:</a:t>
            </a:r>
            <a:r>
              <a:rPr lang="en-US" dirty="0" smtClean="0"/>
              <a:t> This relates to the </a:t>
            </a:r>
            <a:r>
              <a:rPr lang="en-US" dirty="0" smtClean="0">
                <a:solidFill>
                  <a:srgbClr val="7030A0"/>
                </a:solidFill>
              </a:rPr>
              <a:t>extent to which certain concepts </a:t>
            </a:r>
            <a:r>
              <a:rPr lang="en-US" dirty="0" smtClean="0"/>
              <a:t>within the document are fully indexed.</a:t>
            </a:r>
          </a:p>
          <a:p>
            <a:pPr lvl="1"/>
            <a:r>
              <a:rPr lang="en-US" dirty="0" smtClean="0"/>
              <a:t>For example, in a lengthy document on microprocessors, if only a small section discusses a specific aspect like “on-board caches,” the indexer must decide if this should be included or not.</a:t>
            </a:r>
          </a:p>
          <a:p>
            <a:r>
              <a:rPr lang="en-US" b="1" dirty="0" smtClean="0">
                <a:solidFill>
                  <a:srgbClr val="FF00FF"/>
                </a:solidFill>
              </a:rPr>
              <a:t>Specificity</a:t>
            </a:r>
            <a:r>
              <a:rPr lang="en-US" dirty="0" smtClean="0"/>
              <a:t>: This refers to </a:t>
            </a:r>
            <a:r>
              <a:rPr lang="en-US" dirty="0" smtClean="0">
                <a:solidFill>
                  <a:srgbClr val="7030A0"/>
                </a:solidFill>
              </a:rPr>
              <a:t>how detailed or precise the index terms </a:t>
            </a:r>
            <a:r>
              <a:rPr lang="en-US" dirty="0" smtClean="0"/>
              <a:t>are. </a:t>
            </a:r>
          </a:p>
          <a:p>
            <a:pPr lvl="1"/>
            <a:r>
              <a:rPr lang="en-US" dirty="0" smtClean="0"/>
              <a:t>For instance, deciding whether to use “processor,” “microcomputer,” or a specific model like “Pentium” depends on how specific the index should be.</a:t>
            </a:r>
          </a:p>
          <a:p>
            <a:pPr lvl="1"/>
            <a:r>
              <a:rPr lang="en-US" dirty="0" smtClean="0"/>
              <a:t>High specificity involves using very precise terms, while low specificity uses more general terms.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solidFill>
                  <a:srgbClr val="C00000"/>
                </a:solidFill>
              </a:rPr>
              <a:t>Scope of Indexing</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solidFill>
                  <a:srgbClr val="FF00FF"/>
                </a:solidFill>
              </a:rPr>
              <a:t>Low Exhaustivity and </a:t>
            </a:r>
            <a:r>
              <a:rPr lang="en-US" dirty="0" err="1" smtClean="0">
                <a:solidFill>
                  <a:srgbClr val="FF00FF"/>
                </a:solidFill>
              </a:rPr>
              <a:t>Specificity</a:t>
            </a:r>
            <a:r>
              <a:rPr lang="en-US" dirty="0" err="1" smtClean="0"/>
              <a:t>:If</a:t>
            </a:r>
            <a:r>
              <a:rPr lang="en-US" dirty="0" smtClean="0"/>
              <a:t> only the </a:t>
            </a:r>
            <a:r>
              <a:rPr lang="en-US" dirty="0" smtClean="0">
                <a:solidFill>
                  <a:srgbClr val="7030A0"/>
                </a:solidFill>
              </a:rPr>
              <a:t>most </a:t>
            </a:r>
            <a:r>
              <a:rPr lang="en-US" b="1" dirty="0" smtClean="0">
                <a:solidFill>
                  <a:srgbClr val="7030A0"/>
                </a:solidFill>
              </a:rPr>
              <a:t>important concepts are indexed </a:t>
            </a:r>
            <a:r>
              <a:rPr lang="en-US" dirty="0" smtClean="0">
                <a:solidFill>
                  <a:srgbClr val="7030A0"/>
                </a:solidFill>
              </a:rPr>
              <a:t>with general terms</a:t>
            </a:r>
            <a:r>
              <a:rPr lang="en-US" dirty="0" smtClean="0"/>
              <a:t>, it </a:t>
            </a:r>
            <a:r>
              <a:rPr lang="en-US" dirty="0" smtClean="0">
                <a:solidFill>
                  <a:srgbClr val="7030A0"/>
                </a:solidFill>
              </a:rPr>
              <a:t>simplifies</a:t>
            </a:r>
            <a:r>
              <a:rPr lang="en-US" dirty="0" smtClean="0"/>
              <a:t> the </a:t>
            </a:r>
            <a:r>
              <a:rPr lang="en-US" dirty="0" smtClean="0">
                <a:solidFill>
                  <a:srgbClr val="7030A0"/>
                </a:solidFill>
              </a:rPr>
              <a:t>indexing</a:t>
            </a:r>
            <a:r>
              <a:rPr lang="en-US" dirty="0" smtClean="0"/>
              <a:t> process and reduces costs but may lead to less detailed searches and </a:t>
            </a:r>
            <a:r>
              <a:rPr lang="en-US" dirty="0" smtClean="0">
                <a:solidFill>
                  <a:srgbClr val="7030A0"/>
                </a:solidFill>
              </a:rPr>
              <a:t>lower precision</a:t>
            </a:r>
            <a:r>
              <a:rPr lang="en-US" dirty="0" smtClean="0"/>
              <a:t> in retrieving specific information.</a:t>
            </a:r>
          </a:p>
          <a:p>
            <a:r>
              <a:rPr lang="en-US" dirty="0" smtClean="0">
                <a:solidFill>
                  <a:srgbClr val="FF00FF"/>
                </a:solidFill>
              </a:rPr>
              <a:t>High Exhaustivity and Specificity</a:t>
            </a:r>
            <a:r>
              <a:rPr lang="en-US" dirty="0" smtClean="0"/>
              <a:t>: This approach involves </a:t>
            </a:r>
            <a:r>
              <a:rPr lang="en-US" b="1" dirty="0" smtClean="0">
                <a:solidFill>
                  <a:srgbClr val="7030A0"/>
                </a:solidFill>
              </a:rPr>
              <a:t>indexing nearly every relevant concept </a:t>
            </a:r>
            <a:r>
              <a:rPr lang="en-US" dirty="0" smtClean="0"/>
              <a:t>with detailed terms, making the index more comprehensive. For example, a detailed index </a:t>
            </a:r>
            <a:r>
              <a:rPr lang="en-US" sz="1600" dirty="0" smtClean="0"/>
              <a:t>(for the paragraph in the Kowalski text book) </a:t>
            </a:r>
            <a:r>
              <a:rPr lang="en-US" dirty="0" smtClean="0"/>
              <a:t>might include terms like “indexing,” “indexer knowledge,” “exhaustivity,” and “specificity” for a given document.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smtClean="0">
                <a:solidFill>
                  <a:srgbClr val="C00000"/>
                </a:solidFill>
              </a:rPr>
              <a:t>Scope of Indexing</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smtClean="0"/>
              <a:t>Another decision on indexing is </a:t>
            </a:r>
            <a:r>
              <a:rPr lang="en-US" dirty="0" smtClean="0">
                <a:solidFill>
                  <a:srgbClr val="7030A0"/>
                </a:solidFill>
              </a:rPr>
              <a:t>what portions of an item should be indexed</a:t>
            </a:r>
            <a:r>
              <a:rPr lang="en-US" dirty="0" smtClean="0"/>
              <a:t>. </a:t>
            </a:r>
          </a:p>
          <a:p>
            <a:pPr lvl="1"/>
            <a:r>
              <a:rPr lang="en-US" dirty="0" smtClean="0"/>
              <a:t>The simplest case is to limit the indexing to the Title or Title and Abstract zones.</a:t>
            </a:r>
          </a:p>
          <a:p>
            <a:pPr lvl="1"/>
            <a:r>
              <a:rPr lang="en-US" dirty="0" smtClean="0"/>
              <a:t>This method </a:t>
            </a:r>
            <a:r>
              <a:rPr lang="en-US" dirty="0" smtClean="0">
                <a:solidFill>
                  <a:srgbClr val="7030A0"/>
                </a:solidFill>
              </a:rPr>
              <a:t>reduces the cost and effort </a:t>
            </a:r>
            <a:r>
              <a:rPr lang="en-US" dirty="0" smtClean="0"/>
              <a:t>but might miss important details, affecting the index’s effectiveness.</a:t>
            </a:r>
          </a:p>
          <a:p>
            <a:r>
              <a:rPr lang="en-US" dirty="0" smtClean="0"/>
              <a:t>Weighting of index terms is not common in manual indexing systems.</a:t>
            </a:r>
          </a:p>
          <a:p>
            <a:r>
              <a:rPr lang="en-US" dirty="0" smtClean="0"/>
              <a:t>Weighting of index terms involves </a:t>
            </a:r>
            <a:r>
              <a:rPr lang="en-US" dirty="0" smtClean="0">
                <a:solidFill>
                  <a:srgbClr val="7030A0"/>
                </a:solidFill>
              </a:rPr>
              <a:t>assigning a level of importance</a:t>
            </a:r>
            <a:r>
              <a:rPr lang="en-US" dirty="0" smtClean="0"/>
              <a:t> to different terms based on how much they are discussed in a document.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fontScale="90000"/>
          </a:bodyPr>
          <a:lstStyle/>
          <a:p>
            <a:pPr algn="l"/>
            <a:r>
              <a:rPr lang="en-US" dirty="0" smtClean="0">
                <a:solidFill>
                  <a:srgbClr val="C00000"/>
                </a:solidFill>
              </a:rPr>
              <a:t>Scope of Indexing</a:t>
            </a:r>
            <a:endParaRPr lang="en-US" dirty="0"/>
          </a:p>
        </p:txBody>
      </p:sp>
      <p:sp>
        <p:nvSpPr>
          <p:cNvPr id="3" name="Content Placeholder 2"/>
          <p:cNvSpPr>
            <a:spLocks noGrp="1"/>
          </p:cNvSpPr>
          <p:nvPr>
            <p:ph idx="1"/>
          </p:nvPr>
        </p:nvSpPr>
        <p:spPr>
          <a:xfrm>
            <a:off x="457200" y="685800"/>
            <a:ext cx="8229600" cy="5867400"/>
          </a:xfrm>
        </p:spPr>
        <p:txBody>
          <a:bodyPr>
            <a:normAutofit fontScale="70000" lnSpcReduction="20000"/>
          </a:bodyPr>
          <a:lstStyle/>
          <a:p>
            <a:pPr>
              <a:buNone/>
            </a:pPr>
            <a:r>
              <a:rPr lang="en-US" dirty="0" smtClean="0">
                <a:solidFill>
                  <a:srgbClr val="FF00FF"/>
                </a:solidFill>
              </a:rPr>
              <a:t>Example for Weighting of index terms</a:t>
            </a:r>
            <a:r>
              <a:rPr lang="en-US" dirty="0" smtClean="0"/>
              <a:t> :</a:t>
            </a:r>
          </a:p>
          <a:p>
            <a:r>
              <a:rPr lang="en-US" dirty="0" smtClean="0"/>
              <a:t>Imagine you are indexing a research paper on </a:t>
            </a:r>
            <a:r>
              <a:rPr lang="en-US" b="1" dirty="0" smtClean="0"/>
              <a:t>"Artificial Intelligence in Healthcare"</a:t>
            </a:r>
            <a:r>
              <a:rPr lang="en-US" dirty="0" smtClean="0"/>
              <a:t>. The paper covers various topics such as:</a:t>
            </a:r>
          </a:p>
          <a:p>
            <a:pPr lvl="1"/>
            <a:r>
              <a:rPr lang="en-US" b="1" dirty="0" smtClean="0"/>
              <a:t>Machine Learning Algorithms</a:t>
            </a:r>
          </a:p>
          <a:p>
            <a:pPr lvl="1"/>
            <a:r>
              <a:rPr lang="en-US" b="1" dirty="0" smtClean="0"/>
              <a:t>Healthcare Data Security</a:t>
            </a:r>
          </a:p>
          <a:p>
            <a:pPr lvl="1"/>
            <a:r>
              <a:rPr lang="en-US" b="1" dirty="0" smtClean="0"/>
              <a:t>Medical Imaging Techniques</a:t>
            </a:r>
          </a:p>
          <a:p>
            <a:pPr lvl="1"/>
            <a:r>
              <a:rPr lang="en-US" b="1" dirty="0" smtClean="0"/>
              <a:t>Patient Privacy Issues</a:t>
            </a:r>
          </a:p>
          <a:p>
            <a:r>
              <a:rPr lang="en-US" dirty="0" smtClean="0">
                <a:solidFill>
                  <a:srgbClr val="3366FF"/>
                </a:solidFill>
              </a:rPr>
              <a:t>Without Weighting</a:t>
            </a:r>
            <a:r>
              <a:rPr lang="en-US" dirty="0" smtClean="0"/>
              <a:t>:</a:t>
            </a:r>
          </a:p>
          <a:p>
            <a:pPr lvl="1"/>
            <a:r>
              <a:rPr lang="en-US" dirty="0" smtClean="0"/>
              <a:t>Artificial Intelligence</a:t>
            </a:r>
          </a:p>
          <a:p>
            <a:pPr lvl="1"/>
            <a:r>
              <a:rPr lang="en-US" dirty="0" smtClean="0"/>
              <a:t>Healthcare Data Security</a:t>
            </a:r>
          </a:p>
          <a:p>
            <a:pPr lvl="1"/>
            <a:r>
              <a:rPr lang="en-US" dirty="0" smtClean="0"/>
              <a:t>Medical Imaging Techniques</a:t>
            </a:r>
          </a:p>
          <a:p>
            <a:pPr lvl="1"/>
            <a:r>
              <a:rPr lang="en-US" dirty="0" smtClean="0"/>
              <a:t>Patient Privacy Issues</a:t>
            </a:r>
          </a:p>
          <a:p>
            <a:pPr marL="342900" lvl="1" indent="-342900">
              <a:buFont typeface="Arial" pitchFamily="34" charset="0"/>
              <a:buChar char="•"/>
            </a:pPr>
            <a:r>
              <a:rPr lang="en-US" sz="3100" dirty="0" smtClean="0"/>
              <a:t>In this scenario</a:t>
            </a:r>
            <a:r>
              <a:rPr lang="en-US" sz="3100" dirty="0" smtClean="0">
                <a:solidFill>
                  <a:srgbClr val="3366FF"/>
                </a:solidFill>
              </a:rPr>
              <a:t>, each term is treated equally</a:t>
            </a:r>
            <a:r>
              <a:rPr lang="en-US" sz="3100" dirty="0" smtClean="0"/>
              <a:t>, regardless of how extensively or prominently it is covered in the document. This means that if the paper spends a lot of time on "Machine Learning Algorithms" but only briefly mentions "Patient Privacy Issues," both terms will be listed in the index with equal prominence.</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11162"/>
          </a:xfrm>
        </p:spPr>
        <p:txBody>
          <a:bodyPr>
            <a:normAutofit fontScale="90000"/>
          </a:bodyPr>
          <a:lstStyle/>
          <a:p>
            <a:pPr algn="l"/>
            <a:r>
              <a:rPr lang="en-US" dirty="0" smtClean="0">
                <a:solidFill>
                  <a:srgbClr val="C00000"/>
                </a:solidFill>
              </a:rPr>
              <a:t>Scope of Indexing</a:t>
            </a:r>
            <a:endParaRPr lang="en-US" dirty="0"/>
          </a:p>
        </p:txBody>
      </p:sp>
      <p:sp>
        <p:nvSpPr>
          <p:cNvPr id="3" name="Content Placeholder 2"/>
          <p:cNvSpPr>
            <a:spLocks noGrp="1"/>
          </p:cNvSpPr>
          <p:nvPr>
            <p:ph idx="1"/>
          </p:nvPr>
        </p:nvSpPr>
        <p:spPr>
          <a:xfrm>
            <a:off x="152400" y="533400"/>
            <a:ext cx="8839200" cy="6096000"/>
          </a:xfrm>
        </p:spPr>
        <p:txBody>
          <a:bodyPr>
            <a:normAutofit fontScale="47500" lnSpcReduction="20000"/>
          </a:bodyPr>
          <a:lstStyle/>
          <a:p>
            <a:r>
              <a:rPr lang="en-US" sz="3500" dirty="0" smtClean="0">
                <a:solidFill>
                  <a:srgbClr val="3366FF"/>
                </a:solidFill>
              </a:rPr>
              <a:t>With Weighting</a:t>
            </a:r>
            <a:r>
              <a:rPr lang="en-US" sz="3500" dirty="0" smtClean="0"/>
              <a:t>:</a:t>
            </a:r>
          </a:p>
          <a:p>
            <a:pPr lvl="1"/>
            <a:r>
              <a:rPr lang="en-US" sz="3500" dirty="0" smtClean="0"/>
              <a:t>When using weighting, you assign levels of importance to index terms based on their prominence in the paper. For instance:</a:t>
            </a:r>
          </a:p>
          <a:p>
            <a:pPr lvl="1"/>
            <a:r>
              <a:rPr lang="en-US" sz="3500" b="1" dirty="0" smtClean="0"/>
              <a:t>Machine Learning Algorithms (Weight: 5)</a:t>
            </a:r>
          </a:p>
          <a:p>
            <a:pPr lvl="1"/>
            <a:r>
              <a:rPr lang="en-US" sz="3500" b="1" dirty="0" smtClean="0"/>
              <a:t>Healthcare Data Security (Weight: 3)</a:t>
            </a:r>
          </a:p>
          <a:p>
            <a:pPr lvl="1"/>
            <a:r>
              <a:rPr lang="en-US" sz="3500" b="1" dirty="0" smtClean="0"/>
              <a:t>Medical Imaging Techniques (Weight: 2)</a:t>
            </a:r>
          </a:p>
          <a:p>
            <a:pPr lvl="1"/>
            <a:r>
              <a:rPr lang="en-US" sz="3500" b="1" dirty="0" smtClean="0"/>
              <a:t>Patient Privacy Issues (Weight: 1)</a:t>
            </a:r>
          </a:p>
          <a:p>
            <a:r>
              <a:rPr lang="en-US" sz="3500" dirty="0" smtClean="0"/>
              <a:t>Here’s how you might determine these weights:</a:t>
            </a:r>
          </a:p>
          <a:p>
            <a:pPr lvl="1"/>
            <a:r>
              <a:rPr lang="en-US" sz="3500" b="1" dirty="0" smtClean="0"/>
              <a:t>Machine Learning Algorithms (Weight: 5):</a:t>
            </a:r>
            <a:r>
              <a:rPr lang="en-US" sz="3500" dirty="0" smtClean="0"/>
              <a:t> The paper extensively discusses various algorithms, providing detailed analysis and numerous examples. This term is given a high weight because it’s a central topic.</a:t>
            </a:r>
          </a:p>
          <a:p>
            <a:pPr lvl="1"/>
            <a:r>
              <a:rPr lang="en-US" sz="3500" b="1" dirty="0" smtClean="0"/>
              <a:t>Healthcare Data Security (Weight: 3):</a:t>
            </a:r>
            <a:r>
              <a:rPr lang="en-US" sz="3500" dirty="0" smtClean="0"/>
              <a:t> There is significant discussion on this topic, but it's not as central as machine learning. It’s important but secondary.</a:t>
            </a:r>
          </a:p>
          <a:p>
            <a:pPr lvl="1"/>
            <a:r>
              <a:rPr lang="en-US" sz="3500" b="1" dirty="0" smtClean="0"/>
              <a:t>Medical Imaging Techniques (Weight: 2):</a:t>
            </a:r>
            <a:r>
              <a:rPr lang="en-US" sz="3500" dirty="0" smtClean="0"/>
              <a:t> This topic is mentioned, but only briefly. It’s relevant but not a major focus.</a:t>
            </a:r>
          </a:p>
          <a:p>
            <a:pPr lvl="1"/>
            <a:r>
              <a:rPr lang="en-US" sz="3500" b="1" dirty="0" smtClean="0"/>
              <a:t>Patient Privacy Issues (Weight: 1):</a:t>
            </a:r>
            <a:r>
              <a:rPr lang="en-US" sz="3500" dirty="0" smtClean="0"/>
              <a:t> This is a minor point discussed briefly. It’s the least emphasized topic in the paper.</a:t>
            </a:r>
          </a:p>
          <a:p>
            <a:r>
              <a:rPr lang="en-US" sz="3500" b="1" dirty="0" smtClean="0">
                <a:solidFill>
                  <a:srgbClr val="FF00FF"/>
                </a:solidFill>
              </a:rPr>
              <a:t>Benefits of Weighting</a:t>
            </a:r>
            <a:r>
              <a:rPr lang="en-US" sz="3500" b="1" dirty="0" smtClean="0"/>
              <a:t>:</a:t>
            </a:r>
          </a:p>
          <a:p>
            <a:pPr lvl="1"/>
            <a:r>
              <a:rPr lang="en-US" sz="3500" b="1" dirty="0" smtClean="0">
                <a:solidFill>
                  <a:srgbClr val="3366FF"/>
                </a:solidFill>
              </a:rPr>
              <a:t>Improved Precision</a:t>
            </a:r>
            <a:r>
              <a:rPr lang="en-US" sz="3500" b="1" dirty="0" smtClean="0"/>
              <a:t>:</a:t>
            </a:r>
            <a:r>
              <a:rPr lang="en-US" sz="3500" dirty="0" smtClean="0"/>
              <a:t> Users searching for in-depth information on "Machine Learning Algorithms" will easily </a:t>
            </a:r>
            <a:r>
              <a:rPr lang="en-US" sz="3500" dirty="0" smtClean="0">
                <a:solidFill>
                  <a:srgbClr val="7030A0"/>
                </a:solidFill>
              </a:rPr>
              <a:t>find the relevant sections </a:t>
            </a:r>
            <a:r>
              <a:rPr lang="en-US" sz="3500" dirty="0" smtClean="0"/>
              <a:t>because this term is given a higher weight.</a:t>
            </a:r>
          </a:p>
          <a:p>
            <a:pPr lvl="1"/>
            <a:r>
              <a:rPr lang="en-US" sz="3500" b="1" dirty="0" smtClean="0">
                <a:solidFill>
                  <a:srgbClr val="3366FF"/>
                </a:solidFill>
              </a:rPr>
              <a:t>Enhanced Relevance</a:t>
            </a:r>
            <a:r>
              <a:rPr lang="en-US" sz="3500" b="1" dirty="0" smtClean="0"/>
              <a:t>:</a:t>
            </a:r>
            <a:r>
              <a:rPr lang="en-US" sz="3500" dirty="0" smtClean="0"/>
              <a:t> Weighting helps in </a:t>
            </a:r>
            <a:r>
              <a:rPr lang="en-US" sz="3500" dirty="0" smtClean="0">
                <a:solidFill>
                  <a:srgbClr val="7030A0"/>
                </a:solidFill>
              </a:rPr>
              <a:t>presenting the most relevant </a:t>
            </a:r>
            <a:r>
              <a:rPr lang="en-US" sz="3500" dirty="0" smtClean="0"/>
              <a:t>terms more prominently, making searches more effective.</a:t>
            </a:r>
          </a:p>
          <a:p>
            <a:pPr lvl="1"/>
            <a:r>
              <a:rPr lang="en-US" sz="3500" b="1" dirty="0" smtClean="0">
                <a:solidFill>
                  <a:srgbClr val="3366FF"/>
                </a:solidFill>
              </a:rPr>
              <a:t>Efficient Retrieval</a:t>
            </a:r>
            <a:r>
              <a:rPr lang="en-US" sz="3500" b="1" dirty="0" smtClean="0"/>
              <a:t>:</a:t>
            </a:r>
            <a:r>
              <a:rPr lang="en-US" sz="3500" dirty="0" smtClean="0"/>
              <a:t> Users can </a:t>
            </a:r>
            <a:r>
              <a:rPr lang="en-US" sz="3500" dirty="0" smtClean="0">
                <a:solidFill>
                  <a:srgbClr val="7030A0"/>
                </a:solidFill>
              </a:rPr>
              <a:t>quickly locate major themes </a:t>
            </a:r>
            <a:r>
              <a:rPr lang="en-US" sz="3500" dirty="0" smtClean="0"/>
              <a:t>and important sections of the document based on the weighted index terms.</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rgbClr val="C00000"/>
                </a:solidFill>
              </a:rPr>
              <a:t>Scope of Indexing</a:t>
            </a:r>
            <a:endParaRPr lang="en-US" dirty="0"/>
          </a:p>
        </p:txBody>
      </p:sp>
      <p:sp>
        <p:nvSpPr>
          <p:cNvPr id="3" name="Content Placeholder 2"/>
          <p:cNvSpPr>
            <a:spLocks noGrp="1"/>
          </p:cNvSpPr>
          <p:nvPr>
            <p:ph idx="1"/>
          </p:nvPr>
        </p:nvSpPr>
        <p:spPr/>
        <p:txBody>
          <a:bodyPr/>
          <a:lstStyle/>
          <a:p>
            <a:r>
              <a:rPr lang="en-US" dirty="0" smtClean="0"/>
              <a:t>Implementing weighting requires additional effort in terms of assigning and managing weights, which complicates the indexing process.</a:t>
            </a:r>
          </a:p>
          <a:p>
            <a:r>
              <a:rPr lang="en-US" dirty="0" smtClean="0"/>
              <a:t>Storing and retrieving weighted terms </a:t>
            </a:r>
            <a:r>
              <a:rPr lang="en-US" dirty="0" smtClean="0">
                <a:solidFill>
                  <a:srgbClr val="7030A0"/>
                </a:solidFill>
              </a:rPr>
              <a:t>requires more sophisticated data structures</a:t>
            </a:r>
            <a:r>
              <a:rPr lang="en-US" dirty="0" smtClean="0"/>
              <a:t>, increasing the complexity of the indexing system.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pPr algn="l"/>
            <a:r>
              <a:rPr lang="en-US" dirty="0" err="1" smtClean="0">
                <a:solidFill>
                  <a:srgbClr val="C00000"/>
                </a:solidFill>
              </a:rPr>
              <a:t>Precoordination</a:t>
            </a:r>
            <a:r>
              <a:rPr lang="en-US" dirty="0" smtClean="0">
                <a:solidFill>
                  <a:srgbClr val="C00000"/>
                </a:solidFill>
              </a:rPr>
              <a:t> and Linkages</a:t>
            </a:r>
            <a:endParaRPr lang="en-US" dirty="0">
              <a:solidFill>
                <a:srgbClr val="C00000"/>
              </a:solidFill>
            </a:endParaRPr>
          </a:p>
        </p:txBody>
      </p:sp>
      <p:sp>
        <p:nvSpPr>
          <p:cNvPr id="3" name="Content Placeholder 2"/>
          <p:cNvSpPr>
            <a:spLocks noGrp="1"/>
          </p:cNvSpPr>
          <p:nvPr>
            <p:ph idx="1"/>
          </p:nvPr>
        </p:nvSpPr>
        <p:spPr>
          <a:xfrm>
            <a:off x="457200" y="762000"/>
            <a:ext cx="8229600" cy="5791200"/>
          </a:xfrm>
        </p:spPr>
        <p:txBody>
          <a:bodyPr>
            <a:normAutofit fontScale="85000" lnSpcReduction="20000"/>
          </a:bodyPr>
          <a:lstStyle/>
          <a:p>
            <a:r>
              <a:rPr lang="en-US" b="1" dirty="0" smtClean="0"/>
              <a:t>Linkages</a:t>
            </a:r>
            <a:r>
              <a:rPr lang="en-US" dirty="0" smtClean="0"/>
              <a:t> refer to </a:t>
            </a:r>
            <a:r>
              <a:rPr lang="en-US" dirty="0" smtClean="0">
                <a:solidFill>
                  <a:srgbClr val="3366FF"/>
                </a:solidFill>
              </a:rPr>
              <a:t>connections made between index terms</a:t>
            </a:r>
            <a:r>
              <a:rPr lang="en-US" dirty="0" smtClean="0"/>
              <a:t> to show relationships or attributes. </a:t>
            </a:r>
          </a:p>
          <a:p>
            <a:pPr lvl="1"/>
            <a:r>
              <a:rPr lang="en-US" dirty="0" smtClean="0"/>
              <a:t>For example, if you're indexing a document about oil drilling in Mexico, linkages might connect terms like "Mexico" and "oil drilling.“</a:t>
            </a:r>
          </a:p>
          <a:p>
            <a:r>
              <a:rPr lang="en-US" dirty="0" smtClean="0"/>
              <a:t>When </a:t>
            </a:r>
            <a:r>
              <a:rPr lang="en-US" dirty="0" smtClean="0">
                <a:solidFill>
                  <a:srgbClr val="7030A0"/>
                </a:solidFill>
              </a:rPr>
              <a:t>related terms </a:t>
            </a:r>
            <a:r>
              <a:rPr lang="en-US" dirty="0" smtClean="0"/>
              <a:t>are linked together at </a:t>
            </a:r>
            <a:r>
              <a:rPr lang="en-US" dirty="0" smtClean="0">
                <a:solidFill>
                  <a:srgbClr val="7030A0"/>
                </a:solidFill>
              </a:rPr>
              <a:t>index creation time </a:t>
            </a:r>
            <a:r>
              <a:rPr lang="en-US" dirty="0" smtClean="0"/>
              <a:t>then it is called </a:t>
            </a:r>
            <a:r>
              <a:rPr lang="en-US" dirty="0" err="1" smtClean="0">
                <a:solidFill>
                  <a:srgbClr val="3366FF"/>
                </a:solidFill>
              </a:rPr>
              <a:t>precoordination</a:t>
            </a:r>
            <a:r>
              <a:rPr lang="en-US" dirty="0" smtClean="0"/>
              <a:t>.</a:t>
            </a:r>
          </a:p>
          <a:p>
            <a:pPr lvl="1"/>
            <a:r>
              <a:rPr lang="en-US" dirty="0" smtClean="0"/>
              <a:t>This means the relationships between terms are set in advance.</a:t>
            </a:r>
          </a:p>
          <a:p>
            <a:r>
              <a:rPr lang="en-US" dirty="0" smtClean="0"/>
              <a:t>When index terms are not coordinated at index time, the </a:t>
            </a:r>
            <a:r>
              <a:rPr lang="en-US" dirty="0" smtClean="0">
                <a:solidFill>
                  <a:srgbClr val="3366FF"/>
                </a:solidFill>
              </a:rPr>
              <a:t>coordination occurs at search time</a:t>
            </a:r>
            <a:r>
              <a:rPr lang="en-US" dirty="0" smtClean="0"/>
              <a:t>. This is called </a:t>
            </a:r>
            <a:r>
              <a:rPr lang="en-US" dirty="0" err="1" smtClean="0">
                <a:solidFill>
                  <a:srgbClr val="3366FF"/>
                </a:solidFill>
              </a:rPr>
              <a:t>postcoordination</a:t>
            </a:r>
            <a:r>
              <a:rPr lang="en-US" dirty="0" smtClean="0">
                <a:solidFill>
                  <a:srgbClr val="3366FF"/>
                </a:solidFill>
              </a:rPr>
              <a:t>,</a:t>
            </a:r>
            <a:r>
              <a:rPr lang="en-US" dirty="0" smtClean="0"/>
              <a:t> that is coordinating terms after (post) the indexing process.</a:t>
            </a:r>
          </a:p>
          <a:p>
            <a:pPr lvl="1"/>
            <a:r>
              <a:rPr lang="en-US" dirty="0" err="1" smtClean="0"/>
              <a:t>Postcoordination</a:t>
            </a:r>
            <a:r>
              <a:rPr lang="en-US" dirty="0" smtClean="0"/>
              <a:t> is </a:t>
            </a:r>
            <a:r>
              <a:rPr lang="en-US" dirty="0" smtClean="0">
                <a:solidFill>
                  <a:srgbClr val="7030A0"/>
                </a:solidFill>
              </a:rPr>
              <a:t>implemented by “</a:t>
            </a:r>
            <a:r>
              <a:rPr lang="en-US" dirty="0" err="1" smtClean="0">
                <a:solidFill>
                  <a:srgbClr val="7030A0"/>
                </a:solidFill>
              </a:rPr>
              <a:t>AND”ing</a:t>
            </a:r>
            <a:r>
              <a:rPr lang="en-US" dirty="0" smtClean="0">
                <a:solidFill>
                  <a:srgbClr val="7030A0"/>
                </a:solidFill>
              </a:rPr>
              <a:t> index terms </a:t>
            </a:r>
            <a:r>
              <a:rPr lang="en-US" dirty="0" smtClean="0"/>
              <a:t>together, which only finds indexes that have all of the search term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Introduction</a:t>
            </a:r>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b="1" dirty="0" smtClean="0">
                <a:solidFill>
                  <a:srgbClr val="FF00FF"/>
                </a:solidFill>
              </a:rPr>
              <a:t>Indexing</a:t>
            </a:r>
            <a:r>
              <a:rPr lang="en-US" dirty="0" smtClean="0"/>
              <a:t>:  Indexing is the process of converting an item (such as a document or data entry) into a searchable data structure.</a:t>
            </a:r>
          </a:p>
          <a:p>
            <a:pPr lvl="1"/>
            <a:r>
              <a:rPr lang="en-US" dirty="0" smtClean="0"/>
              <a:t>This process can be done </a:t>
            </a:r>
            <a:r>
              <a:rPr lang="en-US" dirty="0" smtClean="0">
                <a:solidFill>
                  <a:srgbClr val="7030A0"/>
                </a:solidFill>
              </a:rPr>
              <a:t>manually</a:t>
            </a:r>
            <a:r>
              <a:rPr lang="en-US" dirty="0" smtClean="0"/>
              <a:t> by a person or </a:t>
            </a:r>
            <a:r>
              <a:rPr lang="en-US" dirty="0" smtClean="0">
                <a:solidFill>
                  <a:srgbClr val="7030A0"/>
                </a:solidFill>
              </a:rPr>
              <a:t>automatically</a:t>
            </a:r>
            <a:r>
              <a:rPr lang="en-US" dirty="0" smtClean="0"/>
              <a:t> by software, creating the basis for </a:t>
            </a:r>
            <a:r>
              <a:rPr lang="en-US" dirty="0" smtClean="0">
                <a:solidFill>
                  <a:srgbClr val="7030A0"/>
                </a:solidFill>
              </a:rPr>
              <a:t>direct search </a:t>
            </a:r>
            <a:r>
              <a:rPr lang="en-US" dirty="0" smtClean="0"/>
              <a:t>of items in the Document Database or </a:t>
            </a:r>
            <a:r>
              <a:rPr lang="en-US" dirty="0" smtClean="0">
                <a:solidFill>
                  <a:srgbClr val="7030A0"/>
                </a:solidFill>
              </a:rPr>
              <a:t>indirect search </a:t>
            </a:r>
            <a:r>
              <a:rPr lang="en-US" dirty="0" smtClean="0"/>
              <a:t>via Index Files.</a:t>
            </a:r>
          </a:p>
          <a:p>
            <a:r>
              <a:rPr lang="en-US" dirty="0" smtClean="0"/>
              <a:t>Some systems transform items into a </a:t>
            </a:r>
            <a:r>
              <a:rPr lang="en-US" dirty="0" smtClean="0">
                <a:solidFill>
                  <a:srgbClr val="7030A0"/>
                </a:solidFill>
              </a:rPr>
              <a:t>concept-based representation</a:t>
            </a:r>
            <a:r>
              <a:rPr lang="en-US" dirty="0" smtClean="0"/>
              <a:t> rather than a direct textual representation.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pPr algn="l"/>
            <a:r>
              <a:rPr lang="en-US" dirty="0" err="1" smtClean="0">
                <a:solidFill>
                  <a:srgbClr val="C00000"/>
                </a:solidFill>
              </a:rPr>
              <a:t>Precoordination</a:t>
            </a:r>
            <a:r>
              <a:rPr lang="en-US" dirty="0" smtClean="0">
                <a:solidFill>
                  <a:srgbClr val="C00000"/>
                </a:solidFill>
              </a:rPr>
              <a:t> and Linkages</a:t>
            </a:r>
            <a:endParaRPr lang="en-US"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US" dirty="0" smtClean="0"/>
              <a:t>Factors </a:t>
            </a:r>
            <a:r>
              <a:rPr lang="en-US" sz="2400" dirty="0" smtClean="0"/>
              <a:t>(elements) </a:t>
            </a:r>
            <a:r>
              <a:rPr lang="en-US" dirty="0" smtClean="0"/>
              <a:t>that must be determined in the linkage process are:</a:t>
            </a:r>
          </a:p>
          <a:p>
            <a:pPr lvl="1"/>
            <a:r>
              <a:rPr lang="en-US" b="1" dirty="0" smtClean="0"/>
              <a:t>Number of Terms:</a:t>
            </a:r>
            <a:r>
              <a:rPr lang="en-US" dirty="0" smtClean="0"/>
              <a:t> Determines how many terms can be linked together.</a:t>
            </a:r>
          </a:p>
          <a:p>
            <a:pPr lvl="1"/>
            <a:r>
              <a:rPr lang="en-US" b="1" dirty="0" smtClean="0"/>
              <a:t>Any Ordering Constraints on the linked terms:</a:t>
            </a:r>
            <a:r>
              <a:rPr lang="en-US" dirty="0" smtClean="0"/>
              <a:t> Defines if the order of terms matters. For instance, if the sequence "Mexico – oil drilling" is different from "oil drilling – Mexico.“</a:t>
            </a:r>
          </a:p>
          <a:p>
            <a:pPr lvl="1"/>
            <a:r>
              <a:rPr lang="en-US" b="1" dirty="0" smtClean="0"/>
              <a:t>Any Additional Descriptors are associated with index terms:</a:t>
            </a:r>
            <a:r>
              <a:rPr lang="en-US" dirty="0" smtClean="0"/>
              <a:t> Additional information that describes the role of each term.</a:t>
            </a:r>
          </a:p>
          <a:p>
            <a:pPr lvl="2"/>
            <a:r>
              <a:rPr lang="en-US" sz="2600" dirty="0" smtClean="0"/>
              <a:t>Example: Suppose you are indexing a document about "</a:t>
            </a:r>
            <a:r>
              <a:rPr lang="en-US" sz="2600" dirty="0" smtClean="0">
                <a:solidFill>
                  <a:srgbClr val="7030A0"/>
                </a:solidFill>
              </a:rPr>
              <a:t>CITGO’s oil drilling in Mexico affecting local communities</a:t>
            </a:r>
            <a:r>
              <a:rPr lang="en-US" sz="2600" dirty="0" smtClean="0"/>
              <a:t>." Here’s how you could use descriptors:</a:t>
            </a:r>
          </a:p>
          <a:p>
            <a:pPr lvl="3"/>
            <a:r>
              <a:rPr lang="en-US" sz="2300" dirty="0" smtClean="0">
                <a:solidFill>
                  <a:srgbClr val="3366FF"/>
                </a:solidFill>
              </a:rPr>
              <a:t>"CITGO (Source) – oil drilling (Activity) – Mexico (Location).“</a:t>
            </a:r>
          </a:p>
          <a:p>
            <a:pPr lvl="2"/>
            <a:r>
              <a:rPr lang="en-US" sz="2600" dirty="0" smtClean="0"/>
              <a:t>The descriptors clarify the role of each term, allowing users to search for documents where CITGO is performing oil drilling activities in Mexico.</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err="1" smtClean="0">
                <a:solidFill>
                  <a:srgbClr val="C00000"/>
                </a:solidFill>
              </a:rPr>
              <a:t>Precoordination</a:t>
            </a:r>
            <a:r>
              <a:rPr lang="en-US" dirty="0" smtClean="0">
                <a:solidFill>
                  <a:srgbClr val="C00000"/>
                </a:solidFill>
              </a:rPr>
              <a:t> and Linkages</a:t>
            </a:r>
            <a:endParaRPr lang="en-US" dirty="0"/>
          </a:p>
        </p:txBody>
      </p:sp>
      <p:sp>
        <p:nvSpPr>
          <p:cNvPr id="3" name="Content Placeholder 2"/>
          <p:cNvSpPr>
            <a:spLocks noGrp="1"/>
          </p:cNvSpPr>
          <p:nvPr>
            <p:ph idx="1"/>
          </p:nvPr>
        </p:nvSpPr>
        <p:spPr>
          <a:xfrm>
            <a:off x="457200" y="914400"/>
            <a:ext cx="8229600" cy="5562600"/>
          </a:xfrm>
        </p:spPr>
        <p:txBody>
          <a:bodyPr>
            <a:normAutofit lnSpcReduction="10000"/>
          </a:bodyPr>
          <a:lstStyle/>
          <a:p>
            <a:r>
              <a:rPr lang="en-US" dirty="0" smtClean="0"/>
              <a:t>When multiple terms are being used, the possibility exists to have relationships between the terms.</a:t>
            </a:r>
          </a:p>
          <a:p>
            <a:r>
              <a:rPr lang="en-US" dirty="0" smtClean="0">
                <a:solidFill>
                  <a:srgbClr val="0070C0"/>
                </a:solidFill>
              </a:rPr>
              <a:t>Each term has to be qualified with one of these three categories </a:t>
            </a:r>
            <a:r>
              <a:rPr lang="en-US" dirty="0" smtClean="0"/>
              <a:t>and linked to another term to illustrate how the relationships between the terms describe a single semantic concept.</a:t>
            </a:r>
          </a:p>
          <a:p>
            <a:pPr lvl="1"/>
            <a:r>
              <a:rPr lang="en-US" dirty="0" smtClean="0"/>
              <a:t>order of the terms</a:t>
            </a:r>
          </a:p>
          <a:p>
            <a:pPr lvl="1"/>
            <a:r>
              <a:rPr lang="en-US" dirty="0" smtClean="0"/>
              <a:t>Positional Roles</a:t>
            </a:r>
          </a:p>
          <a:p>
            <a:pPr lvl="1"/>
            <a:r>
              <a:rPr lang="en-US" dirty="0" smtClean="0"/>
              <a:t>Modifiers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err="1" smtClean="0">
                <a:solidFill>
                  <a:srgbClr val="C00000"/>
                </a:solidFill>
              </a:rPr>
              <a:t>Precoordination</a:t>
            </a:r>
            <a:r>
              <a:rPr lang="en-US" dirty="0" smtClean="0">
                <a:solidFill>
                  <a:srgbClr val="C00000"/>
                </a:solidFill>
              </a:rPr>
              <a:t> and Linkages</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marL="342900" lvl="1" indent="-342900">
              <a:buFont typeface="Arial" pitchFamily="34" charset="0"/>
              <a:buChar char="•"/>
            </a:pPr>
            <a:r>
              <a:rPr lang="en-US" b="1" dirty="0" smtClean="0">
                <a:solidFill>
                  <a:srgbClr val="FF00FF"/>
                </a:solidFill>
              </a:rPr>
              <a:t>order of the terms</a:t>
            </a:r>
            <a:r>
              <a:rPr lang="en-US" dirty="0" smtClean="0"/>
              <a:t>: When linking terms, ordering can be used to provide additional context. </a:t>
            </a:r>
          </a:p>
          <a:p>
            <a:pPr marL="742950" lvl="2" indent="-342900"/>
            <a:r>
              <a:rPr lang="en-US" dirty="0" smtClean="0"/>
              <a:t>For instance, "CITGO – oil drilling – Mexico" might imply that CITGO is drilling oil in Mexico.</a:t>
            </a:r>
          </a:p>
          <a:p>
            <a:pPr marL="342900" lvl="1" indent="-342900">
              <a:buFont typeface="Arial" pitchFamily="34" charset="0"/>
              <a:buChar char="•"/>
            </a:pPr>
            <a:r>
              <a:rPr lang="en-US" b="1" dirty="0" smtClean="0">
                <a:solidFill>
                  <a:srgbClr val="FF00FF"/>
                </a:solidFill>
              </a:rPr>
              <a:t>Positional Roles</a:t>
            </a:r>
            <a:r>
              <a:rPr lang="en-US" dirty="0" smtClean="0">
                <a:solidFill>
                  <a:srgbClr val="FF00FF"/>
                </a:solidFill>
              </a:rPr>
              <a:t> </a:t>
            </a:r>
            <a:r>
              <a:rPr lang="en-US" dirty="0" smtClean="0"/>
              <a:t>refer to a technique where the position of terms in an index entry implicitly defines their roles or relationships. The position of each term within a sequence indicates its function or significance in relation to other terms.</a:t>
            </a:r>
          </a:p>
          <a:p>
            <a:pPr lvl="1"/>
            <a:r>
              <a:rPr lang="en-US" dirty="0" smtClean="0"/>
              <a:t>In a sequence like </a:t>
            </a:r>
            <a:r>
              <a:rPr lang="en-US" b="1" dirty="0" smtClean="0"/>
              <a:t>"U.S. – oil refineries – Peru,"</a:t>
            </a:r>
            <a:r>
              <a:rPr lang="en-US" dirty="0" smtClean="0"/>
              <a:t> each term occupies a specific position:</a:t>
            </a:r>
          </a:p>
          <a:p>
            <a:pPr lvl="2"/>
            <a:r>
              <a:rPr lang="en-US" dirty="0" smtClean="0"/>
              <a:t>"U.S." is in the first position.</a:t>
            </a:r>
          </a:p>
          <a:p>
            <a:pPr lvl="2"/>
            <a:r>
              <a:rPr lang="en-US" dirty="0" smtClean="0"/>
              <a:t>"oil refineries" is in the second position.</a:t>
            </a:r>
          </a:p>
          <a:p>
            <a:pPr lvl="2"/>
            <a:r>
              <a:rPr lang="en-US" dirty="0" smtClean="0"/>
              <a:t>"Peru" is in the third position.</a:t>
            </a:r>
          </a:p>
          <a:p>
            <a:pPr marL="742950" lvl="2" indent="-342900"/>
            <a:r>
              <a:rPr lang="en-US" dirty="0" smtClean="0">
                <a:solidFill>
                  <a:srgbClr val="0070C0"/>
                </a:solidFill>
              </a:rPr>
              <a:t>The roles are assigned based on the predefined positions</a:t>
            </a:r>
            <a:r>
              <a:rPr lang="en-US" dirty="0" smtClean="0"/>
              <a:t>. For instance, the first position might always represent the source, the second position the activity, and the third position the location.</a:t>
            </a:r>
          </a:p>
          <a:p>
            <a:pPr marL="742950" lvl="2" indent="-342900"/>
            <a:r>
              <a:rPr lang="en-US" dirty="0" smtClean="0"/>
              <a:t>If the sequence has a fixed number of positions and you need to include additional details, you may face limitations. For instance, if you want to add more roles, such as the impact or timeframe, the fixed positions may not accommodate these additional details without causing ambiguity.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81000"/>
          </a:xfrm>
        </p:spPr>
        <p:txBody>
          <a:bodyPr>
            <a:normAutofit fontScale="90000"/>
          </a:bodyPr>
          <a:lstStyle/>
          <a:p>
            <a:pPr algn="l"/>
            <a:r>
              <a:rPr lang="en-US" dirty="0" err="1" smtClean="0">
                <a:solidFill>
                  <a:srgbClr val="C00000"/>
                </a:solidFill>
              </a:rPr>
              <a:t>Precoordination</a:t>
            </a:r>
            <a:r>
              <a:rPr lang="en-US" dirty="0" smtClean="0">
                <a:solidFill>
                  <a:srgbClr val="C00000"/>
                </a:solidFill>
              </a:rPr>
              <a:t> and Linkages</a:t>
            </a:r>
            <a:endParaRPr lang="en-US" dirty="0"/>
          </a:p>
        </p:txBody>
      </p:sp>
      <p:sp>
        <p:nvSpPr>
          <p:cNvPr id="3" name="Content Placeholder 2"/>
          <p:cNvSpPr>
            <a:spLocks noGrp="1"/>
          </p:cNvSpPr>
          <p:nvPr>
            <p:ph idx="1"/>
          </p:nvPr>
        </p:nvSpPr>
        <p:spPr>
          <a:xfrm>
            <a:off x="457200" y="609600"/>
            <a:ext cx="8229600" cy="5943600"/>
          </a:xfrm>
        </p:spPr>
        <p:txBody>
          <a:bodyPr>
            <a:normAutofit fontScale="70000" lnSpcReduction="20000"/>
          </a:bodyPr>
          <a:lstStyle/>
          <a:p>
            <a:r>
              <a:rPr lang="en-US" b="1" dirty="0" smtClean="0">
                <a:solidFill>
                  <a:srgbClr val="FF00FF"/>
                </a:solidFill>
              </a:rPr>
              <a:t>Modifiers</a:t>
            </a:r>
            <a:r>
              <a:rPr lang="en-US" b="1" dirty="0" smtClean="0"/>
              <a:t>: </a:t>
            </a:r>
            <a:r>
              <a:rPr lang="en-US" dirty="0" smtClean="0"/>
              <a:t>Instead of using positional roles, modifiers allow for a more flexible approach. One entry could list multiple countries with corresponding modifiers, reducing the need for multiple separate entries.</a:t>
            </a:r>
          </a:p>
          <a:p>
            <a:r>
              <a:rPr lang="en-US" dirty="0" smtClean="0"/>
              <a:t>Example: Suppose you are indexing a document about "U.S. introducing oil refineries into Peru, Bolivia, and Argentina.“</a:t>
            </a:r>
          </a:p>
          <a:p>
            <a:pPr lvl="1"/>
            <a:r>
              <a:rPr lang="en-US" dirty="0" smtClean="0"/>
              <a:t>Using positional roles, you would have multiple separate entries to cover each location:</a:t>
            </a:r>
          </a:p>
          <a:p>
            <a:pPr lvl="2"/>
            <a:r>
              <a:rPr lang="en-US" b="1" dirty="0" smtClean="0"/>
              <a:t>"U.S. – oil refineries – Peru”</a:t>
            </a:r>
          </a:p>
          <a:p>
            <a:pPr lvl="2"/>
            <a:r>
              <a:rPr lang="en-US" b="1" dirty="0" smtClean="0"/>
              <a:t>"U.S. – oil refineries – Bolivia"</a:t>
            </a:r>
            <a:endParaRPr lang="en-US" dirty="0" smtClean="0"/>
          </a:p>
          <a:p>
            <a:pPr lvl="2"/>
            <a:r>
              <a:rPr lang="en-US" b="1" dirty="0" smtClean="0"/>
              <a:t>"U.S. – oil refineries – Argentina“</a:t>
            </a:r>
          </a:p>
          <a:p>
            <a:pPr lvl="1"/>
            <a:r>
              <a:rPr lang="en-US" dirty="0" smtClean="0"/>
              <a:t>With modifiers, you can create a single entry that lists all the countries with their respective roles:</a:t>
            </a:r>
          </a:p>
          <a:p>
            <a:pPr lvl="2"/>
            <a:r>
              <a:rPr lang="en-US" dirty="0" smtClean="0"/>
              <a:t>"U.S. – oil refineries – Peru (affected country) – Bolivia (affected country) – Argentina (affected country)“</a:t>
            </a:r>
          </a:p>
          <a:p>
            <a:pPr lvl="1"/>
            <a:r>
              <a:rPr lang="en-US" dirty="0" smtClean="0"/>
              <a:t>Here, "affected country" is the modifier applied to each location to indicate their role in the context of the oil refineries.</a:t>
            </a:r>
          </a:p>
          <a:p>
            <a:pPr lvl="1"/>
            <a:r>
              <a:rPr lang="en-US" dirty="0" smtClean="0"/>
              <a:t>If the document also mentions the impact of the oil refineries, you could add:</a:t>
            </a:r>
          </a:p>
          <a:p>
            <a:pPr lvl="2"/>
            <a:r>
              <a:rPr lang="en-US" dirty="0" smtClean="0"/>
              <a:t>“U.S. – oil refineries – Peru (affected country, economic impact) – Bolivia (affected country, economic impact) – Argentina (affected country, economic impact)"</a:t>
            </a:r>
            <a:endParaRPr lang="en-US" b="1" dirty="0" smtClean="0"/>
          </a:p>
          <a:p>
            <a:endParaRPr lang="en-US" b="1" dirty="0" smtClean="0"/>
          </a:p>
          <a:p>
            <a:endParaRPr lang="en-US" dirty="0" smtClean="0"/>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rgbClr val="C00000"/>
                </a:solidFill>
              </a:rPr>
              <a:t>AUTOMATIC INDEXING</a:t>
            </a:r>
            <a:endParaRPr lang="en-US" dirty="0">
              <a:solidFill>
                <a:srgbClr val="C00000"/>
              </a:solidFill>
            </a:endParaRPr>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Automatic indexing refers to a </a:t>
            </a:r>
            <a:r>
              <a:rPr lang="en-US" dirty="0" smtClean="0">
                <a:solidFill>
                  <a:srgbClr val="3366FF"/>
                </a:solidFill>
              </a:rPr>
              <a:t>system’s ability to automatically select index terms </a:t>
            </a:r>
            <a:r>
              <a:rPr lang="en-US" dirty="0" smtClean="0"/>
              <a:t>for an item (e.g., a document) without human intervention. </a:t>
            </a:r>
            <a:endParaRPr lang="en-US" dirty="0" smtClean="0"/>
          </a:p>
          <a:p>
            <a:r>
              <a:rPr lang="en-US" dirty="0" smtClean="0"/>
              <a:t>This </a:t>
            </a:r>
            <a:r>
              <a:rPr lang="en-US" dirty="0" smtClean="0"/>
              <a:t>contrasts with </a:t>
            </a:r>
            <a:r>
              <a:rPr lang="en-US" dirty="0" smtClean="0">
                <a:solidFill>
                  <a:srgbClr val="3366FF"/>
                </a:solidFill>
              </a:rPr>
              <a:t>human indexing</a:t>
            </a:r>
            <a:r>
              <a:rPr lang="en-US" dirty="0" smtClean="0"/>
              <a:t>, where a person manually determines the </a:t>
            </a:r>
            <a:r>
              <a:rPr lang="en-US" dirty="0" smtClean="0">
                <a:solidFill>
                  <a:srgbClr val="7030A0"/>
                </a:solidFill>
              </a:rPr>
              <a:t>index terms </a:t>
            </a:r>
            <a:r>
              <a:rPr lang="en-US" dirty="0" smtClean="0"/>
              <a:t>based on their </a:t>
            </a:r>
            <a:r>
              <a:rPr lang="en-US" dirty="0" smtClean="0">
                <a:solidFill>
                  <a:srgbClr val="3366FF"/>
                </a:solidFill>
              </a:rPr>
              <a:t>understanding</a:t>
            </a:r>
            <a:r>
              <a:rPr lang="en-US" dirty="0" smtClean="0"/>
              <a:t>.</a:t>
            </a:r>
          </a:p>
          <a:p>
            <a:r>
              <a:rPr lang="en-US" dirty="0" smtClean="0">
                <a:solidFill>
                  <a:srgbClr val="FF00FF"/>
                </a:solidFill>
              </a:rPr>
              <a:t>Simple Indexing </a:t>
            </a:r>
            <a:r>
              <a:rPr lang="en-US" dirty="0" smtClean="0">
                <a:solidFill>
                  <a:schemeClr val="tx2">
                    <a:lumMod val="50000"/>
                  </a:schemeClr>
                </a:solidFill>
              </a:rPr>
              <a:t>u</a:t>
            </a:r>
            <a:r>
              <a:rPr lang="en-US" dirty="0" smtClean="0"/>
              <a:t>ses </a:t>
            </a:r>
            <a:r>
              <a:rPr lang="en-US" dirty="0" smtClean="0">
                <a:solidFill>
                  <a:srgbClr val="7030A0"/>
                </a:solidFill>
              </a:rPr>
              <a:t>every word in the document </a:t>
            </a:r>
            <a:r>
              <a:rPr lang="en-US" dirty="0" smtClean="0"/>
              <a:t>as an index term (total document indexing).</a:t>
            </a:r>
            <a:endParaRPr lang="en-US" dirty="0" smtClean="0"/>
          </a:p>
          <a:p>
            <a:r>
              <a:rPr lang="en-US" dirty="0" smtClean="0">
                <a:solidFill>
                  <a:srgbClr val="FF00FF"/>
                </a:solidFill>
              </a:rPr>
              <a:t>Complex Indexing </a:t>
            </a:r>
            <a:r>
              <a:rPr lang="en-US" dirty="0" smtClean="0"/>
              <a:t>is </a:t>
            </a:r>
            <a:r>
              <a:rPr lang="en-US" dirty="0" smtClean="0"/>
              <a:t>required when the objective is </a:t>
            </a:r>
            <a:r>
              <a:rPr lang="en-US" dirty="0" smtClean="0"/>
              <a:t>to imitate </a:t>
            </a:r>
            <a:r>
              <a:rPr lang="en-US" dirty="0" smtClean="0"/>
              <a:t>a human </a:t>
            </a:r>
            <a:r>
              <a:rPr lang="en-US" dirty="0" smtClean="0"/>
              <a:t>indexer </a:t>
            </a:r>
            <a:r>
              <a:rPr lang="en-US" dirty="0" smtClean="0"/>
              <a:t>and </a:t>
            </a:r>
            <a:r>
              <a:rPr lang="en-US" dirty="0" smtClean="0">
                <a:solidFill>
                  <a:srgbClr val="7030A0"/>
                </a:solidFill>
              </a:rPr>
              <a:t>determine a limited number of index </a:t>
            </a:r>
            <a:r>
              <a:rPr lang="en-US" dirty="0" smtClean="0">
                <a:solidFill>
                  <a:srgbClr val="7030A0"/>
                </a:solidFill>
              </a:rPr>
              <a:t>terms </a:t>
            </a:r>
            <a:r>
              <a:rPr lang="en-US" dirty="0" smtClean="0">
                <a:solidFill>
                  <a:srgbClr val="7030A0"/>
                </a:solidFill>
              </a:rPr>
              <a:t>for the major concepts</a:t>
            </a:r>
            <a:r>
              <a:rPr lang="en-US" dirty="0" smtClean="0"/>
              <a:t> in the item.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smtClean="0">
                <a:solidFill>
                  <a:srgbClr val="C00000"/>
                </a:solidFill>
              </a:rPr>
              <a:t>AUTOMATIC INDEXING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solidFill>
                  <a:srgbClr val="0070C0"/>
                </a:solidFill>
              </a:rPr>
              <a:t>Advantages of Automatic Indexing</a:t>
            </a:r>
            <a:r>
              <a:rPr lang="en-US" dirty="0" smtClean="0"/>
              <a:t>:</a:t>
            </a:r>
          </a:p>
          <a:p>
            <a:pPr lvl="1"/>
            <a:r>
              <a:rPr lang="en-US" b="1" dirty="0" smtClean="0">
                <a:solidFill>
                  <a:srgbClr val="FF00FF"/>
                </a:solidFill>
              </a:rPr>
              <a:t>Cost Efficiency</a:t>
            </a:r>
            <a:r>
              <a:rPr lang="en-US" b="1" dirty="0" smtClean="0"/>
              <a:t>:</a:t>
            </a:r>
            <a:r>
              <a:rPr lang="en-US" dirty="0" smtClean="0"/>
              <a:t> After initial hardware costs, the ongoing costs are minimal compared to salaries for human indexers</a:t>
            </a:r>
            <a:r>
              <a:rPr lang="en-US" dirty="0" smtClean="0"/>
              <a:t>.</a:t>
            </a:r>
          </a:p>
          <a:p>
            <a:pPr lvl="1"/>
            <a:r>
              <a:rPr lang="en-US" b="1" dirty="0" smtClean="0">
                <a:solidFill>
                  <a:srgbClr val="FF00FF"/>
                </a:solidFill>
              </a:rPr>
              <a:t>Processing Speed</a:t>
            </a:r>
            <a:r>
              <a:rPr lang="en-US" b="1" dirty="0" smtClean="0"/>
              <a:t>:</a:t>
            </a:r>
            <a:r>
              <a:rPr lang="en-US" dirty="0" smtClean="0"/>
              <a:t> Automatic indexing is much faster, taking only a few seconds compared to the several minutes a human indexer might need for each document</a:t>
            </a:r>
            <a:r>
              <a:rPr lang="en-US" dirty="0" smtClean="0"/>
              <a:t>.</a:t>
            </a:r>
          </a:p>
          <a:p>
            <a:pPr lvl="1"/>
            <a:r>
              <a:rPr lang="en-US" b="1" dirty="0" smtClean="0">
                <a:solidFill>
                  <a:srgbClr val="FF00FF"/>
                </a:solidFill>
              </a:rPr>
              <a:t>Consistency</a:t>
            </a:r>
            <a:r>
              <a:rPr lang="en-US" b="1" dirty="0" smtClean="0"/>
              <a:t>:</a:t>
            </a:r>
            <a:r>
              <a:rPr lang="en-US" dirty="0" smtClean="0"/>
              <a:t> Algorithms used in automatic indexing provide consistent results, whereas human indexers may produce varying results for the same document. For instance, in TREC-2 experiments, different judges had about a 20% discrepancy in indexing the same documents.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l"/>
            <a:r>
              <a:rPr lang="en-US" sz="3600" dirty="0" smtClean="0">
                <a:solidFill>
                  <a:srgbClr val="C00000"/>
                </a:solidFill>
              </a:rPr>
              <a:t>AUTOMATIC INDEXING</a:t>
            </a:r>
            <a:endParaRPr lang="en-US" sz="3600" dirty="0"/>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r>
              <a:rPr lang="en-US" b="1" dirty="0" smtClean="0">
                <a:solidFill>
                  <a:srgbClr val="FF0066"/>
                </a:solidFill>
              </a:rPr>
              <a:t>Advantage </a:t>
            </a:r>
            <a:r>
              <a:rPr lang="en-US" b="1" dirty="0" smtClean="0">
                <a:solidFill>
                  <a:srgbClr val="FF0066"/>
                </a:solidFill>
              </a:rPr>
              <a:t>of Human Indexing</a:t>
            </a:r>
            <a:r>
              <a:rPr lang="en-US" b="1" dirty="0" smtClean="0"/>
              <a:t>: </a:t>
            </a:r>
            <a:r>
              <a:rPr lang="en-US" dirty="0" smtClean="0"/>
              <a:t>The ability to determine concept </a:t>
            </a:r>
            <a:r>
              <a:rPr lang="en-US" dirty="0" smtClean="0"/>
              <a:t>abstraction </a:t>
            </a:r>
            <a:r>
              <a:rPr lang="en-US" dirty="0" smtClean="0"/>
              <a:t>and judge the value of a concept</a:t>
            </a:r>
            <a:r>
              <a:rPr lang="en-US" dirty="0" smtClean="0"/>
              <a:t>.</a:t>
            </a:r>
          </a:p>
          <a:p>
            <a:pPr lvl="1"/>
            <a:r>
              <a:rPr lang="en-US" dirty="0" smtClean="0">
                <a:solidFill>
                  <a:srgbClr val="FF00FF"/>
                </a:solidFill>
              </a:rPr>
              <a:t>Concept </a:t>
            </a:r>
            <a:r>
              <a:rPr lang="en-US" dirty="0" smtClean="0">
                <a:solidFill>
                  <a:srgbClr val="FF00FF"/>
                </a:solidFill>
              </a:rPr>
              <a:t>Abstraction</a:t>
            </a:r>
            <a:r>
              <a:rPr lang="en-US" dirty="0" smtClean="0"/>
              <a:t>: Understanding </a:t>
            </a:r>
            <a:r>
              <a:rPr lang="en-US" dirty="0" smtClean="0"/>
              <a:t>and expressing a document's fundamental ideas or themes outside of its actual text is known as concept abstraction</a:t>
            </a:r>
            <a:r>
              <a:rPr lang="en-US" dirty="0" smtClean="0"/>
              <a:t>.</a:t>
            </a:r>
          </a:p>
          <a:p>
            <a:pPr lvl="2"/>
            <a:r>
              <a:rPr lang="en-US" dirty="0" smtClean="0">
                <a:solidFill>
                  <a:srgbClr val="3366FF"/>
                </a:solidFill>
              </a:rPr>
              <a:t>Identify Broader </a:t>
            </a:r>
            <a:r>
              <a:rPr lang="en-US" dirty="0" smtClean="0">
                <a:solidFill>
                  <a:srgbClr val="3366FF"/>
                </a:solidFill>
              </a:rPr>
              <a:t>Themes</a:t>
            </a:r>
            <a:r>
              <a:rPr lang="en-US" dirty="0" smtClean="0"/>
              <a:t>: For </a:t>
            </a:r>
            <a:r>
              <a:rPr lang="en-US" dirty="0" smtClean="0"/>
              <a:t>example, a human indexer can recognize that a document discussing various aspects of "climate change" might be relevant to a broader category of "environmental issues</a:t>
            </a:r>
            <a:r>
              <a:rPr lang="en-US" dirty="0" smtClean="0"/>
              <a:t>.“ </a:t>
            </a:r>
          </a:p>
          <a:p>
            <a:pPr lvl="2"/>
            <a:r>
              <a:rPr lang="en-US" dirty="0" smtClean="0">
                <a:solidFill>
                  <a:srgbClr val="3366FF"/>
                </a:solidFill>
              </a:rPr>
              <a:t>Contextual Understanding</a:t>
            </a:r>
            <a:r>
              <a:rPr lang="en-US" dirty="0" smtClean="0"/>
              <a:t>: They can interpret the context in which terms are used. For example, the term "bank" could refer to a financial institution or the side of a river, and human indexers can use contextual clues to determine which meaning is relevant.</a:t>
            </a:r>
            <a:endParaRPr lang="en-US" dirty="0" smtClean="0"/>
          </a:p>
          <a:p>
            <a:pPr lvl="1"/>
            <a:r>
              <a:rPr lang="en-US" dirty="0" smtClean="0">
                <a:solidFill>
                  <a:srgbClr val="FF00FF"/>
                </a:solidFill>
              </a:rPr>
              <a:t>Judgment of Concept Value</a:t>
            </a:r>
            <a:r>
              <a:rPr lang="en-US" dirty="0" smtClean="0"/>
              <a:t>: Judgment of concept value involves assessing the importance or relevance of different concepts within a document</a:t>
            </a:r>
            <a:r>
              <a:rPr lang="en-US" dirty="0" smtClean="0"/>
              <a:t>.</a:t>
            </a:r>
          </a:p>
          <a:p>
            <a:pPr lvl="2"/>
            <a:r>
              <a:rPr lang="en-US" dirty="0" smtClean="0"/>
              <a:t>Human indexers can </a:t>
            </a:r>
            <a:r>
              <a:rPr lang="en-US" dirty="0" smtClean="0">
                <a:solidFill>
                  <a:srgbClr val="0000FF"/>
                </a:solidFill>
              </a:rPr>
              <a:t>prioritize concepts based on their relevance </a:t>
            </a:r>
            <a:r>
              <a:rPr lang="en-US" dirty="0" smtClean="0"/>
              <a:t>to the intended audience or user needs. For instance, in a medical document, they might highlight terms related to treatment over those related to general symptoms.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solidFill>
                  <a:srgbClr val="C00000"/>
                </a:solidFill>
              </a:rPr>
              <a:t>AUTOMATIC INDEXING</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solidFill>
                  <a:srgbClr val="3366FF"/>
                </a:solidFill>
              </a:rPr>
              <a:t>Indexes</a:t>
            </a:r>
            <a:r>
              <a:rPr lang="en-US" dirty="0" smtClean="0"/>
              <a:t> resulting from automated indexing fall into </a:t>
            </a:r>
            <a:r>
              <a:rPr lang="en-US" dirty="0" smtClean="0">
                <a:solidFill>
                  <a:srgbClr val="0000FF"/>
                </a:solidFill>
              </a:rPr>
              <a:t>two classes</a:t>
            </a:r>
            <a:r>
              <a:rPr lang="en-US" dirty="0" smtClean="0"/>
              <a:t>: </a:t>
            </a:r>
          </a:p>
          <a:p>
            <a:pPr lvl="1"/>
            <a:r>
              <a:rPr lang="en-US" dirty="0" smtClean="0">
                <a:solidFill>
                  <a:srgbClr val="FF00FF"/>
                </a:solidFill>
              </a:rPr>
              <a:t>Weighted</a:t>
            </a:r>
            <a:r>
              <a:rPr lang="en-US" dirty="0" smtClean="0"/>
              <a:t>:  </a:t>
            </a:r>
            <a:r>
              <a:rPr lang="en-US" dirty="0" smtClean="0">
                <a:solidFill>
                  <a:srgbClr val="7030A0"/>
                </a:solidFill>
              </a:rPr>
              <a:t>Assigns weights to index terms </a:t>
            </a:r>
            <a:r>
              <a:rPr lang="en-US" dirty="0" smtClean="0"/>
              <a:t>based on their frequency in the document, reflecting their importance. Higher weights indicate a stronger representation of a concept. This method often uses normalized values and allows for ranking search results based on their relevance.</a:t>
            </a:r>
          </a:p>
          <a:p>
            <a:pPr lvl="1"/>
            <a:r>
              <a:rPr lang="en-US" dirty="0" smtClean="0">
                <a:solidFill>
                  <a:srgbClr val="FF00FF"/>
                </a:solidFill>
              </a:rPr>
              <a:t>Unweighted</a:t>
            </a:r>
            <a:r>
              <a:rPr lang="en-US" dirty="0" smtClean="0"/>
              <a:t>: Only </a:t>
            </a:r>
            <a:r>
              <a:rPr lang="en-US" dirty="0" smtClean="0">
                <a:solidFill>
                  <a:srgbClr val="7030A0"/>
                </a:solidFill>
              </a:rPr>
              <a:t>records the presence </a:t>
            </a:r>
            <a:r>
              <a:rPr lang="en-US" dirty="0" smtClean="0"/>
              <a:t>(and sometimes location) of index terms without differentiating their significance. Early systems often used this method, and all indexed items are treated equally in searches</a:t>
            </a:r>
            <a:r>
              <a:rPr lang="en-US" dirty="0" smtClean="0"/>
              <a:t>.</a:t>
            </a:r>
          </a:p>
          <a:p>
            <a:pPr marL="342900" lvl="1" indent="-342900">
              <a:buFont typeface="Arial" pitchFamily="34" charset="0"/>
              <a:buChar char="•"/>
            </a:pPr>
            <a:r>
              <a:rPr lang="en-US" sz="3200" dirty="0" smtClean="0">
                <a:solidFill>
                  <a:srgbClr val="3366FF"/>
                </a:solidFill>
              </a:rPr>
              <a:t>Concept Indexing: </a:t>
            </a:r>
            <a:r>
              <a:rPr lang="en-US" sz="3200" dirty="0" smtClean="0"/>
              <a:t>Instead of directly indexing the original text, this method maps the document into a different representation based on concepts. The final index values are derived from these concepts.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solidFill>
                  <a:srgbClr val="C00000"/>
                </a:solidFill>
              </a:rPr>
              <a:t>AUTOMATIC INDEXING</a:t>
            </a:r>
            <a:endParaRPr lang="en-US" dirty="0"/>
          </a:p>
        </p:txBody>
      </p:sp>
      <p:sp>
        <p:nvSpPr>
          <p:cNvPr id="3" name="Content Placeholder 2"/>
          <p:cNvSpPr>
            <a:spLocks noGrp="1"/>
          </p:cNvSpPr>
          <p:nvPr>
            <p:ph idx="1"/>
          </p:nvPr>
        </p:nvSpPr>
        <p:spPr/>
        <p:txBody>
          <a:bodyPr/>
          <a:lstStyle/>
          <a:p>
            <a:r>
              <a:rPr lang="en-US" b="1" dirty="0" smtClean="0"/>
              <a:t>Research and Theoretical Background:</a:t>
            </a:r>
            <a:endParaRPr lang="en-US" dirty="0" smtClean="0"/>
          </a:p>
          <a:p>
            <a:pPr lvl="1"/>
            <a:r>
              <a:rPr lang="en-US" b="1" dirty="0" err="1" smtClean="0"/>
              <a:t>Luhn’s</a:t>
            </a:r>
            <a:r>
              <a:rPr lang="en-US" b="1" dirty="0" smtClean="0"/>
              <a:t> Resolving Power:</a:t>
            </a:r>
            <a:r>
              <a:rPr lang="en-US" dirty="0" smtClean="0"/>
              <a:t> </a:t>
            </a:r>
            <a:r>
              <a:rPr lang="en-US" dirty="0" err="1" smtClean="0">
                <a:solidFill>
                  <a:srgbClr val="3366FF"/>
                </a:solidFill>
              </a:rPr>
              <a:t>Luhn</a:t>
            </a:r>
            <a:r>
              <a:rPr lang="en-US" dirty="0" smtClean="0"/>
              <a:t> suggested that the importance of a term is proportional to its frequency in the document.</a:t>
            </a:r>
          </a:p>
          <a:p>
            <a:pPr lvl="1"/>
            <a:r>
              <a:rPr lang="en-US" b="1" dirty="0" smtClean="0"/>
              <a:t>Distribution of Terms:</a:t>
            </a:r>
            <a:r>
              <a:rPr lang="en-US" dirty="0" smtClean="0"/>
              <a:t> Studies by </a:t>
            </a:r>
            <a:r>
              <a:rPr lang="en-US" dirty="0" err="1" smtClean="0">
                <a:solidFill>
                  <a:srgbClr val="3366FF"/>
                </a:solidFill>
              </a:rPr>
              <a:t>Brookstein</a:t>
            </a:r>
            <a:r>
              <a:rPr lang="en-US" dirty="0" smtClean="0"/>
              <a:t>, Klein, and </a:t>
            </a:r>
            <a:r>
              <a:rPr lang="en-US" dirty="0" err="1" smtClean="0"/>
              <a:t>Raita</a:t>
            </a:r>
            <a:r>
              <a:rPr lang="en-US" dirty="0" smtClean="0"/>
              <a:t> found that important terms often cluster together rather than being evenly distributed.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solidFill>
                  <a:srgbClr val="FF0000"/>
                </a:solidFill>
              </a:rPr>
              <a:t>Introduction</a:t>
            </a:r>
            <a:endParaRPr lang="en-US"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r>
              <a:rPr lang="en-US" dirty="0" smtClean="0">
                <a:solidFill>
                  <a:srgbClr val="7030A0"/>
                </a:solidFill>
              </a:rPr>
              <a:t>Information extraction </a:t>
            </a:r>
            <a:r>
              <a:rPr lang="en-US" dirty="0" smtClean="0"/>
              <a:t>is closely associated with the indexing process.</a:t>
            </a:r>
          </a:p>
          <a:p>
            <a:r>
              <a:rPr lang="en-US" dirty="0" smtClean="0">
                <a:solidFill>
                  <a:srgbClr val="0070C0"/>
                </a:solidFill>
              </a:rPr>
              <a:t>Goal</a:t>
            </a:r>
            <a:r>
              <a:rPr lang="en-US" dirty="0" smtClean="0"/>
              <a:t>: To extract specific information to be normalized and entered into a structured database (DBMS)</a:t>
            </a:r>
          </a:p>
          <a:p>
            <a:pPr lvl="1"/>
            <a:r>
              <a:rPr lang="en-US" b="1" dirty="0" smtClean="0"/>
              <a:t>Normalization</a:t>
            </a:r>
            <a:r>
              <a:rPr lang="en-US" dirty="0" smtClean="0"/>
              <a:t>: The extracted information is modified to fit into a structured database management system (DBMS).</a:t>
            </a:r>
          </a:p>
          <a:p>
            <a:r>
              <a:rPr lang="en-US" dirty="0" smtClean="0"/>
              <a:t>Information extraction differs because it </a:t>
            </a:r>
            <a:r>
              <a:rPr lang="en-US" dirty="0" smtClean="0">
                <a:solidFill>
                  <a:srgbClr val="3366FF"/>
                </a:solidFill>
              </a:rPr>
              <a:t>focuses on very specific concepts</a:t>
            </a:r>
            <a:r>
              <a:rPr lang="en-US" dirty="0" smtClean="0"/>
              <a:t> and contains a transformation process that modifies the extracted information into a form compatible with the end structured database. This process is referred as Automatic file Build.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solidFill>
                  <a:srgbClr val="C00000"/>
                </a:solidFill>
              </a:rPr>
              <a:t>History of Indexing</a:t>
            </a:r>
            <a:endParaRPr lang="en-US"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solidFill>
                  <a:srgbClr val="7030A0"/>
                </a:solidFill>
              </a:rPr>
              <a:t>Indexing</a:t>
            </a:r>
            <a:r>
              <a:rPr lang="en-US" dirty="0" smtClean="0"/>
              <a:t> (originally called Cataloging) is the </a:t>
            </a:r>
            <a:r>
              <a:rPr lang="en-US" dirty="0" smtClean="0">
                <a:solidFill>
                  <a:srgbClr val="002060"/>
                </a:solidFill>
              </a:rPr>
              <a:t>oldest technique </a:t>
            </a:r>
            <a:r>
              <a:rPr lang="en-US" dirty="0" smtClean="0"/>
              <a:t>for identifying the contents of items to assist in their retrieval.</a:t>
            </a:r>
          </a:p>
          <a:p>
            <a:r>
              <a:rPr lang="en-US" dirty="0" smtClean="0"/>
              <a:t>Encouraging users to </a:t>
            </a:r>
            <a:r>
              <a:rPr lang="en-US" dirty="0" smtClean="0">
                <a:solidFill>
                  <a:srgbClr val="7030A0"/>
                </a:solidFill>
              </a:rPr>
              <a:t>access item contents in an efficient way</a:t>
            </a:r>
            <a:r>
              <a:rPr lang="en-US" dirty="0" smtClean="0"/>
              <a:t> has always been the primary objective of indexing.</a:t>
            </a:r>
          </a:p>
          <a:p>
            <a:r>
              <a:rPr lang="en-US" dirty="0" smtClean="0"/>
              <a:t>In </a:t>
            </a:r>
            <a:r>
              <a:rPr lang="en-US" dirty="0" smtClean="0">
                <a:solidFill>
                  <a:srgbClr val="7030A0"/>
                </a:solidFill>
              </a:rPr>
              <a:t>pre-19th</a:t>
            </a:r>
            <a:r>
              <a:rPr lang="en-US" dirty="0" smtClean="0"/>
              <a:t> Century cataloging methods evolved slowly. Early cataloging was straightforward, focusing on organizing information with basic </a:t>
            </a:r>
            <a:r>
              <a:rPr lang="en-US" dirty="0" smtClean="0">
                <a:solidFill>
                  <a:srgbClr val="7030A0"/>
                </a:solidFill>
              </a:rPr>
              <a:t>bibliographic</a:t>
            </a:r>
            <a:r>
              <a:rPr lang="en-US" dirty="0" smtClean="0"/>
              <a:t> details.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solidFill>
                  <a:srgbClr val="C00000"/>
                </a:solidFill>
              </a:rPr>
              <a:t>History of Indexing</a:t>
            </a:r>
            <a:endParaRPr lang="en-US"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US" dirty="0" smtClean="0"/>
              <a:t>In </a:t>
            </a:r>
            <a:r>
              <a:rPr lang="en-US" dirty="0" smtClean="0">
                <a:solidFill>
                  <a:srgbClr val="7030A0"/>
                </a:solidFill>
              </a:rPr>
              <a:t>19th Century </a:t>
            </a:r>
            <a:r>
              <a:rPr lang="en-US" dirty="0" smtClean="0"/>
              <a:t>the system became more sophisticated with the introduction of hierarchical methods like the Dewey Decimal System, which organizes subjects into a </a:t>
            </a:r>
            <a:r>
              <a:rPr lang="en-US" dirty="0" smtClean="0">
                <a:solidFill>
                  <a:srgbClr val="7030A0"/>
                </a:solidFill>
              </a:rPr>
              <a:t>hierarchical structure</a:t>
            </a:r>
            <a:r>
              <a:rPr lang="en-US" dirty="0" smtClean="0"/>
              <a:t>.</a:t>
            </a:r>
          </a:p>
          <a:p>
            <a:r>
              <a:rPr lang="en-US" dirty="0" smtClean="0"/>
              <a:t>In </a:t>
            </a:r>
            <a:r>
              <a:rPr lang="en-US" dirty="0" smtClean="0">
                <a:solidFill>
                  <a:srgbClr val="7030A0"/>
                </a:solidFill>
              </a:rPr>
              <a:t>1960s</a:t>
            </a:r>
            <a:r>
              <a:rPr lang="en-US" dirty="0" smtClean="0"/>
              <a:t> </a:t>
            </a:r>
            <a:r>
              <a:rPr lang="en-US" dirty="0"/>
              <a:t>t</a:t>
            </a:r>
            <a:r>
              <a:rPr lang="en-US" dirty="0" smtClean="0"/>
              <a:t>he Library of Congress began exploring computerization for cataloging. The </a:t>
            </a:r>
            <a:r>
              <a:rPr lang="en-US" dirty="0" smtClean="0">
                <a:solidFill>
                  <a:srgbClr val="7030A0"/>
                </a:solidFill>
              </a:rPr>
              <a:t>MARC</a:t>
            </a:r>
            <a:r>
              <a:rPr lang="en-US" dirty="0" smtClean="0"/>
              <a:t> (</a:t>
            </a:r>
            <a:r>
              <a:rPr lang="en-US" dirty="0" err="1" smtClean="0"/>
              <a:t>MAchine</a:t>
            </a:r>
            <a:r>
              <a:rPr lang="en-US" dirty="0" smtClean="0"/>
              <a:t> Readable Cataloging) </a:t>
            </a:r>
            <a:r>
              <a:rPr lang="en-US" dirty="0" smtClean="0">
                <a:solidFill>
                  <a:srgbClr val="7030A0"/>
                </a:solidFill>
              </a:rPr>
              <a:t>standard </a:t>
            </a:r>
            <a:r>
              <a:rPr lang="en-US" dirty="0" smtClean="0"/>
              <a:t>was developed to create a </a:t>
            </a:r>
            <a:r>
              <a:rPr lang="en-US" dirty="0" smtClean="0">
                <a:solidFill>
                  <a:srgbClr val="7030A0"/>
                </a:solidFill>
              </a:rPr>
              <a:t>standardized format for bibliographic records</a:t>
            </a:r>
            <a:r>
              <a:rPr lang="en-US" dirty="0" smtClean="0"/>
              <a:t>, facilitating the sharing and electronic management of catalog data.</a:t>
            </a:r>
          </a:p>
          <a:p>
            <a:r>
              <a:rPr lang="en-US" dirty="0"/>
              <a:t>I</a:t>
            </a:r>
            <a:r>
              <a:rPr lang="en-US" dirty="0" smtClean="0"/>
              <a:t>n </a:t>
            </a:r>
            <a:r>
              <a:rPr lang="en-US" dirty="0" smtClean="0">
                <a:solidFill>
                  <a:srgbClr val="7030A0"/>
                </a:solidFill>
              </a:rPr>
              <a:t>1965 DIALOG System </a:t>
            </a:r>
            <a:r>
              <a:rPr lang="en-US" dirty="0" smtClean="0"/>
              <a:t>was Developed by Lockheed for NASA and </a:t>
            </a:r>
            <a:r>
              <a:rPr lang="en-US" dirty="0" smtClean="0">
                <a:solidFill>
                  <a:srgbClr val="7030A0"/>
                </a:solidFill>
              </a:rPr>
              <a:t>commercialized in 1978</a:t>
            </a:r>
            <a:r>
              <a:rPr lang="en-US" dirty="0" smtClean="0"/>
              <a:t>, DIALOG was one of the </a:t>
            </a:r>
            <a:r>
              <a:rPr lang="en-US" dirty="0" smtClean="0">
                <a:solidFill>
                  <a:srgbClr val="7030A0"/>
                </a:solidFill>
              </a:rPr>
              <a:t>earliest commercial indexing systems</a:t>
            </a:r>
            <a:r>
              <a:rPr lang="en-US" dirty="0" smtClean="0"/>
              <a:t>, offering a vast number of databases to users globally.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solidFill>
                  <a:srgbClr val="C00000"/>
                </a:solidFill>
              </a:rPr>
              <a:t>Objectives of Indexing</a:t>
            </a:r>
            <a:endParaRPr lang="en-US" dirty="0">
              <a:solidFill>
                <a:srgbClr val="C00000"/>
              </a:solidFill>
            </a:endParaRP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The </a:t>
            </a:r>
            <a:r>
              <a:rPr lang="en-US" dirty="0" smtClean="0">
                <a:solidFill>
                  <a:srgbClr val="7030A0"/>
                </a:solidFill>
              </a:rPr>
              <a:t>evolution of Information Retrieval </a:t>
            </a:r>
            <a:r>
              <a:rPr lang="en-US" dirty="0" smtClean="0"/>
              <a:t>(IR) systems has significantly </a:t>
            </a:r>
            <a:r>
              <a:rPr lang="en-US" dirty="0" smtClean="0">
                <a:solidFill>
                  <a:srgbClr val="7030A0"/>
                </a:solidFill>
              </a:rPr>
              <a:t>impacted</a:t>
            </a:r>
            <a:r>
              <a:rPr lang="en-US" dirty="0" smtClean="0"/>
              <a:t> the </a:t>
            </a:r>
            <a:r>
              <a:rPr lang="en-US" dirty="0" smtClean="0">
                <a:solidFill>
                  <a:srgbClr val="7030A0"/>
                </a:solidFill>
              </a:rPr>
              <a:t>objectives</a:t>
            </a:r>
            <a:r>
              <a:rPr lang="en-US" dirty="0" smtClean="0"/>
              <a:t> and methods of indexing.</a:t>
            </a:r>
          </a:p>
          <a:p>
            <a:r>
              <a:rPr lang="en-US" dirty="0" smtClean="0"/>
              <a:t>When an item's entire text becomes searchable, objectives that were previously used to establish manual indexing rules are no longer applicable.</a:t>
            </a:r>
          </a:p>
          <a:p>
            <a:r>
              <a:rPr lang="en-US" dirty="0" smtClean="0">
                <a:solidFill>
                  <a:srgbClr val="7030A0"/>
                </a:solidFill>
              </a:rPr>
              <a:t>Total document indexing </a:t>
            </a:r>
            <a:r>
              <a:rPr lang="en-US" dirty="0" smtClean="0"/>
              <a:t>is a new type of indexing </a:t>
            </a:r>
            <a:r>
              <a:rPr lang="en-US" dirty="0" smtClean="0">
                <a:solidFill>
                  <a:srgbClr val="7030A0"/>
                </a:solidFill>
              </a:rPr>
              <a:t>made possible by the full text searchable data </a:t>
            </a:r>
            <a:r>
              <a:rPr lang="en-US" dirty="0" smtClean="0"/>
              <a:t>format for Document File elements.</a:t>
            </a:r>
          </a:p>
          <a:p>
            <a:pPr lvl="1"/>
            <a:r>
              <a:rPr lang="en-US" dirty="0" smtClean="0"/>
              <a:t>[With the advent of digital documents, </a:t>
            </a:r>
            <a:r>
              <a:rPr lang="en-US" dirty="0" smtClean="0">
                <a:solidFill>
                  <a:srgbClr val="7030A0"/>
                </a:solidFill>
              </a:rPr>
              <a:t>systems can now index and search the entire text of a document</a:t>
            </a:r>
            <a:r>
              <a:rPr lang="en-US" dirty="0" smtClean="0"/>
              <a:t>. This method, known as </a:t>
            </a:r>
            <a:r>
              <a:rPr lang="en-US" dirty="0" smtClean="0">
                <a:solidFill>
                  <a:srgbClr val="3366FF"/>
                </a:solidFill>
              </a:rPr>
              <a:t>total document indexing</a:t>
            </a:r>
            <a:r>
              <a:rPr lang="en-US" dirty="0" smtClean="0"/>
              <a:t>, treats all words in a document as potential index terms.]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solidFill>
                  <a:srgbClr val="C00000"/>
                </a:solidFill>
              </a:rPr>
              <a:t>Objectives of Indexing</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The process of </a:t>
            </a:r>
            <a:r>
              <a:rPr lang="en-US" dirty="0" smtClean="0">
                <a:solidFill>
                  <a:srgbClr val="7030A0"/>
                </a:solidFill>
              </a:rPr>
              <a:t>item normalization </a:t>
            </a:r>
            <a:r>
              <a:rPr lang="en-US" dirty="0" smtClean="0"/>
              <a:t>involves </a:t>
            </a:r>
            <a:r>
              <a:rPr lang="en-US" dirty="0" smtClean="0">
                <a:solidFill>
                  <a:srgbClr val="7030A0"/>
                </a:solidFill>
              </a:rPr>
              <a:t>converting all possible words into processing tokens</a:t>
            </a:r>
            <a:r>
              <a:rPr lang="en-US" dirty="0" smtClean="0"/>
              <a:t>—units used to represent the document’s content in a searchable format. </a:t>
            </a:r>
          </a:p>
          <a:p>
            <a:r>
              <a:rPr lang="en-US" dirty="0" smtClean="0">
                <a:solidFill>
                  <a:srgbClr val="7030A0"/>
                </a:solidFill>
              </a:rPr>
              <a:t>Modern systems have the ability to automatically weigh the processing tokens </a:t>
            </a:r>
            <a:r>
              <a:rPr lang="en-US" dirty="0" smtClean="0"/>
              <a:t>based on their importance.</a:t>
            </a:r>
          </a:p>
          <a:p>
            <a:r>
              <a:rPr lang="en-US" dirty="0" smtClean="0"/>
              <a:t>Despite full-text search capabilities, </a:t>
            </a:r>
            <a:r>
              <a:rPr lang="en-US" dirty="0" smtClean="0">
                <a:solidFill>
                  <a:srgbClr val="7030A0"/>
                </a:solidFill>
              </a:rPr>
              <a:t>manual indexing still has value</a:t>
            </a:r>
            <a:r>
              <a:rPr lang="en-US" dirty="0" smtClean="0"/>
              <a:t>. </a:t>
            </a:r>
          </a:p>
          <a:p>
            <a:pPr lvl="1"/>
            <a:r>
              <a:rPr lang="en-US" dirty="0" smtClean="0"/>
              <a:t>While automated systems can search all words, manual indexing involves </a:t>
            </a:r>
            <a:r>
              <a:rPr lang="en-US" dirty="0" smtClean="0">
                <a:solidFill>
                  <a:srgbClr val="7030A0"/>
                </a:solidFill>
              </a:rPr>
              <a:t>selecting and abstracting key concepts, adding value</a:t>
            </a:r>
            <a:r>
              <a:rPr lang="en-US" dirty="0" smtClean="0"/>
              <a:t> by providing context and relevance that automated systems might miss.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Objectives of Indexing</a:t>
            </a:r>
            <a:endParaRPr lang="en-US" dirty="0"/>
          </a:p>
        </p:txBody>
      </p:sp>
      <p:sp>
        <p:nvSpPr>
          <p:cNvPr id="3" name="Content Placeholder 2"/>
          <p:cNvSpPr>
            <a:spLocks noGrp="1"/>
          </p:cNvSpPr>
          <p:nvPr>
            <p:ph idx="1"/>
          </p:nvPr>
        </p:nvSpPr>
        <p:spPr/>
        <p:txBody>
          <a:bodyPr>
            <a:normAutofit lnSpcReduction="10000"/>
          </a:bodyPr>
          <a:lstStyle/>
          <a:p>
            <a:r>
              <a:rPr lang="en-US" dirty="0" smtClean="0"/>
              <a:t>Two types of index files:</a:t>
            </a:r>
          </a:p>
          <a:p>
            <a:pPr lvl="1"/>
            <a:r>
              <a:rPr lang="en-US" b="1" dirty="0" smtClean="0"/>
              <a:t>Public Index Files</a:t>
            </a:r>
            <a:r>
              <a:rPr lang="en-US" dirty="0" smtClean="0"/>
              <a:t>: These are broad and </a:t>
            </a:r>
            <a:r>
              <a:rPr lang="en-US" dirty="0" smtClean="0">
                <a:solidFill>
                  <a:srgbClr val="7030A0"/>
                </a:solidFill>
              </a:rPr>
              <a:t>include more general terms</a:t>
            </a:r>
            <a:r>
              <a:rPr lang="en-US" dirty="0" smtClean="0"/>
              <a:t> applicable to a wide audience. They </a:t>
            </a:r>
            <a:r>
              <a:rPr lang="en-US" dirty="0" smtClean="0">
                <a:solidFill>
                  <a:srgbClr val="7030A0"/>
                </a:solidFill>
              </a:rPr>
              <a:t>enhance search recall </a:t>
            </a:r>
            <a:r>
              <a:rPr lang="en-US" dirty="0" smtClean="0"/>
              <a:t>by covering a wide range of concepts.</a:t>
            </a:r>
          </a:p>
          <a:p>
            <a:pPr lvl="1"/>
            <a:r>
              <a:rPr lang="en-US" b="1" dirty="0" smtClean="0"/>
              <a:t>Private Index Files</a:t>
            </a:r>
            <a:r>
              <a:rPr lang="en-US" dirty="0" smtClean="0"/>
              <a:t>: These are </a:t>
            </a:r>
            <a:r>
              <a:rPr lang="en-US" dirty="0" smtClean="0">
                <a:solidFill>
                  <a:srgbClr val="7030A0"/>
                </a:solidFill>
              </a:rPr>
              <a:t>user-specific</a:t>
            </a:r>
            <a:r>
              <a:rPr lang="en-US" dirty="0" smtClean="0"/>
              <a:t> and contain more focused, relevant terms based on individual needs. They </a:t>
            </a:r>
            <a:r>
              <a:rPr lang="en-US" dirty="0" smtClean="0">
                <a:solidFill>
                  <a:srgbClr val="7030A0"/>
                </a:solidFill>
              </a:rPr>
              <a:t>improve search precision </a:t>
            </a:r>
            <a:r>
              <a:rPr lang="en-US" dirty="0" smtClean="0"/>
              <a:t>by filtering information to match the user’s specific interests.</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solidFill>
                  <a:srgbClr val="C00000"/>
                </a:solidFill>
              </a:rPr>
              <a:t>Objectives of Indexing</a:t>
            </a:r>
            <a:endParaRPr lang="en-US" dirty="0"/>
          </a:p>
        </p:txBody>
      </p:sp>
      <p:sp>
        <p:nvSpPr>
          <p:cNvPr id="3" name="Content Placeholder 2"/>
          <p:cNvSpPr>
            <a:spLocks noGrp="1"/>
          </p:cNvSpPr>
          <p:nvPr>
            <p:ph idx="1"/>
          </p:nvPr>
        </p:nvSpPr>
        <p:spPr>
          <a:xfrm>
            <a:off x="228600" y="1295400"/>
            <a:ext cx="8686800" cy="4830763"/>
          </a:xfrm>
        </p:spPr>
        <p:txBody>
          <a:bodyPr>
            <a:normAutofit fontScale="92500" lnSpcReduction="10000"/>
          </a:bodyPr>
          <a:lstStyle/>
          <a:p>
            <a:r>
              <a:rPr lang="en-US" dirty="0" smtClean="0"/>
              <a:t>Electronic indexes </a:t>
            </a:r>
            <a:r>
              <a:rPr lang="en-US" dirty="0" smtClean="0">
                <a:solidFill>
                  <a:srgbClr val="7030A0"/>
                </a:solidFill>
              </a:rPr>
              <a:t>support additional functionalities like ranking search results by relevance</a:t>
            </a:r>
            <a:r>
              <a:rPr lang="en-US" dirty="0" smtClean="0"/>
              <a:t> and </a:t>
            </a:r>
            <a:r>
              <a:rPr lang="en-US" dirty="0" smtClean="0">
                <a:solidFill>
                  <a:srgbClr val="0070C0"/>
                </a:solidFill>
              </a:rPr>
              <a:t>clustering items by concepts</a:t>
            </a:r>
            <a:r>
              <a:rPr lang="en-US" dirty="0" smtClean="0"/>
              <a:t>. </a:t>
            </a:r>
          </a:p>
          <a:p>
            <a:r>
              <a:rPr lang="en-US" dirty="0" smtClean="0"/>
              <a:t>This helps users </a:t>
            </a:r>
            <a:r>
              <a:rPr lang="en-US" dirty="0" smtClean="0">
                <a:solidFill>
                  <a:srgbClr val="3366FF"/>
                </a:solidFill>
              </a:rPr>
              <a:t>find the most relevant information more efficiently</a:t>
            </a:r>
            <a:r>
              <a:rPr lang="en-US" dirty="0" smtClean="0"/>
              <a:t>, similar to browsing in a physical library.</a:t>
            </a:r>
          </a:p>
          <a:p>
            <a:r>
              <a:rPr lang="en-US" dirty="0" smtClean="0"/>
              <a:t>The </a:t>
            </a:r>
            <a:r>
              <a:rPr lang="en-US" dirty="0" smtClean="0">
                <a:solidFill>
                  <a:srgbClr val="7030A0"/>
                </a:solidFill>
              </a:rPr>
              <a:t>system</a:t>
            </a:r>
            <a:r>
              <a:rPr lang="en-US" dirty="0" smtClean="0"/>
              <a:t> adapts to user needs by </a:t>
            </a:r>
            <a:r>
              <a:rPr lang="en-US" dirty="0" smtClean="0">
                <a:solidFill>
                  <a:srgbClr val="7030A0"/>
                </a:solidFill>
              </a:rPr>
              <a:t>combining public and private indexing methods</a:t>
            </a:r>
            <a:r>
              <a:rPr lang="en-US" dirty="0" smtClean="0"/>
              <a:t>, allowing users to customize their searches and manage information more effectively.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3117</Words>
  <Application>Microsoft Office PowerPoint</Application>
  <PresentationFormat>On-screen Show (4:3)</PresentationFormat>
  <Paragraphs>182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Cataloging and Indexing</vt:lpstr>
      <vt:lpstr>Introduction </vt:lpstr>
      <vt:lpstr>Introduction</vt:lpstr>
      <vt:lpstr>History of Indexing</vt:lpstr>
      <vt:lpstr>History of Indexing</vt:lpstr>
      <vt:lpstr>Objectives of Indexing</vt:lpstr>
      <vt:lpstr>Objectives of Indexing</vt:lpstr>
      <vt:lpstr>Objectives of Indexing</vt:lpstr>
      <vt:lpstr>Objectives of Indexing</vt:lpstr>
      <vt:lpstr>Indexing Process</vt:lpstr>
      <vt:lpstr>Indexing Process</vt:lpstr>
      <vt:lpstr>Scope of Indexing</vt:lpstr>
      <vt:lpstr>Scope of Indexing</vt:lpstr>
      <vt:lpstr>Scope of Indexing</vt:lpstr>
      <vt:lpstr>Scope of Indexing</vt:lpstr>
      <vt:lpstr>Scope of Indexing</vt:lpstr>
      <vt:lpstr>Scope of Indexing</vt:lpstr>
      <vt:lpstr>Scope of Indexing</vt:lpstr>
      <vt:lpstr>Precoordination and Linkages</vt:lpstr>
      <vt:lpstr>Precoordination and Linkages</vt:lpstr>
      <vt:lpstr>Precoordination and Linkages</vt:lpstr>
      <vt:lpstr>Precoordination and Linkages</vt:lpstr>
      <vt:lpstr>Precoordination and Linkages</vt:lpstr>
      <vt:lpstr>AUTOMATIC INDEXING</vt:lpstr>
      <vt:lpstr>AUTOMATIC INDEXING</vt:lpstr>
      <vt:lpstr>AUTOMATIC INDEXING</vt:lpstr>
      <vt:lpstr>AUTOMATIC INDEXING</vt:lpstr>
      <vt:lpstr>AUTOMATIC INDEXING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Cataloging and Indexing</dc:title>
  <dc:creator>jntu</dc:creator>
  <cp:lastModifiedBy>gaddamanugu sravani</cp:lastModifiedBy>
  <cp:revision>64</cp:revision>
  <dcterms:created xsi:type="dcterms:W3CDTF">2024-08-07T05:46:30Z</dcterms:created>
  <dcterms:modified xsi:type="dcterms:W3CDTF">2024-08-12T15:59:32Z</dcterms:modified>
</cp:coreProperties>
</file>