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109" d="100"/>
          <a:sy n="109" d="100"/>
        </p:scale>
        <p:origin x="-51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3CC15-FEF9-A986-729E-71754B635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A900D20-BEE2-23A3-D38B-72D6FF344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E8A6E41-8B28-97DB-7E64-7448DDF1E424}"/>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59863C4E-6DE9-AAFF-6618-3C7A0BC37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C2D58A4-CA54-FA0C-7CB9-D185435169FF}"/>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122938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79501B-24E8-5F00-52DB-28C0BA7B44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75C3277-902D-A27D-22A5-53BF6BCF0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71ADD5-F716-10D9-3A13-C7BED5578C4C}"/>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CBCBBE95-9333-09D0-450E-85C675387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E3F1E6-5424-B0FA-338F-9CB818C46E19}"/>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419726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17F76B-1EF3-112D-ACC7-0585C0718B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D483D4-B204-3138-75C9-ABA9FEB7C2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68A396-8961-5E83-556F-43C302BD60A2}"/>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FC4764C7-23E3-FFD8-13DF-FF3339C68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20F72B-30DE-DDA3-37E3-0EDC3BAD17B9}"/>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5654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39795-9723-72CE-E8A4-5957BC0BE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48691F4-99EB-0E0E-657D-2EB9EC1EF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CDF7CE-EA03-B1A1-5529-863D8F6E1B02}"/>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986BAF57-C535-D56F-AF92-C1A7C1886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03097A8-C501-13D7-CCD0-8CCEC01F6692}"/>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406127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35C6D-AA83-EF13-A0D2-7CDB7B8F3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E22A4A-6636-1E16-D69A-0007CF654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8FCCE5-97E9-41A4-B26A-FDC38183B526}"/>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95D76366-E2D7-79D0-EEBA-39C3D1C73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1FD789-FA22-E514-3E5B-9A634B2A07D8}"/>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236478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DAF50-2E1B-968C-E8CE-750FC397B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C63E46-08C1-CF31-C377-70396B1005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187F71-8945-A45D-129F-1E01F4B476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4B4DCF2-E8C5-C6FB-6E4F-E46F6BDAB92C}"/>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6" name="Footer Placeholder 5">
            <a:extLst>
              <a:ext uri="{FF2B5EF4-FFF2-40B4-BE49-F238E27FC236}">
                <a16:creationId xmlns:a16="http://schemas.microsoft.com/office/drawing/2014/main" xmlns="" id="{C5B9F433-9729-0CAB-390A-9612725E83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EA36882-C360-17E7-3F90-1B63B166C6F6}"/>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399392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1E16D-74C3-D3EE-5E38-0E14DAFC39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689D90-79FA-5BF8-7999-16544AEC4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3BE37CD-046E-B2DE-351C-C970844A3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F791AA0-14EA-E29B-BFAF-621F620DD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46ABC5-D168-71C0-C4E6-6F0C80586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F071D47-DBA3-DEEC-1844-618F34B5ED20}"/>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8" name="Footer Placeholder 7">
            <a:extLst>
              <a:ext uri="{FF2B5EF4-FFF2-40B4-BE49-F238E27FC236}">
                <a16:creationId xmlns:a16="http://schemas.microsoft.com/office/drawing/2014/main" xmlns="" id="{060CE8CE-D8E7-3904-20EF-AE6FD8B898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0010BC6-D3BB-191F-6581-A96F6C3EC6B8}"/>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222681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1252A-2A92-D942-C249-94C44BF6F1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9340FD1-3BBE-7DD0-67B3-C57EB5E3C7A4}"/>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4" name="Footer Placeholder 3">
            <a:extLst>
              <a:ext uri="{FF2B5EF4-FFF2-40B4-BE49-F238E27FC236}">
                <a16:creationId xmlns:a16="http://schemas.microsoft.com/office/drawing/2014/main" xmlns="" id="{DE49298B-3740-9BDD-F8E9-807C2F71BE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F643A63-9E21-37BC-2DE8-1BC216DF405F}"/>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193641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540AFD-795E-60B8-C00F-8C61039557E9}"/>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3" name="Footer Placeholder 2">
            <a:extLst>
              <a:ext uri="{FF2B5EF4-FFF2-40B4-BE49-F238E27FC236}">
                <a16:creationId xmlns:a16="http://schemas.microsoft.com/office/drawing/2014/main" xmlns="" id="{89445EF5-A866-F995-69E7-070836D8A5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A3B9E52-F7D9-0547-DDD1-A31B36AF2204}"/>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388120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F47B3-1F8A-01CD-9C43-EC1DBCA31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CC763E-0941-CD31-D021-32B0F61A7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4E277F9-5AB6-E518-2C02-A1926A235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0D1866-07AE-E416-48D1-7F5C9B4B199B}"/>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6" name="Footer Placeholder 5">
            <a:extLst>
              <a:ext uri="{FF2B5EF4-FFF2-40B4-BE49-F238E27FC236}">
                <a16:creationId xmlns:a16="http://schemas.microsoft.com/office/drawing/2014/main" xmlns="" id="{8C01B287-C24D-5C0B-307C-24994A5AB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73101A-37EB-692A-B1CB-D4624AC5608D}"/>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399316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7CB4E-5130-0558-78C6-A3E16A8F4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44C6C59-557E-CE91-D1E8-73264F85F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6616AFD-E1E3-569A-A5FA-D1244DEFF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0FD20B-FFCC-5E6E-3DCA-80FB182E4353}"/>
              </a:ext>
            </a:extLst>
          </p:cNvPr>
          <p:cNvSpPr>
            <a:spLocks noGrp="1"/>
          </p:cNvSpPr>
          <p:nvPr>
            <p:ph type="dt" sz="half" idx="10"/>
          </p:nvPr>
        </p:nvSpPr>
        <p:spPr/>
        <p:txBody>
          <a:bodyPr/>
          <a:lstStyle/>
          <a:p>
            <a:fld id="{25781FFF-33DA-46F4-9CDA-763B82BF9184}" type="datetimeFigureOut">
              <a:rPr lang="en-IN" smtClean="0"/>
              <a:pPr/>
              <a:t>26-07-2024</a:t>
            </a:fld>
            <a:endParaRPr lang="en-IN"/>
          </a:p>
        </p:txBody>
      </p:sp>
      <p:sp>
        <p:nvSpPr>
          <p:cNvPr id="6" name="Footer Placeholder 5">
            <a:extLst>
              <a:ext uri="{FF2B5EF4-FFF2-40B4-BE49-F238E27FC236}">
                <a16:creationId xmlns:a16="http://schemas.microsoft.com/office/drawing/2014/main" xmlns="" id="{C9628301-C3A9-1D42-F1A3-A9F579390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2152686-9546-B1F8-99DB-F2670CEB7B3D}"/>
              </a:ext>
            </a:extLst>
          </p:cNvPr>
          <p:cNvSpPr>
            <a:spLocks noGrp="1"/>
          </p:cNvSpPr>
          <p:nvPr>
            <p:ph type="sldNum" sz="quarter" idx="12"/>
          </p:nvPr>
        </p:nvSpPr>
        <p:spPr/>
        <p:txBody>
          <a:body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219500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53A79AF-427A-7E3B-F355-57D14AD78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2127F52-F932-249E-F6BD-91F85DEAD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539753-D144-69AB-7CD0-249067B6A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81FFF-33DA-46F4-9CDA-763B82BF9184}" type="datetimeFigureOut">
              <a:rPr lang="en-IN" smtClean="0"/>
              <a:pPr/>
              <a:t>26-07-2024</a:t>
            </a:fld>
            <a:endParaRPr lang="en-IN"/>
          </a:p>
        </p:txBody>
      </p:sp>
      <p:sp>
        <p:nvSpPr>
          <p:cNvPr id="5" name="Footer Placeholder 4">
            <a:extLst>
              <a:ext uri="{FF2B5EF4-FFF2-40B4-BE49-F238E27FC236}">
                <a16:creationId xmlns:a16="http://schemas.microsoft.com/office/drawing/2014/main" xmlns="" id="{9C2B731E-18CE-B2C8-C347-E654D15B3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6023A87-53C8-C980-550E-5C1F85BEF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1BC8D-6317-41CF-BD1D-EF7E6716230E}" type="slidenum">
              <a:rPr lang="en-IN" smtClean="0"/>
              <a:pPr/>
              <a:t>‹#›</a:t>
            </a:fld>
            <a:endParaRPr lang="en-IN"/>
          </a:p>
        </p:txBody>
      </p:sp>
    </p:spTree>
    <p:extLst>
      <p:ext uri="{BB962C8B-B14F-4D97-AF65-F5344CB8AC3E}">
        <p14:creationId xmlns:p14="http://schemas.microsoft.com/office/powerpoint/2010/main" xmlns="" val="447600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FA957-E4C0-5EAB-9880-1827DF2E0738}"/>
              </a:ext>
            </a:extLst>
          </p:cNvPr>
          <p:cNvSpPr>
            <a:spLocks noGrp="1"/>
          </p:cNvSpPr>
          <p:nvPr>
            <p:ph type="title"/>
          </p:nvPr>
        </p:nvSpPr>
        <p:spPr/>
        <p:txBody>
          <a:bodyPr>
            <a:normAutofit/>
          </a:bodyPr>
          <a:lstStyle/>
          <a:p>
            <a:r>
              <a:rPr lang="en-US" sz="3200" b="1" dirty="0">
                <a:solidFill>
                  <a:schemeClr val="accent2">
                    <a:lumMod val="50000"/>
                  </a:schemeClr>
                </a:solidFill>
              </a:rPr>
              <a:t>Inferential statistics</a:t>
            </a:r>
            <a:endParaRPr lang="en-IN" sz="3200"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9EA6EBC7-C81F-8EB5-5043-E6D20E83318E}"/>
              </a:ext>
            </a:extLst>
          </p:cNvPr>
          <p:cNvSpPr>
            <a:spLocks noGrp="1"/>
          </p:cNvSpPr>
          <p:nvPr>
            <p:ph idx="1"/>
          </p:nvPr>
        </p:nvSpPr>
        <p:spPr/>
        <p:txBody>
          <a:bodyPr/>
          <a:lstStyle/>
          <a:p>
            <a:pPr>
              <a:buFont typeface="Wingdings" panose="05000000000000000000" pitchFamily="2" charset="2"/>
              <a:buChar char="Ø"/>
            </a:pPr>
            <a:r>
              <a:rPr lang="en-US" dirty="0"/>
              <a:t>Inferential statistics involves the use of a sample (1) to estimate some characteristic in a large population; and (2) to test a research hypothesis about a given population.</a:t>
            </a:r>
          </a:p>
          <a:p>
            <a:pPr>
              <a:buFont typeface="Wingdings" panose="05000000000000000000" pitchFamily="2" charset="2"/>
              <a:buChar char="Ø"/>
            </a:pPr>
            <a:r>
              <a:rPr lang="en-US" dirty="0"/>
              <a:t>To appropriately estimate a population characteristic, or parameter, a random and unbiased sample must be drawn from the population of interest.</a:t>
            </a:r>
            <a:endParaRPr lang="en-IN" dirty="0"/>
          </a:p>
        </p:txBody>
      </p:sp>
    </p:spTree>
    <p:extLst>
      <p:ext uri="{BB962C8B-B14F-4D97-AF65-F5344CB8AC3E}">
        <p14:creationId xmlns:p14="http://schemas.microsoft.com/office/powerpoint/2010/main" xmlns="" val="286727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812D30-5D1C-1D6B-61EA-84124F47F74B}"/>
              </a:ext>
            </a:extLst>
          </p:cNvPr>
          <p:cNvSpPr>
            <a:spLocks noGrp="1"/>
          </p:cNvSpPr>
          <p:nvPr>
            <p:ph idx="1"/>
          </p:nvPr>
        </p:nvSpPr>
        <p:spPr>
          <a:xfrm>
            <a:off x="943708" y="1169132"/>
            <a:ext cx="10515600" cy="4351338"/>
          </a:xfrm>
        </p:spPr>
        <p:txBody>
          <a:bodyPr/>
          <a:lstStyle/>
          <a:p>
            <a:pPr>
              <a:buFont typeface="Wingdings" panose="05000000000000000000" pitchFamily="2" charset="2"/>
              <a:buChar char="Ø"/>
            </a:pPr>
            <a:r>
              <a:rPr lang="en-US" dirty="0"/>
              <a:t>Inferential statistics is used to draw conclusions and make inferences after analyzing data collected in surveys.</a:t>
            </a:r>
          </a:p>
          <a:p>
            <a:pPr>
              <a:buFont typeface="Wingdings" panose="05000000000000000000" pitchFamily="2" charset="2"/>
              <a:buChar char="Ø"/>
            </a:pPr>
            <a:r>
              <a:rPr lang="en-US" dirty="0"/>
              <a:t>Inferential statistics include hypothesis tests and estimation to make comparisons and predictions and draw conclusions that will serve populations based on sample data. </a:t>
            </a:r>
            <a:endParaRPr lang="en-IN" dirty="0"/>
          </a:p>
        </p:txBody>
      </p:sp>
    </p:spTree>
    <p:extLst>
      <p:ext uri="{BB962C8B-B14F-4D97-AF65-F5344CB8AC3E}">
        <p14:creationId xmlns:p14="http://schemas.microsoft.com/office/powerpoint/2010/main" xmlns="" val="291929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erential Statistics - Definition, Types and Examples">
            <a:extLst>
              <a:ext uri="{FF2B5EF4-FFF2-40B4-BE49-F238E27FC236}">
                <a16:creationId xmlns:a16="http://schemas.microsoft.com/office/drawing/2014/main" xmlns="" id="{36909ABB-5D4F-B04C-87E2-B7642DAB9C1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552575"/>
            <a:ext cx="9753600" cy="3752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9434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7CB89B-B75A-26D7-5487-E04C2FB1F0CC}"/>
              </a:ext>
            </a:extLst>
          </p:cNvPr>
          <p:cNvSpPr>
            <a:spLocks noGrp="1"/>
          </p:cNvSpPr>
          <p:nvPr>
            <p:ph idx="1"/>
          </p:nvPr>
        </p:nvSpPr>
        <p:spPr>
          <a:xfrm>
            <a:off x="838200" y="726831"/>
            <a:ext cx="10515600" cy="5450132"/>
          </a:xfrm>
        </p:spPr>
        <p:txBody>
          <a:bodyPr>
            <a:normAutofit lnSpcReduction="10000"/>
          </a:bodyPr>
          <a:lstStyle/>
          <a:p>
            <a:pPr>
              <a:buFont typeface="Wingdings" panose="05000000000000000000" pitchFamily="2" charset="2"/>
              <a:buChar char="Ø"/>
            </a:pPr>
            <a:r>
              <a:rPr lang="en-US" dirty="0"/>
              <a:t>The terms population and sample refer to different things in statistics and are described using different terminology.</a:t>
            </a:r>
          </a:p>
          <a:p>
            <a:pPr>
              <a:buFont typeface="Wingdings" panose="05000000000000000000" pitchFamily="2" charset="2"/>
              <a:buChar char="Ø"/>
            </a:pPr>
            <a:r>
              <a:rPr lang="en-US" dirty="0"/>
              <a:t>For instance, a population is defined as the full collection of individuals from which a sample (i.e., a subcollection of individuals) is drawn.</a:t>
            </a:r>
          </a:p>
          <a:p>
            <a:pPr>
              <a:buFont typeface="Wingdings" panose="05000000000000000000" pitchFamily="2" charset="2"/>
              <a:buChar char="Ø"/>
            </a:pPr>
            <a:r>
              <a:rPr lang="en-US" dirty="0"/>
              <a:t>Suppose we wish to determine the average body mass index (BMI) among female college freshers. It is not necessarily feasible to measure the height and weight of every individual (i.e., conducting a census).</a:t>
            </a:r>
          </a:p>
          <a:p>
            <a:pPr>
              <a:buFont typeface="Wingdings" panose="05000000000000000000" pitchFamily="2" charset="2"/>
              <a:buChar char="Ø"/>
            </a:pPr>
            <a:r>
              <a:rPr lang="en-US" dirty="0"/>
              <a:t>Investigators instead collect a random sample of individuals who are assumed to be representative of the population of interest, measure their heights and weights to calculate BMI, and calculate the mean BMI for that sample with the expectation that it will approximate the mean BMI in the total population (female college freshers).</a:t>
            </a:r>
            <a:endParaRPr lang="en-IN" dirty="0"/>
          </a:p>
        </p:txBody>
      </p:sp>
    </p:spTree>
    <p:extLst>
      <p:ext uri="{BB962C8B-B14F-4D97-AF65-F5344CB8AC3E}">
        <p14:creationId xmlns:p14="http://schemas.microsoft.com/office/powerpoint/2010/main" xmlns="" val="410002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242</Words>
  <Application>Microsoft Office PowerPoint</Application>
  <PresentationFormat>Custom</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Inferential statistics</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Admin</dc:creator>
  <cp:lastModifiedBy>CSE</cp:lastModifiedBy>
  <cp:revision>2</cp:revision>
  <dcterms:created xsi:type="dcterms:W3CDTF">2024-07-26T06:08:38Z</dcterms:created>
  <dcterms:modified xsi:type="dcterms:W3CDTF">2024-07-26T07:33:28Z</dcterms:modified>
</cp:coreProperties>
</file>