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305" r:id="rId14"/>
    <p:sldId id="293" r:id="rId15"/>
    <p:sldId id="294" r:id="rId16"/>
    <p:sldId id="296" r:id="rId17"/>
    <p:sldId id="297" r:id="rId18"/>
    <p:sldId id="311" r:id="rId19"/>
    <p:sldId id="302" r:id="rId20"/>
    <p:sldId id="312" r:id="rId21"/>
    <p:sldId id="307" r:id="rId22"/>
    <p:sldId id="321" r:id="rId23"/>
    <p:sldId id="300" r:id="rId24"/>
    <p:sldId id="323" r:id="rId25"/>
    <p:sldId id="327" r:id="rId26"/>
    <p:sldId id="325" r:id="rId27"/>
    <p:sldId id="291" r:id="rId28"/>
    <p:sldId id="278" r:id="rId29"/>
    <p:sldId id="324" r:id="rId30"/>
    <p:sldId id="280" r:id="rId31"/>
    <p:sldId id="281" r:id="rId32"/>
    <p:sldId id="282" r:id="rId33"/>
    <p:sldId id="283" r:id="rId34"/>
    <p:sldId id="284" r:id="rId35"/>
    <p:sldId id="285" r:id="rId36"/>
    <p:sldId id="286" r:id="rId37"/>
    <p:sldId id="287" r:id="rId38"/>
    <p:sldId id="315" r:id="rId39"/>
    <p:sldId id="316" r:id="rId40"/>
    <p:sldId id="317" r:id="rId41"/>
    <p:sldId id="318" r:id="rId42"/>
    <p:sldId id="319" r:id="rId43"/>
    <p:sldId id="314"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33CC"/>
    <a:srgbClr val="9900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9" d="100"/>
          <a:sy n="109" d="100"/>
        </p:scale>
        <p:origin x="-1674" y="-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BA765F-8848-4497-9786-ADABE20C3C06}" type="datetimeFigureOut">
              <a:rPr lang="en-US" smtClean="0"/>
              <a:pPr/>
              <a:t>8/2/2024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9E5E66-276E-4AE2-96F0-E0810643E0CA}" type="slidenum">
              <a:rPr lang="en-US" smtClean="0"/>
              <a:pPr/>
              <a:t>‹#›</a:t>
            </a:fld>
            <a:endParaRPr lang="en-US"/>
          </a:p>
        </p:txBody>
      </p:sp>
    </p:spTree>
    <p:extLst>
      <p:ext uri="{BB962C8B-B14F-4D97-AF65-F5344CB8AC3E}">
        <p14:creationId xmlns:p14="http://schemas.microsoft.com/office/powerpoint/2010/main" xmlns="" val="2400252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5850E0-1288-4D3B-A29E-AD30021D9A79}" type="slidenum">
              <a:rPr lang="en-US"/>
              <a:pPr/>
              <a:t>21</a:t>
            </a:fld>
            <a:endParaRPr 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r>
              <a:rPr lang="en-US"/>
              <a:t>The relationship between the normal variable X and Z score is given by the Z score or standard score. Mu (</a:t>
            </a:r>
            <a:r>
              <a:rPr lang="en-US" sz="1600"/>
              <a:t>μ)</a:t>
            </a:r>
            <a:r>
              <a:rPr lang="en-US"/>
              <a:t> is the mean and sigma (σ) is the standard deviation of the population.</a:t>
            </a:r>
          </a:p>
        </p:txBody>
      </p:sp>
    </p:spTree>
    <p:extLst>
      <p:ext uri="{BB962C8B-B14F-4D97-AF65-F5344CB8AC3E}">
        <p14:creationId xmlns:p14="http://schemas.microsoft.com/office/powerpoint/2010/main" xmlns="" val="1767410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743640-BAD9-4934-9978-F1FC12E4A2B8}" type="slidenum">
              <a:rPr lang="en-US"/>
              <a:pPr/>
              <a:t>24</a:t>
            </a:fld>
            <a:endParaRPr 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473139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070EA8-BC24-448C-AE2E-2C80C7D51479}" type="slidenum">
              <a:rPr lang="en-US"/>
              <a:pPr/>
              <a:t>28</a:t>
            </a:fld>
            <a:endParaRPr 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r>
              <a:rPr lang="en-US" dirty="0"/>
              <a:t>Now we know, Z =X-M/SD               Z=?  X=80, M= 70, SD=10 . So we have to find the value of Z. For this we need to draw the figure…..and find the area which corresponds to Z.    </a:t>
            </a:r>
          </a:p>
          <a:p>
            <a:endParaRPr lang="en-US" dirty="0"/>
          </a:p>
        </p:txBody>
      </p:sp>
    </p:spTree>
    <p:extLst>
      <p:ext uri="{BB962C8B-B14F-4D97-AF65-F5344CB8AC3E}">
        <p14:creationId xmlns:p14="http://schemas.microsoft.com/office/powerpoint/2010/main" xmlns="" val="474418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680E68-EE21-4E80-A056-FD40C12997D6}" type="slidenum">
              <a:rPr lang="en-US"/>
              <a:pPr/>
              <a:t>29</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xmlns="" val="821162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C1EAB8-B82A-481A-8B5C-2C019DA8FF8D}" type="slidenum">
              <a:rPr lang="en-US"/>
              <a:pPr/>
              <a:t>30</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r>
              <a:rPr lang="en-US"/>
              <a:t>As in question, proceed by drawing the normal distribution curve and calculate the z value…….</a:t>
            </a:r>
          </a:p>
        </p:txBody>
      </p:sp>
    </p:spTree>
    <p:extLst>
      <p:ext uri="{BB962C8B-B14F-4D97-AF65-F5344CB8AC3E}">
        <p14:creationId xmlns:p14="http://schemas.microsoft.com/office/powerpoint/2010/main" xmlns="" val="477585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9E5E66-276E-4AE2-96F0-E0810643E0CA}" type="slidenum">
              <a:rPr lang="en-US" smtClean="0"/>
              <a:pPr/>
              <a:t>31</a:t>
            </a:fld>
            <a:endParaRPr lang="en-US"/>
          </a:p>
        </p:txBody>
      </p:sp>
    </p:spTree>
    <p:extLst>
      <p:ext uri="{BB962C8B-B14F-4D97-AF65-F5344CB8AC3E}">
        <p14:creationId xmlns:p14="http://schemas.microsoft.com/office/powerpoint/2010/main" xmlns="" val="1585590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B43C41-9798-4F7A-818E-095937BA8DB2}" type="slidenum">
              <a:rPr lang="en-US"/>
              <a:pPr/>
              <a:t>37</a:t>
            </a:fld>
            <a:endParaRPr 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a:t>In this question, we need to calculate  Z1 and Z2.  Therefore, Z1 =70-40/10, which is equal to 3. The z value of 3 is 0.015.</a:t>
            </a:r>
          </a:p>
          <a:p>
            <a:r>
              <a:rPr lang="en-US"/>
              <a:t>Similarly, the value of Z2 is 70-100/10 which is equal to -3. Thus, the value of z is 0.015</a:t>
            </a:r>
          </a:p>
          <a:p>
            <a:r>
              <a:rPr lang="en-US"/>
              <a:t>And so, Z1+Z2 is equal to 0.3%. But how do  we interpret this value? Please see the solution/answer #5 slide for its interpretation.</a:t>
            </a:r>
          </a:p>
        </p:txBody>
      </p:sp>
    </p:spTree>
    <p:extLst>
      <p:ext uri="{BB962C8B-B14F-4D97-AF65-F5344CB8AC3E}">
        <p14:creationId xmlns:p14="http://schemas.microsoft.com/office/powerpoint/2010/main" xmlns="" val="2385440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8/2/2024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D8BD707-D9CF-40AE-B4C6-C98DA3205C09}" type="datetimeFigureOut">
              <a:rPr lang="en-US" smtClean="0"/>
              <a:pPr/>
              <a:t>8/2/2024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8/2/2024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990600"/>
            <a:ext cx="7406640" cy="1472184"/>
          </a:xfrm>
        </p:spPr>
        <p:txBody>
          <a:bodyPr>
            <a:normAutofit fontScale="90000"/>
          </a:bodyPr>
          <a:lstStyle/>
          <a:p>
            <a:r>
              <a:rPr lang="en-US" sz="3100" b="1" dirty="0"/>
              <a:t>Probability and Normal Distribution		</a:t>
            </a:r>
            <a:r>
              <a:rPr lang="en-US" sz="1200" dirty="0"/>
              <a:t>  </a:t>
            </a:r>
            <a:r>
              <a:rPr lang="en-US" sz="1600" dirty="0"/>
              <a:t> Meaning of probability </a:t>
            </a:r>
            <a:br>
              <a:rPr lang="en-US" sz="1600" dirty="0"/>
            </a:br>
            <a:r>
              <a:rPr lang="en-US" sz="1600" dirty="0"/>
              <a:t>	   Random variable and Expected values</a:t>
            </a:r>
            <a:br>
              <a:rPr lang="en-US" sz="1600" dirty="0"/>
            </a:br>
            <a:r>
              <a:rPr lang="en-US" sz="1600" dirty="0"/>
              <a:t>	   Properties of Normal distribution </a:t>
            </a:r>
            <a:br>
              <a:rPr lang="en-US" sz="1600" dirty="0"/>
            </a:br>
            <a:r>
              <a:rPr lang="en-US" sz="1600" dirty="0"/>
              <a:t>	   Standard Normal Distribution (Z) and normal curve</a:t>
            </a:r>
            <a:br>
              <a:rPr lang="en-US" sz="1600" dirty="0"/>
            </a:br>
            <a:r>
              <a:rPr lang="en-US" sz="1600" dirty="0"/>
              <a:t>	   Uses of Normal distribution</a:t>
            </a:r>
            <a:endParaRPr lang="en-US" sz="1200" dirty="0"/>
          </a:p>
        </p:txBody>
      </p:sp>
      <p:sp>
        <p:nvSpPr>
          <p:cNvPr id="3" name="Subtitle 2"/>
          <p:cNvSpPr>
            <a:spLocks noGrp="1"/>
          </p:cNvSpPr>
          <p:nvPr>
            <p:ph type="subTitle" idx="1"/>
          </p:nvPr>
        </p:nvSpPr>
        <p:spPr>
          <a:xfrm>
            <a:off x="1066800" y="2895600"/>
            <a:ext cx="7711440" cy="3505200"/>
          </a:xfrm>
        </p:spPr>
        <p:txBody>
          <a:bodyPr>
            <a:normAutofit fontScale="77500" lnSpcReduction="20000"/>
          </a:bodyPr>
          <a:lstStyle/>
          <a:p>
            <a:pPr algn="just"/>
            <a:r>
              <a:rPr lang="en-US" dirty="0">
                <a:solidFill>
                  <a:srgbClr val="002060"/>
                </a:solidFill>
              </a:rPr>
              <a:t>Foundation of mathematical theory of probability was laid by two French mathematicians B. Pascal (1623-62) and Pierre de Fermat(1601-65).</a:t>
            </a:r>
          </a:p>
          <a:p>
            <a:endParaRPr lang="en-US" dirty="0">
              <a:solidFill>
                <a:srgbClr val="002060"/>
              </a:solidFill>
            </a:endParaRPr>
          </a:p>
          <a:p>
            <a:pPr algn="just"/>
            <a:r>
              <a:rPr lang="en-US" dirty="0">
                <a:solidFill>
                  <a:srgbClr val="002060"/>
                </a:solidFill>
              </a:rPr>
              <a:t>The word ‘probability’ or ‘chance’ is often used in day-to-day life to express uncertainty about happening an event. </a:t>
            </a:r>
          </a:p>
          <a:p>
            <a:endParaRPr lang="en-US" dirty="0">
              <a:solidFill>
                <a:srgbClr val="002060"/>
              </a:solidFill>
            </a:endParaRPr>
          </a:p>
          <a:p>
            <a:pPr algn="just"/>
            <a:r>
              <a:rPr lang="en-US" dirty="0">
                <a:solidFill>
                  <a:srgbClr val="002060"/>
                </a:solidFill>
              </a:rPr>
              <a:t>In mathematics and statistics we try to make sensible numerical statements about uncertainty with the help of probability theories.</a:t>
            </a:r>
          </a:p>
          <a:p>
            <a:endParaRPr lang="en-US" dirty="0">
              <a:solidFill>
                <a:srgbClr val="002060"/>
              </a:solidFill>
            </a:endParaRPr>
          </a:p>
          <a:p>
            <a:pPr algn="just"/>
            <a:r>
              <a:rPr lang="en-US" dirty="0">
                <a:solidFill>
                  <a:srgbClr val="002060"/>
                </a:solidFill>
              </a:rPr>
              <a:t>We can calculate numerical values of probabilities and expectations by applying certain methods.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1143000"/>
          </a:xfrm>
        </p:spPr>
        <p:txBody>
          <a:bodyPr>
            <a:normAutofit/>
          </a:bodyPr>
          <a:lstStyle/>
          <a:p>
            <a:r>
              <a:rPr lang="en-US" sz="2800" dirty="0"/>
              <a:t>Theorems of Probability</a:t>
            </a:r>
          </a:p>
        </p:txBody>
      </p:sp>
      <p:sp>
        <p:nvSpPr>
          <p:cNvPr id="3" name="Content Placeholder 2"/>
          <p:cNvSpPr>
            <a:spLocks noGrp="1"/>
          </p:cNvSpPr>
          <p:nvPr>
            <p:ph idx="1"/>
          </p:nvPr>
        </p:nvSpPr>
        <p:spPr>
          <a:xfrm>
            <a:off x="1066800" y="1219200"/>
            <a:ext cx="7866888" cy="5029200"/>
          </a:xfrm>
        </p:spPr>
        <p:txBody>
          <a:bodyPr>
            <a:normAutofit fontScale="85000" lnSpcReduction="20000"/>
          </a:bodyPr>
          <a:lstStyle/>
          <a:p>
            <a:pPr>
              <a:buNone/>
            </a:pPr>
            <a:r>
              <a:rPr lang="en-US" sz="2800" dirty="0">
                <a:solidFill>
                  <a:srgbClr val="0033CC"/>
                </a:solidFill>
              </a:rPr>
              <a:t>Addition Theorem</a:t>
            </a:r>
          </a:p>
          <a:p>
            <a:pPr>
              <a:buNone/>
            </a:pPr>
            <a:endParaRPr lang="en-US" sz="2400" dirty="0">
              <a:solidFill>
                <a:srgbClr val="002060"/>
              </a:solidFill>
            </a:endParaRPr>
          </a:p>
          <a:p>
            <a:pPr>
              <a:buNone/>
            </a:pPr>
            <a:r>
              <a:rPr lang="en-US" sz="2400" dirty="0">
                <a:solidFill>
                  <a:srgbClr val="002060"/>
                </a:solidFill>
              </a:rPr>
              <a:t>The addition theorem says that if two events A and B are mutually </a:t>
            </a:r>
          </a:p>
          <a:p>
            <a:pPr>
              <a:buNone/>
            </a:pPr>
            <a:r>
              <a:rPr lang="en-US" sz="2400" dirty="0">
                <a:solidFill>
                  <a:srgbClr val="002060"/>
                </a:solidFill>
              </a:rPr>
              <a:t>exclusive (when both the events can not occur same time) the </a:t>
            </a:r>
          </a:p>
          <a:p>
            <a:pPr>
              <a:buNone/>
            </a:pPr>
            <a:r>
              <a:rPr lang="en-US" sz="2400" dirty="0">
                <a:solidFill>
                  <a:srgbClr val="002060"/>
                </a:solidFill>
              </a:rPr>
              <a:t>probability of occurrence of either A or B is the sum of the individual </a:t>
            </a:r>
          </a:p>
          <a:p>
            <a:pPr>
              <a:buNone/>
            </a:pPr>
            <a:r>
              <a:rPr lang="en-US" sz="2400" dirty="0">
                <a:solidFill>
                  <a:srgbClr val="002060"/>
                </a:solidFill>
              </a:rPr>
              <a:t>probability of A and B.</a:t>
            </a:r>
          </a:p>
          <a:p>
            <a:pPr>
              <a:buNone/>
            </a:pPr>
            <a:endParaRPr lang="en-US" sz="2400" dirty="0">
              <a:solidFill>
                <a:srgbClr val="002060"/>
              </a:solidFill>
            </a:endParaRPr>
          </a:p>
          <a:p>
            <a:pPr>
              <a:buNone/>
            </a:pPr>
            <a:r>
              <a:rPr lang="en-US" sz="2400" dirty="0">
                <a:solidFill>
                  <a:srgbClr val="002060"/>
                </a:solidFill>
              </a:rPr>
              <a:t>			P (A or B) = P (A) + P (B) </a:t>
            </a:r>
          </a:p>
          <a:p>
            <a:pPr>
              <a:buNone/>
            </a:pPr>
            <a:endParaRPr lang="en-US" sz="2400" dirty="0">
              <a:solidFill>
                <a:srgbClr val="002060"/>
              </a:solidFill>
            </a:endParaRPr>
          </a:p>
          <a:p>
            <a:pPr>
              <a:buNone/>
            </a:pPr>
            <a:r>
              <a:rPr lang="en-US" sz="2400" dirty="0">
                <a:solidFill>
                  <a:srgbClr val="002060"/>
                </a:solidFill>
              </a:rPr>
              <a:t>Ex: There are 4 CSE students and 4 ECE students in a class of 32 students in Research Methodology course.  If one student is drawn at random, what is the probability that the student is either from CSE discipline or from ECE discipline.</a:t>
            </a:r>
          </a:p>
          <a:p>
            <a:pPr>
              <a:buNone/>
            </a:pPr>
            <a:r>
              <a:rPr lang="en-US" sz="2400" dirty="0">
                <a:solidFill>
                  <a:srgbClr val="002060"/>
                </a:solidFill>
              </a:rPr>
              <a:t>		    P (CSE or ECE) = P (CSE) + P (ECE)</a:t>
            </a:r>
          </a:p>
          <a:p>
            <a:pPr>
              <a:buNone/>
            </a:pPr>
            <a:r>
              <a:rPr lang="en-US" sz="2400" dirty="0">
                <a:solidFill>
                  <a:srgbClr val="002060"/>
                </a:solidFill>
              </a:rPr>
              <a:t>					   = 4/32 + 4/32  </a:t>
            </a:r>
          </a:p>
          <a:p>
            <a:pPr>
              <a:buNone/>
            </a:pPr>
            <a:r>
              <a:rPr lang="en-US" sz="2400" dirty="0">
                <a:solidFill>
                  <a:srgbClr val="002060"/>
                </a:solidFill>
              </a:rPr>
              <a:t>                                                      = 8/32   = 1/4 = 0.25  i.e. 25 %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219200"/>
            <a:ext cx="8153400" cy="4800600"/>
          </a:xfrm>
        </p:spPr>
        <p:txBody>
          <a:bodyPr>
            <a:normAutofit/>
          </a:bodyPr>
          <a:lstStyle/>
          <a:p>
            <a:endParaRPr lang="en-US" sz="2800" dirty="0"/>
          </a:p>
          <a:p>
            <a:pPr>
              <a:buNone/>
            </a:pPr>
            <a:r>
              <a:rPr lang="en-US" sz="2400" dirty="0">
                <a:solidFill>
                  <a:srgbClr val="002060"/>
                </a:solidFill>
              </a:rPr>
              <a:t>This theorem states that if two events A and B are independent, </a:t>
            </a:r>
          </a:p>
          <a:p>
            <a:pPr>
              <a:buNone/>
            </a:pPr>
            <a:r>
              <a:rPr lang="en-US" sz="2400" dirty="0">
                <a:solidFill>
                  <a:srgbClr val="002060"/>
                </a:solidFill>
              </a:rPr>
              <a:t>the probability that they both will occur is equal to the product </a:t>
            </a:r>
          </a:p>
          <a:p>
            <a:pPr>
              <a:buNone/>
            </a:pPr>
            <a:r>
              <a:rPr lang="en-US" sz="2400" dirty="0">
                <a:solidFill>
                  <a:srgbClr val="002060"/>
                </a:solidFill>
              </a:rPr>
              <a:t>of their individual probability.</a:t>
            </a:r>
          </a:p>
          <a:p>
            <a:pPr>
              <a:buNone/>
            </a:pPr>
            <a:endParaRPr lang="en-US" sz="2400" dirty="0">
              <a:solidFill>
                <a:srgbClr val="002060"/>
              </a:solidFill>
            </a:endParaRPr>
          </a:p>
          <a:p>
            <a:pPr>
              <a:buNone/>
            </a:pPr>
            <a:endParaRPr lang="en-US" sz="2400" dirty="0">
              <a:solidFill>
                <a:srgbClr val="002060"/>
              </a:solidFill>
            </a:endParaRPr>
          </a:p>
          <a:p>
            <a:pPr>
              <a:buNone/>
            </a:pPr>
            <a:r>
              <a:rPr lang="en-US" sz="2400" dirty="0">
                <a:solidFill>
                  <a:srgbClr val="002060"/>
                </a:solidFill>
              </a:rPr>
              <a:t>Ex: If Probability of a student being taller P (A) = 0.4</a:t>
            </a:r>
          </a:p>
          <a:p>
            <a:pPr>
              <a:buNone/>
            </a:pPr>
            <a:r>
              <a:rPr lang="en-US" sz="2400" dirty="0">
                <a:solidFill>
                  <a:srgbClr val="002060"/>
                </a:solidFill>
              </a:rPr>
              <a:t>     Probability of being fair in </a:t>
            </a:r>
            <a:r>
              <a:rPr lang="en-US" sz="2400" dirty="0" err="1">
                <a:solidFill>
                  <a:srgbClr val="002060"/>
                </a:solidFill>
              </a:rPr>
              <a:t>colour</a:t>
            </a:r>
            <a:r>
              <a:rPr lang="en-US" sz="2400" dirty="0">
                <a:solidFill>
                  <a:srgbClr val="002060"/>
                </a:solidFill>
              </a:rPr>
              <a:t> P (B) = 0.3</a:t>
            </a:r>
          </a:p>
          <a:p>
            <a:pPr>
              <a:buNone/>
            </a:pPr>
            <a:r>
              <a:rPr lang="en-US" sz="2400" dirty="0">
                <a:solidFill>
                  <a:srgbClr val="002060"/>
                </a:solidFill>
              </a:rPr>
              <a:t>Selecting a student at random who is tall and fair in </a:t>
            </a:r>
            <a:r>
              <a:rPr lang="en-US" sz="2400" dirty="0" err="1">
                <a:solidFill>
                  <a:srgbClr val="002060"/>
                </a:solidFill>
              </a:rPr>
              <a:t>colour</a:t>
            </a:r>
            <a:r>
              <a:rPr lang="en-US" sz="2400" dirty="0">
                <a:solidFill>
                  <a:srgbClr val="002060"/>
                </a:solidFill>
              </a:rPr>
              <a:t> is</a:t>
            </a:r>
          </a:p>
          <a:p>
            <a:pPr>
              <a:buNone/>
            </a:pPr>
            <a:r>
              <a:rPr lang="en-US" sz="2400" dirty="0">
                <a:solidFill>
                  <a:srgbClr val="002060"/>
                </a:solidFill>
              </a:rPr>
              <a:t>               P (Tall and Fair) = 0.4 X 0.3  = 0.12   </a:t>
            </a:r>
            <a:r>
              <a:rPr lang="en-US" sz="2400" dirty="0" err="1">
                <a:solidFill>
                  <a:srgbClr val="002060"/>
                </a:solidFill>
              </a:rPr>
              <a:t>i.e</a:t>
            </a:r>
            <a:r>
              <a:rPr lang="en-US" sz="2400" dirty="0">
                <a:solidFill>
                  <a:srgbClr val="002060"/>
                </a:solidFill>
              </a:rPr>
              <a:t> 12% </a:t>
            </a:r>
          </a:p>
          <a:p>
            <a:pPr>
              <a:buNone/>
            </a:pPr>
            <a:endParaRPr lang="en-US" sz="2400" dirty="0">
              <a:solidFill>
                <a:srgbClr val="002060"/>
              </a:solidFill>
            </a:endParaRPr>
          </a:p>
          <a:p>
            <a:pPr>
              <a:buNone/>
            </a:pPr>
            <a:endParaRPr lang="en-US" sz="2800" dirty="0"/>
          </a:p>
        </p:txBody>
      </p:sp>
      <p:sp>
        <p:nvSpPr>
          <p:cNvPr id="4" name="Title 1"/>
          <p:cNvSpPr>
            <a:spLocks noGrp="1"/>
          </p:cNvSpPr>
          <p:nvPr>
            <p:ph type="title"/>
          </p:nvPr>
        </p:nvSpPr>
        <p:spPr>
          <a:xfrm>
            <a:off x="1143000" y="381000"/>
            <a:ext cx="7498080" cy="1143000"/>
          </a:xfrm>
        </p:spPr>
        <p:txBody>
          <a:bodyPr>
            <a:normAutofit/>
          </a:bodyPr>
          <a:lstStyle/>
          <a:p>
            <a:r>
              <a:rPr lang="en-US" sz="2800" dirty="0"/>
              <a:t>Multiplication Theorem</a:t>
            </a:r>
          </a:p>
        </p:txBody>
      </p:sp>
      <p:sp>
        <p:nvSpPr>
          <p:cNvPr id="5" name="Rectangle 4"/>
          <p:cNvSpPr/>
          <p:nvPr/>
        </p:nvSpPr>
        <p:spPr>
          <a:xfrm>
            <a:off x="2895600" y="2971800"/>
            <a:ext cx="3516086" cy="461665"/>
          </a:xfrm>
          <a:prstGeom prst="rect">
            <a:avLst/>
          </a:prstGeom>
        </p:spPr>
        <p:txBody>
          <a:bodyPr wrap="square">
            <a:spAutoFit/>
          </a:bodyPr>
          <a:lstStyle/>
          <a:p>
            <a:r>
              <a:rPr lang="en-US" sz="2400" dirty="0">
                <a:solidFill>
                  <a:srgbClr val="002060"/>
                </a:solidFill>
              </a:rPr>
              <a:t>P (A and B) = P (A) x P (B)</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1" y="304800"/>
            <a:ext cx="7714488" cy="1143000"/>
          </a:xfrm>
        </p:spPr>
        <p:txBody>
          <a:bodyPr>
            <a:normAutofit/>
          </a:bodyPr>
          <a:lstStyle/>
          <a:p>
            <a:r>
              <a:rPr lang="en-US" sz="3200" dirty="0"/>
              <a:t>Conditional Probability</a:t>
            </a:r>
          </a:p>
        </p:txBody>
      </p:sp>
      <p:sp>
        <p:nvSpPr>
          <p:cNvPr id="3" name="Content Placeholder 2"/>
          <p:cNvSpPr>
            <a:spLocks noGrp="1"/>
          </p:cNvSpPr>
          <p:nvPr>
            <p:ph idx="1"/>
          </p:nvPr>
        </p:nvSpPr>
        <p:spPr>
          <a:xfrm>
            <a:off x="990601" y="1447800"/>
            <a:ext cx="7943088" cy="4267200"/>
          </a:xfrm>
        </p:spPr>
        <p:txBody>
          <a:bodyPr>
            <a:normAutofit/>
          </a:bodyPr>
          <a:lstStyle/>
          <a:p>
            <a:pPr>
              <a:buNone/>
            </a:pPr>
            <a:r>
              <a:rPr lang="en-US" sz="2400" dirty="0">
                <a:solidFill>
                  <a:srgbClr val="002060"/>
                </a:solidFill>
              </a:rPr>
              <a:t>The multiplication theorem explained above is not applicable </a:t>
            </a:r>
          </a:p>
          <a:p>
            <a:pPr>
              <a:buNone/>
            </a:pPr>
            <a:r>
              <a:rPr lang="en-US" sz="2400" dirty="0">
                <a:solidFill>
                  <a:srgbClr val="002060"/>
                </a:solidFill>
              </a:rPr>
              <a:t>in case of dependent events. </a:t>
            </a:r>
          </a:p>
          <a:p>
            <a:pPr>
              <a:buNone/>
            </a:pPr>
            <a:endParaRPr lang="en-US" sz="2400" dirty="0">
              <a:solidFill>
                <a:srgbClr val="002060"/>
              </a:solidFill>
            </a:endParaRPr>
          </a:p>
          <a:p>
            <a:pPr>
              <a:buNone/>
            </a:pPr>
            <a:r>
              <a:rPr lang="en-US" sz="2400" dirty="0">
                <a:solidFill>
                  <a:srgbClr val="002060"/>
                </a:solidFill>
              </a:rPr>
              <a:t>Two events A and B are said to be dependent when B can </a:t>
            </a:r>
          </a:p>
          <a:p>
            <a:pPr>
              <a:buNone/>
            </a:pPr>
            <a:r>
              <a:rPr lang="en-US" sz="2400" dirty="0">
                <a:solidFill>
                  <a:srgbClr val="002060"/>
                </a:solidFill>
              </a:rPr>
              <a:t>occur when A is known to have occurred or vice versa. </a:t>
            </a:r>
          </a:p>
          <a:p>
            <a:pPr>
              <a:buNone/>
            </a:pPr>
            <a:r>
              <a:rPr lang="en-US" sz="2400" dirty="0">
                <a:solidFill>
                  <a:srgbClr val="002060"/>
                </a:solidFill>
              </a:rPr>
              <a:t>The probability attached to such an event is called the </a:t>
            </a:r>
          </a:p>
          <a:p>
            <a:pPr>
              <a:buNone/>
            </a:pPr>
            <a:r>
              <a:rPr lang="en-US" sz="2400" dirty="0">
                <a:solidFill>
                  <a:srgbClr val="002060"/>
                </a:solidFill>
              </a:rPr>
              <a:t>conditional probability.</a:t>
            </a:r>
          </a:p>
          <a:p>
            <a:pPr>
              <a:buNone/>
            </a:pPr>
            <a:endParaRPr lang="en-US" sz="2400" dirty="0">
              <a:solidFill>
                <a:srgbClr val="002060"/>
              </a:solidFill>
            </a:endParaRPr>
          </a:p>
          <a:p>
            <a:pPr>
              <a:buNone/>
            </a:pPr>
            <a:r>
              <a:rPr lang="en-US" sz="2400" dirty="0">
                <a:solidFill>
                  <a:srgbClr val="002060"/>
                </a:solidFill>
              </a:rPr>
              <a:t>			P (A and B) = P (A) x P (B/A)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381000"/>
            <a:ext cx="8001000" cy="6019800"/>
          </a:xfrm>
        </p:spPr>
        <p:txBody>
          <a:bodyPr>
            <a:noAutofit/>
          </a:bodyPr>
          <a:lstStyle/>
          <a:p>
            <a:pPr>
              <a:buNone/>
            </a:pPr>
            <a:endParaRPr lang="en-US" sz="1800" dirty="0">
              <a:solidFill>
                <a:srgbClr val="002060"/>
              </a:solidFill>
            </a:endParaRPr>
          </a:p>
          <a:p>
            <a:pPr>
              <a:buNone/>
            </a:pPr>
            <a:r>
              <a:rPr lang="en-US" sz="1600" b="1" dirty="0">
                <a:solidFill>
                  <a:srgbClr val="002060"/>
                </a:solidFill>
              </a:rPr>
              <a:t>Example: </a:t>
            </a:r>
            <a:r>
              <a:rPr lang="en-US" sz="1600" dirty="0">
                <a:solidFill>
                  <a:srgbClr val="002060"/>
                </a:solidFill>
              </a:rPr>
              <a:t> </a:t>
            </a:r>
            <a:r>
              <a:rPr lang="en-US" sz="1900" dirty="0">
                <a:solidFill>
                  <a:srgbClr val="002060"/>
                </a:solidFill>
              </a:rPr>
              <a:t>A class contains 12 Political Science students and 6 Sociology</a:t>
            </a:r>
          </a:p>
          <a:p>
            <a:pPr>
              <a:buNone/>
            </a:pPr>
            <a:r>
              <a:rPr lang="en-US" sz="1900" dirty="0">
                <a:solidFill>
                  <a:srgbClr val="002060"/>
                </a:solidFill>
              </a:rPr>
              <a:t>students.  Two students are drawn at random one after another without </a:t>
            </a:r>
          </a:p>
          <a:p>
            <a:pPr>
              <a:buNone/>
            </a:pPr>
            <a:r>
              <a:rPr lang="en-US" sz="1900" dirty="0">
                <a:solidFill>
                  <a:srgbClr val="002060"/>
                </a:solidFill>
              </a:rPr>
              <a:t>replacement.  Find the probability that both the students drawn are from </a:t>
            </a:r>
          </a:p>
          <a:p>
            <a:pPr>
              <a:buNone/>
            </a:pPr>
            <a:r>
              <a:rPr lang="en-US" sz="1900" dirty="0">
                <a:solidFill>
                  <a:srgbClr val="002060"/>
                </a:solidFill>
              </a:rPr>
              <a:t>Sociology discipline?</a:t>
            </a:r>
          </a:p>
          <a:p>
            <a:pPr>
              <a:buNone/>
            </a:pPr>
            <a:r>
              <a:rPr lang="en-US" sz="1600" b="1" dirty="0">
                <a:solidFill>
                  <a:srgbClr val="002060"/>
                </a:solidFill>
              </a:rPr>
              <a:t>Solution:</a:t>
            </a:r>
          </a:p>
          <a:p>
            <a:pPr>
              <a:buNone/>
            </a:pPr>
            <a:r>
              <a:rPr lang="en-US" sz="1900" dirty="0">
                <a:solidFill>
                  <a:srgbClr val="002060"/>
                </a:solidFill>
              </a:rPr>
              <a:t>Probability of drawing Sociology student in the first attempt </a:t>
            </a:r>
          </a:p>
          <a:p>
            <a:pPr>
              <a:buNone/>
            </a:pPr>
            <a:r>
              <a:rPr lang="en-US" sz="1900" dirty="0">
                <a:solidFill>
                  <a:srgbClr val="002060"/>
                </a:solidFill>
              </a:rPr>
              <a:t>P (A)=    6/12+6 =6/18 = 1/3 = 0.33</a:t>
            </a:r>
          </a:p>
          <a:p>
            <a:pPr>
              <a:buNone/>
            </a:pPr>
            <a:r>
              <a:rPr lang="en-US" sz="1900" dirty="0">
                <a:solidFill>
                  <a:srgbClr val="002060"/>
                </a:solidFill>
              </a:rPr>
              <a:t>Probability of drawing the second Sociology student given that first was sociology </a:t>
            </a:r>
          </a:p>
          <a:p>
            <a:pPr>
              <a:buNone/>
            </a:pPr>
            <a:r>
              <a:rPr lang="en-US" sz="1900" dirty="0">
                <a:solidFill>
                  <a:srgbClr val="002060"/>
                </a:solidFill>
              </a:rPr>
              <a:t>student</a:t>
            </a:r>
          </a:p>
          <a:p>
            <a:pPr>
              <a:buNone/>
            </a:pPr>
            <a:r>
              <a:rPr lang="en-US" sz="1900" dirty="0">
                <a:solidFill>
                  <a:srgbClr val="002060"/>
                </a:solidFill>
              </a:rPr>
              <a:t>P (B/A) = 5/12+5 = 5/ 17 = 0.29</a:t>
            </a:r>
          </a:p>
          <a:p>
            <a:pPr>
              <a:buNone/>
            </a:pPr>
            <a:r>
              <a:rPr lang="en-US" sz="1900" dirty="0">
                <a:solidFill>
                  <a:srgbClr val="002060"/>
                </a:solidFill>
              </a:rPr>
              <a:t>The probability that both the students drawn are from Sociology discipline</a:t>
            </a:r>
          </a:p>
          <a:p>
            <a:pPr>
              <a:buNone/>
            </a:pPr>
            <a:r>
              <a:rPr lang="en-US" sz="1900" dirty="0">
                <a:solidFill>
                  <a:srgbClr val="002060"/>
                </a:solidFill>
              </a:rPr>
              <a:t>P (A and B) = P (A) x P (B/A)</a:t>
            </a:r>
          </a:p>
          <a:p>
            <a:pPr>
              <a:buNone/>
            </a:pPr>
            <a:r>
              <a:rPr lang="en-US" sz="1900" dirty="0">
                <a:solidFill>
                  <a:srgbClr val="002060"/>
                </a:solidFill>
              </a:rPr>
              <a:t>                  = 6/18 x 5/17 </a:t>
            </a:r>
          </a:p>
          <a:p>
            <a:pPr>
              <a:buNone/>
            </a:pPr>
            <a:r>
              <a:rPr lang="en-US" sz="1900" dirty="0">
                <a:solidFill>
                  <a:srgbClr val="002060"/>
                </a:solidFill>
              </a:rPr>
              <a:t>                  = 1/3 x 5/17 </a:t>
            </a:r>
          </a:p>
          <a:p>
            <a:pPr>
              <a:buNone/>
            </a:pPr>
            <a:r>
              <a:rPr lang="en-US" sz="1900" dirty="0">
                <a:solidFill>
                  <a:srgbClr val="002060"/>
                </a:solidFill>
              </a:rPr>
              <a:t>		    = 5/51 = 0.098</a:t>
            </a:r>
          </a:p>
          <a:p>
            <a:pPr>
              <a:buNone/>
            </a:pPr>
            <a:r>
              <a:rPr lang="en-US" sz="1800" dirty="0">
                <a:solidFill>
                  <a:srgbClr val="002060"/>
                </a:solidFill>
              </a:rPr>
              <a:t> </a:t>
            </a:r>
          </a:p>
          <a:p>
            <a:pPr>
              <a:buNone/>
            </a:pPr>
            <a:r>
              <a:rPr lang="en-US" sz="1800" dirty="0">
                <a:solidFill>
                  <a:srgbClr val="002060"/>
                </a:solidFill>
              </a:rPr>
              <a:t>                 </a:t>
            </a:r>
          </a:p>
          <a:p>
            <a:pPr>
              <a:buNone/>
            </a:pPr>
            <a:endParaRPr lang="en-US" sz="1800" dirty="0">
              <a:solidFill>
                <a:srgbClr val="00206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1143000"/>
          </a:xfrm>
        </p:spPr>
        <p:txBody>
          <a:bodyPr>
            <a:normAutofit/>
          </a:bodyPr>
          <a:lstStyle/>
          <a:p>
            <a:r>
              <a:rPr lang="en-US" sz="3200" dirty="0"/>
              <a:t>Probability distribution</a:t>
            </a:r>
          </a:p>
        </p:txBody>
      </p:sp>
      <p:sp>
        <p:nvSpPr>
          <p:cNvPr id="3" name="Content Placeholder 2"/>
          <p:cNvSpPr>
            <a:spLocks noGrp="1"/>
          </p:cNvSpPr>
          <p:nvPr>
            <p:ph idx="1"/>
          </p:nvPr>
        </p:nvSpPr>
        <p:spPr>
          <a:xfrm>
            <a:off x="1143000" y="1143000"/>
            <a:ext cx="7790688" cy="5105400"/>
          </a:xfrm>
        </p:spPr>
        <p:txBody>
          <a:bodyPr>
            <a:normAutofit fontScale="55000" lnSpcReduction="20000"/>
          </a:bodyPr>
          <a:lstStyle/>
          <a:p>
            <a:endParaRPr lang="en-US" dirty="0"/>
          </a:p>
          <a:p>
            <a:pPr>
              <a:buNone/>
            </a:pPr>
            <a:r>
              <a:rPr lang="en-US" sz="3600" dirty="0">
                <a:solidFill>
                  <a:srgbClr val="002060"/>
                </a:solidFill>
              </a:rPr>
              <a:t>A probability distribution is a table that links each possible value that a </a:t>
            </a:r>
          </a:p>
          <a:p>
            <a:pPr>
              <a:buNone/>
            </a:pPr>
            <a:r>
              <a:rPr lang="en-US" sz="3600" dirty="0">
                <a:solidFill>
                  <a:srgbClr val="002060"/>
                </a:solidFill>
              </a:rPr>
              <a:t>Random variable can assume with its probability of occurrence.</a:t>
            </a:r>
          </a:p>
          <a:p>
            <a:pPr>
              <a:buNone/>
            </a:pPr>
            <a:endParaRPr lang="en-US" dirty="0">
              <a:solidFill>
                <a:srgbClr val="002060"/>
              </a:solidFill>
            </a:endParaRPr>
          </a:p>
          <a:p>
            <a:pPr>
              <a:buNone/>
            </a:pPr>
            <a:r>
              <a:rPr lang="en-US" b="1" dirty="0">
                <a:solidFill>
                  <a:srgbClr val="002060"/>
                </a:solidFill>
              </a:rPr>
              <a:t>Discrete Probability Distributions</a:t>
            </a:r>
          </a:p>
          <a:p>
            <a:pPr>
              <a:buClrTx/>
              <a:buFont typeface="Wingdings" panose="05000000000000000000" pitchFamily="2" charset="2"/>
              <a:buChar char="Ø"/>
            </a:pPr>
            <a:r>
              <a:rPr lang="en-US" dirty="0">
                <a:solidFill>
                  <a:srgbClr val="002060"/>
                </a:solidFill>
              </a:rPr>
              <a:t>The probability distribution of a discrete random variable can always be </a:t>
            </a:r>
          </a:p>
          <a:p>
            <a:pPr>
              <a:buNone/>
            </a:pPr>
            <a:r>
              <a:rPr lang="en-US" dirty="0">
                <a:solidFill>
                  <a:srgbClr val="002060"/>
                </a:solidFill>
              </a:rPr>
              <a:t>     represented by a table. </a:t>
            </a:r>
          </a:p>
          <a:p>
            <a:pPr>
              <a:buNone/>
            </a:pPr>
            <a:r>
              <a:rPr lang="en-US" dirty="0">
                <a:solidFill>
                  <a:srgbClr val="002060"/>
                </a:solidFill>
              </a:rPr>
              <a:t>	For example, suppose you flip a coin two times. </a:t>
            </a:r>
          </a:p>
          <a:p>
            <a:pPr>
              <a:buNone/>
            </a:pPr>
            <a:r>
              <a:rPr lang="en-US" dirty="0">
                <a:solidFill>
                  <a:srgbClr val="002060"/>
                </a:solidFill>
              </a:rPr>
              <a:t>	This simple exercise can have four possible outcomes: HH, HT, TH, and TT. </a:t>
            </a:r>
          </a:p>
          <a:p>
            <a:pPr>
              <a:buNone/>
            </a:pPr>
            <a:r>
              <a:rPr lang="en-US" dirty="0">
                <a:solidFill>
                  <a:srgbClr val="002060"/>
                </a:solidFill>
              </a:rPr>
              <a:t>	Now, let the variable X represent the number of heads that result from the </a:t>
            </a:r>
          </a:p>
          <a:p>
            <a:pPr>
              <a:buNone/>
            </a:pPr>
            <a:r>
              <a:rPr lang="en-US" dirty="0">
                <a:solidFill>
                  <a:srgbClr val="002060"/>
                </a:solidFill>
              </a:rPr>
              <a:t>     coin flips. </a:t>
            </a:r>
          </a:p>
          <a:p>
            <a:pPr>
              <a:buClrTx/>
              <a:buFont typeface="Wingdings" panose="05000000000000000000" pitchFamily="2" charset="2"/>
              <a:buChar char="Ø"/>
            </a:pPr>
            <a:r>
              <a:rPr lang="en-US" dirty="0">
                <a:solidFill>
                  <a:srgbClr val="002060"/>
                </a:solidFill>
              </a:rPr>
              <a:t>The variable X can take on the values 0, 1, or 2; and X is a discrete </a:t>
            </a:r>
          </a:p>
          <a:p>
            <a:pPr>
              <a:buNone/>
            </a:pPr>
            <a:r>
              <a:rPr lang="en-US" dirty="0">
                <a:solidFill>
                  <a:srgbClr val="002060"/>
                </a:solidFill>
              </a:rPr>
              <a:t>	random variable. </a:t>
            </a:r>
          </a:p>
          <a:p>
            <a:pPr>
              <a:buClrTx/>
              <a:buFont typeface="Wingdings" panose="05000000000000000000" pitchFamily="2" charset="2"/>
              <a:buChar char="Ø"/>
            </a:pPr>
            <a:r>
              <a:rPr lang="en-US" dirty="0">
                <a:solidFill>
                  <a:srgbClr val="002060"/>
                </a:solidFill>
              </a:rPr>
              <a:t>The probability of getting 0 heads is 0.25; 1 head, 0.50; and 2 heads, 0.25. </a:t>
            </a:r>
          </a:p>
          <a:p>
            <a:pPr>
              <a:buNone/>
            </a:pPr>
            <a:r>
              <a:rPr lang="en-US" dirty="0">
                <a:solidFill>
                  <a:srgbClr val="002060"/>
                </a:solidFill>
              </a:rPr>
              <a:t>	Thus, the table is an example of a probability distribution for a discrete random variable.</a:t>
            </a:r>
          </a:p>
          <a:p>
            <a:pPr>
              <a:buNone/>
            </a:pPr>
            <a:endParaRPr lang="en-US" dirty="0">
              <a:solidFill>
                <a:srgbClr val="00206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447800"/>
            <a:ext cx="7790688" cy="4800600"/>
          </a:xfrm>
        </p:spPr>
        <p:txBody>
          <a:bodyPr/>
          <a:lstStyle/>
          <a:p>
            <a:pPr>
              <a:buNone/>
            </a:pPr>
            <a:r>
              <a:rPr lang="en-US" sz="2000" dirty="0">
                <a:solidFill>
                  <a:srgbClr val="002060"/>
                </a:solidFill>
              </a:rPr>
              <a:t>The table below shows the probabilities associated with each possible </a:t>
            </a:r>
          </a:p>
          <a:p>
            <a:pPr>
              <a:buNone/>
            </a:pPr>
            <a:r>
              <a:rPr lang="en-US" sz="2000" dirty="0">
                <a:solidFill>
                  <a:srgbClr val="002060"/>
                </a:solidFill>
              </a:rPr>
              <a:t>value of the X.</a:t>
            </a:r>
          </a:p>
          <a:p>
            <a:pPr>
              <a:buNone/>
            </a:pPr>
            <a:endParaRPr lang="en-US" sz="2000" dirty="0">
              <a:solidFill>
                <a:srgbClr val="002060"/>
              </a:solidFill>
            </a:endParaRPr>
          </a:p>
          <a:p>
            <a:pPr>
              <a:buNone/>
            </a:pPr>
            <a:endParaRPr lang="en-US" sz="2000" dirty="0">
              <a:solidFill>
                <a:srgbClr val="002060"/>
              </a:solidFill>
            </a:endParaRPr>
          </a:p>
          <a:p>
            <a:pPr>
              <a:buNone/>
            </a:pPr>
            <a:endParaRPr lang="en-US" sz="2000" dirty="0">
              <a:solidFill>
                <a:srgbClr val="002060"/>
              </a:solidFill>
            </a:endParaRPr>
          </a:p>
          <a:p>
            <a:pPr>
              <a:buNone/>
            </a:pPr>
            <a:endParaRPr lang="en-US" sz="2000" dirty="0">
              <a:solidFill>
                <a:srgbClr val="002060"/>
              </a:solidFill>
            </a:endParaRPr>
          </a:p>
          <a:p>
            <a:pPr>
              <a:buNone/>
            </a:pPr>
            <a:endParaRPr lang="en-US" sz="2000" dirty="0">
              <a:solidFill>
                <a:srgbClr val="002060"/>
              </a:solidFill>
            </a:endParaRPr>
          </a:p>
          <a:p>
            <a:pPr>
              <a:buNone/>
            </a:pPr>
            <a:endParaRPr lang="en-US" dirty="0">
              <a:solidFill>
                <a:srgbClr val="002060"/>
              </a:solidFill>
            </a:endParaRPr>
          </a:p>
          <a:p>
            <a:pPr>
              <a:buNone/>
            </a:pPr>
            <a:endParaRPr lang="en-US" dirty="0"/>
          </a:p>
        </p:txBody>
      </p:sp>
      <p:graphicFrame>
        <p:nvGraphicFramePr>
          <p:cNvPr id="4" name="Table 3"/>
          <p:cNvGraphicFramePr>
            <a:graphicFrameLocks noGrp="1"/>
          </p:cNvGraphicFramePr>
          <p:nvPr/>
        </p:nvGraphicFramePr>
        <p:xfrm>
          <a:off x="2362200" y="2590800"/>
          <a:ext cx="3690620" cy="1464691"/>
        </p:xfrm>
        <a:graphic>
          <a:graphicData uri="http://schemas.openxmlformats.org/drawingml/2006/table">
            <a:tbl>
              <a:tblPr/>
              <a:tblGrid>
                <a:gridCol w="1845310">
                  <a:extLst>
                    <a:ext uri="{9D8B030D-6E8A-4147-A177-3AD203B41FA5}">
                      <a16:colId xmlns:a16="http://schemas.microsoft.com/office/drawing/2014/main" xmlns="" val="20000"/>
                    </a:ext>
                  </a:extLst>
                </a:gridCol>
                <a:gridCol w="1845310">
                  <a:extLst>
                    <a:ext uri="{9D8B030D-6E8A-4147-A177-3AD203B41FA5}">
                      <a16:colId xmlns:a16="http://schemas.microsoft.com/office/drawing/2014/main" xmlns="" val="20001"/>
                    </a:ext>
                  </a:extLst>
                </a:gridCol>
              </a:tblGrid>
              <a:tr h="573643">
                <a:tc>
                  <a:txBody>
                    <a:bodyPr/>
                    <a:lstStyle/>
                    <a:p>
                      <a:pPr marL="0" marR="0" algn="ctr">
                        <a:lnSpc>
                          <a:spcPct val="115000"/>
                        </a:lnSpc>
                        <a:spcBef>
                          <a:spcPts val="0"/>
                        </a:spcBef>
                        <a:spcAft>
                          <a:spcPts val="0"/>
                        </a:spcAft>
                      </a:pPr>
                      <a:r>
                        <a:rPr lang="en-US" sz="1400" b="1" dirty="0">
                          <a:latin typeface="Times New Roman"/>
                          <a:ea typeface="Times New Roman"/>
                          <a:cs typeface="Times New Roman"/>
                        </a:rPr>
                        <a:t>Number of heads, X</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Times New Roman"/>
                          <a:ea typeface="Times New Roman"/>
                          <a:cs typeface="Times New Roman"/>
                        </a:rPr>
                        <a:t>Probability, P(X)</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02113">
                <a:tc>
                  <a:txBody>
                    <a:bodyPr/>
                    <a:lstStyle/>
                    <a:p>
                      <a:pPr marL="0" marR="0" algn="ctr">
                        <a:lnSpc>
                          <a:spcPct val="115000"/>
                        </a:lnSpc>
                        <a:spcBef>
                          <a:spcPts val="0"/>
                        </a:spcBef>
                        <a:spcAft>
                          <a:spcPts val="0"/>
                        </a:spcAft>
                      </a:pPr>
                      <a:r>
                        <a:rPr lang="en-US" sz="1400" b="1">
                          <a:latin typeface="Times New Roman"/>
                          <a:ea typeface="Times New Roman"/>
                          <a:cs typeface="Times New Roman"/>
                        </a:rPr>
                        <a:t>0 </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Times New Roman"/>
                          <a:ea typeface="Times New Roman"/>
                          <a:cs typeface="Times New Roman"/>
                        </a:rPr>
                        <a:t>0.25</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86822">
                <a:tc>
                  <a:txBody>
                    <a:bodyPr/>
                    <a:lstStyle/>
                    <a:p>
                      <a:pPr marL="0" marR="0" algn="ctr">
                        <a:lnSpc>
                          <a:spcPct val="115000"/>
                        </a:lnSpc>
                        <a:spcBef>
                          <a:spcPts val="0"/>
                        </a:spcBef>
                        <a:spcAft>
                          <a:spcPts val="0"/>
                        </a:spcAft>
                      </a:pPr>
                      <a:r>
                        <a:rPr lang="en-US" sz="1400" b="1">
                          <a:latin typeface="Times New Roman"/>
                          <a:ea typeface="Times New Roman"/>
                          <a:cs typeface="Times New Roman"/>
                        </a:rPr>
                        <a:t>1 </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Times New Roman"/>
                          <a:ea typeface="Times New Roman"/>
                          <a:cs typeface="Times New Roman"/>
                        </a:rPr>
                        <a:t>0.50</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302113">
                <a:tc>
                  <a:txBody>
                    <a:bodyPr/>
                    <a:lstStyle/>
                    <a:p>
                      <a:pPr marL="0" marR="0" algn="ctr">
                        <a:lnSpc>
                          <a:spcPct val="115000"/>
                        </a:lnSpc>
                        <a:spcBef>
                          <a:spcPts val="0"/>
                        </a:spcBef>
                        <a:spcAft>
                          <a:spcPts val="0"/>
                        </a:spcAft>
                      </a:pPr>
                      <a:r>
                        <a:rPr lang="en-US" sz="1400" b="1">
                          <a:latin typeface="Times New Roman"/>
                          <a:ea typeface="Times New Roman"/>
                          <a:cs typeface="Times New Roman"/>
                        </a:rPr>
                        <a:t>2 </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latin typeface="Times New Roman"/>
                          <a:ea typeface="Times New Roman"/>
                          <a:cs typeface="Times New Roman"/>
                        </a:rPr>
                        <a:t>0.25</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90688" cy="1143000"/>
          </a:xfrm>
        </p:spPr>
        <p:txBody>
          <a:bodyPr>
            <a:normAutofit/>
          </a:bodyPr>
          <a:lstStyle/>
          <a:p>
            <a:r>
              <a:rPr lang="en-US" sz="3200" dirty="0"/>
              <a:t>Normal Distribution</a:t>
            </a:r>
          </a:p>
        </p:txBody>
      </p:sp>
      <p:sp>
        <p:nvSpPr>
          <p:cNvPr id="3" name="Content Placeholder 2"/>
          <p:cNvSpPr>
            <a:spLocks noGrp="1"/>
          </p:cNvSpPr>
          <p:nvPr>
            <p:ph idx="1"/>
          </p:nvPr>
        </p:nvSpPr>
        <p:spPr>
          <a:xfrm>
            <a:off x="1066800" y="1447800"/>
            <a:ext cx="7924800" cy="4800600"/>
          </a:xfrm>
        </p:spPr>
        <p:txBody>
          <a:bodyPr>
            <a:normAutofit/>
          </a:bodyPr>
          <a:lstStyle/>
          <a:p>
            <a:pPr>
              <a:buNone/>
            </a:pPr>
            <a:r>
              <a:rPr lang="en-US" sz="2400" dirty="0">
                <a:solidFill>
                  <a:srgbClr val="002060"/>
                </a:solidFill>
              </a:rPr>
              <a:t>The normal distribution refers to a family of continuous </a:t>
            </a:r>
          </a:p>
          <a:p>
            <a:pPr>
              <a:buNone/>
            </a:pPr>
            <a:r>
              <a:rPr lang="en-US" sz="2400" dirty="0">
                <a:solidFill>
                  <a:srgbClr val="002060"/>
                </a:solidFill>
              </a:rPr>
              <a:t>probability distributions described by the normal equation.</a:t>
            </a:r>
          </a:p>
          <a:p>
            <a:pPr>
              <a:buNone/>
            </a:pPr>
            <a:endParaRPr lang="en-US" sz="2400" dirty="0">
              <a:solidFill>
                <a:srgbClr val="002060"/>
              </a:solidFill>
            </a:endParaRPr>
          </a:p>
          <a:p>
            <a:pPr>
              <a:buNone/>
            </a:pPr>
            <a:r>
              <a:rPr lang="en-US" sz="2000" b="1" dirty="0">
                <a:solidFill>
                  <a:srgbClr val="002060"/>
                </a:solidFill>
              </a:rPr>
              <a:t>Continuous Probability Distribution</a:t>
            </a:r>
          </a:p>
          <a:p>
            <a:pPr>
              <a:buClrTx/>
              <a:buFont typeface="Wingdings" pitchFamily="2" charset="2"/>
              <a:buChar char="Ø"/>
            </a:pPr>
            <a:r>
              <a:rPr lang="en-US" sz="2400" dirty="0">
                <a:solidFill>
                  <a:srgbClr val="002060"/>
                </a:solidFill>
              </a:rPr>
              <a:t>If a random variable is a continuous variable, its probability distribution is called a continuous probability distribution.</a:t>
            </a:r>
          </a:p>
          <a:p>
            <a:pPr marL="82296" indent="0">
              <a:buClrTx/>
              <a:buNone/>
            </a:pPr>
            <a:endParaRPr lang="en-US" sz="2400" dirty="0">
              <a:solidFill>
                <a:srgbClr val="002060"/>
              </a:solidFill>
            </a:endParaRPr>
          </a:p>
          <a:p>
            <a:pPr>
              <a:buNone/>
            </a:pPr>
            <a:r>
              <a:rPr lang="en-US" sz="2400" dirty="0">
                <a:solidFill>
                  <a:srgbClr val="002060"/>
                </a:solidFill>
              </a:rPr>
              <a:t>The random variable may take any value between minus </a:t>
            </a:r>
          </a:p>
          <a:p>
            <a:pPr>
              <a:buNone/>
            </a:pPr>
            <a:r>
              <a:rPr lang="en-US" sz="2400" dirty="0">
                <a:solidFill>
                  <a:srgbClr val="002060"/>
                </a:solidFill>
              </a:rPr>
              <a:t>infinity and plus infinity. But most of the probabilities are </a:t>
            </a:r>
          </a:p>
          <a:p>
            <a:pPr>
              <a:buNone/>
            </a:pPr>
            <a:r>
              <a:rPr lang="en-US" sz="2400" dirty="0">
                <a:solidFill>
                  <a:srgbClr val="002060"/>
                </a:solidFill>
              </a:rPr>
              <a:t>concentrated within three standard deviations from the </a:t>
            </a:r>
          </a:p>
          <a:p>
            <a:pPr>
              <a:buNone/>
            </a:pPr>
            <a:r>
              <a:rPr lang="en-US" sz="2400" dirty="0">
                <a:solidFill>
                  <a:srgbClr val="002060"/>
                </a:solidFill>
              </a:rPr>
              <a:t>mean.</a:t>
            </a:r>
          </a:p>
          <a:p>
            <a:endParaRPr lang="en-US" dirty="0">
              <a:solidFill>
                <a:srgbClr val="002060"/>
              </a:solidFill>
            </a:endParaRP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1143000"/>
          </a:xfrm>
        </p:spPr>
        <p:txBody>
          <a:bodyPr>
            <a:normAutofit/>
          </a:bodyPr>
          <a:lstStyle/>
          <a:p>
            <a:r>
              <a:rPr lang="en-US" sz="2800" dirty="0"/>
              <a:t>The Normal Curve</a:t>
            </a:r>
          </a:p>
        </p:txBody>
      </p:sp>
      <p:sp>
        <p:nvSpPr>
          <p:cNvPr id="3" name="Content Placeholder 2"/>
          <p:cNvSpPr>
            <a:spLocks noGrp="1"/>
          </p:cNvSpPr>
          <p:nvPr>
            <p:ph idx="1"/>
          </p:nvPr>
        </p:nvSpPr>
        <p:spPr>
          <a:xfrm>
            <a:off x="990600" y="1295400"/>
            <a:ext cx="7943088" cy="5181600"/>
          </a:xfrm>
        </p:spPr>
        <p:txBody>
          <a:bodyPr>
            <a:normAutofit fontScale="25000" lnSpcReduction="20000"/>
          </a:bodyPr>
          <a:lstStyle/>
          <a:p>
            <a:endParaRPr lang="en-US" dirty="0"/>
          </a:p>
          <a:p>
            <a:pPr>
              <a:buNone/>
            </a:pPr>
            <a:r>
              <a:rPr lang="en-US" sz="8000" dirty="0">
                <a:solidFill>
                  <a:srgbClr val="002060"/>
                </a:solidFill>
              </a:rPr>
              <a:t>The graph of the normal distribution depends on two factors - the mean </a:t>
            </a:r>
          </a:p>
          <a:p>
            <a:pPr>
              <a:buNone/>
            </a:pPr>
            <a:r>
              <a:rPr lang="en-US" sz="8000" dirty="0">
                <a:solidFill>
                  <a:srgbClr val="002060"/>
                </a:solidFill>
              </a:rPr>
              <a:t>and the standard deviation. </a:t>
            </a:r>
          </a:p>
          <a:p>
            <a:pPr>
              <a:buNone/>
            </a:pPr>
            <a:endParaRPr lang="en-US" sz="8000" dirty="0">
              <a:solidFill>
                <a:srgbClr val="002060"/>
              </a:solidFill>
            </a:endParaRPr>
          </a:p>
          <a:p>
            <a:pPr>
              <a:buNone/>
            </a:pPr>
            <a:r>
              <a:rPr lang="en-US" sz="8000" dirty="0">
                <a:solidFill>
                  <a:srgbClr val="002060"/>
                </a:solidFill>
              </a:rPr>
              <a:t>The mean of the distribution determines the location of the center of the </a:t>
            </a:r>
          </a:p>
          <a:p>
            <a:pPr>
              <a:buNone/>
            </a:pPr>
            <a:r>
              <a:rPr lang="en-US" sz="8000" dirty="0">
                <a:solidFill>
                  <a:srgbClr val="002060"/>
                </a:solidFill>
              </a:rPr>
              <a:t>graph,  and the standard deviation determines the height and width of the </a:t>
            </a:r>
          </a:p>
          <a:p>
            <a:pPr>
              <a:buNone/>
            </a:pPr>
            <a:r>
              <a:rPr lang="en-US" sz="8000" dirty="0">
                <a:solidFill>
                  <a:srgbClr val="002060"/>
                </a:solidFill>
              </a:rPr>
              <a:t>graph.  </a:t>
            </a:r>
          </a:p>
          <a:p>
            <a:pPr>
              <a:buNone/>
            </a:pPr>
            <a:endParaRPr lang="en-US" sz="8000" dirty="0">
              <a:solidFill>
                <a:srgbClr val="002060"/>
              </a:solidFill>
            </a:endParaRPr>
          </a:p>
          <a:p>
            <a:pPr>
              <a:buNone/>
            </a:pPr>
            <a:r>
              <a:rPr lang="en-US" sz="8000" dirty="0">
                <a:solidFill>
                  <a:srgbClr val="002060"/>
                </a:solidFill>
              </a:rPr>
              <a:t>When the standard deviation is large, the curve is short and wide;  when </a:t>
            </a:r>
          </a:p>
          <a:p>
            <a:pPr>
              <a:buNone/>
            </a:pPr>
            <a:r>
              <a:rPr lang="en-US" sz="8000" dirty="0">
                <a:solidFill>
                  <a:srgbClr val="002060"/>
                </a:solidFill>
              </a:rPr>
              <a:t>The standard deviation is small, the curve is tall and narrow. </a:t>
            </a:r>
          </a:p>
          <a:p>
            <a:pPr>
              <a:buNone/>
            </a:pPr>
            <a:endParaRPr lang="en-US" sz="8000" dirty="0">
              <a:solidFill>
                <a:srgbClr val="002060"/>
              </a:solidFill>
            </a:endParaRPr>
          </a:p>
          <a:p>
            <a:pPr>
              <a:buNone/>
            </a:pPr>
            <a:r>
              <a:rPr lang="en-US" sz="8000" dirty="0">
                <a:solidFill>
                  <a:srgbClr val="002060"/>
                </a:solidFill>
              </a:rPr>
              <a:t>All normal distributions look like a symmetric, bell-shaped curve,  as </a:t>
            </a:r>
          </a:p>
          <a:p>
            <a:pPr>
              <a:buNone/>
            </a:pPr>
            <a:r>
              <a:rPr lang="en-US" sz="8000" dirty="0">
                <a:solidFill>
                  <a:srgbClr val="002060"/>
                </a:solidFill>
              </a:rPr>
              <a:t>shown below. </a:t>
            </a:r>
          </a:p>
          <a:p>
            <a:pPr>
              <a:buNone/>
            </a:pPr>
            <a:endParaRPr lang="en-US" sz="8000" dirty="0">
              <a:solidFill>
                <a:srgbClr val="002060"/>
              </a:solidFill>
            </a:endParaRPr>
          </a:p>
          <a:p>
            <a:pPr>
              <a:buNone/>
            </a:pPr>
            <a:r>
              <a:rPr lang="en-US" sz="8000" dirty="0">
                <a:solidFill>
                  <a:srgbClr val="002060"/>
                </a:solidFill>
              </a:rPr>
              <a:t>It is always symmetrical, with equal areas on both sides of the curve.</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Normal Curve</a:t>
            </a:r>
          </a:p>
        </p:txBody>
      </p:sp>
      <p:pic>
        <p:nvPicPr>
          <p:cNvPr id="4" name="Content Placeholder 3" descr="Properties of a normal distribution"/>
          <p:cNvPicPr>
            <a:picLocks noGrp="1"/>
          </p:cNvPicPr>
          <p:nvPr>
            <p:ph idx="1"/>
          </p:nvPr>
        </p:nvPicPr>
        <p:blipFill>
          <a:blip r:embed="rId2"/>
          <a:srcRect/>
          <a:stretch>
            <a:fillRect/>
          </a:stretch>
        </p:blipFill>
        <p:spPr bwMode="auto">
          <a:xfrm>
            <a:off x="2327275" y="1943100"/>
            <a:ext cx="5715000" cy="38100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1143000"/>
          </a:xfrm>
        </p:spPr>
        <p:txBody>
          <a:bodyPr>
            <a:normAutofit/>
          </a:bodyPr>
          <a:lstStyle/>
          <a:p>
            <a:pPr>
              <a:defRPr/>
            </a:pPr>
            <a:r>
              <a:rPr lang="en-US" sz="3200" dirty="0"/>
              <a:t>Normal Curve</a:t>
            </a:r>
          </a:p>
        </p:txBody>
      </p:sp>
      <p:pic>
        <p:nvPicPr>
          <p:cNvPr id="27651" name="Picture 2" descr="http://www.bigtrends.com/wp-content/uploads/2013/09/standard-deviation-options-trading-fat-tails-crude-oil-syria-futures-volatility-etf-education-technical-analysis.png"/>
          <p:cNvPicPr>
            <a:picLocks noChangeAspect="1" noChangeArrowheads="1"/>
          </p:cNvPicPr>
          <p:nvPr/>
        </p:nvPicPr>
        <p:blipFill>
          <a:blip r:embed="rId2"/>
          <a:srcRect/>
          <a:stretch>
            <a:fillRect/>
          </a:stretch>
        </p:blipFill>
        <p:spPr bwMode="auto">
          <a:xfrm>
            <a:off x="1981200" y="1981200"/>
            <a:ext cx="6142038" cy="34004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Probability Defined</a:t>
            </a:r>
          </a:p>
        </p:txBody>
      </p:sp>
      <p:sp>
        <p:nvSpPr>
          <p:cNvPr id="3" name="Content Placeholder 2"/>
          <p:cNvSpPr>
            <a:spLocks noGrp="1"/>
          </p:cNvSpPr>
          <p:nvPr>
            <p:ph idx="1"/>
          </p:nvPr>
        </p:nvSpPr>
        <p:spPr>
          <a:xfrm>
            <a:off x="1143000" y="1447800"/>
            <a:ext cx="7790688" cy="4800600"/>
          </a:xfrm>
        </p:spPr>
        <p:txBody>
          <a:bodyPr>
            <a:normAutofit/>
          </a:bodyPr>
          <a:lstStyle/>
          <a:p>
            <a:pPr>
              <a:buClr>
                <a:schemeClr val="tx1"/>
              </a:buClr>
              <a:buFont typeface="Wingdings" panose="05000000000000000000" pitchFamily="2" charset="2"/>
              <a:buChar char="Ø"/>
            </a:pPr>
            <a:r>
              <a:rPr lang="en-US" sz="2400" dirty="0">
                <a:solidFill>
                  <a:srgbClr val="002060"/>
                </a:solidFill>
              </a:rPr>
              <a:t>Probability of a given event is an expression of likelihood or chance of occurrence of an event.</a:t>
            </a:r>
          </a:p>
          <a:p>
            <a:pPr>
              <a:buClr>
                <a:schemeClr val="tx1"/>
              </a:buClr>
              <a:buFont typeface="Wingdings" panose="05000000000000000000" pitchFamily="2" charset="2"/>
              <a:buChar char="Ø"/>
            </a:pPr>
            <a:r>
              <a:rPr lang="en-US" sz="2400" dirty="0">
                <a:solidFill>
                  <a:srgbClr val="002060"/>
                </a:solidFill>
              </a:rPr>
              <a:t>Probability is a number which ranges from ‘0’ (zero) to ‘1’ (one).</a:t>
            </a:r>
          </a:p>
          <a:p>
            <a:pPr>
              <a:buClr>
                <a:schemeClr val="tx1"/>
              </a:buClr>
              <a:buFont typeface="Wingdings" panose="05000000000000000000" pitchFamily="2" charset="2"/>
              <a:buChar char="Ø"/>
            </a:pPr>
            <a:r>
              <a:rPr lang="en-US" sz="2400" dirty="0">
                <a:solidFill>
                  <a:srgbClr val="002060"/>
                </a:solidFill>
              </a:rPr>
              <a:t>Probability is ‘zero’ for an event which cannot occur and ‘one’ for an event certain to occur.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7790688" cy="1143000"/>
          </a:xfrm>
        </p:spPr>
        <p:txBody>
          <a:bodyPr>
            <a:normAutofit fontScale="90000"/>
          </a:bodyPr>
          <a:lstStyle/>
          <a:p>
            <a:r>
              <a:rPr lang="en-US" sz="3600" dirty="0"/>
              <a:t>Probability and the Normal Curve</a:t>
            </a:r>
            <a:r>
              <a:rPr lang="en-US" dirty="0"/>
              <a:t/>
            </a:r>
            <a:br>
              <a:rPr lang="en-US" dirty="0"/>
            </a:br>
            <a:endParaRPr lang="en-US" dirty="0"/>
          </a:p>
        </p:txBody>
      </p:sp>
      <p:sp>
        <p:nvSpPr>
          <p:cNvPr id="3" name="Content Placeholder 2"/>
          <p:cNvSpPr>
            <a:spLocks noGrp="1"/>
          </p:cNvSpPr>
          <p:nvPr>
            <p:ph idx="1"/>
          </p:nvPr>
        </p:nvSpPr>
        <p:spPr>
          <a:xfrm>
            <a:off x="1066800" y="1219200"/>
            <a:ext cx="8077200" cy="5486400"/>
          </a:xfrm>
        </p:spPr>
        <p:txBody>
          <a:bodyPr>
            <a:normAutofit fontScale="70000" lnSpcReduction="20000"/>
          </a:bodyPr>
          <a:lstStyle/>
          <a:p>
            <a:pPr lvl="0">
              <a:buClrTx/>
              <a:buFont typeface="Wingdings" pitchFamily="2" charset="2"/>
              <a:buChar char="Ø"/>
            </a:pPr>
            <a:r>
              <a:rPr lang="en-US" sz="2800" dirty="0">
                <a:solidFill>
                  <a:srgbClr val="002060"/>
                </a:solidFill>
              </a:rPr>
              <a:t>The total area under the normal curve is equal to 1 (or 100%)</a:t>
            </a:r>
          </a:p>
          <a:p>
            <a:pPr lvl="0">
              <a:buClrTx/>
              <a:buFont typeface="Wingdings" pitchFamily="2" charset="2"/>
              <a:buChar char="Ø"/>
            </a:pPr>
            <a:endParaRPr lang="en-US" sz="2800" dirty="0">
              <a:solidFill>
                <a:srgbClr val="002060"/>
              </a:solidFill>
            </a:endParaRPr>
          </a:p>
          <a:p>
            <a:pPr>
              <a:buClrTx/>
              <a:buFont typeface="Wingdings" pitchFamily="2" charset="2"/>
              <a:buChar char="Ø"/>
            </a:pPr>
            <a:r>
              <a:rPr lang="en-US" sz="2800" dirty="0">
                <a:solidFill>
                  <a:srgbClr val="002060"/>
                </a:solidFill>
              </a:rPr>
              <a:t>Every normal curve (regardless of its mean or standard deviation) conforms to the following "rule".</a:t>
            </a:r>
          </a:p>
          <a:p>
            <a:pPr>
              <a:buClrTx/>
              <a:buFont typeface="Wingdings" pitchFamily="2" charset="2"/>
              <a:buChar char="Ø"/>
            </a:pPr>
            <a:endParaRPr lang="en-US" sz="2800" dirty="0">
              <a:solidFill>
                <a:srgbClr val="002060"/>
              </a:solidFill>
            </a:endParaRPr>
          </a:p>
          <a:p>
            <a:pPr lvl="0">
              <a:buClrTx/>
              <a:buFont typeface="Wingdings" pitchFamily="2" charset="2"/>
              <a:buChar char="Ø"/>
            </a:pPr>
            <a:r>
              <a:rPr lang="en-US" sz="2800" dirty="0">
                <a:solidFill>
                  <a:srgbClr val="002060"/>
                </a:solidFill>
              </a:rPr>
              <a:t>About 68% of the area under the curve falls within 1 standard deviation of the mean.</a:t>
            </a:r>
          </a:p>
          <a:p>
            <a:pPr lvl="0">
              <a:buClrTx/>
              <a:buFont typeface="Wingdings" pitchFamily="2" charset="2"/>
              <a:buChar char="Ø"/>
            </a:pPr>
            <a:endParaRPr lang="en-US" sz="2800" dirty="0">
              <a:solidFill>
                <a:srgbClr val="002060"/>
              </a:solidFill>
            </a:endParaRPr>
          </a:p>
          <a:p>
            <a:pPr lvl="0">
              <a:buClrTx/>
              <a:buFont typeface="Wingdings" pitchFamily="2" charset="2"/>
              <a:buChar char="Ø"/>
            </a:pPr>
            <a:r>
              <a:rPr lang="en-US" sz="2800" dirty="0">
                <a:solidFill>
                  <a:srgbClr val="002060"/>
                </a:solidFill>
              </a:rPr>
              <a:t>About 95% of the area under the curve falls within 2 standard deviations of the mean.</a:t>
            </a:r>
          </a:p>
          <a:p>
            <a:pPr lvl="0">
              <a:buClrTx/>
              <a:buFont typeface="Wingdings" pitchFamily="2" charset="2"/>
              <a:buChar char="Ø"/>
            </a:pPr>
            <a:endParaRPr lang="en-US" sz="2800" dirty="0">
              <a:solidFill>
                <a:srgbClr val="002060"/>
              </a:solidFill>
            </a:endParaRPr>
          </a:p>
          <a:p>
            <a:pPr lvl="0">
              <a:buClrTx/>
              <a:buFont typeface="Wingdings" pitchFamily="2" charset="2"/>
              <a:buChar char="Ø"/>
            </a:pPr>
            <a:r>
              <a:rPr lang="en-US" sz="2800" dirty="0">
                <a:solidFill>
                  <a:srgbClr val="002060"/>
                </a:solidFill>
              </a:rPr>
              <a:t>About 99.7% of the area under the curve falls within 3 standard deviations of the mean.</a:t>
            </a:r>
          </a:p>
          <a:p>
            <a:pPr lvl="0">
              <a:buNone/>
            </a:pPr>
            <a:endParaRPr lang="en-US" sz="2800" dirty="0">
              <a:solidFill>
                <a:srgbClr val="002060"/>
              </a:solidFill>
            </a:endParaRPr>
          </a:p>
          <a:p>
            <a:pPr>
              <a:buNone/>
            </a:pPr>
            <a:r>
              <a:rPr lang="en-US" sz="2800" dirty="0">
                <a:solidFill>
                  <a:srgbClr val="002060"/>
                </a:solidFill>
              </a:rPr>
              <a:t>	Clearly,  given a normal distribution, most outcomes will be within 3 </a:t>
            </a:r>
          </a:p>
          <a:p>
            <a:pPr>
              <a:buNone/>
            </a:pPr>
            <a:r>
              <a:rPr lang="en-US" sz="2800" dirty="0">
                <a:solidFill>
                  <a:srgbClr val="002060"/>
                </a:solidFill>
              </a:rPr>
              <a:t>standard deviations of the mean.</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143000" y="457200"/>
            <a:ext cx="7696200" cy="1295400"/>
          </a:xfrm>
        </p:spPr>
        <p:txBody>
          <a:bodyPr/>
          <a:lstStyle/>
          <a:p>
            <a:r>
              <a:rPr lang="en-US" sz="3200" dirty="0"/>
              <a:t> Z Score</a:t>
            </a:r>
          </a:p>
        </p:txBody>
      </p:sp>
      <p:sp>
        <p:nvSpPr>
          <p:cNvPr id="25603" name="Rectangle 3"/>
          <p:cNvSpPr>
            <a:spLocks noGrp="1" noChangeArrowheads="1"/>
          </p:cNvSpPr>
          <p:nvPr>
            <p:ph type="body" idx="1"/>
          </p:nvPr>
        </p:nvSpPr>
        <p:spPr>
          <a:xfrm>
            <a:off x="1143000" y="1524000"/>
            <a:ext cx="7467600" cy="4267200"/>
          </a:xfrm>
        </p:spPr>
        <p:txBody>
          <a:bodyPr>
            <a:normAutofit fontScale="92500"/>
          </a:bodyPr>
          <a:lstStyle/>
          <a:p>
            <a:pPr>
              <a:buNone/>
            </a:pPr>
            <a:r>
              <a:rPr lang="en-US" sz="2200" dirty="0">
                <a:solidFill>
                  <a:srgbClr val="002060"/>
                </a:solidFill>
              </a:rPr>
              <a:t>Any variable X following normal distribution with mean X – bar and </a:t>
            </a:r>
          </a:p>
          <a:p>
            <a:pPr>
              <a:buNone/>
            </a:pPr>
            <a:r>
              <a:rPr lang="en-US" sz="2200" dirty="0">
                <a:solidFill>
                  <a:srgbClr val="002060"/>
                </a:solidFill>
              </a:rPr>
              <a:t>standard deviation S.D can be linearly transformed to the standard </a:t>
            </a:r>
          </a:p>
          <a:p>
            <a:pPr>
              <a:buNone/>
            </a:pPr>
            <a:r>
              <a:rPr lang="en-US" sz="2200" dirty="0">
                <a:solidFill>
                  <a:srgbClr val="002060"/>
                </a:solidFill>
              </a:rPr>
              <a:t>normal distribution by subtracting mean and dividing by standard </a:t>
            </a:r>
          </a:p>
          <a:p>
            <a:pPr>
              <a:buNone/>
            </a:pPr>
            <a:r>
              <a:rPr lang="en-US" sz="2200" dirty="0">
                <a:solidFill>
                  <a:srgbClr val="002060"/>
                </a:solidFill>
              </a:rPr>
              <a:t>deviation.</a:t>
            </a:r>
          </a:p>
          <a:p>
            <a:pPr>
              <a:buNone/>
            </a:pPr>
            <a:r>
              <a:rPr lang="en-US" sz="2400" dirty="0">
                <a:solidFill>
                  <a:srgbClr val="002060"/>
                </a:solidFill>
              </a:rPr>
              <a:t> </a:t>
            </a:r>
          </a:p>
          <a:p>
            <a:pPr>
              <a:buNone/>
            </a:pPr>
            <a:endParaRPr lang="en-US" sz="2400" dirty="0">
              <a:solidFill>
                <a:srgbClr val="002060"/>
              </a:solidFill>
            </a:endParaRPr>
          </a:p>
          <a:p>
            <a:pPr>
              <a:buNone/>
            </a:pPr>
            <a:r>
              <a:rPr lang="en-US" sz="2400" dirty="0">
                <a:solidFill>
                  <a:srgbClr val="002060"/>
                </a:solidFill>
              </a:rPr>
              <a:t>Z indicates how many standard deviations away from the mean </a:t>
            </a:r>
          </a:p>
          <a:p>
            <a:pPr>
              <a:buNone/>
            </a:pPr>
            <a:r>
              <a:rPr lang="en-US" sz="2400" dirty="0">
                <a:solidFill>
                  <a:srgbClr val="002060"/>
                </a:solidFill>
              </a:rPr>
              <a:t>that the point X lies.</a:t>
            </a:r>
          </a:p>
          <a:p>
            <a:pPr>
              <a:buFont typeface="Wingdings" pitchFamily="2" charset="2"/>
              <a:buNone/>
            </a:pPr>
            <a:endParaRPr lang="en-US" sz="2400" dirty="0">
              <a:solidFill>
                <a:srgbClr val="002060"/>
              </a:solidFill>
            </a:endParaRPr>
          </a:p>
          <a:p>
            <a:pPr>
              <a:buNone/>
            </a:pPr>
            <a:r>
              <a:rPr lang="en-US" sz="2400" dirty="0">
                <a:solidFill>
                  <a:srgbClr val="002060"/>
                </a:solidFill>
              </a:rPr>
              <a:t>Z score is calculated to 2 decimal places.</a:t>
            </a:r>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1441"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277940" y="3048000"/>
            <a:ext cx="1455860" cy="850615"/>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52600" y="1066800"/>
            <a:ext cx="5907087" cy="2633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a:xfrm>
            <a:off x="990600" y="4191000"/>
            <a:ext cx="8077200" cy="2590800"/>
          </a:xfrm>
        </p:spPr>
        <p:txBody>
          <a:bodyPr/>
          <a:lstStyle/>
          <a:p>
            <a:r>
              <a:rPr lang="en-US" sz="1800" b="1" dirty="0">
                <a:solidFill>
                  <a:schemeClr val="tx1"/>
                </a:solidFill>
              </a:rPr>
              <a:t>e (2.718281828...):</a:t>
            </a:r>
            <a:r>
              <a:rPr lang="en-US" sz="1800" dirty="0">
                <a:solidFill>
                  <a:schemeClr val="tx1"/>
                </a:solidFill>
              </a:rPr>
              <a:t>  Also known as Euler's number, is a critically important number in mathematics. It forms the basis of the exponential function and the natural logarithm, and like π it crops up in innumerable places (even where you wouldn't expect it). </a:t>
            </a:r>
          </a:p>
          <a:p>
            <a:endParaRPr lang="en-US" sz="1800" dirty="0">
              <a:solidFill>
                <a:schemeClr val="tx1"/>
              </a:solidFill>
            </a:endParaRPr>
          </a:p>
          <a:p>
            <a:r>
              <a:rPr lang="el-GR" sz="2000" b="1" dirty="0">
                <a:solidFill>
                  <a:schemeClr val="tx1"/>
                </a:solidFill>
              </a:rPr>
              <a:t>π </a:t>
            </a:r>
            <a:r>
              <a:rPr lang="en-US" sz="2000" b="1" dirty="0">
                <a:solidFill>
                  <a:schemeClr val="tx1"/>
                </a:solidFill>
              </a:rPr>
              <a:t>value: </a:t>
            </a:r>
            <a:r>
              <a:rPr lang="en-US" sz="1800" dirty="0">
                <a:solidFill>
                  <a:schemeClr val="tx1"/>
                </a:solidFill>
              </a:rPr>
              <a:t> pi—which is written as the Greek letter for p, or π—is the ratio of the circumference of any circle to the diameter of that circle. Regardless of the circle's size, this ratio will always equal pi. In decimal form, the value of pi is approximately 3.14.</a:t>
            </a:r>
          </a:p>
        </p:txBody>
      </p:sp>
    </p:spTree>
    <p:extLst>
      <p:ext uri="{BB962C8B-B14F-4D97-AF65-F5344CB8AC3E}">
        <p14:creationId xmlns:p14="http://schemas.microsoft.com/office/powerpoint/2010/main" xmlns="" val="3216410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762000"/>
            <a:ext cx="7924800" cy="5486400"/>
          </a:xfrm>
        </p:spPr>
        <p:txBody>
          <a:bodyPr>
            <a:normAutofit fontScale="92500"/>
          </a:bodyPr>
          <a:lstStyle/>
          <a:p>
            <a:pPr>
              <a:buNone/>
            </a:pPr>
            <a:r>
              <a:rPr lang="en-US" sz="2400" b="1" dirty="0">
                <a:solidFill>
                  <a:srgbClr val="002060"/>
                </a:solidFill>
              </a:rPr>
              <a:t>What are the uses of Normal Distribution?</a:t>
            </a:r>
          </a:p>
          <a:p>
            <a:pPr>
              <a:buNone/>
            </a:pPr>
            <a:endParaRPr lang="en-US" sz="2400" b="1" dirty="0">
              <a:solidFill>
                <a:srgbClr val="002060"/>
              </a:solidFill>
            </a:endParaRPr>
          </a:p>
          <a:p>
            <a:pPr>
              <a:buNone/>
            </a:pPr>
            <a:r>
              <a:rPr lang="en-US" sz="2400" dirty="0">
                <a:solidFill>
                  <a:srgbClr val="002060"/>
                </a:solidFill>
              </a:rPr>
              <a:t>The normal distribution is used in natural and behavioral sciences </a:t>
            </a:r>
          </a:p>
          <a:p>
            <a:pPr>
              <a:buNone/>
            </a:pPr>
            <a:r>
              <a:rPr lang="en-US" sz="2400" dirty="0">
                <a:solidFill>
                  <a:srgbClr val="002060"/>
                </a:solidFill>
              </a:rPr>
              <a:t>and numerous other fields. </a:t>
            </a:r>
          </a:p>
          <a:p>
            <a:pPr>
              <a:buNone/>
            </a:pPr>
            <a:endParaRPr lang="en-US" sz="2400" dirty="0">
              <a:solidFill>
                <a:srgbClr val="002060"/>
              </a:solidFill>
            </a:endParaRPr>
          </a:p>
          <a:p>
            <a:pPr>
              <a:buNone/>
            </a:pPr>
            <a:r>
              <a:rPr lang="en-US" sz="2400" dirty="0">
                <a:solidFill>
                  <a:srgbClr val="002060"/>
                </a:solidFill>
              </a:rPr>
              <a:t>It is useful in describing the frequency of standardized test scores, </a:t>
            </a:r>
          </a:p>
          <a:p>
            <a:pPr>
              <a:buNone/>
            </a:pPr>
            <a:r>
              <a:rPr lang="en-US" sz="2400" dirty="0">
                <a:solidFill>
                  <a:srgbClr val="002060"/>
                </a:solidFill>
              </a:rPr>
              <a:t>how many students earned particular scores, percentage of </a:t>
            </a:r>
          </a:p>
          <a:p>
            <a:pPr>
              <a:buNone/>
            </a:pPr>
            <a:r>
              <a:rPr lang="en-US" sz="2400" dirty="0">
                <a:solidFill>
                  <a:srgbClr val="002060"/>
                </a:solidFill>
              </a:rPr>
              <a:t>migrants, rural workforce below or above certain level (adult </a:t>
            </a:r>
          </a:p>
          <a:p>
            <a:pPr>
              <a:buNone/>
            </a:pPr>
            <a:r>
              <a:rPr lang="en-US" sz="2400" dirty="0">
                <a:solidFill>
                  <a:srgbClr val="002060"/>
                </a:solidFill>
              </a:rPr>
              <a:t>female population above certain heights or below certain heights) </a:t>
            </a:r>
          </a:p>
          <a:p>
            <a:pPr>
              <a:buNone/>
            </a:pPr>
            <a:r>
              <a:rPr lang="en-US" sz="2400" dirty="0">
                <a:solidFill>
                  <a:srgbClr val="002060"/>
                </a:solidFill>
              </a:rPr>
              <a:t>etc.</a:t>
            </a:r>
          </a:p>
          <a:p>
            <a:pPr>
              <a:buNone/>
            </a:pPr>
            <a:endParaRPr lang="en-US" sz="2400" dirty="0">
              <a:solidFill>
                <a:srgbClr val="002060"/>
              </a:solidFill>
            </a:endParaRPr>
          </a:p>
          <a:p>
            <a:pPr>
              <a:buNone/>
            </a:pPr>
            <a:r>
              <a:rPr lang="en-US" sz="2400" dirty="0">
                <a:solidFill>
                  <a:srgbClr val="002060"/>
                </a:solidFill>
              </a:rPr>
              <a:t>The major use of Normal distribution is the role it plays in </a:t>
            </a:r>
          </a:p>
          <a:p>
            <a:pPr>
              <a:buNone/>
            </a:pPr>
            <a:r>
              <a:rPr lang="en-US" sz="2400" dirty="0">
                <a:solidFill>
                  <a:srgbClr val="002060"/>
                </a:solidFill>
              </a:rPr>
              <a:t>statistical inference, hypothesis testing and to make decisions.</a:t>
            </a:r>
            <a:endParaRPr lang="en-US" dirty="0">
              <a:solidFill>
                <a:srgbClr val="002060"/>
              </a:solidFill>
            </a:endParaRP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676400" y="304800"/>
            <a:ext cx="7010400" cy="1295400"/>
          </a:xfrm>
        </p:spPr>
        <p:txBody>
          <a:bodyPr/>
          <a:lstStyle/>
          <a:p>
            <a:r>
              <a:rPr lang="en-US" sz="4300"/>
              <a:t> </a:t>
            </a:r>
          </a:p>
        </p:txBody>
      </p:sp>
      <p:sp>
        <p:nvSpPr>
          <p:cNvPr id="13315" name="Rectangle 3"/>
          <p:cNvSpPr>
            <a:spLocks noGrp="1" noChangeArrowheads="1"/>
          </p:cNvSpPr>
          <p:nvPr>
            <p:ph type="body" idx="1"/>
          </p:nvPr>
        </p:nvSpPr>
        <p:spPr>
          <a:xfrm>
            <a:off x="1435608" y="1631950"/>
            <a:ext cx="7498080" cy="4616450"/>
          </a:xfrm>
        </p:spPr>
        <p:txBody>
          <a:bodyPr/>
          <a:lstStyle/>
          <a:p>
            <a:pPr>
              <a:buFont typeface="Wingdings" pitchFamily="2" charset="2"/>
              <a:buNone/>
            </a:pPr>
            <a:r>
              <a:rPr lang="en-US" sz="2400" dirty="0"/>
              <a:t>                                                        </a:t>
            </a:r>
          </a:p>
          <a:p>
            <a:pPr>
              <a:buFont typeface="Wingdings" pitchFamily="2" charset="2"/>
              <a:buNone/>
            </a:pPr>
            <a:r>
              <a:rPr lang="en-US" sz="2400" dirty="0"/>
              <a:t>                                                                                                                       </a:t>
            </a:r>
          </a:p>
          <a:p>
            <a:pPr>
              <a:buFont typeface="Wingdings" pitchFamily="2" charset="2"/>
              <a:buNone/>
            </a:pPr>
            <a:r>
              <a:rPr lang="en-US" sz="1800" b="1" dirty="0"/>
              <a:t>                                                                                        </a:t>
            </a:r>
          </a:p>
          <a:p>
            <a:pPr>
              <a:buFont typeface="Wingdings" pitchFamily="2" charset="2"/>
              <a:buNone/>
            </a:pPr>
            <a:r>
              <a:rPr lang="en-US" sz="2400" dirty="0"/>
              <a:t>                       </a:t>
            </a:r>
          </a:p>
          <a:p>
            <a:pPr>
              <a:buFont typeface="Wingdings" pitchFamily="2" charset="2"/>
              <a:buNone/>
            </a:pPr>
            <a:r>
              <a:rPr lang="en-US" sz="2400" dirty="0"/>
              <a:t>                                                                           </a:t>
            </a:r>
            <a:endParaRPr lang="en-US" sz="1800" b="1" dirty="0"/>
          </a:p>
          <a:p>
            <a:pPr>
              <a:buFont typeface="Wingdings" pitchFamily="2" charset="2"/>
              <a:buNone/>
            </a:pPr>
            <a:endParaRPr lang="en-US" sz="2400" dirty="0"/>
          </a:p>
          <a:p>
            <a:pPr>
              <a:buFont typeface="Wingdings" pitchFamily="2" charset="2"/>
              <a:buNone/>
            </a:pPr>
            <a:r>
              <a:rPr lang="en-US" sz="1800" b="1" dirty="0"/>
              <a:t>    </a:t>
            </a:r>
          </a:p>
          <a:p>
            <a:pPr>
              <a:buFont typeface="Wingdings" pitchFamily="2" charset="2"/>
              <a:buNone/>
            </a:pPr>
            <a:r>
              <a:rPr lang="en-US" sz="1800" b="1" dirty="0"/>
              <a:t>                                                                                              </a:t>
            </a:r>
            <a:r>
              <a:rPr lang="en-US" sz="2400" dirty="0"/>
              <a:t>                                                                                                                                                                           </a:t>
            </a:r>
          </a:p>
          <a:p>
            <a:pPr>
              <a:buFont typeface="Wingdings" pitchFamily="2" charset="2"/>
              <a:buNone/>
            </a:pPr>
            <a:r>
              <a:rPr lang="en-US" sz="2400" dirty="0"/>
              <a:t> -3       -2        -1            μ           1          2            3</a:t>
            </a:r>
          </a:p>
          <a:p>
            <a:pPr>
              <a:buFont typeface="Wingdings" pitchFamily="2" charset="2"/>
              <a:buNone/>
            </a:pPr>
            <a:r>
              <a:rPr lang="en-US" sz="2400" dirty="0"/>
              <a:t>                                 	 </a:t>
            </a:r>
          </a:p>
        </p:txBody>
      </p:sp>
      <p:sp>
        <p:nvSpPr>
          <p:cNvPr id="13316" name="Freeform 4"/>
          <p:cNvSpPr>
            <a:spLocks/>
          </p:cNvSpPr>
          <p:nvPr/>
        </p:nvSpPr>
        <p:spPr bwMode="auto">
          <a:xfrm>
            <a:off x="1611313" y="1981200"/>
            <a:ext cx="7178675" cy="2792413"/>
          </a:xfrm>
          <a:custGeom>
            <a:avLst/>
            <a:gdLst/>
            <a:ahLst/>
            <a:cxnLst>
              <a:cxn ang="0">
                <a:pos x="0" y="1659"/>
              </a:cxn>
              <a:cxn ang="0">
                <a:pos x="756" y="1349"/>
              </a:cxn>
              <a:cxn ang="0">
                <a:pos x="1998" y="23"/>
              </a:cxn>
              <a:cxn ang="0">
                <a:pos x="4112" y="1484"/>
              </a:cxn>
              <a:cxn ang="0">
                <a:pos x="4459" y="1676"/>
              </a:cxn>
            </a:cxnLst>
            <a:rect l="0" t="0" r="r" b="b"/>
            <a:pathLst>
              <a:path w="4522" h="1759">
                <a:moveTo>
                  <a:pt x="0" y="1659"/>
                </a:moveTo>
                <a:cubicBezTo>
                  <a:pt x="124" y="1607"/>
                  <a:pt x="423" y="1622"/>
                  <a:pt x="756" y="1349"/>
                </a:cubicBezTo>
                <a:cubicBezTo>
                  <a:pt x="1089" y="1076"/>
                  <a:pt x="1439" y="0"/>
                  <a:pt x="1998" y="23"/>
                </a:cubicBezTo>
                <a:cubicBezTo>
                  <a:pt x="2557" y="46"/>
                  <a:pt x="3702" y="1209"/>
                  <a:pt x="4112" y="1484"/>
                </a:cubicBezTo>
                <a:cubicBezTo>
                  <a:pt x="4522" y="1759"/>
                  <a:pt x="4387" y="1636"/>
                  <a:pt x="4459" y="1676"/>
                </a:cubicBezTo>
              </a:path>
            </a:pathLst>
          </a:custGeom>
          <a:noFill/>
          <a:ln w="9525">
            <a:solidFill>
              <a:schemeClr val="tx1"/>
            </a:solidFill>
            <a:round/>
            <a:headEnd/>
            <a:tailEnd/>
          </a:ln>
          <a:effectLst/>
        </p:spPr>
        <p:txBody>
          <a:bodyPr/>
          <a:lstStyle/>
          <a:p>
            <a:endParaRPr lang="en-US"/>
          </a:p>
        </p:txBody>
      </p:sp>
      <p:sp>
        <p:nvSpPr>
          <p:cNvPr id="13317" name="Line 5"/>
          <p:cNvSpPr>
            <a:spLocks noChangeShapeType="1"/>
          </p:cNvSpPr>
          <p:nvPr/>
        </p:nvSpPr>
        <p:spPr bwMode="auto">
          <a:xfrm>
            <a:off x="1447800" y="4800600"/>
            <a:ext cx="7239000" cy="0"/>
          </a:xfrm>
          <a:prstGeom prst="line">
            <a:avLst/>
          </a:prstGeom>
          <a:noFill/>
          <a:ln w="9525">
            <a:solidFill>
              <a:schemeClr val="tx1"/>
            </a:solidFill>
            <a:round/>
            <a:headEnd/>
            <a:tailEnd/>
          </a:ln>
          <a:effectLst/>
        </p:spPr>
        <p:txBody>
          <a:bodyPr/>
          <a:lstStyle/>
          <a:p>
            <a:endParaRPr lang="en-US"/>
          </a:p>
        </p:txBody>
      </p:sp>
      <p:sp>
        <p:nvSpPr>
          <p:cNvPr id="13319" name="Line 7"/>
          <p:cNvSpPr>
            <a:spLocks noChangeShapeType="1"/>
          </p:cNvSpPr>
          <p:nvPr/>
        </p:nvSpPr>
        <p:spPr bwMode="auto">
          <a:xfrm>
            <a:off x="4800600" y="2057400"/>
            <a:ext cx="0" cy="2743200"/>
          </a:xfrm>
          <a:prstGeom prst="line">
            <a:avLst/>
          </a:prstGeom>
          <a:noFill/>
          <a:ln w="9525">
            <a:solidFill>
              <a:schemeClr val="tx1"/>
            </a:solidFill>
            <a:round/>
            <a:headEnd/>
            <a:tailEnd/>
          </a:ln>
          <a:effectLst/>
        </p:spPr>
        <p:txBody>
          <a:bodyPr/>
          <a:lstStyle/>
          <a:p>
            <a:endParaRPr lang="en-US"/>
          </a:p>
        </p:txBody>
      </p:sp>
      <p:sp>
        <p:nvSpPr>
          <p:cNvPr id="13320" name="Line 8"/>
          <p:cNvSpPr>
            <a:spLocks noChangeShapeType="1"/>
          </p:cNvSpPr>
          <p:nvPr/>
        </p:nvSpPr>
        <p:spPr bwMode="auto">
          <a:xfrm>
            <a:off x="5943600" y="2590800"/>
            <a:ext cx="0" cy="2209800"/>
          </a:xfrm>
          <a:prstGeom prst="line">
            <a:avLst/>
          </a:prstGeom>
          <a:noFill/>
          <a:ln w="9525">
            <a:solidFill>
              <a:schemeClr val="tx1"/>
            </a:solidFill>
            <a:round/>
            <a:headEnd/>
            <a:tailEnd/>
          </a:ln>
          <a:effectLst/>
        </p:spPr>
        <p:txBody>
          <a:bodyPr/>
          <a:lstStyle/>
          <a:p>
            <a:endParaRPr lang="en-US"/>
          </a:p>
        </p:txBody>
      </p:sp>
      <p:sp>
        <p:nvSpPr>
          <p:cNvPr id="13321" name="Line 9"/>
          <p:cNvSpPr>
            <a:spLocks noChangeShapeType="1"/>
          </p:cNvSpPr>
          <p:nvPr/>
        </p:nvSpPr>
        <p:spPr bwMode="auto">
          <a:xfrm>
            <a:off x="6934200" y="3352800"/>
            <a:ext cx="0" cy="1447800"/>
          </a:xfrm>
          <a:prstGeom prst="line">
            <a:avLst/>
          </a:prstGeom>
          <a:noFill/>
          <a:ln w="9525">
            <a:solidFill>
              <a:schemeClr val="tx1"/>
            </a:solidFill>
            <a:round/>
            <a:headEnd/>
            <a:tailEnd/>
          </a:ln>
          <a:effectLst/>
        </p:spPr>
        <p:txBody>
          <a:bodyPr/>
          <a:lstStyle/>
          <a:p>
            <a:endParaRPr lang="en-US"/>
          </a:p>
        </p:txBody>
      </p:sp>
      <p:sp>
        <p:nvSpPr>
          <p:cNvPr id="13322" name="Line 10"/>
          <p:cNvSpPr>
            <a:spLocks noChangeShapeType="1"/>
          </p:cNvSpPr>
          <p:nvPr/>
        </p:nvSpPr>
        <p:spPr bwMode="auto">
          <a:xfrm>
            <a:off x="8077200" y="4343400"/>
            <a:ext cx="0" cy="457200"/>
          </a:xfrm>
          <a:prstGeom prst="line">
            <a:avLst/>
          </a:prstGeom>
          <a:noFill/>
          <a:ln w="9525">
            <a:solidFill>
              <a:schemeClr val="tx1"/>
            </a:solidFill>
            <a:round/>
            <a:headEnd/>
            <a:tailEnd/>
          </a:ln>
          <a:effectLst/>
        </p:spPr>
        <p:txBody>
          <a:bodyPr/>
          <a:lstStyle/>
          <a:p>
            <a:endParaRPr lang="en-US"/>
          </a:p>
        </p:txBody>
      </p:sp>
      <p:sp>
        <p:nvSpPr>
          <p:cNvPr id="13328" name="Rectangle 16"/>
          <p:cNvSpPr>
            <a:spLocks noChangeArrowheads="1"/>
          </p:cNvSpPr>
          <p:nvPr/>
        </p:nvSpPr>
        <p:spPr bwMode="auto">
          <a:xfrm>
            <a:off x="1752600" y="685800"/>
            <a:ext cx="7162800" cy="946150"/>
          </a:xfrm>
          <a:prstGeom prst="rect">
            <a:avLst/>
          </a:prstGeom>
          <a:noFill/>
          <a:ln w="9525">
            <a:noFill/>
            <a:miter lim="800000"/>
            <a:headEnd/>
            <a:tailEnd/>
          </a:ln>
          <a:effectLst/>
        </p:spPr>
        <p:txBody>
          <a:bodyPr>
            <a:spAutoFit/>
          </a:bodyPr>
          <a:lstStyle/>
          <a:p>
            <a:r>
              <a:rPr lang="en-US" sz="2800" dirty="0">
                <a:solidFill>
                  <a:schemeClr val="tx2"/>
                </a:solidFill>
              </a:rPr>
              <a:t>Diagram of Normal Distribution Curve </a:t>
            </a:r>
          </a:p>
          <a:p>
            <a:r>
              <a:rPr lang="en-US" sz="2800" dirty="0">
                <a:solidFill>
                  <a:schemeClr val="tx2"/>
                </a:solidFill>
              </a:rPr>
              <a:t>                 (z distribution)</a:t>
            </a:r>
          </a:p>
        </p:txBody>
      </p:sp>
    </p:spTree>
    <p:extLst>
      <p:ext uri="{BB962C8B-B14F-4D97-AF65-F5344CB8AC3E}">
        <p14:creationId xmlns:p14="http://schemas.microsoft.com/office/powerpoint/2010/main" xmlns="" val="389356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to="" calcmode="lin" valueType="num">
                                      <p:cBhvr>
                                        <p:cTn id="7" dur="1" fill="hold"/>
                                        <p:tgtEl>
                                          <p:spTgt spid="13315">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3315">
                                            <p:txEl>
                                              <p:pRg st="2" end="2"/>
                                            </p:txEl>
                                          </p:spTgt>
                                        </p:tgtEl>
                                        <p:attrNameLst>
                                          <p:attrName>style.visibility</p:attrName>
                                        </p:attrNameLst>
                                      </p:cBhvr>
                                      <p:to>
                                        <p:strVal val="visible"/>
                                      </p:to>
                                    </p:set>
                                    <p:animEffect transition="in" filter="checkerboard(across)">
                                      <p:cBhvr>
                                        <p:cTn id="12" dur="500"/>
                                        <p:tgtEl>
                                          <p:spTgt spid="133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315">
                                            <p:txEl>
                                              <p:pRg st="4" end="4"/>
                                            </p:txEl>
                                          </p:spTgt>
                                        </p:tgtEl>
                                        <p:attrNameLst>
                                          <p:attrName>style.visibility</p:attrName>
                                        </p:attrNameLst>
                                      </p:cBhvr>
                                      <p:to>
                                        <p:strVal val="visible"/>
                                      </p:to>
                                    </p:set>
                                    <p:animEffect transition="in" filter="blinds(horizontal)">
                                      <p:cBhvr>
                                        <p:cTn id="17" dur="500"/>
                                        <p:tgtEl>
                                          <p:spTgt spid="13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a:grpSpLocks/>
          </p:cNvGrpSpPr>
          <p:nvPr/>
        </p:nvGrpSpPr>
        <p:grpSpPr bwMode="auto">
          <a:xfrm>
            <a:off x="2362200" y="3733800"/>
            <a:ext cx="4343400" cy="2209800"/>
            <a:chOff x="1488" y="2352"/>
            <a:chExt cx="2736" cy="1392"/>
          </a:xfrm>
        </p:grpSpPr>
        <p:pic>
          <p:nvPicPr>
            <p:cNvPr id="56" name="Picture 6"/>
            <p:cNvPicPr>
              <a:picLocks noChangeAspect="1" noChangeArrowheads="1"/>
            </p:cNvPicPr>
            <p:nvPr/>
          </p:nvPicPr>
          <p:blipFill>
            <a:blip r:embed="rId2"/>
            <a:srcRect/>
            <a:stretch>
              <a:fillRect/>
            </a:stretch>
          </p:blipFill>
          <p:spPr bwMode="auto">
            <a:xfrm>
              <a:off x="1488" y="2352"/>
              <a:ext cx="2736" cy="1162"/>
            </a:xfrm>
            <a:prstGeom prst="rect">
              <a:avLst/>
            </a:prstGeom>
            <a:noFill/>
            <a:ln w="9525">
              <a:noFill/>
              <a:miter lim="800000"/>
              <a:headEnd/>
              <a:tailEnd/>
            </a:ln>
          </p:spPr>
        </p:pic>
        <p:sp>
          <p:nvSpPr>
            <p:cNvPr id="57" name="Line 7"/>
            <p:cNvSpPr>
              <a:spLocks noChangeShapeType="1"/>
            </p:cNvSpPr>
            <p:nvPr/>
          </p:nvSpPr>
          <p:spPr bwMode="auto">
            <a:xfrm>
              <a:off x="2856" y="2400"/>
              <a:ext cx="0" cy="1152"/>
            </a:xfrm>
            <a:prstGeom prst="line">
              <a:avLst/>
            </a:prstGeom>
            <a:noFill/>
            <a:ln w="9525">
              <a:solidFill>
                <a:schemeClr val="tx1"/>
              </a:solidFill>
              <a:round/>
              <a:headEnd/>
              <a:tailEnd/>
            </a:ln>
          </p:spPr>
          <p:txBody>
            <a:bodyPr wrap="none" anchor="ctr"/>
            <a:lstStyle/>
            <a:p>
              <a:endParaRPr lang="en-US"/>
            </a:p>
          </p:txBody>
        </p:sp>
        <p:sp>
          <p:nvSpPr>
            <p:cNvPr id="58" name="Line 8"/>
            <p:cNvSpPr>
              <a:spLocks noChangeShapeType="1"/>
            </p:cNvSpPr>
            <p:nvPr/>
          </p:nvSpPr>
          <p:spPr bwMode="auto">
            <a:xfrm>
              <a:off x="2464" y="2880"/>
              <a:ext cx="0" cy="672"/>
            </a:xfrm>
            <a:prstGeom prst="line">
              <a:avLst/>
            </a:prstGeom>
            <a:noFill/>
            <a:ln w="9525">
              <a:solidFill>
                <a:schemeClr val="tx1"/>
              </a:solidFill>
              <a:round/>
              <a:headEnd/>
              <a:tailEnd/>
            </a:ln>
          </p:spPr>
          <p:txBody>
            <a:bodyPr wrap="none" anchor="ctr"/>
            <a:lstStyle/>
            <a:p>
              <a:endParaRPr lang="en-US"/>
            </a:p>
          </p:txBody>
        </p:sp>
        <p:sp>
          <p:nvSpPr>
            <p:cNvPr id="59" name="Line 9"/>
            <p:cNvSpPr>
              <a:spLocks noChangeShapeType="1"/>
            </p:cNvSpPr>
            <p:nvPr/>
          </p:nvSpPr>
          <p:spPr bwMode="auto">
            <a:xfrm>
              <a:off x="3248" y="2880"/>
              <a:ext cx="0" cy="672"/>
            </a:xfrm>
            <a:prstGeom prst="line">
              <a:avLst/>
            </a:prstGeom>
            <a:noFill/>
            <a:ln w="9525">
              <a:solidFill>
                <a:schemeClr val="tx1"/>
              </a:solidFill>
              <a:round/>
              <a:headEnd/>
              <a:tailEnd/>
            </a:ln>
          </p:spPr>
          <p:txBody>
            <a:bodyPr wrap="none" anchor="ctr"/>
            <a:lstStyle/>
            <a:p>
              <a:endParaRPr lang="en-US"/>
            </a:p>
          </p:txBody>
        </p:sp>
        <p:sp>
          <p:nvSpPr>
            <p:cNvPr id="60" name="Line 10"/>
            <p:cNvSpPr>
              <a:spLocks noChangeShapeType="1"/>
            </p:cNvSpPr>
            <p:nvPr/>
          </p:nvSpPr>
          <p:spPr bwMode="auto">
            <a:xfrm>
              <a:off x="3648" y="3408"/>
              <a:ext cx="0" cy="144"/>
            </a:xfrm>
            <a:prstGeom prst="line">
              <a:avLst/>
            </a:prstGeom>
            <a:noFill/>
            <a:ln w="9525">
              <a:solidFill>
                <a:schemeClr val="tx1"/>
              </a:solidFill>
              <a:round/>
              <a:headEnd/>
              <a:tailEnd/>
            </a:ln>
          </p:spPr>
          <p:txBody>
            <a:bodyPr wrap="none" anchor="ctr"/>
            <a:lstStyle/>
            <a:p>
              <a:endParaRPr lang="en-US"/>
            </a:p>
          </p:txBody>
        </p:sp>
        <p:sp>
          <p:nvSpPr>
            <p:cNvPr id="61" name="Line 11"/>
            <p:cNvSpPr>
              <a:spLocks noChangeShapeType="1"/>
            </p:cNvSpPr>
            <p:nvPr/>
          </p:nvSpPr>
          <p:spPr bwMode="auto">
            <a:xfrm>
              <a:off x="2080" y="3408"/>
              <a:ext cx="0" cy="144"/>
            </a:xfrm>
            <a:prstGeom prst="line">
              <a:avLst/>
            </a:prstGeom>
            <a:noFill/>
            <a:ln w="9525">
              <a:solidFill>
                <a:schemeClr val="tx1"/>
              </a:solidFill>
              <a:round/>
              <a:headEnd/>
              <a:tailEnd/>
            </a:ln>
          </p:spPr>
          <p:txBody>
            <a:bodyPr wrap="none" anchor="ctr"/>
            <a:lstStyle/>
            <a:p>
              <a:endParaRPr lang="en-US"/>
            </a:p>
          </p:txBody>
        </p:sp>
        <p:sp>
          <p:nvSpPr>
            <p:cNvPr id="62" name="Line 15"/>
            <p:cNvSpPr>
              <a:spLocks noChangeShapeType="1"/>
            </p:cNvSpPr>
            <p:nvPr/>
          </p:nvSpPr>
          <p:spPr bwMode="auto">
            <a:xfrm>
              <a:off x="1536" y="3504"/>
              <a:ext cx="2688" cy="0"/>
            </a:xfrm>
            <a:prstGeom prst="line">
              <a:avLst/>
            </a:prstGeom>
            <a:noFill/>
            <a:ln w="9525">
              <a:solidFill>
                <a:schemeClr val="tx1"/>
              </a:solidFill>
              <a:round/>
              <a:headEnd/>
              <a:tailEnd/>
            </a:ln>
          </p:spPr>
          <p:txBody>
            <a:bodyPr wrap="none" anchor="ctr"/>
            <a:lstStyle/>
            <a:p>
              <a:endParaRPr lang="en-US"/>
            </a:p>
          </p:txBody>
        </p:sp>
        <p:sp>
          <p:nvSpPr>
            <p:cNvPr id="63" name="Text Box 16"/>
            <p:cNvSpPr txBox="1">
              <a:spLocks noChangeArrowheads="1"/>
            </p:cNvSpPr>
            <p:nvPr/>
          </p:nvSpPr>
          <p:spPr bwMode="auto">
            <a:xfrm>
              <a:off x="3168" y="3532"/>
              <a:ext cx="180" cy="212"/>
            </a:xfrm>
            <a:prstGeom prst="rect">
              <a:avLst/>
            </a:prstGeom>
            <a:noFill/>
            <a:ln w="9525">
              <a:noFill/>
              <a:miter lim="800000"/>
              <a:headEnd/>
              <a:tailEnd/>
            </a:ln>
          </p:spPr>
          <p:txBody>
            <a:bodyPr wrap="none">
              <a:spAutoFit/>
            </a:bodyPr>
            <a:lstStyle/>
            <a:p>
              <a:r>
                <a:rPr lang="en-US" sz="1600"/>
                <a:t>1</a:t>
              </a:r>
            </a:p>
          </p:txBody>
        </p:sp>
        <p:sp>
          <p:nvSpPr>
            <p:cNvPr id="64" name="Text Box 17"/>
            <p:cNvSpPr txBox="1">
              <a:spLocks noChangeArrowheads="1"/>
            </p:cNvSpPr>
            <p:nvPr/>
          </p:nvSpPr>
          <p:spPr bwMode="auto">
            <a:xfrm>
              <a:off x="3552" y="3532"/>
              <a:ext cx="180" cy="212"/>
            </a:xfrm>
            <a:prstGeom prst="rect">
              <a:avLst/>
            </a:prstGeom>
            <a:noFill/>
            <a:ln w="9525">
              <a:noFill/>
              <a:miter lim="800000"/>
              <a:headEnd/>
              <a:tailEnd/>
            </a:ln>
          </p:spPr>
          <p:txBody>
            <a:bodyPr wrap="none">
              <a:spAutoFit/>
            </a:bodyPr>
            <a:lstStyle/>
            <a:p>
              <a:r>
                <a:rPr lang="en-US" sz="1600"/>
                <a:t>2</a:t>
              </a:r>
            </a:p>
          </p:txBody>
        </p:sp>
        <p:sp>
          <p:nvSpPr>
            <p:cNvPr id="65" name="Text Box 18"/>
            <p:cNvSpPr txBox="1">
              <a:spLocks noChangeArrowheads="1"/>
            </p:cNvSpPr>
            <p:nvPr/>
          </p:nvSpPr>
          <p:spPr bwMode="auto">
            <a:xfrm>
              <a:off x="2369" y="3532"/>
              <a:ext cx="223" cy="212"/>
            </a:xfrm>
            <a:prstGeom prst="rect">
              <a:avLst/>
            </a:prstGeom>
            <a:noFill/>
            <a:ln w="9525">
              <a:noFill/>
              <a:miter lim="800000"/>
              <a:headEnd/>
              <a:tailEnd/>
            </a:ln>
          </p:spPr>
          <p:txBody>
            <a:bodyPr wrap="none">
              <a:spAutoFit/>
            </a:bodyPr>
            <a:lstStyle/>
            <a:p>
              <a:r>
                <a:rPr lang="en-US" sz="1600"/>
                <a:t>-1</a:t>
              </a:r>
            </a:p>
          </p:txBody>
        </p:sp>
        <p:sp>
          <p:nvSpPr>
            <p:cNvPr id="66" name="Text Box 19"/>
            <p:cNvSpPr txBox="1">
              <a:spLocks noChangeArrowheads="1"/>
            </p:cNvSpPr>
            <p:nvPr/>
          </p:nvSpPr>
          <p:spPr bwMode="auto">
            <a:xfrm>
              <a:off x="1980" y="3532"/>
              <a:ext cx="223" cy="212"/>
            </a:xfrm>
            <a:prstGeom prst="rect">
              <a:avLst/>
            </a:prstGeom>
            <a:noFill/>
            <a:ln w="9525">
              <a:noFill/>
              <a:miter lim="800000"/>
              <a:headEnd/>
              <a:tailEnd/>
            </a:ln>
          </p:spPr>
          <p:txBody>
            <a:bodyPr wrap="none">
              <a:spAutoFit/>
            </a:bodyPr>
            <a:lstStyle/>
            <a:p>
              <a:r>
                <a:rPr lang="en-US" sz="1600"/>
                <a:t>-2</a:t>
              </a:r>
            </a:p>
          </p:txBody>
        </p:sp>
        <p:sp>
          <p:nvSpPr>
            <p:cNvPr id="67" name="Text Box 20"/>
            <p:cNvSpPr txBox="1">
              <a:spLocks noChangeArrowheads="1"/>
            </p:cNvSpPr>
            <p:nvPr/>
          </p:nvSpPr>
          <p:spPr bwMode="auto">
            <a:xfrm>
              <a:off x="2761" y="3532"/>
              <a:ext cx="180" cy="212"/>
            </a:xfrm>
            <a:prstGeom prst="rect">
              <a:avLst/>
            </a:prstGeom>
            <a:noFill/>
            <a:ln w="9525">
              <a:noFill/>
              <a:miter lim="800000"/>
              <a:headEnd/>
              <a:tailEnd/>
            </a:ln>
          </p:spPr>
          <p:txBody>
            <a:bodyPr wrap="none">
              <a:spAutoFit/>
            </a:bodyPr>
            <a:lstStyle/>
            <a:p>
              <a:r>
                <a:rPr lang="en-US" sz="1600"/>
                <a:t>0</a:t>
              </a:r>
            </a:p>
          </p:txBody>
        </p:sp>
      </p:grpSp>
      <p:grpSp>
        <p:nvGrpSpPr>
          <p:cNvPr id="3" name="Group 28"/>
          <p:cNvGrpSpPr>
            <a:grpSpLocks/>
          </p:cNvGrpSpPr>
          <p:nvPr/>
        </p:nvGrpSpPr>
        <p:grpSpPr bwMode="auto">
          <a:xfrm>
            <a:off x="4524375" y="3276600"/>
            <a:ext cx="2486025" cy="2286000"/>
            <a:chOff x="2850" y="2064"/>
            <a:chExt cx="1566" cy="1440"/>
          </a:xfrm>
        </p:grpSpPr>
        <p:sp>
          <p:nvSpPr>
            <p:cNvPr id="69" name="Text Box 13"/>
            <p:cNvSpPr txBox="1">
              <a:spLocks noChangeArrowheads="1"/>
            </p:cNvSpPr>
            <p:nvPr/>
          </p:nvSpPr>
          <p:spPr bwMode="auto">
            <a:xfrm>
              <a:off x="3840" y="2064"/>
              <a:ext cx="576" cy="212"/>
            </a:xfrm>
            <a:prstGeom prst="rect">
              <a:avLst/>
            </a:prstGeom>
            <a:noFill/>
            <a:ln w="9525">
              <a:noFill/>
              <a:miter lim="800000"/>
              <a:headEnd/>
              <a:tailEnd/>
            </a:ln>
          </p:spPr>
          <p:txBody>
            <a:bodyPr>
              <a:spAutoFit/>
            </a:bodyPr>
            <a:lstStyle/>
            <a:p>
              <a:r>
                <a:rPr lang="en-US" sz="1600">
                  <a:solidFill>
                    <a:srgbClr val="333399"/>
                  </a:solidFill>
                </a:rPr>
                <a:t>50%</a:t>
              </a:r>
            </a:p>
          </p:txBody>
        </p:sp>
        <p:sp>
          <p:nvSpPr>
            <p:cNvPr id="70" name="Freeform 25" descr="Wide upward diagonal"/>
            <p:cNvSpPr>
              <a:spLocks/>
            </p:cNvSpPr>
            <p:nvPr/>
          </p:nvSpPr>
          <p:spPr bwMode="auto">
            <a:xfrm>
              <a:off x="2850" y="2376"/>
              <a:ext cx="1363" cy="1128"/>
            </a:xfrm>
            <a:custGeom>
              <a:avLst/>
              <a:gdLst>
                <a:gd name="T0" fmla="*/ 0 w 1363"/>
                <a:gd name="T1" fmla="*/ 0 h 1128"/>
                <a:gd name="T2" fmla="*/ 106 w 1363"/>
                <a:gd name="T3" fmla="*/ 38 h 1128"/>
                <a:gd name="T4" fmla="*/ 167 w 1363"/>
                <a:gd name="T5" fmla="*/ 138 h 1128"/>
                <a:gd name="T6" fmla="*/ 198 w 1363"/>
                <a:gd name="T7" fmla="*/ 168 h 1128"/>
                <a:gd name="T8" fmla="*/ 274 w 1363"/>
                <a:gd name="T9" fmla="*/ 298 h 1128"/>
                <a:gd name="T10" fmla="*/ 327 w 1363"/>
                <a:gd name="T11" fmla="*/ 412 h 1128"/>
                <a:gd name="T12" fmla="*/ 358 w 1363"/>
                <a:gd name="T13" fmla="*/ 480 h 1128"/>
                <a:gd name="T14" fmla="*/ 396 w 1363"/>
                <a:gd name="T15" fmla="*/ 511 h 1128"/>
                <a:gd name="T16" fmla="*/ 419 w 1363"/>
                <a:gd name="T17" fmla="*/ 549 h 1128"/>
                <a:gd name="T18" fmla="*/ 457 w 1363"/>
                <a:gd name="T19" fmla="*/ 618 h 1128"/>
                <a:gd name="T20" fmla="*/ 502 w 1363"/>
                <a:gd name="T21" fmla="*/ 694 h 1128"/>
                <a:gd name="T22" fmla="*/ 540 w 1363"/>
                <a:gd name="T23" fmla="*/ 778 h 1128"/>
                <a:gd name="T24" fmla="*/ 594 w 1363"/>
                <a:gd name="T25" fmla="*/ 854 h 1128"/>
                <a:gd name="T26" fmla="*/ 640 w 1363"/>
                <a:gd name="T27" fmla="*/ 884 h 1128"/>
                <a:gd name="T28" fmla="*/ 716 w 1363"/>
                <a:gd name="T29" fmla="*/ 960 h 1128"/>
                <a:gd name="T30" fmla="*/ 800 w 1363"/>
                <a:gd name="T31" fmla="*/ 1006 h 1128"/>
                <a:gd name="T32" fmla="*/ 860 w 1363"/>
                <a:gd name="T33" fmla="*/ 1052 h 1128"/>
                <a:gd name="T34" fmla="*/ 1219 w 1363"/>
                <a:gd name="T35" fmla="*/ 1105 h 1128"/>
                <a:gd name="T36" fmla="*/ 1363 w 1363"/>
                <a:gd name="T37" fmla="*/ 1128 h 1128"/>
                <a:gd name="T38" fmla="*/ 30 w 1363"/>
                <a:gd name="T39" fmla="*/ 1112 h 1128"/>
                <a:gd name="T40" fmla="*/ 0 w 1363"/>
                <a:gd name="T41" fmla="*/ 0 h 1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63"/>
                <a:gd name="T64" fmla="*/ 0 h 1128"/>
                <a:gd name="T65" fmla="*/ 1363 w 1363"/>
                <a:gd name="T66" fmla="*/ 1128 h 1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63" h="1128">
                  <a:moveTo>
                    <a:pt x="0" y="0"/>
                  </a:moveTo>
                  <a:cubicBezTo>
                    <a:pt x="36" y="9"/>
                    <a:pt x="69" y="26"/>
                    <a:pt x="106" y="38"/>
                  </a:cubicBezTo>
                  <a:cubicBezTo>
                    <a:pt x="133" y="67"/>
                    <a:pt x="139" y="108"/>
                    <a:pt x="167" y="138"/>
                  </a:cubicBezTo>
                  <a:cubicBezTo>
                    <a:pt x="189" y="198"/>
                    <a:pt x="155" y="125"/>
                    <a:pt x="198" y="168"/>
                  </a:cubicBezTo>
                  <a:cubicBezTo>
                    <a:pt x="234" y="205"/>
                    <a:pt x="239" y="261"/>
                    <a:pt x="274" y="298"/>
                  </a:cubicBezTo>
                  <a:cubicBezTo>
                    <a:pt x="288" y="340"/>
                    <a:pt x="307" y="372"/>
                    <a:pt x="327" y="412"/>
                  </a:cubicBezTo>
                  <a:cubicBezTo>
                    <a:pt x="337" y="432"/>
                    <a:pt x="344" y="462"/>
                    <a:pt x="358" y="480"/>
                  </a:cubicBezTo>
                  <a:cubicBezTo>
                    <a:pt x="368" y="492"/>
                    <a:pt x="384" y="499"/>
                    <a:pt x="396" y="511"/>
                  </a:cubicBezTo>
                  <a:cubicBezTo>
                    <a:pt x="411" y="563"/>
                    <a:pt x="391" y="508"/>
                    <a:pt x="419" y="549"/>
                  </a:cubicBezTo>
                  <a:cubicBezTo>
                    <a:pt x="436" y="574"/>
                    <a:pt x="435" y="596"/>
                    <a:pt x="457" y="618"/>
                  </a:cubicBezTo>
                  <a:cubicBezTo>
                    <a:pt x="470" y="657"/>
                    <a:pt x="465" y="680"/>
                    <a:pt x="502" y="694"/>
                  </a:cubicBezTo>
                  <a:cubicBezTo>
                    <a:pt x="512" y="723"/>
                    <a:pt x="518" y="754"/>
                    <a:pt x="540" y="778"/>
                  </a:cubicBezTo>
                  <a:cubicBezTo>
                    <a:pt x="547" y="797"/>
                    <a:pt x="578" y="840"/>
                    <a:pt x="594" y="854"/>
                  </a:cubicBezTo>
                  <a:cubicBezTo>
                    <a:pt x="607" y="866"/>
                    <a:pt x="640" y="884"/>
                    <a:pt x="640" y="884"/>
                  </a:cubicBezTo>
                  <a:cubicBezTo>
                    <a:pt x="663" y="919"/>
                    <a:pt x="674" y="947"/>
                    <a:pt x="716" y="960"/>
                  </a:cubicBezTo>
                  <a:cubicBezTo>
                    <a:pt x="738" y="984"/>
                    <a:pt x="771" y="987"/>
                    <a:pt x="800" y="1006"/>
                  </a:cubicBezTo>
                  <a:cubicBezTo>
                    <a:pt x="810" y="1042"/>
                    <a:pt x="829" y="1031"/>
                    <a:pt x="860" y="1052"/>
                  </a:cubicBezTo>
                  <a:cubicBezTo>
                    <a:pt x="971" y="1124"/>
                    <a:pt x="1078" y="1101"/>
                    <a:pt x="1219" y="1105"/>
                  </a:cubicBezTo>
                  <a:cubicBezTo>
                    <a:pt x="1267" y="1122"/>
                    <a:pt x="1310" y="1128"/>
                    <a:pt x="1363" y="1128"/>
                  </a:cubicBezTo>
                  <a:lnTo>
                    <a:pt x="30" y="1112"/>
                  </a:lnTo>
                  <a:lnTo>
                    <a:pt x="0" y="0"/>
                  </a:lnTo>
                  <a:close/>
                </a:path>
              </a:pathLst>
            </a:custGeom>
            <a:pattFill prst="wdUpDiag">
              <a:fgClr>
                <a:srgbClr val="333399"/>
              </a:fgClr>
              <a:bgClr>
                <a:schemeClr val="bg1"/>
              </a:bgClr>
            </a:pattFill>
            <a:ln w="9525">
              <a:solidFill>
                <a:schemeClr val="tx1"/>
              </a:solidFill>
              <a:round/>
              <a:headEnd/>
              <a:tailEnd/>
            </a:ln>
          </p:spPr>
          <p:txBody>
            <a:bodyPr wrap="none" anchor="ctr"/>
            <a:lstStyle/>
            <a:p>
              <a:endParaRPr lang="en-US"/>
            </a:p>
          </p:txBody>
        </p:sp>
        <p:cxnSp>
          <p:nvCxnSpPr>
            <p:cNvPr id="71" name="AutoShape 26"/>
            <p:cNvCxnSpPr>
              <a:cxnSpLocks noChangeShapeType="1"/>
            </p:cNvCxnSpPr>
            <p:nvPr/>
          </p:nvCxnSpPr>
          <p:spPr bwMode="auto">
            <a:xfrm flipH="1">
              <a:off x="3246" y="2162"/>
              <a:ext cx="594" cy="733"/>
            </a:xfrm>
            <a:prstGeom prst="straightConnector1">
              <a:avLst/>
            </a:prstGeom>
            <a:noFill/>
            <a:ln w="9525">
              <a:solidFill>
                <a:schemeClr val="accent2"/>
              </a:solidFill>
              <a:round/>
              <a:headEnd/>
              <a:tailEnd type="triangle" w="med" len="med"/>
            </a:ln>
          </p:spPr>
        </p:cxnSp>
      </p:grpSp>
      <p:sp>
        <p:nvSpPr>
          <p:cNvPr id="72" name="Text Box 27"/>
          <p:cNvSpPr txBox="1">
            <a:spLocks noChangeArrowheads="1"/>
          </p:cNvSpPr>
          <p:nvPr/>
        </p:nvSpPr>
        <p:spPr bwMode="auto">
          <a:xfrm>
            <a:off x="2590800" y="5562600"/>
            <a:ext cx="354013" cy="338554"/>
          </a:xfrm>
          <a:prstGeom prst="rect">
            <a:avLst/>
          </a:prstGeom>
          <a:noFill/>
          <a:ln w="9525">
            <a:noFill/>
            <a:miter lim="800000"/>
            <a:headEnd/>
            <a:tailEnd/>
          </a:ln>
        </p:spPr>
        <p:txBody>
          <a:bodyPr wrap="square">
            <a:spAutoFit/>
          </a:bodyPr>
          <a:lstStyle/>
          <a:p>
            <a:r>
              <a:rPr lang="en-US" sz="1600" dirty="0"/>
              <a:t>-3</a:t>
            </a:r>
          </a:p>
        </p:txBody>
      </p:sp>
      <p:sp>
        <p:nvSpPr>
          <p:cNvPr id="73" name="Text Box 27"/>
          <p:cNvSpPr txBox="1">
            <a:spLocks noChangeArrowheads="1"/>
          </p:cNvSpPr>
          <p:nvPr/>
        </p:nvSpPr>
        <p:spPr bwMode="auto">
          <a:xfrm>
            <a:off x="6096000" y="5638800"/>
            <a:ext cx="457200" cy="338554"/>
          </a:xfrm>
          <a:prstGeom prst="rect">
            <a:avLst/>
          </a:prstGeom>
          <a:noFill/>
          <a:ln w="9525">
            <a:noFill/>
            <a:miter lim="800000"/>
            <a:headEnd/>
            <a:tailEnd/>
          </a:ln>
        </p:spPr>
        <p:txBody>
          <a:bodyPr wrap="square">
            <a:spAutoFit/>
          </a:bodyPr>
          <a:lstStyle/>
          <a:p>
            <a:r>
              <a:rPr lang="en-US" sz="1600" dirty="0"/>
              <a:t>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soc.utah.edu/sociology3112/_resources/images/0point6826.png"/>
          <p:cNvPicPr>
            <a:picLocks noChangeAspect="1" noChangeArrowheads="1"/>
          </p:cNvPicPr>
          <p:nvPr/>
        </p:nvPicPr>
        <p:blipFill>
          <a:blip r:embed="rId2"/>
          <a:srcRect/>
          <a:stretch>
            <a:fillRect/>
          </a:stretch>
        </p:blipFill>
        <p:spPr bwMode="auto">
          <a:xfrm>
            <a:off x="1571604" y="357166"/>
            <a:ext cx="6248400" cy="2928958"/>
          </a:xfrm>
          <a:prstGeom prst="rect">
            <a:avLst/>
          </a:prstGeom>
          <a:noFill/>
        </p:spPr>
      </p:pic>
      <p:pic>
        <p:nvPicPr>
          <p:cNvPr id="1028" name="Picture 4" descr="https://soc.utah.edu/sociology3112/_resources/images/0point9544.png"/>
          <p:cNvPicPr>
            <a:picLocks noChangeAspect="1" noChangeArrowheads="1"/>
          </p:cNvPicPr>
          <p:nvPr/>
        </p:nvPicPr>
        <p:blipFill>
          <a:blip r:embed="rId3"/>
          <a:srcRect/>
          <a:stretch>
            <a:fillRect/>
          </a:stretch>
        </p:blipFill>
        <p:spPr bwMode="auto">
          <a:xfrm>
            <a:off x="1428728" y="3500438"/>
            <a:ext cx="6677025" cy="2771776"/>
          </a:xfrm>
          <a:prstGeom prst="rect">
            <a:avLst/>
          </a:prstGeom>
          <a:noFill/>
        </p:spPr>
      </p:pic>
      <p:sp>
        <p:nvSpPr>
          <p:cNvPr id="4" name="Rectangle 3"/>
          <p:cNvSpPr/>
          <p:nvPr/>
        </p:nvSpPr>
        <p:spPr>
          <a:xfrm>
            <a:off x="3357554" y="0"/>
            <a:ext cx="4064702" cy="369332"/>
          </a:xfrm>
          <a:prstGeom prst="rect">
            <a:avLst/>
          </a:prstGeom>
        </p:spPr>
        <p:txBody>
          <a:bodyPr wrap="none">
            <a:spAutoFit/>
          </a:bodyPr>
          <a:lstStyle/>
          <a:p>
            <a:r>
              <a:rPr lang="en-US" b="1" dirty="0" smtClean="0"/>
              <a:t>According to </a:t>
            </a:r>
            <a:r>
              <a:rPr lang="en-US" b="1" dirty="0" err="1" smtClean="0"/>
              <a:t>Chebyshev's</a:t>
            </a:r>
            <a:r>
              <a:rPr lang="en-US" b="1" dirty="0" smtClean="0"/>
              <a:t> </a:t>
            </a:r>
            <a:r>
              <a:rPr lang="en-US" b="1" dirty="0" smtClean="0"/>
              <a:t>Theorem</a:t>
            </a:r>
            <a:endParaRPr lang="en-US"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143000" y="274638"/>
            <a:ext cx="7790688" cy="1143000"/>
          </a:xfrm>
        </p:spPr>
        <p:txBody>
          <a:bodyPr>
            <a:normAutofit/>
          </a:bodyPr>
          <a:lstStyle/>
          <a:p>
            <a:r>
              <a:rPr lang="en-US" sz="2400" b="1" dirty="0"/>
              <a:t>Exercises</a:t>
            </a:r>
          </a:p>
        </p:txBody>
      </p:sp>
      <p:sp>
        <p:nvSpPr>
          <p:cNvPr id="14339" name="Rectangle 3"/>
          <p:cNvSpPr>
            <a:spLocks noGrp="1" noChangeArrowheads="1"/>
          </p:cNvSpPr>
          <p:nvPr>
            <p:ph type="body" idx="1"/>
          </p:nvPr>
        </p:nvSpPr>
        <p:spPr>
          <a:xfrm>
            <a:off x="1219200" y="1447800"/>
            <a:ext cx="7714488" cy="3276600"/>
          </a:xfrm>
        </p:spPr>
        <p:txBody>
          <a:bodyPr/>
          <a:lstStyle/>
          <a:p>
            <a:pPr>
              <a:buNone/>
            </a:pPr>
            <a:r>
              <a:rPr lang="en-US" sz="2400" dirty="0">
                <a:solidFill>
                  <a:srgbClr val="002060"/>
                </a:solidFill>
              </a:rPr>
              <a:t>Assuming the normal heart rate (H.R) in normal healthy </a:t>
            </a:r>
          </a:p>
          <a:p>
            <a:pPr>
              <a:buNone/>
            </a:pPr>
            <a:r>
              <a:rPr lang="en-US" sz="2400" dirty="0">
                <a:solidFill>
                  <a:srgbClr val="002060"/>
                </a:solidFill>
              </a:rPr>
              <a:t>individuals is normally distributed with Mean = 70 and </a:t>
            </a:r>
          </a:p>
          <a:p>
            <a:pPr>
              <a:buNone/>
            </a:pPr>
            <a:r>
              <a:rPr lang="en-US" sz="2400" dirty="0">
                <a:solidFill>
                  <a:srgbClr val="002060"/>
                </a:solidFill>
              </a:rPr>
              <a:t>Standard Deviation =10 beats/min</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66800" y="274638"/>
            <a:ext cx="7866888" cy="1143000"/>
          </a:xfrm>
        </p:spPr>
        <p:txBody>
          <a:bodyPr>
            <a:normAutofit/>
          </a:bodyPr>
          <a:lstStyle/>
          <a:p>
            <a:r>
              <a:rPr lang="en-US" sz="2400" dirty="0"/>
              <a:t>Exercise # 1</a:t>
            </a:r>
          </a:p>
        </p:txBody>
      </p:sp>
      <p:sp>
        <p:nvSpPr>
          <p:cNvPr id="15363" name="Rectangle 3"/>
          <p:cNvSpPr>
            <a:spLocks noGrp="1" noChangeArrowheads="1"/>
          </p:cNvSpPr>
          <p:nvPr>
            <p:ph type="body" idx="1"/>
          </p:nvPr>
        </p:nvSpPr>
        <p:spPr>
          <a:xfrm>
            <a:off x="1143000" y="1371600"/>
            <a:ext cx="7543800" cy="4724400"/>
          </a:xfrm>
        </p:spPr>
        <p:txBody>
          <a:bodyPr/>
          <a:lstStyle/>
          <a:p>
            <a:pPr marL="533400" indent="-533400">
              <a:buFont typeface="Wingdings" pitchFamily="2" charset="2"/>
              <a:buNone/>
            </a:pPr>
            <a:endParaRPr lang="en-US" u="sng" dirty="0"/>
          </a:p>
          <a:p>
            <a:pPr marL="533400" indent="-533400">
              <a:buFont typeface="Wingdings" pitchFamily="2" charset="2"/>
              <a:buNone/>
            </a:pPr>
            <a:r>
              <a:rPr lang="en-US" sz="2400" dirty="0">
                <a:solidFill>
                  <a:srgbClr val="002060"/>
                </a:solidFill>
              </a:rPr>
              <a:t>Then:</a:t>
            </a:r>
          </a:p>
          <a:p>
            <a:pPr marL="533400" indent="-533400">
              <a:buFont typeface="Wingdings" pitchFamily="2" charset="2"/>
              <a:buNone/>
            </a:pPr>
            <a:endParaRPr lang="en-US" sz="2400" u="sng" dirty="0">
              <a:solidFill>
                <a:srgbClr val="002060"/>
              </a:solidFill>
            </a:endParaRPr>
          </a:p>
          <a:p>
            <a:pPr marL="533400" indent="-533400">
              <a:buFont typeface="Wingdings" pitchFamily="2" charset="2"/>
              <a:buNone/>
            </a:pPr>
            <a:r>
              <a:rPr lang="en-US" sz="2400" dirty="0">
                <a:solidFill>
                  <a:srgbClr val="002060"/>
                </a:solidFill>
              </a:rPr>
              <a:t>1) What area under the curve is above 80 beats/min?</a:t>
            </a:r>
          </a:p>
          <a:p>
            <a:pPr marL="533400" indent="-533400"/>
            <a:endParaRPr lang="en-US" dirty="0"/>
          </a:p>
          <a:p>
            <a:pPr marL="533400" indent="-533400">
              <a:buFont typeface="Wingdings" pitchFamily="2" charset="2"/>
              <a:buNone/>
            </a:pPr>
            <a:r>
              <a:rPr lang="en-US"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z="4300"/>
              <a:t> </a:t>
            </a:r>
          </a:p>
        </p:txBody>
      </p:sp>
      <p:sp>
        <p:nvSpPr>
          <p:cNvPr id="19459" name="Rectangle 3"/>
          <p:cNvSpPr>
            <a:spLocks noGrp="1" noChangeArrowheads="1"/>
          </p:cNvSpPr>
          <p:nvPr>
            <p:ph type="body" idx="1"/>
          </p:nvPr>
        </p:nvSpPr>
        <p:spPr>
          <a:xfrm>
            <a:off x="1219200" y="1447800"/>
            <a:ext cx="7714488" cy="4800600"/>
          </a:xfrm>
        </p:spPr>
        <p:txBody>
          <a:bodyPr/>
          <a:lstStyle/>
          <a:p>
            <a:pPr>
              <a:buFont typeface="Wingdings" pitchFamily="2" charset="2"/>
              <a:buNone/>
            </a:pPr>
            <a:endParaRPr lang="en-US" sz="2400" dirty="0"/>
          </a:p>
          <a:p>
            <a:pPr>
              <a:buFont typeface="Wingdings" pitchFamily="2" charset="2"/>
              <a:buNone/>
            </a:pPr>
            <a:endParaRPr lang="en-US" sz="2400" dirty="0"/>
          </a:p>
          <a:p>
            <a:pPr>
              <a:buFont typeface="Wingdings" pitchFamily="2" charset="2"/>
              <a:buNone/>
            </a:pPr>
            <a:endParaRPr lang="en-US" sz="2400" dirty="0"/>
          </a:p>
          <a:p>
            <a:pPr>
              <a:buFont typeface="Wingdings" pitchFamily="2" charset="2"/>
              <a:buNone/>
            </a:pPr>
            <a:endParaRPr lang="en-US" sz="2400" dirty="0"/>
          </a:p>
          <a:p>
            <a:pPr>
              <a:buFont typeface="Wingdings" pitchFamily="2" charset="2"/>
              <a:buNone/>
            </a:pPr>
            <a:endParaRPr lang="en-US" sz="2400" dirty="0"/>
          </a:p>
          <a:p>
            <a:pPr>
              <a:buFont typeface="Wingdings" pitchFamily="2" charset="2"/>
              <a:buNone/>
            </a:pPr>
            <a:endParaRPr lang="en-US" sz="2400" dirty="0"/>
          </a:p>
          <a:p>
            <a:pPr>
              <a:buFont typeface="Wingdings" pitchFamily="2" charset="2"/>
              <a:buNone/>
            </a:pPr>
            <a:endParaRPr lang="en-US" sz="2400" dirty="0"/>
          </a:p>
          <a:p>
            <a:pPr>
              <a:buFont typeface="Wingdings" pitchFamily="2" charset="2"/>
              <a:buNone/>
            </a:pPr>
            <a:endParaRPr lang="en-US" sz="2400" dirty="0"/>
          </a:p>
          <a:p>
            <a:pPr>
              <a:buFont typeface="Wingdings" pitchFamily="2" charset="2"/>
              <a:buNone/>
            </a:pPr>
            <a:endParaRPr lang="en-US" sz="2000" dirty="0"/>
          </a:p>
          <a:p>
            <a:pPr>
              <a:buFont typeface="Wingdings" pitchFamily="2" charset="2"/>
              <a:buNone/>
            </a:pPr>
            <a:r>
              <a:rPr lang="en-US" sz="2000" dirty="0"/>
              <a:t>This means that 15.87% of normal healthy individuals have a heart rate </a:t>
            </a:r>
          </a:p>
          <a:p>
            <a:pPr>
              <a:buFont typeface="Wingdings" pitchFamily="2" charset="2"/>
              <a:buNone/>
            </a:pPr>
            <a:r>
              <a:rPr lang="en-US" sz="2000" dirty="0"/>
              <a:t>above one standard deviation (greater than 80 beats per minute).</a:t>
            </a:r>
            <a:endParaRPr lang="en-US" sz="2400" dirty="0"/>
          </a:p>
        </p:txBody>
      </p:sp>
      <p:sp>
        <p:nvSpPr>
          <p:cNvPr id="19460" name="Freeform 4"/>
          <p:cNvSpPr>
            <a:spLocks/>
          </p:cNvSpPr>
          <p:nvPr/>
        </p:nvSpPr>
        <p:spPr bwMode="auto">
          <a:xfrm>
            <a:off x="1905000" y="1981200"/>
            <a:ext cx="6884988" cy="2792413"/>
          </a:xfrm>
          <a:custGeom>
            <a:avLst/>
            <a:gdLst/>
            <a:ahLst/>
            <a:cxnLst>
              <a:cxn ang="0">
                <a:pos x="0" y="1726"/>
              </a:cxn>
              <a:cxn ang="0">
                <a:pos x="571" y="1349"/>
              </a:cxn>
              <a:cxn ang="0">
                <a:pos x="1813" y="23"/>
              </a:cxn>
              <a:cxn ang="0">
                <a:pos x="3927" y="1484"/>
              </a:cxn>
              <a:cxn ang="0">
                <a:pos x="4274" y="1676"/>
              </a:cxn>
            </a:cxnLst>
            <a:rect l="0" t="0" r="r" b="b"/>
            <a:pathLst>
              <a:path w="4337" h="1759">
                <a:moveTo>
                  <a:pt x="0" y="1726"/>
                </a:moveTo>
                <a:cubicBezTo>
                  <a:pt x="97" y="1663"/>
                  <a:pt x="269" y="1633"/>
                  <a:pt x="571" y="1349"/>
                </a:cubicBezTo>
                <a:cubicBezTo>
                  <a:pt x="873" y="1065"/>
                  <a:pt x="1254" y="0"/>
                  <a:pt x="1813" y="23"/>
                </a:cubicBezTo>
                <a:cubicBezTo>
                  <a:pt x="2372" y="46"/>
                  <a:pt x="3517" y="1209"/>
                  <a:pt x="3927" y="1484"/>
                </a:cubicBezTo>
                <a:cubicBezTo>
                  <a:pt x="4337" y="1759"/>
                  <a:pt x="4202" y="1636"/>
                  <a:pt x="4274" y="1676"/>
                </a:cubicBezTo>
              </a:path>
            </a:pathLst>
          </a:custGeom>
          <a:noFill/>
          <a:ln w="9525">
            <a:solidFill>
              <a:schemeClr val="tx1"/>
            </a:solidFill>
            <a:round/>
            <a:headEnd/>
            <a:tailEnd/>
          </a:ln>
          <a:effectLst/>
        </p:spPr>
        <p:txBody>
          <a:bodyPr/>
          <a:lstStyle/>
          <a:p>
            <a:endParaRPr lang="en-US"/>
          </a:p>
        </p:txBody>
      </p:sp>
      <p:sp>
        <p:nvSpPr>
          <p:cNvPr id="19461" name="Line 5"/>
          <p:cNvSpPr>
            <a:spLocks noChangeShapeType="1"/>
          </p:cNvSpPr>
          <p:nvPr/>
        </p:nvSpPr>
        <p:spPr bwMode="auto">
          <a:xfrm>
            <a:off x="1447800" y="4800600"/>
            <a:ext cx="7239000" cy="0"/>
          </a:xfrm>
          <a:prstGeom prst="line">
            <a:avLst/>
          </a:prstGeom>
          <a:noFill/>
          <a:ln w="9525">
            <a:solidFill>
              <a:schemeClr val="tx1"/>
            </a:solidFill>
            <a:round/>
            <a:headEnd/>
            <a:tailEnd/>
          </a:ln>
          <a:effectLst/>
        </p:spPr>
        <p:txBody>
          <a:bodyPr/>
          <a:lstStyle/>
          <a:p>
            <a:endParaRPr lang="en-US"/>
          </a:p>
        </p:txBody>
      </p:sp>
      <p:sp>
        <p:nvSpPr>
          <p:cNvPr id="19463" name="Line 7"/>
          <p:cNvSpPr>
            <a:spLocks noChangeShapeType="1"/>
          </p:cNvSpPr>
          <p:nvPr/>
        </p:nvSpPr>
        <p:spPr bwMode="auto">
          <a:xfrm>
            <a:off x="4800600" y="2057400"/>
            <a:ext cx="0" cy="2743200"/>
          </a:xfrm>
          <a:prstGeom prst="line">
            <a:avLst/>
          </a:prstGeom>
          <a:noFill/>
          <a:ln w="9525">
            <a:solidFill>
              <a:schemeClr val="tx1"/>
            </a:solidFill>
            <a:round/>
            <a:headEnd/>
            <a:tailEnd/>
          </a:ln>
          <a:effectLst/>
        </p:spPr>
        <p:txBody>
          <a:bodyPr/>
          <a:lstStyle/>
          <a:p>
            <a:endParaRPr lang="en-US"/>
          </a:p>
        </p:txBody>
      </p:sp>
      <p:sp>
        <p:nvSpPr>
          <p:cNvPr id="19464" name="Line 8"/>
          <p:cNvSpPr>
            <a:spLocks noChangeShapeType="1"/>
          </p:cNvSpPr>
          <p:nvPr/>
        </p:nvSpPr>
        <p:spPr bwMode="auto">
          <a:xfrm>
            <a:off x="5943600" y="2590800"/>
            <a:ext cx="0" cy="2209800"/>
          </a:xfrm>
          <a:prstGeom prst="line">
            <a:avLst/>
          </a:prstGeom>
          <a:noFill/>
          <a:ln w="9525">
            <a:solidFill>
              <a:schemeClr val="tx1"/>
            </a:solidFill>
            <a:round/>
            <a:headEnd/>
            <a:tailEnd/>
          </a:ln>
          <a:effectLst/>
        </p:spPr>
        <p:txBody>
          <a:bodyPr/>
          <a:lstStyle/>
          <a:p>
            <a:endParaRPr lang="en-US"/>
          </a:p>
        </p:txBody>
      </p:sp>
      <p:sp>
        <p:nvSpPr>
          <p:cNvPr id="19465" name="Line 9"/>
          <p:cNvSpPr>
            <a:spLocks noChangeShapeType="1"/>
          </p:cNvSpPr>
          <p:nvPr/>
        </p:nvSpPr>
        <p:spPr bwMode="auto">
          <a:xfrm>
            <a:off x="6934200" y="3352800"/>
            <a:ext cx="0" cy="1447800"/>
          </a:xfrm>
          <a:prstGeom prst="line">
            <a:avLst/>
          </a:prstGeom>
          <a:noFill/>
          <a:ln w="9525">
            <a:solidFill>
              <a:schemeClr val="tx1"/>
            </a:solidFill>
            <a:round/>
            <a:headEnd/>
            <a:tailEnd/>
          </a:ln>
          <a:effectLst/>
        </p:spPr>
        <p:txBody>
          <a:bodyPr/>
          <a:lstStyle/>
          <a:p>
            <a:endParaRPr lang="en-US"/>
          </a:p>
        </p:txBody>
      </p:sp>
      <p:sp>
        <p:nvSpPr>
          <p:cNvPr id="19466" name="Line 10"/>
          <p:cNvSpPr>
            <a:spLocks noChangeShapeType="1"/>
          </p:cNvSpPr>
          <p:nvPr/>
        </p:nvSpPr>
        <p:spPr bwMode="auto">
          <a:xfrm>
            <a:off x="8077200" y="4343400"/>
            <a:ext cx="0" cy="457200"/>
          </a:xfrm>
          <a:prstGeom prst="line">
            <a:avLst/>
          </a:prstGeom>
          <a:noFill/>
          <a:ln w="9525">
            <a:solidFill>
              <a:schemeClr val="tx1"/>
            </a:solidFill>
            <a:round/>
            <a:headEnd/>
            <a:tailEnd/>
          </a:ln>
          <a:effectLst/>
        </p:spPr>
        <p:txBody>
          <a:bodyPr/>
          <a:lstStyle/>
          <a:p>
            <a:endParaRPr lang="en-US"/>
          </a:p>
        </p:txBody>
      </p:sp>
      <p:sp>
        <p:nvSpPr>
          <p:cNvPr id="19467" name="Line 11"/>
          <p:cNvSpPr>
            <a:spLocks noChangeShapeType="1"/>
          </p:cNvSpPr>
          <p:nvPr/>
        </p:nvSpPr>
        <p:spPr bwMode="auto">
          <a:xfrm flipH="1">
            <a:off x="5257800" y="1981200"/>
            <a:ext cx="228600" cy="609600"/>
          </a:xfrm>
          <a:prstGeom prst="line">
            <a:avLst/>
          </a:prstGeom>
          <a:noFill/>
          <a:ln w="9525">
            <a:solidFill>
              <a:schemeClr val="tx1"/>
            </a:solidFill>
            <a:round/>
            <a:headEnd/>
            <a:tailEnd type="triangle" w="med" len="med"/>
          </a:ln>
          <a:effectLst/>
        </p:spPr>
        <p:txBody>
          <a:bodyPr/>
          <a:lstStyle/>
          <a:p>
            <a:endParaRPr lang="en-US"/>
          </a:p>
        </p:txBody>
      </p:sp>
      <p:sp>
        <p:nvSpPr>
          <p:cNvPr id="19468" name="Line 12"/>
          <p:cNvSpPr>
            <a:spLocks noChangeShapeType="1"/>
          </p:cNvSpPr>
          <p:nvPr/>
        </p:nvSpPr>
        <p:spPr bwMode="auto">
          <a:xfrm flipH="1">
            <a:off x="6638471" y="3124200"/>
            <a:ext cx="952500" cy="242320"/>
          </a:xfrm>
          <a:prstGeom prst="line">
            <a:avLst/>
          </a:prstGeom>
          <a:noFill/>
          <a:ln w="9525">
            <a:solidFill>
              <a:schemeClr val="tx1"/>
            </a:solidFill>
            <a:round/>
            <a:headEnd/>
            <a:tailEnd type="triangle" w="med" len="med"/>
          </a:ln>
          <a:effectLst/>
        </p:spPr>
        <p:txBody>
          <a:bodyPr/>
          <a:lstStyle/>
          <a:p>
            <a:endParaRPr lang="en-US"/>
          </a:p>
        </p:txBody>
      </p:sp>
      <p:sp>
        <p:nvSpPr>
          <p:cNvPr id="19469" name="Line 13"/>
          <p:cNvSpPr>
            <a:spLocks noChangeShapeType="1"/>
          </p:cNvSpPr>
          <p:nvPr/>
        </p:nvSpPr>
        <p:spPr bwMode="auto">
          <a:xfrm flipH="1">
            <a:off x="7315200" y="3124200"/>
            <a:ext cx="304800" cy="685800"/>
          </a:xfrm>
          <a:prstGeom prst="line">
            <a:avLst/>
          </a:prstGeom>
          <a:noFill/>
          <a:ln w="9525">
            <a:solidFill>
              <a:schemeClr val="tx1"/>
            </a:solidFill>
            <a:round/>
            <a:headEnd/>
            <a:tailEnd type="triangle" w="med" len="med"/>
          </a:ln>
          <a:effectLst/>
        </p:spPr>
        <p:txBody>
          <a:bodyPr/>
          <a:lstStyle/>
          <a:p>
            <a:endParaRPr lang="en-US"/>
          </a:p>
        </p:txBody>
      </p:sp>
      <p:sp>
        <p:nvSpPr>
          <p:cNvPr id="19471" name="Rectangle 15"/>
          <p:cNvSpPr>
            <a:spLocks noChangeArrowheads="1"/>
          </p:cNvSpPr>
          <p:nvPr/>
        </p:nvSpPr>
        <p:spPr bwMode="auto">
          <a:xfrm>
            <a:off x="2514600" y="609600"/>
            <a:ext cx="3184654" cy="461665"/>
          </a:xfrm>
          <a:prstGeom prst="rect">
            <a:avLst/>
          </a:prstGeom>
          <a:noFill/>
          <a:ln w="9525">
            <a:noFill/>
            <a:miter lim="800000"/>
            <a:headEnd/>
            <a:tailEnd/>
          </a:ln>
          <a:effectLst/>
        </p:spPr>
        <p:txBody>
          <a:bodyPr wrap="none">
            <a:spAutoFit/>
          </a:bodyPr>
          <a:lstStyle/>
          <a:p>
            <a:r>
              <a:rPr lang="en-US" sz="2400" dirty="0">
                <a:solidFill>
                  <a:schemeClr val="tx2"/>
                </a:solidFill>
              </a:rPr>
              <a:t>Diagram of Exercise # 1</a:t>
            </a:r>
          </a:p>
        </p:txBody>
      </p:sp>
      <p:sp>
        <p:nvSpPr>
          <p:cNvPr id="19472" name="Line 16"/>
          <p:cNvSpPr>
            <a:spLocks noChangeShapeType="1"/>
          </p:cNvSpPr>
          <p:nvPr/>
        </p:nvSpPr>
        <p:spPr bwMode="auto">
          <a:xfrm flipV="1">
            <a:off x="5943600" y="2895600"/>
            <a:ext cx="381000" cy="381000"/>
          </a:xfrm>
          <a:prstGeom prst="line">
            <a:avLst/>
          </a:prstGeom>
          <a:noFill/>
          <a:ln w="9525">
            <a:solidFill>
              <a:schemeClr val="tx1"/>
            </a:solidFill>
            <a:round/>
            <a:headEnd/>
            <a:tailEnd/>
          </a:ln>
          <a:effectLst/>
        </p:spPr>
        <p:txBody>
          <a:bodyPr/>
          <a:lstStyle/>
          <a:p>
            <a:endParaRPr lang="en-US"/>
          </a:p>
        </p:txBody>
      </p:sp>
      <p:sp>
        <p:nvSpPr>
          <p:cNvPr id="19473" name="Line 17"/>
          <p:cNvSpPr>
            <a:spLocks noChangeShapeType="1"/>
          </p:cNvSpPr>
          <p:nvPr/>
        </p:nvSpPr>
        <p:spPr bwMode="auto">
          <a:xfrm flipV="1">
            <a:off x="5943600" y="3124200"/>
            <a:ext cx="685800" cy="609600"/>
          </a:xfrm>
          <a:prstGeom prst="line">
            <a:avLst/>
          </a:prstGeom>
          <a:noFill/>
          <a:ln w="9525">
            <a:solidFill>
              <a:schemeClr val="tx1"/>
            </a:solidFill>
            <a:round/>
            <a:headEnd/>
            <a:tailEnd/>
          </a:ln>
          <a:effectLst/>
        </p:spPr>
        <p:txBody>
          <a:bodyPr/>
          <a:lstStyle/>
          <a:p>
            <a:endParaRPr lang="en-US"/>
          </a:p>
        </p:txBody>
      </p:sp>
      <p:sp>
        <p:nvSpPr>
          <p:cNvPr id="19474" name="Line 18"/>
          <p:cNvSpPr>
            <a:spLocks noChangeShapeType="1"/>
          </p:cNvSpPr>
          <p:nvPr/>
        </p:nvSpPr>
        <p:spPr bwMode="auto">
          <a:xfrm flipV="1">
            <a:off x="5943600" y="3352800"/>
            <a:ext cx="990600" cy="838200"/>
          </a:xfrm>
          <a:prstGeom prst="line">
            <a:avLst/>
          </a:prstGeom>
          <a:noFill/>
          <a:ln w="9525">
            <a:solidFill>
              <a:schemeClr val="tx1"/>
            </a:solidFill>
            <a:round/>
            <a:headEnd/>
            <a:tailEnd/>
          </a:ln>
          <a:effectLst/>
        </p:spPr>
        <p:txBody>
          <a:bodyPr/>
          <a:lstStyle/>
          <a:p>
            <a:endParaRPr lang="en-US"/>
          </a:p>
        </p:txBody>
      </p:sp>
      <p:sp>
        <p:nvSpPr>
          <p:cNvPr id="19475" name="Line 19"/>
          <p:cNvSpPr>
            <a:spLocks noChangeShapeType="1"/>
          </p:cNvSpPr>
          <p:nvPr/>
        </p:nvSpPr>
        <p:spPr bwMode="auto">
          <a:xfrm flipV="1">
            <a:off x="5943600" y="3581400"/>
            <a:ext cx="1219200" cy="990600"/>
          </a:xfrm>
          <a:prstGeom prst="line">
            <a:avLst/>
          </a:prstGeom>
          <a:noFill/>
          <a:ln w="9525">
            <a:solidFill>
              <a:schemeClr val="tx1"/>
            </a:solidFill>
            <a:round/>
            <a:headEnd/>
            <a:tailEnd/>
          </a:ln>
          <a:effectLst/>
        </p:spPr>
        <p:txBody>
          <a:bodyPr/>
          <a:lstStyle/>
          <a:p>
            <a:endParaRPr lang="en-US"/>
          </a:p>
        </p:txBody>
      </p:sp>
      <p:sp>
        <p:nvSpPr>
          <p:cNvPr id="19476" name="Line 20"/>
          <p:cNvSpPr>
            <a:spLocks noChangeShapeType="1"/>
          </p:cNvSpPr>
          <p:nvPr/>
        </p:nvSpPr>
        <p:spPr bwMode="auto">
          <a:xfrm flipV="1">
            <a:off x="6172200" y="3810000"/>
            <a:ext cx="1295400" cy="990600"/>
          </a:xfrm>
          <a:prstGeom prst="line">
            <a:avLst/>
          </a:prstGeom>
          <a:noFill/>
          <a:ln w="9525">
            <a:solidFill>
              <a:schemeClr val="tx1"/>
            </a:solidFill>
            <a:round/>
            <a:headEnd/>
            <a:tailEnd/>
          </a:ln>
          <a:effectLst/>
        </p:spPr>
        <p:txBody>
          <a:bodyPr/>
          <a:lstStyle/>
          <a:p>
            <a:endParaRPr lang="en-US"/>
          </a:p>
        </p:txBody>
      </p:sp>
      <p:sp>
        <p:nvSpPr>
          <p:cNvPr id="19477" name="Line 21"/>
          <p:cNvSpPr>
            <a:spLocks noChangeShapeType="1"/>
          </p:cNvSpPr>
          <p:nvPr/>
        </p:nvSpPr>
        <p:spPr bwMode="auto">
          <a:xfrm flipV="1">
            <a:off x="6781800" y="4038600"/>
            <a:ext cx="990600" cy="762000"/>
          </a:xfrm>
          <a:prstGeom prst="line">
            <a:avLst/>
          </a:prstGeom>
          <a:noFill/>
          <a:ln w="9525">
            <a:solidFill>
              <a:schemeClr val="tx1"/>
            </a:solidFill>
            <a:round/>
            <a:headEnd/>
            <a:tailEnd/>
          </a:ln>
          <a:effectLst/>
        </p:spPr>
        <p:txBody>
          <a:bodyPr/>
          <a:lstStyle/>
          <a:p>
            <a:endParaRPr lang="en-US"/>
          </a:p>
        </p:txBody>
      </p:sp>
      <p:sp>
        <p:nvSpPr>
          <p:cNvPr id="19478" name="Line 22"/>
          <p:cNvSpPr>
            <a:spLocks noChangeShapeType="1"/>
          </p:cNvSpPr>
          <p:nvPr/>
        </p:nvSpPr>
        <p:spPr bwMode="auto">
          <a:xfrm flipV="1">
            <a:off x="7543800" y="4343400"/>
            <a:ext cx="609600" cy="457200"/>
          </a:xfrm>
          <a:prstGeom prst="line">
            <a:avLst/>
          </a:prstGeom>
          <a:noFill/>
          <a:ln w="9525">
            <a:solidFill>
              <a:schemeClr val="tx1"/>
            </a:solidFill>
            <a:round/>
            <a:headEnd/>
            <a:tailEnd/>
          </a:ln>
          <a:effectLst/>
        </p:spPr>
        <p:txBody>
          <a:bodyPr/>
          <a:lstStyle/>
          <a:p>
            <a:endParaRPr lang="en-US"/>
          </a:p>
        </p:txBody>
      </p:sp>
      <p:sp>
        <p:nvSpPr>
          <p:cNvPr id="19479" name="Line 23"/>
          <p:cNvSpPr>
            <a:spLocks noChangeShapeType="1"/>
          </p:cNvSpPr>
          <p:nvPr/>
        </p:nvSpPr>
        <p:spPr bwMode="auto">
          <a:xfrm flipV="1">
            <a:off x="8229600" y="4572000"/>
            <a:ext cx="228600" cy="228600"/>
          </a:xfrm>
          <a:prstGeom prst="line">
            <a:avLst/>
          </a:prstGeom>
          <a:noFill/>
          <a:ln w="9525">
            <a:solidFill>
              <a:schemeClr val="tx1"/>
            </a:solidFill>
            <a:round/>
            <a:headEnd/>
            <a:tailEnd/>
          </a:ln>
          <a:effectLst/>
        </p:spPr>
        <p:txBody>
          <a:bodyPr/>
          <a:lstStyle/>
          <a:p>
            <a:endParaRPr lang="en-US"/>
          </a:p>
        </p:txBody>
      </p:sp>
      <p:sp>
        <p:nvSpPr>
          <p:cNvPr id="19480" name="Text Box 24"/>
          <p:cNvSpPr txBox="1">
            <a:spLocks noChangeArrowheads="1"/>
          </p:cNvSpPr>
          <p:nvPr/>
        </p:nvSpPr>
        <p:spPr bwMode="auto">
          <a:xfrm>
            <a:off x="6248400" y="3886200"/>
            <a:ext cx="914400" cy="366713"/>
          </a:xfrm>
          <a:prstGeom prst="rect">
            <a:avLst/>
          </a:prstGeom>
          <a:solidFill>
            <a:schemeClr val="accent1"/>
          </a:solidFill>
          <a:ln w="9525">
            <a:noFill/>
            <a:miter lim="800000"/>
            <a:headEnd/>
            <a:tailEnd/>
          </a:ln>
          <a:effectLst/>
        </p:spPr>
        <p:txBody>
          <a:bodyPr>
            <a:spAutoFit/>
          </a:bodyPr>
          <a:lstStyle/>
          <a:p>
            <a:pPr>
              <a:spcBef>
                <a:spcPct val="50000"/>
              </a:spcBef>
            </a:pPr>
            <a:r>
              <a:rPr lang="en-US" b="1" dirty="0"/>
              <a:t>0.1587</a:t>
            </a:r>
          </a:p>
        </p:txBody>
      </p:sp>
      <p:sp>
        <p:nvSpPr>
          <p:cNvPr id="19481" name="Text Box 25"/>
          <p:cNvSpPr txBox="1">
            <a:spLocks noChangeArrowheads="1"/>
          </p:cNvSpPr>
          <p:nvPr/>
        </p:nvSpPr>
        <p:spPr bwMode="auto">
          <a:xfrm>
            <a:off x="5334000" y="1676400"/>
            <a:ext cx="1066800" cy="369332"/>
          </a:xfrm>
          <a:prstGeom prst="rect">
            <a:avLst/>
          </a:prstGeom>
          <a:noFill/>
          <a:ln w="9525">
            <a:noFill/>
            <a:miter lim="800000"/>
            <a:headEnd/>
            <a:tailEnd/>
          </a:ln>
          <a:effectLst/>
        </p:spPr>
        <p:txBody>
          <a:bodyPr>
            <a:spAutoFit/>
          </a:bodyPr>
          <a:lstStyle/>
          <a:p>
            <a:pPr>
              <a:spcBef>
                <a:spcPct val="50000"/>
              </a:spcBef>
            </a:pPr>
            <a:r>
              <a:rPr lang="en-US" b="1" dirty="0"/>
              <a:t>0.3413</a:t>
            </a:r>
          </a:p>
        </p:txBody>
      </p:sp>
    </p:spTree>
    <p:extLst>
      <p:ext uri="{BB962C8B-B14F-4D97-AF65-F5344CB8AC3E}">
        <p14:creationId xmlns:p14="http://schemas.microsoft.com/office/powerpoint/2010/main" xmlns="" val="414327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9480"/>
                                        </p:tgtEl>
                                        <p:attrNameLst>
                                          <p:attrName>style.visibility</p:attrName>
                                        </p:attrNameLst>
                                      </p:cBhvr>
                                      <p:to>
                                        <p:strVal val="visible"/>
                                      </p:to>
                                    </p:set>
                                    <p:animEffect transition="in" filter="diamond(in)">
                                      <p:cBhvr>
                                        <p:cTn id="7" dur="2000"/>
                                        <p:tgtEl>
                                          <p:spTgt spid="19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Importance of Probability</a:t>
            </a:r>
          </a:p>
        </p:txBody>
      </p:sp>
      <p:sp>
        <p:nvSpPr>
          <p:cNvPr id="3" name="Content Placeholder 2"/>
          <p:cNvSpPr>
            <a:spLocks noGrp="1"/>
          </p:cNvSpPr>
          <p:nvPr>
            <p:ph idx="1"/>
          </p:nvPr>
        </p:nvSpPr>
        <p:spPr>
          <a:xfrm>
            <a:off x="1066800" y="1447800"/>
            <a:ext cx="7866888" cy="2819400"/>
          </a:xfrm>
        </p:spPr>
        <p:txBody>
          <a:bodyPr/>
          <a:lstStyle/>
          <a:p>
            <a:pPr algn="just">
              <a:buClr>
                <a:schemeClr val="tx1"/>
              </a:buClr>
              <a:buFont typeface="Wingdings" panose="05000000000000000000" pitchFamily="2" charset="2"/>
              <a:buChar char="Ø"/>
            </a:pPr>
            <a:r>
              <a:rPr lang="en-US" sz="2400" dirty="0">
                <a:solidFill>
                  <a:srgbClr val="002060"/>
                </a:solidFill>
              </a:rPr>
              <a:t>Probability models are very useful in making predictions. </a:t>
            </a:r>
          </a:p>
          <a:p>
            <a:pPr algn="just">
              <a:buClr>
                <a:schemeClr val="tx1"/>
              </a:buClr>
              <a:buFont typeface="Wingdings" panose="05000000000000000000" pitchFamily="2" charset="2"/>
              <a:buChar char="Ø"/>
            </a:pPr>
            <a:r>
              <a:rPr lang="en-US" sz="2400" dirty="0">
                <a:solidFill>
                  <a:srgbClr val="002060"/>
                </a:solidFill>
              </a:rPr>
              <a:t>Probability models are useful in all the studies that involve uncertainty.</a:t>
            </a:r>
          </a:p>
          <a:p>
            <a:pPr algn="just">
              <a:buClr>
                <a:schemeClr val="tx1"/>
              </a:buClr>
              <a:buFont typeface="Wingdings" panose="05000000000000000000" pitchFamily="2" charset="2"/>
              <a:buChar char="Ø"/>
            </a:pPr>
            <a:r>
              <a:rPr lang="en-US" sz="2400" dirty="0">
                <a:solidFill>
                  <a:srgbClr val="002060"/>
                </a:solidFill>
              </a:rPr>
              <a:t>Probability theory is being applied in the solution of social, economic, political problems in understanding social phenomena.</a:t>
            </a:r>
          </a:p>
          <a:p>
            <a:pPr>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r>
              <a:rPr lang="en-US" sz="2400" dirty="0"/>
              <a:t>Exercise # 2</a:t>
            </a:r>
          </a:p>
        </p:txBody>
      </p:sp>
      <p:sp>
        <p:nvSpPr>
          <p:cNvPr id="26628" name="Rectangle 4"/>
          <p:cNvSpPr>
            <a:spLocks noGrp="1" noChangeArrowheads="1"/>
          </p:cNvSpPr>
          <p:nvPr>
            <p:ph type="body" idx="1"/>
          </p:nvPr>
        </p:nvSpPr>
        <p:spPr>
          <a:noFill/>
          <a:ln/>
        </p:spPr>
        <p:txBody>
          <a:bodyPr/>
          <a:lstStyle/>
          <a:p>
            <a:pPr marL="533400" indent="-533400">
              <a:buFont typeface="Wingdings" pitchFamily="2" charset="2"/>
              <a:buNone/>
            </a:pPr>
            <a:r>
              <a:rPr lang="en-US" sz="2400" dirty="0">
                <a:solidFill>
                  <a:srgbClr val="002060"/>
                </a:solidFill>
              </a:rPr>
              <a:t>Then:</a:t>
            </a:r>
          </a:p>
          <a:p>
            <a:pPr marL="533400" indent="-533400">
              <a:buFont typeface="Wingdings" pitchFamily="2" charset="2"/>
              <a:buNone/>
            </a:pPr>
            <a:endParaRPr lang="en-US" sz="2400" dirty="0">
              <a:solidFill>
                <a:srgbClr val="002060"/>
              </a:solidFill>
            </a:endParaRPr>
          </a:p>
          <a:p>
            <a:pPr marL="533400" indent="-533400">
              <a:buFont typeface="Wingdings" pitchFamily="2" charset="2"/>
              <a:buNone/>
            </a:pPr>
            <a:r>
              <a:rPr lang="en-US" sz="2400" dirty="0">
                <a:solidFill>
                  <a:srgbClr val="002060"/>
                </a:solidFill>
              </a:rPr>
              <a:t>2) What area of the curve is above 90 beats/min?</a:t>
            </a:r>
            <a:endParaRPr lang="en-US" dirty="0">
              <a:solidFill>
                <a:srgbClr val="002060"/>
              </a:solidFill>
            </a:endParaRPr>
          </a:p>
          <a:p>
            <a:pPr marL="533400" indent="-533400"/>
            <a:endParaRPr lang="en-US" dirty="0"/>
          </a:p>
          <a:p>
            <a:pPr marL="533400" indent="-533400"/>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4300"/>
              <a:t> </a:t>
            </a:r>
          </a:p>
        </p:txBody>
      </p:sp>
      <p:sp>
        <p:nvSpPr>
          <p:cNvPr id="20483" name="Rectangle 3"/>
          <p:cNvSpPr>
            <a:spLocks noGrp="1" noChangeArrowheads="1"/>
          </p:cNvSpPr>
          <p:nvPr>
            <p:ph type="body" idx="1"/>
          </p:nvPr>
        </p:nvSpPr>
        <p:spPr/>
        <p:txBody>
          <a:bodyPr>
            <a:normAutofit fontScale="92500"/>
          </a:bodyPr>
          <a:lstStyle/>
          <a:p>
            <a:pPr>
              <a:buFont typeface="Wingdings" pitchFamily="2" charset="2"/>
              <a:buNone/>
            </a:pPr>
            <a:endParaRPr lang="en-US" sz="2400" dirty="0"/>
          </a:p>
          <a:p>
            <a:pPr>
              <a:buFont typeface="Wingdings" pitchFamily="2" charset="2"/>
              <a:buNone/>
            </a:pPr>
            <a:endParaRPr lang="en-US" sz="2400" dirty="0"/>
          </a:p>
          <a:p>
            <a:pPr>
              <a:buFont typeface="Wingdings" pitchFamily="2" charset="2"/>
              <a:buNone/>
            </a:pPr>
            <a:endParaRPr lang="en-US" sz="2400" dirty="0"/>
          </a:p>
          <a:p>
            <a:pPr>
              <a:buFont typeface="Wingdings" pitchFamily="2" charset="2"/>
              <a:buNone/>
            </a:pPr>
            <a:endParaRPr lang="en-US" sz="2400" dirty="0"/>
          </a:p>
          <a:p>
            <a:pPr>
              <a:buFont typeface="Wingdings" pitchFamily="2" charset="2"/>
              <a:buNone/>
            </a:pPr>
            <a:endParaRPr lang="en-US" sz="2400" dirty="0"/>
          </a:p>
          <a:p>
            <a:pPr>
              <a:buFont typeface="Wingdings" pitchFamily="2" charset="2"/>
              <a:buNone/>
            </a:pPr>
            <a:endParaRPr lang="en-US" sz="2400" dirty="0"/>
          </a:p>
          <a:p>
            <a:pPr>
              <a:buFont typeface="Wingdings" pitchFamily="2" charset="2"/>
              <a:buNone/>
            </a:pPr>
            <a:endParaRPr lang="en-US" sz="2400" dirty="0"/>
          </a:p>
          <a:p>
            <a:pPr>
              <a:buFont typeface="Wingdings" pitchFamily="2" charset="2"/>
              <a:buNone/>
            </a:pPr>
            <a:endParaRPr lang="en-US" sz="2400" dirty="0"/>
          </a:p>
          <a:p>
            <a:pPr>
              <a:buFont typeface="Wingdings" pitchFamily="2" charset="2"/>
              <a:buNone/>
            </a:pPr>
            <a:endParaRPr lang="en-US" sz="2400" dirty="0"/>
          </a:p>
          <a:p>
            <a:pPr>
              <a:buFont typeface="Wingdings" pitchFamily="2" charset="2"/>
              <a:buNone/>
            </a:pPr>
            <a:r>
              <a:rPr lang="en-US" sz="2200" dirty="0"/>
              <a:t>This means that 2.28% of normal healthy individuals have a heart rate </a:t>
            </a:r>
          </a:p>
          <a:p>
            <a:pPr>
              <a:buFont typeface="Wingdings" pitchFamily="2" charset="2"/>
              <a:buNone/>
            </a:pPr>
            <a:r>
              <a:rPr lang="en-US" sz="2200" dirty="0"/>
              <a:t>above two standard deviation (greater than 90 beats per minute).</a:t>
            </a:r>
            <a:endParaRPr lang="en-US" sz="2600" dirty="0"/>
          </a:p>
        </p:txBody>
      </p:sp>
      <p:sp>
        <p:nvSpPr>
          <p:cNvPr id="20484" name="Freeform 4"/>
          <p:cNvSpPr>
            <a:spLocks/>
          </p:cNvSpPr>
          <p:nvPr/>
        </p:nvSpPr>
        <p:spPr bwMode="auto">
          <a:xfrm>
            <a:off x="1905000" y="1981200"/>
            <a:ext cx="6884988" cy="2792413"/>
          </a:xfrm>
          <a:custGeom>
            <a:avLst/>
            <a:gdLst/>
            <a:ahLst/>
            <a:cxnLst>
              <a:cxn ang="0">
                <a:pos x="0" y="1726"/>
              </a:cxn>
              <a:cxn ang="0">
                <a:pos x="571" y="1349"/>
              </a:cxn>
              <a:cxn ang="0">
                <a:pos x="1813" y="23"/>
              </a:cxn>
              <a:cxn ang="0">
                <a:pos x="3927" y="1484"/>
              </a:cxn>
              <a:cxn ang="0">
                <a:pos x="4274" y="1676"/>
              </a:cxn>
            </a:cxnLst>
            <a:rect l="0" t="0" r="r" b="b"/>
            <a:pathLst>
              <a:path w="4337" h="1759">
                <a:moveTo>
                  <a:pt x="0" y="1726"/>
                </a:moveTo>
                <a:cubicBezTo>
                  <a:pt x="97" y="1663"/>
                  <a:pt x="269" y="1633"/>
                  <a:pt x="571" y="1349"/>
                </a:cubicBezTo>
                <a:cubicBezTo>
                  <a:pt x="873" y="1065"/>
                  <a:pt x="1254" y="0"/>
                  <a:pt x="1813" y="23"/>
                </a:cubicBezTo>
                <a:cubicBezTo>
                  <a:pt x="2372" y="46"/>
                  <a:pt x="3517" y="1209"/>
                  <a:pt x="3927" y="1484"/>
                </a:cubicBezTo>
                <a:cubicBezTo>
                  <a:pt x="4337" y="1759"/>
                  <a:pt x="4202" y="1636"/>
                  <a:pt x="4274" y="1676"/>
                </a:cubicBezTo>
              </a:path>
            </a:pathLst>
          </a:custGeom>
          <a:noFill/>
          <a:ln w="9525">
            <a:solidFill>
              <a:schemeClr val="tx1"/>
            </a:solidFill>
            <a:round/>
            <a:headEnd/>
            <a:tailEnd/>
          </a:ln>
          <a:effectLst/>
        </p:spPr>
        <p:txBody>
          <a:bodyPr/>
          <a:lstStyle/>
          <a:p>
            <a:endParaRPr lang="en-US"/>
          </a:p>
        </p:txBody>
      </p:sp>
      <p:sp>
        <p:nvSpPr>
          <p:cNvPr id="20485" name="Line 5"/>
          <p:cNvSpPr>
            <a:spLocks noChangeShapeType="1"/>
          </p:cNvSpPr>
          <p:nvPr/>
        </p:nvSpPr>
        <p:spPr bwMode="auto">
          <a:xfrm>
            <a:off x="1447800" y="4800600"/>
            <a:ext cx="7239000" cy="0"/>
          </a:xfrm>
          <a:prstGeom prst="line">
            <a:avLst/>
          </a:prstGeom>
          <a:noFill/>
          <a:ln w="9525">
            <a:solidFill>
              <a:schemeClr val="tx1"/>
            </a:solidFill>
            <a:round/>
            <a:headEnd/>
            <a:tailEnd/>
          </a:ln>
          <a:effectLst/>
        </p:spPr>
        <p:txBody>
          <a:bodyPr/>
          <a:lstStyle/>
          <a:p>
            <a:endParaRPr lang="en-US"/>
          </a:p>
        </p:txBody>
      </p:sp>
      <p:sp>
        <p:nvSpPr>
          <p:cNvPr id="20487" name="Line 7"/>
          <p:cNvSpPr>
            <a:spLocks noChangeShapeType="1"/>
          </p:cNvSpPr>
          <p:nvPr/>
        </p:nvSpPr>
        <p:spPr bwMode="auto">
          <a:xfrm>
            <a:off x="4800600" y="2057400"/>
            <a:ext cx="0" cy="2743200"/>
          </a:xfrm>
          <a:prstGeom prst="line">
            <a:avLst/>
          </a:prstGeom>
          <a:noFill/>
          <a:ln w="9525">
            <a:solidFill>
              <a:schemeClr val="tx1"/>
            </a:solidFill>
            <a:round/>
            <a:headEnd/>
            <a:tailEnd/>
          </a:ln>
          <a:effectLst/>
        </p:spPr>
        <p:txBody>
          <a:bodyPr/>
          <a:lstStyle/>
          <a:p>
            <a:endParaRPr lang="en-US"/>
          </a:p>
        </p:txBody>
      </p:sp>
      <p:sp>
        <p:nvSpPr>
          <p:cNvPr id="20488" name="Line 8"/>
          <p:cNvSpPr>
            <a:spLocks noChangeShapeType="1"/>
          </p:cNvSpPr>
          <p:nvPr/>
        </p:nvSpPr>
        <p:spPr bwMode="auto">
          <a:xfrm>
            <a:off x="5943600" y="2590800"/>
            <a:ext cx="0" cy="2209800"/>
          </a:xfrm>
          <a:prstGeom prst="line">
            <a:avLst/>
          </a:prstGeom>
          <a:noFill/>
          <a:ln w="9525">
            <a:solidFill>
              <a:schemeClr val="tx1"/>
            </a:solidFill>
            <a:round/>
            <a:headEnd/>
            <a:tailEnd/>
          </a:ln>
          <a:effectLst/>
        </p:spPr>
        <p:txBody>
          <a:bodyPr/>
          <a:lstStyle/>
          <a:p>
            <a:endParaRPr lang="en-US"/>
          </a:p>
        </p:txBody>
      </p:sp>
      <p:sp>
        <p:nvSpPr>
          <p:cNvPr id="20489" name="Line 9"/>
          <p:cNvSpPr>
            <a:spLocks noChangeShapeType="1"/>
          </p:cNvSpPr>
          <p:nvPr/>
        </p:nvSpPr>
        <p:spPr bwMode="auto">
          <a:xfrm>
            <a:off x="6934200" y="3352800"/>
            <a:ext cx="0" cy="1447800"/>
          </a:xfrm>
          <a:prstGeom prst="line">
            <a:avLst/>
          </a:prstGeom>
          <a:noFill/>
          <a:ln w="9525">
            <a:solidFill>
              <a:schemeClr val="tx1"/>
            </a:solidFill>
            <a:round/>
            <a:headEnd/>
            <a:tailEnd/>
          </a:ln>
          <a:effectLst/>
        </p:spPr>
        <p:txBody>
          <a:bodyPr/>
          <a:lstStyle/>
          <a:p>
            <a:endParaRPr lang="en-US"/>
          </a:p>
        </p:txBody>
      </p:sp>
      <p:sp>
        <p:nvSpPr>
          <p:cNvPr id="20490" name="Line 10"/>
          <p:cNvSpPr>
            <a:spLocks noChangeShapeType="1"/>
          </p:cNvSpPr>
          <p:nvPr/>
        </p:nvSpPr>
        <p:spPr bwMode="auto">
          <a:xfrm>
            <a:off x="8077200" y="4343400"/>
            <a:ext cx="0" cy="457200"/>
          </a:xfrm>
          <a:prstGeom prst="line">
            <a:avLst/>
          </a:prstGeom>
          <a:noFill/>
          <a:ln w="9525">
            <a:solidFill>
              <a:schemeClr val="tx1"/>
            </a:solidFill>
            <a:round/>
            <a:headEnd/>
            <a:tailEnd/>
          </a:ln>
          <a:effectLst/>
        </p:spPr>
        <p:txBody>
          <a:bodyPr/>
          <a:lstStyle/>
          <a:p>
            <a:endParaRPr lang="en-US"/>
          </a:p>
        </p:txBody>
      </p:sp>
      <p:sp>
        <p:nvSpPr>
          <p:cNvPr id="20491" name="Line 11"/>
          <p:cNvSpPr>
            <a:spLocks noChangeShapeType="1"/>
          </p:cNvSpPr>
          <p:nvPr/>
        </p:nvSpPr>
        <p:spPr bwMode="auto">
          <a:xfrm flipH="1">
            <a:off x="5319785" y="2178843"/>
            <a:ext cx="596106" cy="609600"/>
          </a:xfrm>
          <a:prstGeom prst="line">
            <a:avLst/>
          </a:prstGeom>
          <a:noFill/>
          <a:ln w="9525">
            <a:solidFill>
              <a:schemeClr val="tx1"/>
            </a:solidFill>
            <a:round/>
            <a:headEnd/>
            <a:tailEnd type="triangle" w="med" len="med"/>
          </a:ln>
          <a:effectLst/>
        </p:spPr>
        <p:txBody>
          <a:bodyPr/>
          <a:lstStyle/>
          <a:p>
            <a:endParaRPr lang="en-US"/>
          </a:p>
        </p:txBody>
      </p:sp>
      <p:sp>
        <p:nvSpPr>
          <p:cNvPr id="20492" name="Line 12"/>
          <p:cNvSpPr>
            <a:spLocks noChangeShapeType="1"/>
          </p:cNvSpPr>
          <p:nvPr/>
        </p:nvSpPr>
        <p:spPr bwMode="auto">
          <a:xfrm>
            <a:off x="5943600" y="2178843"/>
            <a:ext cx="381000" cy="823913"/>
          </a:xfrm>
          <a:prstGeom prst="line">
            <a:avLst/>
          </a:prstGeom>
          <a:noFill/>
          <a:ln w="9525">
            <a:solidFill>
              <a:schemeClr val="tx1"/>
            </a:solidFill>
            <a:round/>
            <a:headEnd/>
            <a:tailEnd type="triangle" w="med" len="med"/>
          </a:ln>
          <a:effectLst/>
        </p:spPr>
        <p:txBody>
          <a:bodyPr/>
          <a:lstStyle/>
          <a:p>
            <a:endParaRPr lang="en-US"/>
          </a:p>
        </p:txBody>
      </p:sp>
      <p:sp>
        <p:nvSpPr>
          <p:cNvPr id="20493" name="Line 13"/>
          <p:cNvSpPr>
            <a:spLocks noChangeShapeType="1"/>
          </p:cNvSpPr>
          <p:nvPr/>
        </p:nvSpPr>
        <p:spPr bwMode="auto">
          <a:xfrm flipH="1">
            <a:off x="7391400" y="3505200"/>
            <a:ext cx="609600" cy="457200"/>
          </a:xfrm>
          <a:prstGeom prst="line">
            <a:avLst/>
          </a:prstGeom>
          <a:noFill/>
          <a:ln w="9525">
            <a:solidFill>
              <a:schemeClr val="tx1"/>
            </a:solidFill>
            <a:round/>
            <a:headEnd/>
            <a:tailEnd type="triangle" w="med" len="med"/>
          </a:ln>
          <a:effectLst/>
        </p:spPr>
        <p:txBody>
          <a:bodyPr/>
          <a:lstStyle/>
          <a:p>
            <a:endParaRPr lang="en-US"/>
          </a:p>
        </p:txBody>
      </p:sp>
      <p:sp>
        <p:nvSpPr>
          <p:cNvPr id="20494" name="Line 14"/>
          <p:cNvSpPr>
            <a:spLocks noChangeShapeType="1"/>
          </p:cNvSpPr>
          <p:nvPr/>
        </p:nvSpPr>
        <p:spPr bwMode="auto">
          <a:xfrm>
            <a:off x="8077200" y="3505200"/>
            <a:ext cx="51955" cy="935182"/>
          </a:xfrm>
          <a:prstGeom prst="line">
            <a:avLst/>
          </a:prstGeom>
          <a:noFill/>
          <a:ln w="9525">
            <a:solidFill>
              <a:schemeClr val="tx1"/>
            </a:solidFill>
            <a:round/>
            <a:headEnd/>
            <a:tailEnd type="triangle" w="med" len="med"/>
          </a:ln>
          <a:effectLst/>
        </p:spPr>
        <p:txBody>
          <a:bodyPr/>
          <a:lstStyle/>
          <a:p>
            <a:endParaRPr lang="en-US"/>
          </a:p>
        </p:txBody>
      </p:sp>
      <p:sp>
        <p:nvSpPr>
          <p:cNvPr id="20496" name="Rectangle 16"/>
          <p:cNvSpPr>
            <a:spLocks noChangeArrowheads="1"/>
          </p:cNvSpPr>
          <p:nvPr/>
        </p:nvSpPr>
        <p:spPr bwMode="auto">
          <a:xfrm>
            <a:off x="1176337" y="685800"/>
            <a:ext cx="3624263" cy="457200"/>
          </a:xfrm>
          <a:prstGeom prst="rect">
            <a:avLst/>
          </a:prstGeom>
          <a:noFill/>
          <a:ln w="9525">
            <a:noFill/>
            <a:miter lim="800000"/>
            <a:headEnd/>
            <a:tailEnd/>
          </a:ln>
          <a:effectLst/>
        </p:spPr>
        <p:txBody>
          <a:bodyPr wrap="none">
            <a:spAutoFit/>
          </a:bodyPr>
          <a:lstStyle/>
          <a:p>
            <a:r>
              <a:rPr lang="en-US" sz="2400" b="1" dirty="0">
                <a:solidFill>
                  <a:schemeClr val="tx2"/>
                </a:solidFill>
              </a:rPr>
              <a:t>Diagram of Exercise # 2</a:t>
            </a:r>
          </a:p>
        </p:txBody>
      </p:sp>
      <p:sp>
        <p:nvSpPr>
          <p:cNvPr id="20497" name="Line 17"/>
          <p:cNvSpPr>
            <a:spLocks noChangeShapeType="1"/>
          </p:cNvSpPr>
          <p:nvPr/>
        </p:nvSpPr>
        <p:spPr bwMode="auto">
          <a:xfrm flipV="1">
            <a:off x="6934200" y="3657600"/>
            <a:ext cx="381000" cy="533400"/>
          </a:xfrm>
          <a:prstGeom prst="line">
            <a:avLst/>
          </a:prstGeom>
          <a:noFill/>
          <a:ln w="9525">
            <a:solidFill>
              <a:schemeClr val="tx1"/>
            </a:solidFill>
            <a:round/>
            <a:headEnd/>
            <a:tailEnd/>
          </a:ln>
          <a:effectLst/>
        </p:spPr>
        <p:txBody>
          <a:bodyPr/>
          <a:lstStyle/>
          <a:p>
            <a:endParaRPr lang="en-US"/>
          </a:p>
        </p:txBody>
      </p:sp>
      <p:sp>
        <p:nvSpPr>
          <p:cNvPr id="20498" name="Line 18"/>
          <p:cNvSpPr>
            <a:spLocks noChangeShapeType="1"/>
          </p:cNvSpPr>
          <p:nvPr/>
        </p:nvSpPr>
        <p:spPr bwMode="auto">
          <a:xfrm flipV="1">
            <a:off x="6934200" y="3886200"/>
            <a:ext cx="609600" cy="838200"/>
          </a:xfrm>
          <a:prstGeom prst="line">
            <a:avLst/>
          </a:prstGeom>
          <a:noFill/>
          <a:ln w="9525">
            <a:solidFill>
              <a:schemeClr val="tx1"/>
            </a:solidFill>
            <a:round/>
            <a:headEnd/>
            <a:tailEnd/>
          </a:ln>
          <a:effectLst/>
        </p:spPr>
        <p:txBody>
          <a:bodyPr/>
          <a:lstStyle/>
          <a:p>
            <a:endParaRPr lang="en-US"/>
          </a:p>
        </p:txBody>
      </p:sp>
      <p:sp>
        <p:nvSpPr>
          <p:cNvPr id="20500" name="Line 20"/>
          <p:cNvSpPr>
            <a:spLocks noChangeShapeType="1"/>
          </p:cNvSpPr>
          <p:nvPr/>
        </p:nvSpPr>
        <p:spPr bwMode="auto">
          <a:xfrm flipV="1">
            <a:off x="7315200" y="4114800"/>
            <a:ext cx="457200" cy="685800"/>
          </a:xfrm>
          <a:prstGeom prst="line">
            <a:avLst/>
          </a:prstGeom>
          <a:noFill/>
          <a:ln w="9525">
            <a:solidFill>
              <a:schemeClr val="tx1"/>
            </a:solidFill>
            <a:round/>
            <a:headEnd/>
            <a:tailEnd/>
          </a:ln>
          <a:effectLst/>
        </p:spPr>
        <p:txBody>
          <a:bodyPr/>
          <a:lstStyle/>
          <a:p>
            <a:endParaRPr lang="en-US"/>
          </a:p>
        </p:txBody>
      </p:sp>
      <p:sp>
        <p:nvSpPr>
          <p:cNvPr id="20501" name="Line 21"/>
          <p:cNvSpPr>
            <a:spLocks noChangeShapeType="1"/>
          </p:cNvSpPr>
          <p:nvPr/>
        </p:nvSpPr>
        <p:spPr bwMode="auto">
          <a:xfrm flipV="1">
            <a:off x="7696200" y="4191000"/>
            <a:ext cx="304800" cy="609600"/>
          </a:xfrm>
          <a:prstGeom prst="line">
            <a:avLst/>
          </a:prstGeom>
          <a:noFill/>
          <a:ln w="9525">
            <a:solidFill>
              <a:schemeClr val="tx1"/>
            </a:solidFill>
            <a:round/>
            <a:headEnd/>
            <a:tailEnd/>
          </a:ln>
          <a:effectLst/>
        </p:spPr>
        <p:txBody>
          <a:bodyPr/>
          <a:lstStyle/>
          <a:p>
            <a:endParaRPr lang="en-US"/>
          </a:p>
        </p:txBody>
      </p:sp>
      <p:sp>
        <p:nvSpPr>
          <p:cNvPr id="20502" name="Line 22"/>
          <p:cNvSpPr>
            <a:spLocks noChangeShapeType="1"/>
          </p:cNvSpPr>
          <p:nvPr/>
        </p:nvSpPr>
        <p:spPr bwMode="auto">
          <a:xfrm flipV="1">
            <a:off x="8001000" y="4495800"/>
            <a:ext cx="228600" cy="304800"/>
          </a:xfrm>
          <a:prstGeom prst="line">
            <a:avLst/>
          </a:prstGeom>
          <a:noFill/>
          <a:ln w="9525">
            <a:solidFill>
              <a:schemeClr val="tx1"/>
            </a:solidFill>
            <a:round/>
            <a:headEnd/>
            <a:tailEnd/>
          </a:ln>
          <a:effectLst/>
        </p:spPr>
        <p:txBody>
          <a:bodyPr/>
          <a:lstStyle/>
          <a:p>
            <a:endParaRPr lang="en-US"/>
          </a:p>
        </p:txBody>
      </p:sp>
      <p:sp>
        <p:nvSpPr>
          <p:cNvPr id="20503" name="Line 23"/>
          <p:cNvSpPr>
            <a:spLocks noChangeShapeType="1"/>
          </p:cNvSpPr>
          <p:nvPr/>
        </p:nvSpPr>
        <p:spPr bwMode="auto">
          <a:xfrm flipV="1">
            <a:off x="8305800" y="4572000"/>
            <a:ext cx="152400" cy="228600"/>
          </a:xfrm>
          <a:prstGeom prst="line">
            <a:avLst/>
          </a:prstGeom>
          <a:noFill/>
          <a:ln w="9525">
            <a:solidFill>
              <a:schemeClr val="tx1"/>
            </a:solidFill>
            <a:round/>
            <a:headEnd/>
            <a:tailEnd/>
          </a:ln>
          <a:effectLst/>
        </p:spPr>
        <p:txBody>
          <a:bodyPr/>
          <a:lstStyle/>
          <a:p>
            <a:endParaRPr lang="en-US"/>
          </a:p>
        </p:txBody>
      </p:sp>
      <p:sp>
        <p:nvSpPr>
          <p:cNvPr id="20504" name="Line 24"/>
          <p:cNvSpPr>
            <a:spLocks noChangeShapeType="1"/>
          </p:cNvSpPr>
          <p:nvPr/>
        </p:nvSpPr>
        <p:spPr bwMode="auto">
          <a:xfrm flipV="1">
            <a:off x="6934200" y="3505200"/>
            <a:ext cx="152400" cy="304800"/>
          </a:xfrm>
          <a:prstGeom prst="line">
            <a:avLst/>
          </a:prstGeom>
          <a:noFill/>
          <a:ln w="9525">
            <a:solidFill>
              <a:schemeClr val="tx1"/>
            </a:solidFill>
            <a:round/>
            <a:headEnd/>
            <a:tailEnd/>
          </a:ln>
          <a:effectLst/>
        </p:spPr>
        <p:txBody>
          <a:bodyPr/>
          <a:lstStyle/>
          <a:p>
            <a:endParaRPr lang="en-US"/>
          </a:p>
        </p:txBody>
      </p:sp>
      <p:sp>
        <p:nvSpPr>
          <p:cNvPr id="20505" name="Text Box 25"/>
          <p:cNvSpPr txBox="1">
            <a:spLocks noChangeArrowheads="1"/>
          </p:cNvSpPr>
          <p:nvPr/>
        </p:nvSpPr>
        <p:spPr bwMode="auto">
          <a:xfrm>
            <a:off x="7578436" y="3131560"/>
            <a:ext cx="914400" cy="366713"/>
          </a:xfrm>
          <a:prstGeom prst="rect">
            <a:avLst/>
          </a:prstGeom>
          <a:solidFill>
            <a:schemeClr val="accent1"/>
          </a:solidFill>
          <a:ln w="9525">
            <a:noFill/>
            <a:miter lim="800000"/>
            <a:headEnd/>
            <a:tailEnd/>
          </a:ln>
          <a:effectLst/>
        </p:spPr>
        <p:txBody>
          <a:bodyPr>
            <a:spAutoFit/>
          </a:bodyPr>
          <a:lstStyle/>
          <a:p>
            <a:pPr>
              <a:spcBef>
                <a:spcPct val="50000"/>
              </a:spcBef>
            </a:pPr>
            <a:r>
              <a:rPr lang="en-US" b="1" dirty="0"/>
              <a:t>0.0228</a:t>
            </a:r>
          </a:p>
        </p:txBody>
      </p:sp>
      <p:sp>
        <p:nvSpPr>
          <p:cNvPr id="20506" name="Text Box 26"/>
          <p:cNvSpPr txBox="1">
            <a:spLocks noChangeArrowheads="1"/>
          </p:cNvSpPr>
          <p:nvPr/>
        </p:nvSpPr>
        <p:spPr bwMode="auto">
          <a:xfrm>
            <a:off x="5181600" y="1600200"/>
            <a:ext cx="1066800" cy="369332"/>
          </a:xfrm>
          <a:prstGeom prst="rect">
            <a:avLst/>
          </a:prstGeom>
          <a:noFill/>
          <a:ln w="9525">
            <a:noFill/>
            <a:miter lim="800000"/>
            <a:headEnd/>
            <a:tailEnd/>
          </a:ln>
          <a:effectLst/>
        </p:spPr>
        <p:txBody>
          <a:bodyPr>
            <a:spAutoFit/>
          </a:bodyPr>
          <a:lstStyle/>
          <a:p>
            <a:pPr>
              <a:spcBef>
                <a:spcPct val="50000"/>
              </a:spcBef>
            </a:pPr>
            <a:r>
              <a:rPr lang="en-US" b="1" dirty="0"/>
              <a:t>0.4772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505"/>
                                        </p:tgtEl>
                                        <p:attrNameLst>
                                          <p:attrName>style.visibility</p:attrName>
                                        </p:attrNameLst>
                                      </p:cBhvr>
                                      <p:to>
                                        <p:strVal val="visible"/>
                                      </p:to>
                                    </p:set>
                                    <p:animEffect transition="in" filter="box(in)">
                                      <p:cBhvr>
                                        <p:cTn id="7" dur="500"/>
                                        <p:tgtEl>
                                          <p:spTgt spid="20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r>
              <a:rPr lang="en-US" sz="2400" dirty="0"/>
              <a:t>Exercise # 3</a:t>
            </a:r>
          </a:p>
        </p:txBody>
      </p:sp>
      <p:sp>
        <p:nvSpPr>
          <p:cNvPr id="28675" name="Rectangle 3"/>
          <p:cNvSpPr>
            <a:spLocks noGrp="1" noChangeArrowheads="1"/>
          </p:cNvSpPr>
          <p:nvPr>
            <p:ph type="body" idx="1"/>
          </p:nvPr>
        </p:nvSpPr>
        <p:spPr>
          <a:noFill/>
          <a:ln/>
        </p:spPr>
        <p:txBody>
          <a:bodyPr/>
          <a:lstStyle/>
          <a:p>
            <a:pPr marL="533400" indent="-533400">
              <a:buFont typeface="Wingdings" pitchFamily="2" charset="2"/>
              <a:buNone/>
            </a:pPr>
            <a:r>
              <a:rPr lang="en-US" sz="2400" dirty="0">
                <a:solidFill>
                  <a:srgbClr val="002060"/>
                </a:solidFill>
              </a:rPr>
              <a:t>Then:</a:t>
            </a:r>
          </a:p>
          <a:p>
            <a:pPr marL="533400" indent="-533400">
              <a:buFont typeface="Wingdings" pitchFamily="2" charset="2"/>
              <a:buNone/>
            </a:pPr>
            <a:endParaRPr lang="en-US" sz="2400" dirty="0">
              <a:solidFill>
                <a:srgbClr val="002060"/>
              </a:solidFill>
            </a:endParaRPr>
          </a:p>
          <a:p>
            <a:pPr marL="533400" indent="-533400">
              <a:buFont typeface="Wingdings" pitchFamily="2" charset="2"/>
              <a:buNone/>
            </a:pPr>
            <a:r>
              <a:rPr lang="en-US" sz="2400" dirty="0">
                <a:solidFill>
                  <a:srgbClr val="002060"/>
                </a:solidFill>
              </a:rPr>
              <a:t>3) What area of the curve is between</a:t>
            </a:r>
          </a:p>
          <a:p>
            <a:pPr marL="533400" indent="-533400">
              <a:buFont typeface="Wingdings" pitchFamily="2" charset="2"/>
              <a:buNone/>
            </a:pPr>
            <a:r>
              <a:rPr lang="en-US" sz="2400" dirty="0">
                <a:solidFill>
                  <a:srgbClr val="002060"/>
                </a:solidFill>
              </a:rPr>
              <a:t>     50-90 beats/min? </a:t>
            </a:r>
            <a:endParaRPr lang="en-US" dirty="0">
              <a:solidFill>
                <a:srgbClr val="002060"/>
              </a:solidFill>
            </a:endParaRPr>
          </a:p>
          <a:p>
            <a:pPr marL="533400" indent="-533400"/>
            <a:endParaRPr lang="en-US" dirty="0"/>
          </a:p>
          <a:p>
            <a:pPr marL="533400" indent="-533400">
              <a:buFont typeface="Wingdings" pitchFamily="2" charset="2"/>
              <a:buNone/>
            </a:pPr>
            <a:endParaRPr lang="en-US" dirty="0"/>
          </a:p>
          <a:p>
            <a:pPr marL="533400" indent="-533400">
              <a:buFont typeface="Wingdings" pitchFamily="2" charset="2"/>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4300"/>
              <a:t> </a:t>
            </a:r>
          </a:p>
        </p:txBody>
      </p:sp>
      <p:sp>
        <p:nvSpPr>
          <p:cNvPr id="21507" name="Rectangle 3"/>
          <p:cNvSpPr>
            <a:spLocks noGrp="1" noChangeArrowheads="1"/>
          </p:cNvSpPr>
          <p:nvPr>
            <p:ph type="body" idx="1"/>
          </p:nvPr>
        </p:nvSpPr>
        <p:spPr/>
        <p:txBody>
          <a:bodyPr/>
          <a:lstStyle/>
          <a:p>
            <a:pPr>
              <a:buFont typeface="Wingdings" pitchFamily="2" charset="2"/>
              <a:buNone/>
            </a:pPr>
            <a:r>
              <a:rPr lang="en-US" sz="2400" dirty="0"/>
              <a:t> </a:t>
            </a:r>
          </a:p>
          <a:p>
            <a:pPr>
              <a:buFont typeface="Wingdings" pitchFamily="2" charset="2"/>
              <a:buNone/>
            </a:pPr>
            <a:r>
              <a:rPr lang="en-US" sz="2400" dirty="0"/>
              <a:t>                                                                                                                       </a:t>
            </a:r>
          </a:p>
          <a:p>
            <a:pPr>
              <a:buFont typeface="Wingdings" pitchFamily="2" charset="2"/>
              <a:buNone/>
            </a:pPr>
            <a:r>
              <a:rPr lang="en-US" sz="1800" b="1" dirty="0"/>
              <a:t>                                                                                         </a:t>
            </a:r>
          </a:p>
          <a:p>
            <a:pPr>
              <a:buFont typeface="Wingdings" pitchFamily="2" charset="2"/>
              <a:buNone/>
            </a:pPr>
            <a:r>
              <a:rPr lang="en-US" sz="2400" dirty="0"/>
              <a:t>                       </a:t>
            </a:r>
          </a:p>
          <a:p>
            <a:pPr>
              <a:buFont typeface="Wingdings" pitchFamily="2" charset="2"/>
              <a:buNone/>
            </a:pPr>
            <a:r>
              <a:rPr lang="en-US" sz="2400" dirty="0"/>
              <a:t>                                                                       </a:t>
            </a:r>
            <a:endParaRPr lang="en-US" sz="1800" b="1" dirty="0"/>
          </a:p>
          <a:p>
            <a:pPr>
              <a:buFont typeface="Wingdings" pitchFamily="2" charset="2"/>
              <a:buNone/>
            </a:pPr>
            <a:endParaRPr lang="en-US" sz="2400" dirty="0"/>
          </a:p>
          <a:p>
            <a:pPr>
              <a:buFont typeface="Wingdings" pitchFamily="2" charset="2"/>
              <a:buNone/>
            </a:pPr>
            <a:r>
              <a:rPr lang="en-US" sz="1800" b="1" dirty="0"/>
              <a:t>                                                                                                  </a:t>
            </a:r>
            <a:r>
              <a:rPr lang="en-US" sz="2400" dirty="0"/>
              <a:t>                                                                                                                                                                           </a:t>
            </a:r>
          </a:p>
          <a:p>
            <a:pPr>
              <a:buFont typeface="Wingdings" pitchFamily="2" charset="2"/>
              <a:buNone/>
            </a:pPr>
            <a:r>
              <a:rPr lang="en-US" sz="2400" dirty="0"/>
              <a:t>-3       -2        -1           μ           1         2           3</a:t>
            </a:r>
          </a:p>
          <a:p>
            <a:pPr>
              <a:buFont typeface="Wingdings" pitchFamily="2" charset="2"/>
              <a:buNone/>
            </a:pPr>
            <a:r>
              <a:rPr lang="en-US" sz="2400" dirty="0"/>
              <a:t>                                 	 </a:t>
            </a:r>
          </a:p>
        </p:txBody>
      </p:sp>
      <p:sp>
        <p:nvSpPr>
          <p:cNvPr id="21508" name="Freeform 4"/>
          <p:cNvSpPr>
            <a:spLocks/>
          </p:cNvSpPr>
          <p:nvPr/>
        </p:nvSpPr>
        <p:spPr bwMode="auto">
          <a:xfrm>
            <a:off x="1905000" y="1981200"/>
            <a:ext cx="6884988" cy="2792413"/>
          </a:xfrm>
          <a:custGeom>
            <a:avLst/>
            <a:gdLst/>
            <a:ahLst/>
            <a:cxnLst>
              <a:cxn ang="0">
                <a:pos x="0" y="1726"/>
              </a:cxn>
              <a:cxn ang="0">
                <a:pos x="571" y="1349"/>
              </a:cxn>
              <a:cxn ang="0">
                <a:pos x="1813" y="23"/>
              </a:cxn>
              <a:cxn ang="0">
                <a:pos x="3927" y="1484"/>
              </a:cxn>
              <a:cxn ang="0">
                <a:pos x="4274" y="1676"/>
              </a:cxn>
            </a:cxnLst>
            <a:rect l="0" t="0" r="r" b="b"/>
            <a:pathLst>
              <a:path w="4337" h="1759">
                <a:moveTo>
                  <a:pt x="0" y="1726"/>
                </a:moveTo>
                <a:cubicBezTo>
                  <a:pt x="97" y="1663"/>
                  <a:pt x="269" y="1633"/>
                  <a:pt x="571" y="1349"/>
                </a:cubicBezTo>
                <a:cubicBezTo>
                  <a:pt x="873" y="1065"/>
                  <a:pt x="1254" y="0"/>
                  <a:pt x="1813" y="23"/>
                </a:cubicBezTo>
                <a:cubicBezTo>
                  <a:pt x="2372" y="46"/>
                  <a:pt x="3517" y="1209"/>
                  <a:pt x="3927" y="1484"/>
                </a:cubicBezTo>
                <a:cubicBezTo>
                  <a:pt x="4337" y="1759"/>
                  <a:pt x="4202" y="1636"/>
                  <a:pt x="4274" y="1676"/>
                </a:cubicBezTo>
              </a:path>
            </a:pathLst>
          </a:custGeom>
          <a:noFill/>
          <a:ln w="9525">
            <a:solidFill>
              <a:schemeClr val="tx1"/>
            </a:solidFill>
            <a:round/>
            <a:headEnd/>
            <a:tailEnd/>
          </a:ln>
          <a:effectLst/>
        </p:spPr>
        <p:txBody>
          <a:bodyPr/>
          <a:lstStyle/>
          <a:p>
            <a:endParaRPr lang="en-US"/>
          </a:p>
        </p:txBody>
      </p:sp>
      <p:sp>
        <p:nvSpPr>
          <p:cNvPr id="21509" name="Line 5"/>
          <p:cNvSpPr>
            <a:spLocks noChangeShapeType="1"/>
          </p:cNvSpPr>
          <p:nvPr/>
        </p:nvSpPr>
        <p:spPr bwMode="auto">
          <a:xfrm>
            <a:off x="1447800" y="4800600"/>
            <a:ext cx="7239000" cy="0"/>
          </a:xfrm>
          <a:prstGeom prst="line">
            <a:avLst/>
          </a:prstGeom>
          <a:noFill/>
          <a:ln w="9525">
            <a:solidFill>
              <a:schemeClr val="tx1"/>
            </a:solidFill>
            <a:round/>
            <a:headEnd/>
            <a:tailEnd/>
          </a:ln>
          <a:effectLst/>
        </p:spPr>
        <p:txBody>
          <a:bodyPr/>
          <a:lstStyle/>
          <a:p>
            <a:endParaRPr lang="en-US"/>
          </a:p>
        </p:txBody>
      </p:sp>
      <p:sp>
        <p:nvSpPr>
          <p:cNvPr id="21511" name="Line 7"/>
          <p:cNvSpPr>
            <a:spLocks noChangeShapeType="1"/>
          </p:cNvSpPr>
          <p:nvPr/>
        </p:nvSpPr>
        <p:spPr bwMode="auto">
          <a:xfrm>
            <a:off x="4876800" y="2057400"/>
            <a:ext cx="0" cy="2743200"/>
          </a:xfrm>
          <a:prstGeom prst="line">
            <a:avLst/>
          </a:prstGeom>
          <a:noFill/>
          <a:ln w="9525">
            <a:solidFill>
              <a:schemeClr val="tx1"/>
            </a:solidFill>
            <a:round/>
            <a:headEnd/>
            <a:tailEnd/>
          </a:ln>
          <a:effectLst/>
        </p:spPr>
        <p:txBody>
          <a:bodyPr/>
          <a:lstStyle/>
          <a:p>
            <a:endParaRPr lang="en-US"/>
          </a:p>
        </p:txBody>
      </p:sp>
      <p:sp>
        <p:nvSpPr>
          <p:cNvPr id="21512" name="Line 8"/>
          <p:cNvSpPr>
            <a:spLocks noChangeShapeType="1"/>
          </p:cNvSpPr>
          <p:nvPr/>
        </p:nvSpPr>
        <p:spPr bwMode="auto">
          <a:xfrm>
            <a:off x="5943600" y="2590800"/>
            <a:ext cx="0" cy="2209800"/>
          </a:xfrm>
          <a:prstGeom prst="line">
            <a:avLst/>
          </a:prstGeom>
          <a:noFill/>
          <a:ln w="9525">
            <a:solidFill>
              <a:schemeClr val="tx1"/>
            </a:solidFill>
            <a:round/>
            <a:headEnd/>
            <a:tailEnd/>
          </a:ln>
          <a:effectLst/>
        </p:spPr>
        <p:txBody>
          <a:bodyPr/>
          <a:lstStyle/>
          <a:p>
            <a:endParaRPr lang="en-US"/>
          </a:p>
        </p:txBody>
      </p:sp>
      <p:sp>
        <p:nvSpPr>
          <p:cNvPr id="21513" name="Line 9"/>
          <p:cNvSpPr>
            <a:spLocks noChangeShapeType="1"/>
          </p:cNvSpPr>
          <p:nvPr/>
        </p:nvSpPr>
        <p:spPr bwMode="auto">
          <a:xfrm>
            <a:off x="6934200" y="3352800"/>
            <a:ext cx="0" cy="1447800"/>
          </a:xfrm>
          <a:prstGeom prst="line">
            <a:avLst/>
          </a:prstGeom>
          <a:noFill/>
          <a:ln w="9525">
            <a:solidFill>
              <a:schemeClr val="tx1"/>
            </a:solidFill>
            <a:round/>
            <a:headEnd/>
            <a:tailEnd/>
          </a:ln>
          <a:effectLst/>
        </p:spPr>
        <p:txBody>
          <a:bodyPr/>
          <a:lstStyle/>
          <a:p>
            <a:endParaRPr lang="en-US"/>
          </a:p>
        </p:txBody>
      </p:sp>
      <p:sp>
        <p:nvSpPr>
          <p:cNvPr id="21514" name="Line 10"/>
          <p:cNvSpPr>
            <a:spLocks noChangeShapeType="1"/>
          </p:cNvSpPr>
          <p:nvPr/>
        </p:nvSpPr>
        <p:spPr bwMode="auto">
          <a:xfrm>
            <a:off x="8077200" y="4343400"/>
            <a:ext cx="0" cy="457200"/>
          </a:xfrm>
          <a:prstGeom prst="line">
            <a:avLst/>
          </a:prstGeom>
          <a:noFill/>
          <a:ln w="9525">
            <a:solidFill>
              <a:schemeClr val="tx1"/>
            </a:solidFill>
            <a:round/>
            <a:headEnd/>
            <a:tailEnd/>
          </a:ln>
          <a:effectLst/>
        </p:spPr>
        <p:txBody>
          <a:bodyPr/>
          <a:lstStyle/>
          <a:p>
            <a:endParaRPr lang="en-US"/>
          </a:p>
        </p:txBody>
      </p:sp>
      <p:sp>
        <p:nvSpPr>
          <p:cNvPr id="21520" name="Rectangle 16"/>
          <p:cNvSpPr>
            <a:spLocks noChangeArrowheads="1"/>
          </p:cNvSpPr>
          <p:nvPr/>
        </p:nvSpPr>
        <p:spPr bwMode="auto">
          <a:xfrm>
            <a:off x="3124200" y="685800"/>
            <a:ext cx="3624263" cy="457200"/>
          </a:xfrm>
          <a:prstGeom prst="rect">
            <a:avLst/>
          </a:prstGeom>
          <a:noFill/>
          <a:ln w="9525">
            <a:noFill/>
            <a:miter lim="800000"/>
            <a:headEnd/>
            <a:tailEnd/>
          </a:ln>
          <a:effectLst/>
        </p:spPr>
        <p:txBody>
          <a:bodyPr wrap="none">
            <a:spAutoFit/>
          </a:bodyPr>
          <a:lstStyle/>
          <a:p>
            <a:r>
              <a:rPr lang="en-US" sz="2400" b="1" dirty="0">
                <a:solidFill>
                  <a:schemeClr val="tx2"/>
                </a:solidFill>
              </a:rPr>
              <a:t>Diagram of Exercise # 3</a:t>
            </a:r>
          </a:p>
        </p:txBody>
      </p:sp>
      <p:sp>
        <p:nvSpPr>
          <p:cNvPr id="21521" name="Line 17"/>
          <p:cNvSpPr>
            <a:spLocks noChangeShapeType="1"/>
          </p:cNvSpPr>
          <p:nvPr/>
        </p:nvSpPr>
        <p:spPr bwMode="auto">
          <a:xfrm>
            <a:off x="3733800" y="2743200"/>
            <a:ext cx="0" cy="2057400"/>
          </a:xfrm>
          <a:prstGeom prst="line">
            <a:avLst/>
          </a:prstGeom>
          <a:noFill/>
          <a:ln w="9525">
            <a:solidFill>
              <a:schemeClr val="tx1"/>
            </a:solidFill>
            <a:round/>
            <a:headEnd/>
            <a:tailEnd/>
          </a:ln>
          <a:effectLst/>
        </p:spPr>
        <p:txBody>
          <a:bodyPr/>
          <a:lstStyle/>
          <a:p>
            <a:endParaRPr lang="en-US"/>
          </a:p>
        </p:txBody>
      </p:sp>
      <p:sp>
        <p:nvSpPr>
          <p:cNvPr id="21522" name="Line 18"/>
          <p:cNvSpPr>
            <a:spLocks noChangeShapeType="1"/>
          </p:cNvSpPr>
          <p:nvPr/>
        </p:nvSpPr>
        <p:spPr bwMode="auto">
          <a:xfrm>
            <a:off x="2743200" y="4191000"/>
            <a:ext cx="0" cy="609600"/>
          </a:xfrm>
          <a:prstGeom prst="line">
            <a:avLst/>
          </a:prstGeom>
          <a:noFill/>
          <a:ln w="9525">
            <a:solidFill>
              <a:schemeClr val="tx1"/>
            </a:solidFill>
            <a:round/>
            <a:headEnd/>
            <a:tailEnd/>
          </a:ln>
          <a:effectLst/>
        </p:spPr>
        <p:txBody>
          <a:bodyPr/>
          <a:lstStyle/>
          <a:p>
            <a:endParaRPr lang="en-US"/>
          </a:p>
        </p:txBody>
      </p:sp>
      <p:sp>
        <p:nvSpPr>
          <p:cNvPr id="21523" name="Line 19"/>
          <p:cNvSpPr>
            <a:spLocks noChangeShapeType="1"/>
          </p:cNvSpPr>
          <p:nvPr/>
        </p:nvSpPr>
        <p:spPr bwMode="auto">
          <a:xfrm>
            <a:off x="2209800" y="4572000"/>
            <a:ext cx="0" cy="0"/>
          </a:xfrm>
          <a:prstGeom prst="line">
            <a:avLst/>
          </a:prstGeom>
          <a:noFill/>
          <a:ln w="9525">
            <a:solidFill>
              <a:schemeClr val="tx1"/>
            </a:solidFill>
            <a:round/>
            <a:headEnd/>
            <a:tailEnd/>
          </a:ln>
          <a:effectLst/>
        </p:spPr>
        <p:txBody>
          <a:bodyPr/>
          <a:lstStyle/>
          <a:p>
            <a:endParaRPr lang="en-US"/>
          </a:p>
        </p:txBody>
      </p:sp>
      <p:sp>
        <p:nvSpPr>
          <p:cNvPr id="21524" name="Line 20"/>
          <p:cNvSpPr>
            <a:spLocks noChangeShapeType="1"/>
          </p:cNvSpPr>
          <p:nvPr/>
        </p:nvSpPr>
        <p:spPr bwMode="auto">
          <a:xfrm flipV="1">
            <a:off x="3352800" y="2057400"/>
            <a:ext cx="1371600" cy="1295400"/>
          </a:xfrm>
          <a:prstGeom prst="line">
            <a:avLst/>
          </a:prstGeom>
          <a:noFill/>
          <a:ln w="9525">
            <a:solidFill>
              <a:schemeClr val="tx1"/>
            </a:solidFill>
            <a:round/>
            <a:headEnd/>
            <a:tailEnd/>
          </a:ln>
          <a:effectLst/>
        </p:spPr>
        <p:txBody>
          <a:bodyPr/>
          <a:lstStyle/>
          <a:p>
            <a:endParaRPr lang="en-US"/>
          </a:p>
        </p:txBody>
      </p:sp>
      <p:sp>
        <p:nvSpPr>
          <p:cNvPr id="21525" name="Line 21"/>
          <p:cNvSpPr>
            <a:spLocks noChangeShapeType="1"/>
          </p:cNvSpPr>
          <p:nvPr/>
        </p:nvSpPr>
        <p:spPr bwMode="auto">
          <a:xfrm flipV="1">
            <a:off x="2743200" y="2057400"/>
            <a:ext cx="2362200" cy="2438400"/>
          </a:xfrm>
          <a:prstGeom prst="line">
            <a:avLst/>
          </a:prstGeom>
          <a:noFill/>
          <a:ln w="9525">
            <a:solidFill>
              <a:schemeClr val="tx1"/>
            </a:solidFill>
            <a:round/>
            <a:headEnd/>
            <a:tailEnd/>
          </a:ln>
          <a:effectLst/>
        </p:spPr>
        <p:txBody>
          <a:bodyPr/>
          <a:lstStyle/>
          <a:p>
            <a:endParaRPr lang="en-US"/>
          </a:p>
        </p:txBody>
      </p:sp>
      <p:sp>
        <p:nvSpPr>
          <p:cNvPr id="21526" name="Line 22"/>
          <p:cNvSpPr>
            <a:spLocks noChangeShapeType="1"/>
          </p:cNvSpPr>
          <p:nvPr/>
        </p:nvSpPr>
        <p:spPr bwMode="auto">
          <a:xfrm flipV="1">
            <a:off x="2819400" y="2286000"/>
            <a:ext cx="2514600" cy="2514600"/>
          </a:xfrm>
          <a:prstGeom prst="line">
            <a:avLst/>
          </a:prstGeom>
          <a:noFill/>
          <a:ln w="9525">
            <a:solidFill>
              <a:schemeClr val="tx1"/>
            </a:solidFill>
            <a:round/>
            <a:headEnd/>
            <a:tailEnd/>
          </a:ln>
          <a:effectLst/>
        </p:spPr>
        <p:txBody>
          <a:bodyPr/>
          <a:lstStyle/>
          <a:p>
            <a:endParaRPr lang="en-US"/>
          </a:p>
        </p:txBody>
      </p:sp>
      <p:sp>
        <p:nvSpPr>
          <p:cNvPr id="21527" name="Line 23"/>
          <p:cNvSpPr>
            <a:spLocks noChangeShapeType="1"/>
          </p:cNvSpPr>
          <p:nvPr/>
        </p:nvSpPr>
        <p:spPr bwMode="auto">
          <a:xfrm flipV="1">
            <a:off x="3352800" y="2438400"/>
            <a:ext cx="2286000" cy="2362200"/>
          </a:xfrm>
          <a:prstGeom prst="line">
            <a:avLst/>
          </a:prstGeom>
          <a:noFill/>
          <a:ln w="9525">
            <a:solidFill>
              <a:schemeClr val="tx1"/>
            </a:solidFill>
            <a:round/>
            <a:headEnd/>
            <a:tailEnd/>
          </a:ln>
          <a:effectLst/>
        </p:spPr>
        <p:txBody>
          <a:bodyPr/>
          <a:lstStyle/>
          <a:p>
            <a:endParaRPr lang="en-US"/>
          </a:p>
        </p:txBody>
      </p:sp>
      <p:sp>
        <p:nvSpPr>
          <p:cNvPr id="21528" name="Line 24"/>
          <p:cNvSpPr>
            <a:spLocks noChangeShapeType="1"/>
          </p:cNvSpPr>
          <p:nvPr/>
        </p:nvSpPr>
        <p:spPr bwMode="auto">
          <a:xfrm flipV="1">
            <a:off x="4114800" y="2590800"/>
            <a:ext cx="1828800" cy="2209800"/>
          </a:xfrm>
          <a:prstGeom prst="line">
            <a:avLst/>
          </a:prstGeom>
          <a:noFill/>
          <a:ln w="9525">
            <a:solidFill>
              <a:schemeClr val="tx1"/>
            </a:solidFill>
            <a:round/>
            <a:headEnd/>
            <a:tailEnd/>
          </a:ln>
          <a:effectLst/>
        </p:spPr>
        <p:txBody>
          <a:bodyPr/>
          <a:lstStyle/>
          <a:p>
            <a:endParaRPr lang="en-US"/>
          </a:p>
        </p:txBody>
      </p:sp>
      <p:sp>
        <p:nvSpPr>
          <p:cNvPr id="21529" name="Line 25"/>
          <p:cNvSpPr>
            <a:spLocks noChangeShapeType="1"/>
          </p:cNvSpPr>
          <p:nvPr/>
        </p:nvSpPr>
        <p:spPr bwMode="auto">
          <a:xfrm flipV="1">
            <a:off x="4648200" y="2819400"/>
            <a:ext cx="1600200" cy="1981200"/>
          </a:xfrm>
          <a:prstGeom prst="line">
            <a:avLst/>
          </a:prstGeom>
          <a:noFill/>
          <a:ln w="9525">
            <a:solidFill>
              <a:schemeClr val="tx1"/>
            </a:solidFill>
            <a:round/>
            <a:headEnd/>
            <a:tailEnd/>
          </a:ln>
          <a:effectLst/>
        </p:spPr>
        <p:txBody>
          <a:bodyPr/>
          <a:lstStyle/>
          <a:p>
            <a:endParaRPr lang="en-US"/>
          </a:p>
        </p:txBody>
      </p:sp>
      <p:sp>
        <p:nvSpPr>
          <p:cNvPr id="21530" name="Line 26"/>
          <p:cNvSpPr>
            <a:spLocks noChangeShapeType="1"/>
          </p:cNvSpPr>
          <p:nvPr/>
        </p:nvSpPr>
        <p:spPr bwMode="auto">
          <a:xfrm flipV="1">
            <a:off x="5410200" y="3048000"/>
            <a:ext cx="1219200" cy="1676400"/>
          </a:xfrm>
          <a:prstGeom prst="line">
            <a:avLst/>
          </a:prstGeom>
          <a:noFill/>
          <a:ln w="9525">
            <a:solidFill>
              <a:schemeClr val="tx1"/>
            </a:solidFill>
            <a:round/>
            <a:headEnd/>
            <a:tailEnd/>
          </a:ln>
          <a:effectLst/>
        </p:spPr>
        <p:txBody>
          <a:bodyPr/>
          <a:lstStyle/>
          <a:p>
            <a:endParaRPr lang="en-US"/>
          </a:p>
        </p:txBody>
      </p:sp>
      <p:sp>
        <p:nvSpPr>
          <p:cNvPr id="21531" name="Line 27"/>
          <p:cNvSpPr>
            <a:spLocks noChangeShapeType="1"/>
          </p:cNvSpPr>
          <p:nvPr/>
        </p:nvSpPr>
        <p:spPr bwMode="auto">
          <a:xfrm flipV="1">
            <a:off x="5867400" y="3352800"/>
            <a:ext cx="990600" cy="1371600"/>
          </a:xfrm>
          <a:prstGeom prst="line">
            <a:avLst/>
          </a:prstGeom>
          <a:noFill/>
          <a:ln w="9525">
            <a:solidFill>
              <a:schemeClr val="tx1"/>
            </a:solidFill>
            <a:round/>
            <a:headEnd/>
            <a:tailEnd/>
          </a:ln>
          <a:effectLst/>
        </p:spPr>
        <p:txBody>
          <a:bodyPr/>
          <a:lstStyle/>
          <a:p>
            <a:endParaRPr lang="en-US"/>
          </a:p>
        </p:txBody>
      </p:sp>
      <p:sp>
        <p:nvSpPr>
          <p:cNvPr id="21532" name="Line 28"/>
          <p:cNvSpPr>
            <a:spLocks noChangeShapeType="1"/>
          </p:cNvSpPr>
          <p:nvPr/>
        </p:nvSpPr>
        <p:spPr bwMode="auto">
          <a:xfrm flipV="1">
            <a:off x="6400800" y="3962400"/>
            <a:ext cx="533400" cy="762000"/>
          </a:xfrm>
          <a:prstGeom prst="line">
            <a:avLst/>
          </a:prstGeom>
          <a:noFill/>
          <a:ln w="9525">
            <a:solidFill>
              <a:schemeClr val="tx1"/>
            </a:solidFill>
            <a:round/>
            <a:headEnd/>
            <a:tailEnd/>
          </a:ln>
          <a:effectLst/>
        </p:spPr>
        <p:txBody>
          <a:bodyPr/>
          <a:lstStyle/>
          <a:p>
            <a:endParaRPr lang="en-US"/>
          </a:p>
        </p:txBody>
      </p:sp>
      <p:sp>
        <p:nvSpPr>
          <p:cNvPr id="21533" name="Text Box 29"/>
          <p:cNvSpPr txBox="1">
            <a:spLocks noChangeArrowheads="1"/>
          </p:cNvSpPr>
          <p:nvPr/>
        </p:nvSpPr>
        <p:spPr bwMode="auto">
          <a:xfrm>
            <a:off x="4648200" y="3352800"/>
            <a:ext cx="914400" cy="366713"/>
          </a:xfrm>
          <a:prstGeom prst="rect">
            <a:avLst/>
          </a:prstGeom>
          <a:solidFill>
            <a:schemeClr val="accent1"/>
          </a:solidFill>
          <a:ln w="9525">
            <a:noFill/>
            <a:miter lim="800000"/>
            <a:headEnd/>
            <a:tailEnd/>
          </a:ln>
          <a:effectLst/>
        </p:spPr>
        <p:txBody>
          <a:bodyPr>
            <a:spAutoFit/>
          </a:bodyPr>
          <a:lstStyle/>
          <a:p>
            <a:pPr>
              <a:spcBef>
                <a:spcPct val="50000"/>
              </a:spcBef>
            </a:pPr>
            <a:r>
              <a:rPr lang="en-US" b="1" dirty="0"/>
              <a:t>0.9544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533"/>
                                        </p:tgtEl>
                                        <p:attrNameLst>
                                          <p:attrName>style.visibility</p:attrName>
                                        </p:attrNameLst>
                                      </p:cBhvr>
                                      <p:to>
                                        <p:strVal val="visible"/>
                                      </p:to>
                                    </p:set>
                                    <p:animEffect transition="in" filter="box(in)">
                                      <p:cBhvr>
                                        <p:cTn id="7" dur="500"/>
                                        <p:tgtEl>
                                          <p:spTgt spid="21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r>
              <a:rPr lang="en-US" sz="2400" dirty="0"/>
              <a:t>Exercise # 4</a:t>
            </a:r>
          </a:p>
        </p:txBody>
      </p:sp>
      <p:sp>
        <p:nvSpPr>
          <p:cNvPr id="29699" name="Rectangle 3"/>
          <p:cNvSpPr>
            <a:spLocks noGrp="1" noChangeArrowheads="1"/>
          </p:cNvSpPr>
          <p:nvPr>
            <p:ph type="body" idx="1"/>
          </p:nvPr>
        </p:nvSpPr>
        <p:spPr>
          <a:noFill/>
          <a:ln/>
        </p:spPr>
        <p:txBody>
          <a:bodyPr/>
          <a:lstStyle/>
          <a:p>
            <a:pPr marL="533400" indent="-533400">
              <a:buFont typeface="Wingdings" pitchFamily="2" charset="2"/>
              <a:buNone/>
            </a:pPr>
            <a:r>
              <a:rPr lang="en-US" sz="2400" dirty="0">
                <a:solidFill>
                  <a:srgbClr val="002060"/>
                </a:solidFill>
              </a:rPr>
              <a:t>Then:</a:t>
            </a:r>
          </a:p>
          <a:p>
            <a:pPr marL="533400" indent="-533400">
              <a:buFont typeface="Wingdings" pitchFamily="2" charset="2"/>
              <a:buNone/>
            </a:pPr>
            <a:endParaRPr lang="en-US" sz="2400" dirty="0">
              <a:solidFill>
                <a:srgbClr val="002060"/>
              </a:solidFill>
            </a:endParaRPr>
          </a:p>
          <a:p>
            <a:pPr marL="533400" indent="-533400">
              <a:buFont typeface="Wingdings" pitchFamily="2" charset="2"/>
              <a:buNone/>
            </a:pPr>
            <a:r>
              <a:rPr lang="en-US" sz="2400" dirty="0">
                <a:solidFill>
                  <a:srgbClr val="002060"/>
                </a:solidFill>
              </a:rPr>
              <a:t>4) What area of the curve is above 100 beats/min?</a:t>
            </a:r>
            <a:endParaRPr lang="en-US" dirty="0">
              <a:solidFill>
                <a:srgbClr val="002060"/>
              </a:solidFill>
            </a:endParaRPr>
          </a:p>
          <a:p>
            <a:pPr marL="533400" indent="-533400">
              <a:buFont typeface="Wingdings" pitchFamily="2" charset="2"/>
              <a:buNone/>
            </a:pPr>
            <a:r>
              <a:rPr lang="en-US" dirty="0"/>
              <a:t> </a:t>
            </a:r>
          </a:p>
          <a:p>
            <a:pPr marL="533400" indent="-533400"/>
            <a:endParaRPr lang="en-US" dirty="0"/>
          </a:p>
          <a:p>
            <a:pPr marL="533400" indent="-533400">
              <a:buFont typeface="Wingdings" pitchFamily="2" charset="2"/>
              <a:buNone/>
            </a:pPr>
            <a:endParaRPr lang="en-US" dirty="0"/>
          </a:p>
          <a:p>
            <a:pPr marL="533400" indent="-533400">
              <a:buFont typeface="Wingdings" pitchFamily="2" charset="2"/>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z="4300" dirty="0"/>
              <a:t> </a:t>
            </a:r>
          </a:p>
        </p:txBody>
      </p:sp>
      <p:sp>
        <p:nvSpPr>
          <p:cNvPr id="22531" name="Rectangle 3"/>
          <p:cNvSpPr>
            <a:spLocks noGrp="1" noChangeArrowheads="1"/>
          </p:cNvSpPr>
          <p:nvPr>
            <p:ph type="body" idx="1"/>
          </p:nvPr>
        </p:nvSpPr>
        <p:spPr/>
        <p:txBody>
          <a:bodyPr/>
          <a:lstStyle/>
          <a:p>
            <a:pPr>
              <a:buFont typeface="Wingdings" pitchFamily="2" charset="2"/>
              <a:buNone/>
            </a:pPr>
            <a:r>
              <a:rPr lang="en-US" sz="2400" dirty="0"/>
              <a:t>                                                       </a:t>
            </a:r>
          </a:p>
          <a:p>
            <a:pPr>
              <a:buFont typeface="Wingdings" pitchFamily="2" charset="2"/>
              <a:buNone/>
            </a:pPr>
            <a:r>
              <a:rPr lang="en-US" sz="2400" dirty="0"/>
              <a:t>                                                                                                                       </a:t>
            </a:r>
          </a:p>
          <a:p>
            <a:pPr>
              <a:buFont typeface="Wingdings" pitchFamily="2" charset="2"/>
              <a:buNone/>
            </a:pPr>
            <a:endParaRPr lang="en-US" sz="1800" b="1" dirty="0"/>
          </a:p>
          <a:p>
            <a:pPr>
              <a:buFont typeface="Wingdings" pitchFamily="2" charset="2"/>
              <a:buNone/>
            </a:pPr>
            <a:r>
              <a:rPr lang="en-US" sz="2400" dirty="0"/>
              <a:t>                       </a:t>
            </a:r>
          </a:p>
          <a:p>
            <a:pPr>
              <a:buFont typeface="Wingdings" pitchFamily="2" charset="2"/>
              <a:buNone/>
            </a:pPr>
            <a:r>
              <a:rPr lang="en-US" sz="2400" dirty="0"/>
              <a:t>                                                                           </a:t>
            </a:r>
            <a:endParaRPr lang="en-US" sz="1800" b="1" dirty="0"/>
          </a:p>
          <a:p>
            <a:pPr>
              <a:buFont typeface="Wingdings" pitchFamily="2" charset="2"/>
              <a:buNone/>
            </a:pPr>
            <a:endParaRPr lang="en-US" sz="2400" dirty="0"/>
          </a:p>
          <a:p>
            <a:pPr>
              <a:buFont typeface="Wingdings" pitchFamily="2" charset="2"/>
              <a:buNone/>
            </a:pPr>
            <a:r>
              <a:rPr lang="en-US" sz="1800" b="1" dirty="0"/>
              <a:t>                                                                                                  </a:t>
            </a:r>
            <a:r>
              <a:rPr lang="en-US" sz="2400" dirty="0"/>
              <a:t>                                                                                                                                                                           </a:t>
            </a:r>
          </a:p>
          <a:p>
            <a:pPr>
              <a:buFont typeface="Wingdings" pitchFamily="2" charset="2"/>
              <a:buNone/>
            </a:pPr>
            <a:endParaRPr lang="en-US" sz="2400" dirty="0"/>
          </a:p>
          <a:p>
            <a:pPr>
              <a:buFont typeface="Wingdings" pitchFamily="2" charset="2"/>
              <a:buNone/>
            </a:pPr>
            <a:r>
              <a:rPr lang="en-US" sz="2400" dirty="0"/>
              <a:t>    -3       -2        -1          μ            1         2           3</a:t>
            </a:r>
          </a:p>
          <a:p>
            <a:pPr>
              <a:buFont typeface="Wingdings" pitchFamily="2" charset="2"/>
              <a:buNone/>
            </a:pPr>
            <a:endParaRPr lang="en-US" sz="2400" dirty="0"/>
          </a:p>
          <a:p>
            <a:pPr>
              <a:buFont typeface="Wingdings" pitchFamily="2" charset="2"/>
              <a:buNone/>
            </a:pPr>
            <a:r>
              <a:rPr lang="en-US" sz="2400" dirty="0"/>
              <a:t>                                 	 </a:t>
            </a:r>
          </a:p>
        </p:txBody>
      </p:sp>
      <p:sp>
        <p:nvSpPr>
          <p:cNvPr id="22532" name="Freeform 4"/>
          <p:cNvSpPr>
            <a:spLocks/>
          </p:cNvSpPr>
          <p:nvPr/>
        </p:nvSpPr>
        <p:spPr bwMode="auto">
          <a:xfrm>
            <a:off x="1905000" y="1981200"/>
            <a:ext cx="6884988" cy="2792413"/>
          </a:xfrm>
          <a:custGeom>
            <a:avLst/>
            <a:gdLst/>
            <a:ahLst/>
            <a:cxnLst>
              <a:cxn ang="0">
                <a:pos x="0" y="1726"/>
              </a:cxn>
              <a:cxn ang="0">
                <a:pos x="571" y="1349"/>
              </a:cxn>
              <a:cxn ang="0">
                <a:pos x="1813" y="23"/>
              </a:cxn>
              <a:cxn ang="0">
                <a:pos x="3927" y="1484"/>
              </a:cxn>
              <a:cxn ang="0">
                <a:pos x="4274" y="1676"/>
              </a:cxn>
            </a:cxnLst>
            <a:rect l="0" t="0" r="r" b="b"/>
            <a:pathLst>
              <a:path w="4337" h="1759">
                <a:moveTo>
                  <a:pt x="0" y="1726"/>
                </a:moveTo>
                <a:cubicBezTo>
                  <a:pt x="97" y="1663"/>
                  <a:pt x="269" y="1633"/>
                  <a:pt x="571" y="1349"/>
                </a:cubicBezTo>
                <a:cubicBezTo>
                  <a:pt x="873" y="1065"/>
                  <a:pt x="1254" y="0"/>
                  <a:pt x="1813" y="23"/>
                </a:cubicBezTo>
                <a:cubicBezTo>
                  <a:pt x="2372" y="46"/>
                  <a:pt x="3517" y="1209"/>
                  <a:pt x="3927" y="1484"/>
                </a:cubicBezTo>
                <a:cubicBezTo>
                  <a:pt x="4337" y="1759"/>
                  <a:pt x="4202" y="1636"/>
                  <a:pt x="4274" y="1676"/>
                </a:cubicBezTo>
              </a:path>
            </a:pathLst>
          </a:custGeom>
          <a:noFill/>
          <a:ln w="9525">
            <a:solidFill>
              <a:schemeClr val="tx1"/>
            </a:solidFill>
            <a:round/>
            <a:headEnd/>
            <a:tailEnd/>
          </a:ln>
          <a:effectLst/>
        </p:spPr>
        <p:txBody>
          <a:bodyPr/>
          <a:lstStyle/>
          <a:p>
            <a:endParaRPr lang="en-US"/>
          </a:p>
        </p:txBody>
      </p:sp>
      <p:sp>
        <p:nvSpPr>
          <p:cNvPr id="22533" name="Line 5"/>
          <p:cNvSpPr>
            <a:spLocks noChangeShapeType="1"/>
          </p:cNvSpPr>
          <p:nvPr/>
        </p:nvSpPr>
        <p:spPr bwMode="auto">
          <a:xfrm>
            <a:off x="1447800" y="4800600"/>
            <a:ext cx="7239000" cy="0"/>
          </a:xfrm>
          <a:prstGeom prst="line">
            <a:avLst/>
          </a:prstGeom>
          <a:noFill/>
          <a:ln w="9525">
            <a:solidFill>
              <a:schemeClr val="tx1"/>
            </a:solidFill>
            <a:round/>
            <a:headEnd/>
            <a:tailEnd/>
          </a:ln>
          <a:effectLst/>
        </p:spPr>
        <p:txBody>
          <a:bodyPr/>
          <a:lstStyle/>
          <a:p>
            <a:endParaRPr lang="en-US"/>
          </a:p>
        </p:txBody>
      </p:sp>
      <p:sp>
        <p:nvSpPr>
          <p:cNvPr id="22535" name="Line 7"/>
          <p:cNvSpPr>
            <a:spLocks noChangeShapeType="1"/>
          </p:cNvSpPr>
          <p:nvPr/>
        </p:nvSpPr>
        <p:spPr bwMode="auto">
          <a:xfrm>
            <a:off x="4800600" y="2057400"/>
            <a:ext cx="0" cy="2743200"/>
          </a:xfrm>
          <a:prstGeom prst="line">
            <a:avLst/>
          </a:prstGeom>
          <a:noFill/>
          <a:ln w="9525">
            <a:solidFill>
              <a:schemeClr val="tx1"/>
            </a:solidFill>
            <a:round/>
            <a:headEnd/>
            <a:tailEnd/>
          </a:ln>
          <a:effectLst/>
        </p:spPr>
        <p:txBody>
          <a:bodyPr/>
          <a:lstStyle/>
          <a:p>
            <a:endParaRPr lang="en-US"/>
          </a:p>
        </p:txBody>
      </p:sp>
      <p:sp>
        <p:nvSpPr>
          <p:cNvPr id="22536" name="Line 8"/>
          <p:cNvSpPr>
            <a:spLocks noChangeShapeType="1"/>
          </p:cNvSpPr>
          <p:nvPr/>
        </p:nvSpPr>
        <p:spPr bwMode="auto">
          <a:xfrm>
            <a:off x="5943600" y="2590800"/>
            <a:ext cx="0" cy="2209800"/>
          </a:xfrm>
          <a:prstGeom prst="line">
            <a:avLst/>
          </a:prstGeom>
          <a:noFill/>
          <a:ln w="9525">
            <a:solidFill>
              <a:schemeClr val="tx1"/>
            </a:solidFill>
            <a:round/>
            <a:headEnd/>
            <a:tailEnd/>
          </a:ln>
          <a:effectLst/>
        </p:spPr>
        <p:txBody>
          <a:bodyPr/>
          <a:lstStyle/>
          <a:p>
            <a:endParaRPr lang="en-US"/>
          </a:p>
        </p:txBody>
      </p:sp>
      <p:sp>
        <p:nvSpPr>
          <p:cNvPr id="22537" name="Line 9"/>
          <p:cNvSpPr>
            <a:spLocks noChangeShapeType="1"/>
          </p:cNvSpPr>
          <p:nvPr/>
        </p:nvSpPr>
        <p:spPr bwMode="auto">
          <a:xfrm>
            <a:off x="6934200" y="3352800"/>
            <a:ext cx="0" cy="1447800"/>
          </a:xfrm>
          <a:prstGeom prst="line">
            <a:avLst/>
          </a:prstGeom>
          <a:noFill/>
          <a:ln w="9525">
            <a:solidFill>
              <a:schemeClr val="tx1"/>
            </a:solidFill>
            <a:round/>
            <a:headEnd/>
            <a:tailEnd/>
          </a:ln>
          <a:effectLst/>
        </p:spPr>
        <p:txBody>
          <a:bodyPr/>
          <a:lstStyle/>
          <a:p>
            <a:endParaRPr lang="en-US"/>
          </a:p>
        </p:txBody>
      </p:sp>
      <p:sp>
        <p:nvSpPr>
          <p:cNvPr id="22538" name="Line 10"/>
          <p:cNvSpPr>
            <a:spLocks noChangeShapeType="1"/>
          </p:cNvSpPr>
          <p:nvPr/>
        </p:nvSpPr>
        <p:spPr bwMode="auto">
          <a:xfrm>
            <a:off x="8077200" y="4343400"/>
            <a:ext cx="0" cy="457200"/>
          </a:xfrm>
          <a:prstGeom prst="line">
            <a:avLst/>
          </a:prstGeom>
          <a:noFill/>
          <a:ln w="9525">
            <a:solidFill>
              <a:schemeClr val="tx1"/>
            </a:solidFill>
            <a:round/>
            <a:headEnd/>
            <a:tailEnd/>
          </a:ln>
          <a:effectLst/>
        </p:spPr>
        <p:txBody>
          <a:bodyPr/>
          <a:lstStyle/>
          <a:p>
            <a:endParaRPr lang="en-US"/>
          </a:p>
        </p:txBody>
      </p:sp>
      <p:sp>
        <p:nvSpPr>
          <p:cNvPr id="22542" name="Line 14"/>
          <p:cNvSpPr>
            <a:spLocks noChangeShapeType="1"/>
          </p:cNvSpPr>
          <p:nvPr/>
        </p:nvSpPr>
        <p:spPr bwMode="auto">
          <a:xfrm flipH="1">
            <a:off x="8229600" y="4114800"/>
            <a:ext cx="152400" cy="457200"/>
          </a:xfrm>
          <a:prstGeom prst="line">
            <a:avLst/>
          </a:prstGeom>
          <a:noFill/>
          <a:ln w="9525">
            <a:solidFill>
              <a:schemeClr val="tx1"/>
            </a:solidFill>
            <a:round/>
            <a:headEnd/>
            <a:tailEnd type="triangle" w="med" len="med"/>
          </a:ln>
          <a:effectLst/>
        </p:spPr>
        <p:txBody>
          <a:bodyPr/>
          <a:lstStyle/>
          <a:p>
            <a:endParaRPr lang="en-US"/>
          </a:p>
        </p:txBody>
      </p:sp>
      <p:sp>
        <p:nvSpPr>
          <p:cNvPr id="22544" name="Rectangle 16"/>
          <p:cNvSpPr>
            <a:spLocks noChangeArrowheads="1"/>
          </p:cNvSpPr>
          <p:nvPr/>
        </p:nvSpPr>
        <p:spPr bwMode="auto">
          <a:xfrm>
            <a:off x="3124200" y="685800"/>
            <a:ext cx="3624263" cy="457200"/>
          </a:xfrm>
          <a:prstGeom prst="rect">
            <a:avLst/>
          </a:prstGeom>
          <a:noFill/>
          <a:ln w="9525">
            <a:noFill/>
            <a:miter lim="800000"/>
            <a:headEnd/>
            <a:tailEnd/>
          </a:ln>
          <a:effectLst/>
        </p:spPr>
        <p:txBody>
          <a:bodyPr wrap="none">
            <a:spAutoFit/>
          </a:bodyPr>
          <a:lstStyle/>
          <a:p>
            <a:r>
              <a:rPr lang="en-US" sz="2400" b="1" dirty="0">
                <a:solidFill>
                  <a:schemeClr val="tx2"/>
                </a:solidFill>
              </a:rPr>
              <a:t>Diagram of Exercise # 4</a:t>
            </a:r>
          </a:p>
        </p:txBody>
      </p:sp>
      <p:sp>
        <p:nvSpPr>
          <p:cNvPr id="22545" name="Line 17"/>
          <p:cNvSpPr>
            <a:spLocks noChangeShapeType="1"/>
          </p:cNvSpPr>
          <p:nvPr/>
        </p:nvSpPr>
        <p:spPr bwMode="auto">
          <a:xfrm flipV="1">
            <a:off x="8077200" y="4419600"/>
            <a:ext cx="152400" cy="304800"/>
          </a:xfrm>
          <a:prstGeom prst="line">
            <a:avLst/>
          </a:prstGeom>
          <a:noFill/>
          <a:ln w="9525">
            <a:solidFill>
              <a:schemeClr val="tx1"/>
            </a:solidFill>
            <a:round/>
            <a:headEnd/>
            <a:tailEnd/>
          </a:ln>
          <a:effectLst/>
        </p:spPr>
        <p:txBody>
          <a:bodyPr/>
          <a:lstStyle/>
          <a:p>
            <a:endParaRPr lang="en-US"/>
          </a:p>
        </p:txBody>
      </p:sp>
      <p:sp>
        <p:nvSpPr>
          <p:cNvPr id="22546" name="Line 18"/>
          <p:cNvSpPr>
            <a:spLocks noChangeShapeType="1"/>
          </p:cNvSpPr>
          <p:nvPr/>
        </p:nvSpPr>
        <p:spPr bwMode="auto">
          <a:xfrm flipV="1">
            <a:off x="8305800" y="4572000"/>
            <a:ext cx="152400" cy="228600"/>
          </a:xfrm>
          <a:prstGeom prst="line">
            <a:avLst/>
          </a:prstGeom>
          <a:noFill/>
          <a:ln w="9525">
            <a:solidFill>
              <a:schemeClr val="tx1"/>
            </a:solidFill>
            <a:round/>
            <a:headEnd/>
            <a:tailEnd/>
          </a:ln>
          <a:effectLst/>
        </p:spPr>
        <p:txBody>
          <a:bodyPr/>
          <a:lstStyle/>
          <a:p>
            <a:endParaRPr lang="en-US"/>
          </a:p>
        </p:txBody>
      </p:sp>
      <p:sp>
        <p:nvSpPr>
          <p:cNvPr id="22547" name="Line 19"/>
          <p:cNvSpPr>
            <a:spLocks noChangeShapeType="1"/>
          </p:cNvSpPr>
          <p:nvPr/>
        </p:nvSpPr>
        <p:spPr bwMode="auto">
          <a:xfrm flipV="1">
            <a:off x="8458200" y="4648200"/>
            <a:ext cx="76200" cy="152400"/>
          </a:xfrm>
          <a:prstGeom prst="line">
            <a:avLst/>
          </a:prstGeom>
          <a:noFill/>
          <a:ln w="9525">
            <a:solidFill>
              <a:schemeClr val="tx1"/>
            </a:solidFill>
            <a:round/>
            <a:headEnd/>
            <a:tailEnd/>
          </a:ln>
          <a:effectLst/>
        </p:spPr>
        <p:txBody>
          <a:bodyPr/>
          <a:lstStyle/>
          <a:p>
            <a:endParaRPr lang="en-US"/>
          </a:p>
        </p:txBody>
      </p:sp>
      <p:sp>
        <p:nvSpPr>
          <p:cNvPr id="22548" name="Text Box 20"/>
          <p:cNvSpPr txBox="1">
            <a:spLocks noChangeAspect="1" noChangeArrowheads="1"/>
          </p:cNvSpPr>
          <p:nvPr/>
        </p:nvSpPr>
        <p:spPr bwMode="auto">
          <a:xfrm>
            <a:off x="8382000" y="4191000"/>
            <a:ext cx="762000" cy="315913"/>
          </a:xfrm>
          <a:prstGeom prst="rect">
            <a:avLst/>
          </a:prstGeom>
          <a:solidFill>
            <a:schemeClr val="accent1"/>
          </a:solidFill>
          <a:ln w="9525">
            <a:noFill/>
            <a:miter lim="800000"/>
            <a:headEnd/>
            <a:tailEnd/>
          </a:ln>
          <a:effectLst/>
        </p:spPr>
        <p:txBody>
          <a:bodyPr/>
          <a:lstStyle/>
          <a:p>
            <a:pPr>
              <a:spcBef>
                <a:spcPct val="50000"/>
              </a:spcBef>
            </a:pPr>
            <a:r>
              <a:rPr lang="en-US" sz="1200" b="1" dirty="0"/>
              <a:t>0.0013</a:t>
            </a:r>
          </a:p>
        </p:txBody>
      </p:sp>
      <p:sp>
        <p:nvSpPr>
          <p:cNvPr id="2" name="Rectangle 1"/>
          <p:cNvSpPr/>
          <p:nvPr/>
        </p:nvSpPr>
        <p:spPr>
          <a:xfrm>
            <a:off x="1202530" y="5562600"/>
            <a:ext cx="7712869" cy="646331"/>
          </a:xfrm>
          <a:prstGeom prst="rect">
            <a:avLst/>
          </a:prstGeom>
        </p:spPr>
        <p:txBody>
          <a:bodyPr wrap="square">
            <a:spAutoFit/>
          </a:bodyPr>
          <a:lstStyle/>
          <a:p>
            <a:r>
              <a:rPr lang="en-US" dirty="0"/>
              <a:t>This means that 0.13% of normal healthy individuals have a heart rate above three standard deviation (greater than 100 beats per minute).</a:t>
            </a:r>
            <a:endParaRPr lang="en-US" dirty="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48"/>
                                        </p:tgtEl>
                                        <p:attrNameLst>
                                          <p:attrName>style.visibility</p:attrName>
                                        </p:attrNameLst>
                                      </p:cBhvr>
                                      <p:to>
                                        <p:strVal val="visible"/>
                                      </p:to>
                                    </p:set>
                                    <p:animEffect transition="in" filter="box(in)">
                                      <p:cBhvr>
                                        <p:cTn id="7" dur="500"/>
                                        <p:tgtEl>
                                          <p:spTgt spid="22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2400" b="1" dirty="0"/>
              <a:t>Exercise # 5</a:t>
            </a:r>
            <a:endParaRPr lang="en-US" sz="3200" b="1" dirty="0"/>
          </a:p>
        </p:txBody>
      </p:sp>
      <p:sp>
        <p:nvSpPr>
          <p:cNvPr id="16387" name="Rectangle 3"/>
          <p:cNvSpPr>
            <a:spLocks noGrp="1" noChangeArrowheads="1"/>
          </p:cNvSpPr>
          <p:nvPr>
            <p:ph type="body" idx="1"/>
          </p:nvPr>
        </p:nvSpPr>
        <p:spPr>
          <a:xfrm>
            <a:off x="1371600" y="1676400"/>
            <a:ext cx="7010400" cy="4114800"/>
          </a:xfrm>
        </p:spPr>
        <p:txBody>
          <a:bodyPr/>
          <a:lstStyle/>
          <a:p>
            <a:pPr>
              <a:buFont typeface="Wingdings" pitchFamily="2" charset="2"/>
              <a:buNone/>
            </a:pPr>
            <a:r>
              <a:rPr lang="en-US" sz="2400" dirty="0">
                <a:solidFill>
                  <a:srgbClr val="002060"/>
                </a:solidFill>
              </a:rPr>
              <a:t>5) What area of the curve is below 40 beats per min or above 100 beats per min?</a:t>
            </a:r>
            <a:endParaRPr lang="en-US" dirty="0">
              <a:solidFill>
                <a:srgbClr val="00206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z="4300"/>
              <a:t> </a:t>
            </a:r>
          </a:p>
        </p:txBody>
      </p:sp>
      <p:sp>
        <p:nvSpPr>
          <p:cNvPr id="30723" name="Rectangle 3"/>
          <p:cNvSpPr>
            <a:spLocks noGrp="1" noChangeArrowheads="1"/>
          </p:cNvSpPr>
          <p:nvPr>
            <p:ph type="body" idx="1"/>
          </p:nvPr>
        </p:nvSpPr>
        <p:spPr/>
        <p:txBody>
          <a:bodyPr/>
          <a:lstStyle/>
          <a:p>
            <a:pPr>
              <a:buFont typeface="Wingdings" pitchFamily="2" charset="2"/>
              <a:buNone/>
            </a:pPr>
            <a:r>
              <a:rPr lang="en-US" sz="2400" dirty="0"/>
              <a:t> </a:t>
            </a:r>
          </a:p>
          <a:p>
            <a:pPr>
              <a:buFont typeface="Wingdings" pitchFamily="2" charset="2"/>
              <a:buNone/>
            </a:pPr>
            <a:r>
              <a:rPr lang="en-US" sz="2400" dirty="0"/>
              <a:t>                                                                                                                       </a:t>
            </a:r>
          </a:p>
          <a:p>
            <a:pPr>
              <a:buFont typeface="Wingdings" pitchFamily="2" charset="2"/>
              <a:buNone/>
            </a:pPr>
            <a:r>
              <a:rPr lang="en-US" sz="1800" b="1" dirty="0"/>
              <a:t>                                                                                        </a:t>
            </a:r>
          </a:p>
          <a:p>
            <a:pPr>
              <a:buFont typeface="Wingdings" pitchFamily="2" charset="2"/>
              <a:buNone/>
            </a:pPr>
            <a:r>
              <a:rPr lang="en-US" sz="2400" dirty="0"/>
              <a:t>                       </a:t>
            </a:r>
          </a:p>
          <a:p>
            <a:pPr>
              <a:buFont typeface="Wingdings" pitchFamily="2" charset="2"/>
              <a:buNone/>
            </a:pPr>
            <a:r>
              <a:rPr lang="en-US" sz="2400" dirty="0"/>
              <a:t>                                                                           </a:t>
            </a:r>
            <a:endParaRPr lang="en-US" sz="1800" b="1" dirty="0"/>
          </a:p>
          <a:p>
            <a:pPr>
              <a:buFont typeface="Wingdings" pitchFamily="2" charset="2"/>
              <a:buNone/>
            </a:pPr>
            <a:endParaRPr lang="en-US" sz="2400" dirty="0"/>
          </a:p>
          <a:p>
            <a:pPr>
              <a:buFont typeface="Wingdings" pitchFamily="2" charset="2"/>
              <a:buNone/>
            </a:pPr>
            <a:r>
              <a:rPr lang="en-US" sz="1800" b="1" dirty="0"/>
              <a:t>                                                                                                  </a:t>
            </a:r>
            <a:r>
              <a:rPr lang="en-US" sz="2400" dirty="0"/>
              <a:t>                                                                                                                                                                           </a:t>
            </a:r>
          </a:p>
          <a:p>
            <a:pPr>
              <a:buFont typeface="Wingdings" pitchFamily="2" charset="2"/>
              <a:buNone/>
            </a:pPr>
            <a:r>
              <a:rPr lang="en-US" sz="2400" dirty="0"/>
              <a:t>   </a:t>
            </a:r>
          </a:p>
          <a:p>
            <a:pPr>
              <a:buFont typeface="Wingdings" pitchFamily="2" charset="2"/>
              <a:buNone/>
            </a:pPr>
            <a:r>
              <a:rPr lang="en-US" sz="2400" dirty="0"/>
              <a:t>         -3       -2        -1         μ          1         2         3</a:t>
            </a:r>
          </a:p>
          <a:p>
            <a:pPr>
              <a:buFont typeface="Wingdings" pitchFamily="2" charset="2"/>
              <a:buNone/>
            </a:pPr>
            <a:r>
              <a:rPr lang="en-US" sz="2400" dirty="0"/>
              <a:t>                                 	 </a:t>
            </a:r>
          </a:p>
        </p:txBody>
      </p:sp>
      <p:sp>
        <p:nvSpPr>
          <p:cNvPr id="30724" name="Freeform 4"/>
          <p:cNvSpPr>
            <a:spLocks/>
          </p:cNvSpPr>
          <p:nvPr/>
        </p:nvSpPr>
        <p:spPr bwMode="auto">
          <a:xfrm>
            <a:off x="1676400" y="1981200"/>
            <a:ext cx="7267575" cy="2774950"/>
          </a:xfrm>
          <a:custGeom>
            <a:avLst/>
            <a:gdLst/>
            <a:ahLst/>
            <a:cxnLst>
              <a:cxn ang="0">
                <a:pos x="0" y="1650"/>
              </a:cxn>
              <a:cxn ang="0">
                <a:pos x="802" y="1349"/>
              </a:cxn>
              <a:cxn ang="0">
                <a:pos x="2044" y="23"/>
              </a:cxn>
              <a:cxn ang="0">
                <a:pos x="4158" y="1484"/>
              </a:cxn>
              <a:cxn ang="0">
                <a:pos x="4562" y="1605"/>
              </a:cxn>
            </a:cxnLst>
            <a:rect l="0" t="0" r="r" b="b"/>
            <a:pathLst>
              <a:path w="4578" h="1748">
                <a:moveTo>
                  <a:pt x="0" y="1650"/>
                </a:moveTo>
                <a:cubicBezTo>
                  <a:pt x="132" y="1600"/>
                  <a:pt x="461" y="1620"/>
                  <a:pt x="802" y="1349"/>
                </a:cubicBezTo>
                <a:cubicBezTo>
                  <a:pt x="1143" y="1078"/>
                  <a:pt x="1485" y="0"/>
                  <a:pt x="2044" y="23"/>
                </a:cubicBezTo>
                <a:cubicBezTo>
                  <a:pt x="2603" y="46"/>
                  <a:pt x="3738" y="1220"/>
                  <a:pt x="4158" y="1484"/>
                </a:cubicBezTo>
                <a:cubicBezTo>
                  <a:pt x="4578" y="1748"/>
                  <a:pt x="4495" y="1585"/>
                  <a:pt x="4562" y="1605"/>
                </a:cubicBezTo>
              </a:path>
            </a:pathLst>
          </a:custGeom>
          <a:noFill/>
          <a:ln w="9525">
            <a:solidFill>
              <a:schemeClr val="tx1"/>
            </a:solidFill>
            <a:round/>
            <a:headEnd/>
            <a:tailEnd/>
          </a:ln>
          <a:effectLst/>
        </p:spPr>
        <p:txBody>
          <a:bodyPr/>
          <a:lstStyle/>
          <a:p>
            <a:endParaRPr lang="en-US"/>
          </a:p>
        </p:txBody>
      </p:sp>
      <p:sp>
        <p:nvSpPr>
          <p:cNvPr id="30725" name="Line 5"/>
          <p:cNvSpPr>
            <a:spLocks noChangeShapeType="1"/>
          </p:cNvSpPr>
          <p:nvPr/>
        </p:nvSpPr>
        <p:spPr bwMode="auto">
          <a:xfrm>
            <a:off x="1447800" y="4800600"/>
            <a:ext cx="7239000" cy="0"/>
          </a:xfrm>
          <a:prstGeom prst="line">
            <a:avLst/>
          </a:prstGeom>
          <a:noFill/>
          <a:ln w="9525">
            <a:solidFill>
              <a:schemeClr val="tx1"/>
            </a:solidFill>
            <a:round/>
            <a:headEnd/>
            <a:tailEnd/>
          </a:ln>
          <a:effectLst/>
        </p:spPr>
        <p:txBody>
          <a:bodyPr/>
          <a:lstStyle/>
          <a:p>
            <a:endParaRPr lang="en-US"/>
          </a:p>
        </p:txBody>
      </p:sp>
      <p:sp>
        <p:nvSpPr>
          <p:cNvPr id="30727" name="Line 7"/>
          <p:cNvSpPr>
            <a:spLocks noChangeShapeType="1"/>
          </p:cNvSpPr>
          <p:nvPr/>
        </p:nvSpPr>
        <p:spPr bwMode="auto">
          <a:xfrm>
            <a:off x="4876800" y="1997075"/>
            <a:ext cx="0" cy="2743200"/>
          </a:xfrm>
          <a:prstGeom prst="line">
            <a:avLst/>
          </a:prstGeom>
          <a:noFill/>
          <a:ln w="9525">
            <a:solidFill>
              <a:schemeClr val="tx1"/>
            </a:solidFill>
            <a:round/>
            <a:headEnd/>
            <a:tailEnd/>
          </a:ln>
          <a:effectLst/>
        </p:spPr>
        <p:txBody>
          <a:bodyPr/>
          <a:lstStyle/>
          <a:p>
            <a:endParaRPr lang="en-US"/>
          </a:p>
        </p:txBody>
      </p:sp>
      <p:sp>
        <p:nvSpPr>
          <p:cNvPr id="30728" name="Line 8"/>
          <p:cNvSpPr>
            <a:spLocks noChangeShapeType="1"/>
          </p:cNvSpPr>
          <p:nvPr/>
        </p:nvSpPr>
        <p:spPr bwMode="auto">
          <a:xfrm>
            <a:off x="6019800" y="2514600"/>
            <a:ext cx="0" cy="2286000"/>
          </a:xfrm>
          <a:prstGeom prst="line">
            <a:avLst/>
          </a:prstGeom>
          <a:noFill/>
          <a:ln w="9525">
            <a:solidFill>
              <a:schemeClr val="tx1"/>
            </a:solidFill>
            <a:round/>
            <a:headEnd/>
            <a:tailEnd/>
          </a:ln>
          <a:effectLst/>
        </p:spPr>
        <p:txBody>
          <a:bodyPr/>
          <a:lstStyle/>
          <a:p>
            <a:endParaRPr lang="en-US"/>
          </a:p>
        </p:txBody>
      </p:sp>
      <p:sp>
        <p:nvSpPr>
          <p:cNvPr id="30729" name="Line 9"/>
          <p:cNvSpPr>
            <a:spLocks noChangeShapeType="1"/>
          </p:cNvSpPr>
          <p:nvPr/>
        </p:nvSpPr>
        <p:spPr bwMode="auto">
          <a:xfrm>
            <a:off x="7051964" y="3368674"/>
            <a:ext cx="0" cy="1431925"/>
          </a:xfrm>
          <a:prstGeom prst="line">
            <a:avLst/>
          </a:prstGeom>
          <a:noFill/>
          <a:ln w="9525">
            <a:solidFill>
              <a:schemeClr val="tx1"/>
            </a:solidFill>
            <a:round/>
            <a:headEnd/>
            <a:tailEnd/>
          </a:ln>
          <a:effectLst/>
        </p:spPr>
        <p:txBody>
          <a:bodyPr/>
          <a:lstStyle/>
          <a:p>
            <a:endParaRPr lang="en-US"/>
          </a:p>
        </p:txBody>
      </p:sp>
      <p:sp>
        <p:nvSpPr>
          <p:cNvPr id="30730" name="Line 10"/>
          <p:cNvSpPr>
            <a:spLocks noChangeShapeType="1"/>
          </p:cNvSpPr>
          <p:nvPr/>
        </p:nvSpPr>
        <p:spPr bwMode="auto">
          <a:xfrm>
            <a:off x="8077200" y="4191000"/>
            <a:ext cx="0" cy="609600"/>
          </a:xfrm>
          <a:prstGeom prst="line">
            <a:avLst/>
          </a:prstGeom>
          <a:noFill/>
          <a:ln w="9525">
            <a:solidFill>
              <a:schemeClr val="tx1"/>
            </a:solidFill>
            <a:round/>
            <a:headEnd/>
            <a:tailEnd/>
          </a:ln>
          <a:effectLst/>
        </p:spPr>
        <p:txBody>
          <a:bodyPr/>
          <a:lstStyle/>
          <a:p>
            <a:endParaRPr lang="en-US"/>
          </a:p>
        </p:txBody>
      </p:sp>
      <p:sp>
        <p:nvSpPr>
          <p:cNvPr id="30735" name="Rectangle 15"/>
          <p:cNvSpPr>
            <a:spLocks noChangeArrowheads="1"/>
          </p:cNvSpPr>
          <p:nvPr/>
        </p:nvSpPr>
        <p:spPr bwMode="auto">
          <a:xfrm>
            <a:off x="2667000" y="609600"/>
            <a:ext cx="3596754" cy="461665"/>
          </a:xfrm>
          <a:prstGeom prst="rect">
            <a:avLst/>
          </a:prstGeom>
          <a:noFill/>
          <a:ln w="9525">
            <a:noFill/>
            <a:miter lim="800000"/>
            <a:headEnd/>
            <a:tailEnd/>
          </a:ln>
          <a:effectLst/>
        </p:spPr>
        <p:txBody>
          <a:bodyPr wrap="none">
            <a:spAutoFit/>
          </a:bodyPr>
          <a:lstStyle/>
          <a:p>
            <a:r>
              <a:rPr lang="en-US" sz="2400" b="1" dirty="0">
                <a:solidFill>
                  <a:schemeClr val="tx2"/>
                </a:solidFill>
              </a:rPr>
              <a:t>Diagram of Exercise # 5</a:t>
            </a:r>
          </a:p>
        </p:txBody>
      </p:sp>
      <p:sp>
        <p:nvSpPr>
          <p:cNvPr id="30738" name="Line 18"/>
          <p:cNvSpPr>
            <a:spLocks noChangeShapeType="1"/>
          </p:cNvSpPr>
          <p:nvPr/>
        </p:nvSpPr>
        <p:spPr bwMode="auto">
          <a:xfrm>
            <a:off x="2209800" y="4572000"/>
            <a:ext cx="0" cy="0"/>
          </a:xfrm>
          <a:prstGeom prst="line">
            <a:avLst/>
          </a:prstGeom>
          <a:noFill/>
          <a:ln w="9525">
            <a:solidFill>
              <a:schemeClr val="tx1"/>
            </a:solidFill>
            <a:round/>
            <a:headEnd/>
            <a:tailEnd/>
          </a:ln>
          <a:effectLst/>
        </p:spPr>
        <p:txBody>
          <a:bodyPr/>
          <a:lstStyle/>
          <a:p>
            <a:endParaRPr lang="en-US"/>
          </a:p>
        </p:txBody>
      </p:sp>
      <p:sp>
        <p:nvSpPr>
          <p:cNvPr id="30748" name="Line 28"/>
          <p:cNvSpPr>
            <a:spLocks noChangeShapeType="1"/>
          </p:cNvSpPr>
          <p:nvPr/>
        </p:nvSpPr>
        <p:spPr bwMode="auto">
          <a:xfrm>
            <a:off x="2286000" y="4495800"/>
            <a:ext cx="0" cy="304800"/>
          </a:xfrm>
          <a:prstGeom prst="line">
            <a:avLst/>
          </a:prstGeom>
          <a:noFill/>
          <a:ln w="9525">
            <a:solidFill>
              <a:schemeClr val="tx1"/>
            </a:solidFill>
            <a:round/>
            <a:headEnd/>
            <a:tailEnd/>
          </a:ln>
          <a:effectLst/>
        </p:spPr>
        <p:txBody>
          <a:bodyPr/>
          <a:lstStyle/>
          <a:p>
            <a:endParaRPr lang="en-US"/>
          </a:p>
        </p:txBody>
      </p:sp>
      <p:sp>
        <p:nvSpPr>
          <p:cNvPr id="30749" name="Line 29"/>
          <p:cNvSpPr>
            <a:spLocks noChangeShapeType="1"/>
          </p:cNvSpPr>
          <p:nvPr/>
        </p:nvSpPr>
        <p:spPr bwMode="auto">
          <a:xfrm flipV="1">
            <a:off x="8077200" y="4343400"/>
            <a:ext cx="228600" cy="304800"/>
          </a:xfrm>
          <a:prstGeom prst="line">
            <a:avLst/>
          </a:prstGeom>
          <a:noFill/>
          <a:ln w="9525">
            <a:solidFill>
              <a:schemeClr val="tx1"/>
            </a:solidFill>
            <a:round/>
            <a:headEnd/>
            <a:tailEnd/>
          </a:ln>
          <a:effectLst/>
        </p:spPr>
        <p:txBody>
          <a:bodyPr/>
          <a:lstStyle/>
          <a:p>
            <a:endParaRPr lang="en-US"/>
          </a:p>
        </p:txBody>
      </p:sp>
      <p:sp>
        <p:nvSpPr>
          <p:cNvPr id="30750" name="Line 30"/>
          <p:cNvSpPr>
            <a:spLocks noChangeShapeType="1"/>
          </p:cNvSpPr>
          <p:nvPr/>
        </p:nvSpPr>
        <p:spPr bwMode="auto">
          <a:xfrm flipV="1">
            <a:off x="8077200" y="4419600"/>
            <a:ext cx="381000" cy="381000"/>
          </a:xfrm>
          <a:prstGeom prst="line">
            <a:avLst/>
          </a:prstGeom>
          <a:noFill/>
          <a:ln w="9525">
            <a:solidFill>
              <a:schemeClr val="tx1"/>
            </a:solidFill>
            <a:round/>
            <a:headEnd/>
            <a:tailEnd/>
          </a:ln>
          <a:effectLst/>
        </p:spPr>
        <p:txBody>
          <a:bodyPr/>
          <a:lstStyle/>
          <a:p>
            <a:endParaRPr lang="en-US"/>
          </a:p>
        </p:txBody>
      </p:sp>
      <p:sp>
        <p:nvSpPr>
          <p:cNvPr id="30751" name="Line 31"/>
          <p:cNvSpPr>
            <a:spLocks noChangeShapeType="1"/>
          </p:cNvSpPr>
          <p:nvPr/>
        </p:nvSpPr>
        <p:spPr bwMode="auto">
          <a:xfrm flipV="1">
            <a:off x="8305800" y="4495800"/>
            <a:ext cx="304800" cy="304800"/>
          </a:xfrm>
          <a:prstGeom prst="line">
            <a:avLst/>
          </a:prstGeom>
          <a:noFill/>
          <a:ln w="9525">
            <a:solidFill>
              <a:schemeClr val="tx1"/>
            </a:solidFill>
            <a:round/>
            <a:headEnd/>
            <a:tailEnd/>
          </a:ln>
          <a:effectLst/>
        </p:spPr>
        <p:txBody>
          <a:bodyPr/>
          <a:lstStyle/>
          <a:p>
            <a:endParaRPr lang="en-US"/>
          </a:p>
        </p:txBody>
      </p:sp>
      <p:sp>
        <p:nvSpPr>
          <p:cNvPr id="30752" name="Line 32"/>
          <p:cNvSpPr>
            <a:spLocks noChangeShapeType="1"/>
          </p:cNvSpPr>
          <p:nvPr/>
        </p:nvSpPr>
        <p:spPr bwMode="auto">
          <a:xfrm flipV="1">
            <a:off x="1524000" y="4572000"/>
            <a:ext cx="304800" cy="228600"/>
          </a:xfrm>
          <a:prstGeom prst="line">
            <a:avLst/>
          </a:prstGeom>
          <a:noFill/>
          <a:ln w="9525">
            <a:solidFill>
              <a:schemeClr val="tx1"/>
            </a:solidFill>
            <a:round/>
            <a:headEnd/>
            <a:tailEnd/>
          </a:ln>
          <a:effectLst/>
        </p:spPr>
        <p:txBody>
          <a:bodyPr/>
          <a:lstStyle/>
          <a:p>
            <a:endParaRPr lang="en-US"/>
          </a:p>
        </p:txBody>
      </p:sp>
      <p:sp>
        <p:nvSpPr>
          <p:cNvPr id="30753" name="Line 33"/>
          <p:cNvSpPr>
            <a:spLocks noChangeShapeType="1"/>
          </p:cNvSpPr>
          <p:nvPr/>
        </p:nvSpPr>
        <p:spPr bwMode="auto">
          <a:xfrm flipV="1">
            <a:off x="1828800" y="4572000"/>
            <a:ext cx="228600" cy="228600"/>
          </a:xfrm>
          <a:prstGeom prst="line">
            <a:avLst/>
          </a:prstGeom>
          <a:noFill/>
          <a:ln w="9525">
            <a:solidFill>
              <a:schemeClr val="tx1"/>
            </a:solidFill>
            <a:round/>
            <a:headEnd/>
            <a:tailEnd/>
          </a:ln>
          <a:effectLst/>
        </p:spPr>
        <p:txBody>
          <a:bodyPr/>
          <a:lstStyle/>
          <a:p>
            <a:endParaRPr lang="en-US"/>
          </a:p>
        </p:txBody>
      </p:sp>
      <p:sp>
        <p:nvSpPr>
          <p:cNvPr id="30754" name="Line 34"/>
          <p:cNvSpPr>
            <a:spLocks noChangeShapeType="1"/>
          </p:cNvSpPr>
          <p:nvPr/>
        </p:nvSpPr>
        <p:spPr bwMode="auto">
          <a:xfrm flipV="1">
            <a:off x="2057400" y="4572000"/>
            <a:ext cx="228600" cy="228600"/>
          </a:xfrm>
          <a:prstGeom prst="line">
            <a:avLst/>
          </a:prstGeom>
          <a:noFill/>
          <a:ln w="9525">
            <a:solidFill>
              <a:schemeClr val="tx1"/>
            </a:solidFill>
            <a:round/>
            <a:headEnd/>
            <a:tailEnd/>
          </a:ln>
          <a:effectLst/>
        </p:spPr>
        <p:txBody>
          <a:bodyPr/>
          <a:lstStyle/>
          <a:p>
            <a:endParaRPr lang="en-US"/>
          </a:p>
        </p:txBody>
      </p:sp>
      <p:sp>
        <p:nvSpPr>
          <p:cNvPr id="30755" name="Line 35"/>
          <p:cNvSpPr>
            <a:spLocks noChangeShapeType="1"/>
          </p:cNvSpPr>
          <p:nvPr/>
        </p:nvSpPr>
        <p:spPr bwMode="auto">
          <a:xfrm flipV="1">
            <a:off x="8610600" y="4572000"/>
            <a:ext cx="152400" cy="228600"/>
          </a:xfrm>
          <a:prstGeom prst="line">
            <a:avLst/>
          </a:prstGeom>
          <a:noFill/>
          <a:ln w="9525">
            <a:solidFill>
              <a:schemeClr val="tx1"/>
            </a:solidFill>
            <a:round/>
            <a:headEnd/>
            <a:tailEnd/>
          </a:ln>
          <a:effectLst/>
        </p:spPr>
        <p:txBody>
          <a:bodyPr/>
          <a:lstStyle/>
          <a:p>
            <a:endParaRPr lang="en-US"/>
          </a:p>
        </p:txBody>
      </p:sp>
      <p:sp>
        <p:nvSpPr>
          <p:cNvPr id="30757" name="Text Box 37"/>
          <p:cNvSpPr txBox="1">
            <a:spLocks noChangeAspect="1" noChangeArrowheads="1"/>
          </p:cNvSpPr>
          <p:nvPr/>
        </p:nvSpPr>
        <p:spPr bwMode="auto">
          <a:xfrm>
            <a:off x="8534400" y="4191000"/>
            <a:ext cx="762000" cy="315913"/>
          </a:xfrm>
          <a:prstGeom prst="rect">
            <a:avLst/>
          </a:prstGeom>
          <a:solidFill>
            <a:schemeClr val="accent1"/>
          </a:solidFill>
          <a:ln w="9525">
            <a:noFill/>
            <a:miter lim="800000"/>
            <a:headEnd/>
            <a:tailEnd/>
          </a:ln>
          <a:effectLst/>
        </p:spPr>
        <p:txBody>
          <a:bodyPr/>
          <a:lstStyle/>
          <a:p>
            <a:pPr>
              <a:spcBef>
                <a:spcPct val="50000"/>
              </a:spcBef>
            </a:pPr>
            <a:r>
              <a:rPr lang="en-US" sz="1200" b="1" dirty="0"/>
              <a:t>0.0013</a:t>
            </a:r>
          </a:p>
        </p:txBody>
      </p:sp>
      <p:sp>
        <p:nvSpPr>
          <p:cNvPr id="30758" name="Text Box 38"/>
          <p:cNvSpPr txBox="1">
            <a:spLocks noChangeAspect="1" noChangeArrowheads="1"/>
          </p:cNvSpPr>
          <p:nvPr/>
        </p:nvSpPr>
        <p:spPr bwMode="auto">
          <a:xfrm>
            <a:off x="1454727" y="4191000"/>
            <a:ext cx="762000" cy="315913"/>
          </a:xfrm>
          <a:prstGeom prst="rect">
            <a:avLst/>
          </a:prstGeom>
          <a:solidFill>
            <a:schemeClr val="accent1"/>
          </a:solidFill>
          <a:ln w="9525">
            <a:noFill/>
            <a:miter lim="800000"/>
            <a:headEnd/>
            <a:tailEnd/>
          </a:ln>
          <a:effectLst/>
        </p:spPr>
        <p:txBody>
          <a:bodyPr/>
          <a:lstStyle/>
          <a:p>
            <a:pPr>
              <a:spcBef>
                <a:spcPct val="50000"/>
              </a:spcBef>
            </a:pPr>
            <a:r>
              <a:rPr lang="en-US" sz="1200" b="1" dirty="0"/>
              <a:t>0.0013</a:t>
            </a:r>
          </a:p>
        </p:txBody>
      </p:sp>
      <p:sp>
        <p:nvSpPr>
          <p:cNvPr id="32" name="Rectangle 31"/>
          <p:cNvSpPr/>
          <p:nvPr/>
        </p:nvSpPr>
        <p:spPr>
          <a:xfrm>
            <a:off x="1202530" y="5562600"/>
            <a:ext cx="7712869" cy="646331"/>
          </a:xfrm>
          <a:prstGeom prst="rect">
            <a:avLst/>
          </a:prstGeom>
        </p:spPr>
        <p:txBody>
          <a:bodyPr wrap="square">
            <a:spAutoFit/>
          </a:bodyPr>
          <a:lstStyle/>
          <a:p>
            <a:r>
              <a:rPr lang="en-US" dirty="0"/>
              <a:t>This means that 0.26% of normal healthy individuals have a heart rate below 40 beats per min or above 100 beats per min.</a:t>
            </a:r>
            <a:endParaRPr lang="en-US" dirty="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58"/>
                                        </p:tgtEl>
                                        <p:attrNameLst>
                                          <p:attrName>style.visibility</p:attrName>
                                        </p:attrNameLst>
                                      </p:cBhvr>
                                      <p:to>
                                        <p:strVal val="visible"/>
                                      </p:to>
                                    </p:set>
                                    <p:animEffect transition="in" filter="box(in)">
                                      <p:cBhvr>
                                        <p:cTn id="7" dur="500"/>
                                        <p:tgtEl>
                                          <p:spTgt spid="3075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757"/>
                                        </p:tgtEl>
                                        <p:attrNameLst>
                                          <p:attrName>style.visibility</p:attrName>
                                        </p:attrNameLst>
                                      </p:cBhvr>
                                      <p:to>
                                        <p:strVal val="visible"/>
                                      </p:to>
                                    </p:set>
                                    <p:animEffect transition="in" filter="box(in)">
                                      <p:cBhvr>
                                        <p:cTn id="12" dur="500"/>
                                        <p:tgtEl>
                                          <p:spTgt spid="30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7" grpId="0" animBg="1"/>
      <p:bldP spid="3075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7696200" cy="685800"/>
          </a:xfrm>
        </p:spPr>
        <p:txBody>
          <a:bodyPr>
            <a:noAutofit/>
          </a:bodyPr>
          <a:lstStyle/>
          <a:p>
            <a:r>
              <a:rPr lang="en-US" sz="3200" dirty="0"/>
              <a:t/>
            </a:r>
            <a:br>
              <a:rPr lang="en-US" sz="3200" dirty="0"/>
            </a:br>
            <a:r>
              <a:rPr lang="en-US" sz="3200" dirty="0"/>
              <a:t>Real Life Examples of Normal Distribution</a:t>
            </a:r>
            <a:br>
              <a:rPr lang="en-US" sz="3200" dirty="0"/>
            </a:br>
            <a:endParaRPr lang="en-US" sz="3200" dirty="0"/>
          </a:p>
        </p:txBody>
      </p:sp>
      <p:sp>
        <p:nvSpPr>
          <p:cNvPr id="3" name="Content Placeholder 2"/>
          <p:cNvSpPr>
            <a:spLocks noGrp="1"/>
          </p:cNvSpPr>
          <p:nvPr>
            <p:ph idx="1"/>
          </p:nvPr>
        </p:nvSpPr>
        <p:spPr>
          <a:xfrm>
            <a:off x="1143000" y="1143000"/>
            <a:ext cx="7790688" cy="5486400"/>
          </a:xfrm>
        </p:spPr>
        <p:txBody>
          <a:bodyPr>
            <a:normAutofit/>
          </a:bodyPr>
          <a:lstStyle/>
          <a:p>
            <a:pPr>
              <a:buClrTx/>
              <a:buFont typeface="Wingdings" pitchFamily="2" charset="2"/>
              <a:buChar char="Ø"/>
            </a:pPr>
            <a:r>
              <a:rPr lang="en-US" sz="2000" dirty="0"/>
              <a:t>Heights of the population is the example of normal distribution. Most of the people in a specific population are of average height. </a:t>
            </a:r>
          </a:p>
          <a:p>
            <a:pPr>
              <a:buClrTx/>
              <a:buFont typeface="Wingdings" pitchFamily="2" charset="2"/>
              <a:buChar char="Ø"/>
            </a:pPr>
            <a:r>
              <a:rPr lang="en-US" sz="2000" dirty="0"/>
              <a:t>The number of people taller and shorter than the average height people is almost equal, and a very small number of people are either extremely tall or extremely short. </a:t>
            </a:r>
          </a:p>
          <a:p>
            <a:pPr>
              <a:buClrTx/>
              <a:buFont typeface="Wingdings" pitchFamily="2" charset="2"/>
              <a:buChar char="Ø"/>
            </a:pPr>
            <a:r>
              <a:rPr lang="en-US" sz="2000" dirty="0"/>
              <a:t>Several genetic and environmental factors influence height. Therefore, it follows the normal distribution.</a:t>
            </a: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0" y="3657600"/>
            <a:ext cx="4558974" cy="2667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077508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rPr>
              <a:t>IQ</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43000" y="1219200"/>
            <a:ext cx="7477511" cy="51848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30120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Classical Approach to Probability</a:t>
            </a:r>
          </a:p>
        </p:txBody>
      </p:sp>
      <p:sp>
        <p:nvSpPr>
          <p:cNvPr id="3" name="Content Placeholder 2"/>
          <p:cNvSpPr>
            <a:spLocks noGrp="1"/>
          </p:cNvSpPr>
          <p:nvPr>
            <p:ph idx="1"/>
          </p:nvPr>
        </p:nvSpPr>
        <p:spPr>
          <a:xfrm>
            <a:off x="1066800" y="1447800"/>
            <a:ext cx="7848600" cy="4800600"/>
          </a:xfrm>
        </p:spPr>
        <p:txBody>
          <a:bodyPr/>
          <a:lstStyle/>
          <a:p>
            <a:pPr algn="just">
              <a:buClrTx/>
              <a:buFont typeface="Wingdings" panose="05000000000000000000" pitchFamily="2" charset="2"/>
              <a:buChar char="Ø"/>
            </a:pPr>
            <a:r>
              <a:rPr lang="en-US" sz="2400" dirty="0">
                <a:solidFill>
                  <a:srgbClr val="002060"/>
                </a:solidFill>
              </a:rPr>
              <a:t>Probability is the ratio of the number of ‘</a:t>
            </a:r>
            <a:r>
              <a:rPr lang="en-US" sz="2400" dirty="0" err="1">
                <a:solidFill>
                  <a:srgbClr val="002060"/>
                </a:solidFill>
              </a:rPr>
              <a:t>favourable</a:t>
            </a:r>
            <a:r>
              <a:rPr lang="en-US" sz="2400" dirty="0">
                <a:solidFill>
                  <a:srgbClr val="002060"/>
                </a:solidFill>
              </a:rPr>
              <a:t>’ cases to total number of equally likely cases.</a:t>
            </a:r>
          </a:p>
          <a:p>
            <a:pPr>
              <a:buClrTx/>
              <a:buFont typeface="Wingdings" panose="05000000000000000000" pitchFamily="2" charset="2"/>
              <a:buChar char="Ø"/>
            </a:pPr>
            <a:endParaRPr lang="en-US" sz="2400" dirty="0">
              <a:solidFill>
                <a:srgbClr val="002060"/>
              </a:solidFill>
            </a:endParaRPr>
          </a:p>
          <a:p>
            <a:pPr algn="just">
              <a:buClrTx/>
              <a:buFont typeface="Wingdings" panose="05000000000000000000" pitchFamily="2" charset="2"/>
              <a:buChar char="Ø"/>
            </a:pPr>
            <a:r>
              <a:rPr lang="en-US" sz="2400" dirty="0">
                <a:solidFill>
                  <a:srgbClr val="002060"/>
                </a:solidFill>
              </a:rPr>
              <a:t>If probability of occurrence of an event ‘A’ is denoted by P(A).</a:t>
            </a:r>
          </a:p>
          <a:p>
            <a:pPr marL="658368" lvl="2" indent="0">
              <a:buClrTx/>
              <a:buNone/>
            </a:pPr>
            <a:r>
              <a:rPr lang="en-US" dirty="0">
                <a:solidFill>
                  <a:srgbClr val="002060"/>
                </a:solidFill>
              </a:rPr>
              <a:t>                  Number of </a:t>
            </a:r>
            <a:r>
              <a:rPr lang="en-US" dirty="0" err="1">
                <a:solidFill>
                  <a:srgbClr val="002060"/>
                </a:solidFill>
              </a:rPr>
              <a:t>favourable</a:t>
            </a:r>
            <a:r>
              <a:rPr lang="en-US" dirty="0">
                <a:solidFill>
                  <a:srgbClr val="002060"/>
                </a:solidFill>
              </a:rPr>
              <a:t> cases</a:t>
            </a:r>
          </a:p>
          <a:p>
            <a:pPr marL="658368" lvl="2" indent="0">
              <a:buClrTx/>
              <a:buNone/>
            </a:pPr>
            <a:r>
              <a:rPr lang="en-US" dirty="0">
                <a:solidFill>
                  <a:srgbClr val="002060"/>
                </a:solidFill>
              </a:rPr>
              <a:t>  P(A) =     -------------------------------------</a:t>
            </a:r>
          </a:p>
          <a:p>
            <a:pPr marL="658368" lvl="2" indent="0">
              <a:buClrTx/>
              <a:buNone/>
            </a:pPr>
            <a:r>
              <a:rPr lang="en-US" dirty="0">
                <a:solidFill>
                  <a:srgbClr val="002060"/>
                </a:solidFill>
              </a:rPr>
              <a:t>              Total number of equally likely cases</a:t>
            </a:r>
          </a:p>
          <a:p>
            <a:pPr lvl="2">
              <a:buNone/>
            </a:pPr>
            <a:endParaRPr lang="en-US" dirty="0">
              <a:solidFill>
                <a:srgbClr val="002060"/>
              </a:solidFill>
            </a:endParaRPr>
          </a:p>
          <a:p>
            <a:pPr lvl="2">
              <a:buNone/>
            </a:pPr>
            <a:endParaRPr lang="en-US" dirty="0">
              <a:solidFill>
                <a:srgbClr val="002060"/>
              </a:solidFill>
            </a:endParaRPr>
          </a:p>
          <a:p>
            <a:pPr lvl="2" algn="just">
              <a:buNone/>
            </a:pPr>
            <a:endParaRPr lang="en-US" sz="1600" dirty="0">
              <a:solidFill>
                <a:srgbClr val="00206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714488" cy="1143000"/>
          </a:xfrm>
        </p:spPr>
        <p:txBody>
          <a:bodyPr>
            <a:normAutofit/>
          </a:bodyPr>
          <a:lstStyle/>
          <a:p>
            <a:r>
              <a:rPr lang="en-US" sz="3200" dirty="0">
                <a:effectLst/>
              </a:rPr>
              <a:t>Income Distribution In Economy</a:t>
            </a:r>
            <a:endParaRPr lang="en-US" sz="3200" dirty="0"/>
          </a:p>
        </p:txBody>
      </p:sp>
      <p:sp>
        <p:nvSpPr>
          <p:cNvPr id="3" name="Content Placeholder 2"/>
          <p:cNvSpPr>
            <a:spLocks noGrp="1"/>
          </p:cNvSpPr>
          <p:nvPr>
            <p:ph idx="1"/>
          </p:nvPr>
        </p:nvSpPr>
        <p:spPr>
          <a:xfrm>
            <a:off x="1066800" y="1447800"/>
            <a:ext cx="8001000" cy="2438400"/>
          </a:xfrm>
        </p:spPr>
        <p:txBody>
          <a:bodyPr/>
          <a:lstStyle/>
          <a:p>
            <a:pPr fontAlgn="base">
              <a:buClrTx/>
              <a:buFont typeface="Wingdings" pitchFamily="2" charset="2"/>
              <a:buChar char="Ø"/>
            </a:pPr>
            <a:r>
              <a:rPr lang="en-US" sz="2200" dirty="0"/>
              <a:t>We all are well aware of the fact that the middle-class population is a bit higher than the rich and poor population. </a:t>
            </a:r>
          </a:p>
          <a:p>
            <a:pPr fontAlgn="base">
              <a:buClrTx/>
              <a:buFont typeface="Wingdings" pitchFamily="2" charset="2"/>
              <a:buChar char="Ø"/>
            </a:pPr>
            <a:endParaRPr lang="en-US" sz="2200" dirty="0"/>
          </a:p>
          <a:p>
            <a:pPr fontAlgn="base">
              <a:buClrTx/>
              <a:buFont typeface="Wingdings" pitchFamily="2" charset="2"/>
              <a:buChar char="Ø"/>
            </a:pPr>
            <a:r>
              <a:rPr lang="en-US" sz="2200" dirty="0"/>
              <a:t>So, the wages of the middle-class population makes the mean in the normal distribution curve.</a:t>
            </a:r>
          </a:p>
          <a:p>
            <a:pPr marL="82296" indent="0">
              <a:buNone/>
            </a:pPr>
            <a:endParaRPr lang="en-US" dirty="0"/>
          </a:p>
        </p:txBody>
      </p:sp>
      <p:pic>
        <p:nvPicPr>
          <p:cNvPr id="2050" name="Picture 2" descr="Image for post"/>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33600" y="3554551"/>
            <a:ext cx="5943600" cy="327641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979161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90688" cy="1143000"/>
          </a:xfrm>
        </p:spPr>
        <p:txBody>
          <a:bodyPr>
            <a:normAutofit/>
          </a:bodyPr>
          <a:lstStyle/>
          <a:p>
            <a:r>
              <a:rPr lang="en-US" sz="3200" dirty="0">
                <a:effectLst/>
              </a:rPr>
              <a:t>Birth Weight</a:t>
            </a:r>
            <a:endParaRPr lang="en-US" sz="2800" dirty="0"/>
          </a:p>
        </p:txBody>
      </p:sp>
      <p:sp>
        <p:nvSpPr>
          <p:cNvPr id="3" name="Content Placeholder 2"/>
          <p:cNvSpPr>
            <a:spLocks noGrp="1"/>
          </p:cNvSpPr>
          <p:nvPr>
            <p:ph idx="1"/>
          </p:nvPr>
        </p:nvSpPr>
        <p:spPr>
          <a:xfrm>
            <a:off x="1143000" y="1295400"/>
            <a:ext cx="7790688" cy="5257800"/>
          </a:xfrm>
        </p:spPr>
        <p:txBody>
          <a:bodyPr>
            <a:normAutofit/>
          </a:bodyPr>
          <a:lstStyle/>
          <a:p>
            <a:pPr marL="82296" indent="0">
              <a:buNone/>
            </a:pPr>
            <a:r>
              <a:rPr lang="en-US" sz="2400" dirty="0"/>
              <a:t>The normal birth weight of a newborn range from 2.5 to 3.5 kg. The majority of newborns have normal birth weight whereas only a few percentage of newborns have a weight higher or lower than the normal. Hence, birth weight also follows the normal distribution curve.</a:t>
            </a:r>
          </a:p>
          <a:p>
            <a:pPr marL="82296" indent="0">
              <a:buNone/>
            </a:pPr>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67000" y="3373371"/>
            <a:ext cx="4355704" cy="31798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824219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effectLst/>
              </a:rPr>
              <a:t>Student’s Average Report</a:t>
            </a:r>
            <a:endParaRPr lang="en-US" sz="2800" dirty="0"/>
          </a:p>
        </p:txBody>
      </p:sp>
      <p:sp>
        <p:nvSpPr>
          <p:cNvPr id="3" name="Content Placeholder 2"/>
          <p:cNvSpPr>
            <a:spLocks noGrp="1"/>
          </p:cNvSpPr>
          <p:nvPr>
            <p:ph idx="1"/>
          </p:nvPr>
        </p:nvSpPr>
        <p:spPr/>
        <p:txBody>
          <a:bodyPr>
            <a:normAutofit/>
          </a:bodyPr>
          <a:lstStyle/>
          <a:p>
            <a:pPr marL="82296" indent="0">
              <a:buNone/>
            </a:pPr>
            <a:r>
              <a:rPr lang="en-US" sz="2400" dirty="0"/>
              <a:t>In most cases, it follows the normal distribution curve. The number of average intelligent students is higher than most other students.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00200" y="2868561"/>
            <a:ext cx="6684818" cy="3833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72978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82296" indent="0">
              <a:buNone/>
            </a:pPr>
            <a:endParaRPr lang="en-US" sz="7200" i="1" dirty="0"/>
          </a:p>
          <a:p>
            <a:pPr marL="82296" indent="0">
              <a:buNone/>
            </a:pPr>
            <a:r>
              <a:rPr lang="en-US" sz="7200" i="1" dirty="0">
                <a:solidFill>
                  <a:srgbClr val="990099"/>
                </a:solidFill>
              </a:rPr>
              <a:t>     Thank you</a:t>
            </a:r>
          </a:p>
        </p:txBody>
      </p:sp>
    </p:spTree>
    <p:extLst>
      <p:ext uri="{BB962C8B-B14F-4D97-AF65-F5344CB8AC3E}">
        <p14:creationId xmlns:p14="http://schemas.microsoft.com/office/powerpoint/2010/main" xmlns="" val="2490694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447800"/>
            <a:ext cx="7498080" cy="3276600"/>
          </a:xfrm>
        </p:spPr>
        <p:txBody>
          <a:bodyPr/>
          <a:lstStyle/>
          <a:p>
            <a:pPr>
              <a:buNone/>
            </a:pPr>
            <a:r>
              <a:rPr lang="en-US" sz="2400" dirty="0">
                <a:solidFill>
                  <a:srgbClr val="002060"/>
                </a:solidFill>
              </a:rPr>
              <a:t>Illustration:</a:t>
            </a:r>
          </a:p>
          <a:p>
            <a:pPr>
              <a:buNone/>
            </a:pPr>
            <a:endParaRPr lang="en-US" sz="2400" dirty="0">
              <a:solidFill>
                <a:srgbClr val="002060"/>
              </a:solidFill>
            </a:endParaRPr>
          </a:p>
          <a:p>
            <a:pPr algn="just">
              <a:buClr>
                <a:schemeClr val="tx1"/>
              </a:buClr>
              <a:buFont typeface="Wingdings" panose="05000000000000000000" pitchFamily="2" charset="2"/>
              <a:buChar char="Ø"/>
            </a:pPr>
            <a:r>
              <a:rPr lang="en-US" sz="2400" dirty="0">
                <a:solidFill>
                  <a:srgbClr val="002060"/>
                </a:solidFill>
              </a:rPr>
              <a:t>Tossing a coin: probability of getting head is 1/2 and probability of getting tail is also1/2.</a:t>
            </a:r>
          </a:p>
          <a:p>
            <a:pPr algn="just">
              <a:buClr>
                <a:schemeClr val="tx1"/>
              </a:buClr>
              <a:buFont typeface="Wingdings" panose="05000000000000000000" pitchFamily="2" charset="2"/>
              <a:buChar char="Ø"/>
            </a:pPr>
            <a:endParaRPr lang="en-US" sz="2400" dirty="0">
              <a:solidFill>
                <a:srgbClr val="002060"/>
              </a:solidFill>
            </a:endParaRPr>
          </a:p>
          <a:p>
            <a:pPr algn="just">
              <a:buClr>
                <a:schemeClr val="tx1"/>
              </a:buClr>
              <a:buFont typeface="Wingdings" panose="05000000000000000000" pitchFamily="2" charset="2"/>
              <a:buChar char="Ø"/>
            </a:pPr>
            <a:r>
              <a:rPr lang="en-US" sz="2400" dirty="0">
                <a:solidFill>
                  <a:srgbClr val="002060"/>
                </a:solidFill>
              </a:rPr>
              <a:t>Rolling a dice: probability of getting even number </a:t>
            </a:r>
            <a:r>
              <a:rPr lang="en-US" sz="2400" dirty="0" err="1">
                <a:solidFill>
                  <a:srgbClr val="002060"/>
                </a:solidFill>
              </a:rPr>
              <a:t>i.e</a:t>
            </a:r>
            <a:r>
              <a:rPr lang="en-US" sz="2400" dirty="0">
                <a:solidFill>
                  <a:srgbClr val="002060"/>
                </a:solidFill>
              </a:rPr>
              <a:t> 2 or 4 or 6 is 3/6 or 1/2. </a:t>
            </a:r>
          </a:p>
          <a:p>
            <a:endParaRPr lang="en-US" dirty="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762000"/>
            <a:ext cx="8001000" cy="5486400"/>
          </a:xfrm>
        </p:spPr>
        <p:txBody>
          <a:bodyPr>
            <a:normAutofit fontScale="92500" lnSpcReduction="10000"/>
          </a:bodyPr>
          <a:lstStyle/>
          <a:p>
            <a:pPr>
              <a:buNone/>
            </a:pPr>
            <a:r>
              <a:rPr lang="en-US" sz="2400" dirty="0">
                <a:solidFill>
                  <a:srgbClr val="002060"/>
                </a:solidFill>
              </a:rPr>
              <a:t>Illustration-2:</a:t>
            </a:r>
          </a:p>
          <a:p>
            <a:pPr algn="just">
              <a:buNone/>
            </a:pPr>
            <a:r>
              <a:rPr lang="en-US" sz="2400" dirty="0">
                <a:solidFill>
                  <a:srgbClr val="002060"/>
                </a:solidFill>
              </a:rPr>
              <a:t>From a class containing 10 girls and 20 boys, a student is drawn at </a:t>
            </a:r>
          </a:p>
          <a:p>
            <a:pPr algn="just">
              <a:buNone/>
            </a:pPr>
            <a:r>
              <a:rPr lang="en-US" sz="2400" dirty="0">
                <a:solidFill>
                  <a:srgbClr val="002060"/>
                </a:solidFill>
              </a:rPr>
              <a:t>random.  What is the probability that the student selected is a girl ?</a:t>
            </a:r>
          </a:p>
          <a:p>
            <a:pPr>
              <a:buNone/>
            </a:pPr>
            <a:endParaRPr lang="en-US" dirty="0">
              <a:solidFill>
                <a:srgbClr val="002060"/>
              </a:solidFill>
            </a:endParaRPr>
          </a:p>
          <a:p>
            <a:pPr lvl="2">
              <a:buNone/>
            </a:pPr>
            <a:r>
              <a:rPr lang="en-US" dirty="0">
                <a:solidFill>
                  <a:srgbClr val="002060"/>
                </a:solidFill>
              </a:rPr>
              <a:t> 			  Number of </a:t>
            </a:r>
            <a:r>
              <a:rPr lang="en-US" dirty="0" err="1">
                <a:solidFill>
                  <a:srgbClr val="002060"/>
                </a:solidFill>
              </a:rPr>
              <a:t>favourable</a:t>
            </a:r>
            <a:r>
              <a:rPr lang="en-US" dirty="0">
                <a:solidFill>
                  <a:srgbClr val="002060"/>
                </a:solidFill>
              </a:rPr>
              <a:t> cases</a:t>
            </a:r>
          </a:p>
          <a:p>
            <a:pPr lvl="2">
              <a:buNone/>
            </a:pPr>
            <a:r>
              <a:rPr lang="en-US" dirty="0">
                <a:solidFill>
                  <a:srgbClr val="002060"/>
                </a:solidFill>
              </a:rPr>
              <a:t>p(A) =     -------------------------------------</a:t>
            </a:r>
          </a:p>
          <a:p>
            <a:pPr lvl="2">
              <a:buNone/>
            </a:pPr>
            <a:r>
              <a:rPr lang="en-US" dirty="0">
                <a:solidFill>
                  <a:srgbClr val="002060"/>
                </a:solidFill>
              </a:rPr>
              <a:t>             Total number of equally likely cases</a:t>
            </a:r>
          </a:p>
          <a:p>
            <a:pPr lvl="2">
              <a:buNone/>
            </a:pPr>
            <a:endParaRPr lang="en-US" dirty="0">
              <a:solidFill>
                <a:srgbClr val="002060"/>
              </a:solidFill>
            </a:endParaRPr>
          </a:p>
          <a:p>
            <a:pPr lvl="2">
              <a:buNone/>
            </a:pPr>
            <a:r>
              <a:rPr lang="en-US" dirty="0">
                <a:solidFill>
                  <a:srgbClr val="002060"/>
                </a:solidFill>
              </a:rPr>
              <a:t>Total number of students in the class= 10 + 20 = 30</a:t>
            </a:r>
          </a:p>
          <a:p>
            <a:pPr lvl="2">
              <a:buNone/>
            </a:pPr>
            <a:r>
              <a:rPr lang="en-US" dirty="0">
                <a:solidFill>
                  <a:srgbClr val="002060"/>
                </a:solidFill>
              </a:rPr>
              <a:t>			 10 	  1	</a:t>
            </a:r>
          </a:p>
          <a:p>
            <a:pPr lvl="2">
              <a:buNone/>
            </a:pPr>
            <a:r>
              <a:rPr lang="en-US" dirty="0">
                <a:solidFill>
                  <a:srgbClr val="002060"/>
                </a:solidFill>
              </a:rPr>
              <a:t>p(A) =      -----  =  ----  = 0.33</a:t>
            </a:r>
          </a:p>
          <a:p>
            <a:pPr lvl="2">
              <a:buNone/>
            </a:pPr>
            <a:r>
              <a:rPr lang="en-US" dirty="0">
                <a:solidFill>
                  <a:srgbClr val="002060"/>
                </a:solidFill>
              </a:rPr>
              <a:t>         	 30	  3</a:t>
            </a:r>
          </a:p>
          <a:p>
            <a:pPr lvl="2">
              <a:buNone/>
            </a:pPr>
            <a:r>
              <a:rPr lang="en-US" dirty="0">
                <a:solidFill>
                  <a:srgbClr val="002060"/>
                </a:solidFill>
              </a:rPr>
              <a:t>What is the probability of not getting a girl student is ?</a:t>
            </a:r>
          </a:p>
          <a:p>
            <a:pPr lvl="2">
              <a:buNone/>
            </a:pPr>
            <a:r>
              <a:rPr lang="en-US" dirty="0">
                <a:solidFill>
                  <a:srgbClr val="002060"/>
                </a:solidFill>
              </a:rPr>
              <a:t>	</a:t>
            </a:r>
          </a:p>
          <a:p>
            <a:pPr lvl="2">
              <a:buNone/>
            </a:pPr>
            <a:endParaRPr lang="en-US" dirty="0">
              <a:solidFill>
                <a:srgbClr val="002060"/>
              </a:solidFill>
            </a:endParaRPr>
          </a:p>
          <a:p>
            <a:pPr lvl="2">
              <a:buNone/>
            </a:pPr>
            <a:endParaRPr lang="en-US" dirty="0">
              <a:solidFill>
                <a:srgbClr val="00206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Calculation of probability</a:t>
            </a:r>
          </a:p>
        </p:txBody>
      </p:sp>
      <p:sp>
        <p:nvSpPr>
          <p:cNvPr id="3" name="Content Placeholder 2"/>
          <p:cNvSpPr>
            <a:spLocks noGrp="1"/>
          </p:cNvSpPr>
          <p:nvPr>
            <p:ph idx="1"/>
          </p:nvPr>
        </p:nvSpPr>
        <p:spPr>
          <a:xfrm>
            <a:off x="1295400" y="1447800"/>
            <a:ext cx="7638288" cy="2895600"/>
          </a:xfrm>
        </p:spPr>
        <p:txBody>
          <a:bodyPr>
            <a:normAutofit/>
          </a:bodyPr>
          <a:lstStyle/>
          <a:p>
            <a:pPr>
              <a:buNone/>
            </a:pPr>
            <a:r>
              <a:rPr lang="en-US" sz="2400" dirty="0">
                <a:solidFill>
                  <a:srgbClr val="002060"/>
                </a:solidFill>
              </a:rPr>
              <a:t>Random Experiment and Events</a:t>
            </a:r>
          </a:p>
          <a:p>
            <a:pPr algn="just">
              <a:buNone/>
            </a:pPr>
            <a:r>
              <a:rPr lang="en-US" sz="2400" dirty="0">
                <a:solidFill>
                  <a:srgbClr val="990099"/>
                </a:solidFill>
              </a:rPr>
              <a:t>Experiment</a:t>
            </a:r>
            <a:r>
              <a:rPr lang="en-US" sz="2400" dirty="0">
                <a:solidFill>
                  <a:srgbClr val="002060"/>
                </a:solidFill>
              </a:rPr>
              <a:t> is an act which can be repeated under some </a:t>
            </a:r>
          </a:p>
          <a:p>
            <a:pPr algn="just">
              <a:buNone/>
            </a:pPr>
            <a:r>
              <a:rPr lang="en-US" sz="2400" dirty="0">
                <a:solidFill>
                  <a:srgbClr val="002060"/>
                </a:solidFill>
              </a:rPr>
              <a:t>given conditions whose results depend on chance such as </a:t>
            </a:r>
          </a:p>
          <a:p>
            <a:pPr algn="just">
              <a:buNone/>
            </a:pPr>
            <a:r>
              <a:rPr lang="en-US" sz="2400" dirty="0">
                <a:solidFill>
                  <a:srgbClr val="002060"/>
                </a:solidFill>
              </a:rPr>
              <a:t>tossing a coin or throwing a dice.</a:t>
            </a:r>
          </a:p>
          <a:p>
            <a:pPr>
              <a:buNone/>
            </a:pPr>
            <a:r>
              <a:rPr lang="en-US" sz="2400" dirty="0">
                <a:solidFill>
                  <a:srgbClr val="990099"/>
                </a:solidFill>
              </a:rPr>
              <a:t>Events</a:t>
            </a:r>
            <a:r>
              <a:rPr lang="en-US" sz="2400" dirty="0">
                <a:solidFill>
                  <a:srgbClr val="002060"/>
                </a:solidFill>
              </a:rPr>
              <a:t> :The results of an experiment are called outcomes </a:t>
            </a:r>
          </a:p>
          <a:p>
            <a:pPr>
              <a:buNone/>
            </a:pPr>
            <a:r>
              <a:rPr lang="en-US" sz="2400" dirty="0">
                <a:solidFill>
                  <a:srgbClr val="002060"/>
                </a:solidFill>
              </a:rPr>
              <a:t>or events.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371600"/>
            <a:ext cx="7924800" cy="5029200"/>
          </a:xfrm>
        </p:spPr>
        <p:txBody>
          <a:bodyPr>
            <a:normAutofit fontScale="92500"/>
          </a:bodyPr>
          <a:lstStyle/>
          <a:p>
            <a:pPr>
              <a:buNone/>
            </a:pPr>
            <a:endParaRPr lang="en-US" sz="2400" b="1" dirty="0">
              <a:solidFill>
                <a:schemeClr val="accent5">
                  <a:lumMod val="50000"/>
                </a:schemeClr>
              </a:solidFill>
            </a:endParaRPr>
          </a:p>
          <a:p>
            <a:pPr>
              <a:buNone/>
            </a:pPr>
            <a:r>
              <a:rPr lang="en-US" sz="2400" dirty="0">
                <a:solidFill>
                  <a:srgbClr val="002060"/>
                </a:solidFill>
              </a:rPr>
              <a:t>Two events are said to be mutually exclusive when both the events </a:t>
            </a:r>
          </a:p>
          <a:p>
            <a:pPr>
              <a:buNone/>
            </a:pPr>
            <a:r>
              <a:rPr lang="en-US" sz="2400" dirty="0">
                <a:solidFill>
                  <a:srgbClr val="002060"/>
                </a:solidFill>
              </a:rPr>
              <a:t>can not happen simultaneously in a single trial in other words, the </a:t>
            </a:r>
          </a:p>
          <a:p>
            <a:pPr>
              <a:buNone/>
            </a:pPr>
            <a:r>
              <a:rPr lang="en-US" sz="2400" dirty="0">
                <a:solidFill>
                  <a:srgbClr val="002060"/>
                </a:solidFill>
              </a:rPr>
              <a:t>occurrence of any one of them prevents the occurrence of the </a:t>
            </a:r>
          </a:p>
          <a:p>
            <a:pPr>
              <a:buNone/>
            </a:pPr>
            <a:r>
              <a:rPr lang="en-US" sz="2400" dirty="0">
                <a:solidFill>
                  <a:srgbClr val="002060"/>
                </a:solidFill>
              </a:rPr>
              <a:t>other.</a:t>
            </a:r>
          </a:p>
          <a:p>
            <a:pPr>
              <a:buNone/>
            </a:pPr>
            <a:r>
              <a:rPr lang="en-US" sz="2400" dirty="0">
                <a:solidFill>
                  <a:schemeClr val="accent5">
                    <a:lumMod val="50000"/>
                  </a:schemeClr>
                </a:solidFill>
              </a:rPr>
              <a:t>				</a:t>
            </a:r>
            <a:r>
              <a:rPr lang="en-US" sz="2400" dirty="0">
                <a:solidFill>
                  <a:srgbClr val="002060"/>
                </a:solidFill>
              </a:rPr>
              <a:t>P(AB) =0</a:t>
            </a:r>
          </a:p>
          <a:p>
            <a:pPr>
              <a:buNone/>
            </a:pPr>
            <a:endParaRPr lang="en-US" sz="2400" dirty="0">
              <a:solidFill>
                <a:srgbClr val="002060"/>
              </a:solidFill>
            </a:endParaRPr>
          </a:p>
          <a:p>
            <a:pPr>
              <a:buNone/>
            </a:pPr>
            <a:r>
              <a:rPr lang="en-US" sz="2400" dirty="0">
                <a:solidFill>
                  <a:srgbClr val="002060"/>
                </a:solidFill>
              </a:rPr>
              <a:t>Ex:  Probability of getting head and tail in a single trial is zero. The </a:t>
            </a:r>
          </a:p>
          <a:p>
            <a:pPr>
              <a:buNone/>
            </a:pPr>
            <a:r>
              <a:rPr lang="en-US" sz="2400" dirty="0">
                <a:solidFill>
                  <a:srgbClr val="002060"/>
                </a:solidFill>
              </a:rPr>
              <a:t>probability of attending both Data Science and statistics  class on </a:t>
            </a:r>
          </a:p>
          <a:p>
            <a:pPr>
              <a:buNone/>
            </a:pPr>
            <a:r>
              <a:rPr lang="en-US" sz="2400" dirty="0">
                <a:solidFill>
                  <a:srgbClr val="002060"/>
                </a:solidFill>
              </a:rPr>
              <a:t>the same day which are scheduled at the same time is ‘zero’.</a:t>
            </a:r>
          </a:p>
          <a:p>
            <a:pPr>
              <a:buNone/>
            </a:pPr>
            <a:endParaRPr lang="en-US" sz="2400" dirty="0">
              <a:solidFill>
                <a:srgbClr val="002060"/>
              </a:solidFill>
            </a:endParaRPr>
          </a:p>
          <a:p>
            <a:pPr>
              <a:buNone/>
            </a:pPr>
            <a:r>
              <a:rPr lang="en-US" sz="2400" dirty="0">
                <a:solidFill>
                  <a:srgbClr val="002060"/>
                </a:solidFill>
              </a:rPr>
              <a:t>		P (Data Science class and Statistics class) = 0</a:t>
            </a:r>
          </a:p>
          <a:p>
            <a:pPr>
              <a:buNone/>
            </a:pPr>
            <a:endParaRPr lang="en-US" sz="2400" dirty="0">
              <a:solidFill>
                <a:srgbClr val="002060"/>
              </a:solidFill>
            </a:endParaRPr>
          </a:p>
        </p:txBody>
      </p:sp>
      <p:sp>
        <p:nvSpPr>
          <p:cNvPr id="4" name="Title 1"/>
          <p:cNvSpPr>
            <a:spLocks noGrp="1"/>
          </p:cNvSpPr>
          <p:nvPr>
            <p:ph type="title"/>
          </p:nvPr>
        </p:nvSpPr>
        <p:spPr>
          <a:xfrm>
            <a:off x="1064455" y="457200"/>
            <a:ext cx="7498080" cy="1143000"/>
          </a:xfrm>
        </p:spPr>
        <p:txBody>
          <a:bodyPr>
            <a:normAutofit/>
          </a:bodyPr>
          <a:lstStyle/>
          <a:p>
            <a:r>
              <a:rPr lang="en-US" sz="2400" dirty="0">
                <a:solidFill>
                  <a:schemeClr val="accent5">
                    <a:lumMod val="50000"/>
                  </a:schemeClr>
                </a:solidFill>
              </a:rPr>
              <a:t>Mutually Exclusive Events</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Independent and Dependent Events</a:t>
            </a:r>
          </a:p>
        </p:txBody>
      </p:sp>
      <p:sp>
        <p:nvSpPr>
          <p:cNvPr id="3" name="Content Placeholder 2"/>
          <p:cNvSpPr>
            <a:spLocks noGrp="1"/>
          </p:cNvSpPr>
          <p:nvPr>
            <p:ph idx="1"/>
          </p:nvPr>
        </p:nvSpPr>
        <p:spPr/>
        <p:txBody>
          <a:bodyPr>
            <a:normAutofit/>
          </a:bodyPr>
          <a:lstStyle/>
          <a:p>
            <a:pPr>
              <a:buClrTx/>
              <a:buFont typeface="Wingdings" panose="05000000000000000000" pitchFamily="2" charset="2"/>
              <a:buChar char="Ø"/>
            </a:pPr>
            <a:r>
              <a:rPr lang="en-US" sz="2400" dirty="0">
                <a:solidFill>
                  <a:srgbClr val="002060"/>
                </a:solidFill>
              </a:rPr>
              <a:t>Independent Event – when outcomes of the first event does not effect the outcome of the other event then it is called independent event</a:t>
            </a:r>
          </a:p>
          <a:p>
            <a:pPr marL="82296" indent="0">
              <a:buClrTx/>
              <a:buNone/>
            </a:pPr>
            <a:r>
              <a:rPr lang="en-US" sz="2400" dirty="0">
                <a:solidFill>
                  <a:srgbClr val="002060"/>
                </a:solidFill>
              </a:rPr>
              <a:t>	Example: Tossing a coin twice, throwing a dice twice</a:t>
            </a:r>
          </a:p>
          <a:p>
            <a:pPr>
              <a:buClrTx/>
              <a:buFont typeface="Wingdings" panose="05000000000000000000" pitchFamily="2" charset="2"/>
              <a:buChar char="Ø"/>
            </a:pPr>
            <a:endParaRPr lang="en-US" sz="2400" dirty="0">
              <a:solidFill>
                <a:srgbClr val="002060"/>
              </a:solidFill>
            </a:endParaRPr>
          </a:p>
          <a:p>
            <a:pPr>
              <a:buClrTx/>
              <a:buFont typeface="Wingdings" panose="05000000000000000000" pitchFamily="2" charset="2"/>
              <a:buChar char="Ø"/>
            </a:pPr>
            <a:r>
              <a:rPr lang="en-US" sz="2400" dirty="0">
                <a:solidFill>
                  <a:srgbClr val="002060"/>
                </a:solidFill>
              </a:rPr>
              <a:t>Dependent Event - when outcomes of the first event effects the outcome of the other event then it is called dependent event</a:t>
            </a:r>
          </a:p>
          <a:p>
            <a:pPr marL="82296" indent="0">
              <a:buClrTx/>
              <a:buNone/>
            </a:pPr>
            <a:r>
              <a:rPr lang="en-US" sz="2400" dirty="0">
                <a:solidFill>
                  <a:srgbClr val="002060"/>
                </a:solidFill>
              </a:rPr>
              <a:t>	Example: drawing a card from pack of cards without replacing the card</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1352</TotalTime>
  <Words>2082</Words>
  <Application>Microsoft Office PowerPoint</Application>
  <PresentationFormat>On-screen Show (4:3)</PresentationFormat>
  <Paragraphs>374</Paragraphs>
  <Slides>43</Slides>
  <Notes>7</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Solstice</vt:lpstr>
      <vt:lpstr>Probability and Normal Distribution     Meaning of probability      Random variable and Expected values     Properties of Normal distribution      Standard Normal Distribution (Z) and normal curve     Uses of Normal distribution</vt:lpstr>
      <vt:lpstr>Probability Defined</vt:lpstr>
      <vt:lpstr>Importance of Probability</vt:lpstr>
      <vt:lpstr>Classical Approach to Probability</vt:lpstr>
      <vt:lpstr>Slide 5</vt:lpstr>
      <vt:lpstr>Slide 6</vt:lpstr>
      <vt:lpstr>Calculation of probability</vt:lpstr>
      <vt:lpstr>Mutually Exclusive Events</vt:lpstr>
      <vt:lpstr>Independent and Dependent Events</vt:lpstr>
      <vt:lpstr>Theorems of Probability</vt:lpstr>
      <vt:lpstr>Multiplication Theorem</vt:lpstr>
      <vt:lpstr>Conditional Probability</vt:lpstr>
      <vt:lpstr>Slide 13</vt:lpstr>
      <vt:lpstr>Probability distribution</vt:lpstr>
      <vt:lpstr>Slide 15</vt:lpstr>
      <vt:lpstr>Normal Distribution</vt:lpstr>
      <vt:lpstr>The Normal Curve</vt:lpstr>
      <vt:lpstr>Normal Curve</vt:lpstr>
      <vt:lpstr>Normal Curve</vt:lpstr>
      <vt:lpstr>Probability and the Normal Curve </vt:lpstr>
      <vt:lpstr> Z Score</vt:lpstr>
      <vt:lpstr>Slide 22</vt:lpstr>
      <vt:lpstr>Slide 23</vt:lpstr>
      <vt:lpstr> </vt:lpstr>
      <vt:lpstr>Slide 25</vt:lpstr>
      <vt:lpstr>Slide 26</vt:lpstr>
      <vt:lpstr>Exercises</vt:lpstr>
      <vt:lpstr>Exercise # 1</vt:lpstr>
      <vt:lpstr> </vt:lpstr>
      <vt:lpstr>Exercise # 2</vt:lpstr>
      <vt:lpstr> </vt:lpstr>
      <vt:lpstr>Exercise # 3</vt:lpstr>
      <vt:lpstr> </vt:lpstr>
      <vt:lpstr>Exercise # 4</vt:lpstr>
      <vt:lpstr> </vt:lpstr>
      <vt:lpstr>Exercise # 5</vt:lpstr>
      <vt:lpstr> </vt:lpstr>
      <vt:lpstr> Real Life Examples of Normal Distribution </vt:lpstr>
      <vt:lpstr>IQ</vt:lpstr>
      <vt:lpstr>Income Distribution In Economy</vt:lpstr>
      <vt:lpstr>Birth Weight</vt:lpstr>
      <vt:lpstr>Student’s Average Report</vt:lpstr>
      <vt:lpstr>Slide 43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Normal Distribution       Meaning of probability      Random variable and Expected values     Properties of Normal distribution      Standard Normal Distribution (Z) and normal curve     Uses of Normal distribution</dc:title>
  <dc:creator>Chandrasekhar K</dc:creator>
  <cp:lastModifiedBy>CSE</cp:lastModifiedBy>
  <cp:revision>193</cp:revision>
  <dcterms:created xsi:type="dcterms:W3CDTF">2006-08-16T00:00:00Z</dcterms:created>
  <dcterms:modified xsi:type="dcterms:W3CDTF">2024-08-02T05:33:30Z</dcterms:modified>
</cp:coreProperties>
</file>