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302" r:id="rId2"/>
    <p:sldId id="297" r:id="rId3"/>
    <p:sldId id="299" r:id="rId4"/>
    <p:sldId id="301" r:id="rId5"/>
    <p:sldId id="296" r:id="rId6"/>
    <p:sldId id="290" r:id="rId7"/>
    <p:sldId id="291" r:id="rId8"/>
    <p:sldId id="265" r:id="rId9"/>
    <p:sldId id="257" r:id="rId10"/>
    <p:sldId id="292" r:id="rId11"/>
    <p:sldId id="258" r:id="rId12"/>
    <p:sldId id="259" r:id="rId13"/>
    <p:sldId id="293" r:id="rId14"/>
    <p:sldId id="260" r:id="rId15"/>
    <p:sldId id="261"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4" r:id="rId33"/>
    <p:sldId id="282" r:id="rId34"/>
    <p:sldId id="283" r:id="rId35"/>
    <p:sldId id="288" r:id="rId36"/>
    <p:sldId id="289" r:id="rId37"/>
    <p:sldId id="28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966BFB-404A-45F7-BF73-D0B138F751F2}" type="datetimeFigureOut">
              <a:rPr lang="en-US" smtClean="0"/>
              <a:pPr/>
              <a:t>7/31/2024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E35D71-DD23-4779-9C7B-BD75145D745F}" type="slidenum">
              <a:rPr lang="en-US" smtClean="0"/>
              <a:pPr/>
              <a:t>‹#›</a:t>
            </a:fld>
            <a:endParaRPr lang="en-US"/>
          </a:p>
        </p:txBody>
      </p:sp>
    </p:spTree>
    <p:extLst>
      <p:ext uri="{BB962C8B-B14F-4D97-AF65-F5344CB8AC3E}">
        <p14:creationId xmlns="" xmlns:p14="http://schemas.microsoft.com/office/powerpoint/2010/main" val="2196792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94C77E-8846-42ED-8434-C84F18B83DFD}" type="slidenum">
              <a:rPr lang="en-US"/>
              <a:pPr/>
              <a:t>9</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74955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7/31/2024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7/31/2024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7/31/2024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7/31/2024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7/31/2024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7/31/2024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1000"/>
            <a:ext cx="7224464" cy="1905000"/>
          </a:xfrm>
        </p:spPr>
        <p:txBody>
          <a:bodyPr>
            <a:normAutofit fontScale="90000"/>
          </a:bodyPr>
          <a:lstStyle/>
          <a:p>
            <a:pPr algn="l"/>
            <a:r>
              <a:rPr lang="en-US" sz="3600" dirty="0"/>
              <a:t>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t>
            </a:r>
            <a:r>
              <a:rPr lang="en-US" sz="3200" dirty="0"/>
              <a:t/>
            </a:r>
            <a:br>
              <a:rPr lang="en-US" sz="3200" dirty="0"/>
            </a:br>
            <a:r>
              <a:rPr lang="en-US" sz="3200" dirty="0"/>
              <a:t>         </a:t>
            </a:r>
            <a:r>
              <a:rPr lang="en-US" sz="3200" dirty="0" smtClean="0"/>
              <a:t>Introduction </a:t>
            </a:r>
            <a:r>
              <a:rPr lang="en-US" sz="3200" dirty="0"/>
              <a:t>to Statistics</a:t>
            </a:r>
            <a:br>
              <a:rPr lang="en-US" sz="3200" dirty="0"/>
            </a:br>
            <a:endParaRPr lang="en-US" dirty="0"/>
          </a:p>
        </p:txBody>
      </p:sp>
      <p:sp>
        <p:nvSpPr>
          <p:cNvPr id="3" name="Subtitle 2"/>
          <p:cNvSpPr>
            <a:spLocks noGrp="1"/>
          </p:cNvSpPr>
          <p:nvPr>
            <p:ph type="subTitle" idx="1"/>
          </p:nvPr>
        </p:nvSpPr>
        <p:spPr>
          <a:xfrm>
            <a:off x="2819400" y="2057400"/>
            <a:ext cx="6172200" cy="1905000"/>
          </a:xfrm>
        </p:spPr>
        <p:txBody>
          <a:bodyPr/>
          <a:lstStyle/>
          <a:p>
            <a:pPr algn="l"/>
            <a:endParaRPr lang="en-US" b="1" i="1" dirty="0"/>
          </a:p>
          <a:p>
            <a:endParaRPr lang="en-US" dirty="0"/>
          </a:p>
          <a:p>
            <a:pPr algn="l"/>
            <a:endParaRPr lang="en-US" b="1" i="1" dirty="0"/>
          </a:p>
          <a:p>
            <a:pPr algn="l"/>
            <a:endParaRPr lang="en-US"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7467600" cy="6045348"/>
          </a:xfrm>
        </p:spPr>
        <p:txBody>
          <a:bodyPr/>
          <a:lstStyle/>
          <a:p>
            <a:r>
              <a:rPr lang="en-US" b="1" dirty="0" smtClean="0"/>
              <a:t>Population vs. Sample</a:t>
            </a:r>
          </a:p>
          <a:p>
            <a:pPr lvl="1"/>
            <a:r>
              <a:rPr lang="en-US" sz="2400" dirty="0" smtClean="0"/>
              <a:t>Population: Entire group of interest</a:t>
            </a:r>
            <a:endParaRPr lang="en-US" sz="2000" dirty="0" smtClean="0"/>
          </a:p>
          <a:p>
            <a:pPr lvl="1"/>
            <a:r>
              <a:rPr lang="en-US" sz="2400" dirty="0" smtClean="0"/>
              <a:t>Sample: Subset of the population</a:t>
            </a:r>
            <a:endParaRPr lang="en-US" sz="2000" dirty="0" smtClean="0"/>
          </a:p>
          <a:p>
            <a:pPr lvl="1"/>
            <a:r>
              <a:rPr lang="en-US" sz="2400" dirty="0" smtClean="0"/>
              <a:t>Examples:</a:t>
            </a:r>
            <a:endParaRPr lang="en-US" sz="2000" dirty="0" smtClean="0"/>
          </a:p>
          <a:p>
            <a:pPr lvl="2"/>
            <a:r>
              <a:rPr lang="en-US" dirty="0" smtClean="0"/>
              <a:t>Population: All software engineers</a:t>
            </a:r>
            <a:endParaRPr lang="en-US" sz="1600" dirty="0" smtClean="0"/>
          </a:p>
          <a:p>
            <a:pPr lvl="2"/>
            <a:r>
              <a:rPr lang="en-US" dirty="0" smtClean="0"/>
              <a:t>Sample: Software engineers with more than 5 years of experience</a:t>
            </a:r>
            <a:endParaRPr lang="en-US" sz="1600" dirty="0" smtClean="0"/>
          </a:p>
          <a:p>
            <a:r>
              <a:rPr lang="en-US" b="1" dirty="0" smtClean="0">
                <a:solidFill>
                  <a:schemeClr val="accent1">
                    <a:lumMod val="50000"/>
                  </a:schemeClr>
                </a:solidFill>
              </a:rPr>
              <a:t>process of sampling</a:t>
            </a:r>
          </a:p>
          <a:p>
            <a:pPr marL="0" indent="0">
              <a:buNone/>
            </a:pPr>
            <a:r>
              <a:rPr lang="en-US" dirty="0" smtClean="0"/>
              <a:t>The process of sampling involves three elements.</a:t>
            </a:r>
          </a:p>
          <a:p>
            <a:pPr lvl="0">
              <a:buFont typeface="Wingdings" pitchFamily="2" charset="2"/>
              <a:buChar char="Ø"/>
            </a:pPr>
            <a:r>
              <a:rPr lang="en-US" dirty="0" smtClean="0"/>
              <a:t>selecting the sample</a:t>
            </a:r>
          </a:p>
          <a:p>
            <a:pPr lvl="0">
              <a:buFont typeface="Wingdings" pitchFamily="2" charset="2"/>
              <a:buChar char="Ø"/>
            </a:pPr>
            <a:r>
              <a:rPr lang="en-US" dirty="0" smtClean="0"/>
              <a:t>collecting the information</a:t>
            </a:r>
          </a:p>
          <a:p>
            <a:pPr lvl="0">
              <a:buFont typeface="Wingdings" pitchFamily="2" charset="2"/>
              <a:buChar char="Ø"/>
            </a:pPr>
            <a:r>
              <a:rPr lang="en-US" dirty="0" smtClean="0"/>
              <a:t>making an inference about the population</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533400"/>
            <a:ext cx="6643468" cy="990600"/>
          </a:xfrm>
        </p:spPr>
        <p:txBody>
          <a:bodyPr>
            <a:normAutofit/>
          </a:bodyPr>
          <a:lstStyle/>
          <a:p>
            <a:pPr algn="l"/>
            <a:r>
              <a:rPr lang="en-US" dirty="0">
                <a:solidFill>
                  <a:schemeClr val="accent1">
                    <a:lumMod val="50000"/>
                  </a:schemeClr>
                </a:solidFill>
              </a:rPr>
              <a:t>Essentials of sampling</a:t>
            </a:r>
          </a:p>
        </p:txBody>
      </p:sp>
      <p:sp>
        <p:nvSpPr>
          <p:cNvPr id="3" name="Subtitle 2"/>
          <p:cNvSpPr>
            <a:spLocks noGrp="1"/>
          </p:cNvSpPr>
          <p:nvPr>
            <p:ph type="subTitle" idx="1"/>
          </p:nvPr>
        </p:nvSpPr>
        <p:spPr>
          <a:xfrm>
            <a:off x="2286000" y="2057400"/>
            <a:ext cx="6183220" cy="3200400"/>
          </a:xfrm>
        </p:spPr>
        <p:txBody>
          <a:bodyPr>
            <a:normAutofit lnSpcReduction="10000"/>
          </a:bodyPr>
          <a:lstStyle/>
          <a:p>
            <a:pPr marL="514350" indent="-514350" algn="l">
              <a:buAutoNum type="romanLcParenBoth"/>
            </a:pPr>
            <a:endParaRPr lang="en-US" dirty="0"/>
          </a:p>
          <a:p>
            <a:pPr marL="514350" indent="-514350" algn="l"/>
            <a:r>
              <a:rPr lang="en-US" sz="2400" dirty="0">
                <a:solidFill>
                  <a:schemeClr val="tx1"/>
                </a:solidFill>
              </a:rPr>
              <a:t>(</a:t>
            </a:r>
            <a:r>
              <a:rPr lang="en-US" sz="2400" dirty="0" err="1">
                <a:solidFill>
                  <a:schemeClr val="tx1"/>
                </a:solidFill>
              </a:rPr>
              <a:t>i</a:t>
            </a:r>
            <a:r>
              <a:rPr lang="en-US" sz="2400" dirty="0">
                <a:solidFill>
                  <a:schemeClr val="tx1"/>
                </a:solidFill>
              </a:rPr>
              <a:t>)  Representativeness</a:t>
            </a:r>
          </a:p>
          <a:p>
            <a:pPr marL="514350" indent="-514350" algn="l"/>
            <a:r>
              <a:rPr lang="en-US" sz="2400" dirty="0">
                <a:solidFill>
                  <a:schemeClr val="tx1"/>
                </a:solidFill>
              </a:rPr>
              <a:t> </a:t>
            </a:r>
          </a:p>
          <a:p>
            <a:pPr marL="514350" indent="-514350" algn="l"/>
            <a:r>
              <a:rPr lang="en-US" sz="2400" dirty="0">
                <a:solidFill>
                  <a:schemeClr val="tx1"/>
                </a:solidFill>
              </a:rPr>
              <a:t>(ii) Adequacy</a:t>
            </a:r>
          </a:p>
          <a:p>
            <a:pPr marL="514350" indent="-514350" algn="l"/>
            <a:endParaRPr lang="en-US" sz="2400" dirty="0">
              <a:solidFill>
                <a:schemeClr val="tx1"/>
              </a:solidFill>
            </a:endParaRPr>
          </a:p>
          <a:p>
            <a:pPr marL="514350" indent="-514350" algn="l"/>
            <a:r>
              <a:rPr lang="en-US" sz="2400" dirty="0">
                <a:solidFill>
                  <a:schemeClr val="tx1"/>
                </a:solidFill>
              </a:rPr>
              <a:t>(iii) Independence </a:t>
            </a:r>
          </a:p>
          <a:p>
            <a:pPr marL="514350" indent="-514350" algn="l"/>
            <a:endParaRPr lang="en-US" sz="2400" dirty="0">
              <a:solidFill>
                <a:schemeClr val="tx1"/>
              </a:solidFill>
            </a:endParaRPr>
          </a:p>
          <a:p>
            <a:pPr marL="514350" indent="-514350" algn="l"/>
            <a:r>
              <a:rPr lang="en-US" sz="2400" dirty="0">
                <a:solidFill>
                  <a:schemeClr val="tx1"/>
                </a:solidFill>
              </a:rPr>
              <a:t>(iv) Homogeneity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533400"/>
            <a:ext cx="6872068" cy="914400"/>
          </a:xfrm>
        </p:spPr>
        <p:txBody>
          <a:bodyPr/>
          <a:lstStyle/>
          <a:p>
            <a:pPr algn="l"/>
            <a:r>
              <a:rPr lang="en-US" dirty="0">
                <a:solidFill>
                  <a:schemeClr val="accent3">
                    <a:lumMod val="75000"/>
                  </a:schemeClr>
                </a:solidFill>
              </a:rPr>
              <a:t>Methods of Sampling</a:t>
            </a:r>
          </a:p>
        </p:txBody>
      </p:sp>
      <p:sp>
        <p:nvSpPr>
          <p:cNvPr id="3" name="Subtitle 2"/>
          <p:cNvSpPr>
            <a:spLocks noGrp="1"/>
          </p:cNvSpPr>
          <p:nvPr>
            <p:ph type="subTitle" idx="1"/>
          </p:nvPr>
        </p:nvSpPr>
        <p:spPr>
          <a:xfrm>
            <a:off x="2209800" y="1981200"/>
            <a:ext cx="6781800" cy="3276600"/>
          </a:xfrm>
        </p:spPr>
        <p:txBody>
          <a:bodyPr>
            <a:normAutofit/>
          </a:bodyPr>
          <a:lstStyle/>
          <a:p>
            <a:pPr algn="l"/>
            <a:r>
              <a:rPr lang="en-US" sz="2400" b="0" dirty="0">
                <a:solidFill>
                  <a:schemeClr val="tx1"/>
                </a:solidFill>
              </a:rPr>
              <a:t>The various method of sampling can be grouped under two broad heads.</a:t>
            </a:r>
          </a:p>
          <a:p>
            <a:pPr algn="l"/>
            <a:endParaRPr lang="en-US" sz="2400" b="0" dirty="0">
              <a:solidFill>
                <a:schemeClr val="tx1"/>
              </a:solidFill>
            </a:endParaRPr>
          </a:p>
          <a:p>
            <a:pPr algn="l"/>
            <a:r>
              <a:rPr lang="en-US" sz="2400" b="0" dirty="0">
                <a:solidFill>
                  <a:schemeClr val="tx1"/>
                </a:solidFill>
              </a:rPr>
              <a:t>(</a:t>
            </a:r>
            <a:r>
              <a:rPr lang="en-US" sz="2400" b="0" dirty="0" err="1">
                <a:solidFill>
                  <a:schemeClr val="tx1"/>
                </a:solidFill>
              </a:rPr>
              <a:t>i</a:t>
            </a:r>
            <a:r>
              <a:rPr lang="en-US" sz="2400" b="0" dirty="0">
                <a:solidFill>
                  <a:schemeClr val="tx1"/>
                </a:solidFill>
              </a:rPr>
              <a:t>) Probability sampling (or) random sampling</a:t>
            </a:r>
          </a:p>
          <a:p>
            <a:pPr algn="l"/>
            <a:endParaRPr lang="en-US" sz="2400" b="0" dirty="0">
              <a:solidFill>
                <a:schemeClr val="tx1"/>
              </a:solidFill>
            </a:endParaRPr>
          </a:p>
          <a:p>
            <a:pPr algn="l"/>
            <a:r>
              <a:rPr lang="en-US" sz="2400" b="0" dirty="0">
                <a:solidFill>
                  <a:schemeClr val="tx1"/>
                </a:solidFill>
              </a:rPr>
              <a:t>(ii) Non-Probability sampling (or) non-random sampling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0" y="0"/>
          <a:ext cx="8786842" cy="6858000"/>
        </p:xfrm>
        <a:graphic>
          <a:graphicData uri="http://schemas.openxmlformats.org/presentationml/2006/ole">
            <p:oleObj spid="_x0000_s1025" r:id="rId3" imgW="15773034" imgH="8292405" progId="">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533400"/>
            <a:ext cx="6858000" cy="838200"/>
          </a:xfrm>
        </p:spPr>
        <p:txBody>
          <a:bodyPr>
            <a:normAutofit/>
          </a:bodyPr>
          <a:lstStyle/>
          <a:p>
            <a:pPr algn="l"/>
            <a:r>
              <a:rPr lang="en-US" dirty="0">
                <a:solidFill>
                  <a:schemeClr val="accent3">
                    <a:lumMod val="75000"/>
                  </a:schemeClr>
                </a:solidFill>
              </a:rPr>
              <a:t>Probability sampling methods</a:t>
            </a:r>
          </a:p>
        </p:txBody>
      </p:sp>
      <p:sp>
        <p:nvSpPr>
          <p:cNvPr id="3" name="Subtitle 2"/>
          <p:cNvSpPr>
            <a:spLocks noGrp="1"/>
          </p:cNvSpPr>
          <p:nvPr>
            <p:ph type="subTitle" idx="1"/>
          </p:nvPr>
        </p:nvSpPr>
        <p:spPr>
          <a:xfrm>
            <a:off x="2133600" y="2057400"/>
            <a:ext cx="6553200" cy="3352800"/>
          </a:xfrm>
        </p:spPr>
        <p:txBody>
          <a:bodyPr>
            <a:normAutofit fontScale="92500" lnSpcReduction="10000"/>
          </a:bodyPr>
          <a:lstStyle/>
          <a:p>
            <a:pPr algn="l"/>
            <a:r>
              <a:rPr lang="en-US" sz="2600" b="0" dirty="0">
                <a:solidFill>
                  <a:schemeClr val="tx1"/>
                </a:solidFill>
              </a:rPr>
              <a:t>(a) Simple or Unrestricted random sampling</a:t>
            </a:r>
          </a:p>
          <a:p>
            <a:pPr algn="l"/>
            <a:r>
              <a:rPr lang="en-US" sz="2600" b="0" dirty="0">
                <a:solidFill>
                  <a:schemeClr val="tx1"/>
                </a:solidFill>
              </a:rPr>
              <a:t>	(</a:t>
            </a:r>
            <a:r>
              <a:rPr lang="en-US" sz="2600" b="0" dirty="0" err="1">
                <a:solidFill>
                  <a:schemeClr val="tx1"/>
                </a:solidFill>
              </a:rPr>
              <a:t>i</a:t>
            </a:r>
            <a:r>
              <a:rPr lang="en-US" sz="2600" b="0" dirty="0">
                <a:solidFill>
                  <a:schemeClr val="tx1"/>
                </a:solidFill>
              </a:rPr>
              <a:t>) Lottery method</a:t>
            </a:r>
          </a:p>
          <a:p>
            <a:pPr algn="l"/>
            <a:r>
              <a:rPr lang="en-US" sz="2600" b="0" dirty="0">
                <a:solidFill>
                  <a:schemeClr val="tx1"/>
                </a:solidFill>
              </a:rPr>
              <a:t>	(ii) Table of Random numbers</a:t>
            </a:r>
          </a:p>
          <a:p>
            <a:pPr algn="l"/>
            <a:endParaRPr lang="en-US" sz="2600" b="0" dirty="0">
              <a:solidFill>
                <a:schemeClr val="tx1"/>
              </a:solidFill>
            </a:endParaRPr>
          </a:p>
          <a:p>
            <a:pPr algn="l"/>
            <a:r>
              <a:rPr lang="en-US" sz="2600" b="0" dirty="0">
                <a:solidFill>
                  <a:schemeClr val="tx1"/>
                </a:solidFill>
              </a:rPr>
              <a:t>(b) Restricted Random Sampling</a:t>
            </a:r>
          </a:p>
          <a:p>
            <a:pPr algn="l"/>
            <a:r>
              <a:rPr lang="en-US" sz="2600" b="0" dirty="0">
                <a:solidFill>
                  <a:schemeClr val="tx1"/>
                </a:solidFill>
              </a:rPr>
              <a:t>	(</a:t>
            </a:r>
            <a:r>
              <a:rPr lang="en-US" sz="2600" b="0" dirty="0" err="1">
                <a:solidFill>
                  <a:schemeClr val="tx1"/>
                </a:solidFill>
              </a:rPr>
              <a:t>i</a:t>
            </a:r>
            <a:r>
              <a:rPr lang="en-US" sz="2600" b="0" dirty="0">
                <a:solidFill>
                  <a:schemeClr val="tx1"/>
                </a:solidFill>
              </a:rPr>
              <a:t>) Stratified sampling</a:t>
            </a:r>
          </a:p>
          <a:p>
            <a:pPr algn="l"/>
            <a:r>
              <a:rPr lang="en-US" sz="2600" b="0" dirty="0">
                <a:solidFill>
                  <a:schemeClr val="tx1"/>
                </a:solidFill>
              </a:rPr>
              <a:t>	(ii) Systematic sampling</a:t>
            </a:r>
          </a:p>
          <a:p>
            <a:pPr algn="l"/>
            <a:r>
              <a:rPr lang="en-US" sz="2600" b="0" dirty="0">
                <a:solidFill>
                  <a:schemeClr val="tx1"/>
                </a:solidFill>
              </a:rPr>
              <a:t>	(iii) Cluster sampling</a:t>
            </a:r>
          </a:p>
          <a:p>
            <a:pPr algn="l"/>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533400"/>
            <a:ext cx="7239000" cy="762000"/>
          </a:xfrm>
        </p:spPr>
        <p:txBody>
          <a:bodyPr>
            <a:normAutofit fontScale="90000"/>
          </a:bodyPr>
          <a:lstStyle/>
          <a:p>
            <a:pPr algn="l"/>
            <a:r>
              <a:rPr lang="en-US" dirty="0">
                <a:solidFill>
                  <a:schemeClr val="accent3">
                    <a:lumMod val="75000"/>
                  </a:schemeClr>
                </a:solidFill>
              </a:rPr>
              <a:t>Non probability sampling methods</a:t>
            </a:r>
          </a:p>
        </p:txBody>
      </p:sp>
      <p:sp>
        <p:nvSpPr>
          <p:cNvPr id="3" name="Subtitle 2"/>
          <p:cNvSpPr>
            <a:spLocks noGrp="1"/>
          </p:cNvSpPr>
          <p:nvPr>
            <p:ph type="subTitle" idx="1"/>
          </p:nvPr>
        </p:nvSpPr>
        <p:spPr>
          <a:xfrm>
            <a:off x="2286000" y="1981200"/>
            <a:ext cx="6248400" cy="3276600"/>
          </a:xfrm>
        </p:spPr>
        <p:txBody>
          <a:bodyPr>
            <a:noAutofit/>
          </a:bodyPr>
          <a:lstStyle/>
          <a:p>
            <a:pPr algn="l"/>
            <a:r>
              <a:rPr lang="en-US" sz="2400" dirty="0">
                <a:solidFill>
                  <a:schemeClr val="tx1"/>
                </a:solidFill>
              </a:rPr>
              <a:t>(</a:t>
            </a:r>
            <a:r>
              <a:rPr lang="en-US" sz="2400" b="0" dirty="0" err="1">
                <a:solidFill>
                  <a:schemeClr val="tx1"/>
                </a:solidFill>
              </a:rPr>
              <a:t>i</a:t>
            </a:r>
            <a:r>
              <a:rPr lang="en-US" sz="2400" b="0" dirty="0">
                <a:solidFill>
                  <a:schemeClr val="tx1"/>
                </a:solidFill>
              </a:rPr>
              <a:t>) Judgment sampling</a:t>
            </a:r>
          </a:p>
          <a:p>
            <a:pPr algn="l"/>
            <a:endParaRPr lang="en-US" sz="2400" b="0" dirty="0">
              <a:solidFill>
                <a:schemeClr val="tx1"/>
              </a:solidFill>
            </a:endParaRPr>
          </a:p>
          <a:p>
            <a:pPr algn="l"/>
            <a:r>
              <a:rPr lang="en-US" sz="2400" b="0" dirty="0">
                <a:solidFill>
                  <a:schemeClr val="tx1"/>
                </a:solidFill>
              </a:rPr>
              <a:t>(ii) Quota sampling</a:t>
            </a:r>
          </a:p>
          <a:p>
            <a:pPr algn="l"/>
            <a:endParaRPr lang="en-US" sz="2400" b="0" dirty="0">
              <a:solidFill>
                <a:schemeClr val="tx1"/>
              </a:solidFill>
            </a:endParaRPr>
          </a:p>
          <a:p>
            <a:pPr algn="l"/>
            <a:r>
              <a:rPr lang="en-US" sz="2400" b="0" dirty="0">
                <a:solidFill>
                  <a:schemeClr val="tx1"/>
                </a:solidFill>
              </a:rPr>
              <a:t>(iii) Convenience sampling</a:t>
            </a:r>
          </a:p>
          <a:p>
            <a:pPr algn="l"/>
            <a:endParaRPr lang="en-US" sz="2400" b="0" dirty="0">
              <a:solidFill>
                <a:schemeClr val="tx1"/>
              </a:solidFill>
            </a:endParaRPr>
          </a:p>
          <a:p>
            <a:pPr algn="l"/>
            <a:r>
              <a:rPr lang="en-US" sz="2400" b="0" dirty="0">
                <a:solidFill>
                  <a:schemeClr val="tx1"/>
                </a:solidFill>
              </a:rPr>
              <a:t>(iv) Snowball sample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0" y="519545"/>
            <a:ext cx="7239000" cy="762000"/>
          </a:xfrm>
          <a:prstGeom prst="rect">
            <a:avLst/>
          </a:prstGeom>
        </p:spPr>
        <p:txBody>
          <a:bodyPr>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3">
                    <a:lumMod val="75000"/>
                  </a:schemeClr>
                </a:solidFill>
              </a:rPr>
              <a:t>Non probability sampling methods</a:t>
            </a:r>
          </a:p>
        </p:txBody>
      </p:sp>
      <p:sp>
        <p:nvSpPr>
          <p:cNvPr id="4" name="Subtitle 2"/>
          <p:cNvSpPr txBox="1">
            <a:spLocks/>
          </p:cNvSpPr>
          <p:nvPr/>
        </p:nvSpPr>
        <p:spPr>
          <a:xfrm>
            <a:off x="762000" y="1752600"/>
            <a:ext cx="7924800" cy="3276600"/>
          </a:xfrm>
          <a:prstGeom prst="rect">
            <a:avLst/>
          </a:prstGeom>
        </p:spPr>
        <p:txBody>
          <a:bodyPr>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b="1" dirty="0">
                <a:solidFill>
                  <a:srgbClr val="3333CC"/>
                </a:solidFill>
              </a:rPr>
              <a:t>(i) Judgment sampling</a:t>
            </a:r>
          </a:p>
          <a:p>
            <a:pPr>
              <a:buFont typeface="Wingdings" pitchFamily="2" charset="2"/>
              <a:buChar char="Ø"/>
            </a:pPr>
            <a:r>
              <a:rPr lang="en-US" dirty="0"/>
              <a:t>In this method of sampling the choice of sample items depends exclusively on the judgment of the investigator (Researcher).</a:t>
            </a:r>
          </a:p>
          <a:p>
            <a:pPr marL="0" indent="0">
              <a:buNone/>
            </a:pPr>
            <a:endParaRPr lang="en-US" dirty="0"/>
          </a:p>
          <a:p>
            <a:pPr>
              <a:buFont typeface="Wingdings" pitchFamily="2" charset="2"/>
              <a:buChar char="Ø"/>
            </a:pPr>
            <a:r>
              <a:rPr lang="en-US" dirty="0"/>
              <a:t>Judgment sampling is a type of non-random sampling and is also called purposive sampling or deliberate sampling.</a:t>
            </a:r>
          </a:p>
          <a:p>
            <a:pPr marL="0" indent="0">
              <a:buNone/>
            </a:pPr>
            <a:endParaRPr lang="en-US" dirty="0"/>
          </a:p>
        </p:txBody>
      </p:sp>
    </p:spTree>
    <p:extLst>
      <p:ext uri="{BB962C8B-B14F-4D97-AF65-F5344CB8AC3E}">
        <p14:creationId xmlns="" xmlns:p14="http://schemas.microsoft.com/office/powerpoint/2010/main" val="3004083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62000" y="1066800"/>
            <a:ext cx="7924800" cy="3962400"/>
          </a:xfrm>
          <a:prstGeom prst="rect">
            <a:avLst/>
          </a:prstGeom>
        </p:spPr>
        <p:txBody>
          <a:bodyPr>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b="1" dirty="0">
                <a:solidFill>
                  <a:srgbClr val="3333CC"/>
                </a:solidFill>
              </a:rPr>
              <a:t>ii) Quota Sampling</a:t>
            </a:r>
          </a:p>
          <a:p>
            <a:pPr marL="285750" indent="-285750">
              <a:buFont typeface="Wingdings" pitchFamily="2" charset="2"/>
              <a:buChar char="Ø"/>
            </a:pPr>
            <a:r>
              <a:rPr lang="en-US" dirty="0"/>
              <a:t>In a quota sample quotas are setup according to some specified characteristics such as so many in each of several income groups, so many in each age group, so many with certain political or religious affiliations and so on.</a:t>
            </a:r>
          </a:p>
          <a:p>
            <a:pPr marL="0" indent="0">
              <a:buNone/>
            </a:pPr>
            <a:endParaRPr lang="en-US" dirty="0"/>
          </a:p>
        </p:txBody>
      </p:sp>
    </p:spTree>
    <p:extLst>
      <p:ext uri="{BB962C8B-B14F-4D97-AF65-F5344CB8AC3E}">
        <p14:creationId xmlns="" xmlns:p14="http://schemas.microsoft.com/office/powerpoint/2010/main" val="4183687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762000" y="1066800"/>
            <a:ext cx="7924800" cy="3962400"/>
          </a:xfrm>
          <a:prstGeom prst="rect">
            <a:avLst/>
          </a:prstGeom>
        </p:spPr>
        <p:txBody>
          <a:bodyPr>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endParaRPr lang="en-US" dirty="0"/>
          </a:p>
          <a:p>
            <a:pPr marL="0" indent="0">
              <a:buNone/>
            </a:pPr>
            <a:r>
              <a:rPr lang="en-US" b="1" dirty="0">
                <a:solidFill>
                  <a:srgbClr val="3333CC"/>
                </a:solidFill>
              </a:rPr>
              <a:t>(iii) Convenience sampling</a:t>
            </a:r>
          </a:p>
          <a:p>
            <a:pPr>
              <a:buFont typeface="Wingdings" pitchFamily="2" charset="2"/>
              <a:buChar char="Ø"/>
            </a:pPr>
            <a:r>
              <a:rPr lang="en-US" dirty="0"/>
              <a:t>A convenience sample is obtained by selecting ‘convenient’ population units.</a:t>
            </a:r>
          </a:p>
          <a:p>
            <a:pPr marL="0" indent="0">
              <a:buNone/>
            </a:pPr>
            <a:endParaRPr lang="en-US" dirty="0"/>
          </a:p>
          <a:p>
            <a:pPr>
              <a:buFont typeface="Wingdings" pitchFamily="2" charset="2"/>
              <a:buChar char="Ø"/>
            </a:pPr>
            <a:r>
              <a:rPr lang="en-US" dirty="0"/>
              <a:t>the population being investigated which is selected neither by probability nor by judgment but by convenience.</a:t>
            </a:r>
          </a:p>
        </p:txBody>
      </p:sp>
    </p:spTree>
    <p:extLst>
      <p:ext uri="{BB962C8B-B14F-4D97-AF65-F5344CB8AC3E}">
        <p14:creationId xmlns="" xmlns:p14="http://schemas.microsoft.com/office/powerpoint/2010/main" val="2399687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533400" y="609600"/>
            <a:ext cx="8382000" cy="5638800"/>
          </a:xfrm>
          <a:prstGeom prst="rect">
            <a:avLst/>
          </a:prstGeom>
        </p:spPr>
        <p:txBody>
          <a:bodyPr>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b="1" dirty="0">
                <a:solidFill>
                  <a:srgbClr val="3333CC"/>
                </a:solidFill>
              </a:rPr>
              <a:t>(iv) Snowball sample</a:t>
            </a:r>
          </a:p>
          <a:p>
            <a:pPr>
              <a:buFont typeface="Wingdings" pitchFamily="2" charset="2"/>
              <a:buChar char="Ø"/>
            </a:pPr>
            <a:r>
              <a:rPr lang="en-US" dirty="0"/>
              <a:t>A snowball sample is a </a:t>
            </a:r>
            <a:r>
              <a:rPr lang="en-US" dirty="0">
                <a:solidFill>
                  <a:srgbClr val="3333CC"/>
                </a:solidFill>
              </a:rPr>
              <a:t>non-probability sampling technique</a:t>
            </a:r>
            <a:r>
              <a:rPr lang="en-US" dirty="0"/>
              <a:t> that is appropriate to use in research when the members of a population are difficult to locate.</a:t>
            </a:r>
          </a:p>
          <a:p>
            <a:pPr marL="0" indent="0">
              <a:buNone/>
            </a:pPr>
            <a:endParaRPr lang="en-US" dirty="0"/>
          </a:p>
          <a:p>
            <a:pPr>
              <a:buFont typeface="Wingdings" pitchFamily="2" charset="2"/>
              <a:buChar char="Ø"/>
            </a:pPr>
            <a:r>
              <a:rPr lang="en-US" dirty="0"/>
              <a:t>A snowball sample is one in which the researcher collects data on few members of the target population he or she can locate, then asks those individuals to provide information needed to locate other members of that population whom they know. </a:t>
            </a:r>
          </a:p>
          <a:p>
            <a:pPr marL="0" indent="0">
              <a:buNone/>
            </a:pPr>
            <a:endParaRPr lang="en-US" dirty="0"/>
          </a:p>
          <a:p>
            <a:pPr>
              <a:buFont typeface="Wingdings" pitchFamily="2" charset="2"/>
              <a:buChar char="Ø"/>
            </a:pPr>
            <a:r>
              <a:rPr lang="en-US" dirty="0"/>
              <a:t>Snowball sampling is hardly likely to lead a </a:t>
            </a:r>
            <a:r>
              <a:rPr lang="en-US" dirty="0">
                <a:solidFill>
                  <a:srgbClr val="3333CC"/>
                </a:solidFill>
              </a:rPr>
              <a:t>representative sample</a:t>
            </a:r>
            <a:r>
              <a:rPr lang="en-US" dirty="0"/>
              <a:t>, but there are at times when it may be the best or only method available.</a:t>
            </a:r>
          </a:p>
          <a:p>
            <a:pPr>
              <a:buFont typeface="Wingdings" pitchFamily="2" charset="2"/>
              <a:buChar char="Ø"/>
            </a:pPr>
            <a:endParaRPr lang="en-US" dirty="0"/>
          </a:p>
          <a:p>
            <a:pPr marL="0" indent="0">
              <a:buNone/>
            </a:pPr>
            <a:endParaRPr lang="en-US" b="1" dirty="0">
              <a:solidFill>
                <a:srgbClr val="3333CC"/>
              </a:solidFill>
            </a:endParaRPr>
          </a:p>
        </p:txBody>
      </p:sp>
    </p:spTree>
    <p:extLst>
      <p:ext uri="{BB962C8B-B14F-4D97-AF65-F5344CB8AC3E}">
        <p14:creationId xmlns="" xmlns:p14="http://schemas.microsoft.com/office/powerpoint/2010/main" val="389910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9416"/>
            <a:ext cx="7239000" cy="3038784"/>
          </a:xfrm>
        </p:spPr>
        <p:txBody>
          <a:bodyPr/>
          <a:lstStyle/>
          <a:p>
            <a:r>
              <a:rPr lang="en-US" sz="2000" dirty="0"/>
              <a:t>The word statistics conveys a variety of meanings to people. Basically Statistics is about extracting meaning from data.</a:t>
            </a:r>
          </a:p>
          <a:p>
            <a:r>
              <a:rPr lang="en-US" sz="2000" dirty="0"/>
              <a:t> Statistics or statistical methods are playing an increasingly important role in all phases of human life.</a:t>
            </a:r>
          </a:p>
          <a:p>
            <a:r>
              <a:rPr lang="en-US" sz="2000" dirty="0"/>
              <a:t> Commonly we find tables, charts figures in news papers, journals, books, various reports, classroom lectures, television </a:t>
            </a:r>
            <a:r>
              <a:rPr lang="en-US" sz="2000" dirty="0" err="1"/>
              <a:t>programmes</a:t>
            </a:r>
            <a:r>
              <a:rPr lang="en-US" sz="2000" dirty="0"/>
              <a:t> etc.</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181600"/>
          </a:xfrm>
        </p:spPr>
        <p:txBody>
          <a:bodyPr>
            <a:normAutofit lnSpcReduction="10000"/>
          </a:bodyPr>
          <a:lstStyle/>
          <a:p>
            <a:pPr marL="0" indent="0">
              <a:buNone/>
            </a:pPr>
            <a:r>
              <a:rPr lang="en-US" b="1" dirty="0">
                <a:solidFill>
                  <a:schemeClr val="accent3">
                    <a:lumMod val="75000"/>
                  </a:schemeClr>
                </a:solidFill>
              </a:rPr>
              <a:t>Examples</a:t>
            </a:r>
          </a:p>
          <a:p>
            <a:pPr marL="0" indent="0">
              <a:buNone/>
            </a:pPr>
            <a:endParaRPr lang="en-US" b="1" dirty="0">
              <a:solidFill>
                <a:schemeClr val="accent3">
                  <a:lumMod val="75000"/>
                </a:schemeClr>
              </a:solidFill>
            </a:endParaRPr>
          </a:p>
          <a:p>
            <a:pPr>
              <a:buFont typeface="Wingdings" pitchFamily="2" charset="2"/>
              <a:buChar char="Ø"/>
            </a:pPr>
            <a:r>
              <a:rPr lang="en-US" dirty="0"/>
              <a:t>Homeless, undocumented immigrants or </a:t>
            </a:r>
            <a:r>
              <a:rPr lang="en-US" dirty="0" smtClean="0"/>
              <a:t>ex-convicts </a:t>
            </a:r>
            <a:r>
              <a:rPr lang="en-US" dirty="0"/>
              <a:t>etc.</a:t>
            </a:r>
          </a:p>
          <a:p>
            <a:pPr marL="0" indent="0">
              <a:buNone/>
            </a:pPr>
            <a:endParaRPr lang="en-US" dirty="0"/>
          </a:p>
          <a:p>
            <a:pPr>
              <a:buFont typeface="Wingdings" pitchFamily="2" charset="2"/>
              <a:buChar char="Ø"/>
            </a:pPr>
            <a:r>
              <a:rPr lang="en-US" dirty="0"/>
              <a:t>If a researcher wishes to interview undocumented immigrants from Mexico, he or she might interview a few undocumented individuals that he or she knows or can locate and would then rely on those individuals to help locate more undocumented individuals.</a:t>
            </a:r>
          </a:p>
          <a:p>
            <a:pPr marL="0" indent="0">
              <a:buNone/>
            </a:pPr>
            <a:endParaRPr lang="en-US" dirty="0"/>
          </a:p>
          <a:p>
            <a:pPr>
              <a:buFont typeface="Wingdings" pitchFamily="2" charset="2"/>
              <a:buChar char="Ø"/>
            </a:pPr>
            <a:r>
              <a:rPr lang="en-US" dirty="0"/>
              <a:t>This process continues until the researcher has all the interviews he or she needs or until all contacts have been exhausted.</a:t>
            </a:r>
          </a:p>
          <a:p>
            <a:endParaRPr lang="en-US" dirty="0"/>
          </a:p>
        </p:txBody>
      </p:sp>
    </p:spTree>
    <p:extLst>
      <p:ext uri="{BB962C8B-B14F-4D97-AF65-F5344CB8AC3E}">
        <p14:creationId xmlns="" xmlns:p14="http://schemas.microsoft.com/office/powerpoint/2010/main" val="298769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nowball-Sampli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838200"/>
            <a:ext cx="8305800" cy="550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13148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300" b="1" dirty="0"/>
              <a:t/>
            </a:r>
            <a:br>
              <a:rPr lang="en-US" sz="3300" b="1" dirty="0"/>
            </a:br>
            <a:r>
              <a:rPr lang="en-US" sz="3300" b="1" dirty="0"/>
              <a:t/>
            </a:r>
            <a:br>
              <a:rPr lang="en-US" sz="3300" b="1" dirty="0"/>
            </a:br>
            <a:r>
              <a:rPr lang="en-US" sz="3300" b="1" dirty="0"/>
              <a:t/>
            </a:r>
            <a:br>
              <a:rPr lang="en-US" sz="3300" b="1" dirty="0"/>
            </a:br>
            <a:r>
              <a:rPr lang="en-US" sz="6600" b="1" dirty="0"/>
              <a:t/>
            </a:r>
            <a:br>
              <a:rPr lang="en-US" sz="6600" b="1" dirty="0"/>
            </a:br>
            <a:r>
              <a:rPr lang="en-US" sz="3300" b="1" dirty="0">
                <a:solidFill>
                  <a:schemeClr val="accent3">
                    <a:lumMod val="75000"/>
                  </a:schemeClr>
                </a:solidFill>
              </a:rPr>
              <a:t>Probability (or) Random Sampling Methods</a:t>
            </a:r>
            <a:endParaRPr lang="en-US" sz="3300" dirty="0">
              <a:solidFill>
                <a:schemeClr val="accent3">
                  <a:lumMod val="75000"/>
                </a:schemeClr>
              </a:solidFill>
            </a:endParaRPr>
          </a:p>
        </p:txBody>
      </p:sp>
      <p:sp>
        <p:nvSpPr>
          <p:cNvPr id="3" name="Content Placeholder 2"/>
          <p:cNvSpPr>
            <a:spLocks noGrp="1"/>
          </p:cNvSpPr>
          <p:nvPr>
            <p:ph sz="quarter" idx="1"/>
          </p:nvPr>
        </p:nvSpPr>
        <p:spPr>
          <a:xfrm>
            <a:off x="457200" y="1600200"/>
            <a:ext cx="8001000" cy="4873752"/>
          </a:xfrm>
        </p:spPr>
        <p:txBody>
          <a:bodyPr>
            <a:normAutofit fontScale="92500"/>
          </a:bodyPr>
          <a:lstStyle/>
          <a:p>
            <a:pPr marL="0" indent="0">
              <a:buNone/>
            </a:pPr>
            <a:r>
              <a:rPr lang="en-US" b="1" dirty="0">
                <a:solidFill>
                  <a:srgbClr val="3333CC"/>
                </a:solidFill>
              </a:rPr>
              <a:t>A) Simple Unrestricted Random Sampling</a:t>
            </a:r>
          </a:p>
          <a:p>
            <a:pPr>
              <a:buFont typeface="Wingdings" pitchFamily="2" charset="2"/>
              <a:buChar char="Ø"/>
            </a:pPr>
            <a:r>
              <a:rPr lang="en-US" dirty="0"/>
              <a:t>In simple random sampling (SRS) each and every unit of the population has an equal opportunity of being selected in the sample. </a:t>
            </a:r>
          </a:p>
          <a:p>
            <a:pPr>
              <a:buFont typeface="Wingdings" pitchFamily="2" charset="2"/>
              <a:buChar char="Ø"/>
            </a:pPr>
            <a:r>
              <a:rPr lang="en-US" dirty="0"/>
              <a:t>Items get selected in the sample is just a matter of chance, personal bias of the investigator does not influence the selection.  </a:t>
            </a:r>
          </a:p>
          <a:p>
            <a:pPr>
              <a:buFont typeface="Wingdings" pitchFamily="2" charset="2"/>
              <a:buChar char="Ø"/>
            </a:pPr>
            <a:r>
              <a:rPr lang="en-US" dirty="0"/>
              <a:t>Here all the items of the sample are selected independently of one another and all </a:t>
            </a:r>
            <a:r>
              <a:rPr lang="en-US" b="1" dirty="0"/>
              <a:t>‘ </a:t>
            </a:r>
            <a:r>
              <a:rPr lang="en-US" b="1" i="1" dirty="0"/>
              <a:t>N </a:t>
            </a:r>
            <a:r>
              <a:rPr lang="en-US" b="1" dirty="0"/>
              <a:t>’</a:t>
            </a:r>
            <a:r>
              <a:rPr lang="en-US" b="1" i="1" dirty="0"/>
              <a:t> </a:t>
            </a:r>
            <a:r>
              <a:rPr lang="en-US" dirty="0"/>
              <a:t>items in the population have the same chance of being included in the sample. </a:t>
            </a:r>
          </a:p>
          <a:p>
            <a:pPr>
              <a:buFont typeface="Wingdings" pitchFamily="2" charset="2"/>
              <a:buChar char="Ø"/>
            </a:pPr>
            <a:r>
              <a:rPr lang="en-US" dirty="0"/>
              <a:t>To ensure randomness of selection one may adopt either the lottery method or consult table of random numbers. </a:t>
            </a:r>
          </a:p>
        </p:txBody>
      </p:sp>
    </p:spTree>
    <p:extLst>
      <p:ext uri="{BB962C8B-B14F-4D97-AF65-F5344CB8AC3E}">
        <p14:creationId xmlns="" xmlns:p14="http://schemas.microsoft.com/office/powerpoint/2010/main" val="7785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001000" cy="5711952"/>
          </a:xfrm>
        </p:spPr>
        <p:txBody>
          <a:bodyPr>
            <a:normAutofit fontScale="92500" lnSpcReduction="10000"/>
          </a:bodyPr>
          <a:lstStyle/>
          <a:p>
            <a:pPr marL="0" indent="0">
              <a:buNone/>
            </a:pPr>
            <a:r>
              <a:rPr lang="en-US" b="1" dirty="0">
                <a:solidFill>
                  <a:srgbClr val="3333CC"/>
                </a:solidFill>
              </a:rPr>
              <a:t>Lottery Method</a:t>
            </a:r>
          </a:p>
          <a:p>
            <a:pPr marL="0" indent="0">
              <a:buNone/>
            </a:pPr>
            <a:endParaRPr lang="en-US" b="1" dirty="0">
              <a:solidFill>
                <a:srgbClr val="3333CC"/>
              </a:solidFill>
            </a:endParaRPr>
          </a:p>
          <a:p>
            <a:pPr>
              <a:buFont typeface="Wingdings" pitchFamily="2" charset="2"/>
              <a:buChar char="Ø"/>
            </a:pPr>
            <a:r>
              <a:rPr lang="en-US" dirty="0"/>
              <a:t>This is a very popular method of taking a random sample. Under this method, all the items of the universe are numbered or named on separate slips of paper of identical size and shape.</a:t>
            </a:r>
          </a:p>
          <a:p>
            <a:pPr marL="0" indent="0">
              <a:buNone/>
            </a:pPr>
            <a:r>
              <a:rPr lang="en-US" dirty="0"/>
              <a:t> </a:t>
            </a:r>
          </a:p>
          <a:p>
            <a:pPr>
              <a:buFont typeface="Wingdings" pitchFamily="2" charset="2"/>
              <a:buChar char="Ø"/>
            </a:pPr>
            <a:r>
              <a:rPr lang="en-US" dirty="0"/>
              <a:t>These slips are then folded and mixed up in a container or drum. A blindfold selection is then made of the number of slips required to constitute the desired sample size.</a:t>
            </a:r>
          </a:p>
          <a:p>
            <a:pPr marL="0" indent="0">
              <a:buNone/>
            </a:pPr>
            <a:r>
              <a:rPr lang="en-US" dirty="0"/>
              <a:t> </a:t>
            </a:r>
          </a:p>
          <a:p>
            <a:pPr>
              <a:buFont typeface="Wingdings" pitchFamily="2" charset="2"/>
              <a:buChar char="Ø"/>
            </a:pPr>
            <a:r>
              <a:rPr lang="en-US" dirty="0"/>
              <a:t>The selection of items thus depends entirely on chance.</a:t>
            </a:r>
          </a:p>
          <a:p>
            <a:pPr marL="0" indent="0">
              <a:buNone/>
            </a:pPr>
            <a:endParaRPr lang="en-US" dirty="0"/>
          </a:p>
          <a:p>
            <a:pPr>
              <a:buFont typeface="Wingdings" pitchFamily="2" charset="2"/>
              <a:buChar char="Ø"/>
            </a:pPr>
            <a:r>
              <a:rPr lang="en-US" dirty="0"/>
              <a:t>The above method is very popular in lottery draws where a decision about prizes is to be made. </a:t>
            </a:r>
            <a:endParaRPr lang="en-US" dirty="0">
              <a:solidFill>
                <a:srgbClr val="3333CC"/>
              </a:solidFill>
            </a:endParaRPr>
          </a:p>
        </p:txBody>
      </p:sp>
    </p:spTree>
    <p:extLst>
      <p:ext uri="{BB962C8B-B14F-4D97-AF65-F5344CB8AC3E}">
        <p14:creationId xmlns="" xmlns:p14="http://schemas.microsoft.com/office/powerpoint/2010/main" val="7520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8229600" cy="5257800"/>
          </a:xfrm>
        </p:spPr>
        <p:txBody>
          <a:bodyPr>
            <a:normAutofit fontScale="92500" lnSpcReduction="20000"/>
          </a:bodyPr>
          <a:lstStyle/>
          <a:p>
            <a:pPr marL="0" indent="0">
              <a:buNone/>
            </a:pPr>
            <a:r>
              <a:rPr lang="en-US" b="1" dirty="0">
                <a:solidFill>
                  <a:srgbClr val="3333CC"/>
                </a:solidFill>
              </a:rPr>
              <a:t>Table of Random Numbers</a:t>
            </a:r>
            <a:br>
              <a:rPr lang="en-US" b="1" dirty="0">
                <a:solidFill>
                  <a:srgbClr val="3333CC"/>
                </a:solidFill>
              </a:rPr>
            </a:br>
            <a:endParaRPr lang="en-US" dirty="0">
              <a:solidFill>
                <a:srgbClr val="3333CC"/>
              </a:solidFill>
            </a:endParaRPr>
          </a:p>
          <a:p>
            <a:pPr>
              <a:buFont typeface="Wingdings" pitchFamily="2" charset="2"/>
              <a:buChar char="Ø"/>
            </a:pPr>
            <a:r>
              <a:rPr lang="en-US" dirty="0"/>
              <a:t>The lottery method discussed above becomes quite cumbersome as the size of population increases. An alternative method of random selection is that of using the table of random numbers.</a:t>
            </a:r>
          </a:p>
          <a:p>
            <a:pPr marL="0" indent="0">
              <a:buNone/>
            </a:pPr>
            <a:endParaRPr lang="en-US" dirty="0"/>
          </a:p>
          <a:p>
            <a:pPr>
              <a:buFont typeface="Wingdings" pitchFamily="2" charset="2"/>
              <a:buChar char="Ø"/>
            </a:pPr>
            <a:r>
              <a:rPr lang="en-US" dirty="0"/>
              <a:t>The random numbers are generally obtained by some mechanism where the individuals bearing the numbers chosen from the Tables of Random Numbers will constitute a random sample.</a:t>
            </a:r>
          </a:p>
          <a:p>
            <a:pPr marL="0" indent="0">
              <a:buNone/>
            </a:pPr>
            <a:r>
              <a:rPr lang="en-US" dirty="0"/>
              <a:t> </a:t>
            </a:r>
          </a:p>
          <a:p>
            <a:pPr>
              <a:buFont typeface="Wingdings" pitchFamily="2" charset="2"/>
              <a:buChar char="Ø"/>
            </a:pPr>
            <a:r>
              <a:rPr lang="en-US" dirty="0"/>
              <a:t>An important characteristic of the Tables of Random Sampling is that we may start reading numbers on any page, in any direction (row-wise or column wise), the numbers so obtained are random numbers.</a:t>
            </a:r>
          </a:p>
        </p:txBody>
      </p:sp>
    </p:spTree>
    <p:extLst>
      <p:ext uri="{BB962C8B-B14F-4D97-AF65-F5344CB8AC3E}">
        <p14:creationId xmlns="" xmlns:p14="http://schemas.microsoft.com/office/powerpoint/2010/main" val="3044494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924800" cy="5483352"/>
          </a:xfrm>
        </p:spPr>
        <p:txBody>
          <a:bodyPr/>
          <a:lstStyle/>
          <a:p>
            <a:pPr>
              <a:buFont typeface="Wingdings" pitchFamily="2" charset="2"/>
              <a:buChar char="Ø"/>
            </a:pPr>
            <a:r>
              <a:rPr lang="en-US" sz="2200" dirty="0"/>
              <a:t>Several standard tables of random numbers are available, among which </a:t>
            </a:r>
            <a:r>
              <a:rPr lang="en-US" sz="2200" dirty="0" err="1"/>
              <a:t>Tippett’s</a:t>
            </a:r>
            <a:r>
              <a:rPr lang="en-US" sz="2200" dirty="0"/>
              <a:t> (1927) random numbers table has been tested extensively for randomness. </a:t>
            </a:r>
          </a:p>
          <a:p>
            <a:pPr marL="0" indent="0">
              <a:buNone/>
            </a:pPr>
            <a:endParaRPr lang="en-US" sz="2200" dirty="0"/>
          </a:p>
          <a:p>
            <a:pPr>
              <a:buFont typeface="Wingdings" pitchFamily="2" charset="2"/>
              <a:buChar char="Ø"/>
            </a:pPr>
            <a:r>
              <a:rPr lang="en-US" sz="2200" dirty="0"/>
              <a:t>It is consisting of 41,600 random digits. </a:t>
            </a:r>
          </a:p>
          <a:p>
            <a:pPr marL="0" indent="0">
              <a:buNone/>
            </a:pPr>
            <a:endParaRPr lang="en-US" sz="2200" dirty="0"/>
          </a:p>
          <a:p>
            <a:pPr>
              <a:buFont typeface="Wingdings" pitchFamily="2" charset="2"/>
              <a:buChar char="Ø"/>
            </a:pPr>
            <a:r>
              <a:rPr lang="en-US" sz="2200" dirty="0" err="1"/>
              <a:t>Tippett’s</a:t>
            </a:r>
            <a:r>
              <a:rPr lang="en-US" sz="2200" dirty="0"/>
              <a:t> table of random numbers is most popularly used in practice. </a:t>
            </a:r>
          </a:p>
          <a:p>
            <a:pPr marL="0" indent="0">
              <a:buNone/>
            </a:pPr>
            <a:endParaRPr lang="en-US" sz="2200" dirty="0"/>
          </a:p>
          <a:p>
            <a:pPr>
              <a:buFont typeface="Wingdings" pitchFamily="2" charset="2"/>
              <a:buChar char="Ø"/>
            </a:pPr>
            <a:r>
              <a:rPr lang="en-US" sz="2200" dirty="0"/>
              <a:t>We give below the first forty sets from </a:t>
            </a:r>
            <a:r>
              <a:rPr lang="en-US" sz="2200" dirty="0" err="1"/>
              <a:t>Tippett’s</a:t>
            </a:r>
            <a:r>
              <a:rPr lang="en-US" sz="2200" dirty="0"/>
              <a:t> table as an illustration of the general appearance of random numbers.</a:t>
            </a:r>
          </a:p>
        </p:txBody>
      </p:sp>
    </p:spTree>
    <p:extLst>
      <p:ext uri="{BB962C8B-B14F-4D97-AF65-F5344CB8AC3E}">
        <p14:creationId xmlns="" xmlns:p14="http://schemas.microsoft.com/office/powerpoint/2010/main" val="2029225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152400" y="1828800"/>
            <a:ext cx="8686800" cy="3276600"/>
          </a:xfrm>
          <a:prstGeom prst="rect">
            <a:avLst/>
          </a:prstGeom>
          <a:noFill/>
          <a:ln w="9525">
            <a:noFill/>
            <a:miter lim="800000"/>
            <a:headEnd/>
            <a:tailEnd/>
          </a:ln>
          <a:effectLst/>
        </p:spPr>
      </p:pic>
    </p:spTree>
    <p:extLst>
      <p:ext uri="{BB962C8B-B14F-4D97-AF65-F5344CB8AC3E}">
        <p14:creationId xmlns="" xmlns:p14="http://schemas.microsoft.com/office/powerpoint/2010/main" val="3773686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85800"/>
            <a:ext cx="8229600" cy="5788152"/>
          </a:xfrm>
        </p:spPr>
        <p:txBody>
          <a:bodyPr>
            <a:normAutofit fontScale="92500"/>
          </a:bodyPr>
          <a:lstStyle/>
          <a:p>
            <a:pPr marL="425196" lvl="0" indent="-342900">
              <a:buSzPct val="80000"/>
              <a:buFont typeface="Wingdings" pitchFamily="2" charset="2"/>
              <a:buChar char="Ø"/>
              <a:defRPr/>
            </a:pPr>
            <a:r>
              <a:rPr lang="en-US" dirty="0"/>
              <a:t>It is important that the starting point in the table of random numbers be selected in some random fashion so that every unit has an equal chance of being selected. </a:t>
            </a:r>
          </a:p>
          <a:p>
            <a:pPr marL="82296" lvl="0" indent="0">
              <a:buSzPct val="80000"/>
              <a:buNone/>
              <a:defRPr/>
            </a:pPr>
            <a:endParaRPr lang="en-US" dirty="0"/>
          </a:p>
          <a:p>
            <a:pPr marL="425196" lvl="0" indent="-342900">
              <a:buSzPct val="80000"/>
              <a:buFont typeface="Wingdings" pitchFamily="2" charset="2"/>
              <a:buChar char="Ø"/>
              <a:defRPr/>
            </a:pPr>
            <a:r>
              <a:rPr lang="en-US" dirty="0" err="1"/>
              <a:t>Tippett’s</a:t>
            </a:r>
            <a:r>
              <a:rPr lang="en-US" dirty="0"/>
              <a:t> numbers have been subjected to numerous tests and used in many investigations and their randomness has been well established for all practical purposes. </a:t>
            </a:r>
          </a:p>
          <a:p>
            <a:pPr marL="82296" lvl="0" indent="0">
              <a:buSzPct val="80000"/>
              <a:buNone/>
              <a:defRPr/>
            </a:pPr>
            <a:endParaRPr lang="en-US" dirty="0"/>
          </a:p>
          <a:p>
            <a:pPr marL="425196" lvl="0" indent="-342900">
              <a:buSzPct val="80000"/>
              <a:buFont typeface="Wingdings" pitchFamily="2" charset="2"/>
              <a:buChar char="Ø"/>
              <a:defRPr/>
            </a:pPr>
            <a:r>
              <a:rPr lang="en-US" dirty="0"/>
              <a:t>An example to illustrate how </a:t>
            </a:r>
            <a:r>
              <a:rPr lang="en-US" dirty="0" err="1"/>
              <a:t>Tippett’s</a:t>
            </a:r>
            <a:r>
              <a:rPr lang="en-US" dirty="0"/>
              <a:t> table of random numbers may be used is given below. Suppose we have to select 20 items out of 6,000. </a:t>
            </a:r>
          </a:p>
          <a:p>
            <a:pPr marL="82296" lvl="0" indent="0">
              <a:buSzPct val="80000"/>
              <a:buNone/>
              <a:defRPr/>
            </a:pPr>
            <a:endParaRPr lang="en-US" dirty="0"/>
          </a:p>
          <a:p>
            <a:pPr marL="425196" lvl="0" indent="-342900">
              <a:buSzPct val="80000"/>
              <a:buFont typeface="Wingdings" pitchFamily="2" charset="2"/>
              <a:buChar char="Ø"/>
              <a:defRPr/>
            </a:pPr>
            <a:r>
              <a:rPr lang="en-US" dirty="0"/>
              <a:t>The procedure is to number all the 6000 items from 1 to 6000. </a:t>
            </a:r>
          </a:p>
          <a:p>
            <a:pPr marL="82296" lvl="0" indent="0">
              <a:buSzPct val="80000"/>
              <a:buNone/>
              <a:defRPr/>
            </a:pPr>
            <a:endParaRPr lang="en-US" dirty="0"/>
          </a:p>
          <a:p>
            <a:pPr marL="425196" lvl="0" indent="-342900">
              <a:buSzPct val="80000"/>
              <a:buFont typeface="Wingdings" pitchFamily="2" charset="2"/>
              <a:buChar char="Ø"/>
              <a:defRPr/>
            </a:pPr>
            <a:endParaRPr lang="en-US" dirty="0"/>
          </a:p>
        </p:txBody>
      </p:sp>
    </p:spTree>
    <p:extLst>
      <p:ext uri="{BB962C8B-B14F-4D97-AF65-F5344CB8AC3E}">
        <p14:creationId xmlns="" xmlns:p14="http://schemas.microsoft.com/office/powerpoint/2010/main" val="2905026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001000" cy="5788152"/>
          </a:xfrm>
        </p:spPr>
        <p:txBody>
          <a:bodyPr/>
          <a:lstStyle/>
          <a:p>
            <a:pPr marL="425196" lvl="0" indent="-342900">
              <a:buSzPct val="80000"/>
              <a:buFont typeface="Wingdings" pitchFamily="2" charset="2"/>
              <a:buChar char="Ø"/>
              <a:defRPr/>
            </a:pPr>
            <a:r>
              <a:rPr lang="en-US" sz="2200" dirty="0"/>
              <a:t>A page from </a:t>
            </a:r>
            <a:r>
              <a:rPr lang="en-US" sz="2200" dirty="0" err="1"/>
              <a:t>Tippett’s</a:t>
            </a:r>
            <a:r>
              <a:rPr lang="en-US" sz="2200" dirty="0"/>
              <a:t> table may then be consulted and the first twenty numbers up to 6000 noted down. </a:t>
            </a:r>
          </a:p>
          <a:p>
            <a:pPr marL="82296" lvl="0" indent="0">
              <a:buSzPct val="80000"/>
              <a:buNone/>
              <a:defRPr/>
            </a:pPr>
            <a:endParaRPr lang="en-US" sz="1600" dirty="0"/>
          </a:p>
          <a:p>
            <a:pPr marL="425196" lvl="0" indent="-342900">
              <a:buSzPct val="80000"/>
              <a:buFont typeface="Wingdings" pitchFamily="2" charset="2"/>
              <a:buChar char="Ø"/>
              <a:defRPr/>
            </a:pPr>
            <a:r>
              <a:rPr lang="en-US" sz="2200" dirty="0"/>
              <a:t>Items bearing those numbers will be included in the sample. Making use of the portion of the table given above the required numbers are:</a:t>
            </a:r>
          </a:p>
          <a:p>
            <a:pPr marL="425196" lvl="0" indent="-342900">
              <a:buSzPct val="80000"/>
              <a:buFont typeface="Wingdings" pitchFamily="2" charset="2"/>
              <a:buChar char="Ø"/>
              <a:defRPr/>
            </a:pPr>
            <a:endParaRPr lang="en-US" sz="2200" dirty="0"/>
          </a:p>
          <a:p>
            <a:pPr marL="425196" lvl="0" indent="-342900">
              <a:buSzPct val="80000"/>
              <a:buFont typeface="Wingdings" pitchFamily="2" charset="2"/>
              <a:buChar char="Ø"/>
              <a:defRPr/>
            </a:pPr>
            <a:endParaRPr lang="en-US" sz="2200" dirty="0"/>
          </a:p>
          <a:p>
            <a:pPr marL="425196" lvl="0" indent="-342900">
              <a:buSzPct val="80000"/>
              <a:buFont typeface="Wingdings" pitchFamily="2" charset="2"/>
              <a:buChar char="Ø"/>
              <a:defRPr/>
            </a:pPr>
            <a:endParaRPr lang="en-US" sz="2200" dirty="0"/>
          </a:p>
          <a:p>
            <a:pPr marL="425196" lvl="0" indent="-342900">
              <a:buSzPct val="80000"/>
              <a:buFont typeface="Wingdings" pitchFamily="2" charset="2"/>
              <a:buChar char="Ø"/>
              <a:defRPr/>
            </a:pPr>
            <a:endParaRPr lang="en-US" sz="2200" dirty="0"/>
          </a:p>
          <a:p>
            <a:pPr marL="82296" lvl="0" indent="0">
              <a:buSzPct val="80000"/>
              <a:buNone/>
              <a:defRPr/>
            </a:pPr>
            <a:endParaRPr lang="en-US" sz="2200" dirty="0"/>
          </a:p>
          <a:p>
            <a:pPr marL="425196" lvl="0" indent="-342900">
              <a:buSzPct val="80000"/>
              <a:buFont typeface="Wingdings" pitchFamily="2" charset="2"/>
              <a:buChar char="Ø"/>
              <a:defRPr/>
            </a:pPr>
            <a:r>
              <a:rPr lang="en-US" sz="2200" dirty="0"/>
              <a:t>Since the selection of items in the sample depends entirely on chance there is no possibility of personal bias affecting the results. </a:t>
            </a:r>
          </a:p>
        </p:txBody>
      </p:sp>
      <p:pic>
        <p:nvPicPr>
          <p:cNvPr id="4" name="Picture 3"/>
          <p:cNvPicPr>
            <a:picLocks noChangeAspect="1" noChangeArrowheads="1"/>
          </p:cNvPicPr>
          <p:nvPr/>
        </p:nvPicPr>
        <p:blipFill>
          <a:blip r:embed="rId2" cstate="print"/>
          <a:srcRect/>
          <a:stretch>
            <a:fillRect/>
          </a:stretch>
        </p:blipFill>
        <p:spPr bwMode="auto">
          <a:xfrm>
            <a:off x="533400" y="2971800"/>
            <a:ext cx="8153400" cy="2201418"/>
          </a:xfrm>
          <a:prstGeom prst="rect">
            <a:avLst/>
          </a:prstGeom>
          <a:noFill/>
          <a:ln w="9525">
            <a:noFill/>
            <a:miter lim="800000"/>
            <a:headEnd/>
            <a:tailEnd/>
          </a:ln>
          <a:effectLst/>
        </p:spPr>
      </p:pic>
    </p:spTree>
    <p:extLst>
      <p:ext uri="{BB962C8B-B14F-4D97-AF65-F5344CB8AC3E}">
        <p14:creationId xmlns="" xmlns:p14="http://schemas.microsoft.com/office/powerpoint/2010/main" val="564929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3">
                    <a:lumMod val="75000"/>
                  </a:schemeClr>
                </a:solidFill>
              </a:rPr>
              <a:t>Restricted Random Sampling</a:t>
            </a:r>
          </a:p>
        </p:txBody>
      </p:sp>
      <p:sp>
        <p:nvSpPr>
          <p:cNvPr id="3" name="Content Placeholder 2"/>
          <p:cNvSpPr>
            <a:spLocks noGrp="1"/>
          </p:cNvSpPr>
          <p:nvPr>
            <p:ph sz="quarter" idx="1"/>
          </p:nvPr>
        </p:nvSpPr>
        <p:spPr>
          <a:xfrm>
            <a:off x="457200" y="1600200"/>
            <a:ext cx="7772400" cy="4191000"/>
          </a:xfrm>
        </p:spPr>
        <p:txBody>
          <a:bodyPr/>
          <a:lstStyle/>
          <a:p>
            <a:pPr marL="0" indent="0">
              <a:buNone/>
            </a:pPr>
            <a:r>
              <a:rPr lang="en-US" dirty="0"/>
              <a:t>1. Stratified Sampling</a:t>
            </a:r>
          </a:p>
          <a:p>
            <a:pPr marL="0" indent="0">
              <a:buNone/>
            </a:pPr>
            <a:r>
              <a:rPr lang="en-US" dirty="0"/>
              <a:t>	1. Base of Stratification</a:t>
            </a:r>
          </a:p>
          <a:p>
            <a:pPr marL="0" indent="0">
              <a:buNone/>
            </a:pPr>
            <a:r>
              <a:rPr lang="en-US" dirty="0"/>
              <a:t>	2. Number of Strata</a:t>
            </a:r>
          </a:p>
          <a:p>
            <a:pPr marL="0" indent="0">
              <a:buNone/>
            </a:pPr>
            <a:r>
              <a:rPr lang="en-US" dirty="0"/>
              <a:t>	3. Sample Size within Strata</a:t>
            </a:r>
          </a:p>
          <a:p>
            <a:pPr marL="0" indent="0">
              <a:buNone/>
            </a:pPr>
            <a:r>
              <a:rPr lang="en-US" dirty="0"/>
              <a:t>    Proportional and dis-proportional Stratification</a:t>
            </a:r>
          </a:p>
          <a:p>
            <a:pPr marL="0" indent="0">
              <a:buNone/>
            </a:pPr>
            <a:endParaRPr lang="en-US" sz="1800" dirty="0"/>
          </a:p>
          <a:p>
            <a:pPr marL="0" indent="0">
              <a:buNone/>
            </a:pPr>
            <a:r>
              <a:rPr lang="en-US" dirty="0"/>
              <a:t>2. Systematic Sampling</a:t>
            </a:r>
          </a:p>
          <a:p>
            <a:endParaRPr lang="en-US" dirty="0"/>
          </a:p>
          <a:p>
            <a:pPr marL="0" indent="0">
              <a:buNone/>
            </a:pPr>
            <a:r>
              <a:rPr lang="en-US" dirty="0"/>
              <a:t>3. Multi-stage Sampling or Cluster Sampling</a:t>
            </a:r>
          </a:p>
        </p:txBody>
      </p:sp>
    </p:spTree>
    <p:extLst>
      <p:ext uri="{BB962C8B-B14F-4D97-AF65-F5344CB8AC3E}">
        <p14:creationId xmlns="" xmlns:p14="http://schemas.microsoft.com/office/powerpoint/2010/main" val="396842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7239000" cy="3191184"/>
          </a:xfrm>
        </p:spPr>
        <p:txBody>
          <a:bodyPr/>
          <a:lstStyle/>
          <a:p>
            <a:r>
              <a:rPr lang="en-US" sz="2000" dirty="0"/>
              <a:t>Whenever numbers are collected and compiled, regardless of what they represent, they become statistics.</a:t>
            </a:r>
          </a:p>
          <a:p>
            <a:r>
              <a:rPr lang="en-US" sz="2000" dirty="0"/>
              <a:t> Precisely statistics means presenting and handling data, making inferences logically and drawing relevant conclusions. </a:t>
            </a:r>
          </a:p>
          <a:p>
            <a:r>
              <a:rPr lang="en-US" sz="2000" dirty="0"/>
              <a:t>Thus the word statistics refers either to quantitative information or to a method of dealing with quantitative information.</a:t>
            </a: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848600" cy="5483352"/>
          </a:xfrm>
        </p:spPr>
        <p:txBody>
          <a:bodyPr>
            <a:normAutofit/>
          </a:bodyPr>
          <a:lstStyle/>
          <a:p>
            <a:pPr marL="0" indent="0">
              <a:buNone/>
            </a:pPr>
            <a:r>
              <a:rPr lang="en-US" b="1" dirty="0">
                <a:solidFill>
                  <a:srgbClr val="3333CC"/>
                </a:solidFill>
              </a:rPr>
              <a:t>1. Stratified Sampling</a:t>
            </a:r>
          </a:p>
          <a:p>
            <a:pPr>
              <a:buFont typeface="Wingdings" pitchFamily="2" charset="2"/>
              <a:buChar char="Ø"/>
            </a:pPr>
            <a:r>
              <a:rPr lang="en-US" sz="2200" dirty="0"/>
              <a:t>Here the universe to be sampled is sub-divided or stratified into groups which are mutually exclusive and include all items in the universe.</a:t>
            </a:r>
          </a:p>
          <a:p>
            <a:pPr marL="0" indent="0">
              <a:buNone/>
            </a:pPr>
            <a:r>
              <a:rPr lang="en-US" sz="2000" dirty="0"/>
              <a:t>    </a:t>
            </a:r>
            <a:r>
              <a:rPr lang="en-US" sz="2000" i="1" dirty="0"/>
              <a:t>mutually exclusive: if both cannot occur at the same time</a:t>
            </a:r>
          </a:p>
          <a:p>
            <a:pPr marL="0" indent="0">
              <a:buNone/>
            </a:pPr>
            <a:endParaRPr lang="en-US" sz="1800" i="1" dirty="0"/>
          </a:p>
          <a:p>
            <a:pPr>
              <a:buFont typeface="Wingdings" pitchFamily="2" charset="2"/>
              <a:buChar char="Ø"/>
            </a:pPr>
            <a:r>
              <a:rPr lang="en-US" sz="2200" dirty="0"/>
              <a:t>A simple random sample is then chosen independently from each group or strata.</a:t>
            </a:r>
          </a:p>
          <a:p>
            <a:pPr marL="0" indent="0">
              <a:buNone/>
            </a:pPr>
            <a:endParaRPr lang="en-US" sz="2200" dirty="0"/>
          </a:p>
          <a:p>
            <a:pPr>
              <a:buFont typeface="Wingdings" pitchFamily="2" charset="2"/>
              <a:buChar char="Ø"/>
            </a:pPr>
            <a:r>
              <a:rPr lang="en-US" sz="2200" b="1" i="1" dirty="0"/>
              <a:t>Basis for stratification</a:t>
            </a:r>
            <a:r>
              <a:rPr lang="en-US" sz="2200" b="1" dirty="0"/>
              <a:t>: </a:t>
            </a:r>
            <a:r>
              <a:rPr lang="en-US" sz="2200" dirty="0"/>
              <a:t>Strata should be constructed in such a way that it should minimize differences among sampling units within strata and maximize difference among strata.</a:t>
            </a:r>
            <a:endParaRPr lang="en-US" sz="2200" b="1" dirty="0">
              <a:solidFill>
                <a:srgbClr val="3333CC"/>
              </a:solidFill>
            </a:endParaRPr>
          </a:p>
        </p:txBody>
      </p:sp>
    </p:spTree>
    <p:extLst>
      <p:ext uri="{BB962C8B-B14F-4D97-AF65-F5344CB8AC3E}">
        <p14:creationId xmlns="" xmlns:p14="http://schemas.microsoft.com/office/powerpoint/2010/main" val="1956935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001000" cy="5711952"/>
          </a:xfrm>
        </p:spPr>
        <p:txBody>
          <a:bodyPr/>
          <a:lstStyle/>
          <a:p>
            <a:pPr marL="0" indent="0">
              <a:buNone/>
            </a:pPr>
            <a:r>
              <a:rPr lang="en-US" b="1" dirty="0">
                <a:solidFill>
                  <a:srgbClr val="3333CC"/>
                </a:solidFill>
              </a:rPr>
              <a:t>Proportional and Disproportional Stratified Sampling</a:t>
            </a:r>
          </a:p>
          <a:p>
            <a:pPr marL="0" indent="0">
              <a:buNone/>
            </a:pPr>
            <a:endParaRPr lang="en-US" dirty="0">
              <a:solidFill>
                <a:srgbClr val="3333CC"/>
              </a:solidFill>
            </a:endParaRPr>
          </a:p>
          <a:p>
            <a:pPr>
              <a:buFont typeface="Wingdings" pitchFamily="2" charset="2"/>
              <a:buChar char="Ø"/>
            </a:pPr>
            <a:r>
              <a:rPr lang="en-US" sz="2200" dirty="0"/>
              <a:t>In proportional sampling one samples each stratum in a proportion to its relative weight such as population or workers or students. In disproportional sampling an equal number of cases are taken from each stratum.</a:t>
            </a:r>
          </a:p>
          <a:p>
            <a:pPr marL="0" indent="0">
              <a:buNone/>
            </a:pPr>
            <a:r>
              <a:rPr lang="en-US" sz="2200" dirty="0"/>
              <a:t> </a:t>
            </a:r>
          </a:p>
          <a:p>
            <a:pPr>
              <a:buFont typeface="Wingdings" pitchFamily="2" charset="2"/>
              <a:buChar char="Ø"/>
            </a:pPr>
            <a:r>
              <a:rPr lang="en-US" sz="2200" dirty="0"/>
              <a:t>As a general rule when variability among observations within a stratum is high, one may has to take more sample units/size than the strata with less internal variation.</a:t>
            </a:r>
          </a:p>
          <a:p>
            <a:endParaRPr lang="en-US" dirty="0"/>
          </a:p>
        </p:txBody>
      </p:sp>
    </p:spTree>
    <p:extLst>
      <p:ext uri="{BB962C8B-B14F-4D97-AF65-F5344CB8AC3E}">
        <p14:creationId xmlns="" xmlns:p14="http://schemas.microsoft.com/office/powerpoint/2010/main" val="3592279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772400" cy="5715000"/>
          </a:xfrm>
        </p:spPr>
        <p:txBody>
          <a:bodyPr>
            <a:normAutofit/>
          </a:bodyPr>
          <a:lstStyle/>
          <a:p>
            <a:pPr>
              <a:buFont typeface="Wingdings" pitchFamily="2" charset="2"/>
              <a:buChar char="Ø"/>
            </a:pPr>
            <a:r>
              <a:rPr lang="en-US" sz="2200" dirty="0"/>
              <a:t>Proportional sampling example: if you have 3 strata with 100, 200 and 300 population sizes respectively and the researcher chose a sampling fraction of 10% from each strata. Then, the researcher must randomly sample 10, 20 and 30 sample units from each stratum respectively.</a:t>
            </a:r>
          </a:p>
          <a:p>
            <a:pPr>
              <a:buFont typeface="Wingdings" pitchFamily="2" charset="2"/>
              <a:buChar char="Ø"/>
            </a:pPr>
            <a:endParaRPr lang="en-US" sz="2200" dirty="0"/>
          </a:p>
          <a:p>
            <a:pPr marL="0" indent="0">
              <a:buNone/>
            </a:pPr>
            <a:endParaRPr lang="en-US" sz="2200" dirty="0"/>
          </a:p>
          <a:p>
            <a:pPr>
              <a:buFont typeface="Wingdings" pitchFamily="2" charset="2"/>
              <a:buChar char="Ø"/>
            </a:pPr>
            <a:endParaRPr lang="en-US" sz="2200" dirty="0"/>
          </a:p>
          <a:p>
            <a:pPr marL="0" indent="0">
              <a:buNone/>
            </a:pPr>
            <a:endParaRPr lang="en-US" sz="2200" dirty="0"/>
          </a:p>
          <a:p>
            <a:pPr>
              <a:buFont typeface="Wingdings" pitchFamily="2" charset="2"/>
              <a:buChar char="Ø"/>
            </a:pPr>
            <a:endParaRPr lang="en-US" sz="2200" dirty="0"/>
          </a:p>
          <a:p>
            <a:pPr marL="0" indent="0">
              <a:buNone/>
            </a:pPr>
            <a:endParaRPr lang="en-US" sz="2200" dirty="0"/>
          </a:p>
          <a:p>
            <a:pPr>
              <a:buFont typeface="Wingdings" pitchFamily="2" charset="2"/>
              <a:buChar char="Ø"/>
            </a:pPr>
            <a:r>
              <a:rPr lang="en-US" sz="2200" dirty="0"/>
              <a:t>In disproportional sampling an equal number of cases are taken from each stratum </a:t>
            </a:r>
            <a:r>
              <a:rPr lang="en-US" sz="2200" dirty="0" err="1"/>
              <a:t>i.e</a:t>
            </a:r>
            <a:r>
              <a:rPr lang="en-US" sz="2200" dirty="0"/>
              <a:t> 20, 20 and 20 from each stratum.</a:t>
            </a:r>
          </a:p>
          <a:p>
            <a:pPr marL="0" indent="0">
              <a:buNone/>
            </a:pPr>
            <a:endParaRPr lang="en-US" dirty="0"/>
          </a:p>
        </p:txBody>
      </p:sp>
      <p:graphicFrame>
        <p:nvGraphicFramePr>
          <p:cNvPr id="6" name="Table 5"/>
          <p:cNvGraphicFramePr>
            <a:graphicFrameLocks noGrp="1"/>
          </p:cNvGraphicFramePr>
          <p:nvPr>
            <p:extLst>
              <p:ext uri="{D42A27DB-BD31-4B8C-83A1-F6EECF244321}">
                <p14:modId xmlns="" xmlns:p14="http://schemas.microsoft.com/office/powerpoint/2010/main" val="809069423"/>
              </p:ext>
            </p:extLst>
          </p:nvPr>
        </p:nvGraphicFramePr>
        <p:xfrm>
          <a:off x="1524000" y="2819400"/>
          <a:ext cx="5029200" cy="2362200"/>
        </p:xfrm>
        <a:graphic>
          <a:graphicData uri="http://schemas.openxmlformats.org/drawingml/2006/table">
            <a:tbl>
              <a:tblPr firstRow="1" firstCol="1" bandRow="1">
                <a:tableStyleId>{5C22544A-7EE6-4342-B048-85BDC9FD1C3A}</a:tableStyleId>
              </a:tblPr>
              <a:tblGrid>
                <a:gridCol w="1257300">
                  <a:extLst>
                    <a:ext uri="{9D8B030D-6E8A-4147-A177-3AD203B41FA5}">
                      <a16:colId xmlns="" xmlns:a16="http://schemas.microsoft.com/office/drawing/2014/main" val="20000"/>
                    </a:ext>
                  </a:extLst>
                </a:gridCol>
                <a:gridCol w="1257300">
                  <a:extLst>
                    <a:ext uri="{9D8B030D-6E8A-4147-A177-3AD203B41FA5}">
                      <a16:colId xmlns="" xmlns:a16="http://schemas.microsoft.com/office/drawing/2014/main" val="20001"/>
                    </a:ext>
                  </a:extLst>
                </a:gridCol>
                <a:gridCol w="1257300">
                  <a:extLst>
                    <a:ext uri="{9D8B030D-6E8A-4147-A177-3AD203B41FA5}">
                      <a16:colId xmlns="" xmlns:a16="http://schemas.microsoft.com/office/drawing/2014/main" val="20002"/>
                    </a:ext>
                  </a:extLst>
                </a:gridCol>
                <a:gridCol w="1257300">
                  <a:extLst>
                    <a:ext uri="{9D8B030D-6E8A-4147-A177-3AD203B41FA5}">
                      <a16:colId xmlns="" xmlns:a16="http://schemas.microsoft.com/office/drawing/2014/main" val="20003"/>
                    </a:ext>
                  </a:extLst>
                </a:gridCol>
              </a:tblGrid>
              <a:tr h="427800">
                <a:tc>
                  <a:txBody>
                    <a:bodyPr/>
                    <a:lstStyle/>
                    <a:p>
                      <a:pPr marL="0" marR="0">
                        <a:lnSpc>
                          <a:spcPts val="1425"/>
                        </a:lnSpc>
                        <a:spcBef>
                          <a:spcPts val="0"/>
                        </a:spcBef>
                        <a:spcAft>
                          <a:spcPts val="0"/>
                        </a:spcAft>
                      </a:pPr>
                      <a:r>
                        <a:rPr lang="en-US" sz="1200" dirty="0">
                          <a:effectLst/>
                        </a:rPr>
                        <a:t>Stratum</a:t>
                      </a:r>
                      <a:endParaRPr lang="en-US" sz="1100" dirty="0">
                        <a:effectLst/>
                        <a:latin typeface="Calibri"/>
                        <a:ea typeface="Calibri"/>
                        <a:cs typeface="Gautami"/>
                      </a:endParaRPr>
                    </a:p>
                  </a:txBody>
                  <a:tcPr marL="68580" marR="68580" marT="0" marB="0"/>
                </a:tc>
                <a:tc>
                  <a:txBody>
                    <a:bodyPr/>
                    <a:lstStyle/>
                    <a:p>
                      <a:pPr marL="0" marR="0" algn="just">
                        <a:lnSpc>
                          <a:spcPts val="1500"/>
                        </a:lnSpc>
                        <a:spcBef>
                          <a:spcPts val="0"/>
                        </a:spcBef>
                        <a:spcAft>
                          <a:spcPts val="0"/>
                        </a:spcAft>
                      </a:pPr>
                      <a:r>
                        <a:rPr lang="en-US" sz="1200">
                          <a:effectLst/>
                        </a:rPr>
                        <a:t>A</a:t>
                      </a:r>
                      <a:endParaRPr lang="en-US" sz="1100">
                        <a:effectLst/>
                        <a:latin typeface="Calibri"/>
                        <a:ea typeface="Calibri"/>
                        <a:cs typeface="Gautami"/>
                      </a:endParaRPr>
                    </a:p>
                  </a:txBody>
                  <a:tcPr marL="68580" marR="68580" marT="0" marB="0"/>
                </a:tc>
                <a:tc>
                  <a:txBody>
                    <a:bodyPr/>
                    <a:lstStyle/>
                    <a:p>
                      <a:pPr marL="0" marR="0" algn="just">
                        <a:lnSpc>
                          <a:spcPts val="1500"/>
                        </a:lnSpc>
                        <a:spcBef>
                          <a:spcPts val="0"/>
                        </a:spcBef>
                        <a:spcAft>
                          <a:spcPts val="0"/>
                        </a:spcAft>
                      </a:pPr>
                      <a:r>
                        <a:rPr lang="en-US" sz="1200">
                          <a:effectLst/>
                        </a:rPr>
                        <a:t>B</a:t>
                      </a:r>
                      <a:endParaRPr lang="en-US" sz="1100">
                        <a:effectLst/>
                        <a:latin typeface="Calibri"/>
                        <a:ea typeface="Calibri"/>
                        <a:cs typeface="Gautami"/>
                      </a:endParaRPr>
                    </a:p>
                  </a:txBody>
                  <a:tcPr marL="68580" marR="68580" marT="0" marB="0"/>
                </a:tc>
                <a:tc>
                  <a:txBody>
                    <a:bodyPr/>
                    <a:lstStyle/>
                    <a:p>
                      <a:pPr marL="0" marR="0" algn="just">
                        <a:lnSpc>
                          <a:spcPts val="1500"/>
                        </a:lnSpc>
                        <a:spcBef>
                          <a:spcPts val="0"/>
                        </a:spcBef>
                        <a:spcAft>
                          <a:spcPts val="0"/>
                        </a:spcAft>
                      </a:pPr>
                      <a:r>
                        <a:rPr lang="en-US" sz="1200">
                          <a:effectLst/>
                        </a:rPr>
                        <a:t>C</a:t>
                      </a:r>
                      <a:endParaRPr lang="en-US" sz="1100">
                        <a:effectLst/>
                        <a:latin typeface="Calibri"/>
                        <a:ea typeface="Calibri"/>
                        <a:cs typeface="Gautami"/>
                      </a:endParaRPr>
                    </a:p>
                  </a:txBody>
                  <a:tcPr marL="68580" marR="68580" marT="0" marB="0"/>
                </a:tc>
                <a:extLst>
                  <a:ext uri="{0D108BD9-81ED-4DB2-BD59-A6C34878D82A}">
                    <a16:rowId xmlns="" xmlns:a16="http://schemas.microsoft.com/office/drawing/2014/main" val="10000"/>
                  </a:ext>
                </a:extLst>
              </a:tr>
              <a:tr h="688200">
                <a:tc>
                  <a:txBody>
                    <a:bodyPr/>
                    <a:lstStyle/>
                    <a:p>
                      <a:pPr marL="0" marR="0">
                        <a:lnSpc>
                          <a:spcPts val="1425"/>
                        </a:lnSpc>
                        <a:spcBef>
                          <a:spcPts val="0"/>
                        </a:spcBef>
                        <a:spcAft>
                          <a:spcPts val="0"/>
                        </a:spcAft>
                      </a:pPr>
                      <a:r>
                        <a:rPr lang="en-US" sz="1200">
                          <a:effectLst/>
                        </a:rPr>
                        <a:t>Population Size</a:t>
                      </a:r>
                      <a:endParaRPr lang="en-US" sz="1100">
                        <a:effectLst/>
                        <a:latin typeface="Calibri"/>
                        <a:ea typeface="Calibri"/>
                        <a:cs typeface="Gautami"/>
                      </a:endParaRPr>
                    </a:p>
                  </a:txBody>
                  <a:tcPr marL="68580" marR="68580" marT="0" marB="0"/>
                </a:tc>
                <a:tc>
                  <a:txBody>
                    <a:bodyPr/>
                    <a:lstStyle/>
                    <a:p>
                      <a:pPr marL="0" marR="0" algn="just">
                        <a:lnSpc>
                          <a:spcPts val="1500"/>
                        </a:lnSpc>
                        <a:spcBef>
                          <a:spcPts val="0"/>
                        </a:spcBef>
                        <a:spcAft>
                          <a:spcPts val="0"/>
                        </a:spcAft>
                      </a:pPr>
                      <a:r>
                        <a:rPr lang="en-US" sz="1200" b="1" dirty="0">
                          <a:effectLst/>
                        </a:rPr>
                        <a:t>100</a:t>
                      </a:r>
                      <a:endParaRPr lang="en-US" sz="1100" b="1" dirty="0">
                        <a:effectLst/>
                        <a:latin typeface="Calibri"/>
                        <a:ea typeface="Calibri"/>
                        <a:cs typeface="Gautami"/>
                      </a:endParaRPr>
                    </a:p>
                  </a:txBody>
                  <a:tcPr marL="68580" marR="68580" marT="0" marB="0"/>
                </a:tc>
                <a:tc>
                  <a:txBody>
                    <a:bodyPr/>
                    <a:lstStyle/>
                    <a:p>
                      <a:pPr marL="0" marR="0" algn="just">
                        <a:lnSpc>
                          <a:spcPts val="1500"/>
                        </a:lnSpc>
                        <a:spcBef>
                          <a:spcPts val="0"/>
                        </a:spcBef>
                        <a:spcAft>
                          <a:spcPts val="0"/>
                        </a:spcAft>
                      </a:pPr>
                      <a:r>
                        <a:rPr lang="en-US" sz="1200" b="1">
                          <a:effectLst/>
                        </a:rPr>
                        <a:t>200</a:t>
                      </a:r>
                      <a:endParaRPr lang="en-US" sz="1100" b="1">
                        <a:effectLst/>
                        <a:latin typeface="Calibri"/>
                        <a:ea typeface="Calibri"/>
                        <a:cs typeface="Gautami"/>
                      </a:endParaRPr>
                    </a:p>
                  </a:txBody>
                  <a:tcPr marL="68580" marR="68580" marT="0" marB="0"/>
                </a:tc>
                <a:tc>
                  <a:txBody>
                    <a:bodyPr/>
                    <a:lstStyle/>
                    <a:p>
                      <a:pPr marL="0" marR="0" algn="just">
                        <a:lnSpc>
                          <a:spcPts val="1500"/>
                        </a:lnSpc>
                        <a:spcBef>
                          <a:spcPts val="0"/>
                        </a:spcBef>
                        <a:spcAft>
                          <a:spcPts val="0"/>
                        </a:spcAft>
                      </a:pPr>
                      <a:r>
                        <a:rPr lang="en-US" sz="1200" b="1">
                          <a:effectLst/>
                        </a:rPr>
                        <a:t>300</a:t>
                      </a:r>
                      <a:endParaRPr lang="en-US" sz="1100" b="1">
                        <a:effectLst/>
                        <a:latin typeface="Calibri"/>
                        <a:ea typeface="Calibri"/>
                        <a:cs typeface="Gautami"/>
                      </a:endParaRPr>
                    </a:p>
                  </a:txBody>
                  <a:tcPr marL="68580" marR="68580" marT="0" marB="0"/>
                </a:tc>
                <a:extLst>
                  <a:ext uri="{0D108BD9-81ED-4DB2-BD59-A6C34878D82A}">
                    <a16:rowId xmlns="" xmlns:a16="http://schemas.microsoft.com/office/drawing/2014/main" val="10001"/>
                  </a:ext>
                </a:extLst>
              </a:tr>
              <a:tr h="604500">
                <a:tc>
                  <a:txBody>
                    <a:bodyPr/>
                    <a:lstStyle/>
                    <a:p>
                      <a:pPr marL="0" marR="0">
                        <a:lnSpc>
                          <a:spcPts val="1425"/>
                        </a:lnSpc>
                        <a:spcBef>
                          <a:spcPts val="0"/>
                        </a:spcBef>
                        <a:spcAft>
                          <a:spcPts val="0"/>
                        </a:spcAft>
                      </a:pPr>
                      <a:r>
                        <a:rPr lang="en-US" sz="1200">
                          <a:effectLst/>
                        </a:rPr>
                        <a:t>Sampling Fraction</a:t>
                      </a:r>
                      <a:endParaRPr lang="en-US" sz="1100">
                        <a:effectLst/>
                        <a:latin typeface="Calibri"/>
                        <a:ea typeface="Calibri"/>
                        <a:cs typeface="Gautami"/>
                      </a:endParaRPr>
                    </a:p>
                  </a:txBody>
                  <a:tcPr marL="68580" marR="68580" marT="0" marB="0"/>
                </a:tc>
                <a:tc>
                  <a:txBody>
                    <a:bodyPr/>
                    <a:lstStyle/>
                    <a:p>
                      <a:pPr marL="0" marR="0" algn="just">
                        <a:lnSpc>
                          <a:spcPts val="1500"/>
                        </a:lnSpc>
                        <a:spcBef>
                          <a:spcPts val="0"/>
                        </a:spcBef>
                        <a:spcAft>
                          <a:spcPts val="0"/>
                        </a:spcAft>
                      </a:pPr>
                      <a:r>
                        <a:rPr lang="en-US" sz="1200" b="1" dirty="0">
                          <a:effectLst/>
                        </a:rPr>
                        <a:t>10%</a:t>
                      </a:r>
                      <a:endParaRPr lang="en-US" sz="1100" b="1" dirty="0">
                        <a:effectLst/>
                        <a:latin typeface="Calibri"/>
                        <a:ea typeface="Calibri"/>
                        <a:cs typeface="Gautami"/>
                      </a:endParaRPr>
                    </a:p>
                  </a:txBody>
                  <a:tcPr marL="68580" marR="68580" marT="0" marB="0"/>
                </a:tc>
                <a:tc>
                  <a:txBody>
                    <a:bodyPr/>
                    <a:lstStyle/>
                    <a:p>
                      <a:pPr marL="0" marR="0" algn="just">
                        <a:lnSpc>
                          <a:spcPts val="1500"/>
                        </a:lnSpc>
                        <a:spcBef>
                          <a:spcPts val="0"/>
                        </a:spcBef>
                        <a:spcAft>
                          <a:spcPts val="0"/>
                        </a:spcAft>
                      </a:pPr>
                      <a:r>
                        <a:rPr lang="en-US" sz="1200" b="1" dirty="0">
                          <a:effectLst/>
                        </a:rPr>
                        <a:t>10%</a:t>
                      </a:r>
                      <a:endParaRPr lang="en-US" sz="1100" b="1" dirty="0">
                        <a:effectLst/>
                        <a:latin typeface="Calibri"/>
                        <a:ea typeface="Calibri"/>
                        <a:cs typeface="Gautami"/>
                      </a:endParaRPr>
                    </a:p>
                  </a:txBody>
                  <a:tcPr marL="68580" marR="68580" marT="0" marB="0"/>
                </a:tc>
                <a:tc>
                  <a:txBody>
                    <a:bodyPr/>
                    <a:lstStyle/>
                    <a:p>
                      <a:pPr marL="0" marR="0" algn="just">
                        <a:lnSpc>
                          <a:spcPts val="1500"/>
                        </a:lnSpc>
                        <a:spcBef>
                          <a:spcPts val="0"/>
                        </a:spcBef>
                        <a:spcAft>
                          <a:spcPts val="0"/>
                        </a:spcAft>
                      </a:pPr>
                      <a:r>
                        <a:rPr lang="en-US" sz="1200" b="1" dirty="0">
                          <a:effectLst/>
                        </a:rPr>
                        <a:t>10%</a:t>
                      </a:r>
                      <a:endParaRPr lang="en-US" sz="1100" b="1" dirty="0">
                        <a:effectLst/>
                        <a:latin typeface="Calibri"/>
                        <a:ea typeface="Calibri"/>
                        <a:cs typeface="Gautami"/>
                      </a:endParaRPr>
                    </a:p>
                  </a:txBody>
                  <a:tcPr marL="68580" marR="68580" marT="0" marB="0"/>
                </a:tc>
                <a:extLst>
                  <a:ext uri="{0D108BD9-81ED-4DB2-BD59-A6C34878D82A}">
                    <a16:rowId xmlns="" xmlns:a16="http://schemas.microsoft.com/office/drawing/2014/main" val="10002"/>
                  </a:ext>
                </a:extLst>
              </a:tr>
              <a:tr h="641700">
                <a:tc>
                  <a:txBody>
                    <a:bodyPr/>
                    <a:lstStyle/>
                    <a:p>
                      <a:pPr marL="0" marR="0">
                        <a:lnSpc>
                          <a:spcPts val="1425"/>
                        </a:lnSpc>
                        <a:spcBef>
                          <a:spcPts val="0"/>
                        </a:spcBef>
                        <a:spcAft>
                          <a:spcPts val="0"/>
                        </a:spcAft>
                      </a:pPr>
                      <a:r>
                        <a:rPr lang="en-US" sz="1200">
                          <a:effectLst/>
                        </a:rPr>
                        <a:t>Final Sample Size</a:t>
                      </a:r>
                      <a:endParaRPr lang="en-US" sz="1100">
                        <a:effectLst/>
                        <a:latin typeface="Calibri"/>
                        <a:ea typeface="Calibri"/>
                        <a:cs typeface="Gautami"/>
                      </a:endParaRPr>
                    </a:p>
                  </a:txBody>
                  <a:tcPr marL="68580" marR="68580" marT="0" marB="0"/>
                </a:tc>
                <a:tc>
                  <a:txBody>
                    <a:bodyPr/>
                    <a:lstStyle/>
                    <a:p>
                      <a:pPr marL="0" marR="0" algn="just">
                        <a:lnSpc>
                          <a:spcPts val="1500"/>
                        </a:lnSpc>
                        <a:spcBef>
                          <a:spcPts val="0"/>
                        </a:spcBef>
                        <a:spcAft>
                          <a:spcPts val="0"/>
                        </a:spcAft>
                      </a:pPr>
                      <a:r>
                        <a:rPr lang="en-US" sz="1200" b="1" dirty="0">
                          <a:effectLst/>
                        </a:rPr>
                        <a:t>10</a:t>
                      </a:r>
                      <a:endParaRPr lang="en-US" sz="1100" b="1" dirty="0">
                        <a:effectLst/>
                        <a:latin typeface="Calibri"/>
                        <a:ea typeface="Calibri"/>
                        <a:cs typeface="Gautami"/>
                      </a:endParaRPr>
                    </a:p>
                  </a:txBody>
                  <a:tcPr marL="68580" marR="68580" marT="0" marB="0"/>
                </a:tc>
                <a:tc>
                  <a:txBody>
                    <a:bodyPr/>
                    <a:lstStyle/>
                    <a:p>
                      <a:pPr marL="0" marR="0" algn="just">
                        <a:lnSpc>
                          <a:spcPts val="1500"/>
                        </a:lnSpc>
                        <a:spcBef>
                          <a:spcPts val="0"/>
                        </a:spcBef>
                        <a:spcAft>
                          <a:spcPts val="0"/>
                        </a:spcAft>
                      </a:pPr>
                      <a:r>
                        <a:rPr lang="en-US" sz="1200" b="1">
                          <a:effectLst/>
                        </a:rPr>
                        <a:t>20</a:t>
                      </a:r>
                      <a:endParaRPr lang="en-US" sz="1100" b="1">
                        <a:effectLst/>
                        <a:latin typeface="Calibri"/>
                        <a:ea typeface="Calibri"/>
                        <a:cs typeface="Gautami"/>
                      </a:endParaRPr>
                    </a:p>
                  </a:txBody>
                  <a:tcPr marL="68580" marR="68580" marT="0" marB="0"/>
                </a:tc>
                <a:tc>
                  <a:txBody>
                    <a:bodyPr/>
                    <a:lstStyle/>
                    <a:p>
                      <a:pPr marL="0" marR="0" algn="just">
                        <a:lnSpc>
                          <a:spcPts val="1500"/>
                        </a:lnSpc>
                        <a:spcBef>
                          <a:spcPts val="0"/>
                        </a:spcBef>
                        <a:spcAft>
                          <a:spcPts val="0"/>
                        </a:spcAft>
                      </a:pPr>
                      <a:r>
                        <a:rPr lang="en-US" sz="1200" b="1" dirty="0">
                          <a:effectLst/>
                        </a:rPr>
                        <a:t>30</a:t>
                      </a:r>
                      <a:endParaRPr lang="en-US" sz="1100" b="1" dirty="0">
                        <a:effectLst/>
                        <a:latin typeface="Calibri"/>
                        <a:ea typeface="Calibri"/>
                        <a:cs typeface="Gautami"/>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4025694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7924800" cy="5635752"/>
          </a:xfrm>
        </p:spPr>
        <p:txBody>
          <a:bodyPr>
            <a:normAutofit fontScale="92500"/>
          </a:bodyPr>
          <a:lstStyle/>
          <a:p>
            <a:pPr marL="0" indent="0">
              <a:buNone/>
            </a:pPr>
            <a:r>
              <a:rPr lang="en-US" b="1" dirty="0">
                <a:solidFill>
                  <a:srgbClr val="3333CC"/>
                </a:solidFill>
              </a:rPr>
              <a:t>2. Systematic </a:t>
            </a:r>
            <a:r>
              <a:rPr lang="en-US" b="1" dirty="0" smtClean="0">
                <a:solidFill>
                  <a:srgbClr val="3333CC"/>
                </a:solidFill>
              </a:rPr>
              <a:t>Sampling</a:t>
            </a:r>
          </a:p>
          <a:p>
            <a:pPr marL="0" indent="0">
              <a:buNone/>
            </a:pPr>
            <a:endParaRPr lang="en-US" b="1" dirty="0">
              <a:solidFill>
                <a:srgbClr val="3333CC"/>
              </a:solidFill>
            </a:endParaRPr>
          </a:p>
          <a:p>
            <a:pPr>
              <a:buFont typeface="Wingdings" pitchFamily="2" charset="2"/>
              <a:buChar char="Ø"/>
            </a:pPr>
            <a:r>
              <a:rPr lang="en-US" dirty="0"/>
              <a:t>A systematic sample is formed by selecting one unit at random and then selecting additional units at evenly spaced intervals until the sample has been formed. </a:t>
            </a:r>
          </a:p>
          <a:p>
            <a:pPr marL="0" indent="0">
              <a:buNone/>
            </a:pPr>
            <a:endParaRPr lang="en-US" dirty="0" smtClean="0"/>
          </a:p>
          <a:p>
            <a:pPr marL="0" indent="0">
              <a:buNone/>
            </a:pPr>
            <a:endParaRPr lang="en-US" dirty="0"/>
          </a:p>
          <a:p>
            <a:pPr>
              <a:buFont typeface="Wingdings" pitchFamily="2" charset="2"/>
              <a:buChar char="Ø"/>
            </a:pPr>
            <a:r>
              <a:rPr lang="en-US" dirty="0"/>
              <a:t>This method is popularly used in those cases where a complete list of the population is available</a:t>
            </a:r>
            <a:r>
              <a:rPr lang="en-US" dirty="0" smtClean="0"/>
              <a:t>.</a:t>
            </a:r>
          </a:p>
          <a:p>
            <a:pPr>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b="1"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4581128"/>
            <a:ext cx="7543800" cy="600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71600" y="5589240"/>
            <a:ext cx="4572000" cy="646331"/>
          </a:xfrm>
          <a:prstGeom prst="rect">
            <a:avLst/>
          </a:prstGeom>
        </p:spPr>
        <p:txBody>
          <a:bodyPr>
            <a:spAutoFit/>
          </a:bodyPr>
          <a:lstStyle/>
          <a:p>
            <a:r>
              <a:rPr lang="en-US" dirty="0" smtClean="0"/>
              <a:t>Where k= sampling interval, N= Size of Universe and n= Sample Size</a:t>
            </a:r>
            <a:endParaRPr lang="en-US" dirty="0"/>
          </a:p>
        </p:txBody>
      </p:sp>
    </p:spTree>
    <p:extLst>
      <p:ext uri="{BB962C8B-B14F-4D97-AF65-F5344CB8AC3E}">
        <p14:creationId xmlns="" xmlns:p14="http://schemas.microsoft.com/office/powerpoint/2010/main" val="1066045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562600"/>
          </a:xfrm>
        </p:spPr>
        <p:txBody>
          <a:bodyPr>
            <a:normAutofit fontScale="92500" lnSpcReduction="20000"/>
          </a:bodyPr>
          <a:lstStyle/>
          <a:p>
            <a:pPr marL="0" indent="0">
              <a:buNone/>
            </a:pPr>
            <a:r>
              <a:rPr lang="en-US" b="1" dirty="0">
                <a:solidFill>
                  <a:srgbClr val="3333CC"/>
                </a:solidFill>
              </a:rPr>
              <a:t>3. Multi-stage Sampling or Cluster Sampling</a:t>
            </a:r>
          </a:p>
          <a:p>
            <a:pPr marL="0" indent="0">
              <a:buNone/>
            </a:pPr>
            <a:endParaRPr lang="en-US" b="1" dirty="0">
              <a:solidFill>
                <a:srgbClr val="3333CC"/>
              </a:solidFill>
            </a:endParaRPr>
          </a:p>
          <a:p>
            <a:pPr>
              <a:buFont typeface="Wingdings" pitchFamily="2" charset="2"/>
              <a:buChar char="Ø"/>
            </a:pPr>
            <a:r>
              <a:rPr lang="en-US" dirty="0"/>
              <a:t>Under this method the random sampling is made at primary, intermediate and final levels.</a:t>
            </a:r>
          </a:p>
          <a:p>
            <a:pPr marL="0" indent="0">
              <a:buNone/>
            </a:pPr>
            <a:endParaRPr lang="en-US" dirty="0"/>
          </a:p>
          <a:p>
            <a:pPr>
              <a:buFont typeface="Wingdings" pitchFamily="2" charset="2"/>
              <a:buChar char="Ø"/>
            </a:pPr>
            <a:r>
              <a:rPr lang="en-US" dirty="0"/>
              <a:t>There are several stages in which the sampling process is carried out. </a:t>
            </a:r>
          </a:p>
          <a:p>
            <a:pPr marL="0" indent="0">
              <a:buNone/>
            </a:pPr>
            <a:endParaRPr lang="en-US" dirty="0"/>
          </a:p>
          <a:p>
            <a:pPr>
              <a:buFont typeface="Wingdings" pitchFamily="2" charset="2"/>
              <a:buChar char="Ø"/>
            </a:pPr>
            <a:r>
              <a:rPr lang="en-US" dirty="0"/>
              <a:t>In the first stage, units are sampled by some suitable method, such as simple random sampling method.</a:t>
            </a:r>
          </a:p>
          <a:p>
            <a:pPr marL="0" indent="0">
              <a:buNone/>
            </a:pPr>
            <a:endParaRPr lang="en-US" dirty="0"/>
          </a:p>
          <a:p>
            <a:pPr>
              <a:buFont typeface="Wingdings" pitchFamily="2" charset="2"/>
              <a:buChar char="Ø"/>
            </a:pPr>
            <a:r>
              <a:rPr lang="en-US" dirty="0"/>
              <a:t>Then second stage units are selected from the units selected in first stage again by some suitable method either by the same method that was adopted in the first stage or by different method.</a:t>
            </a:r>
          </a:p>
          <a:p>
            <a:pPr marL="0" indent="0">
              <a:buNone/>
            </a:pPr>
            <a:r>
              <a:rPr lang="en-US" dirty="0"/>
              <a:t> </a:t>
            </a:r>
          </a:p>
          <a:p>
            <a:pPr>
              <a:buFont typeface="Wingdings" pitchFamily="2" charset="2"/>
              <a:buChar char="Ø"/>
            </a:pPr>
            <a:r>
              <a:rPr lang="en-US" dirty="0"/>
              <a:t>Similarly third stage selection of units are carried out.</a:t>
            </a:r>
            <a:endParaRPr lang="en-US" b="1" dirty="0"/>
          </a:p>
        </p:txBody>
      </p:sp>
    </p:spTree>
    <p:extLst>
      <p:ext uri="{BB962C8B-B14F-4D97-AF65-F5344CB8AC3E}">
        <p14:creationId xmlns="" xmlns:p14="http://schemas.microsoft.com/office/powerpoint/2010/main" val="1664582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0D3306-1CC5-8635-38E7-70F252328F3F}"/>
              </a:ext>
            </a:extLst>
          </p:cNvPr>
          <p:cNvSpPr>
            <a:spLocks noGrp="1"/>
          </p:cNvSpPr>
          <p:nvPr>
            <p:ph type="title"/>
          </p:nvPr>
        </p:nvSpPr>
        <p:spPr>
          <a:xfrm>
            <a:off x="609600" y="274638"/>
            <a:ext cx="7315200" cy="1143000"/>
          </a:xfrm>
        </p:spPr>
        <p:txBody>
          <a:bodyPr>
            <a:normAutofit/>
          </a:bodyPr>
          <a:lstStyle/>
          <a:p>
            <a:r>
              <a:rPr lang="en-US" sz="2400" dirty="0">
                <a:solidFill>
                  <a:srgbClr val="3333CC"/>
                </a:solidFill>
              </a:rPr>
              <a:t>Difference Between Stratified And Cluster Sampling</a:t>
            </a:r>
            <a:endParaRPr lang="en-IN" sz="2400" dirty="0">
              <a:solidFill>
                <a:srgbClr val="3333CC"/>
              </a:solidFill>
            </a:endParaRPr>
          </a:p>
        </p:txBody>
      </p:sp>
      <p:sp>
        <p:nvSpPr>
          <p:cNvPr id="3" name="Content Placeholder 2">
            <a:extLst>
              <a:ext uri="{FF2B5EF4-FFF2-40B4-BE49-F238E27FC236}">
                <a16:creationId xmlns="" xmlns:a16="http://schemas.microsoft.com/office/drawing/2014/main" id="{E3C4AB65-E506-FDFA-DCF6-652E9176945E}"/>
              </a:ext>
            </a:extLst>
          </p:cNvPr>
          <p:cNvSpPr>
            <a:spLocks noGrp="1"/>
          </p:cNvSpPr>
          <p:nvPr>
            <p:ph sz="quarter" idx="1"/>
          </p:nvPr>
        </p:nvSpPr>
        <p:spPr>
          <a:xfrm>
            <a:off x="457200" y="1600200"/>
            <a:ext cx="8077200" cy="4873752"/>
          </a:xfrm>
        </p:spPr>
        <p:txBody>
          <a:bodyPr>
            <a:normAutofit/>
          </a:bodyPr>
          <a:lstStyle/>
          <a:p>
            <a:pPr>
              <a:buFont typeface="Wingdings" panose="05000000000000000000" pitchFamily="2" charset="2"/>
              <a:buChar char="Ø"/>
            </a:pPr>
            <a:r>
              <a:rPr lang="en-US" sz="2200" dirty="0"/>
              <a:t>In Cluster Sampling, the sampling is done on a population of clusters therefore, cluster/group is considered a sampling unit. </a:t>
            </a:r>
          </a:p>
          <a:p>
            <a:pPr>
              <a:buFont typeface="Wingdings" panose="05000000000000000000" pitchFamily="2" charset="2"/>
              <a:buChar char="Ø"/>
            </a:pPr>
            <a:endParaRPr lang="en-US" sz="2200" dirty="0"/>
          </a:p>
          <a:p>
            <a:pPr>
              <a:buFont typeface="Wingdings" panose="05000000000000000000" pitchFamily="2" charset="2"/>
              <a:buChar char="Ø"/>
            </a:pPr>
            <a:r>
              <a:rPr lang="en-US" sz="2200" dirty="0"/>
              <a:t>In Stratified Sampling, elements within each stratum are sampled. </a:t>
            </a:r>
          </a:p>
          <a:p>
            <a:pPr>
              <a:buFont typeface="Wingdings" panose="05000000000000000000" pitchFamily="2" charset="2"/>
              <a:buChar char="Ø"/>
            </a:pPr>
            <a:endParaRPr lang="en-US" sz="2200" dirty="0"/>
          </a:p>
          <a:p>
            <a:pPr>
              <a:buFont typeface="Wingdings" panose="05000000000000000000" pitchFamily="2" charset="2"/>
              <a:buChar char="Ø"/>
            </a:pPr>
            <a:r>
              <a:rPr lang="en-US" sz="2200" dirty="0"/>
              <a:t>In Cluster Sampling, only selected clusters are sampled. </a:t>
            </a:r>
          </a:p>
          <a:p>
            <a:pPr>
              <a:buFont typeface="Wingdings" panose="05000000000000000000" pitchFamily="2" charset="2"/>
              <a:buChar char="Ø"/>
            </a:pPr>
            <a:endParaRPr lang="en-US" sz="2200" dirty="0"/>
          </a:p>
          <a:p>
            <a:pPr>
              <a:buFont typeface="Wingdings" panose="05000000000000000000" pitchFamily="2" charset="2"/>
              <a:buChar char="Ø"/>
            </a:pPr>
            <a:r>
              <a:rPr lang="en-US" sz="2200" dirty="0"/>
              <a:t>In Stratified Sampling, from each stratum, a random sample is selected.</a:t>
            </a:r>
            <a:endParaRPr lang="en-IN" sz="2200" dirty="0"/>
          </a:p>
        </p:txBody>
      </p:sp>
    </p:spTree>
    <p:extLst>
      <p:ext uri="{BB962C8B-B14F-4D97-AF65-F5344CB8AC3E}">
        <p14:creationId xmlns="" xmlns:p14="http://schemas.microsoft.com/office/powerpoint/2010/main" val="56501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66A854E-5417-2075-6770-9EEAA6131CD3}"/>
              </a:ext>
            </a:extLst>
          </p:cNvPr>
          <p:cNvPicPr>
            <a:picLocks noChangeAspect="1"/>
          </p:cNvPicPr>
          <p:nvPr/>
        </p:nvPicPr>
        <p:blipFill>
          <a:blip r:embed="rId2" cstate="print"/>
          <a:stretch>
            <a:fillRect/>
          </a:stretch>
        </p:blipFill>
        <p:spPr>
          <a:xfrm>
            <a:off x="152400" y="1181100"/>
            <a:ext cx="8590701" cy="4495800"/>
          </a:xfrm>
          <a:prstGeom prst="rect">
            <a:avLst/>
          </a:prstGeom>
        </p:spPr>
      </p:pic>
    </p:spTree>
    <p:extLst>
      <p:ext uri="{BB962C8B-B14F-4D97-AF65-F5344CB8AC3E}">
        <p14:creationId xmlns="" xmlns:p14="http://schemas.microsoft.com/office/powerpoint/2010/main" val="3995059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838200"/>
            <a:ext cx="7467600" cy="4873752"/>
          </a:xfrm>
        </p:spPr>
        <p:txBody>
          <a:bodyPr>
            <a:normAutofit/>
          </a:bodyPr>
          <a:lstStyle/>
          <a:p>
            <a:endParaRPr lang="en-US" sz="8000" i="1" dirty="0">
              <a:solidFill>
                <a:srgbClr val="CC00CC"/>
              </a:solidFill>
            </a:endParaRPr>
          </a:p>
          <a:p>
            <a:pPr marL="0" indent="0">
              <a:buNone/>
            </a:pPr>
            <a:r>
              <a:rPr lang="en-US" sz="9000" i="1" dirty="0">
                <a:solidFill>
                  <a:srgbClr val="CC00CC"/>
                </a:solidFill>
              </a:rPr>
              <a:t>  Thank you</a:t>
            </a:r>
            <a:endParaRPr lang="en-US" sz="9000" dirty="0"/>
          </a:p>
        </p:txBody>
      </p:sp>
    </p:spTree>
    <p:extLst>
      <p:ext uri="{BB962C8B-B14F-4D97-AF65-F5344CB8AC3E}">
        <p14:creationId xmlns="" xmlns:p14="http://schemas.microsoft.com/office/powerpoint/2010/main" val="238094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9416"/>
            <a:ext cx="7848600" cy="2733984"/>
          </a:xfrm>
        </p:spPr>
        <p:txBody>
          <a:bodyPr/>
          <a:lstStyle/>
          <a:p>
            <a:r>
              <a:rPr lang="en-US" sz="2000" b="1" dirty="0"/>
              <a:t>Statistics Definition:</a:t>
            </a:r>
            <a:endParaRPr lang="en-US" sz="2000" dirty="0"/>
          </a:p>
          <a:p>
            <a:pPr>
              <a:buNone/>
            </a:pPr>
            <a:endParaRPr lang="en-US" sz="2000" dirty="0"/>
          </a:p>
          <a:p>
            <a:pPr>
              <a:buNone/>
            </a:pPr>
            <a:r>
              <a:rPr lang="en-US" sz="2000" dirty="0"/>
              <a:t>   Some of the definitions are:</a:t>
            </a:r>
          </a:p>
          <a:p>
            <a:pPr>
              <a:buNone/>
            </a:pPr>
            <a:r>
              <a:rPr lang="en-US" sz="2000" dirty="0"/>
              <a:t>   “The classified facts representing the conditions of the people, especially those facts which can be stated in numbers or in table of numbers or in any tabular or classified arrangement” – Webster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533400"/>
            <a:ext cx="7239000" cy="2362200"/>
          </a:xfrm>
        </p:spPr>
        <p:txBody>
          <a:bodyPr>
            <a:normAutofit fontScale="90000"/>
          </a:bodyPr>
          <a:lstStyle/>
          <a:p>
            <a:r>
              <a:rPr lang="en-US" sz="3600" dirty="0">
                <a:solidFill>
                  <a:schemeClr val="accent3">
                    <a:lumMod val="75000"/>
                  </a:schemeClr>
                </a:solidFill>
              </a:rPr>
              <a:t>Sampling &amp; Sample Design</a:t>
            </a:r>
            <a:br>
              <a:rPr lang="en-US" sz="3600" dirty="0">
                <a:solidFill>
                  <a:schemeClr val="accent3">
                    <a:lumMod val="75000"/>
                  </a:schemeClr>
                </a:solidFill>
              </a:rPr>
            </a:br>
            <a:r>
              <a:rPr lang="en-US" dirty="0">
                <a:solidFill>
                  <a:schemeClr val="accent1">
                    <a:lumMod val="50000"/>
                  </a:schemeClr>
                </a:solidFill>
              </a:rPr>
              <a:t> </a:t>
            </a:r>
            <a:r>
              <a:rPr lang="en-US" dirty="0">
                <a:solidFill>
                  <a:schemeClr val="accent3">
                    <a:lumMod val="75000"/>
                  </a:schemeClr>
                </a:solidFill>
              </a:rPr>
              <a:t/>
            </a:r>
            <a:br>
              <a:rPr lang="en-US" dirty="0">
                <a:solidFill>
                  <a:schemeClr val="accent3">
                    <a:lumMod val="75000"/>
                  </a:schemeClr>
                </a:solidFill>
              </a:rPr>
            </a:br>
            <a:r>
              <a:rPr lang="en-US" dirty="0">
                <a:solidFill>
                  <a:schemeClr val="accent3">
                    <a:lumMod val="75000"/>
                  </a:schemeClr>
                </a:solidFill>
              </a:rPr>
              <a:t>Sampling Process- Sampling Methods and Techniques: </a:t>
            </a:r>
            <a:br>
              <a:rPr lang="en-US" dirty="0">
                <a:solidFill>
                  <a:schemeClr val="accent3">
                    <a:lumMod val="75000"/>
                  </a:schemeClr>
                </a:solidFill>
              </a:rPr>
            </a:br>
            <a:r>
              <a:rPr lang="en-US" dirty="0">
                <a:solidFill>
                  <a:schemeClr val="accent3">
                    <a:lumMod val="75000"/>
                  </a:schemeClr>
                </a:solidFill>
              </a:rPr>
              <a:t>Random and Non-Random Sampling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to Population and Sample</a:t>
            </a:r>
            <a:endParaRPr lang="en-US" dirty="0"/>
          </a:p>
        </p:txBody>
      </p:sp>
      <p:sp>
        <p:nvSpPr>
          <p:cNvPr id="3" name="Content Placeholder 2"/>
          <p:cNvSpPr>
            <a:spLocks noGrp="1"/>
          </p:cNvSpPr>
          <p:nvPr>
            <p:ph sz="quarter" idx="1"/>
          </p:nvPr>
        </p:nvSpPr>
        <p:spPr/>
        <p:txBody>
          <a:bodyPr>
            <a:normAutofit lnSpcReduction="10000"/>
          </a:bodyPr>
          <a:lstStyle/>
          <a:p>
            <a:pPr lvl="0">
              <a:buNone/>
            </a:pPr>
            <a:endParaRPr lang="en-US" sz="2000" dirty="0" smtClean="0"/>
          </a:p>
          <a:p>
            <a:pPr lvl="0"/>
            <a:r>
              <a:rPr lang="en-US" b="1" dirty="0" smtClean="0"/>
              <a:t>Content:</a:t>
            </a:r>
            <a:endParaRPr lang="en-US" sz="2000" dirty="0" smtClean="0"/>
          </a:p>
          <a:p>
            <a:pPr lvl="1"/>
            <a:r>
              <a:rPr lang="en-US" sz="2400" dirty="0" smtClean="0"/>
              <a:t>Definition of population</a:t>
            </a:r>
            <a:endParaRPr lang="en-US" sz="2000" dirty="0" smtClean="0"/>
          </a:p>
          <a:p>
            <a:pPr lvl="1"/>
            <a:r>
              <a:rPr lang="en-US" sz="2400" dirty="0" smtClean="0"/>
              <a:t>Definition of sample</a:t>
            </a:r>
            <a:endParaRPr lang="en-US" sz="2000" dirty="0" smtClean="0"/>
          </a:p>
          <a:p>
            <a:pPr lvl="1"/>
            <a:r>
              <a:rPr lang="en-US" sz="2400" dirty="0" smtClean="0"/>
              <a:t>Importance of understanding the difference</a:t>
            </a:r>
          </a:p>
          <a:p>
            <a:pPr lvl="1">
              <a:buNone/>
            </a:pPr>
            <a:endParaRPr lang="en-US" sz="2400" b="1" dirty="0" smtClean="0"/>
          </a:p>
          <a:p>
            <a:pPr lvl="1">
              <a:buNone/>
            </a:pPr>
            <a:r>
              <a:rPr lang="en-US" sz="2000" b="1" dirty="0" smtClean="0"/>
              <a:t>What is Population</a:t>
            </a:r>
          </a:p>
          <a:p>
            <a:pPr lvl="1"/>
            <a:r>
              <a:rPr lang="en-US" sz="2400" dirty="0" smtClean="0"/>
              <a:t>Entire group of individuals or objects under consideration</a:t>
            </a:r>
            <a:endParaRPr lang="en-US" sz="2000" dirty="0" smtClean="0"/>
          </a:p>
          <a:p>
            <a:pPr lvl="1"/>
            <a:r>
              <a:rPr lang="en-US" sz="2400" dirty="0" smtClean="0"/>
              <a:t>Examples:</a:t>
            </a:r>
            <a:endParaRPr lang="en-US" sz="2000" dirty="0" smtClean="0"/>
          </a:p>
          <a:p>
            <a:pPr lvl="2"/>
            <a:r>
              <a:rPr lang="en-US" dirty="0" smtClean="0"/>
              <a:t>All software engineers eligible for a job</a:t>
            </a:r>
            <a:endParaRPr lang="en-US" sz="1600" dirty="0" smtClean="0"/>
          </a:p>
          <a:p>
            <a:pPr lvl="2"/>
            <a:r>
              <a:rPr lang="en-US" dirty="0" smtClean="0"/>
              <a:t>All registered voters in a state </a:t>
            </a:r>
            <a:r>
              <a:rPr lang="en-US" sz="2000" dirty="0" smtClean="0"/>
              <a:t/>
            </a:r>
            <a:br>
              <a:rPr lang="en-US" sz="2000" dirty="0" smtClean="0"/>
            </a:br>
            <a:endParaRPr lang="en-US" sz="2000"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t>
            </a:r>
            <a:r>
              <a:rPr lang="en-US" dirty="0" smtClean="0"/>
              <a:t/>
            </a:r>
            <a:br>
              <a:rPr lang="en-US" dirty="0" smtClean="0"/>
            </a:br>
            <a:endParaRPr lang="en-US" dirty="0"/>
          </a:p>
        </p:txBody>
      </p:sp>
      <p:sp>
        <p:nvSpPr>
          <p:cNvPr id="3" name="Content Placeholder 2"/>
          <p:cNvSpPr>
            <a:spLocks noGrp="1"/>
          </p:cNvSpPr>
          <p:nvPr>
            <p:ph sz="quarter" idx="1"/>
          </p:nvPr>
        </p:nvSpPr>
        <p:spPr>
          <a:xfrm>
            <a:off x="457200" y="714356"/>
            <a:ext cx="7467600" cy="5759596"/>
          </a:xfrm>
        </p:spPr>
        <p:txBody>
          <a:bodyPr>
            <a:normAutofit/>
          </a:bodyPr>
          <a:lstStyle/>
          <a:p>
            <a:r>
              <a:rPr lang="en-US" b="1" dirty="0" smtClean="0"/>
              <a:t>Challenges with Population</a:t>
            </a:r>
            <a:endParaRPr lang="en-US" dirty="0" smtClean="0"/>
          </a:p>
          <a:p>
            <a:pPr lvl="1"/>
            <a:r>
              <a:rPr lang="en-US" sz="2400" dirty="0" smtClean="0"/>
              <a:t>Impractical to gather data from the entire population</a:t>
            </a:r>
            <a:endParaRPr lang="en-US" sz="2000" dirty="0" smtClean="0"/>
          </a:p>
          <a:p>
            <a:pPr lvl="1"/>
            <a:r>
              <a:rPr lang="en-US" sz="2400" dirty="0" smtClean="0"/>
              <a:t>Time-consuming and expensive</a:t>
            </a:r>
            <a:endParaRPr lang="en-US" sz="2000" dirty="0" smtClean="0"/>
          </a:p>
          <a:p>
            <a:pPr lvl="1"/>
            <a:r>
              <a:rPr lang="en-US" sz="2400" dirty="0" smtClean="0"/>
              <a:t>Necessity of using a sample for analysis</a:t>
            </a:r>
            <a:endParaRPr lang="en-US" sz="2000" dirty="0" smtClean="0"/>
          </a:p>
          <a:p>
            <a:pPr lvl="1"/>
            <a:endParaRPr lang="en-US" sz="1600" dirty="0" smtClean="0"/>
          </a:p>
          <a:p>
            <a:pPr lvl="1">
              <a:buNone/>
            </a:pPr>
            <a:endParaRPr lang="en-US" sz="1600" dirty="0" smtClean="0"/>
          </a:p>
          <a:p>
            <a:r>
              <a:rPr lang="en-US" b="1" dirty="0" smtClean="0"/>
              <a:t>What is a Sample?</a:t>
            </a:r>
          </a:p>
          <a:p>
            <a:pPr lvl="1"/>
            <a:r>
              <a:rPr lang="en-US" sz="2400" dirty="0" smtClean="0"/>
              <a:t>A portion of the population selected for observation or analysis</a:t>
            </a:r>
            <a:endParaRPr lang="en-US" sz="2000" dirty="0" smtClean="0"/>
          </a:p>
          <a:p>
            <a:pPr lvl="1"/>
            <a:r>
              <a:rPr lang="en-US" sz="2400" dirty="0" smtClean="0"/>
              <a:t>Examples:</a:t>
            </a:r>
            <a:endParaRPr lang="en-US" sz="2000" dirty="0" smtClean="0"/>
          </a:p>
          <a:p>
            <a:pPr lvl="2"/>
            <a:r>
              <a:rPr lang="en-US" dirty="0" smtClean="0"/>
              <a:t>Software engineers with over 5 years of experience</a:t>
            </a:r>
            <a:endParaRPr lang="en-US" sz="1600" dirty="0" smtClean="0"/>
          </a:p>
          <a:p>
            <a:pPr lvl="2"/>
            <a:r>
              <a:rPr lang="en-US" dirty="0" smtClean="0"/>
              <a:t>First-time voters</a:t>
            </a:r>
            <a:endParaRPr lang="en-US" sz="16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2984"/>
            <a:ext cx="7772400" cy="4724416"/>
          </a:xfrm>
        </p:spPr>
        <p:txBody>
          <a:bodyPr/>
          <a:lstStyle/>
          <a:p>
            <a:pPr>
              <a:buFont typeface="Wingdings" pitchFamily="2" charset="2"/>
              <a:buChar char="Ø"/>
            </a:pPr>
            <a:r>
              <a:rPr lang="en-US" dirty="0"/>
              <a:t>Sampling helps a lot in research. It is one of the most important factors which determines the accuracy of your research/survey result. </a:t>
            </a:r>
          </a:p>
          <a:p>
            <a:pPr marL="0" indent="0">
              <a:buNone/>
            </a:pPr>
            <a:endParaRPr lang="en-US" dirty="0"/>
          </a:p>
          <a:p>
            <a:pPr>
              <a:buFont typeface="Wingdings" pitchFamily="2" charset="2"/>
              <a:buChar char="Ø"/>
            </a:pPr>
            <a:r>
              <a:rPr lang="en-US" dirty="0"/>
              <a:t>If anything goes wrong with your sample then it will be directly reflected in the final result. </a:t>
            </a:r>
          </a:p>
          <a:p>
            <a:pPr marL="0" indent="0">
              <a:buNone/>
            </a:pPr>
            <a:endParaRPr lang="en-US" dirty="0"/>
          </a:p>
          <a:p>
            <a:pPr>
              <a:buFont typeface="Wingdings" pitchFamily="2" charset="2"/>
              <a:buChar char="Ø"/>
            </a:pPr>
            <a:r>
              <a:rPr lang="en-US" dirty="0"/>
              <a:t>There are lot of techniques which help us to gather sample depending upon the need and situation.</a:t>
            </a:r>
          </a:p>
        </p:txBody>
      </p:sp>
    </p:spTree>
    <p:extLst>
      <p:ext uri="{BB962C8B-B14F-4D97-AF65-F5344CB8AC3E}">
        <p14:creationId xmlns="" xmlns:p14="http://schemas.microsoft.com/office/powerpoint/2010/main" val="164292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b="1" dirty="0">
                <a:solidFill>
                  <a:schemeClr val="accent1">
                    <a:lumMod val="50000"/>
                  </a:schemeClr>
                </a:solidFill>
              </a:rPr>
              <a:t>Sample vs. Population</a:t>
            </a:r>
          </a:p>
        </p:txBody>
      </p:sp>
      <p:sp>
        <p:nvSpPr>
          <p:cNvPr id="113668" name="AutoShape 4"/>
          <p:cNvSpPr>
            <a:spLocks noChangeArrowheads="1"/>
          </p:cNvSpPr>
          <p:nvPr/>
        </p:nvSpPr>
        <p:spPr bwMode="auto">
          <a:xfrm>
            <a:off x="6705600" y="3581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69" name="Text Box 5"/>
          <p:cNvSpPr txBox="1">
            <a:spLocks noChangeArrowheads="1"/>
          </p:cNvSpPr>
          <p:nvPr/>
        </p:nvSpPr>
        <p:spPr bwMode="auto">
          <a:xfrm>
            <a:off x="2438400" y="5181600"/>
            <a:ext cx="1676400" cy="366713"/>
          </a:xfrm>
          <a:prstGeom prst="rect">
            <a:avLst/>
          </a:prstGeom>
          <a:noFill/>
          <a:ln w="9525">
            <a:noFill/>
            <a:miter lim="800000"/>
            <a:headEnd/>
            <a:tailEnd/>
          </a:ln>
          <a:effectLst/>
        </p:spPr>
        <p:txBody>
          <a:bodyPr>
            <a:spAutoFit/>
          </a:bodyPr>
          <a:lstStyle/>
          <a:p>
            <a:pPr>
              <a:spcBef>
                <a:spcPct val="50000"/>
              </a:spcBef>
            </a:pPr>
            <a:r>
              <a:rPr lang="en-US" dirty="0"/>
              <a:t>Population</a:t>
            </a:r>
          </a:p>
        </p:txBody>
      </p:sp>
      <p:sp>
        <p:nvSpPr>
          <p:cNvPr id="113670" name="Oval 6"/>
          <p:cNvSpPr>
            <a:spLocks noChangeArrowheads="1"/>
          </p:cNvSpPr>
          <p:nvPr/>
        </p:nvSpPr>
        <p:spPr bwMode="auto">
          <a:xfrm>
            <a:off x="990600" y="1600200"/>
            <a:ext cx="4038600" cy="3505200"/>
          </a:xfrm>
          <a:prstGeom prst="ellipse">
            <a:avLst/>
          </a:prstGeom>
          <a:noFill/>
          <a:ln w="9525">
            <a:solidFill>
              <a:schemeClr val="tx1"/>
            </a:solidFill>
            <a:round/>
            <a:headEnd/>
            <a:tailEnd/>
          </a:ln>
          <a:effectLst/>
        </p:spPr>
        <p:txBody>
          <a:bodyPr wrap="none" anchor="ctr"/>
          <a:lstStyle/>
          <a:p>
            <a:endParaRPr lang="en-US"/>
          </a:p>
        </p:txBody>
      </p:sp>
      <p:sp>
        <p:nvSpPr>
          <p:cNvPr id="113671" name="AutoShape 7"/>
          <p:cNvSpPr>
            <a:spLocks noChangeArrowheads="1"/>
          </p:cNvSpPr>
          <p:nvPr/>
        </p:nvSpPr>
        <p:spPr bwMode="auto">
          <a:xfrm>
            <a:off x="2286000" y="22860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72" name="AutoShape 8"/>
          <p:cNvSpPr>
            <a:spLocks noChangeArrowheads="1"/>
          </p:cNvSpPr>
          <p:nvPr/>
        </p:nvSpPr>
        <p:spPr bwMode="auto">
          <a:xfrm>
            <a:off x="2438400" y="2438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73" name="AutoShape 9"/>
          <p:cNvSpPr>
            <a:spLocks noChangeArrowheads="1"/>
          </p:cNvSpPr>
          <p:nvPr/>
        </p:nvSpPr>
        <p:spPr bwMode="auto">
          <a:xfrm>
            <a:off x="2590800" y="25908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74" name="AutoShape 10"/>
          <p:cNvSpPr>
            <a:spLocks noChangeArrowheads="1"/>
          </p:cNvSpPr>
          <p:nvPr/>
        </p:nvSpPr>
        <p:spPr bwMode="auto">
          <a:xfrm>
            <a:off x="2819400" y="2057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75" name="AutoShape 11"/>
          <p:cNvSpPr>
            <a:spLocks noChangeArrowheads="1"/>
          </p:cNvSpPr>
          <p:nvPr/>
        </p:nvSpPr>
        <p:spPr bwMode="auto">
          <a:xfrm>
            <a:off x="2895600" y="28956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76" name="AutoShape 12"/>
          <p:cNvSpPr>
            <a:spLocks noChangeArrowheads="1"/>
          </p:cNvSpPr>
          <p:nvPr/>
        </p:nvSpPr>
        <p:spPr bwMode="auto">
          <a:xfrm>
            <a:off x="3048000" y="30480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77" name="AutoShape 13"/>
          <p:cNvSpPr>
            <a:spLocks noChangeArrowheads="1"/>
          </p:cNvSpPr>
          <p:nvPr/>
        </p:nvSpPr>
        <p:spPr bwMode="auto">
          <a:xfrm>
            <a:off x="3200400" y="3200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78" name="AutoShape 14"/>
          <p:cNvSpPr>
            <a:spLocks noChangeArrowheads="1"/>
          </p:cNvSpPr>
          <p:nvPr/>
        </p:nvSpPr>
        <p:spPr bwMode="auto">
          <a:xfrm>
            <a:off x="3429000" y="23622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79" name="AutoShape 15"/>
          <p:cNvSpPr>
            <a:spLocks noChangeArrowheads="1"/>
          </p:cNvSpPr>
          <p:nvPr/>
        </p:nvSpPr>
        <p:spPr bwMode="auto">
          <a:xfrm>
            <a:off x="3505200" y="35052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80" name="AutoShape 16"/>
          <p:cNvSpPr>
            <a:spLocks noChangeArrowheads="1"/>
          </p:cNvSpPr>
          <p:nvPr/>
        </p:nvSpPr>
        <p:spPr bwMode="auto">
          <a:xfrm>
            <a:off x="3657600" y="36576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81" name="AutoShape 17"/>
          <p:cNvSpPr>
            <a:spLocks noChangeArrowheads="1"/>
          </p:cNvSpPr>
          <p:nvPr/>
        </p:nvSpPr>
        <p:spPr bwMode="auto">
          <a:xfrm>
            <a:off x="3124200" y="41148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82" name="AutoShape 18"/>
          <p:cNvSpPr>
            <a:spLocks noChangeArrowheads="1"/>
          </p:cNvSpPr>
          <p:nvPr/>
        </p:nvSpPr>
        <p:spPr bwMode="auto">
          <a:xfrm>
            <a:off x="1752600" y="36576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83" name="AutoShape 19"/>
          <p:cNvSpPr>
            <a:spLocks noChangeArrowheads="1"/>
          </p:cNvSpPr>
          <p:nvPr/>
        </p:nvSpPr>
        <p:spPr bwMode="auto">
          <a:xfrm>
            <a:off x="2590800" y="3200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84" name="AutoShape 20"/>
          <p:cNvSpPr>
            <a:spLocks noChangeArrowheads="1"/>
          </p:cNvSpPr>
          <p:nvPr/>
        </p:nvSpPr>
        <p:spPr bwMode="auto">
          <a:xfrm>
            <a:off x="1524000" y="26670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85" name="AutoShape 21"/>
          <p:cNvSpPr>
            <a:spLocks noChangeArrowheads="1"/>
          </p:cNvSpPr>
          <p:nvPr/>
        </p:nvSpPr>
        <p:spPr bwMode="auto">
          <a:xfrm>
            <a:off x="4343400" y="26670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86" name="AutoShape 22"/>
          <p:cNvSpPr>
            <a:spLocks noChangeArrowheads="1"/>
          </p:cNvSpPr>
          <p:nvPr/>
        </p:nvSpPr>
        <p:spPr bwMode="auto">
          <a:xfrm>
            <a:off x="2514600" y="38100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87" name="AutoShape 23"/>
          <p:cNvSpPr>
            <a:spLocks noChangeArrowheads="1"/>
          </p:cNvSpPr>
          <p:nvPr/>
        </p:nvSpPr>
        <p:spPr bwMode="auto">
          <a:xfrm>
            <a:off x="3048000" y="30480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88" name="AutoShape 24"/>
          <p:cNvSpPr>
            <a:spLocks noChangeArrowheads="1"/>
          </p:cNvSpPr>
          <p:nvPr/>
        </p:nvSpPr>
        <p:spPr bwMode="auto">
          <a:xfrm>
            <a:off x="3200400" y="3200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89" name="AutoShape 25"/>
          <p:cNvSpPr>
            <a:spLocks noChangeArrowheads="1"/>
          </p:cNvSpPr>
          <p:nvPr/>
        </p:nvSpPr>
        <p:spPr bwMode="auto">
          <a:xfrm>
            <a:off x="1905000" y="38100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90" name="AutoShape 26"/>
          <p:cNvSpPr>
            <a:spLocks noChangeArrowheads="1"/>
          </p:cNvSpPr>
          <p:nvPr/>
        </p:nvSpPr>
        <p:spPr bwMode="auto">
          <a:xfrm>
            <a:off x="2743200" y="33528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91" name="AutoShape 27"/>
          <p:cNvSpPr>
            <a:spLocks noChangeArrowheads="1"/>
          </p:cNvSpPr>
          <p:nvPr/>
        </p:nvSpPr>
        <p:spPr bwMode="auto">
          <a:xfrm>
            <a:off x="1676400" y="2819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92" name="AutoShape 28"/>
          <p:cNvSpPr>
            <a:spLocks noChangeArrowheads="1"/>
          </p:cNvSpPr>
          <p:nvPr/>
        </p:nvSpPr>
        <p:spPr bwMode="auto">
          <a:xfrm>
            <a:off x="2667000" y="3962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93" name="AutoShape 29"/>
          <p:cNvSpPr>
            <a:spLocks noChangeArrowheads="1"/>
          </p:cNvSpPr>
          <p:nvPr/>
        </p:nvSpPr>
        <p:spPr bwMode="auto">
          <a:xfrm>
            <a:off x="3200400" y="3200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94" name="AutoShape 30"/>
          <p:cNvSpPr>
            <a:spLocks noChangeArrowheads="1"/>
          </p:cNvSpPr>
          <p:nvPr/>
        </p:nvSpPr>
        <p:spPr bwMode="auto">
          <a:xfrm>
            <a:off x="3352800" y="33528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95" name="AutoShape 31"/>
          <p:cNvSpPr>
            <a:spLocks noChangeArrowheads="1"/>
          </p:cNvSpPr>
          <p:nvPr/>
        </p:nvSpPr>
        <p:spPr bwMode="auto">
          <a:xfrm>
            <a:off x="2057400" y="3962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96" name="AutoShape 32"/>
          <p:cNvSpPr>
            <a:spLocks noChangeArrowheads="1"/>
          </p:cNvSpPr>
          <p:nvPr/>
        </p:nvSpPr>
        <p:spPr bwMode="auto">
          <a:xfrm>
            <a:off x="2895600" y="35052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97" name="AutoShape 33"/>
          <p:cNvSpPr>
            <a:spLocks noChangeArrowheads="1"/>
          </p:cNvSpPr>
          <p:nvPr/>
        </p:nvSpPr>
        <p:spPr bwMode="auto">
          <a:xfrm>
            <a:off x="1828800" y="29718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98" name="AutoShape 34"/>
          <p:cNvSpPr>
            <a:spLocks noChangeArrowheads="1"/>
          </p:cNvSpPr>
          <p:nvPr/>
        </p:nvSpPr>
        <p:spPr bwMode="auto">
          <a:xfrm>
            <a:off x="2819400" y="41148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699" name="AutoShape 35"/>
          <p:cNvSpPr>
            <a:spLocks noChangeArrowheads="1"/>
          </p:cNvSpPr>
          <p:nvPr/>
        </p:nvSpPr>
        <p:spPr bwMode="auto">
          <a:xfrm>
            <a:off x="2971800" y="22098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700" name="AutoShape 36"/>
          <p:cNvSpPr>
            <a:spLocks noChangeArrowheads="1"/>
          </p:cNvSpPr>
          <p:nvPr/>
        </p:nvSpPr>
        <p:spPr bwMode="auto">
          <a:xfrm>
            <a:off x="3048000" y="30480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701" name="AutoShape 37"/>
          <p:cNvSpPr>
            <a:spLocks noChangeArrowheads="1"/>
          </p:cNvSpPr>
          <p:nvPr/>
        </p:nvSpPr>
        <p:spPr bwMode="auto">
          <a:xfrm>
            <a:off x="3581400" y="25146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702" name="AutoShape 38"/>
          <p:cNvSpPr>
            <a:spLocks noChangeArrowheads="1"/>
          </p:cNvSpPr>
          <p:nvPr/>
        </p:nvSpPr>
        <p:spPr bwMode="auto">
          <a:xfrm>
            <a:off x="7162800" y="3962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703" name="AutoShape 39"/>
          <p:cNvSpPr>
            <a:spLocks noChangeArrowheads="1"/>
          </p:cNvSpPr>
          <p:nvPr/>
        </p:nvSpPr>
        <p:spPr bwMode="auto">
          <a:xfrm>
            <a:off x="6553200" y="3962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704" name="AutoShape 40"/>
          <p:cNvSpPr>
            <a:spLocks noChangeArrowheads="1"/>
          </p:cNvSpPr>
          <p:nvPr/>
        </p:nvSpPr>
        <p:spPr bwMode="auto">
          <a:xfrm>
            <a:off x="3733800" y="26670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705" name="AutoShape 41"/>
          <p:cNvSpPr>
            <a:spLocks noChangeArrowheads="1"/>
          </p:cNvSpPr>
          <p:nvPr/>
        </p:nvSpPr>
        <p:spPr bwMode="auto">
          <a:xfrm>
            <a:off x="3276600" y="25146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706" name="AutoShape 42"/>
          <p:cNvSpPr>
            <a:spLocks noChangeArrowheads="1"/>
          </p:cNvSpPr>
          <p:nvPr/>
        </p:nvSpPr>
        <p:spPr bwMode="auto">
          <a:xfrm>
            <a:off x="3352800" y="33528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707" name="AutoShape 43"/>
          <p:cNvSpPr>
            <a:spLocks noChangeArrowheads="1"/>
          </p:cNvSpPr>
          <p:nvPr/>
        </p:nvSpPr>
        <p:spPr bwMode="auto">
          <a:xfrm>
            <a:off x="3886200" y="28194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708" name="AutoShape 44"/>
          <p:cNvSpPr>
            <a:spLocks noChangeArrowheads="1"/>
          </p:cNvSpPr>
          <p:nvPr/>
        </p:nvSpPr>
        <p:spPr bwMode="auto">
          <a:xfrm>
            <a:off x="3429000" y="26670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709" name="AutoShape 45"/>
          <p:cNvSpPr>
            <a:spLocks noChangeArrowheads="1"/>
          </p:cNvSpPr>
          <p:nvPr/>
        </p:nvSpPr>
        <p:spPr bwMode="auto">
          <a:xfrm>
            <a:off x="3505200" y="35052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710" name="AutoShape 46"/>
          <p:cNvSpPr>
            <a:spLocks noChangeArrowheads="1"/>
          </p:cNvSpPr>
          <p:nvPr/>
        </p:nvSpPr>
        <p:spPr bwMode="auto">
          <a:xfrm>
            <a:off x="4038600" y="2971800"/>
            <a:ext cx="457200" cy="457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3711" name="AutoShape 47"/>
          <p:cNvSpPr>
            <a:spLocks noChangeArrowheads="1"/>
          </p:cNvSpPr>
          <p:nvPr/>
        </p:nvSpPr>
        <p:spPr bwMode="auto">
          <a:xfrm rot="12329854">
            <a:off x="4495800" y="3505200"/>
            <a:ext cx="1676400" cy="228600"/>
          </a:xfrm>
          <a:prstGeom prst="leftArrow">
            <a:avLst>
              <a:gd name="adj1" fmla="val 50000"/>
              <a:gd name="adj2" fmla="val 183333"/>
            </a:avLst>
          </a:prstGeom>
          <a:noFill/>
          <a:ln w="9525">
            <a:solidFill>
              <a:schemeClr val="tx1"/>
            </a:solidFill>
            <a:miter lim="800000"/>
            <a:headEnd/>
            <a:tailEnd/>
          </a:ln>
          <a:effectLst/>
        </p:spPr>
        <p:txBody>
          <a:bodyPr wrap="none" anchor="ctr"/>
          <a:lstStyle/>
          <a:p>
            <a:endParaRPr lang="en-US"/>
          </a:p>
        </p:txBody>
      </p:sp>
      <p:sp>
        <p:nvSpPr>
          <p:cNvPr id="113714" name="Text Box 50"/>
          <p:cNvSpPr txBox="1">
            <a:spLocks noChangeArrowheads="1"/>
          </p:cNvSpPr>
          <p:nvPr/>
        </p:nvSpPr>
        <p:spPr bwMode="auto">
          <a:xfrm>
            <a:off x="6629400" y="5173663"/>
            <a:ext cx="990600" cy="366712"/>
          </a:xfrm>
          <a:prstGeom prst="rect">
            <a:avLst/>
          </a:prstGeom>
          <a:noFill/>
          <a:ln w="9525">
            <a:noFill/>
            <a:miter lim="800000"/>
            <a:headEnd/>
            <a:tailEnd/>
          </a:ln>
          <a:effectLst/>
        </p:spPr>
        <p:txBody>
          <a:bodyPr>
            <a:spAutoFit/>
          </a:bodyPr>
          <a:lstStyle/>
          <a:p>
            <a:pPr>
              <a:spcBef>
                <a:spcPct val="50000"/>
              </a:spcBef>
            </a:pPr>
            <a:r>
              <a:rPr lang="en-US" dirty="0"/>
              <a:t>Sample</a:t>
            </a:r>
          </a:p>
        </p:txBody>
      </p:sp>
      <p:sp>
        <p:nvSpPr>
          <p:cNvPr id="113715" name="AutoShape 51"/>
          <p:cNvSpPr>
            <a:spLocks noChangeArrowheads="1"/>
          </p:cNvSpPr>
          <p:nvPr/>
        </p:nvSpPr>
        <p:spPr bwMode="auto">
          <a:xfrm>
            <a:off x="6553200" y="3124200"/>
            <a:ext cx="1143000" cy="1828800"/>
          </a:xfrm>
          <a:prstGeom prst="can">
            <a:avLst>
              <a:gd name="adj" fmla="val 40000"/>
            </a:avLst>
          </a:prstGeom>
          <a:noFill/>
          <a:ln w="9525">
            <a:solidFill>
              <a:schemeClr val="tx1"/>
            </a:solidFill>
            <a:round/>
            <a:headEnd/>
            <a:tailEnd/>
          </a:ln>
          <a:effectLst/>
        </p:spPr>
        <p:txBody>
          <a:bodyPr wrap="none" anchor="ct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641</TotalTime>
  <Words>1658</Words>
  <Application>Microsoft Office PowerPoint</Application>
  <PresentationFormat>On-screen Show (4:3)</PresentationFormat>
  <Paragraphs>238</Paragraphs>
  <Slides>37</Slides>
  <Notes>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37</vt:i4>
      </vt:variant>
    </vt:vector>
  </HeadingPairs>
  <TitlesOfParts>
    <vt:vector size="38" baseType="lpstr">
      <vt:lpstr>Oriel</vt:lpstr>
      <vt:lpstr>                     Introduction to Statistics </vt:lpstr>
      <vt:lpstr>Slide 2</vt:lpstr>
      <vt:lpstr>Slide 3</vt:lpstr>
      <vt:lpstr>Slide 4</vt:lpstr>
      <vt:lpstr>Sampling &amp; Sample Design   Sampling Process- Sampling Methods and Techniques:  Random and Non-Random Sampling</vt:lpstr>
      <vt:lpstr>Introduction to Population and Sample</vt:lpstr>
      <vt:lpstr>  </vt:lpstr>
      <vt:lpstr>Slide 8</vt:lpstr>
      <vt:lpstr>Sample vs. Population</vt:lpstr>
      <vt:lpstr>Slide 10</vt:lpstr>
      <vt:lpstr>Essentials of sampling</vt:lpstr>
      <vt:lpstr>Methods of Sampling</vt:lpstr>
      <vt:lpstr>Slide 13</vt:lpstr>
      <vt:lpstr>Probability sampling methods</vt:lpstr>
      <vt:lpstr>Non probability sampling methods</vt:lpstr>
      <vt:lpstr>Slide 16</vt:lpstr>
      <vt:lpstr>Slide 17</vt:lpstr>
      <vt:lpstr>Slide 18</vt:lpstr>
      <vt:lpstr>Slide 19</vt:lpstr>
      <vt:lpstr>Slide 20</vt:lpstr>
      <vt:lpstr>Slide 21</vt:lpstr>
      <vt:lpstr>    Probability (or) Random Sampling Methods</vt:lpstr>
      <vt:lpstr>Slide 23</vt:lpstr>
      <vt:lpstr>Slide 24</vt:lpstr>
      <vt:lpstr>Slide 25</vt:lpstr>
      <vt:lpstr>Slide 26</vt:lpstr>
      <vt:lpstr>Slide 27</vt:lpstr>
      <vt:lpstr>Slide 28</vt:lpstr>
      <vt:lpstr>Restricted Random Sampling</vt:lpstr>
      <vt:lpstr>Slide 30</vt:lpstr>
      <vt:lpstr>Slide 31</vt:lpstr>
      <vt:lpstr>Slide 32</vt:lpstr>
      <vt:lpstr>Slide 33</vt:lpstr>
      <vt:lpstr>Slide 34</vt:lpstr>
      <vt:lpstr>Difference Between Stratified And Cluster Sampling</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cse</cp:lastModifiedBy>
  <cp:revision>70</cp:revision>
  <dcterms:created xsi:type="dcterms:W3CDTF">2006-08-16T00:00:00Z</dcterms:created>
  <dcterms:modified xsi:type="dcterms:W3CDTF">2024-08-01T05:33:11Z</dcterms:modified>
</cp:coreProperties>
</file>