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8" r:id="rId10"/>
    <p:sldId id="270" r:id="rId11"/>
    <p:sldId id="27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pPr/>
              <a:t>8/8/2024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pPr/>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pPr/>
              <a:t>8/8/2024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pPr/>
              <a:t>8/8/2024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Statistical Modeling</a:t>
            </a:r>
          </a:p>
        </p:txBody>
      </p:sp>
      <p:sp>
        <p:nvSpPr>
          <p:cNvPr id="3" name="Subtitle 2"/>
          <p:cNvSpPr>
            <a:spLocks noGrp="1"/>
          </p:cNvSpPr>
          <p:nvPr>
            <p:ph type="subTitle" idx="1"/>
          </p:nvPr>
        </p:nvSpPr>
        <p:spPr>
          <a:xfrm>
            <a:off x="1371600" y="3886200"/>
            <a:ext cx="6400800" cy="1752600"/>
          </a:xfrm>
        </p:spPr>
        <p:txBody>
          <a:bodyPr>
            <a:normAutofit/>
          </a:bodyPr>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4F2B244-35E1-DE61-0B2D-31EA86C5904D}"/>
              </a:ext>
            </a:extLst>
          </p:cNvPr>
          <p:cNvSpPr>
            <a:spLocks noGrp="1"/>
          </p:cNvSpPr>
          <p:nvPr>
            <p:ph idx="1"/>
          </p:nvPr>
        </p:nvSpPr>
        <p:spPr>
          <a:xfrm>
            <a:off x="628650" y="609601"/>
            <a:ext cx="7886700" cy="5567363"/>
          </a:xfrm>
        </p:spPr>
        <p:txBody>
          <a:bodyPr>
            <a:normAutofit fontScale="85000" lnSpcReduction="10000"/>
          </a:bodyPr>
          <a:lstStyle/>
          <a:p>
            <a:r>
              <a:rPr lang="en-US" b="1" dirty="0"/>
              <a:t>Overfitting</a:t>
            </a:r>
          </a:p>
          <a:p>
            <a:pPr>
              <a:buFont typeface="Arial" panose="020B0604020202020204" pitchFamily="34" charset="0"/>
              <a:buChar char="•"/>
            </a:pPr>
            <a:r>
              <a:rPr lang="en-US" b="1" dirty="0"/>
              <a:t>Definition:</a:t>
            </a:r>
            <a:r>
              <a:rPr lang="en-US" dirty="0"/>
              <a:t> Overfitting happens when a model is too complex and captures not only the underlying structure but also the noise in the training data. This leads to excellent performance on the training data but poor generalization to new, unseen data.</a:t>
            </a:r>
          </a:p>
          <a:p>
            <a:pPr>
              <a:buFont typeface="Arial" panose="020B0604020202020204" pitchFamily="34" charset="0"/>
              <a:buChar char="•"/>
            </a:pPr>
            <a:r>
              <a:rPr lang="en-US" b="1" dirty="0"/>
              <a:t>Characteristics:</a:t>
            </a:r>
            <a:endParaRPr lang="en-US" dirty="0"/>
          </a:p>
          <a:p>
            <a:pPr marL="742950" lvl="1" indent="-285750">
              <a:buFont typeface="Arial" panose="020B0604020202020204" pitchFamily="34" charset="0"/>
              <a:buChar char="•"/>
            </a:pPr>
            <a:r>
              <a:rPr lang="en-US" dirty="0"/>
              <a:t>Low bias</a:t>
            </a:r>
          </a:p>
          <a:p>
            <a:pPr marL="742950" lvl="1" indent="-285750">
              <a:buFont typeface="Arial" panose="020B0604020202020204" pitchFamily="34" charset="0"/>
              <a:buChar char="•"/>
            </a:pPr>
            <a:r>
              <a:rPr lang="en-US" dirty="0"/>
              <a:t>High variance (model's predictions vary significantly with different training data)</a:t>
            </a:r>
          </a:p>
          <a:p>
            <a:pPr>
              <a:buFont typeface="Arial" panose="020B0604020202020204" pitchFamily="34" charset="0"/>
              <a:buChar char="•"/>
            </a:pPr>
            <a:r>
              <a:rPr lang="en-US" b="1" dirty="0"/>
              <a:t>Example:</a:t>
            </a:r>
            <a:r>
              <a:rPr lang="en-US" dirty="0"/>
              <a:t> Using a high-degree polynomial to fit a small dataset, resulting in a model that captures random noise as if it were a true pattern.</a:t>
            </a:r>
          </a:p>
          <a:p>
            <a:endParaRPr lang="en-IN" dirty="0"/>
          </a:p>
        </p:txBody>
      </p:sp>
    </p:spTree>
    <p:extLst>
      <p:ext uri="{BB962C8B-B14F-4D97-AF65-F5344CB8AC3E}">
        <p14:creationId xmlns="" xmlns:p14="http://schemas.microsoft.com/office/powerpoint/2010/main" val="3370170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B9E32B3C-1406-AB08-EF2D-511C8691E066}"/>
              </a:ext>
            </a:extLst>
          </p:cNvPr>
          <p:cNvPicPr>
            <a:picLocks noChangeAspect="1"/>
          </p:cNvPicPr>
          <p:nvPr/>
        </p:nvPicPr>
        <p:blipFill>
          <a:blip r:embed="rId2"/>
          <a:stretch>
            <a:fillRect/>
          </a:stretch>
        </p:blipFill>
        <p:spPr>
          <a:xfrm>
            <a:off x="642938" y="896472"/>
            <a:ext cx="7858125" cy="4547066"/>
          </a:xfrm>
          <a:prstGeom prst="rect">
            <a:avLst/>
          </a:prstGeom>
        </p:spPr>
      </p:pic>
    </p:spTree>
    <p:extLst>
      <p:ext uri="{BB962C8B-B14F-4D97-AF65-F5344CB8AC3E}">
        <p14:creationId xmlns="" xmlns:p14="http://schemas.microsoft.com/office/powerpoint/2010/main" val="1229445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Statistical Modeling</a:t>
            </a:r>
          </a:p>
        </p:txBody>
      </p:sp>
      <p:sp>
        <p:nvSpPr>
          <p:cNvPr id="3" name="Content Placeholder 2"/>
          <p:cNvSpPr>
            <a:spLocks noGrp="1"/>
          </p:cNvSpPr>
          <p:nvPr>
            <p:ph idx="1"/>
          </p:nvPr>
        </p:nvSpPr>
        <p:spPr/>
        <p:txBody>
          <a:bodyPr>
            <a:normAutofit lnSpcReduction="10000"/>
          </a:bodyPr>
          <a:lstStyle/>
          <a:p>
            <a:r>
              <a:t>Statistical modeling is an elaborate method of generating sample data and making real-world predictions using numerous statistical models and explicit assumptions.</a:t>
            </a:r>
          </a:p>
          <a:p>
            <a:r>
              <a:t>A mathematical link exists between random and non-random variables in this process.</a:t>
            </a:r>
          </a:p>
          <a:p>
            <a:r>
              <a:t>Enables data scientists to see the correlations between random variables and analyze information strategically.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Applications of Statistical Models</a:t>
            </a:r>
          </a:p>
        </p:txBody>
      </p:sp>
      <p:sp>
        <p:nvSpPr>
          <p:cNvPr id="3" name="Content Placeholder 2"/>
          <p:cNvSpPr>
            <a:spLocks noGrp="1"/>
          </p:cNvSpPr>
          <p:nvPr>
            <p:ph idx="1"/>
          </p:nvPr>
        </p:nvSpPr>
        <p:spPr/>
        <p:txBody>
          <a:bodyPr>
            <a:normAutofit fontScale="92500" lnSpcReduction="10000"/>
          </a:bodyPr>
          <a:lstStyle/>
          <a:p>
            <a:r>
              <a:t>Data Sets:</a:t>
            </a:r>
          </a:p>
          <a:p>
            <a:r>
              <a:t>- Census data</a:t>
            </a:r>
          </a:p>
          <a:p>
            <a:r>
              <a:t>- Public health data</a:t>
            </a:r>
          </a:p>
          <a:p>
            <a:r>
              <a:t>- Social media data</a:t>
            </a:r>
          </a:p>
          <a:p>
            <a:endParaRPr/>
          </a:p>
          <a:p>
            <a:r>
              <a:t>Visualization:</a:t>
            </a:r>
          </a:p>
          <a:p>
            <a:r>
              <a:t>- Statistical models generate comprehensible visualizations to discover correlations and make predictions.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Statistical Modeling Techniques</a:t>
            </a:r>
          </a:p>
        </p:txBody>
      </p:sp>
      <p:sp>
        <p:nvSpPr>
          <p:cNvPr id="3" name="Content Placeholder 2"/>
          <p:cNvSpPr>
            <a:spLocks noGrp="1"/>
          </p:cNvSpPr>
          <p:nvPr>
            <p:ph idx="1"/>
          </p:nvPr>
        </p:nvSpPr>
        <p:spPr/>
        <p:txBody>
          <a:bodyPr/>
          <a:lstStyle/>
          <a:p>
            <a:r>
              <a:t>Data Gathering:</a:t>
            </a:r>
          </a:p>
          <a:p>
            <a:r>
              <a:t>- Sources: spreadsheets, databases, data lakes, or the cloud.</a:t>
            </a:r>
          </a:p>
          <a:p>
            <a:endParaRPr/>
          </a:p>
          <a:p>
            <a:r>
              <a:t>Common Methods:</a:t>
            </a:r>
          </a:p>
          <a:p>
            <a:r>
              <a:t>- Supervised learning</a:t>
            </a:r>
          </a:p>
          <a:p>
            <a:r>
              <a:t>- Unsupervised learning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Supervised Learning Techniques</a:t>
            </a:r>
          </a:p>
        </p:txBody>
      </p:sp>
      <p:sp>
        <p:nvSpPr>
          <p:cNvPr id="3" name="Content Placeholder 2"/>
          <p:cNvSpPr>
            <a:spLocks noGrp="1"/>
          </p:cNvSpPr>
          <p:nvPr>
            <p:ph idx="1"/>
          </p:nvPr>
        </p:nvSpPr>
        <p:spPr/>
        <p:txBody>
          <a:bodyPr>
            <a:normAutofit fontScale="85000" lnSpcReduction="20000"/>
          </a:bodyPr>
          <a:lstStyle/>
          <a:p>
            <a:r>
              <a:t>Regression Models:</a:t>
            </a:r>
          </a:p>
          <a:p>
            <a:r>
              <a:t>- Analyze the relationship between dependent and independent variables.</a:t>
            </a:r>
          </a:p>
          <a:p>
            <a:r>
              <a:t>- Examples: logistic regression, polynomial regression, linear regression</a:t>
            </a:r>
          </a:p>
          <a:p>
            <a:pPr>
              <a:buNone/>
            </a:pPr>
            <a:endParaRPr/>
          </a:p>
          <a:p>
            <a:r>
              <a:t>Classification Models:</a:t>
            </a:r>
          </a:p>
          <a:p>
            <a:r>
              <a:t>- Algorithm analyzes large and complex data sets to classify data.</a:t>
            </a:r>
          </a:p>
          <a:p>
            <a:r>
              <a:t>- Examples: decision trees, Naive Bayes, nearest neighbor, random forests, neural networks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Unsupervised Learning Techniques</a:t>
            </a:r>
          </a:p>
        </p:txBody>
      </p:sp>
      <p:sp>
        <p:nvSpPr>
          <p:cNvPr id="3" name="Content Placeholder 2"/>
          <p:cNvSpPr>
            <a:spLocks noGrp="1"/>
          </p:cNvSpPr>
          <p:nvPr>
            <p:ph idx="1"/>
          </p:nvPr>
        </p:nvSpPr>
        <p:spPr/>
        <p:txBody>
          <a:bodyPr>
            <a:normAutofit/>
          </a:bodyPr>
          <a:lstStyle/>
          <a:p>
            <a:r>
              <a:t>Clustering Algorithms:</a:t>
            </a:r>
          </a:p>
          <a:p>
            <a:r>
              <a:t>- Example: K-means clustering</a:t>
            </a:r>
          </a:p>
          <a:p>
            <a:endParaRPr/>
          </a:p>
          <a:p>
            <a:r>
              <a:rPr smtClean="0"/>
              <a:t>Reinforcement </a:t>
            </a:r>
            <a:r>
              <a:t>Learning:</a:t>
            </a:r>
          </a:p>
          <a:p>
            <a:r>
              <a:t>- Models iterating over many attempts, rewarding favorable outcomes and penalizing undesired outcomes.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Types of Statistical Models</a:t>
            </a:r>
          </a:p>
        </p:txBody>
      </p:sp>
      <p:sp>
        <p:nvSpPr>
          <p:cNvPr id="3" name="Content Placeholder 2"/>
          <p:cNvSpPr>
            <a:spLocks noGrp="1"/>
          </p:cNvSpPr>
          <p:nvPr>
            <p:ph idx="1"/>
          </p:nvPr>
        </p:nvSpPr>
        <p:spPr/>
        <p:txBody>
          <a:bodyPr>
            <a:normAutofit fontScale="92500" lnSpcReduction="10000"/>
          </a:bodyPr>
          <a:lstStyle/>
          <a:p>
            <a:r>
              <a:t>Parametric:</a:t>
            </a:r>
          </a:p>
          <a:p>
            <a:r>
              <a:t>- Finite number of parameters.</a:t>
            </a:r>
          </a:p>
          <a:p>
            <a:endParaRPr/>
          </a:p>
          <a:p>
            <a:r>
              <a:t>Nonparametric:</a:t>
            </a:r>
          </a:p>
          <a:p>
            <a:r>
              <a:t>- Flexible number and nature of parameters.</a:t>
            </a:r>
          </a:p>
          <a:p>
            <a:endParaRPr/>
          </a:p>
          <a:p>
            <a:r>
              <a:t>Semiparametric:</a:t>
            </a:r>
          </a:p>
          <a:p>
            <a:r>
              <a:t>- Combination of parametric and nonparametric components.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Machine Learning vs. Statistical Modeling</a:t>
            </a:r>
          </a:p>
        </p:txBody>
      </p:sp>
      <p:sp>
        <p:nvSpPr>
          <p:cNvPr id="3" name="Content Placeholder 2"/>
          <p:cNvSpPr>
            <a:spLocks noGrp="1"/>
          </p:cNvSpPr>
          <p:nvPr>
            <p:ph idx="1"/>
          </p:nvPr>
        </p:nvSpPr>
        <p:spPr/>
        <p:txBody>
          <a:bodyPr/>
          <a:lstStyle/>
          <a:p>
            <a:r>
              <a:t>Differences:</a:t>
            </a:r>
          </a:p>
          <a:p>
            <a:r>
              <a:t>- Purpose: ML for accurate predictions, statistical models for explaining relationships.</a:t>
            </a:r>
          </a:p>
          <a:p>
            <a:r>
              <a:t>- Complexity: ML can handle complex relationships, statistical models may not.</a:t>
            </a:r>
          </a:p>
          <a:p>
            <a:r>
              <a:t>- Interpretability: Statistical models interpret and identify probabilistic models, ML models are more empirical.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FDC3F-652B-D2F3-982C-319C81474279}"/>
              </a:ext>
            </a:extLst>
          </p:cNvPr>
          <p:cNvSpPr>
            <a:spLocks noGrp="1"/>
          </p:cNvSpPr>
          <p:nvPr>
            <p:ph type="title"/>
          </p:nvPr>
        </p:nvSpPr>
        <p:spPr/>
        <p:txBody>
          <a:bodyPr/>
          <a:lstStyle/>
          <a:p>
            <a:r>
              <a:rPr lang="en-US" dirty="0"/>
              <a:t>			</a:t>
            </a:r>
            <a:r>
              <a:rPr lang="en-US" b="1" dirty="0"/>
              <a:t>Fitting of the Data</a:t>
            </a:r>
            <a:endParaRPr lang="en-IN" b="1" dirty="0"/>
          </a:p>
        </p:txBody>
      </p:sp>
      <p:sp>
        <p:nvSpPr>
          <p:cNvPr id="3" name="Content Placeholder 2">
            <a:extLst>
              <a:ext uri="{FF2B5EF4-FFF2-40B4-BE49-F238E27FC236}">
                <a16:creationId xmlns="" xmlns:a16="http://schemas.microsoft.com/office/drawing/2014/main" id="{F9F88D3F-DD4F-C1DA-D6EF-28A904C159B5}"/>
              </a:ext>
            </a:extLst>
          </p:cNvPr>
          <p:cNvSpPr>
            <a:spLocks noGrp="1"/>
          </p:cNvSpPr>
          <p:nvPr>
            <p:ph idx="1"/>
          </p:nvPr>
        </p:nvSpPr>
        <p:spPr/>
        <p:txBody>
          <a:bodyPr>
            <a:normAutofit fontScale="77500" lnSpcReduction="20000"/>
          </a:bodyPr>
          <a:lstStyle/>
          <a:p>
            <a:r>
              <a:rPr lang="en-US" b="1" dirty="0"/>
              <a:t>Underfitting</a:t>
            </a:r>
          </a:p>
          <a:p>
            <a:pPr>
              <a:buFont typeface="Arial" panose="020B0604020202020204" pitchFamily="34" charset="0"/>
              <a:buChar char="•"/>
            </a:pPr>
            <a:r>
              <a:rPr lang="en-US" b="1" dirty="0"/>
              <a:t>Definition:</a:t>
            </a:r>
            <a:r>
              <a:rPr lang="en-US" dirty="0"/>
              <a:t> Underfitting occurs when a model is too simple to capture the underlying structure of the data. It fails to learn the patterns in the training data, resulting in poor performance on both the training and test data.</a:t>
            </a:r>
          </a:p>
          <a:p>
            <a:pPr>
              <a:buFont typeface="Arial" panose="020B0604020202020204" pitchFamily="34" charset="0"/>
              <a:buChar char="•"/>
            </a:pPr>
            <a:r>
              <a:rPr lang="en-US" b="1" dirty="0"/>
              <a:t>Characteristics:</a:t>
            </a:r>
            <a:endParaRPr lang="en-US" dirty="0"/>
          </a:p>
          <a:p>
            <a:pPr marL="742950" lvl="1" indent="-285750">
              <a:buFont typeface="Arial" panose="020B0604020202020204" pitchFamily="34" charset="0"/>
              <a:buChar char="•"/>
            </a:pPr>
            <a:r>
              <a:rPr lang="en-US" dirty="0"/>
              <a:t>High bias (error due to incorrect assumptions in the learning algorithm)</a:t>
            </a:r>
          </a:p>
          <a:p>
            <a:pPr marL="742950" lvl="1" indent="-285750">
              <a:buFont typeface="Arial" panose="020B0604020202020204" pitchFamily="34" charset="0"/>
              <a:buChar char="•"/>
            </a:pPr>
            <a:r>
              <a:rPr lang="en-US" dirty="0"/>
              <a:t>Low variance (model's predictions do not vary much with different training data)</a:t>
            </a:r>
          </a:p>
          <a:p>
            <a:pPr>
              <a:buFont typeface="Arial" panose="020B0604020202020204" pitchFamily="34" charset="0"/>
              <a:buChar char="•"/>
            </a:pPr>
            <a:r>
              <a:rPr lang="en-US" b="1" dirty="0"/>
              <a:t>Example:</a:t>
            </a:r>
            <a:r>
              <a:rPr lang="en-US" dirty="0"/>
              <a:t> Using a linear regression model to fit data that has a nonlinear relationship.</a:t>
            </a:r>
          </a:p>
          <a:p>
            <a:endParaRPr lang="en-IN" dirty="0"/>
          </a:p>
        </p:txBody>
      </p:sp>
    </p:spTree>
    <p:extLst>
      <p:ext uri="{BB962C8B-B14F-4D97-AF65-F5344CB8AC3E}">
        <p14:creationId xmlns="" xmlns:p14="http://schemas.microsoft.com/office/powerpoint/2010/main" val="3847524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TotalTime>
  <Words>468</Words>
  <Application>Microsoft Macintosh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Statistical Modeling</vt:lpstr>
      <vt:lpstr>Introduction to Statistical Modeling</vt:lpstr>
      <vt:lpstr>Applications of Statistical Models</vt:lpstr>
      <vt:lpstr>Statistical Modeling Techniques</vt:lpstr>
      <vt:lpstr>Supervised Learning Techniques</vt:lpstr>
      <vt:lpstr>Unsupervised Learning Techniques</vt:lpstr>
      <vt:lpstr>Types of Statistical Models</vt:lpstr>
      <vt:lpstr>Machine Learning vs. Statistical Modeling</vt:lpstr>
      <vt:lpstr>   Fitting of the Data</vt:lpstr>
      <vt:lpstr>Slide 10</vt:lpstr>
      <vt:lpstr>Slide 11</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Modeling</dc:title>
  <dc:creator>CSE</dc:creator>
  <dc:description>generated using python-pptx</dc:description>
  <cp:lastModifiedBy>CSE</cp:lastModifiedBy>
  <cp:revision>3</cp:revision>
  <dcterms:created xsi:type="dcterms:W3CDTF">2013-01-27T09:14:16Z</dcterms:created>
  <dcterms:modified xsi:type="dcterms:W3CDTF">2024-08-08T05:20:51Z</dcterms:modified>
</cp:coreProperties>
</file>