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66" r:id="rId2"/>
    <p:sldId id="268" r:id="rId3"/>
    <p:sldId id="267" r:id="rId4"/>
    <p:sldId id="269" r:id="rId5"/>
    <p:sldId id="270" r:id="rId6"/>
    <p:sldId id="272" r:id="rId7"/>
    <p:sldId id="273" r:id="rId8"/>
    <p:sldId id="274" r:id="rId9"/>
    <p:sldId id="275" r:id="rId10"/>
    <p:sldId id="325" r:id="rId11"/>
    <p:sldId id="276" r:id="rId12"/>
    <p:sldId id="277" r:id="rId13"/>
    <p:sldId id="278" r:id="rId14"/>
    <p:sldId id="329" r:id="rId15"/>
    <p:sldId id="280" r:id="rId16"/>
    <p:sldId id="331" r:id="rId17"/>
    <p:sldId id="332" r:id="rId18"/>
    <p:sldId id="334" r:id="rId19"/>
    <p:sldId id="352" r:id="rId20"/>
    <p:sldId id="336" r:id="rId21"/>
    <p:sldId id="338" r:id="rId22"/>
    <p:sldId id="281" r:id="rId23"/>
    <p:sldId id="279" r:id="rId24"/>
    <p:sldId id="282" r:id="rId25"/>
    <p:sldId id="340" r:id="rId26"/>
    <p:sldId id="283" r:id="rId27"/>
    <p:sldId id="342" r:id="rId28"/>
    <p:sldId id="344" r:id="rId29"/>
    <p:sldId id="295" r:id="rId30"/>
    <p:sldId id="284" r:id="rId31"/>
    <p:sldId id="285" r:id="rId32"/>
    <p:sldId id="346" r:id="rId33"/>
    <p:sldId id="297" r:id="rId34"/>
    <p:sldId id="298" r:id="rId35"/>
    <p:sldId id="348" r:id="rId36"/>
    <p:sldId id="350" r:id="rId37"/>
    <p:sldId id="300" r:id="rId38"/>
    <p:sldId id="286" r:id="rId39"/>
    <p:sldId id="355" r:id="rId40"/>
    <p:sldId id="287" r:id="rId41"/>
    <p:sldId id="288" r:id="rId42"/>
    <p:sldId id="289" r:id="rId43"/>
    <p:sldId id="351" r:id="rId44"/>
    <p:sldId id="290" r:id="rId45"/>
    <p:sldId id="354" r:id="rId46"/>
    <p:sldId id="291" r:id="rId47"/>
    <p:sldId id="292" r:id="rId48"/>
    <p:sldId id="264" r:id="rId49"/>
    <p:sldId id="257" r:id="rId50"/>
    <p:sldId id="265" r:id="rId51"/>
    <p:sldId id="301" r:id="rId52"/>
    <p:sldId id="258" r:id="rId53"/>
    <p:sldId id="294" r:id="rId54"/>
    <p:sldId id="299" r:id="rId55"/>
    <p:sldId id="260" r:id="rId56"/>
    <p:sldId id="261" r:id="rId57"/>
    <p:sldId id="302" r:id="rId58"/>
    <p:sldId id="296" r:id="rId59"/>
    <p:sldId id="303" r:id="rId60"/>
    <p:sldId id="305" r:id="rId61"/>
    <p:sldId id="306" r:id="rId62"/>
    <p:sldId id="307" r:id="rId63"/>
    <p:sldId id="308" r:id="rId64"/>
    <p:sldId id="30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99"/>
    <a:srgbClr val="CC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7A1EB3-843D-440B-B8BA-8C5CDF46A128}" type="datetimeFigureOut">
              <a:rPr lang="en-US" smtClean="0"/>
              <a:pPr/>
              <a:t>8/21/2024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61B3C-43C6-4854-84B4-BF5FA3CF5C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431F5FD-290A-4026-B863-D7E7BA4AE90D}" type="datetime1">
              <a:rPr lang="en-US" smtClean="0"/>
              <a:pPr/>
              <a:t>8/21/2024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en-US"/>
              <a:t>A variable whose value is determined by the outcome of a random experiment is called a random variable.  A random variable is also known as chance variable.</a:t>
            </a: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2B2674-96EE-4584-A5A6-87C5E2B8FBA6}" type="datetime1">
              <a:rPr lang="en-US" smtClean="0"/>
              <a:pPr/>
              <a:t>8/21/2024</a:t>
            </a:fld>
            <a:endParaRPr lang="en-US"/>
          </a:p>
        </p:txBody>
      </p:sp>
      <p:sp>
        <p:nvSpPr>
          <p:cNvPr id="5" name="Footer Placeholder 4"/>
          <p:cNvSpPr>
            <a:spLocks noGrp="1"/>
          </p:cNvSpPr>
          <p:nvPr>
            <p:ph type="ftr" sz="quarter" idx="11"/>
          </p:nvPr>
        </p:nvSpPr>
        <p:spPr/>
        <p:txBody>
          <a:bodyPr/>
          <a:lstStyle/>
          <a:p>
            <a:r>
              <a:rPr lang="en-US"/>
              <a:t>A variable whose value is determined by the outcome of a random experiment is called a random variable.  A random variable is also known as chance variable.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E47A15E-991E-4CA1-9A52-2424ED1CE257}" type="datetime1">
              <a:rPr lang="en-US" smtClean="0"/>
              <a:pPr/>
              <a:t>8/21/2024</a:t>
            </a:fld>
            <a:endParaRPr lang="en-US"/>
          </a:p>
        </p:txBody>
      </p:sp>
      <p:sp>
        <p:nvSpPr>
          <p:cNvPr id="5" name="Footer Placeholder 4"/>
          <p:cNvSpPr>
            <a:spLocks noGrp="1"/>
          </p:cNvSpPr>
          <p:nvPr>
            <p:ph type="ftr" sz="quarter" idx="11"/>
          </p:nvPr>
        </p:nvSpPr>
        <p:spPr>
          <a:xfrm>
            <a:off x="457200" y="6556248"/>
            <a:ext cx="3657600" cy="228600"/>
          </a:xfrm>
        </p:spPr>
        <p:txBody>
          <a:bodyPr/>
          <a:lstStyle/>
          <a:p>
            <a:r>
              <a:rPr lang="en-US"/>
              <a:t>A variable whose value is determined by the outcome of a random experiment is called a random variable.  A random variable is also known as chance variable.</a:t>
            </a:r>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B2B4CF-A6D0-44B8-B47C-AF109EDB3675}" type="datetime1">
              <a:rPr lang="en-US" smtClean="0"/>
              <a:pPr/>
              <a:t>8/21/2024</a:t>
            </a:fld>
            <a:endParaRPr lang="en-US"/>
          </a:p>
        </p:txBody>
      </p:sp>
      <p:sp>
        <p:nvSpPr>
          <p:cNvPr id="5" name="Footer Placeholder 4"/>
          <p:cNvSpPr>
            <a:spLocks noGrp="1"/>
          </p:cNvSpPr>
          <p:nvPr>
            <p:ph type="ftr" sz="quarter" idx="11"/>
          </p:nvPr>
        </p:nvSpPr>
        <p:spPr/>
        <p:txBody>
          <a:bodyPr/>
          <a:lstStyle/>
          <a:p>
            <a:r>
              <a:rPr lang="en-US"/>
              <a:t>A variable whose value is determined by the outcome of a random experiment is called a random variable.  A random variable is also known as chance variable.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ABF498A-3BE2-4E1F-991F-E48DFD18F020}" type="datetime1">
              <a:rPr lang="en-US" smtClean="0"/>
              <a:pPr/>
              <a:t>8/21/2024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en-US"/>
              <a:t>A variable whose value is determined by the outcome of a random experiment is called a random variable.  A random variable is also known as chance variable.</a:t>
            </a:r>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47408EA-6F2A-49AA-9E3C-5A5D1F038BE8}" type="datetime1">
              <a:rPr lang="en-US" smtClean="0"/>
              <a:pPr/>
              <a:t>8/21/2024</a:t>
            </a:fld>
            <a:endParaRPr lang="en-US"/>
          </a:p>
        </p:txBody>
      </p:sp>
      <p:sp>
        <p:nvSpPr>
          <p:cNvPr id="6" name="Footer Placeholder 5"/>
          <p:cNvSpPr>
            <a:spLocks noGrp="1"/>
          </p:cNvSpPr>
          <p:nvPr>
            <p:ph type="ftr" sz="quarter" idx="11"/>
          </p:nvPr>
        </p:nvSpPr>
        <p:spPr/>
        <p:txBody>
          <a:bodyPr/>
          <a:lstStyle/>
          <a:p>
            <a:r>
              <a:rPr lang="en-US"/>
              <a:t>A variable whose value is determined by the outcome of a random experiment is called a random variable.  A random variable is also known as chance variable.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6E70C5-8DD3-47A8-AA7D-D1AE3ECE80D8}" type="datetime1">
              <a:rPr lang="en-US" smtClean="0"/>
              <a:pPr/>
              <a:t>8/21/2024</a:t>
            </a:fld>
            <a:endParaRPr lang="en-US"/>
          </a:p>
        </p:txBody>
      </p:sp>
      <p:sp>
        <p:nvSpPr>
          <p:cNvPr id="8" name="Footer Placeholder 7"/>
          <p:cNvSpPr>
            <a:spLocks noGrp="1"/>
          </p:cNvSpPr>
          <p:nvPr>
            <p:ph type="ftr" sz="quarter" idx="11"/>
          </p:nvPr>
        </p:nvSpPr>
        <p:spPr/>
        <p:txBody>
          <a:bodyPr/>
          <a:lstStyle/>
          <a:p>
            <a:r>
              <a:rPr lang="en-US"/>
              <a:t>A variable whose value is determined by the outcome of a random experiment is called a random variable.  A random variable is also known as chance variable.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983B5DA-F207-4CBF-973F-619D3EC7B489}" type="datetime1">
              <a:rPr lang="en-US" smtClean="0"/>
              <a:pPr/>
              <a:t>8/21/2024</a:t>
            </a:fld>
            <a:endParaRPr lang="en-US"/>
          </a:p>
        </p:txBody>
      </p:sp>
      <p:sp>
        <p:nvSpPr>
          <p:cNvPr id="4" name="Footer Placeholder 3"/>
          <p:cNvSpPr>
            <a:spLocks noGrp="1"/>
          </p:cNvSpPr>
          <p:nvPr>
            <p:ph type="ftr" sz="quarter" idx="11"/>
          </p:nvPr>
        </p:nvSpPr>
        <p:spPr/>
        <p:txBody>
          <a:bodyPr/>
          <a:lstStyle/>
          <a:p>
            <a:r>
              <a:rPr lang="en-US"/>
              <a:t>A variable whose value is determined by the outcome of a random experiment is called a random variable.  A random variable is also known as chance variable.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3FC510B-1453-47C2-A31C-2FC312D957E6}" type="datetime1">
              <a:rPr lang="en-US" smtClean="0"/>
              <a:pPr/>
              <a:t>8/21/2024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a:t>A variable whose value is determined by the outcome of a random experiment is called a random variable.  A random variable is also known as chance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C54DC6-AAE2-4108-982E-3AFC732BE6ED}" type="datetime1">
              <a:rPr lang="en-US" smtClean="0"/>
              <a:pPr/>
              <a:t>8/21/2024</a:t>
            </a:fld>
            <a:endParaRPr lang="en-US"/>
          </a:p>
        </p:txBody>
      </p:sp>
      <p:sp>
        <p:nvSpPr>
          <p:cNvPr id="6" name="Footer Placeholder 5"/>
          <p:cNvSpPr>
            <a:spLocks noGrp="1"/>
          </p:cNvSpPr>
          <p:nvPr>
            <p:ph type="ftr" sz="quarter" idx="11"/>
          </p:nvPr>
        </p:nvSpPr>
        <p:spPr/>
        <p:txBody>
          <a:bodyPr/>
          <a:lstStyle/>
          <a:p>
            <a:r>
              <a:rPr lang="en-US"/>
              <a:t>A variable whose value is determined by the outcome of a random experiment is called a random variable.  A random variable is also known as chance variable.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8B72DC7A-9E7D-4507-87C7-7FCF10A7C125}" type="datetime1">
              <a:rPr lang="en-US" smtClean="0"/>
              <a:pPr/>
              <a:t>8/21/2024</a:t>
            </a:fld>
            <a:endParaRPr lang="en-US"/>
          </a:p>
        </p:txBody>
      </p:sp>
      <p:sp>
        <p:nvSpPr>
          <p:cNvPr id="6" name="Footer Placeholder 5"/>
          <p:cNvSpPr>
            <a:spLocks noGrp="1"/>
          </p:cNvSpPr>
          <p:nvPr>
            <p:ph type="ftr" sz="quarter" idx="11"/>
          </p:nvPr>
        </p:nvSpPr>
        <p:spPr/>
        <p:txBody>
          <a:bodyPr/>
          <a:lstStyle/>
          <a:p>
            <a:r>
              <a:rPr lang="en-US"/>
              <a:t>A variable whose value is determined by the outcome of a random experiment is called a random variable.  A random variable is also known as chance variable.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8B4AE3A-25A4-4BDF-96B4-A1E04CE7198D}" type="datetime1">
              <a:rPr lang="en-US" smtClean="0"/>
              <a:pPr/>
              <a:t>8/21/2024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a:t>A variable whose value is determined by the outcome of a random experiment is called a random variable.  A random variable is also known as chance variable.</a:t>
            </a: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2514600"/>
          </a:xfrm>
        </p:spPr>
        <p:txBody>
          <a:bodyPr/>
          <a:lstStyle/>
          <a:p>
            <a:pPr algn="ctr"/>
            <a:r>
              <a:rPr lang="en-US" sz="3600" dirty="0"/>
              <a:t>Chapter II            Vocabulary of Statistics</a:t>
            </a:r>
            <a:r>
              <a:rPr lang="en-IN" dirty="0"/>
              <a:t/>
            </a:r>
            <a:br>
              <a:rPr lang="en-IN" dirty="0"/>
            </a:br>
            <a:endParaRPr lang="en-IN" dirty="0"/>
          </a:p>
        </p:txBody>
      </p:sp>
      <p:sp>
        <p:nvSpPr>
          <p:cNvPr id="3" name="Subtitle 2"/>
          <p:cNvSpPr>
            <a:spLocks noGrp="1"/>
          </p:cNvSpPr>
          <p:nvPr>
            <p:ph type="subTitle" idx="1"/>
          </p:nvPr>
        </p:nvSpPr>
        <p:spPr>
          <a:xfrm>
            <a:off x="2819400" y="2514600"/>
            <a:ext cx="6019800" cy="3657600"/>
          </a:xfrm>
        </p:spPr>
        <p:txBody>
          <a:bodyPr>
            <a:normAutofit fontScale="70000" lnSpcReduction="20000"/>
          </a:bodyPr>
          <a:lstStyle/>
          <a:p>
            <a:r>
              <a:rPr lang="en-US" b="1" dirty="0"/>
              <a:t> </a:t>
            </a:r>
            <a:endParaRPr lang="en-IN" dirty="0"/>
          </a:p>
          <a:p>
            <a:pPr algn="ctr"/>
            <a:r>
              <a:rPr lang="en-US" sz="3700" b="1" dirty="0"/>
              <a:t>Basic Concepts</a:t>
            </a:r>
          </a:p>
          <a:p>
            <a:pPr algn="ctr"/>
            <a:endParaRPr lang="en-IN" sz="3700" dirty="0"/>
          </a:p>
          <a:p>
            <a:pPr algn="just"/>
            <a:r>
              <a:rPr lang="en-US" sz="3700" dirty="0"/>
              <a:t>Those new to statistics sometimes find its terminology difficult so at this stage it is important to understand some new words and concepts.</a:t>
            </a:r>
          </a:p>
          <a:p>
            <a:pPr algn="just"/>
            <a:r>
              <a:rPr lang="en-US" sz="3700" dirty="0"/>
              <a:t>This chapter sets out to provide meaning to some of the basic terms which are essential in carrying out statistical analysis.</a:t>
            </a:r>
            <a:endParaRPr lang="en-IN" sz="3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BCC23-A09A-3783-0A2C-C2FEDE40E572}"/>
              </a:ext>
            </a:extLst>
          </p:cNvPr>
          <p:cNvSpPr>
            <a:spLocks noGrp="1"/>
          </p:cNvSpPr>
          <p:nvPr>
            <p:ph type="title"/>
          </p:nvPr>
        </p:nvSpPr>
        <p:spPr>
          <a:xfrm>
            <a:off x="1066800" y="533400"/>
            <a:ext cx="7866888" cy="884238"/>
          </a:xfrm>
        </p:spPr>
        <p:txBody>
          <a:bodyPr>
            <a:normAutofit/>
          </a:bodyPr>
          <a:lstStyle/>
          <a:p>
            <a:r>
              <a:rPr lang="en-IN" sz="2800" dirty="0"/>
              <a:t>Types of variables</a:t>
            </a:r>
          </a:p>
        </p:txBody>
      </p:sp>
      <p:pic>
        <p:nvPicPr>
          <p:cNvPr id="4" name="Picture 3">
            <a:extLst>
              <a:ext uri="{FF2B5EF4-FFF2-40B4-BE49-F238E27FC236}">
                <a16:creationId xmlns:a16="http://schemas.microsoft.com/office/drawing/2014/main" xmlns="" id="{83D7D347-F247-2DE7-81E7-14F9C34EC5DE}"/>
              </a:ext>
            </a:extLst>
          </p:cNvPr>
          <p:cNvPicPr>
            <a:picLocks noChangeAspect="1"/>
          </p:cNvPicPr>
          <p:nvPr/>
        </p:nvPicPr>
        <p:blipFill>
          <a:blip r:embed="rId2"/>
          <a:stretch>
            <a:fillRect/>
          </a:stretch>
        </p:blipFill>
        <p:spPr>
          <a:xfrm>
            <a:off x="0" y="1560576"/>
            <a:ext cx="9144000" cy="3736848"/>
          </a:xfrm>
          <a:prstGeom prst="rect">
            <a:avLst/>
          </a:prstGeom>
        </p:spPr>
      </p:pic>
    </p:spTree>
    <p:extLst>
      <p:ext uri="{BB962C8B-B14F-4D97-AF65-F5344CB8AC3E}">
        <p14:creationId xmlns:p14="http://schemas.microsoft.com/office/powerpoint/2010/main" xmlns="" val="95687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7924800" cy="6324600"/>
          </a:xfrm>
        </p:spPr>
        <p:txBody>
          <a:bodyPr>
            <a:normAutofit fontScale="77500" lnSpcReduction="20000"/>
          </a:bodyPr>
          <a:lstStyle/>
          <a:p>
            <a:pPr>
              <a:buNone/>
            </a:pPr>
            <a:r>
              <a:rPr lang="en-US" b="1" dirty="0">
                <a:solidFill>
                  <a:srgbClr val="CC0099"/>
                </a:solidFill>
              </a:rPr>
              <a:t>Categorizing and coding the Variables</a:t>
            </a:r>
          </a:p>
          <a:p>
            <a:pPr>
              <a:buNone/>
            </a:pPr>
            <a:endParaRPr lang="en-US" sz="2400" dirty="0"/>
          </a:p>
          <a:p>
            <a:pPr>
              <a:buNone/>
            </a:pPr>
            <a:r>
              <a:rPr lang="en-US" sz="2400" dirty="0"/>
              <a:t>An important stage of the research process is the allocation of a </a:t>
            </a:r>
          </a:p>
          <a:p>
            <a:pPr>
              <a:buNone/>
            </a:pPr>
            <a:r>
              <a:rPr lang="en-US" sz="2400" dirty="0"/>
              <a:t>numerical values to each variable. </a:t>
            </a:r>
          </a:p>
          <a:p>
            <a:pPr>
              <a:buNone/>
            </a:pPr>
            <a:r>
              <a:rPr lang="en-US" sz="2400" dirty="0"/>
              <a:t>This is called coding, for example non-literates= 0 and literates= 1. </a:t>
            </a:r>
          </a:p>
          <a:p>
            <a:pPr>
              <a:buNone/>
            </a:pPr>
            <a:r>
              <a:rPr lang="en-US" sz="2400" dirty="0"/>
              <a:t>The very process of coding facilitates the researcher to categorize the </a:t>
            </a:r>
          </a:p>
          <a:p>
            <a:pPr>
              <a:buNone/>
            </a:pPr>
            <a:r>
              <a:rPr lang="en-US" sz="2400" dirty="0"/>
              <a:t>population or sample observations. </a:t>
            </a:r>
          </a:p>
          <a:p>
            <a:pPr>
              <a:buNone/>
            </a:pPr>
            <a:endParaRPr lang="en-US" sz="2400" dirty="0"/>
          </a:p>
          <a:p>
            <a:pPr>
              <a:buNone/>
            </a:pPr>
            <a:r>
              <a:rPr lang="en-US" sz="2400" dirty="0">
                <a:solidFill>
                  <a:srgbClr val="000099"/>
                </a:solidFill>
              </a:rPr>
              <a:t>Categorical variables:</a:t>
            </a:r>
          </a:p>
          <a:p>
            <a:pPr>
              <a:buNone/>
            </a:pPr>
            <a:r>
              <a:rPr lang="en-US" sz="2400" dirty="0"/>
              <a:t>Categorical variables have values that describe a 'quality' or </a:t>
            </a:r>
          </a:p>
          <a:p>
            <a:pPr>
              <a:buNone/>
            </a:pPr>
            <a:r>
              <a:rPr lang="en-US" sz="2400" dirty="0"/>
              <a:t>'characteristic' of a data unit, like 'what type' or 'which category'.</a:t>
            </a:r>
          </a:p>
          <a:p>
            <a:pPr>
              <a:buNone/>
            </a:pPr>
            <a:endParaRPr lang="en-US" sz="2400" dirty="0"/>
          </a:p>
          <a:p>
            <a:pPr>
              <a:buNone/>
            </a:pPr>
            <a:r>
              <a:rPr lang="en-US" sz="2400" dirty="0"/>
              <a:t>There are four levels of measurement or scales to measure the </a:t>
            </a:r>
          </a:p>
          <a:p>
            <a:pPr>
              <a:buNone/>
            </a:pPr>
            <a:r>
              <a:rPr lang="en-US" sz="2400" dirty="0"/>
              <a:t>variables. </a:t>
            </a:r>
          </a:p>
          <a:p>
            <a:pPr>
              <a:buNone/>
            </a:pPr>
            <a:endParaRPr lang="en-US" sz="2400" dirty="0"/>
          </a:p>
          <a:p>
            <a:pPr>
              <a:buNone/>
            </a:pPr>
            <a:r>
              <a:rPr lang="en-US" sz="2400" b="1" dirty="0">
                <a:solidFill>
                  <a:srgbClr val="000099"/>
                </a:solidFill>
              </a:rPr>
              <a:t>a) Nominal scale</a:t>
            </a:r>
            <a:r>
              <a:rPr lang="en-US" sz="2400" dirty="0">
                <a:solidFill>
                  <a:srgbClr val="000099"/>
                </a:solidFill>
              </a:rPr>
              <a:t>:</a:t>
            </a:r>
            <a:r>
              <a:rPr lang="en-US" sz="2400" dirty="0"/>
              <a:t> Variables measured on the nominal scale are </a:t>
            </a:r>
          </a:p>
          <a:p>
            <a:pPr>
              <a:buNone/>
            </a:pPr>
            <a:r>
              <a:rPr lang="en-US" sz="2400" dirty="0"/>
              <a:t>essentially qualitative rather than quantitative in form. </a:t>
            </a:r>
          </a:p>
          <a:p>
            <a:pPr>
              <a:buNone/>
            </a:pPr>
            <a:endParaRPr lang="en-US" sz="2400" dirty="0"/>
          </a:p>
          <a:p>
            <a:pPr>
              <a:buNone/>
            </a:pPr>
            <a:r>
              <a:rPr lang="en-US" sz="2400" dirty="0"/>
              <a:t>The values of variables are categories not mere numbers and cannot </a:t>
            </a:r>
          </a:p>
          <a:p>
            <a:pPr>
              <a:buNone/>
            </a:pPr>
            <a:r>
              <a:rPr lang="en-US" sz="2400" dirty="0"/>
              <a:t>be ordered in any mathematically meaningful way.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077200" cy="5715000"/>
          </a:xfrm>
        </p:spPr>
        <p:txBody>
          <a:bodyPr>
            <a:normAutofit lnSpcReduction="10000"/>
          </a:bodyPr>
          <a:lstStyle/>
          <a:p>
            <a:pPr>
              <a:buClrTx/>
              <a:buFont typeface="Wingdings" pitchFamily="2" charset="2"/>
              <a:buChar char="Ø"/>
            </a:pPr>
            <a:r>
              <a:rPr lang="en-US" sz="2200" dirty="0"/>
              <a:t>A nominal variable with </a:t>
            </a:r>
            <a:r>
              <a:rPr lang="en-US" sz="2200" dirty="0">
                <a:solidFill>
                  <a:srgbClr val="000099"/>
                </a:solidFill>
              </a:rPr>
              <a:t>only two possible</a:t>
            </a:r>
            <a:r>
              <a:rPr lang="en-US" sz="2200" dirty="0"/>
              <a:t> values is referred to as </a:t>
            </a:r>
            <a:r>
              <a:rPr lang="en-US" sz="2200" dirty="0">
                <a:solidFill>
                  <a:srgbClr val="000099"/>
                </a:solidFill>
              </a:rPr>
              <a:t>a dichotomous variable</a:t>
            </a:r>
            <a:r>
              <a:rPr lang="en-US" sz="2200" dirty="0"/>
              <a:t>. An example might be if we asked a person if they owned a mobile phone. Here, we may categorize mobile phone ownership as either "Yes" or "No". </a:t>
            </a:r>
          </a:p>
          <a:p>
            <a:pPr>
              <a:buClrTx/>
              <a:buNone/>
            </a:pPr>
            <a:endParaRPr lang="en-US" sz="2200" dirty="0"/>
          </a:p>
          <a:p>
            <a:pPr>
              <a:buClrTx/>
              <a:buFont typeface="Wingdings" pitchFamily="2" charset="2"/>
              <a:buChar char="Ø"/>
            </a:pPr>
            <a:r>
              <a:rPr lang="en-US" sz="2200" dirty="0"/>
              <a:t>We can as well have more categories for a variable, such as religious belief. These are called </a:t>
            </a:r>
            <a:r>
              <a:rPr lang="en-US" sz="2200" dirty="0" err="1"/>
              <a:t>polytomous</a:t>
            </a:r>
            <a:r>
              <a:rPr lang="en-US" sz="2200" dirty="0"/>
              <a:t> variables.</a:t>
            </a:r>
          </a:p>
          <a:p>
            <a:pPr>
              <a:buClrTx/>
              <a:buNone/>
            </a:pPr>
            <a:endParaRPr lang="en-US" sz="2200" dirty="0"/>
          </a:p>
          <a:p>
            <a:pPr>
              <a:buNone/>
            </a:pPr>
            <a:r>
              <a:rPr lang="en-US" sz="2200" dirty="0"/>
              <a:t>    Hindu	1</a:t>
            </a:r>
          </a:p>
          <a:p>
            <a:pPr>
              <a:buNone/>
            </a:pPr>
            <a:r>
              <a:rPr lang="en-US" sz="2200" dirty="0"/>
              <a:t>    Muslim	2</a:t>
            </a:r>
          </a:p>
          <a:p>
            <a:pPr>
              <a:buNone/>
            </a:pPr>
            <a:r>
              <a:rPr lang="en-US" sz="2200" dirty="0"/>
              <a:t>    Christian	3</a:t>
            </a:r>
          </a:p>
          <a:p>
            <a:pPr>
              <a:buNone/>
            </a:pPr>
            <a:r>
              <a:rPr lang="en-US" sz="2200" dirty="0"/>
              <a:t>    Buddhist	4</a:t>
            </a:r>
          </a:p>
          <a:p>
            <a:pPr>
              <a:buNone/>
            </a:pPr>
            <a:endParaRPr lang="en-US" sz="2200" dirty="0"/>
          </a:p>
          <a:p>
            <a:pPr>
              <a:buClrTx/>
              <a:buFont typeface="Wingdings" pitchFamily="2" charset="2"/>
              <a:buChar char="Ø"/>
            </a:pPr>
            <a:r>
              <a:rPr lang="en-US" sz="2200" dirty="0"/>
              <a:t>Here in nominal scale each value of the variable represents a category, they imply no particular order or relationship between the values.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229600" cy="6150936"/>
          </a:xfrm>
        </p:spPr>
        <p:txBody>
          <a:bodyPr/>
          <a:lstStyle/>
          <a:p>
            <a:pPr>
              <a:buNone/>
            </a:pPr>
            <a:r>
              <a:rPr lang="en-US" sz="2200" b="1" dirty="0">
                <a:solidFill>
                  <a:srgbClr val="000099"/>
                </a:solidFill>
              </a:rPr>
              <a:t>b) Ordinal scale</a:t>
            </a:r>
            <a:r>
              <a:rPr lang="en-US" sz="2200" dirty="0">
                <a:solidFill>
                  <a:srgbClr val="000099"/>
                </a:solidFill>
              </a:rPr>
              <a:t>:</a:t>
            </a:r>
          </a:p>
          <a:p>
            <a:pPr>
              <a:buNone/>
            </a:pPr>
            <a:r>
              <a:rPr lang="en-US" sz="2200" dirty="0">
                <a:solidFill>
                  <a:srgbClr val="000099"/>
                </a:solidFill>
              </a:rPr>
              <a:t>   </a:t>
            </a:r>
            <a:r>
              <a:rPr lang="en-US" sz="2200" dirty="0"/>
              <a:t>Nominal scale of measurement permits only classification of the observations into different categories, whereas ordinal scale of measurement permits the ordering of those categories into ranks or scale. </a:t>
            </a:r>
          </a:p>
          <a:p>
            <a:pPr>
              <a:buNone/>
            </a:pPr>
            <a:r>
              <a:rPr lang="en-US" sz="2200" dirty="0"/>
              <a:t>   We can distinguish between the values in terms of degree but cannot measure the degree of difference between them.</a:t>
            </a:r>
          </a:p>
          <a:p>
            <a:pPr>
              <a:buNone/>
            </a:pPr>
            <a:endParaRPr lang="en-US" sz="2200" dirty="0"/>
          </a:p>
          <a:p>
            <a:pPr>
              <a:buNone/>
            </a:pPr>
            <a:r>
              <a:rPr lang="en-US" sz="2200" dirty="0">
                <a:solidFill>
                  <a:srgbClr val="000099"/>
                </a:solidFill>
              </a:rPr>
              <a:t>Example:</a:t>
            </a:r>
            <a:r>
              <a:rPr lang="en-US" sz="2200" dirty="0"/>
              <a:t> A group of workers opinions about the work environment.</a:t>
            </a:r>
          </a:p>
          <a:p>
            <a:pPr>
              <a:buNone/>
            </a:pPr>
            <a:r>
              <a:rPr lang="en-US" sz="2200" dirty="0"/>
              <a:t>	Very poor	0</a:t>
            </a:r>
          </a:p>
          <a:p>
            <a:pPr>
              <a:buNone/>
            </a:pPr>
            <a:r>
              <a:rPr lang="en-US" sz="2200" dirty="0"/>
              <a:t>	Poor		1 </a:t>
            </a:r>
          </a:p>
          <a:p>
            <a:pPr>
              <a:buNone/>
            </a:pPr>
            <a:r>
              <a:rPr lang="en-US" sz="2200" dirty="0"/>
              <a:t>	Satisfactory	2</a:t>
            </a:r>
          </a:p>
          <a:p>
            <a:pPr>
              <a:buNone/>
            </a:pPr>
            <a:r>
              <a:rPr lang="en-US" sz="2200" dirty="0"/>
              <a:t>	Good	3</a:t>
            </a:r>
          </a:p>
          <a:p>
            <a:pPr>
              <a:buNone/>
            </a:pPr>
            <a:r>
              <a:rPr lang="en-US" sz="2200" dirty="0"/>
              <a:t>	Very good	4</a:t>
            </a:r>
          </a:p>
          <a:p>
            <a:pPr>
              <a:buNone/>
            </a:pPr>
            <a:endParaRPr lang="en-US" sz="2200"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F90B7EC-63A4-124A-CBCE-EF6FFC2D8FDC}"/>
              </a:ext>
            </a:extLst>
          </p:cNvPr>
          <p:cNvPicPr>
            <a:picLocks noChangeAspect="1"/>
          </p:cNvPicPr>
          <p:nvPr/>
        </p:nvPicPr>
        <p:blipFill>
          <a:blip r:embed="rId2"/>
          <a:stretch>
            <a:fillRect/>
          </a:stretch>
        </p:blipFill>
        <p:spPr>
          <a:xfrm>
            <a:off x="228600" y="1885950"/>
            <a:ext cx="8382000" cy="3086100"/>
          </a:xfrm>
          <a:prstGeom prst="rect">
            <a:avLst/>
          </a:prstGeom>
        </p:spPr>
      </p:pic>
    </p:spTree>
    <p:extLst>
      <p:ext uri="{BB962C8B-B14F-4D97-AF65-F5344CB8AC3E}">
        <p14:creationId xmlns:p14="http://schemas.microsoft.com/office/powerpoint/2010/main" xmlns="" val="193737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077200" cy="5562600"/>
          </a:xfrm>
        </p:spPr>
        <p:txBody>
          <a:bodyPr>
            <a:normAutofit fontScale="85000" lnSpcReduction="20000"/>
          </a:bodyPr>
          <a:lstStyle/>
          <a:p>
            <a:pPr>
              <a:buNone/>
            </a:pPr>
            <a:r>
              <a:rPr lang="en-US" b="1" dirty="0">
                <a:solidFill>
                  <a:srgbClr val="000099"/>
                </a:solidFill>
              </a:rPr>
              <a:t>c) Interval scale</a:t>
            </a:r>
            <a:r>
              <a:rPr lang="en-US" dirty="0">
                <a:solidFill>
                  <a:srgbClr val="000099"/>
                </a:solidFill>
              </a:rPr>
              <a:t>:</a:t>
            </a:r>
            <a:r>
              <a:rPr lang="en-US" dirty="0"/>
              <a:t> Interval scale implies both an ordering of categories and a measure of the distance between them. The differences between points on the scale are measurable and exactly equal.</a:t>
            </a:r>
          </a:p>
          <a:p>
            <a:pPr>
              <a:buNone/>
            </a:pPr>
            <a:endParaRPr lang="en-US" dirty="0"/>
          </a:p>
          <a:p>
            <a:pPr>
              <a:buNone/>
            </a:pPr>
            <a:r>
              <a:rPr lang="en-US" dirty="0">
                <a:solidFill>
                  <a:srgbClr val="000099"/>
                </a:solidFill>
              </a:rPr>
              <a:t>Example:</a:t>
            </a:r>
            <a:r>
              <a:rPr lang="en-US" dirty="0"/>
              <a:t> Number of absents each employee had in an</a:t>
            </a:r>
          </a:p>
          <a:p>
            <a:pPr>
              <a:buNone/>
            </a:pPr>
            <a:r>
              <a:rPr lang="en-US" dirty="0"/>
              <a:t>organization in a month.</a:t>
            </a:r>
          </a:p>
          <a:p>
            <a:pPr>
              <a:buNone/>
            </a:pPr>
            <a:endParaRPr lang="en-US" dirty="0"/>
          </a:p>
          <a:p>
            <a:pPr>
              <a:buNone/>
            </a:pPr>
            <a:r>
              <a:rPr lang="en-US" dirty="0"/>
              <a:t>No absences	0</a:t>
            </a:r>
          </a:p>
          <a:p>
            <a:pPr>
              <a:buNone/>
            </a:pPr>
            <a:r>
              <a:rPr lang="en-US" dirty="0"/>
              <a:t>One day	1</a:t>
            </a:r>
          </a:p>
          <a:p>
            <a:pPr>
              <a:buNone/>
            </a:pPr>
            <a:r>
              <a:rPr lang="en-US" dirty="0"/>
              <a:t>Two days	2</a:t>
            </a:r>
          </a:p>
          <a:p>
            <a:pPr>
              <a:buNone/>
            </a:pPr>
            <a:r>
              <a:rPr lang="en-US" dirty="0"/>
              <a:t>Three days	3	and so on. </a:t>
            </a:r>
          </a:p>
          <a:p>
            <a:pPr>
              <a:buNone/>
            </a:pPr>
            <a:endParaRPr lang="en-US" dirty="0"/>
          </a:p>
          <a:p>
            <a:pPr>
              <a:buClrTx/>
              <a:buFont typeface="Wingdings" pitchFamily="2" charset="2"/>
              <a:buChar char="Ø"/>
            </a:pPr>
            <a:r>
              <a:rPr lang="en-US" dirty="0"/>
              <a:t>The number of days here are categories which are ordered and allows us to measure exactly in a standard unit that three days is more than one day but less than six days. Four days absence is twice as many as two days and so on.</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AC1E14-3B30-CDB1-B24B-AB7A53D75E7F}"/>
              </a:ext>
            </a:extLst>
          </p:cNvPr>
          <p:cNvSpPr>
            <a:spLocks noGrp="1"/>
          </p:cNvSpPr>
          <p:nvPr>
            <p:ph idx="1"/>
          </p:nvPr>
        </p:nvSpPr>
        <p:spPr>
          <a:xfrm>
            <a:off x="457200" y="990600"/>
            <a:ext cx="7638288" cy="4953000"/>
          </a:xfrm>
        </p:spPr>
        <p:txBody>
          <a:bodyPr>
            <a:normAutofit/>
          </a:bodyPr>
          <a:lstStyle/>
          <a:p>
            <a:pPr marL="82296" indent="0">
              <a:buNone/>
            </a:pPr>
            <a:r>
              <a:rPr lang="en-US" sz="2200" b="1" dirty="0">
                <a:solidFill>
                  <a:srgbClr val="0033CC"/>
                </a:solidFill>
              </a:rPr>
              <a:t>d) Ratio scale:</a:t>
            </a:r>
          </a:p>
          <a:p>
            <a:pPr marL="82296" indent="0">
              <a:buNone/>
            </a:pPr>
            <a:r>
              <a:rPr lang="en-US" sz="2200" dirty="0"/>
              <a:t>A ratio scale is a quantitative scale where there is a true zero and equal intervals between neighboring points. </a:t>
            </a:r>
          </a:p>
          <a:p>
            <a:pPr marL="82296" indent="0">
              <a:buNone/>
            </a:pPr>
            <a:r>
              <a:rPr lang="en-US" sz="2200" dirty="0"/>
              <a:t>Unlike on an interval scale, a zero on a ratio scale means there is a total absence of the variable you are measuring. </a:t>
            </a:r>
          </a:p>
          <a:p>
            <a:pPr marL="82296" indent="0">
              <a:buNone/>
            </a:pPr>
            <a:endParaRPr lang="en-US" sz="2200" dirty="0"/>
          </a:p>
          <a:p>
            <a:pPr marL="82296" indent="0">
              <a:buNone/>
            </a:pPr>
            <a:r>
              <a:rPr lang="en-US" sz="2200" dirty="0"/>
              <a:t>Ex: Length, area, and population are examples of ratio scales.</a:t>
            </a:r>
          </a:p>
          <a:p>
            <a:pPr marL="82296" indent="0">
              <a:buNone/>
            </a:pPr>
            <a:r>
              <a:rPr lang="en-US" sz="2200" dirty="0">
                <a:solidFill>
                  <a:srgbClr val="0033CC"/>
                </a:solidFill>
              </a:rPr>
              <a:t>Ratio scales </a:t>
            </a:r>
            <a:r>
              <a:rPr lang="en-US" sz="2200" dirty="0"/>
              <a:t>are one of the most common ways to depict scale on maps. It tells the map reader that one unit on the map is equal to a certain number of units in the real world. Example: 1:2500. For example, 1:2500 means that 1 cm = 2500 cm</a:t>
            </a:r>
            <a:endParaRPr lang="en-IN" sz="2200" dirty="0"/>
          </a:p>
        </p:txBody>
      </p:sp>
    </p:spTree>
    <p:extLst>
      <p:ext uri="{BB962C8B-B14F-4D97-AF65-F5344CB8AC3E}">
        <p14:creationId xmlns:p14="http://schemas.microsoft.com/office/powerpoint/2010/main" xmlns="" val="283530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3FF181-0F2B-0631-47DF-620AD708C328}"/>
              </a:ext>
            </a:extLst>
          </p:cNvPr>
          <p:cNvSpPr>
            <a:spLocks noGrp="1"/>
          </p:cNvSpPr>
          <p:nvPr>
            <p:ph idx="1"/>
          </p:nvPr>
        </p:nvSpPr>
        <p:spPr>
          <a:xfrm>
            <a:off x="304800" y="1143000"/>
            <a:ext cx="7772400" cy="4114800"/>
          </a:xfrm>
        </p:spPr>
        <p:txBody>
          <a:bodyPr>
            <a:normAutofit/>
          </a:bodyPr>
          <a:lstStyle/>
          <a:p>
            <a:pPr marL="0" indent="0">
              <a:buNone/>
            </a:pPr>
            <a:r>
              <a:rPr lang="en-US" sz="2200" dirty="0">
                <a:solidFill>
                  <a:srgbClr val="CC0099"/>
                </a:solidFill>
              </a:rPr>
              <a:t>Few more examples:</a:t>
            </a:r>
          </a:p>
          <a:p>
            <a:pPr>
              <a:buClrTx/>
              <a:buFont typeface="Wingdings" panose="05000000000000000000" pitchFamily="2" charset="2"/>
              <a:buChar char="Ø"/>
            </a:pPr>
            <a:r>
              <a:rPr lang="en-US" sz="2200" dirty="0"/>
              <a:t>Income, height, weight, unemployment rate, and crime rate are examples of ratio data. As an analyst, you can say that a crime rate of 10% is twice that of 5%.</a:t>
            </a:r>
          </a:p>
          <a:p>
            <a:pPr marL="0" indent="0">
              <a:buClrTx/>
              <a:buNone/>
            </a:pPr>
            <a:endParaRPr lang="en-US" sz="2200" dirty="0"/>
          </a:p>
          <a:p>
            <a:pPr>
              <a:buClrTx/>
              <a:buFont typeface="Wingdings" panose="05000000000000000000" pitchFamily="2" charset="2"/>
              <a:buChar char="Ø"/>
            </a:pPr>
            <a:r>
              <a:rPr lang="en-US" sz="2200" dirty="0"/>
              <a:t>A ratio data example can be, that the weight of 90 kg is twice 45kg. No negative value: On a ratio scale there cannot be any negative value. The zero is the starting point in a ratio scale which means numerical value less than zero cannot exist. For example, a person cannot have negative height.</a:t>
            </a:r>
          </a:p>
          <a:p>
            <a:pPr marL="0" indent="0">
              <a:buNone/>
            </a:pPr>
            <a:endParaRPr lang="en-IN" sz="2200" dirty="0"/>
          </a:p>
        </p:txBody>
      </p:sp>
    </p:spTree>
    <p:extLst>
      <p:ext uri="{BB962C8B-B14F-4D97-AF65-F5344CB8AC3E}">
        <p14:creationId xmlns:p14="http://schemas.microsoft.com/office/powerpoint/2010/main" xmlns="" val="291683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FC4907-8017-3712-A124-8A7F7E12F5AD}"/>
              </a:ext>
            </a:extLst>
          </p:cNvPr>
          <p:cNvSpPr>
            <a:spLocks noGrp="1"/>
          </p:cNvSpPr>
          <p:nvPr>
            <p:ph idx="1"/>
          </p:nvPr>
        </p:nvSpPr>
        <p:spPr>
          <a:xfrm>
            <a:off x="304800" y="1028700"/>
            <a:ext cx="7772400" cy="3848100"/>
          </a:xfrm>
        </p:spPr>
        <p:txBody>
          <a:bodyPr>
            <a:normAutofit lnSpcReduction="10000"/>
          </a:bodyPr>
          <a:lstStyle/>
          <a:p>
            <a:pPr marL="425196" indent="-342900">
              <a:buClrTx/>
              <a:buFont typeface="Wingdings" panose="05000000000000000000" pitchFamily="2" charset="2"/>
              <a:buChar char="Ø"/>
            </a:pPr>
            <a:r>
              <a:rPr lang="en-US" sz="2200" dirty="0">
                <a:solidFill>
                  <a:srgbClr val="000099"/>
                </a:solidFill>
              </a:rPr>
              <a:t>Age </a:t>
            </a:r>
            <a:r>
              <a:rPr lang="en-US" sz="2200" dirty="0"/>
              <a:t>is typically considered to be measured on a ratio scale. This is because age has a true zero point, which means that a value of zero represents the absence of age. </a:t>
            </a:r>
          </a:p>
          <a:p>
            <a:pPr marL="425196" indent="-342900">
              <a:buClrTx/>
              <a:buFont typeface="Wingdings" panose="05000000000000000000" pitchFamily="2" charset="2"/>
              <a:buChar char="Ø"/>
            </a:pPr>
            <a:endParaRPr lang="en-US" sz="2200" dirty="0"/>
          </a:p>
          <a:p>
            <a:pPr marL="425196" indent="-342900">
              <a:buClrTx/>
              <a:buFont typeface="Wingdings" panose="05000000000000000000" pitchFamily="2" charset="2"/>
              <a:buChar char="Ø"/>
            </a:pPr>
            <a:r>
              <a:rPr lang="en-US" sz="2200" dirty="0"/>
              <a:t>In addition, it is possible to perform mathematical operations such as addition, subtraction, multiplication, and division on age values.</a:t>
            </a:r>
          </a:p>
          <a:p>
            <a:pPr marL="425196" indent="-342900">
              <a:buClrTx/>
              <a:buFont typeface="Wingdings" panose="05000000000000000000" pitchFamily="2" charset="2"/>
              <a:buChar char="Ø"/>
            </a:pPr>
            <a:endParaRPr lang="en-US" sz="2200" dirty="0"/>
          </a:p>
          <a:p>
            <a:pPr marL="425196" indent="-342900">
              <a:buClrTx/>
              <a:buFont typeface="Wingdings" panose="05000000000000000000" pitchFamily="2" charset="2"/>
              <a:buChar char="Ø"/>
            </a:pPr>
            <a:r>
              <a:rPr lang="en-US" sz="2200" dirty="0"/>
              <a:t>The most common examples of </a:t>
            </a:r>
            <a:r>
              <a:rPr lang="en-US" sz="2200" dirty="0">
                <a:solidFill>
                  <a:srgbClr val="0033CC"/>
                </a:solidFill>
              </a:rPr>
              <a:t>ratio scale</a:t>
            </a:r>
            <a:r>
              <a:rPr lang="en-US" sz="2200" dirty="0"/>
              <a:t> are height, money, age, weight etc.</a:t>
            </a:r>
            <a:endParaRPr lang="en-IN" sz="2200" dirty="0"/>
          </a:p>
        </p:txBody>
      </p:sp>
    </p:spTree>
    <p:extLst>
      <p:ext uri="{BB962C8B-B14F-4D97-AF65-F5344CB8AC3E}">
        <p14:creationId xmlns:p14="http://schemas.microsoft.com/office/powerpoint/2010/main" xmlns="" val="291192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3F9E9-3FF5-1E1E-AB00-D3A7884245F2}"/>
              </a:ext>
            </a:extLst>
          </p:cNvPr>
          <p:cNvSpPr>
            <a:spLocks noGrp="1"/>
          </p:cNvSpPr>
          <p:nvPr>
            <p:ph type="title"/>
          </p:nvPr>
        </p:nvSpPr>
        <p:spPr/>
        <p:txBody>
          <a:bodyPr>
            <a:normAutofit/>
          </a:bodyPr>
          <a:lstStyle/>
          <a:p>
            <a:r>
              <a:rPr lang="en-US" sz="2800" dirty="0"/>
              <a:t>difference between interval vs ratio scale</a:t>
            </a:r>
            <a:endParaRPr lang="en-IN" sz="2800" dirty="0"/>
          </a:p>
        </p:txBody>
      </p:sp>
      <p:sp>
        <p:nvSpPr>
          <p:cNvPr id="3" name="Content Placeholder 2">
            <a:extLst>
              <a:ext uri="{FF2B5EF4-FFF2-40B4-BE49-F238E27FC236}">
                <a16:creationId xmlns:a16="http://schemas.microsoft.com/office/drawing/2014/main" xmlns="" id="{1D3DF39A-DC5A-CF55-9F32-FF70D8DA3131}"/>
              </a:ext>
            </a:extLst>
          </p:cNvPr>
          <p:cNvSpPr>
            <a:spLocks noGrp="1"/>
          </p:cNvSpPr>
          <p:nvPr>
            <p:ph idx="1"/>
          </p:nvPr>
        </p:nvSpPr>
        <p:spPr>
          <a:xfrm>
            <a:off x="457200" y="1609416"/>
            <a:ext cx="7696200" cy="4846320"/>
          </a:xfrm>
        </p:spPr>
        <p:txBody>
          <a:bodyPr>
            <a:normAutofit/>
          </a:bodyPr>
          <a:lstStyle/>
          <a:p>
            <a:r>
              <a:rPr lang="en-US" sz="2200" dirty="0"/>
              <a:t>The difference between interval vs ratio scale comes from their ability to dip below zero. Interval scales hold no true zero and can represent values below zero. For example, you can measure temperatures below 0 degrees Celsius, such as -10 degrees.</a:t>
            </a:r>
          </a:p>
          <a:p>
            <a:r>
              <a:rPr lang="en-US" sz="2200" dirty="0"/>
              <a:t> Ratio variables, on the other hand, never fall below zero.</a:t>
            </a:r>
            <a:endParaRPr lang="en-IN" sz="2200" dirty="0"/>
          </a:p>
        </p:txBody>
      </p:sp>
    </p:spTree>
    <p:extLst>
      <p:ext uri="{BB962C8B-B14F-4D97-AF65-F5344CB8AC3E}">
        <p14:creationId xmlns:p14="http://schemas.microsoft.com/office/powerpoint/2010/main" xmlns="" val="405663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3400"/>
            <a:ext cx="5729068" cy="1295400"/>
          </a:xfrm>
        </p:spPr>
        <p:txBody>
          <a:bodyPr/>
          <a:lstStyle/>
          <a:p>
            <a:pPr algn="l"/>
            <a:r>
              <a:rPr lang="en-US" sz="3200" dirty="0"/>
              <a:t>Some of the Statistical Expressions</a:t>
            </a:r>
            <a:endParaRPr lang="en-US" dirty="0"/>
          </a:p>
        </p:txBody>
      </p:sp>
      <p:sp>
        <p:nvSpPr>
          <p:cNvPr id="3" name="Subtitle 2"/>
          <p:cNvSpPr>
            <a:spLocks noGrp="1"/>
          </p:cNvSpPr>
          <p:nvPr>
            <p:ph type="subTitle" idx="1"/>
          </p:nvPr>
        </p:nvSpPr>
        <p:spPr>
          <a:xfrm>
            <a:off x="2743200" y="2057400"/>
            <a:ext cx="6248400" cy="4495800"/>
          </a:xfrm>
        </p:spPr>
        <p:txBody>
          <a:bodyPr>
            <a:normAutofit fontScale="92500"/>
          </a:bodyPr>
          <a:lstStyle/>
          <a:p>
            <a:pPr algn="l"/>
            <a:r>
              <a:rPr lang="en-US" b="1" i="1" dirty="0">
                <a:solidFill>
                  <a:schemeClr val="accent6">
                    <a:lumMod val="60000"/>
                    <a:lumOff val="40000"/>
                  </a:schemeClr>
                </a:solidFill>
              </a:rPr>
              <a:t>Data</a:t>
            </a:r>
            <a:r>
              <a:rPr lang="en-US" b="1" i="1" dirty="0"/>
              <a:t>: </a:t>
            </a:r>
            <a:r>
              <a:rPr lang="en-US" dirty="0"/>
              <a:t>Data refers to any group of measurements that helps in providing information.</a:t>
            </a:r>
          </a:p>
          <a:p>
            <a:pPr algn="l"/>
            <a:r>
              <a:rPr lang="en-US" b="1" i="1" dirty="0">
                <a:solidFill>
                  <a:schemeClr val="accent6">
                    <a:lumMod val="60000"/>
                    <a:lumOff val="40000"/>
                  </a:schemeClr>
                </a:solidFill>
              </a:rPr>
              <a:t>Quantitative Data</a:t>
            </a:r>
            <a:r>
              <a:rPr lang="en-US" b="1" i="1" dirty="0"/>
              <a:t>:</a:t>
            </a:r>
            <a:r>
              <a:rPr lang="en-US" dirty="0"/>
              <a:t> Data that possess numerical properties are known as quantitative data.</a:t>
            </a:r>
          </a:p>
          <a:p>
            <a:pPr algn="l"/>
            <a:r>
              <a:rPr lang="en-US" b="1" i="1" dirty="0">
                <a:solidFill>
                  <a:schemeClr val="accent6">
                    <a:lumMod val="60000"/>
                    <a:lumOff val="40000"/>
                  </a:schemeClr>
                </a:solidFill>
              </a:rPr>
              <a:t>Qualitative Data</a:t>
            </a:r>
            <a:r>
              <a:rPr lang="en-US" b="1" i="1" dirty="0"/>
              <a:t>: </a:t>
            </a:r>
            <a:r>
              <a:rPr lang="en-US" dirty="0"/>
              <a:t>Qualitative data reflects non-numeric features or qualities of experimental units. Ex: </a:t>
            </a:r>
            <a:r>
              <a:rPr lang="en-US" dirty="0" err="1"/>
              <a:t>colour</a:t>
            </a:r>
            <a:r>
              <a:rPr lang="en-US" dirty="0"/>
              <a:t>, gender, good, high, low.</a:t>
            </a:r>
          </a:p>
          <a:p>
            <a:pPr algn="l"/>
            <a:r>
              <a:rPr lang="en-US" b="1" i="1" dirty="0">
                <a:solidFill>
                  <a:schemeClr val="accent6">
                    <a:lumMod val="60000"/>
                    <a:lumOff val="40000"/>
                  </a:schemeClr>
                </a:solidFill>
              </a:rPr>
              <a:t>Statistics</a:t>
            </a:r>
            <a:r>
              <a:rPr lang="en-US" b="1" i="1" dirty="0"/>
              <a:t>: </a:t>
            </a:r>
            <a:r>
              <a:rPr lang="en-US" dirty="0"/>
              <a:t>Statistics is the use of data to help the decision-makers to reach better decisions.</a:t>
            </a:r>
          </a:p>
          <a:p>
            <a:pPr algn="l"/>
            <a:r>
              <a:rPr lang="en-US" b="1" i="1" dirty="0">
                <a:solidFill>
                  <a:schemeClr val="accent6">
                    <a:lumMod val="60000"/>
                    <a:lumOff val="40000"/>
                  </a:schemeClr>
                </a:solidFill>
              </a:rPr>
              <a:t>Variable</a:t>
            </a:r>
            <a:r>
              <a:rPr lang="en-US" b="1" i="1" dirty="0"/>
              <a:t>:</a:t>
            </a:r>
            <a:r>
              <a:rPr lang="en-US" dirty="0"/>
              <a:t> A variable is a characteristic that may take on different values at different times, places or situations. Ex: income, wages, population, no. of SHGs, political parties, voters.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6194F3-E522-3D0A-E6E4-EB88C8509BB2}"/>
              </a:ext>
            </a:extLst>
          </p:cNvPr>
          <p:cNvSpPr>
            <a:spLocks noGrp="1"/>
          </p:cNvSpPr>
          <p:nvPr>
            <p:ph idx="1"/>
          </p:nvPr>
        </p:nvSpPr>
        <p:spPr>
          <a:xfrm>
            <a:off x="304800" y="597877"/>
            <a:ext cx="8001000" cy="5662246"/>
          </a:xfrm>
        </p:spPr>
        <p:txBody>
          <a:bodyPr>
            <a:normAutofit/>
          </a:bodyPr>
          <a:lstStyle/>
          <a:p>
            <a:pPr marL="82296" indent="0">
              <a:buNone/>
            </a:pPr>
            <a:r>
              <a:rPr lang="en-IN" sz="2200" b="1" i="0" u="none" strike="noStrike" baseline="0" dirty="0">
                <a:solidFill>
                  <a:srgbClr val="0033CC"/>
                </a:solidFill>
              </a:rPr>
              <a:t>Attributes:</a:t>
            </a:r>
            <a:endParaRPr lang="en-US" sz="2200" b="1" dirty="0">
              <a:solidFill>
                <a:srgbClr val="0033CC"/>
              </a:solidFill>
            </a:endParaRPr>
          </a:p>
          <a:p>
            <a:pPr marL="82296" indent="0">
              <a:buNone/>
            </a:pPr>
            <a:r>
              <a:rPr lang="en-US" sz="2200" dirty="0"/>
              <a:t>An attribute refers to the quality of a characteristic. </a:t>
            </a:r>
          </a:p>
          <a:p>
            <a:pPr marL="82296" indent="0">
              <a:buNone/>
            </a:pPr>
            <a:r>
              <a:rPr lang="en-US" sz="2200" dirty="0"/>
              <a:t>The theory of attributes deals with qualitative types of characteristics that are calculated by using quantitative measurements. </a:t>
            </a:r>
          </a:p>
          <a:p>
            <a:pPr marL="82296" indent="0">
              <a:buNone/>
            </a:pPr>
            <a:r>
              <a:rPr lang="en-US" sz="2200" dirty="0"/>
              <a:t>Therefore, the attribute needs slightly different kinds of statistical treatments, which the variables do not get.</a:t>
            </a:r>
          </a:p>
          <a:p>
            <a:pPr marL="82296" indent="0">
              <a:buNone/>
            </a:pPr>
            <a:r>
              <a:rPr lang="en-US" sz="2200" dirty="0">
                <a:solidFill>
                  <a:srgbClr val="CC0099"/>
                </a:solidFill>
              </a:rPr>
              <a:t>For example</a:t>
            </a:r>
            <a:r>
              <a:rPr lang="en-US" sz="2200" dirty="0"/>
              <a:t>, eye color is an attribute of a person.</a:t>
            </a:r>
          </a:p>
          <a:p>
            <a:pPr marL="82296" indent="0">
              <a:buNone/>
            </a:pPr>
            <a:r>
              <a:rPr lang="en-US" sz="2200" dirty="0">
                <a:solidFill>
                  <a:srgbClr val="0033CC"/>
                </a:solidFill>
              </a:rPr>
              <a:t>Attributes</a:t>
            </a:r>
            <a:r>
              <a:rPr lang="en-US" sz="2200" dirty="0"/>
              <a:t> refer to the characteristics of the item under study, like the habit of smoking, or drinking. So ‘smoking’ and ‘drinking’ both refer to the example of an attribute.</a:t>
            </a:r>
          </a:p>
          <a:p>
            <a:pPr marL="82296" indent="0">
              <a:buNone/>
            </a:pPr>
            <a:r>
              <a:rPr lang="en-US" sz="2200" dirty="0"/>
              <a:t>In statistics classifying data based on attributes or characteristic is known as qualitative classification of data. Example of attributes are region, caste etc.</a:t>
            </a:r>
            <a:endParaRPr lang="en-IN" sz="2200" dirty="0"/>
          </a:p>
        </p:txBody>
      </p:sp>
    </p:spTree>
    <p:extLst>
      <p:ext uri="{BB962C8B-B14F-4D97-AF65-F5344CB8AC3E}">
        <p14:creationId xmlns:p14="http://schemas.microsoft.com/office/powerpoint/2010/main" xmlns="" val="415726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CD3D8DB-34BB-A9C6-AE06-F7A7331FA99C}"/>
              </a:ext>
            </a:extLst>
          </p:cNvPr>
          <p:cNvPicPr>
            <a:picLocks noChangeAspect="1"/>
          </p:cNvPicPr>
          <p:nvPr/>
        </p:nvPicPr>
        <p:blipFill>
          <a:blip r:embed="rId2"/>
          <a:stretch>
            <a:fillRect/>
          </a:stretch>
        </p:blipFill>
        <p:spPr>
          <a:xfrm>
            <a:off x="457200" y="1371600"/>
            <a:ext cx="8001000" cy="4500563"/>
          </a:xfrm>
          <a:prstGeom prst="rect">
            <a:avLst/>
          </a:prstGeom>
        </p:spPr>
      </p:pic>
    </p:spTree>
    <p:extLst>
      <p:ext uri="{BB962C8B-B14F-4D97-AF65-F5344CB8AC3E}">
        <p14:creationId xmlns:p14="http://schemas.microsoft.com/office/powerpoint/2010/main" xmlns="" val="3395671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7772400" cy="5693736"/>
          </a:xfrm>
        </p:spPr>
        <p:txBody>
          <a:bodyPr>
            <a:normAutofit/>
          </a:bodyPr>
          <a:lstStyle/>
          <a:p>
            <a:pPr>
              <a:buNone/>
            </a:pPr>
            <a:r>
              <a:rPr lang="en-US" sz="2400" b="1" dirty="0">
                <a:solidFill>
                  <a:srgbClr val="000099"/>
                </a:solidFill>
              </a:rPr>
              <a:t>Grouped and Ungrouped Data</a:t>
            </a:r>
            <a:endParaRPr lang="en-US" sz="2400" dirty="0">
              <a:solidFill>
                <a:srgbClr val="000099"/>
              </a:solidFill>
            </a:endParaRPr>
          </a:p>
          <a:p>
            <a:pPr>
              <a:buNone/>
            </a:pPr>
            <a:endParaRPr lang="en-US" sz="2200" dirty="0"/>
          </a:p>
          <a:p>
            <a:pPr>
              <a:buNone/>
            </a:pPr>
            <a:r>
              <a:rPr lang="en-US" sz="2200" dirty="0"/>
              <a:t>Ungrouped Data: The data obtained in original form are</a:t>
            </a:r>
          </a:p>
          <a:p>
            <a:pPr>
              <a:buNone/>
            </a:pPr>
            <a:r>
              <a:rPr lang="en-US" sz="2200" dirty="0"/>
              <a:t>called raw data or ungrouped data.</a:t>
            </a:r>
          </a:p>
          <a:p>
            <a:pPr>
              <a:buNone/>
            </a:pPr>
            <a:r>
              <a:rPr lang="en-US" sz="2200" dirty="0">
                <a:solidFill>
                  <a:srgbClr val="000099"/>
                </a:solidFill>
              </a:rPr>
              <a:t>Example:</a:t>
            </a:r>
            <a:r>
              <a:rPr lang="en-US" sz="2200" dirty="0"/>
              <a:t> The marks obtained by 25 students in a class in </a:t>
            </a:r>
            <a:r>
              <a:rPr lang="en-US" sz="2200"/>
              <a:t>a </a:t>
            </a:r>
          </a:p>
          <a:p>
            <a:pPr>
              <a:buNone/>
            </a:pPr>
            <a:r>
              <a:rPr lang="en-US" sz="2200"/>
              <a:t>certain examination are </a:t>
            </a:r>
            <a:r>
              <a:rPr lang="en-US" sz="2200" dirty="0"/>
              <a:t>given below;</a:t>
            </a:r>
          </a:p>
          <a:p>
            <a:pPr>
              <a:buNone/>
            </a:pPr>
            <a:endParaRPr lang="en-US" sz="2200" dirty="0"/>
          </a:p>
          <a:p>
            <a:pPr>
              <a:buNone/>
            </a:pPr>
            <a:r>
              <a:rPr lang="en-US" sz="2200" dirty="0"/>
              <a:t>25, 8, 37, 16, 45, 40, 29, 12, 42, 25, 14, 16, 16, 20, 10, 36, </a:t>
            </a:r>
          </a:p>
          <a:p>
            <a:pPr>
              <a:buNone/>
            </a:pPr>
            <a:r>
              <a:rPr lang="en-US" sz="2200" dirty="0"/>
              <a:t>33, 24, 25, 35, 11, 30, 45, 48.</a:t>
            </a:r>
          </a:p>
          <a:p>
            <a:pPr>
              <a:buNone/>
            </a:pPr>
            <a:endParaRPr lang="en-US" sz="2200" dirty="0"/>
          </a:p>
          <a:p>
            <a:pPr>
              <a:buNone/>
            </a:pPr>
            <a:r>
              <a:rPr lang="en-US" sz="2200" dirty="0"/>
              <a:t>This is ungrouped data which is in original form without any </a:t>
            </a:r>
          </a:p>
          <a:p>
            <a:pPr>
              <a:buNone/>
            </a:pPr>
            <a:r>
              <a:rPr lang="en-US" sz="2200" dirty="0"/>
              <a:t>ordering or grouping.</a:t>
            </a:r>
          </a:p>
          <a:p>
            <a:pPr>
              <a:buNone/>
            </a:pP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229600" cy="5410200"/>
          </a:xfrm>
        </p:spPr>
        <p:txBody>
          <a:bodyPr>
            <a:normAutofit/>
          </a:bodyPr>
          <a:lstStyle/>
          <a:p>
            <a:pPr>
              <a:buNone/>
            </a:pPr>
            <a:r>
              <a:rPr lang="en-US" sz="2400" b="1" dirty="0">
                <a:solidFill>
                  <a:srgbClr val="000099"/>
                </a:solidFill>
              </a:rPr>
              <a:t>Grouped Data</a:t>
            </a:r>
          </a:p>
          <a:p>
            <a:pPr>
              <a:buNone/>
            </a:pPr>
            <a:endParaRPr lang="en-US" sz="2200" dirty="0"/>
          </a:p>
          <a:p>
            <a:pPr>
              <a:buNone/>
            </a:pPr>
            <a:r>
              <a:rPr lang="en-US" sz="2200" dirty="0"/>
              <a:t>To put the data in a more condensed form, we make </a:t>
            </a:r>
          </a:p>
          <a:p>
            <a:pPr>
              <a:buNone/>
            </a:pPr>
            <a:r>
              <a:rPr lang="en-US" sz="2200" dirty="0"/>
              <a:t>groups of suitable size, and mention the frequency of each </a:t>
            </a:r>
          </a:p>
          <a:p>
            <a:pPr>
              <a:buNone/>
            </a:pPr>
            <a:r>
              <a:rPr lang="en-US" sz="2200" dirty="0"/>
              <a:t>group. Such a table is called a grouped frequency distribution </a:t>
            </a:r>
          </a:p>
          <a:p>
            <a:pPr>
              <a:buNone/>
            </a:pPr>
            <a:r>
              <a:rPr lang="en-US" sz="2200" dirty="0"/>
              <a:t>table. Here we aggregate or group the data into ordered </a:t>
            </a:r>
          </a:p>
          <a:p>
            <a:pPr>
              <a:buNone/>
            </a:pPr>
            <a:r>
              <a:rPr lang="en-US" sz="2200" dirty="0"/>
              <a:t>categories.</a:t>
            </a:r>
          </a:p>
          <a:p>
            <a:pPr>
              <a:buNone/>
            </a:pPr>
            <a:endParaRPr lang="en-US" sz="2200" dirty="0"/>
          </a:p>
          <a:p>
            <a:pPr>
              <a:buNone/>
            </a:pPr>
            <a:r>
              <a:rPr lang="en-US" sz="2200" dirty="0"/>
              <a:t>	Employees age	     No. of cases</a:t>
            </a:r>
          </a:p>
          <a:p>
            <a:pPr>
              <a:buNone/>
            </a:pPr>
            <a:r>
              <a:rPr lang="en-US" sz="2200" dirty="0"/>
              <a:t>		16-20 years		47</a:t>
            </a:r>
          </a:p>
          <a:p>
            <a:pPr>
              <a:buNone/>
            </a:pPr>
            <a:r>
              <a:rPr lang="en-US" sz="2200" dirty="0"/>
              <a:t>		21-30 years		95</a:t>
            </a:r>
          </a:p>
          <a:p>
            <a:pPr>
              <a:buNone/>
            </a:pPr>
            <a:r>
              <a:rPr lang="en-US" sz="2200" dirty="0"/>
              <a:t>		31-40 years		67</a:t>
            </a:r>
          </a:p>
          <a:p>
            <a:pPr>
              <a:buNone/>
            </a:pPr>
            <a:r>
              <a:rPr lang="en-US" sz="2200" dirty="0"/>
              <a:t>		41-50 years		71</a:t>
            </a:r>
          </a:p>
          <a:p>
            <a:pPr>
              <a:buNone/>
            </a:pP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153400" cy="5998536"/>
          </a:xfrm>
        </p:spPr>
        <p:txBody>
          <a:bodyPr>
            <a:normAutofit/>
          </a:bodyPr>
          <a:lstStyle/>
          <a:p>
            <a:pPr>
              <a:buNone/>
            </a:pPr>
            <a:r>
              <a:rPr lang="en-US" sz="2400" b="1" dirty="0">
                <a:solidFill>
                  <a:srgbClr val="000099"/>
                </a:solidFill>
              </a:rPr>
              <a:t>Descriptive statistics</a:t>
            </a:r>
            <a:endParaRPr lang="en-US" sz="2400" dirty="0">
              <a:solidFill>
                <a:srgbClr val="000099"/>
              </a:solidFill>
            </a:endParaRPr>
          </a:p>
          <a:p>
            <a:pPr>
              <a:buNone/>
            </a:pPr>
            <a:r>
              <a:rPr lang="en-US" sz="2200" dirty="0"/>
              <a:t> </a:t>
            </a:r>
          </a:p>
          <a:p>
            <a:pPr>
              <a:buNone/>
            </a:pPr>
            <a:r>
              <a:rPr lang="en-US" sz="2200" dirty="0"/>
              <a:t>Descriptive statistics provide a concise summary of data. We </a:t>
            </a:r>
          </a:p>
          <a:p>
            <a:pPr>
              <a:buNone/>
            </a:pPr>
            <a:r>
              <a:rPr lang="en-US" sz="2200" dirty="0"/>
              <a:t>can summarize data numerically i.e. in the form of tables or </a:t>
            </a:r>
          </a:p>
          <a:p>
            <a:pPr>
              <a:buNone/>
            </a:pPr>
            <a:r>
              <a:rPr lang="en-US" sz="2200" dirty="0"/>
              <a:t>graphically in a meaningful way by using descriptive statistics.</a:t>
            </a:r>
          </a:p>
          <a:p>
            <a:pPr>
              <a:buNone/>
            </a:pPr>
            <a:endParaRPr lang="en-US" sz="2200" dirty="0"/>
          </a:p>
          <a:p>
            <a:pPr>
              <a:buNone/>
            </a:pPr>
            <a:r>
              <a:rPr lang="en-US" sz="2200" dirty="0">
                <a:solidFill>
                  <a:srgbClr val="000099"/>
                </a:solidFill>
              </a:rPr>
              <a:t>Example:</a:t>
            </a:r>
            <a:r>
              <a:rPr lang="en-US" sz="2200" dirty="0"/>
              <a:t> Marks obtained by students in a class.</a:t>
            </a:r>
          </a:p>
          <a:p>
            <a:pPr>
              <a:buNone/>
            </a:pPr>
            <a:endParaRPr lang="en-US" sz="2200" dirty="0"/>
          </a:p>
        </p:txBody>
      </p:sp>
      <p:graphicFrame>
        <p:nvGraphicFramePr>
          <p:cNvPr id="4" name="Table 3"/>
          <p:cNvGraphicFramePr>
            <a:graphicFrameLocks noGrp="1"/>
          </p:cNvGraphicFramePr>
          <p:nvPr/>
        </p:nvGraphicFramePr>
        <p:xfrm>
          <a:off x="2286000" y="3657600"/>
          <a:ext cx="3048000" cy="2651760"/>
        </p:xfrm>
        <a:graphic>
          <a:graphicData uri="http://schemas.openxmlformats.org/drawingml/2006/table">
            <a:tbl>
              <a:tblPr/>
              <a:tblGrid>
                <a:gridCol w="1892921">
                  <a:extLst>
                    <a:ext uri="{9D8B030D-6E8A-4147-A177-3AD203B41FA5}">
                      <a16:colId xmlns:a16="http://schemas.microsoft.com/office/drawing/2014/main" xmlns="" val="20000"/>
                    </a:ext>
                  </a:extLst>
                </a:gridCol>
                <a:gridCol w="1155079">
                  <a:extLst>
                    <a:ext uri="{9D8B030D-6E8A-4147-A177-3AD203B41FA5}">
                      <a16:colId xmlns:a16="http://schemas.microsoft.com/office/drawing/2014/main" xmlns="" val="20001"/>
                    </a:ext>
                  </a:extLst>
                </a:gridCol>
              </a:tblGrid>
              <a:tr h="487680">
                <a:tc>
                  <a:txBody>
                    <a:bodyPr/>
                    <a:lstStyle/>
                    <a:p>
                      <a:pPr marL="0" marR="0" algn="ctr">
                        <a:lnSpc>
                          <a:spcPct val="115000"/>
                        </a:lnSpc>
                        <a:spcBef>
                          <a:spcPts val="0"/>
                        </a:spcBef>
                        <a:spcAft>
                          <a:spcPts val="0"/>
                        </a:spcAft>
                      </a:pPr>
                      <a:r>
                        <a:rPr lang="en-US" sz="2000" b="1" dirty="0">
                          <a:latin typeface="Times New Roman" pitchFamily="18" charset="0"/>
                          <a:ea typeface="Times New Roman"/>
                          <a:cs typeface="Times New Roman" pitchFamily="18" charset="0"/>
                        </a:rPr>
                        <a:t>Statistic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Times New Roman" pitchFamily="18" charset="0"/>
                          <a:ea typeface="Times New Roman"/>
                          <a:cs typeface="Times New Roman"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87680">
                <a:tc>
                  <a:txBody>
                    <a:bodyPr/>
                    <a:lstStyle/>
                    <a:p>
                      <a:pPr marL="0" marR="0">
                        <a:lnSpc>
                          <a:spcPct val="115000"/>
                        </a:lnSpc>
                        <a:spcBef>
                          <a:spcPts val="0"/>
                        </a:spcBef>
                        <a:spcAft>
                          <a:spcPts val="0"/>
                        </a:spcAft>
                      </a:pPr>
                      <a:r>
                        <a:rPr lang="en-US" sz="2000" b="1">
                          <a:latin typeface="Times New Roman" pitchFamily="18" charset="0"/>
                          <a:ea typeface="Times New Roman"/>
                          <a:cs typeface="Times New Roman" pitchFamily="18" charset="0"/>
                        </a:rPr>
                        <a:t>Mean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dirty="0">
                          <a:latin typeface="Times New Roman" pitchFamily="18" charset="0"/>
                          <a:ea typeface="Calibri"/>
                          <a:cs typeface="Times New Roman" pitchFamily="18" charset="0"/>
                        </a:rPr>
                        <a:t>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7680">
                <a:tc>
                  <a:txBody>
                    <a:bodyPr/>
                    <a:lstStyle/>
                    <a:p>
                      <a:pPr marL="0" marR="0">
                        <a:lnSpc>
                          <a:spcPct val="115000"/>
                        </a:lnSpc>
                        <a:spcBef>
                          <a:spcPts val="0"/>
                        </a:spcBef>
                        <a:spcAft>
                          <a:spcPts val="0"/>
                        </a:spcAft>
                      </a:pPr>
                      <a:r>
                        <a:rPr lang="en-US" sz="2000" b="1">
                          <a:latin typeface="Times New Roman" pitchFamily="18" charset="0"/>
                          <a:ea typeface="Times New Roman"/>
                          <a:cs typeface="Times New Roman" pitchFamily="18" charset="0"/>
                        </a:rPr>
                        <a:t>Standard deviation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dirty="0">
                          <a:latin typeface="Times New Roman" pitchFamily="18" charset="0"/>
                          <a:ea typeface="Calibri"/>
                          <a:cs typeface="Times New Roman"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87680">
                <a:tc>
                  <a:txBody>
                    <a:bodyPr/>
                    <a:lstStyle/>
                    <a:p>
                      <a:pPr marL="0" marR="0">
                        <a:lnSpc>
                          <a:spcPct val="115000"/>
                        </a:lnSpc>
                        <a:spcBef>
                          <a:spcPts val="0"/>
                        </a:spcBef>
                        <a:spcAft>
                          <a:spcPts val="0"/>
                        </a:spcAft>
                      </a:pPr>
                      <a:r>
                        <a:rPr lang="en-US" sz="2000" b="1">
                          <a:latin typeface="Times New Roman" pitchFamily="18" charset="0"/>
                          <a:ea typeface="Times New Roman"/>
                          <a:cs typeface="Times New Roman" pitchFamily="18" charset="0"/>
                        </a:rPr>
                        <a:t>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dirty="0">
                          <a:latin typeface="Times New Roman" pitchFamily="18" charset="0"/>
                          <a:ea typeface="Calibri"/>
                          <a:cs typeface="Times New Roman"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87680">
                <a:tc>
                  <a:txBody>
                    <a:bodyPr/>
                    <a:lstStyle/>
                    <a:p>
                      <a:pPr marL="0" marR="0">
                        <a:lnSpc>
                          <a:spcPct val="115000"/>
                        </a:lnSpc>
                        <a:spcBef>
                          <a:spcPts val="0"/>
                        </a:spcBef>
                        <a:spcAft>
                          <a:spcPts val="0"/>
                        </a:spcAft>
                      </a:pPr>
                      <a:r>
                        <a:rPr lang="en-US" sz="2000" b="1">
                          <a:latin typeface="Times New Roman" pitchFamily="18" charset="0"/>
                          <a:ea typeface="Times New Roman"/>
                          <a:cs typeface="Times New Roman" pitchFamily="18" charset="0"/>
                        </a:rPr>
                        <a:t>N (sample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latin typeface="Times New Roman" pitchFamily="18" charset="0"/>
                          <a:ea typeface="Times New Roman"/>
                          <a:cs typeface="Times New Roman" pitchFamily="18"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9308" y="1295400"/>
            <a:ext cx="8428892" cy="4038600"/>
          </a:xfrm>
        </p:spPr>
        <p:txBody>
          <a:bodyPr>
            <a:normAutofit/>
          </a:bodyPr>
          <a:lstStyle/>
          <a:p>
            <a:pPr>
              <a:buNone/>
            </a:pPr>
            <a:r>
              <a:rPr lang="en-US" sz="2100" dirty="0"/>
              <a:t>Descriptive statistics summarize and organize characteristics of a </a:t>
            </a:r>
          </a:p>
          <a:p>
            <a:pPr>
              <a:buNone/>
            </a:pPr>
            <a:r>
              <a:rPr lang="en-US" sz="2100" dirty="0"/>
              <a:t>data set. A data set is a collection of responses or observations </a:t>
            </a:r>
          </a:p>
          <a:p>
            <a:pPr>
              <a:buNone/>
            </a:pPr>
            <a:r>
              <a:rPr lang="en-US" sz="2100" dirty="0"/>
              <a:t>from a sample or entire population.</a:t>
            </a:r>
          </a:p>
          <a:p>
            <a:pPr>
              <a:buNone/>
            </a:pPr>
            <a:endParaRPr lang="en-US" sz="2100" dirty="0"/>
          </a:p>
          <a:p>
            <a:pPr>
              <a:buNone/>
            </a:pPr>
            <a:r>
              <a:rPr lang="en-US" sz="2100" dirty="0"/>
              <a:t>In quantitative research, after collecting data, the first step of </a:t>
            </a:r>
          </a:p>
          <a:p>
            <a:pPr>
              <a:buNone/>
            </a:pPr>
            <a:r>
              <a:rPr lang="en-US" sz="2100" dirty="0"/>
              <a:t>statistical analysis is to describe characteristics of the </a:t>
            </a:r>
          </a:p>
          <a:p>
            <a:pPr>
              <a:buNone/>
            </a:pPr>
            <a:r>
              <a:rPr lang="en-US" sz="2100" dirty="0"/>
              <a:t>responses, such as the average of one variable (e.g., age), or the </a:t>
            </a:r>
          </a:p>
          <a:p>
            <a:pPr>
              <a:buNone/>
            </a:pPr>
            <a:r>
              <a:rPr lang="en-US" sz="2100" dirty="0"/>
              <a:t>relation between two variables (e.g., age and creativity).</a:t>
            </a:r>
          </a:p>
          <a:p>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229600" cy="5846136"/>
          </a:xfrm>
        </p:spPr>
        <p:txBody>
          <a:bodyPr>
            <a:normAutofit/>
          </a:bodyPr>
          <a:lstStyle/>
          <a:p>
            <a:pPr>
              <a:buNone/>
            </a:pPr>
            <a:r>
              <a:rPr lang="en-US" sz="2200" dirty="0"/>
              <a:t>Typically, there are two general types of descriptive statistics </a:t>
            </a:r>
          </a:p>
          <a:p>
            <a:pPr>
              <a:buNone/>
            </a:pPr>
            <a:r>
              <a:rPr lang="en-US" sz="2200" dirty="0"/>
              <a:t>That are used to describe data apart from tables and graphs.</a:t>
            </a:r>
          </a:p>
          <a:p>
            <a:pPr>
              <a:buNone/>
            </a:pPr>
            <a:endParaRPr lang="en-US" sz="2200" dirty="0"/>
          </a:p>
          <a:p>
            <a:pPr marL="457200" indent="-457200">
              <a:buNone/>
            </a:pPr>
            <a:r>
              <a:rPr lang="en-US" sz="2200" b="1" dirty="0">
                <a:solidFill>
                  <a:srgbClr val="000099"/>
                </a:solidFill>
              </a:rPr>
              <a:t>a) Measures of central tendency:</a:t>
            </a:r>
            <a:r>
              <a:rPr lang="en-US" sz="2200" dirty="0"/>
              <a:t> To describe the </a:t>
            </a:r>
          </a:p>
          <a:p>
            <a:pPr marL="457200" indent="-457200">
              <a:buNone/>
            </a:pPr>
            <a:r>
              <a:rPr lang="en-US" sz="2200" dirty="0"/>
              <a:t>characteristic of the entire mass of heavy data with a single </a:t>
            </a:r>
          </a:p>
          <a:p>
            <a:pPr marL="457200" indent="-457200">
              <a:buNone/>
            </a:pPr>
            <a:r>
              <a:rPr lang="en-US" sz="2200" dirty="0"/>
              <a:t>value we use descriptive statistics such as Mean, median and </a:t>
            </a:r>
          </a:p>
          <a:p>
            <a:pPr marL="457200" indent="-457200">
              <a:buNone/>
            </a:pPr>
            <a:r>
              <a:rPr lang="en-US" sz="2200" dirty="0"/>
              <a:t>mode.</a:t>
            </a:r>
          </a:p>
          <a:p>
            <a:pPr marL="457200" indent="-457200">
              <a:buNone/>
            </a:pPr>
            <a:endParaRPr lang="en-US" sz="2200" dirty="0"/>
          </a:p>
          <a:p>
            <a:pPr>
              <a:buNone/>
            </a:pPr>
            <a:r>
              <a:rPr lang="en-US" sz="2200" b="1" dirty="0">
                <a:solidFill>
                  <a:srgbClr val="000099"/>
                </a:solidFill>
              </a:rPr>
              <a:t>b) Measures of spread:</a:t>
            </a:r>
            <a:r>
              <a:rPr lang="en-US" sz="2200" dirty="0"/>
              <a:t> To understand scatter, spread or </a:t>
            </a:r>
          </a:p>
          <a:p>
            <a:pPr>
              <a:buNone/>
            </a:pPr>
            <a:r>
              <a:rPr lang="en-US" sz="2200" dirty="0"/>
              <a:t>Variation we use measures of spread or measures of variation </a:t>
            </a:r>
          </a:p>
          <a:p>
            <a:pPr>
              <a:buNone/>
            </a:pPr>
            <a:r>
              <a:rPr lang="en-US" sz="2200" dirty="0"/>
              <a:t>such as Range, quartiles, absolute deviation, variance </a:t>
            </a:r>
          </a:p>
          <a:p>
            <a:pPr>
              <a:buNone/>
            </a:pPr>
            <a:r>
              <a:rPr lang="en-US" sz="2200" dirty="0"/>
              <a:t>and standard deviation.</a:t>
            </a:r>
          </a:p>
          <a:p>
            <a:pPr>
              <a:buNone/>
            </a:pP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D37E850-533B-2600-4A3B-F489B52B02A0}"/>
              </a:ext>
            </a:extLst>
          </p:cNvPr>
          <p:cNvPicPr>
            <a:picLocks noChangeAspect="1"/>
          </p:cNvPicPr>
          <p:nvPr/>
        </p:nvPicPr>
        <p:blipFill>
          <a:blip r:embed="rId2"/>
          <a:stretch>
            <a:fillRect/>
          </a:stretch>
        </p:blipFill>
        <p:spPr>
          <a:xfrm>
            <a:off x="228600" y="610848"/>
            <a:ext cx="8501001" cy="5713751"/>
          </a:xfrm>
          <a:prstGeom prst="rect">
            <a:avLst/>
          </a:prstGeom>
        </p:spPr>
      </p:pic>
    </p:spTree>
    <p:extLst>
      <p:ext uri="{BB962C8B-B14F-4D97-AF65-F5344CB8AC3E}">
        <p14:creationId xmlns:p14="http://schemas.microsoft.com/office/powerpoint/2010/main" xmlns="" val="2550790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21A834D-6154-080F-075B-3FE414707FF6}"/>
              </a:ext>
            </a:extLst>
          </p:cNvPr>
          <p:cNvPicPr>
            <a:picLocks noChangeAspect="1"/>
          </p:cNvPicPr>
          <p:nvPr/>
        </p:nvPicPr>
        <p:blipFill>
          <a:blip r:embed="rId2"/>
          <a:stretch>
            <a:fillRect/>
          </a:stretch>
        </p:blipFill>
        <p:spPr>
          <a:xfrm>
            <a:off x="338750" y="1066800"/>
            <a:ext cx="8193387" cy="4572000"/>
          </a:xfrm>
          <a:prstGeom prst="rect">
            <a:avLst/>
          </a:prstGeom>
        </p:spPr>
      </p:pic>
    </p:spTree>
    <p:extLst>
      <p:ext uri="{BB962C8B-B14F-4D97-AF65-F5344CB8AC3E}">
        <p14:creationId xmlns:p14="http://schemas.microsoft.com/office/powerpoint/2010/main" xmlns="" val="174413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B04E101-08DF-0E23-720E-0E63FA7D77DB}"/>
              </a:ext>
            </a:extLst>
          </p:cNvPr>
          <p:cNvPicPr>
            <a:picLocks noChangeAspect="1"/>
          </p:cNvPicPr>
          <p:nvPr/>
        </p:nvPicPr>
        <p:blipFill>
          <a:blip r:embed="rId2"/>
          <a:stretch>
            <a:fillRect/>
          </a:stretch>
        </p:blipFill>
        <p:spPr>
          <a:xfrm>
            <a:off x="1129486" y="1143000"/>
            <a:ext cx="6223002" cy="3581401"/>
          </a:xfrm>
          <a:prstGeom prst="rect">
            <a:avLst/>
          </a:prstGeom>
        </p:spPr>
      </p:pic>
    </p:spTree>
    <p:extLst>
      <p:ext uri="{BB962C8B-B14F-4D97-AF65-F5344CB8AC3E}">
        <p14:creationId xmlns:p14="http://schemas.microsoft.com/office/powerpoint/2010/main" xmlns="" val="147272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3400"/>
            <a:ext cx="6400800" cy="6096000"/>
          </a:xfrm>
        </p:spPr>
        <p:txBody>
          <a:bodyPr/>
          <a:lstStyle/>
          <a:p>
            <a:pPr algn="l"/>
            <a:r>
              <a:rPr lang="en-US" sz="2400" dirty="0"/>
              <a:t/>
            </a:r>
            <a:br>
              <a:rPr lang="en-US" sz="2400" dirty="0"/>
            </a:br>
            <a:r>
              <a:rPr lang="en-US" sz="2400" dirty="0"/>
              <a:t/>
            </a:r>
            <a:br>
              <a:rPr lang="en-US" sz="2400" dirty="0"/>
            </a:br>
            <a:r>
              <a:rPr lang="en-US" sz="3200" dirty="0"/>
              <a:t>Basic concepts</a:t>
            </a:r>
            <a:br>
              <a:rPr lang="en-US" sz="3200" dirty="0"/>
            </a:br>
            <a:r>
              <a:rPr lang="en-US" sz="2400" dirty="0"/>
              <a:t>CONSTANTS, Variables, Cases, Values</a:t>
            </a:r>
            <a:br>
              <a:rPr lang="en-US" sz="2400" dirty="0"/>
            </a:br>
            <a:r>
              <a:rPr lang="en-US" sz="2400" dirty="0"/>
              <a:t>Discrete and Continuous Variables</a:t>
            </a:r>
            <a:br>
              <a:rPr lang="en-US" sz="2400" dirty="0"/>
            </a:br>
            <a:r>
              <a:rPr lang="en-US" sz="2400" dirty="0"/>
              <a:t>Values</a:t>
            </a:r>
            <a:r>
              <a:rPr lang="en-IN" sz="2400" dirty="0"/>
              <a:t/>
            </a:r>
            <a:br>
              <a:rPr lang="en-IN" sz="2400" dirty="0"/>
            </a:br>
            <a:r>
              <a:rPr lang="en-US" sz="2400" dirty="0"/>
              <a:t>Categorizing and coding the Variables</a:t>
            </a:r>
            <a:r>
              <a:rPr lang="en-IN" sz="2400" dirty="0"/>
              <a:t/>
            </a:r>
            <a:br>
              <a:rPr lang="en-IN" sz="2400" dirty="0"/>
            </a:br>
            <a:r>
              <a:rPr lang="en-US" sz="2400" dirty="0"/>
              <a:t>Nominal scale</a:t>
            </a:r>
            <a:br>
              <a:rPr lang="en-US" sz="2400" dirty="0"/>
            </a:br>
            <a:r>
              <a:rPr lang="en-US" sz="2400" dirty="0"/>
              <a:t>Ordinal scale</a:t>
            </a:r>
            <a:br>
              <a:rPr lang="en-US" sz="2400" dirty="0"/>
            </a:br>
            <a:r>
              <a:rPr lang="en-US" sz="2400" dirty="0"/>
              <a:t>Interval scale</a:t>
            </a:r>
            <a:br>
              <a:rPr lang="en-US" sz="2400" dirty="0"/>
            </a:br>
            <a:r>
              <a:rPr lang="en-US" sz="2400" dirty="0"/>
              <a:t>Grouped and Ungrouped Data</a:t>
            </a:r>
            <a:r>
              <a:rPr lang="en-IN" sz="2400" dirty="0"/>
              <a:t/>
            </a:r>
            <a:br>
              <a:rPr lang="en-IN" sz="2400" dirty="0"/>
            </a:br>
            <a:r>
              <a:rPr lang="en-US" sz="2400" dirty="0"/>
              <a:t>Descriptive statistics</a:t>
            </a:r>
            <a:br>
              <a:rPr lang="en-US" sz="2400" dirty="0"/>
            </a:br>
            <a:r>
              <a:rPr lang="en-US" sz="2400" dirty="0"/>
              <a:t>Inductive Statistics	</a:t>
            </a:r>
            <a:r>
              <a:rPr lang="en-IN" sz="2400" dirty="0"/>
              <a:t/>
            </a:r>
            <a:br>
              <a:rPr lang="en-IN" sz="2400" dirty="0"/>
            </a:br>
            <a:r>
              <a:rPr lang="en-US" sz="2400" dirty="0"/>
              <a:t>Multivariate Statistics</a:t>
            </a:r>
            <a:r>
              <a:rPr lang="en-IN" sz="2400" dirty="0"/>
              <a:t/>
            </a:r>
            <a:br>
              <a:rPr lang="en-IN" sz="2400" dirty="0"/>
            </a:br>
            <a:r>
              <a:rPr lang="en-US" sz="2400" dirty="0"/>
              <a:t>Concepts of Distributions</a:t>
            </a:r>
            <a:r>
              <a:rPr lang="en-IN" sz="2400" dirty="0"/>
              <a:t/>
            </a:r>
            <a:br>
              <a:rPr lang="en-IN" sz="2400" dirty="0"/>
            </a:br>
            <a:r>
              <a:rPr lang="en-US" sz="2400" dirty="0"/>
              <a:t>Frequency Distribution</a:t>
            </a:r>
            <a:r>
              <a:rPr lang="en-IN" sz="2400" dirty="0"/>
              <a:t/>
            </a:r>
            <a:br>
              <a:rPr lang="en-IN" sz="2400" dirty="0"/>
            </a:br>
            <a:r>
              <a:rPr lang="en-US" sz="2400" dirty="0"/>
              <a:t>Probability Distribution</a:t>
            </a:r>
            <a:r>
              <a:rPr lang="en-IN" sz="2400" dirty="0"/>
              <a:t/>
            </a:r>
            <a:br>
              <a:rPr lang="en-IN" sz="2400" dirty="0"/>
            </a:br>
            <a:r>
              <a:rPr lang="en-US" sz="2400" dirty="0"/>
              <a:t>Shapes of Distributions</a:t>
            </a:r>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7924800" cy="5846136"/>
          </a:xfrm>
        </p:spPr>
        <p:txBody>
          <a:bodyPr>
            <a:normAutofit/>
          </a:bodyPr>
          <a:lstStyle/>
          <a:p>
            <a:pPr>
              <a:buNone/>
            </a:pPr>
            <a:r>
              <a:rPr lang="en-US" sz="2400" b="1" dirty="0">
                <a:solidFill>
                  <a:srgbClr val="000099"/>
                </a:solidFill>
              </a:rPr>
              <a:t>Inductive Statistics</a:t>
            </a:r>
            <a:r>
              <a:rPr lang="en-US" sz="2400" b="1" dirty="0"/>
              <a:t>	</a:t>
            </a:r>
          </a:p>
          <a:p>
            <a:pPr>
              <a:buNone/>
            </a:pPr>
            <a:endParaRPr lang="en-US" sz="2200" dirty="0"/>
          </a:p>
          <a:p>
            <a:pPr>
              <a:buClrTx/>
              <a:buFont typeface="Wingdings" pitchFamily="2" charset="2"/>
              <a:buChar char="Ø"/>
            </a:pPr>
            <a:r>
              <a:rPr lang="en-US" sz="2200" dirty="0"/>
              <a:t>The branch of statistics dealing with generalizations, predictions, estimations and arriving at conclusions based on data from sample is called inductive statistics.</a:t>
            </a:r>
          </a:p>
          <a:p>
            <a:pPr>
              <a:buClrTx/>
              <a:buFont typeface="Wingdings" pitchFamily="2" charset="2"/>
              <a:buChar char="Ø"/>
            </a:pPr>
            <a:endParaRPr lang="en-US" sz="2200" dirty="0"/>
          </a:p>
          <a:p>
            <a:pPr>
              <a:buClrTx/>
              <a:buFont typeface="Wingdings" pitchFamily="2" charset="2"/>
              <a:buChar char="Ø"/>
            </a:pPr>
            <a:r>
              <a:rPr lang="en-US" sz="2200" dirty="0"/>
              <a:t> When we do this we are inducing or inferring the characteristics of the population from the characteristics of the sample.</a:t>
            </a:r>
          </a:p>
          <a:p>
            <a:pPr>
              <a:buClrTx/>
              <a:buFont typeface="Wingdings" pitchFamily="2" charset="2"/>
              <a:buChar char="Ø"/>
            </a:pPr>
            <a:endParaRPr lang="en-US" sz="2200" dirty="0"/>
          </a:p>
          <a:p>
            <a:pPr>
              <a:buClrTx/>
              <a:buFont typeface="Wingdings" pitchFamily="2" charset="2"/>
              <a:buChar char="Ø"/>
            </a:pPr>
            <a:r>
              <a:rPr lang="en-US" sz="2200" dirty="0"/>
              <a:t>The purpose of inductive statistics is to assist the researcher to assess how representative a sample is from the population. Inductive statistics are also commonly called inferential statistics.</a:t>
            </a:r>
          </a:p>
          <a:p>
            <a:pPr>
              <a:buClrTx/>
              <a:buNone/>
            </a:pPr>
            <a:r>
              <a:rPr lang="en-US" sz="2200" dirty="0"/>
              <a:t>    Example: alpha=0.05</a:t>
            </a:r>
          </a:p>
          <a:p>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7848600" cy="5846136"/>
          </a:xfrm>
        </p:spPr>
        <p:txBody>
          <a:bodyPr/>
          <a:lstStyle/>
          <a:p>
            <a:pPr>
              <a:buNone/>
            </a:pPr>
            <a:r>
              <a:rPr lang="en-US" sz="2400" dirty="0">
                <a:solidFill>
                  <a:srgbClr val="000099"/>
                </a:solidFill>
              </a:rPr>
              <a:t>Here in inductive statistics we discuss the </a:t>
            </a:r>
          </a:p>
          <a:p>
            <a:pPr>
              <a:buNone/>
            </a:pPr>
            <a:r>
              <a:rPr lang="en-US" sz="2400" dirty="0">
                <a:solidFill>
                  <a:srgbClr val="000099"/>
                </a:solidFill>
              </a:rPr>
              <a:t>Following:</a:t>
            </a:r>
          </a:p>
          <a:p>
            <a:pPr>
              <a:buNone/>
            </a:pPr>
            <a:endParaRPr lang="en-US" dirty="0">
              <a:solidFill>
                <a:srgbClr val="000099"/>
              </a:solidFill>
            </a:endParaRPr>
          </a:p>
          <a:p>
            <a:pPr lvl="0">
              <a:buClrTx/>
              <a:buFont typeface="Wingdings" pitchFamily="2" charset="2"/>
              <a:buChar char="Ø"/>
            </a:pPr>
            <a:r>
              <a:rPr lang="en-US" sz="2200" dirty="0"/>
              <a:t>Why we use sample</a:t>
            </a:r>
          </a:p>
          <a:p>
            <a:pPr lvl="0">
              <a:buClrTx/>
              <a:buFont typeface="Wingdings" pitchFamily="2" charset="2"/>
              <a:buChar char="Ø"/>
            </a:pPr>
            <a:r>
              <a:rPr lang="en-US" sz="2200" dirty="0"/>
              <a:t>Various sampling procedures such as random and non-random sampling methods</a:t>
            </a:r>
          </a:p>
          <a:p>
            <a:pPr lvl="0">
              <a:buClrTx/>
              <a:buFont typeface="Wingdings" pitchFamily="2" charset="2"/>
              <a:buChar char="Ø"/>
            </a:pPr>
            <a:r>
              <a:rPr lang="en-US" sz="2200" dirty="0"/>
              <a:t>Random sampling error, bias</a:t>
            </a:r>
          </a:p>
          <a:p>
            <a:pPr lvl="0">
              <a:buClrTx/>
              <a:buFont typeface="Wingdings" pitchFamily="2" charset="2"/>
              <a:buChar char="Ø"/>
            </a:pPr>
            <a:r>
              <a:rPr lang="en-US" sz="2200" dirty="0"/>
              <a:t>Estimating the population mean from the sample mean, normal distribution, standard error, confidence levels, testing of hypothesis etc. </a:t>
            </a:r>
          </a:p>
          <a:p>
            <a:pPr lvl="0">
              <a:buClrTx/>
              <a:buFont typeface="Wingdings" pitchFamily="2" charset="2"/>
              <a:buChar char="Ø"/>
            </a:pPr>
            <a:r>
              <a:rPr lang="en-US" sz="2200" dirty="0"/>
              <a:t>Concepts of Distributions</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106556-CF66-47C4-8113-F6F99DFA965B}"/>
              </a:ext>
            </a:extLst>
          </p:cNvPr>
          <p:cNvSpPr>
            <a:spLocks noGrp="1"/>
          </p:cNvSpPr>
          <p:nvPr>
            <p:ph type="title"/>
          </p:nvPr>
        </p:nvSpPr>
        <p:spPr>
          <a:xfrm>
            <a:off x="304800" y="990600"/>
            <a:ext cx="7631289" cy="685800"/>
          </a:xfrm>
        </p:spPr>
        <p:txBody>
          <a:bodyPr>
            <a:noAutofit/>
          </a:bodyPr>
          <a:lstStyle/>
          <a:p>
            <a:r>
              <a:rPr lang="en-IN" sz="2800" dirty="0"/>
              <a:t/>
            </a:r>
            <a:br>
              <a:rPr lang="en-IN" sz="2800" dirty="0"/>
            </a:br>
            <a:r>
              <a:rPr lang="en-IN" sz="2800" dirty="0"/>
              <a:t/>
            </a:r>
            <a:br>
              <a:rPr lang="en-IN" sz="2800" dirty="0"/>
            </a:br>
            <a:r>
              <a:rPr lang="en-IN" sz="2800" dirty="0"/>
              <a:t/>
            </a:r>
            <a:br>
              <a:rPr lang="en-IN" sz="2800" dirty="0"/>
            </a:br>
            <a:r>
              <a:rPr lang="en-IN" sz="2800" dirty="0"/>
              <a:t/>
            </a:r>
            <a:br>
              <a:rPr lang="en-IN" sz="2800" dirty="0"/>
            </a:br>
            <a:r>
              <a:rPr lang="en-IN" sz="2800" dirty="0"/>
              <a:t/>
            </a:r>
            <a:br>
              <a:rPr lang="en-IN" sz="2800" dirty="0"/>
            </a:br>
            <a:r>
              <a:rPr lang="en-IN" sz="2800" dirty="0"/>
              <a:t/>
            </a:r>
            <a:br>
              <a:rPr lang="en-IN" sz="2800" dirty="0"/>
            </a:br>
            <a:r>
              <a:rPr lang="en-IN" sz="2800" dirty="0"/>
              <a:t/>
            </a:r>
            <a:br>
              <a:rPr lang="en-IN" sz="2800" dirty="0"/>
            </a:br>
            <a:r>
              <a:rPr lang="en-IN" sz="2800" dirty="0"/>
              <a:t/>
            </a:r>
            <a:br>
              <a:rPr lang="en-IN" sz="2800" dirty="0"/>
            </a:br>
            <a:r>
              <a:rPr lang="en-IN" sz="2800" dirty="0"/>
              <a:t>Bivariate Statistics</a:t>
            </a:r>
            <a:br>
              <a:rPr lang="en-IN" sz="2800" dirty="0"/>
            </a:br>
            <a:endParaRPr lang="en-IN" sz="2800" dirty="0"/>
          </a:p>
        </p:txBody>
      </p:sp>
      <p:sp>
        <p:nvSpPr>
          <p:cNvPr id="3" name="Content Placeholder 2">
            <a:extLst>
              <a:ext uri="{FF2B5EF4-FFF2-40B4-BE49-F238E27FC236}">
                <a16:creationId xmlns:a16="http://schemas.microsoft.com/office/drawing/2014/main" xmlns="" id="{718FF60A-4D30-3F31-0C8A-9F6DBFA0DC48}"/>
              </a:ext>
            </a:extLst>
          </p:cNvPr>
          <p:cNvSpPr>
            <a:spLocks noGrp="1"/>
          </p:cNvSpPr>
          <p:nvPr>
            <p:ph sz="quarter" idx="1"/>
          </p:nvPr>
        </p:nvSpPr>
        <p:spPr>
          <a:xfrm>
            <a:off x="228600" y="1600200"/>
            <a:ext cx="7924800" cy="3505200"/>
          </a:xfrm>
        </p:spPr>
        <p:txBody>
          <a:bodyPr>
            <a:normAutofit/>
          </a:bodyPr>
          <a:lstStyle/>
          <a:p>
            <a:pPr marL="0" indent="0">
              <a:buNone/>
            </a:pPr>
            <a:r>
              <a:rPr lang="en-US" sz="2200" dirty="0"/>
              <a:t>Bivariate analysis is a statistical method examining how two different variables are related. The bivariate analysis aims to determine if there is a statistical link between the two variables and, if so, how strong and in which direction that link is.</a:t>
            </a:r>
          </a:p>
          <a:p>
            <a:pPr marL="0" indent="0">
              <a:buNone/>
            </a:pPr>
            <a:endParaRPr lang="en-US" sz="2200" dirty="0"/>
          </a:p>
          <a:p>
            <a:pPr marL="0" indent="0">
              <a:buNone/>
            </a:pPr>
            <a:r>
              <a:rPr lang="en-US" sz="2200" dirty="0"/>
              <a:t>It is one of the simplest forms of statistical analysis, used to find out if there is a relationship between two sets of values. It usually involves the variables X and Y.</a:t>
            </a:r>
            <a:endParaRPr lang="en-IN" sz="2200" dirty="0"/>
          </a:p>
        </p:txBody>
      </p:sp>
    </p:spTree>
    <p:extLst>
      <p:ext uri="{BB962C8B-B14F-4D97-AF65-F5344CB8AC3E}">
        <p14:creationId xmlns:p14="http://schemas.microsoft.com/office/powerpoint/2010/main" xmlns="" val="3701401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0CDE48-DF39-463B-F9A5-1B8BD93AD8E6}"/>
              </a:ext>
            </a:extLst>
          </p:cNvPr>
          <p:cNvSpPr>
            <a:spLocks noGrp="1"/>
          </p:cNvSpPr>
          <p:nvPr>
            <p:ph sz="quarter" idx="1"/>
          </p:nvPr>
        </p:nvSpPr>
        <p:spPr>
          <a:xfrm>
            <a:off x="457200" y="1447800"/>
            <a:ext cx="8039100" cy="2286000"/>
          </a:xfrm>
        </p:spPr>
        <p:txBody>
          <a:bodyPr>
            <a:normAutofit/>
          </a:bodyPr>
          <a:lstStyle/>
          <a:p>
            <a:pPr marL="0" indent="0">
              <a:buNone/>
            </a:pPr>
            <a:r>
              <a:rPr lang="en-US" sz="2400" dirty="0">
                <a:solidFill>
                  <a:schemeClr val="accent3"/>
                </a:solidFill>
              </a:rPr>
              <a:t>Bivariate analysis </a:t>
            </a:r>
            <a:r>
              <a:rPr lang="en-US" sz="2400" dirty="0"/>
              <a:t>is the analysis of exactly </a:t>
            </a:r>
            <a:r>
              <a:rPr lang="en-US" sz="2400" dirty="0">
                <a:solidFill>
                  <a:srgbClr val="000099"/>
                </a:solidFill>
              </a:rPr>
              <a:t>two variables.</a:t>
            </a:r>
          </a:p>
          <a:p>
            <a:pPr marL="0" indent="0">
              <a:buNone/>
            </a:pPr>
            <a:endParaRPr lang="en-US" sz="2400" dirty="0">
              <a:solidFill>
                <a:srgbClr val="000099"/>
              </a:solidFill>
            </a:endParaRPr>
          </a:p>
          <a:p>
            <a:pPr marL="0" indent="0">
              <a:buNone/>
            </a:pPr>
            <a:r>
              <a:rPr lang="en-US" sz="2400" dirty="0">
                <a:solidFill>
                  <a:schemeClr val="accent3"/>
                </a:solidFill>
              </a:rPr>
              <a:t>Multivariate analysis</a:t>
            </a:r>
            <a:r>
              <a:rPr lang="en-US" sz="2400" dirty="0"/>
              <a:t> is the analysis of </a:t>
            </a:r>
            <a:r>
              <a:rPr lang="en-US" sz="2400" dirty="0">
                <a:solidFill>
                  <a:srgbClr val="000099"/>
                </a:solidFill>
              </a:rPr>
              <a:t>more than two variables.</a:t>
            </a:r>
            <a:endParaRPr lang="en-IN" sz="2400" dirty="0">
              <a:solidFill>
                <a:srgbClr val="000099"/>
              </a:solidFill>
            </a:endParaRPr>
          </a:p>
        </p:txBody>
      </p:sp>
    </p:spTree>
    <p:extLst>
      <p:ext uri="{BB962C8B-B14F-4D97-AF65-F5344CB8AC3E}">
        <p14:creationId xmlns:p14="http://schemas.microsoft.com/office/powerpoint/2010/main" xmlns="" val="1970708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3F833B-EAC2-1B72-F815-F615D712B2DC}"/>
              </a:ext>
            </a:extLst>
          </p:cNvPr>
          <p:cNvSpPr>
            <a:spLocks noGrp="1"/>
          </p:cNvSpPr>
          <p:nvPr>
            <p:ph sz="quarter" idx="1"/>
          </p:nvPr>
        </p:nvSpPr>
        <p:spPr>
          <a:xfrm>
            <a:off x="457200" y="1066800"/>
            <a:ext cx="7924800" cy="5407152"/>
          </a:xfrm>
        </p:spPr>
        <p:txBody>
          <a:bodyPr>
            <a:normAutofit/>
          </a:bodyPr>
          <a:lstStyle/>
          <a:p>
            <a:pPr marL="0" indent="0">
              <a:buNone/>
            </a:pPr>
            <a:r>
              <a:rPr lang="en-US" sz="2200" dirty="0"/>
              <a:t>The results from bivariate analysis can be stored in a </a:t>
            </a:r>
            <a:r>
              <a:rPr lang="en-US" sz="2200" dirty="0">
                <a:solidFill>
                  <a:srgbClr val="000099"/>
                </a:solidFill>
              </a:rPr>
              <a:t>two-column data table</a:t>
            </a:r>
            <a:r>
              <a:rPr lang="en-US" sz="2200" dirty="0"/>
              <a:t>. For example, you might want to find out the relationship between caloric intake and weight.</a:t>
            </a:r>
            <a:endParaRPr lang="en-IN" sz="2200" dirty="0"/>
          </a:p>
        </p:txBody>
      </p:sp>
      <p:pic>
        <p:nvPicPr>
          <p:cNvPr id="3074" name="Picture 2" descr="bivariate analysis">
            <a:extLst>
              <a:ext uri="{FF2B5EF4-FFF2-40B4-BE49-F238E27FC236}">
                <a16:creationId xmlns:a16="http://schemas.microsoft.com/office/drawing/2014/main" xmlns="" id="{285A19F7-8438-F8B1-6F38-60225CE60D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13544" y="2895600"/>
            <a:ext cx="4583512" cy="24717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40641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416DD-403A-3B5A-4C41-50CCC6BF2381}"/>
              </a:ext>
            </a:extLst>
          </p:cNvPr>
          <p:cNvSpPr>
            <a:spLocks noGrp="1"/>
          </p:cNvSpPr>
          <p:nvPr>
            <p:ph type="title"/>
          </p:nvPr>
        </p:nvSpPr>
        <p:spPr>
          <a:xfrm>
            <a:off x="457200" y="678448"/>
            <a:ext cx="7467600" cy="884238"/>
          </a:xfrm>
        </p:spPr>
        <p:txBody>
          <a:bodyPr>
            <a:noAutofit/>
          </a:bodyPr>
          <a:lstStyle/>
          <a:p>
            <a:r>
              <a:rPr lang="en-IN" sz="2400" b="0" i="0" dirty="0">
                <a:solidFill>
                  <a:srgbClr val="575760"/>
                </a:solidFill>
                <a:effectLst/>
                <a:latin typeface="Helvetica" panose="020B0604020202020204" pitchFamily="34" charset="0"/>
              </a:rPr>
              <a:t>Types of Bivariate Analysis</a:t>
            </a:r>
            <a:r>
              <a:rPr lang="en-IN" sz="2800" b="0" i="0" dirty="0">
                <a:solidFill>
                  <a:srgbClr val="575760"/>
                </a:solidFill>
                <a:effectLst/>
                <a:latin typeface="Helvetica" panose="020B0604020202020204" pitchFamily="34" charset="0"/>
              </a:rPr>
              <a:t/>
            </a:r>
            <a:br>
              <a:rPr lang="en-IN" sz="2800" b="0" i="0" dirty="0">
                <a:solidFill>
                  <a:srgbClr val="575760"/>
                </a:solidFill>
                <a:effectLst/>
                <a:latin typeface="Helvetica" panose="020B0604020202020204" pitchFamily="34" charset="0"/>
              </a:rPr>
            </a:br>
            <a:endParaRPr lang="en-IN" sz="2800" dirty="0"/>
          </a:p>
        </p:txBody>
      </p:sp>
      <p:sp>
        <p:nvSpPr>
          <p:cNvPr id="3" name="Content Placeholder 2">
            <a:extLst>
              <a:ext uri="{FF2B5EF4-FFF2-40B4-BE49-F238E27FC236}">
                <a16:creationId xmlns:a16="http://schemas.microsoft.com/office/drawing/2014/main" xmlns="" id="{580B3F3D-F924-6E16-CCA2-C4C2E82FB895}"/>
              </a:ext>
            </a:extLst>
          </p:cNvPr>
          <p:cNvSpPr>
            <a:spLocks noGrp="1"/>
          </p:cNvSpPr>
          <p:nvPr>
            <p:ph sz="quarter" idx="1"/>
          </p:nvPr>
        </p:nvSpPr>
        <p:spPr>
          <a:xfrm>
            <a:off x="447822" y="1281182"/>
            <a:ext cx="7467600" cy="4873752"/>
          </a:xfrm>
        </p:spPr>
        <p:txBody>
          <a:bodyPr/>
          <a:lstStyle/>
          <a:p>
            <a:pPr marL="0" indent="0">
              <a:buNone/>
            </a:pPr>
            <a:r>
              <a:rPr lang="en-US" sz="2200" dirty="0">
                <a:solidFill>
                  <a:srgbClr val="000099"/>
                </a:solidFill>
              </a:rPr>
              <a:t>Scatter plots:</a:t>
            </a:r>
          </a:p>
          <a:p>
            <a:pPr marL="0" indent="0">
              <a:buNone/>
            </a:pPr>
            <a:r>
              <a:rPr lang="en-US" sz="2200" dirty="0"/>
              <a:t>These gives you a visual idea of the pattern that your variables follow.</a:t>
            </a:r>
          </a:p>
          <a:p>
            <a:pPr marL="0" indent="0">
              <a:buNone/>
            </a:pPr>
            <a:endParaRPr lang="en-IN" dirty="0"/>
          </a:p>
        </p:txBody>
      </p:sp>
      <p:pic>
        <p:nvPicPr>
          <p:cNvPr id="4098" name="Picture 2">
            <a:extLst>
              <a:ext uri="{FF2B5EF4-FFF2-40B4-BE49-F238E27FC236}">
                <a16:creationId xmlns:a16="http://schemas.microsoft.com/office/drawing/2014/main" xmlns="" id="{479510F5-D310-0841-328F-FF27D360B34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2866843"/>
            <a:ext cx="4648200" cy="3890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4765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444C00C-E818-FE63-A3D2-47E6B3C73579}"/>
              </a:ext>
            </a:extLst>
          </p:cNvPr>
          <p:cNvSpPr>
            <a:spLocks noGrp="1"/>
          </p:cNvSpPr>
          <p:nvPr>
            <p:ph sz="quarter" idx="1"/>
          </p:nvPr>
        </p:nvSpPr>
        <p:spPr>
          <a:xfrm>
            <a:off x="457200" y="990600"/>
            <a:ext cx="7848600" cy="3276600"/>
          </a:xfrm>
        </p:spPr>
        <p:txBody>
          <a:bodyPr>
            <a:normAutofit/>
          </a:bodyPr>
          <a:lstStyle/>
          <a:p>
            <a:pPr marL="0" indent="0">
              <a:buNone/>
            </a:pPr>
            <a:r>
              <a:rPr lang="en-IN" sz="2200" dirty="0">
                <a:solidFill>
                  <a:srgbClr val="000099"/>
                </a:solidFill>
              </a:rPr>
              <a:t>Correlation Analysis:</a:t>
            </a:r>
          </a:p>
          <a:p>
            <a:pPr marL="0" indent="0">
              <a:buNone/>
            </a:pPr>
            <a:r>
              <a:rPr lang="en-US" sz="2200" dirty="0"/>
              <a:t>Correlation analysis, also known as bivariate, describes the relationship between two variables or two sets of data. </a:t>
            </a:r>
          </a:p>
          <a:p>
            <a:pPr marL="0" indent="0">
              <a:buNone/>
            </a:pPr>
            <a:r>
              <a:rPr lang="en-US" sz="2200" dirty="0"/>
              <a:t>This relationship can be perfect positive, strong positive, weak positive, </a:t>
            </a:r>
            <a:r>
              <a:rPr lang="en-US" sz="2200" dirty="0">
                <a:solidFill>
                  <a:srgbClr val="000099"/>
                </a:solidFill>
              </a:rPr>
              <a:t>no correlation (Zero)</a:t>
            </a:r>
            <a:r>
              <a:rPr lang="en-US" sz="2200" dirty="0"/>
              <a:t>, weak negative, strong negative, or perfect negative.</a:t>
            </a:r>
            <a:endParaRPr lang="en-IN" sz="2200" dirty="0"/>
          </a:p>
        </p:txBody>
      </p:sp>
    </p:spTree>
    <p:extLst>
      <p:ext uri="{BB962C8B-B14F-4D97-AF65-F5344CB8AC3E}">
        <p14:creationId xmlns:p14="http://schemas.microsoft.com/office/powerpoint/2010/main" xmlns="" val="3018353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4A1C50-D687-134E-6B0E-C93A4A6E41CF}"/>
              </a:ext>
            </a:extLst>
          </p:cNvPr>
          <p:cNvSpPr>
            <a:spLocks noGrp="1"/>
          </p:cNvSpPr>
          <p:nvPr>
            <p:ph sz="quarter" idx="1"/>
          </p:nvPr>
        </p:nvSpPr>
        <p:spPr>
          <a:xfrm>
            <a:off x="228600" y="914400"/>
            <a:ext cx="8001000" cy="2895600"/>
          </a:xfrm>
        </p:spPr>
        <p:txBody>
          <a:bodyPr/>
          <a:lstStyle/>
          <a:p>
            <a:pPr marL="0" indent="0">
              <a:buNone/>
            </a:pPr>
            <a:r>
              <a:rPr lang="en-IN" dirty="0">
                <a:solidFill>
                  <a:srgbClr val="000099"/>
                </a:solidFill>
              </a:rPr>
              <a:t>Regression Analysis:</a:t>
            </a:r>
          </a:p>
          <a:p>
            <a:pPr marL="0" indent="0">
              <a:buNone/>
            </a:pPr>
            <a:r>
              <a:rPr lang="en-US" sz="2200" dirty="0"/>
              <a:t>Regression analysis is a statistical method that shows the relationship between two variables in bivariate analysis. </a:t>
            </a:r>
          </a:p>
          <a:p>
            <a:pPr marL="0" indent="0">
              <a:buNone/>
            </a:pPr>
            <a:r>
              <a:rPr lang="en-US" sz="2200" dirty="0"/>
              <a:t>Regression Analysis usually expressed in a graph, the method tests the relationship between a dependent variable against independent variables.</a:t>
            </a:r>
            <a:endParaRPr lang="en-IN" sz="2200" dirty="0"/>
          </a:p>
        </p:txBody>
      </p:sp>
    </p:spTree>
    <p:extLst>
      <p:ext uri="{BB962C8B-B14F-4D97-AF65-F5344CB8AC3E}">
        <p14:creationId xmlns:p14="http://schemas.microsoft.com/office/powerpoint/2010/main" xmlns="" val="2718422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001000" cy="5486400"/>
          </a:xfrm>
        </p:spPr>
        <p:txBody>
          <a:bodyPr>
            <a:normAutofit/>
          </a:bodyPr>
          <a:lstStyle/>
          <a:p>
            <a:pPr>
              <a:buNone/>
            </a:pPr>
            <a:r>
              <a:rPr lang="en-US" sz="2400" b="1" dirty="0">
                <a:solidFill>
                  <a:srgbClr val="000099"/>
                </a:solidFill>
              </a:rPr>
              <a:t>Multivariate Statistics</a:t>
            </a:r>
            <a:endParaRPr lang="en-US" sz="2400" dirty="0">
              <a:solidFill>
                <a:srgbClr val="000099"/>
              </a:solidFill>
            </a:endParaRPr>
          </a:p>
          <a:p>
            <a:pPr>
              <a:buFont typeface="Wingdings" pitchFamily="2" charset="2"/>
              <a:buChar char="Ø"/>
            </a:pPr>
            <a:endParaRPr lang="en-US" sz="2200" dirty="0"/>
          </a:p>
          <a:p>
            <a:pPr>
              <a:buFont typeface="Wingdings" pitchFamily="2" charset="2"/>
              <a:buChar char="Ø"/>
            </a:pPr>
            <a:r>
              <a:rPr lang="en-US" sz="2200" dirty="0">
                <a:solidFill>
                  <a:srgbClr val="CC0099"/>
                </a:solidFill>
              </a:rPr>
              <a:t>Multivariate statistics </a:t>
            </a:r>
            <a:r>
              <a:rPr lang="en-US" sz="2200" dirty="0"/>
              <a:t>is a subdivision of statistics about the simultaneous observation and analysis of more than one variable.</a:t>
            </a:r>
          </a:p>
          <a:p>
            <a:pPr>
              <a:buNone/>
            </a:pPr>
            <a:endParaRPr lang="en-US" sz="2200" dirty="0"/>
          </a:p>
          <a:p>
            <a:pPr>
              <a:buNone/>
            </a:pPr>
            <a:r>
              <a:rPr lang="en-US" sz="2200" dirty="0">
                <a:solidFill>
                  <a:srgbClr val="000099"/>
                </a:solidFill>
              </a:rPr>
              <a:t>Example:</a:t>
            </a:r>
            <a:r>
              <a:rPr lang="en-US" sz="2200" dirty="0"/>
              <a:t> Four of the most common multivariate techniques </a:t>
            </a:r>
          </a:p>
          <a:p>
            <a:pPr>
              <a:buNone/>
            </a:pPr>
            <a:r>
              <a:rPr lang="en-US" sz="2200" dirty="0"/>
              <a:t>are multiple regression analysis, factor analysis, path analysis </a:t>
            </a:r>
          </a:p>
          <a:p>
            <a:pPr>
              <a:buNone/>
            </a:pPr>
            <a:r>
              <a:rPr lang="en-US" sz="2200" dirty="0"/>
              <a:t>and multiple analysis of variance or MANOVA, ANOVA.</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variate analysis of variance - Wikipedia">
            <a:extLst>
              <a:ext uri="{FF2B5EF4-FFF2-40B4-BE49-F238E27FC236}">
                <a16:creationId xmlns:a16="http://schemas.microsoft.com/office/drawing/2014/main" xmlns="" id="{36E57233-DD92-CA59-8333-F809DD6C78B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5675" y="0"/>
            <a:ext cx="723265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725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7848600" cy="5541336"/>
          </a:xfrm>
        </p:spPr>
        <p:txBody>
          <a:bodyPr>
            <a:normAutofit lnSpcReduction="10000"/>
          </a:bodyPr>
          <a:lstStyle/>
          <a:p>
            <a:pPr>
              <a:buNone/>
            </a:pPr>
            <a:r>
              <a:rPr lang="en-US" b="1" dirty="0">
                <a:solidFill>
                  <a:srgbClr val="000099"/>
                </a:solidFill>
              </a:rPr>
              <a:t>Constants</a:t>
            </a:r>
            <a:endParaRPr lang="en-US" dirty="0">
              <a:solidFill>
                <a:srgbClr val="000099"/>
              </a:solidFill>
            </a:endParaRPr>
          </a:p>
          <a:p>
            <a:pPr>
              <a:buClrTx/>
              <a:buFont typeface="Wingdings" pitchFamily="2" charset="2"/>
              <a:buChar char="Ø"/>
            </a:pPr>
            <a:r>
              <a:rPr lang="en-US" dirty="0"/>
              <a:t>In math and statistics, a </a:t>
            </a:r>
            <a:r>
              <a:rPr lang="en-US" b="1" dirty="0"/>
              <a:t>constant</a:t>
            </a:r>
            <a:r>
              <a:rPr lang="en-US" dirty="0"/>
              <a:t> is a number that is fixed and known, unlike a variable which changes with the context. </a:t>
            </a:r>
          </a:p>
          <a:p>
            <a:pPr>
              <a:buClrTx/>
              <a:buNone/>
            </a:pPr>
            <a:endParaRPr lang="en-US" dirty="0"/>
          </a:p>
          <a:p>
            <a:pPr>
              <a:buClrTx/>
              <a:buFont typeface="Wingdings" pitchFamily="2" charset="2"/>
              <a:buChar char="Ø"/>
            </a:pPr>
            <a:r>
              <a:rPr lang="en-US" dirty="0"/>
              <a:t>A symbol which has a fixed numerical value is called a </a:t>
            </a:r>
            <a:r>
              <a:rPr lang="en-US" b="1" dirty="0"/>
              <a:t>constant</a:t>
            </a:r>
            <a:r>
              <a:rPr lang="en-US" dirty="0"/>
              <a:t>. For </a:t>
            </a:r>
            <a:r>
              <a:rPr lang="en-US" b="1" dirty="0"/>
              <a:t>example</a:t>
            </a:r>
            <a:r>
              <a:rPr lang="en-US" dirty="0"/>
              <a:t>: 2, 5, 0, -3, -7 etc., are constants.</a:t>
            </a:r>
          </a:p>
          <a:p>
            <a:pPr>
              <a:buClrTx/>
              <a:buNone/>
            </a:pPr>
            <a:endParaRPr lang="en-US" dirty="0"/>
          </a:p>
          <a:p>
            <a:pPr>
              <a:buClrTx/>
              <a:buFont typeface="Wingdings" pitchFamily="2" charset="2"/>
              <a:buChar char="Ø"/>
            </a:pPr>
            <a:r>
              <a:rPr lang="en-US" dirty="0"/>
              <a:t>Constant is a specific number or a symbol that is assigned a fixed value. For example, in the equation below, "y" and "x" are variables, while the numbers 2 and 3 are constants.</a:t>
            </a:r>
          </a:p>
          <a:p>
            <a:pPr>
              <a:buClrTx/>
              <a:buNone/>
            </a:pPr>
            <a:r>
              <a:rPr lang="en-US" dirty="0"/>
              <a:t>   </a:t>
            </a:r>
            <a:r>
              <a:rPr lang="en-US" b="1" dirty="0"/>
              <a:t>y = 2x - 3</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001000" cy="5105400"/>
          </a:xfrm>
        </p:spPr>
        <p:txBody>
          <a:bodyPr>
            <a:normAutofit lnSpcReduction="10000"/>
          </a:bodyPr>
          <a:lstStyle/>
          <a:p>
            <a:pPr>
              <a:buNone/>
            </a:pPr>
            <a:r>
              <a:rPr lang="en-US" sz="2400" b="1" dirty="0">
                <a:solidFill>
                  <a:srgbClr val="000099"/>
                </a:solidFill>
              </a:rPr>
              <a:t>Concepts of Distributions</a:t>
            </a:r>
            <a:endParaRPr lang="en-US" sz="2400" dirty="0">
              <a:solidFill>
                <a:srgbClr val="000099"/>
              </a:solidFill>
            </a:endParaRPr>
          </a:p>
          <a:p>
            <a:endParaRPr lang="en-US" b="1" dirty="0">
              <a:solidFill>
                <a:srgbClr val="000099"/>
              </a:solidFill>
            </a:endParaRPr>
          </a:p>
          <a:p>
            <a:pPr>
              <a:buNone/>
            </a:pPr>
            <a:r>
              <a:rPr lang="en-US" sz="2200" b="1" dirty="0">
                <a:solidFill>
                  <a:srgbClr val="000099"/>
                </a:solidFill>
              </a:rPr>
              <a:t>Frequency Distribution</a:t>
            </a:r>
            <a:endParaRPr lang="en-US" sz="2200" dirty="0">
              <a:solidFill>
                <a:srgbClr val="000099"/>
              </a:solidFill>
            </a:endParaRPr>
          </a:p>
          <a:p>
            <a:pPr>
              <a:buFont typeface="Wingdings" pitchFamily="2" charset="2"/>
              <a:buChar char="Ø"/>
            </a:pPr>
            <a:r>
              <a:rPr lang="en-US" sz="2200" dirty="0"/>
              <a:t>Frequency distribution is a representation, either in a </a:t>
            </a:r>
            <a:r>
              <a:rPr lang="en-US" sz="2200" dirty="0">
                <a:solidFill>
                  <a:srgbClr val="CC0099"/>
                </a:solidFill>
              </a:rPr>
              <a:t>graphical </a:t>
            </a:r>
            <a:r>
              <a:rPr lang="en-US" sz="2200" dirty="0"/>
              <a:t>or</a:t>
            </a:r>
            <a:r>
              <a:rPr lang="en-US" sz="2200" dirty="0">
                <a:solidFill>
                  <a:srgbClr val="CC0099"/>
                </a:solidFill>
              </a:rPr>
              <a:t> tabular </a:t>
            </a:r>
            <a:r>
              <a:rPr lang="en-US" sz="2200" dirty="0"/>
              <a:t>format that displays the number of observations within a given interval. Ex: bar diagram </a:t>
            </a:r>
          </a:p>
          <a:p>
            <a:pPr>
              <a:buFont typeface="Wingdings" pitchFamily="2" charset="2"/>
              <a:buChar char="Ø"/>
            </a:pPr>
            <a:endParaRPr lang="en-US" sz="2200" dirty="0"/>
          </a:p>
          <a:p>
            <a:pPr>
              <a:buFont typeface="Wingdings" pitchFamily="2" charset="2"/>
              <a:buChar char="Ø"/>
            </a:pPr>
            <a:r>
              <a:rPr lang="en-US" sz="2200" dirty="0"/>
              <a:t>A frequency distribution refers to data classified on the basis of some variable that can be measured such as population(students, employees, farmers), wages, age etc.</a:t>
            </a:r>
          </a:p>
          <a:p>
            <a:pPr>
              <a:buFont typeface="Wingdings" pitchFamily="2" charset="2"/>
              <a:buChar char="Ø"/>
            </a:pPr>
            <a:endParaRPr lang="en-US" sz="2200" dirty="0"/>
          </a:p>
          <a:p>
            <a:pPr>
              <a:buFont typeface="Wingdings" pitchFamily="2" charset="2"/>
              <a:buChar char="Ø"/>
            </a:pPr>
            <a:r>
              <a:rPr lang="en-US" sz="2200" dirty="0"/>
              <a:t> Frequency tables often used to create </a:t>
            </a:r>
            <a:r>
              <a:rPr lang="en-US" sz="2200" dirty="0">
                <a:solidFill>
                  <a:srgbClr val="CC0099"/>
                </a:solidFill>
              </a:rPr>
              <a:t>histograms</a:t>
            </a:r>
            <a:r>
              <a:rPr lang="en-US" sz="2200" dirty="0"/>
              <a:t> and </a:t>
            </a:r>
            <a:r>
              <a:rPr lang="en-US" sz="2200" dirty="0">
                <a:solidFill>
                  <a:srgbClr val="CC0099"/>
                </a:solidFill>
              </a:rPr>
              <a:t>frequency polygons</a:t>
            </a:r>
            <a:r>
              <a:rPr lang="en-US" sz="2200" dirty="0"/>
              <a:t>. The following are two examples of discrete and continuous frequency distributions. </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7848600" cy="5181600"/>
          </a:xfrm>
        </p:spPr>
        <p:txBody>
          <a:bodyPr/>
          <a:lstStyle/>
          <a:p>
            <a:pPr>
              <a:buNone/>
            </a:pPr>
            <a:endParaRPr lang="en-US" sz="2200" dirty="0">
              <a:solidFill>
                <a:srgbClr val="000099"/>
              </a:solidFill>
            </a:endParaRPr>
          </a:p>
          <a:p>
            <a:pPr>
              <a:buNone/>
            </a:pPr>
            <a:r>
              <a:rPr lang="en-US" sz="2200" dirty="0">
                <a:solidFill>
                  <a:srgbClr val="000099"/>
                </a:solidFill>
              </a:rPr>
              <a:t>Ex: Discrete Variable                  Ex: Continuous Variable</a:t>
            </a:r>
          </a:p>
          <a:p>
            <a:pPr>
              <a:buNone/>
            </a:pPr>
            <a:endParaRPr lang="en-US" dirty="0"/>
          </a:p>
        </p:txBody>
      </p:sp>
      <p:graphicFrame>
        <p:nvGraphicFramePr>
          <p:cNvPr id="5" name="Table 4"/>
          <p:cNvGraphicFramePr>
            <a:graphicFrameLocks noGrp="1"/>
          </p:cNvGraphicFramePr>
          <p:nvPr/>
        </p:nvGraphicFramePr>
        <p:xfrm>
          <a:off x="4572000" y="1905000"/>
          <a:ext cx="2971800" cy="3456232"/>
        </p:xfrm>
        <a:graphic>
          <a:graphicData uri="http://schemas.openxmlformats.org/drawingml/2006/table">
            <a:tbl>
              <a:tblPr/>
              <a:tblGrid>
                <a:gridCol w="1556657">
                  <a:extLst>
                    <a:ext uri="{9D8B030D-6E8A-4147-A177-3AD203B41FA5}">
                      <a16:colId xmlns:a16="http://schemas.microsoft.com/office/drawing/2014/main" xmlns="" val="20000"/>
                    </a:ext>
                  </a:extLst>
                </a:gridCol>
                <a:gridCol w="1415143">
                  <a:extLst>
                    <a:ext uri="{9D8B030D-6E8A-4147-A177-3AD203B41FA5}">
                      <a16:colId xmlns:a16="http://schemas.microsoft.com/office/drawing/2014/main" xmlns="" val="20001"/>
                    </a:ext>
                  </a:extLst>
                </a:gridCol>
              </a:tblGrid>
              <a:tr h="795729">
                <a:tc>
                  <a:txBody>
                    <a:bodyPr/>
                    <a:lstStyle/>
                    <a:p>
                      <a:pPr marL="0" marR="0" algn="ctr">
                        <a:lnSpc>
                          <a:spcPct val="100000"/>
                        </a:lnSpc>
                        <a:spcBef>
                          <a:spcPts val="0"/>
                        </a:spcBef>
                        <a:spcAft>
                          <a:spcPts val="0"/>
                        </a:spcAft>
                        <a:tabLst>
                          <a:tab pos="457200" algn="l"/>
                          <a:tab pos="914400" algn="l"/>
                          <a:tab pos="1371600" algn="l"/>
                          <a:tab pos="1828800" algn="l"/>
                          <a:tab pos="2286000" algn="l"/>
                          <a:tab pos="3476625" algn="l"/>
                        </a:tabLst>
                      </a:pPr>
                      <a:endParaRPr lang="en-US" sz="1800" b="1" dirty="0">
                        <a:latin typeface="Times New Roman"/>
                        <a:ea typeface="Times New Roman"/>
                      </a:endParaRPr>
                    </a:p>
                    <a:p>
                      <a:pPr marL="0" marR="0" algn="ctr">
                        <a:lnSpc>
                          <a:spcPct val="100000"/>
                        </a:lnSpc>
                        <a:spcBef>
                          <a:spcPts val="0"/>
                        </a:spcBef>
                        <a:spcAft>
                          <a:spcPts val="0"/>
                        </a:spcAft>
                        <a:tabLst>
                          <a:tab pos="457200" algn="l"/>
                          <a:tab pos="914400" algn="l"/>
                          <a:tab pos="1371600" algn="l"/>
                          <a:tab pos="1828800" algn="l"/>
                          <a:tab pos="2286000" algn="l"/>
                          <a:tab pos="3476625" algn="l"/>
                        </a:tabLst>
                      </a:pPr>
                      <a:r>
                        <a:rPr lang="en-US" sz="1800" b="1" dirty="0">
                          <a:latin typeface="Times New Roman"/>
                          <a:ea typeface="Times New Roman"/>
                        </a:rPr>
                        <a:t>Weight (Kg’s)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tabLst>
                          <a:tab pos="457200" algn="l"/>
                          <a:tab pos="914400" algn="l"/>
                          <a:tab pos="1371600" algn="l"/>
                          <a:tab pos="1828800" algn="l"/>
                          <a:tab pos="2286000" algn="l"/>
                          <a:tab pos="3476625" algn="l"/>
                        </a:tabLst>
                      </a:pPr>
                      <a:endParaRPr lang="en-US" sz="1800" b="1" dirty="0">
                        <a:latin typeface="Times New Roman"/>
                        <a:ea typeface="Times New Roman"/>
                      </a:endParaRPr>
                    </a:p>
                    <a:p>
                      <a:pPr marL="0" marR="0" algn="ctr">
                        <a:lnSpc>
                          <a:spcPct val="100000"/>
                        </a:lnSpc>
                        <a:spcBef>
                          <a:spcPts val="0"/>
                        </a:spcBef>
                        <a:spcAft>
                          <a:spcPts val="0"/>
                        </a:spcAft>
                        <a:tabLst>
                          <a:tab pos="457200" algn="l"/>
                          <a:tab pos="914400" algn="l"/>
                          <a:tab pos="1371600" algn="l"/>
                          <a:tab pos="1828800" algn="l"/>
                          <a:tab pos="2286000" algn="l"/>
                          <a:tab pos="3476625" algn="l"/>
                        </a:tabLst>
                      </a:pPr>
                      <a:r>
                        <a:rPr lang="en-US" sz="1800" b="1" dirty="0" err="1">
                          <a:latin typeface="Times New Roman"/>
                          <a:ea typeface="Times New Roman"/>
                        </a:rPr>
                        <a:t>No.of</a:t>
                      </a:r>
                      <a:r>
                        <a:rPr lang="en-US" sz="1800" b="1" dirty="0">
                          <a:latin typeface="Times New Roman"/>
                          <a:ea typeface="Times New Roman"/>
                        </a:rPr>
                        <a:t> Persons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58318">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40-50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58318">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dirty="0">
                          <a:latin typeface="Times New Roman"/>
                          <a:ea typeface="Times New Roman"/>
                        </a:rPr>
                        <a:t>50-60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58318">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60-70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58318">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dirty="0">
                          <a:latin typeface="Times New Roman"/>
                          <a:ea typeface="Times New Roman"/>
                        </a:rPr>
                        <a:t>70-80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dirty="0">
                          <a:latin typeface="Times New Roman"/>
                          <a:ea typeface="Times New Roman"/>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nvGraphicFramePr>
        <p:xfrm>
          <a:off x="609600" y="1905000"/>
          <a:ext cx="2438400" cy="3475892"/>
        </p:xfrm>
        <a:graphic>
          <a:graphicData uri="http://schemas.openxmlformats.org/drawingml/2006/table">
            <a:tbl>
              <a:tblPr/>
              <a:tblGrid>
                <a:gridCol w="1194318">
                  <a:extLst>
                    <a:ext uri="{9D8B030D-6E8A-4147-A177-3AD203B41FA5}">
                      <a16:colId xmlns:a16="http://schemas.microsoft.com/office/drawing/2014/main" xmlns="" val="20000"/>
                    </a:ext>
                  </a:extLst>
                </a:gridCol>
                <a:gridCol w="1244082">
                  <a:extLst>
                    <a:ext uri="{9D8B030D-6E8A-4147-A177-3AD203B41FA5}">
                      <a16:colId xmlns:a16="http://schemas.microsoft.com/office/drawing/2014/main" xmlns="" val="20001"/>
                    </a:ext>
                  </a:extLst>
                </a:gridCol>
              </a:tblGrid>
              <a:tr h="838200">
                <a:tc>
                  <a:txBody>
                    <a:bodyPr/>
                    <a:lstStyle/>
                    <a:p>
                      <a:pPr marL="0" marR="0" algn="ctr">
                        <a:lnSpc>
                          <a:spcPct val="100000"/>
                        </a:lnSpc>
                        <a:spcBef>
                          <a:spcPts val="0"/>
                        </a:spcBef>
                        <a:spcAft>
                          <a:spcPts val="0"/>
                        </a:spcAft>
                        <a:tabLst>
                          <a:tab pos="457200" algn="l"/>
                          <a:tab pos="914400" algn="l"/>
                          <a:tab pos="1371600" algn="l"/>
                          <a:tab pos="1828800" algn="l"/>
                          <a:tab pos="2286000" algn="l"/>
                          <a:tab pos="3476625" algn="l"/>
                        </a:tabLst>
                      </a:pPr>
                      <a:endParaRPr lang="en-US" sz="1800" b="1" dirty="0">
                        <a:latin typeface="Times New Roman"/>
                        <a:ea typeface="Times New Roman"/>
                      </a:endParaRPr>
                    </a:p>
                    <a:p>
                      <a:pPr marL="0" marR="0" algn="ctr">
                        <a:lnSpc>
                          <a:spcPct val="100000"/>
                        </a:lnSpc>
                        <a:spcBef>
                          <a:spcPts val="0"/>
                        </a:spcBef>
                        <a:spcAft>
                          <a:spcPts val="0"/>
                        </a:spcAft>
                        <a:tabLst>
                          <a:tab pos="457200" algn="l"/>
                          <a:tab pos="914400" algn="l"/>
                          <a:tab pos="1371600" algn="l"/>
                          <a:tab pos="1828800" algn="l"/>
                          <a:tab pos="2286000" algn="l"/>
                          <a:tab pos="3476625" algn="l"/>
                        </a:tabLst>
                      </a:pPr>
                      <a:r>
                        <a:rPr lang="en-US" sz="1800" b="1" dirty="0" err="1">
                          <a:latin typeface="Times New Roman"/>
                          <a:ea typeface="Times New Roman"/>
                        </a:rPr>
                        <a:t>No.of</a:t>
                      </a:r>
                      <a:r>
                        <a:rPr lang="en-US" sz="1800" b="1" dirty="0">
                          <a:latin typeface="Times New Roman"/>
                          <a:ea typeface="Times New Roman"/>
                        </a:rPr>
                        <a:t> Children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tabLst>
                          <a:tab pos="457200" algn="l"/>
                          <a:tab pos="914400" algn="l"/>
                          <a:tab pos="1371600" algn="l"/>
                          <a:tab pos="1828800" algn="l"/>
                          <a:tab pos="2286000" algn="l"/>
                          <a:tab pos="3476625" algn="l"/>
                        </a:tabLst>
                      </a:pPr>
                      <a:endParaRPr lang="en-US" sz="1800" b="1" dirty="0">
                        <a:latin typeface="Times New Roman"/>
                        <a:ea typeface="Times New Roman"/>
                      </a:endParaRPr>
                    </a:p>
                    <a:p>
                      <a:pPr marL="0" marR="0" algn="ctr">
                        <a:lnSpc>
                          <a:spcPct val="100000"/>
                        </a:lnSpc>
                        <a:spcBef>
                          <a:spcPts val="0"/>
                        </a:spcBef>
                        <a:spcAft>
                          <a:spcPts val="0"/>
                        </a:spcAft>
                        <a:tabLst>
                          <a:tab pos="457200" algn="l"/>
                          <a:tab pos="914400" algn="l"/>
                          <a:tab pos="1371600" algn="l"/>
                          <a:tab pos="1828800" algn="l"/>
                          <a:tab pos="2286000" algn="l"/>
                          <a:tab pos="3476625" algn="l"/>
                        </a:tabLst>
                      </a:pPr>
                      <a:r>
                        <a:rPr lang="en-US" sz="1800" b="1" dirty="0" err="1">
                          <a:latin typeface="Times New Roman"/>
                          <a:ea typeface="Times New Roman"/>
                        </a:rPr>
                        <a:t>No.of</a:t>
                      </a:r>
                      <a:r>
                        <a:rPr lang="en-US" sz="1800" b="1" dirty="0">
                          <a:latin typeface="Times New Roman"/>
                          <a:ea typeface="Times New Roman"/>
                        </a:rPr>
                        <a:t> Families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59423">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59423">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59423">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59423">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457200" algn="l"/>
                          <a:tab pos="914400" algn="l"/>
                          <a:tab pos="1371600" algn="l"/>
                          <a:tab pos="1828800" algn="l"/>
                          <a:tab pos="2286000" algn="l"/>
                          <a:tab pos="3476625" algn="l"/>
                        </a:tabLst>
                      </a:pPr>
                      <a:r>
                        <a:rPr lang="en-US" sz="1800" b="1" dirty="0">
                          <a:latin typeface="Times New Roman"/>
                          <a:ea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001000" cy="6477000"/>
          </a:xfrm>
        </p:spPr>
        <p:txBody>
          <a:bodyPr>
            <a:normAutofit/>
          </a:bodyPr>
          <a:lstStyle/>
          <a:p>
            <a:pPr>
              <a:buNone/>
            </a:pPr>
            <a:endParaRPr lang="en-US" b="1" dirty="0">
              <a:solidFill>
                <a:srgbClr val="000099"/>
              </a:solidFill>
            </a:endParaRPr>
          </a:p>
          <a:p>
            <a:pPr>
              <a:buNone/>
            </a:pPr>
            <a:r>
              <a:rPr lang="en-US" sz="2800" b="1" dirty="0">
                <a:solidFill>
                  <a:srgbClr val="000099"/>
                </a:solidFill>
              </a:rPr>
              <a:t>Probability Distribution</a:t>
            </a:r>
            <a:endParaRPr lang="en-US" sz="2800" dirty="0">
              <a:solidFill>
                <a:srgbClr val="000099"/>
              </a:solidFill>
            </a:endParaRPr>
          </a:p>
          <a:p>
            <a:endParaRPr lang="en-US" sz="2800" b="1" dirty="0"/>
          </a:p>
          <a:p>
            <a:pPr>
              <a:buFont typeface="Wingdings" panose="05000000000000000000" pitchFamily="2" charset="2"/>
              <a:buChar char="Ø"/>
            </a:pPr>
            <a:r>
              <a:rPr lang="en-US" sz="2200" dirty="0"/>
              <a:t>For a discrete random variable, a probability distribution </a:t>
            </a:r>
          </a:p>
          <a:p>
            <a:pPr marL="0" indent="0">
              <a:buNone/>
            </a:pPr>
            <a:r>
              <a:rPr lang="en-US" sz="2200" dirty="0"/>
              <a:t>contains the probability of each possible outcome. The sum </a:t>
            </a:r>
          </a:p>
          <a:p>
            <a:pPr marL="0" indent="0">
              <a:buNone/>
            </a:pPr>
            <a:r>
              <a:rPr lang="en-US" sz="2200" dirty="0"/>
              <a:t>of all probabilities is always 1.0.</a:t>
            </a:r>
          </a:p>
          <a:p>
            <a:pPr>
              <a:buFont typeface="Wingdings" panose="05000000000000000000" pitchFamily="2" charset="2"/>
              <a:buChar char="Ø"/>
            </a:pPr>
            <a:r>
              <a:rPr lang="en-US" sz="2200" dirty="0"/>
              <a:t>Examples of </a:t>
            </a:r>
            <a:r>
              <a:rPr lang="en-US" sz="2200" dirty="0">
                <a:solidFill>
                  <a:srgbClr val="CC0099"/>
                </a:solidFill>
              </a:rPr>
              <a:t>discrete random variables</a:t>
            </a:r>
            <a:r>
              <a:rPr lang="en-US" sz="2200" dirty="0"/>
              <a:t> include the number of children in a family, the Friday night attendance at a cinema, the number of defective light bulbs in a box.</a:t>
            </a:r>
          </a:p>
          <a:p>
            <a:pPr>
              <a:buNone/>
            </a:pPr>
            <a:r>
              <a:rPr lang="en-US" sz="2200" i="1" dirty="0">
                <a:solidFill>
                  <a:srgbClr val="000099"/>
                </a:solidFill>
              </a:rPr>
              <a:t>Examples of Probability Distributions</a:t>
            </a:r>
            <a:r>
              <a:rPr lang="en-US" sz="2200" i="1" dirty="0"/>
              <a:t>:</a:t>
            </a:r>
            <a:r>
              <a:rPr lang="en-US" sz="2200" dirty="0"/>
              <a:t> Binomial distribution, </a:t>
            </a:r>
          </a:p>
          <a:p>
            <a:pPr>
              <a:buNone/>
            </a:pPr>
            <a:r>
              <a:rPr lang="en-US" sz="2200" dirty="0"/>
              <a:t>Poisson distribution(discrete), Normal distribution (continuous </a:t>
            </a:r>
          </a:p>
          <a:p>
            <a:pPr>
              <a:buNone/>
            </a:pPr>
            <a:r>
              <a:rPr lang="en-US" sz="2200" dirty="0"/>
              <a:t>probability distribution).</a:t>
            </a:r>
          </a:p>
          <a:p>
            <a:pPr>
              <a:buNone/>
            </a:pPr>
            <a:endParaRPr lang="en-US" sz="2200" dirty="0"/>
          </a:p>
          <a:p>
            <a:pPr>
              <a:buNone/>
            </a:pPr>
            <a:endParaRPr lang="en-US" sz="2800" b="1" dirty="0"/>
          </a:p>
          <a:p>
            <a:pPr>
              <a:buNone/>
            </a:pPr>
            <a:endParaRPr lang="en-US" sz="2800" dirty="0"/>
          </a:p>
        </p:txBody>
      </p:sp>
      <p:sp>
        <p:nvSpPr>
          <p:cNvPr id="2" name="Footer Placeholder 3">
            <a:extLst>
              <a:ext uri="{FF2B5EF4-FFF2-40B4-BE49-F238E27FC236}">
                <a16:creationId xmlns:a16="http://schemas.microsoft.com/office/drawing/2014/main" xmlns="" id="{6ADAC18F-7163-1050-E27A-0959280A4416}"/>
              </a:ext>
            </a:extLst>
          </p:cNvPr>
          <p:cNvSpPr>
            <a:spLocks noGrp="1"/>
          </p:cNvSpPr>
          <p:nvPr>
            <p:ph type="ftr" sz="quarter" idx="11"/>
          </p:nvPr>
        </p:nvSpPr>
        <p:spPr>
          <a:xfrm>
            <a:off x="228600" y="5710254"/>
            <a:ext cx="7467600" cy="766746"/>
          </a:xfrm>
        </p:spPr>
        <p:txBody>
          <a:bodyPr/>
          <a:lstStyle/>
          <a:p>
            <a:pPr algn="l"/>
            <a:r>
              <a:rPr lang="en-US" sz="1600" dirty="0">
                <a:solidFill>
                  <a:srgbClr val="000099"/>
                </a:solidFill>
              </a:rPr>
              <a:t>A variable whose value is determined by the outcome of a random experiment is called a </a:t>
            </a:r>
            <a:r>
              <a:rPr lang="en-US" sz="1600" dirty="0">
                <a:solidFill>
                  <a:srgbClr val="CC0099"/>
                </a:solidFill>
              </a:rPr>
              <a:t>random variable</a:t>
            </a:r>
            <a:r>
              <a:rPr lang="en-US" sz="1600" dirty="0">
                <a:solidFill>
                  <a:srgbClr val="000099"/>
                </a:solidFill>
              </a:rPr>
              <a:t>.  A random variable is also known as chance variable.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6F4CF1-0404-2A43-3693-F00722FF751C}"/>
              </a:ext>
            </a:extLst>
          </p:cNvPr>
          <p:cNvSpPr>
            <a:spLocks noGrp="1"/>
          </p:cNvSpPr>
          <p:nvPr>
            <p:ph idx="1"/>
          </p:nvPr>
        </p:nvSpPr>
        <p:spPr>
          <a:xfrm>
            <a:off x="152400" y="1005840"/>
            <a:ext cx="7696200" cy="4846320"/>
          </a:xfrm>
        </p:spPr>
        <p:txBody>
          <a:bodyPr>
            <a:normAutofit/>
          </a:bodyPr>
          <a:lstStyle/>
          <a:p>
            <a:endParaRPr lang="en-US" dirty="0"/>
          </a:p>
          <a:p>
            <a:pPr marL="0" indent="0">
              <a:buNone/>
            </a:pPr>
            <a:r>
              <a:rPr lang="en-US" b="1" dirty="0">
                <a:solidFill>
                  <a:srgbClr val="000099"/>
                </a:solidFill>
              </a:rPr>
              <a:t>Shapes of Distributions</a:t>
            </a:r>
          </a:p>
          <a:p>
            <a:endParaRPr lang="en-US" dirty="0"/>
          </a:p>
          <a:p>
            <a:pPr>
              <a:buFont typeface="Wingdings" panose="05000000000000000000" pitchFamily="2" charset="2"/>
              <a:buChar char="Ø"/>
            </a:pPr>
            <a:r>
              <a:rPr lang="en-US" sz="2200" dirty="0"/>
              <a:t>Distributions have different shapes. A distribution with the longer tail extending in the positive direction is said to have a positive skew. It is also described as "skewed to the right”. </a:t>
            </a:r>
          </a:p>
          <a:p>
            <a:pPr>
              <a:buFont typeface="Wingdings" panose="05000000000000000000" pitchFamily="2" charset="2"/>
              <a:buChar char="Ø"/>
            </a:pPr>
            <a:r>
              <a:rPr lang="en-US" sz="2200" dirty="0"/>
              <a:t>Some distributions have a negative skew. Since the tail of the distribution extends to the left, this distribution is skewed to the left.</a:t>
            </a:r>
            <a:endParaRPr lang="en-IN" sz="2200" dirty="0"/>
          </a:p>
        </p:txBody>
      </p:sp>
    </p:spTree>
    <p:extLst>
      <p:ext uri="{BB962C8B-B14F-4D97-AF65-F5344CB8AC3E}">
        <p14:creationId xmlns:p14="http://schemas.microsoft.com/office/powerpoint/2010/main" xmlns="" val="1425286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kewness - Mean, Median, Mode"/>
          <p:cNvPicPr>
            <a:picLocks noGrp="1"/>
          </p:cNvPicPr>
          <p:nvPr>
            <p:ph idx="1"/>
          </p:nvPr>
        </p:nvPicPr>
        <p:blipFill>
          <a:blip r:embed="rId2"/>
          <a:srcRect/>
          <a:stretch>
            <a:fillRect/>
          </a:stretch>
        </p:blipFill>
        <p:spPr bwMode="auto">
          <a:xfrm>
            <a:off x="381000" y="1447800"/>
            <a:ext cx="7391400" cy="3962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541880-3117-E03D-5CE4-9FEBC9C16BBC}"/>
              </a:ext>
            </a:extLst>
          </p:cNvPr>
          <p:cNvSpPr>
            <a:spLocks noGrp="1"/>
          </p:cNvSpPr>
          <p:nvPr>
            <p:ph idx="1"/>
          </p:nvPr>
        </p:nvSpPr>
        <p:spPr>
          <a:xfrm>
            <a:off x="533400" y="990600"/>
            <a:ext cx="7467600" cy="5465136"/>
          </a:xfrm>
        </p:spPr>
        <p:txBody>
          <a:bodyPr>
            <a:normAutofit/>
          </a:bodyPr>
          <a:lstStyle/>
          <a:p>
            <a:r>
              <a:rPr lang="en-US" sz="2200" dirty="0"/>
              <a:t>Skewness tells us the direction of outliers. In a positive skew, the tail of a distribution curve is longer on the right side. This means the outliers of the distribution curve are further out towards the right and closer to the mean on the left.</a:t>
            </a:r>
          </a:p>
          <a:p>
            <a:r>
              <a:rPr lang="en-US" sz="2200" dirty="0"/>
              <a:t>The reason we get skewed distributions is because data is disproportionally distributed. Specifically, the majority of the data is clustered in one area, and there are one or more outliers away from the majority of the data. Outliers are data points that are unlike most of the rest of the data.</a:t>
            </a:r>
            <a:endParaRPr lang="en-IN" sz="2200" dirty="0"/>
          </a:p>
        </p:txBody>
      </p:sp>
    </p:spTree>
    <p:extLst>
      <p:ext uri="{BB962C8B-B14F-4D97-AF65-F5344CB8AC3E}">
        <p14:creationId xmlns:p14="http://schemas.microsoft.com/office/powerpoint/2010/main" xmlns="" val="3742873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sz="6600" b="1" i="1" dirty="0">
              <a:solidFill>
                <a:srgbClr val="CC0066"/>
              </a:solidFill>
            </a:endParaRPr>
          </a:p>
          <a:p>
            <a:pPr>
              <a:buNone/>
            </a:pPr>
            <a:r>
              <a:rPr lang="en-US" sz="6600" b="1" i="1" dirty="0">
                <a:solidFill>
                  <a:srgbClr val="CC0099"/>
                </a:solidFill>
              </a:rPr>
              <a:t>     Thank You</a:t>
            </a:r>
            <a:endParaRPr lang="en-US" b="1" i="1" dirty="0">
              <a:solidFill>
                <a:srgbClr val="CC00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62000"/>
            <a:ext cx="6248400" cy="2057400"/>
          </a:xfrm>
        </p:spPr>
        <p:txBody>
          <a:bodyPr>
            <a:normAutofit fontScale="90000"/>
          </a:bodyPr>
          <a:lstStyle/>
          <a:p>
            <a:pPr algn="ctr"/>
            <a:r>
              <a:rPr lang="en-US" dirty="0"/>
              <a:t>Chapter-iii </a:t>
            </a:r>
            <a:br>
              <a:rPr lang="en-US" dirty="0"/>
            </a:br>
            <a:r>
              <a:rPr lang="en-US" dirty="0"/>
              <a:t>Types and Collection of Data</a:t>
            </a:r>
            <a:br>
              <a:rPr lang="en-US" dirty="0"/>
            </a:br>
            <a:endParaRPr lang="en-US" dirty="0"/>
          </a:p>
        </p:txBody>
      </p:sp>
      <p:sp>
        <p:nvSpPr>
          <p:cNvPr id="3" name="Content Placeholder 2"/>
          <p:cNvSpPr>
            <a:spLocks noGrp="1"/>
          </p:cNvSpPr>
          <p:nvPr>
            <p:ph type="subTitle" idx="1"/>
          </p:nvPr>
        </p:nvSpPr>
        <p:spPr>
          <a:xfrm>
            <a:off x="2895600" y="2819400"/>
            <a:ext cx="5943600" cy="2743200"/>
          </a:xfrm>
        </p:spPr>
        <p:txBody>
          <a:bodyPr>
            <a:normAutofit/>
          </a:bodyPr>
          <a:lstStyle/>
          <a:p>
            <a:pPr lvl="0" algn="l">
              <a:buFont typeface="Wingdings" pitchFamily="2" charset="2"/>
              <a:buChar char="Ø"/>
            </a:pPr>
            <a:r>
              <a:rPr lang="en-US" sz="2400" dirty="0"/>
              <a:t>Secondary and Primary Data</a:t>
            </a:r>
          </a:p>
          <a:p>
            <a:pPr lvl="0" algn="l">
              <a:buFont typeface="Wingdings" pitchFamily="2" charset="2"/>
              <a:buChar char="Ø"/>
            </a:pPr>
            <a:r>
              <a:rPr lang="en-US" sz="2400" dirty="0"/>
              <a:t>Concepts of Cross-section, Time Series, Panel data-balanced and un-balanced</a:t>
            </a:r>
          </a:p>
          <a:p>
            <a:pPr lvl="0" algn="l">
              <a:buFont typeface="Wingdings" pitchFamily="2" charset="2"/>
              <a:buChar char="Ø"/>
            </a:pPr>
            <a:r>
              <a:rPr lang="en-US" sz="2400" dirty="0"/>
              <a:t>Tools of Collecting Primary Data</a:t>
            </a:r>
          </a:p>
          <a:p>
            <a:pPr lvl="0" algn="l">
              <a:buFont typeface="Wingdings" pitchFamily="2" charset="2"/>
              <a:buChar char="Ø"/>
            </a:pPr>
            <a:r>
              <a:rPr lang="en-US" sz="2400" dirty="0"/>
              <a:t>Questionnaires and Schedules</a:t>
            </a:r>
          </a:p>
          <a:p>
            <a:pPr lvl="0" algn="l">
              <a:buFont typeface="Wingdings" pitchFamily="2" charset="2"/>
              <a:buChar char="Ø"/>
            </a:pPr>
            <a:r>
              <a:rPr lang="en-US" sz="2400" dirty="0"/>
              <a:t>Editing and Coding</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3401"/>
            <a:ext cx="6096000" cy="1066800"/>
          </a:xfrm>
        </p:spPr>
        <p:txBody>
          <a:bodyPr>
            <a:normAutofit/>
          </a:bodyPr>
          <a:lstStyle/>
          <a:p>
            <a:pPr algn="l"/>
            <a:r>
              <a:rPr lang="en-US" sz="3200" b="1" dirty="0"/>
              <a:t/>
            </a:r>
            <a:br>
              <a:rPr lang="en-US" sz="3200" b="1" dirty="0"/>
            </a:br>
            <a:r>
              <a:rPr lang="en-US" sz="3400" dirty="0"/>
              <a:t>Collection of Data</a:t>
            </a:r>
          </a:p>
        </p:txBody>
      </p:sp>
      <p:sp>
        <p:nvSpPr>
          <p:cNvPr id="3" name="Subtitle 2"/>
          <p:cNvSpPr>
            <a:spLocks noGrp="1"/>
          </p:cNvSpPr>
          <p:nvPr>
            <p:ph type="subTitle" idx="1"/>
          </p:nvPr>
        </p:nvSpPr>
        <p:spPr>
          <a:xfrm>
            <a:off x="2743200" y="2133600"/>
            <a:ext cx="6096000" cy="4114800"/>
          </a:xfrm>
        </p:spPr>
        <p:txBody>
          <a:bodyPr>
            <a:normAutofit lnSpcReduction="10000"/>
          </a:bodyPr>
          <a:lstStyle/>
          <a:p>
            <a:pPr algn="just"/>
            <a:r>
              <a:rPr lang="en-US" dirty="0"/>
              <a:t>Collection of data constitutes the first step in a statistical investigation. Utmost care must be exercised while collecting data because data constitute the foundation, on which the superstructure of statistical analysis is built.</a:t>
            </a:r>
          </a:p>
          <a:p>
            <a:pPr algn="just"/>
            <a:endParaRPr lang="en-US" dirty="0"/>
          </a:p>
          <a:p>
            <a:pPr algn="just"/>
            <a:r>
              <a:rPr lang="en-US" dirty="0"/>
              <a:t>Data may be obtained either from the primary source or the secondary source. A primary source is one that itself collects the data; whereas secondary source is one that makes available data which were collected by some other agency.</a:t>
            </a:r>
          </a:p>
          <a:p>
            <a:pPr algn="just"/>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1143000"/>
            <a:ext cx="3560298" cy="2057400"/>
          </a:xfrm>
        </p:spPr>
        <p:txBody>
          <a:bodyPr/>
          <a:lstStyle/>
          <a:p>
            <a:r>
              <a:rPr lang="en-US" sz="3200" dirty="0"/>
              <a:t>Primary and Secondary Data</a:t>
            </a:r>
            <a:r>
              <a:rPr lang="en-US" u="sng" dirty="0"/>
              <a:t>    </a:t>
            </a:r>
            <a:r>
              <a:rPr lang="en-US" dirty="0"/>
              <a:t/>
            </a:r>
            <a:br>
              <a:rPr lang="en-US" dirty="0"/>
            </a:br>
            <a:endParaRPr lang="en-US" dirty="0"/>
          </a:p>
        </p:txBody>
      </p:sp>
      <p:sp>
        <p:nvSpPr>
          <p:cNvPr id="3" name="Text Placeholder 2"/>
          <p:cNvSpPr>
            <a:spLocks noGrp="1"/>
          </p:cNvSpPr>
          <p:nvPr>
            <p:ph type="body" sz="half" idx="2"/>
          </p:nvPr>
        </p:nvSpPr>
        <p:spPr>
          <a:xfrm>
            <a:off x="5257800" y="3283634"/>
            <a:ext cx="3733800" cy="1920240"/>
          </a:xfrm>
        </p:spPr>
        <p:txBody>
          <a:bodyPr>
            <a:normAutofit fontScale="92500" lnSpcReduction="10000"/>
          </a:bodyPr>
          <a:lstStyle/>
          <a:p>
            <a:r>
              <a:rPr lang="en-US" sz="2400" dirty="0"/>
              <a:t>Depending upon the source, statistical data are classified under two categories.</a:t>
            </a:r>
          </a:p>
          <a:p>
            <a:pPr lvl="0"/>
            <a:endParaRPr lang="en-US" sz="2400" dirty="0"/>
          </a:p>
          <a:p>
            <a:pPr lvl="0"/>
            <a:r>
              <a:rPr lang="en-US" sz="2400" dirty="0"/>
              <a:t>(</a:t>
            </a:r>
            <a:r>
              <a:rPr lang="en-US" sz="2400" dirty="0" err="1"/>
              <a:t>i</a:t>
            </a:r>
            <a:r>
              <a:rPr lang="en-US" sz="2400" dirty="0"/>
              <a:t>) Primary data </a:t>
            </a:r>
          </a:p>
          <a:p>
            <a:r>
              <a:rPr lang="en-US" sz="2400" dirty="0"/>
              <a:t>(ii) Secondary data</a:t>
            </a:r>
            <a:endParaRPr lang="en-US" dirty="0"/>
          </a:p>
        </p:txBody>
      </p:sp>
      <p:pic>
        <p:nvPicPr>
          <p:cNvPr id="1028" name="Picture 4" descr="http://sites.middlebury.edu/tutorials/files/2013/01/What-are-Primary-and-Secondary-sources-icon-slide-300x225.jpg"/>
          <p:cNvPicPr>
            <a:picLocks noGrp="1" noChangeAspect="1" noChangeArrowheads="1"/>
          </p:cNvPicPr>
          <p:nvPr>
            <p:ph type="pic" idx="1"/>
          </p:nvPr>
        </p:nvPicPr>
        <p:blipFill>
          <a:blip r:embed="rId2"/>
          <a:srcRect l="12486" r="12486"/>
          <a:stretch>
            <a:fillRect/>
          </a:stretch>
        </p:blipFill>
        <p:spPr bwMode="auto">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7924800" cy="5715000"/>
          </a:xfrm>
        </p:spPr>
        <p:txBody>
          <a:bodyPr>
            <a:normAutofit fontScale="92500" lnSpcReduction="10000"/>
          </a:bodyPr>
          <a:lstStyle/>
          <a:p>
            <a:pPr>
              <a:buNone/>
            </a:pPr>
            <a:r>
              <a:rPr lang="en-US" b="1" dirty="0">
                <a:solidFill>
                  <a:srgbClr val="000099"/>
                </a:solidFill>
              </a:rPr>
              <a:t>Variables, Cases, Values</a:t>
            </a:r>
          </a:p>
          <a:p>
            <a:pPr>
              <a:buNone/>
            </a:pPr>
            <a:endParaRPr lang="en-US" dirty="0">
              <a:solidFill>
                <a:srgbClr val="000099"/>
              </a:solidFill>
            </a:endParaRPr>
          </a:p>
          <a:p>
            <a:pPr>
              <a:buClrTx/>
              <a:buFont typeface="Wingdings" pitchFamily="2" charset="2"/>
              <a:buChar char="Ø"/>
            </a:pPr>
            <a:r>
              <a:rPr lang="en-US" dirty="0"/>
              <a:t>In any study the researcher is concerned with a</a:t>
            </a:r>
          </a:p>
          <a:p>
            <a:pPr>
              <a:buClrTx/>
              <a:buNone/>
            </a:pPr>
            <a:r>
              <a:rPr lang="en-US" dirty="0"/>
              <a:t>particular population or universe.</a:t>
            </a:r>
          </a:p>
          <a:p>
            <a:pPr>
              <a:buClrTx/>
              <a:buFont typeface="Wingdings" pitchFamily="2" charset="2"/>
              <a:buChar char="Ø"/>
            </a:pPr>
            <a:endParaRPr lang="en-US" dirty="0"/>
          </a:p>
          <a:p>
            <a:pPr>
              <a:buClrTx/>
              <a:buFont typeface="Wingdings" pitchFamily="2" charset="2"/>
              <a:buChar char="Ø"/>
            </a:pPr>
            <a:r>
              <a:rPr lang="en-US" dirty="0"/>
              <a:t>Population refers to a specific group of people or</a:t>
            </a:r>
          </a:p>
          <a:p>
            <a:pPr>
              <a:buClrTx/>
              <a:buNone/>
            </a:pPr>
            <a:r>
              <a:rPr lang="en-US" dirty="0"/>
              <a:t>institutions or occurrences or observations about</a:t>
            </a:r>
          </a:p>
          <a:p>
            <a:pPr>
              <a:buClrTx/>
              <a:buNone/>
            </a:pPr>
            <a:r>
              <a:rPr lang="en-US" dirty="0"/>
              <a:t>which the researcher wishes to make descriptive</a:t>
            </a:r>
          </a:p>
          <a:p>
            <a:pPr>
              <a:buClrTx/>
              <a:buNone/>
            </a:pPr>
            <a:r>
              <a:rPr lang="en-US" dirty="0"/>
              <a:t>or analytical statements. </a:t>
            </a:r>
          </a:p>
          <a:p>
            <a:pPr>
              <a:buClrTx/>
              <a:buFont typeface="Wingdings" pitchFamily="2" charset="2"/>
              <a:buChar char="Ø"/>
            </a:pPr>
            <a:endParaRPr lang="en-US" dirty="0"/>
          </a:p>
          <a:p>
            <a:pPr>
              <a:buClrTx/>
              <a:buFont typeface="Wingdings" pitchFamily="2" charset="2"/>
              <a:buChar char="Ø"/>
            </a:pPr>
            <a:r>
              <a:rPr lang="en-US" dirty="0"/>
              <a:t>When resources are limited researcher will draw</a:t>
            </a:r>
          </a:p>
          <a:p>
            <a:pPr>
              <a:buClrTx/>
              <a:buNone/>
            </a:pPr>
            <a:r>
              <a:rPr lang="en-US" dirty="0"/>
              <a:t>sample observations either randomly or according</a:t>
            </a:r>
          </a:p>
          <a:p>
            <a:pPr>
              <a:buClrTx/>
              <a:buNone/>
            </a:pPr>
            <a:r>
              <a:rPr lang="en-US" dirty="0"/>
              <a:t>to some agreed strategy as the basis for</a:t>
            </a:r>
          </a:p>
          <a:p>
            <a:pPr>
              <a:buClrTx/>
              <a:buNone/>
            </a:pPr>
            <a:r>
              <a:rPr lang="en-US" dirty="0"/>
              <a:t>investigation.</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685800"/>
            <a:ext cx="6324600" cy="5791200"/>
          </a:xfrm>
        </p:spPr>
        <p:txBody>
          <a:bodyPr>
            <a:normAutofit/>
          </a:bodyPr>
          <a:lstStyle/>
          <a:p>
            <a:pPr algn="l"/>
            <a:r>
              <a:rPr lang="en-US" sz="2600" b="1" dirty="0">
                <a:solidFill>
                  <a:schemeClr val="accent6">
                    <a:lumMod val="60000"/>
                    <a:lumOff val="40000"/>
                  </a:schemeClr>
                </a:solidFill>
                <a:effectLst>
                  <a:outerShdw blurRad="38100" dist="38100" dir="2700000" algn="tl">
                    <a:srgbClr val="000000">
                      <a:alpha val="43137"/>
                    </a:srgbClr>
                  </a:outerShdw>
                </a:effectLst>
                <a:latin typeface="+mj-lt"/>
              </a:rPr>
              <a:t>PRIMARY DATA</a:t>
            </a:r>
          </a:p>
          <a:p>
            <a:pPr algn="l">
              <a:buFont typeface="Wingdings" pitchFamily="2" charset="2"/>
              <a:buChar char="Ø"/>
            </a:pPr>
            <a:endParaRPr lang="en-US" dirty="0"/>
          </a:p>
          <a:p>
            <a:pPr algn="l">
              <a:buFont typeface="Wingdings" pitchFamily="2" charset="2"/>
              <a:buChar char="Ø"/>
            </a:pPr>
            <a:r>
              <a:rPr lang="en-US" dirty="0"/>
              <a:t>Primary data are obtained by a study specifically designed to fulfill the needs of the problem at hand.</a:t>
            </a:r>
          </a:p>
          <a:p>
            <a:pPr algn="l"/>
            <a:endParaRPr lang="en-US" dirty="0"/>
          </a:p>
          <a:p>
            <a:pPr algn="l">
              <a:buFont typeface="Wingdings" pitchFamily="2" charset="2"/>
              <a:buChar char="Ø"/>
            </a:pPr>
            <a:r>
              <a:rPr lang="en-US" dirty="0"/>
              <a:t>Such data are original in character and are generated in large number of surveys conducted mostly by government and also by some individuals, institutions and research bodies.</a:t>
            </a:r>
          </a:p>
          <a:p>
            <a:pPr algn="l"/>
            <a:endParaRPr lang="en-US" dirty="0"/>
          </a:p>
          <a:p>
            <a:pPr algn="l">
              <a:buFont typeface="Wingdings" pitchFamily="2" charset="2"/>
              <a:buChar char="Ø"/>
            </a:pPr>
            <a:r>
              <a:rPr lang="en-US" dirty="0"/>
              <a:t> For example, data obtained in a population census by office of the census commissioner are primary data.</a:t>
            </a:r>
          </a:p>
          <a:p>
            <a:pPr algn="l"/>
            <a:endParaRPr lang="en-US" dirty="0"/>
          </a:p>
          <a:p>
            <a:pPr algn="l"/>
            <a:endParaRPr lang="en-US" dirty="0"/>
          </a:p>
          <a:p>
            <a:pPr algn="l"/>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838200"/>
            <a:ext cx="6477000" cy="5029200"/>
          </a:xfrm>
        </p:spPr>
        <p:txBody>
          <a:bodyPr>
            <a:normAutofit/>
          </a:bodyPr>
          <a:lstStyle/>
          <a:p>
            <a:pPr algn="l"/>
            <a:endParaRPr lang="en-US" dirty="0"/>
          </a:p>
          <a:p>
            <a:pPr algn="l"/>
            <a:r>
              <a:rPr lang="en-US" sz="2600" b="1" dirty="0">
                <a:solidFill>
                  <a:schemeClr val="accent6">
                    <a:lumMod val="60000"/>
                    <a:lumOff val="40000"/>
                  </a:schemeClr>
                </a:solidFill>
                <a:effectLst>
                  <a:outerShdw blurRad="38100" dist="38100" dir="2700000" algn="tl">
                    <a:srgbClr val="000000">
                      <a:alpha val="43137"/>
                    </a:srgbClr>
                  </a:outerShdw>
                </a:effectLst>
              </a:rPr>
              <a:t>SECONDARY DATA</a:t>
            </a:r>
          </a:p>
          <a:p>
            <a:pPr algn="l"/>
            <a:endParaRPr lang="en-US" sz="2600" b="1" dirty="0">
              <a:solidFill>
                <a:schemeClr val="accent6">
                  <a:lumMod val="60000"/>
                  <a:lumOff val="40000"/>
                </a:schemeClr>
              </a:solidFill>
              <a:effectLst>
                <a:outerShdw blurRad="38100" dist="38100" dir="2700000" algn="tl">
                  <a:srgbClr val="000000">
                    <a:alpha val="43137"/>
                  </a:srgbClr>
                </a:outerShdw>
              </a:effectLst>
            </a:endParaRPr>
          </a:p>
          <a:p>
            <a:pPr algn="l">
              <a:buFont typeface="Wingdings" pitchFamily="2" charset="2"/>
              <a:buChar char="Ø"/>
            </a:pPr>
            <a:r>
              <a:rPr lang="en-US" dirty="0"/>
              <a:t>Data which are not originally collected but rather obtained from published or unpublished sources are known as secondary data.</a:t>
            </a:r>
          </a:p>
          <a:p>
            <a:pPr algn="l">
              <a:buFont typeface="Wingdings" pitchFamily="2" charset="2"/>
              <a:buChar char="Ø"/>
            </a:pPr>
            <a:endParaRPr lang="en-US" dirty="0"/>
          </a:p>
          <a:p>
            <a:pPr algn="l">
              <a:buFont typeface="Wingdings" pitchFamily="2" charset="2"/>
              <a:buChar char="Ø"/>
            </a:pPr>
            <a:r>
              <a:rPr lang="en-US" dirty="0"/>
              <a:t>For example, for census commissioner census data are primary, whereas for all others who use such data, they are secondary.</a:t>
            </a:r>
          </a:p>
          <a:p>
            <a:pPr algn="l"/>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219200"/>
            <a:ext cx="5576668" cy="914400"/>
          </a:xfrm>
        </p:spPr>
        <p:txBody>
          <a:bodyPr/>
          <a:lstStyle/>
          <a:p>
            <a:pPr algn="l"/>
            <a:r>
              <a:rPr lang="en-US" sz="2800" dirty="0"/>
              <a:t>Differences between Primary and Secondary data</a:t>
            </a:r>
          </a:p>
        </p:txBody>
      </p:sp>
      <p:sp>
        <p:nvSpPr>
          <p:cNvPr id="3" name="Subtitle 2"/>
          <p:cNvSpPr>
            <a:spLocks noGrp="1"/>
          </p:cNvSpPr>
          <p:nvPr>
            <p:ph type="subTitle" idx="1"/>
          </p:nvPr>
        </p:nvSpPr>
        <p:spPr>
          <a:xfrm>
            <a:off x="2743200" y="2438400"/>
            <a:ext cx="6172200" cy="1676400"/>
          </a:xfrm>
        </p:spPr>
        <p:txBody>
          <a:bodyPr>
            <a:normAutofit/>
          </a:bodyPr>
          <a:lstStyle/>
          <a:p>
            <a:pPr algn="just"/>
            <a:r>
              <a:rPr lang="en-US" dirty="0"/>
              <a:t>The difference between primary and secondary data is only of degree. Data which are primary in the hands of one becomes secondary in the hands of another.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457200"/>
            <a:ext cx="6400800" cy="6400800"/>
          </a:xfrm>
        </p:spPr>
        <p:txBody>
          <a:bodyPr>
            <a:normAutofit/>
          </a:bodyPr>
          <a:lstStyle/>
          <a:p>
            <a:pPr algn="l"/>
            <a:endParaRPr lang="en-US" b="1" dirty="0">
              <a:latin typeface="+mj-lt"/>
            </a:endParaRPr>
          </a:p>
          <a:p>
            <a:pPr algn="l"/>
            <a:r>
              <a:rPr lang="en-US" b="1" dirty="0">
                <a:latin typeface="+mj-lt"/>
              </a:rPr>
              <a:t>Differences:</a:t>
            </a:r>
            <a:r>
              <a:rPr lang="en-US" dirty="0">
                <a:latin typeface="+mj-lt"/>
              </a:rPr>
              <a:t> </a:t>
            </a:r>
          </a:p>
          <a:p>
            <a:pPr algn="l"/>
            <a:endParaRPr lang="en-US" dirty="0"/>
          </a:p>
          <a:p>
            <a:pPr algn="l">
              <a:buFont typeface="Wingdings" pitchFamily="2" charset="2"/>
              <a:buChar char="Ø"/>
            </a:pPr>
            <a:r>
              <a:rPr lang="en-US" dirty="0"/>
              <a:t>Data are primary for the individual agency or institution collecting the data, whereas for the rest of the world the data are secondary.</a:t>
            </a:r>
          </a:p>
          <a:p>
            <a:pPr algn="l">
              <a:buFont typeface="Wingdings" pitchFamily="2" charset="2"/>
              <a:buChar char="Ø"/>
            </a:pPr>
            <a:endParaRPr lang="en-US" dirty="0"/>
          </a:p>
          <a:p>
            <a:pPr algn="l">
              <a:buFont typeface="Wingdings" pitchFamily="2" charset="2"/>
              <a:buChar char="Ø"/>
            </a:pPr>
            <a:r>
              <a:rPr lang="en-US" dirty="0"/>
              <a:t>A few examples would clarify the distinction between primary and secondary data. Suppose an investigator wants data about the spending habits of the students of a university.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457200"/>
            <a:ext cx="6477000" cy="6096000"/>
          </a:xfrm>
        </p:spPr>
        <p:txBody>
          <a:bodyPr>
            <a:normAutofit/>
          </a:bodyPr>
          <a:lstStyle/>
          <a:p>
            <a:pPr algn="l">
              <a:buFont typeface="Wingdings" pitchFamily="2" charset="2"/>
              <a:buChar char="Ø"/>
            </a:pPr>
            <a:endParaRPr lang="en-US" dirty="0"/>
          </a:p>
          <a:p>
            <a:pPr algn="l">
              <a:buFont typeface="Wingdings" pitchFamily="2" charset="2"/>
              <a:buChar char="Ø"/>
            </a:pPr>
            <a:r>
              <a:rPr lang="en-US" dirty="0"/>
              <a:t>If he or she collects the data himself/herself or through his/her agents by interviewing the students or circulating a questionnaire then the data would constitute primary data for them. </a:t>
            </a:r>
          </a:p>
          <a:p>
            <a:pPr algn="l"/>
            <a:endParaRPr lang="en-US" dirty="0"/>
          </a:p>
          <a:p>
            <a:pPr algn="l">
              <a:buFont typeface="Wingdings" pitchFamily="2" charset="2"/>
              <a:buChar char="Ø"/>
            </a:pPr>
            <a:r>
              <a:rPr lang="en-US" dirty="0"/>
              <a:t>On the other hand, if the students union has already made a similar survey and the investigator obtained data from students union office such data is called secondary data for him or for her. </a:t>
            </a:r>
          </a:p>
          <a:p>
            <a:pPr algn="l">
              <a:buFont typeface="Wingdings" pitchFamily="2" charset="2"/>
              <a:buChar char="Ø"/>
            </a:pPr>
            <a:endParaRPr lang="en-US" dirty="0"/>
          </a:p>
          <a:p>
            <a:pPr algn="l">
              <a:buFont typeface="Wingdings" pitchFamily="2" charset="2"/>
              <a:buChar char="Ø"/>
            </a:pPr>
            <a:r>
              <a:rPr lang="en-US" dirty="0"/>
              <a:t>Similarly statistics collected by various departments of the government such as Labour Bureau and Central Statistical Organisation (C.S.O), Bureau of Economics and Statistics are primary for the respective departments whereas for all others they constitute secondary data.</a:t>
            </a:r>
          </a:p>
          <a:p>
            <a:pPr algn="l">
              <a:buFont typeface="Wingdings" pitchFamily="2" charset="2"/>
              <a:buChar char="Ø"/>
            </a:pPr>
            <a:endParaRPr lang="en-US" dirty="0"/>
          </a:p>
          <a:p>
            <a:pPr algn="l"/>
            <a:endParaRPr lang="en-US" dirty="0"/>
          </a:p>
          <a:p>
            <a:pPr algn="l"/>
            <a:endParaRPr lang="en-US" dirty="0"/>
          </a:p>
          <a:p>
            <a:pPr algn="l">
              <a:buFont typeface="Wingdings" pitchFamily="2" charset="2"/>
              <a:buChar char="Ø"/>
            </a:pPr>
            <a:endParaRPr lang="en-US" dirty="0"/>
          </a:p>
          <a:p>
            <a:pPr algn="l"/>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57200"/>
            <a:ext cx="6019800" cy="838200"/>
          </a:xfrm>
        </p:spPr>
        <p:txBody>
          <a:bodyPr/>
          <a:lstStyle/>
          <a:p>
            <a:pPr algn="l"/>
            <a:r>
              <a:rPr lang="en-US" sz="3200" dirty="0"/>
              <a:t>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Sources of Secondary Data</a:t>
            </a:r>
          </a:p>
        </p:txBody>
      </p:sp>
      <p:sp>
        <p:nvSpPr>
          <p:cNvPr id="3" name="Subtitle 2"/>
          <p:cNvSpPr>
            <a:spLocks noGrp="1"/>
          </p:cNvSpPr>
          <p:nvPr>
            <p:ph type="subTitle" idx="1"/>
          </p:nvPr>
        </p:nvSpPr>
        <p:spPr>
          <a:xfrm>
            <a:off x="2743200" y="1676400"/>
            <a:ext cx="6400800" cy="4572000"/>
          </a:xfrm>
        </p:spPr>
        <p:txBody>
          <a:bodyPr>
            <a:normAutofit/>
          </a:bodyPr>
          <a:lstStyle/>
          <a:p>
            <a:pPr algn="l"/>
            <a:r>
              <a:rPr lang="en-US" dirty="0"/>
              <a:t>In most of the studies the investigator finds it impracticable to collect firsthand information on all related issues and as such he makes use of the data collected by others.</a:t>
            </a:r>
          </a:p>
          <a:p>
            <a:pPr algn="l"/>
            <a:endParaRPr lang="en-US" dirty="0"/>
          </a:p>
          <a:p>
            <a:pPr algn="l"/>
            <a:r>
              <a:rPr lang="en-US" dirty="0"/>
              <a:t>There is vast amount of published information from which statistical studies may be made.</a:t>
            </a:r>
          </a:p>
          <a:p>
            <a:pPr algn="l"/>
            <a:r>
              <a:rPr lang="en-US" dirty="0"/>
              <a:t> </a:t>
            </a:r>
          </a:p>
          <a:p>
            <a:pPr algn="l"/>
            <a:r>
              <a:rPr lang="en-US" dirty="0"/>
              <a:t>	The sources of secondary data can broadly be classified under two heads.</a:t>
            </a:r>
          </a:p>
          <a:p>
            <a:pPr lvl="0" algn="l"/>
            <a:r>
              <a:rPr lang="en-US" dirty="0"/>
              <a:t>(</a:t>
            </a:r>
            <a:r>
              <a:rPr lang="en-US" dirty="0" err="1"/>
              <a:t>i</a:t>
            </a:r>
            <a:r>
              <a:rPr lang="en-US" dirty="0"/>
              <a:t>) Published sources</a:t>
            </a:r>
          </a:p>
          <a:p>
            <a:pPr algn="l"/>
            <a:r>
              <a:rPr lang="en-US" dirty="0"/>
              <a:t>(ii) Unpublished sources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62000"/>
            <a:ext cx="5729068" cy="1066800"/>
          </a:xfrm>
        </p:spPr>
        <p:txBody>
          <a:bodyPr/>
          <a:lstStyle/>
          <a:p>
            <a:pPr algn="l"/>
            <a:r>
              <a:rPr lang="en-US" sz="3200" dirty="0"/>
              <a:t/>
            </a:r>
            <a:br>
              <a:rPr lang="en-US" sz="3200" dirty="0"/>
            </a:br>
            <a:r>
              <a:rPr lang="en-US" sz="3200" dirty="0"/>
              <a:t/>
            </a:r>
            <a:br>
              <a:rPr lang="en-US" sz="3200" dirty="0"/>
            </a:br>
            <a:r>
              <a:rPr lang="en-US" sz="3200" dirty="0"/>
              <a:t>Published Sources</a:t>
            </a:r>
            <a:r>
              <a:rPr lang="en-US" dirty="0"/>
              <a:t/>
            </a:r>
            <a:br>
              <a:rPr lang="en-US" dirty="0"/>
            </a:br>
            <a:endParaRPr lang="en-US" dirty="0"/>
          </a:p>
        </p:txBody>
      </p:sp>
      <p:sp>
        <p:nvSpPr>
          <p:cNvPr id="3" name="Subtitle 2"/>
          <p:cNvSpPr>
            <a:spLocks noGrp="1"/>
          </p:cNvSpPr>
          <p:nvPr>
            <p:ph type="subTitle" idx="1"/>
          </p:nvPr>
        </p:nvSpPr>
        <p:spPr>
          <a:xfrm>
            <a:off x="2667000" y="1447800"/>
            <a:ext cx="6477000" cy="4876800"/>
          </a:xfrm>
        </p:spPr>
        <p:txBody>
          <a:bodyPr>
            <a:normAutofit lnSpcReduction="10000"/>
          </a:bodyPr>
          <a:lstStyle/>
          <a:p>
            <a:pPr algn="l"/>
            <a:r>
              <a:rPr lang="en-US" dirty="0"/>
              <a:t>1) Reports and official publications of various bodies viz.</a:t>
            </a:r>
          </a:p>
          <a:p>
            <a:pPr lvl="0" algn="l">
              <a:buFont typeface="Wingdings" pitchFamily="2" charset="2"/>
              <a:buChar char="Ø"/>
            </a:pPr>
            <a:endParaRPr lang="en-US" dirty="0"/>
          </a:p>
          <a:p>
            <a:pPr lvl="0" algn="l">
              <a:buFont typeface="Wingdings" pitchFamily="2" charset="2"/>
              <a:buChar char="Ø"/>
            </a:pPr>
            <a:r>
              <a:rPr lang="en-US" dirty="0"/>
              <a:t>International bodies such as the World Bank, International Labour Organisation (ILO), United Nations (UN).</a:t>
            </a:r>
          </a:p>
          <a:p>
            <a:pPr lvl="0" algn="l"/>
            <a:endParaRPr lang="en-US" dirty="0"/>
          </a:p>
          <a:p>
            <a:pPr algn="l">
              <a:buFont typeface="Wingdings" pitchFamily="2" charset="2"/>
              <a:buChar char="Ø"/>
            </a:pPr>
            <a:r>
              <a:rPr lang="en-US" dirty="0"/>
              <a:t>Central and State Governments reports such as Statistical Abstracts.</a:t>
            </a:r>
          </a:p>
          <a:p>
            <a:pPr algn="l">
              <a:buFont typeface="Wingdings" pitchFamily="2" charset="2"/>
              <a:buChar char="Ø"/>
            </a:pPr>
            <a:endParaRPr lang="en-US" dirty="0"/>
          </a:p>
          <a:p>
            <a:pPr lvl="0" algn="l">
              <a:buFont typeface="Wingdings" pitchFamily="2" charset="2"/>
              <a:buChar char="Ø"/>
            </a:pPr>
            <a:r>
              <a:rPr lang="en-US" dirty="0"/>
              <a:t>Reports of the Committees and Commissions appointed by government such as </a:t>
            </a:r>
            <a:r>
              <a:rPr lang="en-US" dirty="0" err="1"/>
              <a:t>Narasimham</a:t>
            </a:r>
            <a:r>
              <a:rPr lang="en-US" dirty="0"/>
              <a:t> committee on banking sector, Seventh pay commission etc.</a:t>
            </a:r>
          </a:p>
          <a:p>
            <a:pPr algn="l"/>
            <a:endParaRPr lang="en-US" dirty="0"/>
          </a:p>
          <a:p>
            <a:pPr algn="l"/>
            <a:endParaRPr lang="en-US" dirty="0"/>
          </a:p>
          <a:p>
            <a:pPr algn="l"/>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381000"/>
            <a:ext cx="6477000" cy="6477000"/>
          </a:xfrm>
        </p:spPr>
        <p:txBody>
          <a:bodyPr>
            <a:normAutofit lnSpcReduction="10000"/>
          </a:bodyPr>
          <a:lstStyle/>
          <a:p>
            <a:pPr algn="l"/>
            <a:r>
              <a:rPr lang="en-US" dirty="0"/>
              <a:t>2) Semi-official publications of various local bodies such as Municipal Corporations and District Boards. </a:t>
            </a:r>
          </a:p>
          <a:p>
            <a:pPr algn="l"/>
            <a:endParaRPr lang="en-US" dirty="0"/>
          </a:p>
          <a:p>
            <a:pPr algn="l"/>
            <a:r>
              <a:rPr lang="en-US" dirty="0"/>
              <a:t>3) Publications of prestigious journals by universities and institutes such as Indian Journal of Agricultural Economics, Indian Economic Review, Reserve Bank of India Bulletin etc.</a:t>
            </a:r>
          </a:p>
          <a:p>
            <a:pPr algn="l"/>
            <a:endParaRPr lang="en-US" dirty="0"/>
          </a:p>
          <a:p>
            <a:pPr algn="l"/>
            <a:r>
              <a:rPr lang="en-US" dirty="0"/>
              <a:t>4) Annual Reports of R.B.I, NABARD, Stock Exchanges, Corporations etc.</a:t>
            </a:r>
          </a:p>
          <a:p>
            <a:pPr algn="l"/>
            <a:endParaRPr lang="en-US" dirty="0"/>
          </a:p>
          <a:p>
            <a:pPr algn="l"/>
            <a:r>
              <a:rPr lang="en-US" dirty="0"/>
              <a:t>5) Publications brought out by various autonomous research institutes such as Institute of Economic Growth, Delhi, National Council of Applied Economic Research (NCAER), Delhi, Centre for Economic and Social Studies (CESS), Hyderabad etc.</a:t>
            </a:r>
          </a:p>
          <a:p>
            <a:pPr algn="l"/>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1295400"/>
            <a:ext cx="6324600" cy="3345712"/>
          </a:xfrm>
        </p:spPr>
        <p:txBody>
          <a:bodyPr/>
          <a:lstStyle/>
          <a:p>
            <a:pPr algn="l">
              <a:buFont typeface="Wingdings" pitchFamily="2" charset="2"/>
              <a:buChar char="Ø"/>
            </a:pPr>
            <a:r>
              <a:rPr lang="en-US" dirty="0"/>
              <a:t>It should be noted that the publications mentioned above vary regard to the periodicity of publications. </a:t>
            </a:r>
          </a:p>
          <a:p>
            <a:pPr algn="l"/>
            <a:endParaRPr lang="en-US" dirty="0"/>
          </a:p>
          <a:p>
            <a:pPr algn="l">
              <a:buFont typeface="Wingdings" pitchFamily="2" charset="2"/>
              <a:buChar char="Ø"/>
            </a:pPr>
            <a:r>
              <a:rPr lang="en-US" dirty="0"/>
              <a:t>Some are published at regular intervals (yearly, monthly, weekly etc.) where as others are ad-hoc publications i.e. with no regularity about periodicity of publication.</a:t>
            </a:r>
          </a:p>
          <a:p>
            <a:pPr algn="l">
              <a:buFont typeface="Wingdings" pitchFamily="2" charset="2"/>
              <a:buChar char="Ø"/>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3400"/>
            <a:ext cx="5562600" cy="1219200"/>
          </a:xfrm>
        </p:spPr>
        <p:txBody>
          <a:bodyPr/>
          <a:lstStyle/>
          <a:p>
            <a:pPr algn="l"/>
            <a:r>
              <a:rPr lang="en-US" sz="3200" dirty="0"/>
              <a:t>Unpublished Sources</a:t>
            </a:r>
            <a:br>
              <a:rPr lang="en-US" sz="3200" dirty="0"/>
            </a:br>
            <a:endParaRPr lang="en-US" sz="3200" dirty="0"/>
          </a:p>
        </p:txBody>
      </p:sp>
      <p:sp>
        <p:nvSpPr>
          <p:cNvPr id="3" name="Subtitle 2"/>
          <p:cNvSpPr>
            <a:spLocks noGrp="1"/>
          </p:cNvSpPr>
          <p:nvPr>
            <p:ph type="subTitle" idx="1"/>
          </p:nvPr>
        </p:nvSpPr>
        <p:spPr>
          <a:xfrm>
            <a:off x="2667000" y="1905000"/>
            <a:ext cx="6477000" cy="2514600"/>
          </a:xfrm>
        </p:spPr>
        <p:txBody>
          <a:bodyPr>
            <a:normAutofit/>
          </a:bodyPr>
          <a:lstStyle/>
          <a:p>
            <a:pPr algn="l">
              <a:buFont typeface="Wingdings" pitchFamily="2" charset="2"/>
              <a:buChar char="Ø"/>
            </a:pPr>
            <a:r>
              <a:rPr lang="en-US" dirty="0"/>
              <a:t>All statistical material is not always published. There are various sources of unpublished data such as records maintained by various government and private offices.</a:t>
            </a:r>
          </a:p>
          <a:p>
            <a:pPr algn="l">
              <a:buFont typeface="Wingdings" pitchFamily="2" charset="2"/>
              <a:buChar char="Ø"/>
            </a:pPr>
            <a:endParaRPr lang="en-US" dirty="0"/>
          </a:p>
          <a:p>
            <a:pPr algn="l">
              <a:buFont typeface="Wingdings" pitchFamily="2" charset="2"/>
              <a:buChar char="Ø"/>
            </a:pPr>
            <a:r>
              <a:rPr lang="en-US" dirty="0"/>
              <a:t>Studies made by research institutes, scholars will fall under this 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7848600" cy="5541336"/>
          </a:xfrm>
        </p:spPr>
        <p:txBody>
          <a:bodyPr>
            <a:normAutofit fontScale="92500" lnSpcReduction="20000"/>
          </a:bodyPr>
          <a:lstStyle/>
          <a:p>
            <a:pPr>
              <a:buNone/>
            </a:pPr>
            <a:r>
              <a:rPr lang="en-US" b="1" dirty="0">
                <a:solidFill>
                  <a:srgbClr val="000099"/>
                </a:solidFill>
              </a:rPr>
              <a:t>Variables</a:t>
            </a:r>
          </a:p>
          <a:p>
            <a:pPr>
              <a:buNone/>
            </a:pPr>
            <a:endParaRPr lang="en-US" dirty="0">
              <a:solidFill>
                <a:srgbClr val="000099"/>
              </a:solidFill>
            </a:endParaRPr>
          </a:p>
          <a:p>
            <a:pPr>
              <a:buClrTx/>
              <a:buFont typeface="Wingdings" pitchFamily="2" charset="2"/>
              <a:buChar char="Ø"/>
            </a:pPr>
            <a:r>
              <a:rPr lang="en-US" dirty="0"/>
              <a:t>We must define characteristics of population or </a:t>
            </a:r>
          </a:p>
          <a:p>
            <a:pPr>
              <a:buClrTx/>
              <a:buNone/>
            </a:pPr>
            <a:r>
              <a:rPr lang="en-US" dirty="0"/>
              <a:t>sample units to understand the sample or </a:t>
            </a:r>
          </a:p>
          <a:p>
            <a:pPr>
              <a:buClrTx/>
              <a:buNone/>
            </a:pPr>
            <a:r>
              <a:rPr lang="en-US" dirty="0"/>
              <a:t>universe in a better way. Each characteristic of a </a:t>
            </a:r>
          </a:p>
          <a:p>
            <a:pPr>
              <a:buClrTx/>
              <a:buNone/>
            </a:pPr>
            <a:r>
              <a:rPr lang="en-US" dirty="0"/>
              <a:t>population is termed as variable because these </a:t>
            </a:r>
          </a:p>
          <a:p>
            <a:pPr>
              <a:buClrTx/>
              <a:buNone/>
            </a:pPr>
            <a:r>
              <a:rPr lang="en-US" dirty="0"/>
              <a:t>are attributes which vary between cases. </a:t>
            </a:r>
          </a:p>
          <a:p>
            <a:pPr>
              <a:buClrTx/>
              <a:buNone/>
            </a:pPr>
            <a:endParaRPr lang="en-US" dirty="0"/>
          </a:p>
          <a:p>
            <a:pPr>
              <a:buClrTx/>
              <a:buFont typeface="Wingdings" pitchFamily="2" charset="2"/>
              <a:buChar char="Ø"/>
            </a:pPr>
            <a:r>
              <a:rPr lang="en-US" dirty="0"/>
              <a:t>Variable is a characteristic that may take on </a:t>
            </a:r>
          </a:p>
          <a:p>
            <a:pPr>
              <a:buClrTx/>
              <a:buNone/>
            </a:pPr>
            <a:r>
              <a:rPr lang="en-US" dirty="0"/>
              <a:t>different values for different cases at different </a:t>
            </a:r>
          </a:p>
          <a:p>
            <a:pPr>
              <a:buClrTx/>
              <a:buNone/>
            </a:pPr>
            <a:r>
              <a:rPr lang="en-US" dirty="0"/>
              <a:t>times, places or situations. Ex: incomes of </a:t>
            </a:r>
          </a:p>
          <a:p>
            <a:pPr>
              <a:buClrTx/>
              <a:buNone/>
            </a:pPr>
            <a:r>
              <a:rPr lang="en-US" dirty="0"/>
              <a:t>different individuals, votes obtained by different </a:t>
            </a:r>
          </a:p>
          <a:p>
            <a:pPr>
              <a:buClrTx/>
              <a:buNone/>
            </a:pPr>
            <a:r>
              <a:rPr lang="en-US" dirty="0"/>
              <a:t>political parties, population of different small </a:t>
            </a:r>
          </a:p>
          <a:p>
            <a:pPr>
              <a:buClrTx/>
              <a:buNone/>
            </a:pPr>
            <a:r>
              <a:rPr lang="en-US" dirty="0"/>
              <a:t>towns, no. of SHGs in each district etc.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38344-7406-C6BF-23CF-0B273187AB06}"/>
              </a:ext>
            </a:extLst>
          </p:cNvPr>
          <p:cNvSpPr>
            <a:spLocks noGrp="1"/>
          </p:cNvSpPr>
          <p:nvPr>
            <p:ph type="ctrTitle"/>
          </p:nvPr>
        </p:nvSpPr>
        <p:spPr>
          <a:xfrm>
            <a:off x="2971800" y="391551"/>
            <a:ext cx="5015132" cy="1295400"/>
          </a:xfrm>
        </p:spPr>
        <p:txBody>
          <a:bodyPr/>
          <a:lstStyle/>
          <a:p>
            <a:r>
              <a:rPr lang="en-US" sz="3200" b="1" dirty="0">
                <a:effectLst/>
                <a:ea typeface="Times New Roman" panose="02020603050405020304" pitchFamily="18" charset="0"/>
                <a:cs typeface="Gautami" panose="020B0502040204020203" pitchFamily="34" charset="0"/>
              </a:rPr>
              <a:t/>
            </a:r>
            <a:br>
              <a:rPr lang="en-US" sz="3200" b="1" dirty="0">
                <a:effectLst/>
                <a:ea typeface="Times New Roman" panose="02020603050405020304" pitchFamily="18" charset="0"/>
                <a:cs typeface="Gautami" panose="020B0502040204020203" pitchFamily="34" charset="0"/>
              </a:rPr>
            </a:br>
            <a:r>
              <a:rPr lang="en-US" sz="3200" b="1" dirty="0">
                <a:effectLst/>
                <a:ea typeface="Times New Roman" panose="02020603050405020304" pitchFamily="18" charset="0"/>
                <a:cs typeface="Gautami" panose="020B0502040204020203" pitchFamily="34" charset="0"/>
              </a:rPr>
              <a:t>Cross-sectional</a:t>
            </a:r>
            <a:r>
              <a:rPr lang="en-US" sz="3200" b="1" dirty="0">
                <a:effectLst/>
                <a:latin typeface="Times New Roman" panose="02020603050405020304" pitchFamily="18" charset="0"/>
                <a:ea typeface="Times New Roman" panose="02020603050405020304" pitchFamily="18" charset="0"/>
                <a:cs typeface="Gautami" panose="020B0502040204020203" pitchFamily="34" charset="0"/>
              </a:rPr>
              <a:t> data</a:t>
            </a:r>
            <a:r>
              <a:rPr lang="en-IN" sz="3200" dirty="0">
                <a:effectLst/>
                <a:latin typeface="Calibri" panose="020F0502020204030204" pitchFamily="34" charset="0"/>
                <a:ea typeface="Times New Roman" panose="02020603050405020304" pitchFamily="18" charset="0"/>
                <a:cs typeface="Gautami" panose="020B0502040204020203" pitchFamily="34" charset="0"/>
              </a:rPr>
              <a:t/>
            </a:r>
            <a:br>
              <a:rPr lang="en-IN" sz="3200" dirty="0">
                <a:effectLst/>
                <a:latin typeface="Calibri" panose="020F0502020204030204" pitchFamily="34" charset="0"/>
                <a:ea typeface="Times New Roman" panose="02020603050405020304" pitchFamily="18" charset="0"/>
                <a:cs typeface="Gautami" panose="020B0502040204020203" pitchFamily="34" charset="0"/>
              </a:rPr>
            </a:br>
            <a:endParaRPr lang="en-IN" sz="6000" dirty="0"/>
          </a:p>
        </p:txBody>
      </p:sp>
      <p:sp>
        <p:nvSpPr>
          <p:cNvPr id="3" name="Subtitle 2">
            <a:extLst>
              <a:ext uri="{FF2B5EF4-FFF2-40B4-BE49-F238E27FC236}">
                <a16:creationId xmlns:a16="http://schemas.microsoft.com/office/drawing/2014/main" xmlns="" id="{820DE03B-CD94-2787-45B8-7D57F398EC4C}"/>
              </a:ext>
            </a:extLst>
          </p:cNvPr>
          <p:cNvSpPr>
            <a:spLocks noGrp="1"/>
          </p:cNvSpPr>
          <p:nvPr>
            <p:ph type="subTitle" idx="1"/>
          </p:nvPr>
        </p:nvSpPr>
        <p:spPr>
          <a:xfrm>
            <a:off x="2819400" y="1524000"/>
            <a:ext cx="6096000" cy="5105400"/>
          </a:xfrm>
        </p:spPr>
        <p:txBody>
          <a:bodyPr>
            <a:normAutofit fontScale="55000" lnSpcReduction="20000"/>
          </a:bodyPr>
          <a:lstStyle/>
          <a:p>
            <a:pPr algn="just">
              <a:lnSpc>
                <a:spcPct val="150000"/>
              </a:lnSpc>
              <a:spcAft>
                <a:spcPts val="1000"/>
              </a:spcAft>
            </a:pPr>
            <a:r>
              <a:rPr lang="en-US" sz="3200" b="1" dirty="0">
                <a:effectLst/>
                <a:ea typeface="Times New Roman" panose="02020603050405020304" pitchFamily="18" charset="0"/>
                <a:cs typeface="Gautami" panose="020B0502040204020203" pitchFamily="34" charset="0"/>
              </a:rPr>
              <a:t>Definition: </a:t>
            </a:r>
            <a:r>
              <a:rPr lang="en-US" sz="3200" dirty="0">
                <a:effectLst/>
                <a:ea typeface="Times New Roman" panose="02020603050405020304" pitchFamily="18" charset="0"/>
                <a:cs typeface="Gautami" panose="020B0502040204020203" pitchFamily="34" charset="0"/>
              </a:rPr>
              <a:t>Cross-sectional data is information that is gathered at one point in time to reflect social conditions.</a:t>
            </a:r>
            <a:endParaRPr lang="en-IN" sz="3200" dirty="0">
              <a:effectLs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3200" dirty="0">
                <a:effectLst/>
                <a:ea typeface="Times New Roman" panose="02020603050405020304" pitchFamily="18" charset="0"/>
                <a:cs typeface="Gautami" panose="020B0502040204020203" pitchFamily="34" charset="0"/>
              </a:rPr>
              <a:t>Cross-sectional data, or a cross section of a population, in statistics is a type of data collected by observing individuals, firms, countries, or regions at some point of time, or without regard to differences in time.</a:t>
            </a:r>
          </a:p>
          <a:p>
            <a:pPr indent="457200" algn="just">
              <a:lnSpc>
                <a:spcPct val="150000"/>
              </a:lnSpc>
              <a:spcAft>
                <a:spcPts val="1000"/>
              </a:spcAft>
            </a:pPr>
            <a:r>
              <a:rPr lang="en-US" sz="3200" dirty="0">
                <a:effectLst/>
                <a:ea typeface="Times New Roman" panose="02020603050405020304" pitchFamily="18" charset="0"/>
                <a:cs typeface="Gautami" panose="020B0502040204020203" pitchFamily="34" charset="0"/>
              </a:rPr>
              <a:t> Analysis of cross-sectional data usually consists of comparing the differences among the subjects (individuals, firms, countries, or regions).</a:t>
            </a:r>
            <a:endParaRPr lang="en-IN" sz="3200" dirty="0">
              <a:effectLst/>
              <a:ea typeface="Times New Roman" panose="02020603050405020304" pitchFamily="18" charset="0"/>
              <a:cs typeface="Gautami" panose="020B0502040204020203" pitchFamily="34" charset="0"/>
            </a:endParaRPr>
          </a:p>
          <a:p>
            <a:pPr algn="just">
              <a:lnSpc>
                <a:spcPct val="150000"/>
              </a:lnSpc>
              <a:spcAft>
                <a:spcPts val="1000"/>
              </a:spcAft>
            </a:pPr>
            <a:r>
              <a:rPr lang="en-US" sz="3200" dirty="0">
                <a:effectLst/>
                <a:ea typeface="Times New Roman" panose="02020603050405020304" pitchFamily="18" charset="0"/>
                <a:cs typeface="Gautami" panose="020B0502040204020203" pitchFamily="34" charset="0"/>
              </a:rPr>
              <a:t>Example: Number of habitations in a region in 1996.</a:t>
            </a:r>
            <a:endParaRPr lang="en-IN" sz="3200" dirty="0">
              <a:effectLst/>
              <a:ea typeface="Times New Roman" panose="02020603050405020304" pitchFamily="18" charset="0"/>
              <a:cs typeface="Gautami" panose="020B0502040204020203" pitchFamily="34" charset="0"/>
            </a:endParaRPr>
          </a:p>
          <a:p>
            <a:pPr algn="just"/>
            <a:endParaRPr lang="en-IN" dirty="0"/>
          </a:p>
        </p:txBody>
      </p:sp>
    </p:spTree>
    <p:extLst>
      <p:ext uri="{BB962C8B-B14F-4D97-AF65-F5344CB8AC3E}">
        <p14:creationId xmlns:p14="http://schemas.microsoft.com/office/powerpoint/2010/main" xmlns="" val="34859817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D315BAC-39EC-E1DE-313F-DEFEB63B8E56}"/>
              </a:ext>
            </a:extLst>
          </p:cNvPr>
          <p:cNvSpPr>
            <a:spLocks noGrp="1"/>
          </p:cNvSpPr>
          <p:nvPr>
            <p:ph type="subTitle" idx="1"/>
          </p:nvPr>
        </p:nvSpPr>
        <p:spPr>
          <a:xfrm>
            <a:off x="2743200" y="457200"/>
            <a:ext cx="6248400" cy="6096000"/>
          </a:xfrm>
        </p:spPr>
        <p:txBody>
          <a:bodyPr>
            <a:normAutofit lnSpcReduction="10000"/>
          </a:bodyPr>
          <a:lstStyle/>
          <a:p>
            <a:pPr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For example, if we want to measure current obesity levels in a population, we could draw a sample of 1,000 people randomly from that population. This is also known as a cross section of that population. </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If we measure their weight and height, and calculate what percentage of that sample is categorized as obese.</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This cross-sectional sample provides us with a snapshot of that population, at that point of time. Note that we do not know based on one cross-sectional sample if obesity is increasing or decreasing; we can only describe the current proportion.</a:t>
            </a:r>
            <a:endParaRPr lang="en-IN" sz="2000" dirty="0">
              <a:effectLst/>
              <a:latin typeface="+mj-lt"/>
              <a:ea typeface="Times New Roman" panose="02020603050405020304" pitchFamily="18" charset="0"/>
              <a:cs typeface="Gautami" panose="020B0502040204020203" pitchFamily="34" charset="0"/>
            </a:endParaRPr>
          </a:p>
          <a:p>
            <a:pPr algn="just"/>
            <a:endParaRPr lang="en-IN" dirty="0"/>
          </a:p>
        </p:txBody>
      </p:sp>
    </p:spTree>
    <p:extLst>
      <p:ext uri="{BB962C8B-B14F-4D97-AF65-F5344CB8AC3E}">
        <p14:creationId xmlns:p14="http://schemas.microsoft.com/office/powerpoint/2010/main" xmlns="" val="2837114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8339D-533E-AB71-BDBA-B7008C468446}"/>
              </a:ext>
            </a:extLst>
          </p:cNvPr>
          <p:cNvSpPr>
            <a:spLocks noGrp="1"/>
          </p:cNvSpPr>
          <p:nvPr>
            <p:ph type="ctrTitle"/>
          </p:nvPr>
        </p:nvSpPr>
        <p:spPr>
          <a:xfrm>
            <a:off x="2895600" y="304800"/>
            <a:ext cx="5102352" cy="1101248"/>
          </a:xfrm>
        </p:spPr>
        <p:txBody>
          <a:bodyPr/>
          <a:lstStyle/>
          <a:p>
            <a:pPr algn="l"/>
            <a:r>
              <a:rPr lang="en-US" sz="3200" b="1" dirty="0">
                <a:effectLst/>
                <a:ea typeface="Times New Roman" panose="02020603050405020304" pitchFamily="18" charset="0"/>
                <a:cs typeface="Gautami" panose="020B0502040204020203" pitchFamily="34" charset="0"/>
              </a:rPr>
              <a:t>Time Series data</a:t>
            </a:r>
            <a:r>
              <a:rPr lang="en-IN" sz="3200" dirty="0">
                <a:effectLst/>
                <a:ea typeface="Times New Roman" panose="02020603050405020304" pitchFamily="18" charset="0"/>
                <a:cs typeface="Gautami" panose="020B0502040204020203" pitchFamily="34" charset="0"/>
              </a:rPr>
              <a:t/>
            </a:r>
            <a:br>
              <a:rPr lang="en-IN" sz="3200" dirty="0">
                <a:effectLst/>
                <a:ea typeface="Times New Roman" panose="02020603050405020304" pitchFamily="18" charset="0"/>
                <a:cs typeface="Gautami" panose="020B0502040204020203" pitchFamily="34" charset="0"/>
              </a:rPr>
            </a:br>
            <a:endParaRPr lang="en-IN" sz="3200" dirty="0"/>
          </a:p>
        </p:txBody>
      </p:sp>
      <p:sp>
        <p:nvSpPr>
          <p:cNvPr id="3" name="Subtitle 2">
            <a:extLst>
              <a:ext uri="{FF2B5EF4-FFF2-40B4-BE49-F238E27FC236}">
                <a16:creationId xmlns:a16="http://schemas.microsoft.com/office/drawing/2014/main" xmlns="" id="{72F9C29C-771E-60B8-74CB-0B5EB71F1F0D}"/>
              </a:ext>
            </a:extLst>
          </p:cNvPr>
          <p:cNvSpPr>
            <a:spLocks noGrp="1"/>
          </p:cNvSpPr>
          <p:nvPr>
            <p:ph type="subTitle" idx="1"/>
          </p:nvPr>
        </p:nvSpPr>
        <p:spPr>
          <a:xfrm>
            <a:off x="2743200" y="1406048"/>
            <a:ext cx="6248400" cy="5147152"/>
          </a:xfrm>
        </p:spPr>
        <p:txBody>
          <a:bodyPr>
            <a:normAutofit/>
          </a:bodyPr>
          <a:lstStyle/>
          <a:p>
            <a:pPr algn="just"/>
            <a:r>
              <a:rPr lang="en-US" sz="2400" dirty="0">
                <a:effectLst/>
                <a:latin typeface="+mj-lt"/>
                <a:ea typeface="Times New Roman" panose="02020603050405020304" pitchFamily="18" charset="0"/>
                <a:cs typeface="Gautami" panose="020B0502040204020203" pitchFamily="34" charset="0"/>
              </a:rPr>
              <a:t>Time series data differs from cross-sectional data, in which units of observations are observed at various points of time. </a:t>
            </a:r>
          </a:p>
          <a:p>
            <a:pPr algn="just"/>
            <a:endParaRPr lang="en-US" sz="2400" dirty="0">
              <a:latin typeface="+mj-lt"/>
              <a:ea typeface="Times New Roman" panose="02020603050405020304" pitchFamily="18" charset="0"/>
              <a:cs typeface="Gautami" panose="020B0502040204020203" pitchFamily="34" charset="0"/>
            </a:endParaRPr>
          </a:p>
          <a:p>
            <a:pPr algn="just"/>
            <a:r>
              <a:rPr lang="en-GB" sz="2400" dirty="0">
                <a:effectLst/>
                <a:latin typeface="+mj-lt"/>
                <a:ea typeface="Times New Roman" panose="02020603050405020304" pitchFamily="18" charset="0"/>
                <a:cs typeface="Gautami" panose="020B0502040204020203" pitchFamily="34" charset="0"/>
              </a:rPr>
              <a:t>A time series is a collection of observations made sequentially through time. The interval between observations can be any time interval (hours within days, days, weeks, months, years, etc).</a:t>
            </a:r>
            <a:endParaRPr lang="en-IN" sz="2000" dirty="0">
              <a:effectLst/>
              <a:latin typeface="+mj-lt"/>
              <a:ea typeface="Times New Roman" panose="02020603050405020304" pitchFamily="18" charset="0"/>
              <a:cs typeface="Gautami" panose="020B0502040204020203" pitchFamily="34" charset="0"/>
            </a:endParaRPr>
          </a:p>
          <a:p>
            <a:pPr algn="just"/>
            <a:endParaRPr lang="en-IN" sz="2000" dirty="0">
              <a:latin typeface="+mj-lt"/>
            </a:endParaRPr>
          </a:p>
        </p:txBody>
      </p:sp>
    </p:spTree>
    <p:extLst>
      <p:ext uri="{BB962C8B-B14F-4D97-AF65-F5344CB8AC3E}">
        <p14:creationId xmlns:p14="http://schemas.microsoft.com/office/powerpoint/2010/main" xmlns="" val="30491692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6429ABF-7238-9268-0222-C9D92154EF03}"/>
              </a:ext>
            </a:extLst>
          </p:cNvPr>
          <p:cNvSpPr>
            <a:spLocks noGrp="1"/>
          </p:cNvSpPr>
          <p:nvPr>
            <p:ph type="subTitle" idx="1"/>
          </p:nvPr>
        </p:nvSpPr>
        <p:spPr>
          <a:xfrm>
            <a:off x="2743200" y="0"/>
            <a:ext cx="6248400" cy="6400800"/>
          </a:xfrm>
        </p:spPr>
        <p:txBody>
          <a:bodyPr>
            <a:noAutofit/>
          </a:bodyPr>
          <a:lstStyle/>
          <a:p>
            <a:pPr indent="457200" algn="just">
              <a:lnSpc>
                <a:spcPct val="150000"/>
              </a:lnSpc>
              <a:spcAft>
                <a:spcPts val="1000"/>
              </a:spcAft>
            </a:pPr>
            <a:r>
              <a:rPr lang="en-GB" sz="2000" b="1" dirty="0">
                <a:effectLst/>
                <a:latin typeface="+mj-lt"/>
                <a:ea typeface="Times New Roman" panose="02020603050405020304" pitchFamily="18" charset="0"/>
                <a:cs typeface="Gautami" panose="020B0502040204020203" pitchFamily="34" charset="0"/>
              </a:rPr>
              <a:t>Some areas of applications: </a:t>
            </a:r>
            <a:endParaRPr lang="en-IN" sz="2000" b="1"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Time series can occur in a wide range of fields from economics to sociology, meteorology, geography to financial investment, </a:t>
            </a:r>
            <a:r>
              <a:rPr lang="en-US" sz="2000" dirty="0" err="1">
                <a:effectLst/>
                <a:latin typeface="+mj-lt"/>
                <a:ea typeface="Times New Roman" panose="02020603050405020304" pitchFamily="18" charset="0"/>
                <a:cs typeface="Gautami" panose="020B0502040204020203" pitchFamily="34" charset="0"/>
              </a:rPr>
              <a:t>etc</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Some examples of time series are:</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 Malaria incidence or deaths over calendar years, Covid-19 cases.</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 Daily maximum temperatures</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 Hourly records of babies born at a maternity hospital</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US" sz="2000" dirty="0">
                <a:effectLst/>
                <a:latin typeface="+mj-lt"/>
                <a:ea typeface="Times New Roman" panose="02020603050405020304" pitchFamily="18" charset="0"/>
                <a:cs typeface="Gautami" panose="020B0502040204020203" pitchFamily="34" charset="0"/>
              </a:rPr>
              <a:t>Can you suggest other examples?</a:t>
            </a:r>
            <a:endParaRPr lang="en-IN" sz="2000" dirty="0">
              <a:effectLst/>
              <a:latin typeface="+mj-lt"/>
              <a:ea typeface="Times New Roman" panose="02020603050405020304" pitchFamily="18" charset="0"/>
              <a:cs typeface="Gautami" panose="020B0502040204020203" pitchFamily="34" charset="0"/>
            </a:endParaRPr>
          </a:p>
          <a:p>
            <a:pPr indent="457200" algn="just">
              <a:lnSpc>
                <a:spcPct val="150000"/>
              </a:lnSpc>
              <a:spcAft>
                <a:spcPts val="1000"/>
              </a:spcAft>
            </a:pPr>
            <a:r>
              <a:rPr lang="en-GB" sz="2000" dirty="0">
                <a:effectLst/>
                <a:latin typeface="+mj-lt"/>
                <a:ea typeface="Times New Roman" panose="02020603050405020304" pitchFamily="18" charset="0"/>
                <a:cs typeface="Gautami" panose="020B0502040204020203" pitchFamily="34" charset="0"/>
              </a:rPr>
              <a:t>Air pollution</a:t>
            </a:r>
            <a:endParaRPr lang="en-IN" sz="2000" dirty="0">
              <a:effectLst/>
              <a:latin typeface="+mj-lt"/>
              <a:ea typeface="Times New Roman" panose="02020603050405020304" pitchFamily="18" charset="0"/>
              <a:cs typeface="Gautami" panose="020B0502040204020203" pitchFamily="34" charset="0"/>
            </a:endParaRPr>
          </a:p>
          <a:p>
            <a:endParaRPr lang="en-IN" sz="2000" dirty="0">
              <a:latin typeface="+mj-lt"/>
            </a:endParaRPr>
          </a:p>
        </p:txBody>
      </p:sp>
    </p:spTree>
    <p:extLst>
      <p:ext uri="{BB962C8B-B14F-4D97-AF65-F5344CB8AC3E}">
        <p14:creationId xmlns:p14="http://schemas.microsoft.com/office/powerpoint/2010/main" xmlns="" val="3017658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2590800"/>
            <a:ext cx="5486400" cy="1752600"/>
          </a:xfrm>
        </p:spPr>
        <p:txBody>
          <a:bodyPr/>
          <a:lstStyle/>
          <a:p>
            <a:pPr algn="ctr"/>
            <a:r>
              <a:rPr lang="en-US" sz="6000" b="1" i="1" dirty="0">
                <a:solidFill>
                  <a:schemeClr val="bg1"/>
                </a:solidFill>
              </a:rPr>
              <a:t>Thank You</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077200" cy="5334000"/>
          </a:xfrm>
        </p:spPr>
        <p:txBody>
          <a:bodyPr>
            <a:normAutofit fontScale="92500" lnSpcReduction="10000"/>
          </a:bodyPr>
          <a:lstStyle/>
          <a:p>
            <a:pPr>
              <a:buNone/>
            </a:pPr>
            <a:r>
              <a:rPr lang="en-US" b="1" i="1" dirty="0">
                <a:solidFill>
                  <a:srgbClr val="000099"/>
                </a:solidFill>
              </a:rPr>
              <a:t>Example:</a:t>
            </a:r>
            <a:r>
              <a:rPr lang="en-US" b="1" i="1" dirty="0"/>
              <a:t> </a:t>
            </a:r>
          </a:p>
          <a:p>
            <a:pPr>
              <a:buNone/>
            </a:pPr>
            <a:endParaRPr lang="en-US" dirty="0"/>
          </a:p>
          <a:p>
            <a:pPr>
              <a:buNone/>
            </a:pPr>
            <a:r>
              <a:rPr lang="en-US" dirty="0">
                <a:solidFill>
                  <a:srgbClr val="000099"/>
                </a:solidFill>
              </a:rPr>
              <a:t>Cases</a:t>
            </a:r>
            <a:r>
              <a:rPr lang="en-US" dirty="0"/>
              <a:t>: Individuals such as X, Y, Z</a:t>
            </a:r>
          </a:p>
          <a:p>
            <a:pPr>
              <a:buNone/>
            </a:pPr>
            <a:r>
              <a:rPr lang="en-US" dirty="0">
                <a:solidFill>
                  <a:srgbClr val="000099"/>
                </a:solidFill>
              </a:rPr>
              <a:t>Variables</a:t>
            </a:r>
            <a:r>
              <a:rPr lang="en-US" dirty="0"/>
              <a:t>: Their respective gender is variable </a:t>
            </a:r>
          </a:p>
          <a:p>
            <a:pPr>
              <a:buNone/>
            </a:pPr>
            <a:r>
              <a:rPr lang="en-US" dirty="0"/>
              <a:t>since it is varying among individuals, Male= 1, </a:t>
            </a:r>
          </a:p>
          <a:p>
            <a:pPr>
              <a:buNone/>
            </a:pPr>
            <a:r>
              <a:rPr lang="en-US" dirty="0"/>
              <a:t>Female = 2</a:t>
            </a:r>
          </a:p>
          <a:p>
            <a:pPr>
              <a:buNone/>
            </a:pPr>
            <a:r>
              <a:rPr lang="en-US" dirty="0"/>
              <a:t>For some variables we can have more number of </a:t>
            </a:r>
          </a:p>
          <a:p>
            <a:pPr>
              <a:buNone/>
            </a:pPr>
            <a:r>
              <a:rPr lang="en-US" dirty="0"/>
              <a:t>categories.</a:t>
            </a:r>
          </a:p>
          <a:p>
            <a:pPr>
              <a:buNone/>
            </a:pPr>
            <a:r>
              <a:rPr lang="en-US" b="1" i="1" dirty="0"/>
              <a:t>Example:</a:t>
            </a:r>
            <a:r>
              <a:rPr lang="en-US" dirty="0"/>
              <a:t> Number of children in a family</a:t>
            </a:r>
          </a:p>
          <a:p>
            <a:pPr>
              <a:buNone/>
            </a:pPr>
            <a:r>
              <a:rPr lang="en-US" dirty="0">
                <a:solidFill>
                  <a:srgbClr val="000099"/>
                </a:solidFill>
              </a:rPr>
              <a:t>Cases</a:t>
            </a:r>
            <a:r>
              <a:rPr lang="en-US" dirty="0"/>
              <a:t>: Family X, Y, Z</a:t>
            </a:r>
          </a:p>
          <a:p>
            <a:pPr>
              <a:buNone/>
            </a:pPr>
            <a:r>
              <a:rPr lang="en-US" dirty="0">
                <a:solidFill>
                  <a:srgbClr val="000099"/>
                </a:solidFill>
              </a:rPr>
              <a:t>Variables</a:t>
            </a:r>
            <a:r>
              <a:rPr lang="en-US" dirty="0"/>
              <a:t>: Their respective number of children is the </a:t>
            </a:r>
          </a:p>
          <a:p>
            <a:pPr>
              <a:buNone/>
            </a:pPr>
            <a:r>
              <a:rPr lang="en-US" dirty="0"/>
              <a:t>variable. Number of children may vary from ‘Zero to one </a:t>
            </a:r>
          </a:p>
          <a:p>
            <a:pPr>
              <a:buNone/>
            </a:pPr>
            <a:r>
              <a:rPr lang="en-US" dirty="0"/>
              <a:t>child, two children and so on.</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229600" cy="5922336"/>
          </a:xfrm>
        </p:spPr>
        <p:txBody>
          <a:bodyPr>
            <a:normAutofit fontScale="77500" lnSpcReduction="20000"/>
          </a:bodyPr>
          <a:lstStyle/>
          <a:p>
            <a:pPr>
              <a:buNone/>
            </a:pPr>
            <a:r>
              <a:rPr lang="en-US" sz="2800" b="1" dirty="0">
                <a:solidFill>
                  <a:srgbClr val="000099"/>
                </a:solidFill>
              </a:rPr>
              <a:t>Discrete and Continuous Variables</a:t>
            </a:r>
            <a:endParaRPr lang="en-US" sz="2800" dirty="0">
              <a:solidFill>
                <a:srgbClr val="000099"/>
              </a:solidFill>
            </a:endParaRPr>
          </a:p>
          <a:p>
            <a:endParaRPr lang="en-US" sz="2800" dirty="0"/>
          </a:p>
          <a:p>
            <a:pPr>
              <a:buFont typeface="Wingdings" pitchFamily="2" charset="2"/>
              <a:buChar char="Ø"/>
            </a:pPr>
            <a:r>
              <a:rPr lang="en-US" sz="2800" dirty="0"/>
              <a:t>A variable may be either continuous or discrete. A </a:t>
            </a:r>
          </a:p>
          <a:p>
            <a:pPr>
              <a:buNone/>
            </a:pPr>
            <a:r>
              <a:rPr lang="en-US" sz="2800" dirty="0"/>
              <a:t>continuous variable is, capable of manifesting every </a:t>
            </a:r>
          </a:p>
          <a:p>
            <a:pPr>
              <a:buNone/>
            </a:pPr>
            <a:r>
              <a:rPr lang="en-US" sz="2800" dirty="0"/>
              <a:t>conceivable fractional value within the range of possibilities, </a:t>
            </a:r>
          </a:p>
          <a:p>
            <a:pPr>
              <a:buNone/>
            </a:pPr>
            <a:r>
              <a:rPr lang="en-US" sz="2800" dirty="0"/>
              <a:t>such as height or weight of persons (Ex. 55.6, 60.4, 72.8 </a:t>
            </a:r>
          </a:p>
          <a:p>
            <a:pPr>
              <a:buNone/>
            </a:pPr>
            <a:r>
              <a:rPr lang="en-US" sz="2800" dirty="0"/>
              <a:t>K.G).</a:t>
            </a:r>
          </a:p>
          <a:p>
            <a:pPr>
              <a:buNone/>
            </a:pPr>
            <a:endParaRPr lang="en-US" sz="2800" dirty="0"/>
          </a:p>
          <a:p>
            <a:pPr>
              <a:buFont typeface="Wingdings" pitchFamily="2" charset="2"/>
              <a:buChar char="Ø"/>
            </a:pPr>
            <a:r>
              <a:rPr lang="en-US" sz="2800" dirty="0"/>
              <a:t>On the other hand, a discrete variable is that which can </a:t>
            </a:r>
          </a:p>
          <a:p>
            <a:pPr>
              <a:buNone/>
            </a:pPr>
            <a:r>
              <a:rPr lang="en-US" sz="2800" dirty="0"/>
              <a:t>vary only by ‘finite’ jumps and cannot manifest every </a:t>
            </a:r>
          </a:p>
          <a:p>
            <a:pPr>
              <a:buNone/>
            </a:pPr>
            <a:r>
              <a:rPr lang="en-US" sz="2800" dirty="0"/>
              <a:t>conceivable fractional value.</a:t>
            </a:r>
          </a:p>
          <a:p>
            <a:pPr>
              <a:buNone/>
            </a:pPr>
            <a:endParaRPr lang="en-US" sz="2800" dirty="0"/>
          </a:p>
          <a:p>
            <a:pPr>
              <a:buFont typeface="Wingdings" pitchFamily="2" charset="2"/>
              <a:buChar char="Ø"/>
            </a:pPr>
            <a:r>
              <a:rPr lang="en-US" sz="2800" dirty="0"/>
              <a:t>In some categories the values cannot logically be subdivided. For example the number of children in a family can only take certain values such as 1, 2 or 3, size of the family etc.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229600" cy="6150936"/>
          </a:xfrm>
        </p:spPr>
        <p:txBody>
          <a:bodyPr>
            <a:normAutofit lnSpcReduction="10000"/>
          </a:bodyPr>
          <a:lstStyle/>
          <a:p>
            <a:pPr>
              <a:buNone/>
            </a:pPr>
            <a:r>
              <a:rPr lang="en-US" b="1" dirty="0">
                <a:solidFill>
                  <a:srgbClr val="000099"/>
                </a:solidFill>
              </a:rPr>
              <a:t>Values</a:t>
            </a:r>
            <a:endParaRPr lang="en-US" dirty="0">
              <a:solidFill>
                <a:srgbClr val="000099"/>
              </a:solidFill>
            </a:endParaRPr>
          </a:p>
          <a:p>
            <a:pPr>
              <a:buNone/>
            </a:pPr>
            <a:r>
              <a:rPr lang="en-US" sz="2200" dirty="0">
                <a:solidFill>
                  <a:srgbClr val="000000"/>
                </a:solidFill>
              </a:rPr>
              <a:t>These are the possible outcomes for a single Variable. They are </a:t>
            </a:r>
          </a:p>
          <a:p>
            <a:pPr>
              <a:buNone/>
            </a:pPr>
            <a:r>
              <a:rPr lang="en-US" sz="2200" dirty="0">
                <a:solidFill>
                  <a:srgbClr val="000000"/>
                </a:solidFill>
              </a:rPr>
              <a:t>different for the different cases.  Values can be numbers or </a:t>
            </a:r>
          </a:p>
          <a:p>
            <a:pPr>
              <a:buNone/>
            </a:pPr>
            <a:r>
              <a:rPr lang="en-US" sz="2200" dirty="0">
                <a:solidFill>
                  <a:srgbClr val="000000"/>
                </a:solidFill>
              </a:rPr>
              <a:t>named categories.  For example the variable Gender has two </a:t>
            </a:r>
          </a:p>
          <a:p>
            <a:pPr>
              <a:buNone/>
            </a:pPr>
            <a:r>
              <a:rPr lang="en-US" sz="2200" dirty="0">
                <a:solidFill>
                  <a:srgbClr val="000000"/>
                </a:solidFill>
              </a:rPr>
              <a:t>values, "male" and "female".  Some people (cases) are men, and </a:t>
            </a:r>
          </a:p>
          <a:p>
            <a:pPr>
              <a:buNone/>
            </a:pPr>
            <a:r>
              <a:rPr lang="en-US" sz="2200" dirty="0">
                <a:solidFill>
                  <a:srgbClr val="000000"/>
                </a:solidFill>
              </a:rPr>
              <a:t>some are women.</a:t>
            </a:r>
            <a:endParaRPr lang="en-US" sz="2200" dirty="0"/>
          </a:p>
          <a:p>
            <a:pPr>
              <a:buNone/>
            </a:pPr>
            <a:r>
              <a:rPr lang="en-US" sz="2200" dirty="0">
                <a:solidFill>
                  <a:srgbClr val="000099"/>
                </a:solidFill>
              </a:rPr>
              <a:t>Example:</a:t>
            </a:r>
          </a:p>
          <a:p>
            <a:pPr>
              <a:buNone/>
            </a:pPr>
            <a:r>
              <a:rPr lang="en-US" sz="2200" dirty="0">
                <a:solidFill>
                  <a:srgbClr val="000099"/>
                </a:solidFill>
              </a:rPr>
              <a:t>Cases:</a:t>
            </a:r>
            <a:r>
              <a:rPr lang="en-US" sz="2200" dirty="0"/>
              <a:t> Individuals such as X, Y, Z</a:t>
            </a:r>
          </a:p>
          <a:p>
            <a:pPr>
              <a:buNone/>
            </a:pPr>
            <a:r>
              <a:rPr lang="en-US" sz="2200" dirty="0">
                <a:solidFill>
                  <a:srgbClr val="CC0099"/>
                </a:solidFill>
              </a:rPr>
              <a:t>Variables:</a:t>
            </a:r>
            <a:r>
              <a:rPr lang="en-US" sz="2200" dirty="0"/>
              <a:t> Their respective gender is variable since it is varying </a:t>
            </a:r>
          </a:p>
          <a:p>
            <a:pPr>
              <a:buNone/>
            </a:pPr>
            <a:r>
              <a:rPr lang="en-US" sz="2200" dirty="0"/>
              <a:t>among individuals, Male= 1, Female = 2. </a:t>
            </a:r>
          </a:p>
          <a:p>
            <a:pPr>
              <a:buNone/>
            </a:pPr>
            <a:r>
              <a:rPr lang="en-US" sz="2200" dirty="0">
                <a:solidFill>
                  <a:srgbClr val="000099"/>
                </a:solidFill>
              </a:rPr>
              <a:t>Values: </a:t>
            </a:r>
            <a:r>
              <a:rPr lang="en-US" sz="2200" dirty="0"/>
              <a:t>values for the variable gender are 1 &amp; 2 which are</a:t>
            </a:r>
          </a:p>
          <a:p>
            <a:pPr>
              <a:buNone/>
            </a:pPr>
            <a:r>
              <a:rPr lang="en-US" sz="2200" dirty="0"/>
              <a:t>assigned or coded for our convenience.</a:t>
            </a:r>
          </a:p>
          <a:p>
            <a:pPr>
              <a:buNone/>
            </a:pPr>
            <a:r>
              <a:rPr lang="en-US" sz="2200" dirty="0">
                <a:solidFill>
                  <a:srgbClr val="000099"/>
                </a:solidFill>
              </a:rPr>
              <a:t>In the case of ‘incomes’ values are actual numbers:</a:t>
            </a:r>
          </a:p>
          <a:p>
            <a:pPr>
              <a:buNone/>
            </a:pPr>
            <a:r>
              <a:rPr lang="en-US" sz="2200" dirty="0"/>
              <a:t>For Case X, Income is the Variable and Rs.25,000/-is the Value.</a:t>
            </a:r>
          </a:p>
          <a:p>
            <a:pPr>
              <a:buNone/>
            </a:pPr>
            <a:r>
              <a:rPr lang="en-US" sz="2200" dirty="0"/>
              <a:t>For Case Y, Income is the Variable and Rs.34,000/- is the Value.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3287</Words>
  <Application>Microsoft Office PowerPoint</Application>
  <PresentationFormat>On-screen Show (4:3)</PresentationFormat>
  <Paragraphs>421</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Opulent</vt:lpstr>
      <vt:lpstr>Chapter II            Vocabulary of Statistics </vt:lpstr>
      <vt:lpstr>Some of the Statistical Expressions</vt:lpstr>
      <vt:lpstr>  Basic concepts CONSTANTS, Variables, Cases, Values Discrete and Continuous Variables Values Categorizing and coding the Variables Nominal scale Ordinal scale Interval scale Grouped and Ungrouped Data Descriptive statistics Inductive Statistics  Multivariate Statistics Concepts of Distributions Frequency Distribution Probability Distribution Shapes of Distributions</vt:lpstr>
      <vt:lpstr>Slide 4</vt:lpstr>
      <vt:lpstr>Slide 5</vt:lpstr>
      <vt:lpstr>Slide 6</vt:lpstr>
      <vt:lpstr>Slide 7</vt:lpstr>
      <vt:lpstr>Slide 8</vt:lpstr>
      <vt:lpstr>Slide 9</vt:lpstr>
      <vt:lpstr>Types of variables</vt:lpstr>
      <vt:lpstr>Slide 11</vt:lpstr>
      <vt:lpstr>Slide 12</vt:lpstr>
      <vt:lpstr>Slide 13</vt:lpstr>
      <vt:lpstr>Slide 14</vt:lpstr>
      <vt:lpstr>Slide 15</vt:lpstr>
      <vt:lpstr>Slide 16</vt:lpstr>
      <vt:lpstr>Slide 17</vt:lpstr>
      <vt:lpstr>Slide 18</vt:lpstr>
      <vt:lpstr>difference between interval vs ratio scale</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        Bivariate Statistics </vt:lpstr>
      <vt:lpstr>Slide 33</vt:lpstr>
      <vt:lpstr>Slide 34</vt:lpstr>
      <vt:lpstr>Types of Bivariate Analysis </vt:lpstr>
      <vt:lpstr>Slide 36</vt:lpstr>
      <vt:lpstr>Slide 37</vt:lpstr>
      <vt:lpstr>Slide 38</vt:lpstr>
      <vt:lpstr>Slide 39</vt:lpstr>
      <vt:lpstr>Slide 40</vt:lpstr>
      <vt:lpstr>Slide 41</vt:lpstr>
      <vt:lpstr>Slide 42</vt:lpstr>
      <vt:lpstr>Slide 43</vt:lpstr>
      <vt:lpstr>Slide 44</vt:lpstr>
      <vt:lpstr>Slide 45</vt:lpstr>
      <vt:lpstr>Slide 46</vt:lpstr>
      <vt:lpstr>Chapter-iii  Types and Collection of Data </vt:lpstr>
      <vt:lpstr> Collection of Data</vt:lpstr>
      <vt:lpstr>Primary and Secondary Data     </vt:lpstr>
      <vt:lpstr>Slide 50</vt:lpstr>
      <vt:lpstr>Slide 51</vt:lpstr>
      <vt:lpstr>Differences between Primary and Secondary data</vt:lpstr>
      <vt:lpstr>Slide 53</vt:lpstr>
      <vt:lpstr>Slide 54</vt:lpstr>
      <vt:lpstr>      Sources of Secondary Data</vt:lpstr>
      <vt:lpstr>  Published Sources </vt:lpstr>
      <vt:lpstr>Slide 57</vt:lpstr>
      <vt:lpstr>Slide 58</vt:lpstr>
      <vt:lpstr>Unpublished Sources </vt:lpstr>
      <vt:lpstr> Cross-sectional data </vt:lpstr>
      <vt:lpstr>Slide 61</vt:lpstr>
      <vt:lpstr>Time Series data </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II  Collection of Data</dc:title>
  <dc:creator>cse</dc:creator>
  <cp:lastModifiedBy>cse</cp:lastModifiedBy>
  <cp:revision>115</cp:revision>
  <dcterms:created xsi:type="dcterms:W3CDTF">2006-08-16T00:00:00Z</dcterms:created>
  <dcterms:modified xsi:type="dcterms:W3CDTF">2024-08-22T05:07:38Z</dcterms:modified>
</cp:coreProperties>
</file>