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7" r:id="rId6"/>
    <p:sldId id="260" r:id="rId7"/>
    <p:sldId id="261" r:id="rId8"/>
    <p:sldId id="262" r:id="rId9"/>
    <p:sldId id="263" r:id="rId10"/>
    <p:sldId id="264" r:id="rId11"/>
    <p:sldId id="265" r:id="rId12"/>
    <p:sldId id="266" r:id="rId13"/>
    <p:sldId id="267" r:id="rId14"/>
    <p:sldId id="268" r:id="rId15"/>
    <p:sldId id="269" r:id="rId16"/>
    <p:sldId id="270" r:id="rId17"/>
    <p:sldId id="278" r:id="rId18"/>
    <p:sldId id="282" r:id="rId19"/>
    <p:sldId id="318" r:id="rId20"/>
    <p:sldId id="320" r:id="rId21"/>
    <p:sldId id="321" r:id="rId22"/>
    <p:sldId id="322" r:id="rId23"/>
    <p:sldId id="323" r:id="rId24"/>
    <p:sldId id="324" r:id="rId25"/>
    <p:sldId id="325" r:id="rId26"/>
    <p:sldId id="284" r:id="rId27"/>
    <p:sldId id="285" r:id="rId28"/>
    <p:sldId id="286" r:id="rId29"/>
    <p:sldId id="287" r:id="rId30"/>
    <p:sldId id="288" r:id="rId31"/>
    <p:sldId id="289" r:id="rId32"/>
    <p:sldId id="290" r:id="rId33"/>
    <p:sldId id="291"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4" r:id="rId55"/>
    <p:sldId id="315" r:id="rId56"/>
    <p:sldId id="316" r:id="rId57"/>
    <p:sldId id="317"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728E2145-6F83-4D9D-9D94-F6943F8A5DE4}" type="datetimeFigureOut">
              <a:rPr lang="en-US" smtClean="0"/>
              <a:pPr/>
              <a:t>5/21/2021</a:t>
            </a:fld>
            <a:endParaRPr lang="en-US"/>
          </a:p>
        </p:txBody>
      </p:sp>
      <p:sp>
        <p:nvSpPr>
          <p:cNvPr id="16" name="Slide Number Placeholder 15"/>
          <p:cNvSpPr>
            <a:spLocks noGrp="1"/>
          </p:cNvSpPr>
          <p:nvPr>
            <p:ph type="sldNum" sz="quarter" idx="11"/>
          </p:nvPr>
        </p:nvSpPr>
        <p:spPr/>
        <p:txBody>
          <a:bodyPr/>
          <a:lstStyle/>
          <a:p>
            <a:fld id="{8E48137D-0A9F-4999-881D-3BD91BAE340C}"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8E2145-6F83-4D9D-9D94-F6943F8A5DE4}"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137D-0A9F-4999-881D-3BD91BAE34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8E2145-6F83-4D9D-9D94-F6943F8A5DE4}"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137D-0A9F-4999-881D-3BD91BAE34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728E2145-6F83-4D9D-9D94-F6943F8A5DE4}" type="datetimeFigureOut">
              <a:rPr lang="en-US" smtClean="0"/>
              <a:pPr/>
              <a:t>5/21/2021</a:t>
            </a:fld>
            <a:endParaRPr lang="en-US"/>
          </a:p>
        </p:txBody>
      </p:sp>
      <p:sp>
        <p:nvSpPr>
          <p:cNvPr id="15" name="Slide Number Placeholder 14"/>
          <p:cNvSpPr>
            <a:spLocks noGrp="1"/>
          </p:cNvSpPr>
          <p:nvPr>
            <p:ph type="sldNum" sz="quarter" idx="15"/>
          </p:nvPr>
        </p:nvSpPr>
        <p:spPr/>
        <p:txBody>
          <a:bodyPr/>
          <a:lstStyle>
            <a:lvl1pPr algn="ctr">
              <a:defRPr/>
            </a:lvl1pPr>
          </a:lstStyle>
          <a:p>
            <a:fld id="{8E48137D-0A9F-4999-881D-3BD91BAE340C}"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8E2145-6F83-4D9D-9D94-F6943F8A5DE4}"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137D-0A9F-4999-881D-3BD91BAE340C}"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28E2145-6F83-4D9D-9D94-F6943F8A5DE4}"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8137D-0A9F-4999-881D-3BD91BAE340C}"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E48137D-0A9F-4999-881D-3BD91BAE340C}"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728E2145-6F83-4D9D-9D94-F6943F8A5DE4}" type="datetimeFigureOut">
              <a:rPr lang="en-US" smtClean="0"/>
              <a:pPr/>
              <a:t>5/21/2021</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28E2145-6F83-4D9D-9D94-F6943F8A5DE4}" type="datetimeFigureOut">
              <a:rPr lang="en-US" smtClean="0"/>
              <a:pPr/>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48137D-0A9F-4999-881D-3BD91BAE340C}"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E2145-6F83-4D9D-9D94-F6943F8A5DE4}" type="datetimeFigureOut">
              <a:rPr lang="en-US" smtClean="0"/>
              <a:pPr/>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48137D-0A9F-4999-881D-3BD91BAE34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728E2145-6F83-4D9D-9D94-F6943F8A5DE4}" type="datetimeFigureOut">
              <a:rPr lang="en-US" smtClean="0"/>
              <a:pPr/>
              <a:t>5/21/2021</a:t>
            </a:fld>
            <a:endParaRPr lang="en-US"/>
          </a:p>
        </p:txBody>
      </p:sp>
      <p:sp>
        <p:nvSpPr>
          <p:cNvPr id="9" name="Slide Number Placeholder 8"/>
          <p:cNvSpPr>
            <a:spLocks noGrp="1"/>
          </p:cNvSpPr>
          <p:nvPr>
            <p:ph type="sldNum" sz="quarter" idx="15"/>
          </p:nvPr>
        </p:nvSpPr>
        <p:spPr/>
        <p:txBody>
          <a:bodyPr/>
          <a:lstStyle/>
          <a:p>
            <a:fld id="{8E48137D-0A9F-4999-881D-3BD91BAE340C}"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728E2145-6F83-4D9D-9D94-F6943F8A5DE4}" type="datetimeFigureOut">
              <a:rPr lang="en-US" smtClean="0"/>
              <a:pPr/>
              <a:t>5/21/2021</a:t>
            </a:fld>
            <a:endParaRPr lang="en-US"/>
          </a:p>
        </p:txBody>
      </p:sp>
      <p:sp>
        <p:nvSpPr>
          <p:cNvPr id="9" name="Slide Number Placeholder 8"/>
          <p:cNvSpPr>
            <a:spLocks noGrp="1"/>
          </p:cNvSpPr>
          <p:nvPr>
            <p:ph type="sldNum" sz="quarter" idx="11"/>
          </p:nvPr>
        </p:nvSpPr>
        <p:spPr/>
        <p:txBody>
          <a:bodyPr/>
          <a:lstStyle/>
          <a:p>
            <a:fld id="{8E48137D-0A9F-4999-881D-3BD91BAE340C}"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728E2145-6F83-4D9D-9D94-F6943F8A5DE4}" type="datetimeFigureOut">
              <a:rPr lang="en-US" smtClean="0"/>
              <a:pPr/>
              <a:t>5/21/2021</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E48137D-0A9F-4999-881D-3BD91BAE340C}"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US_National_Security_Agency" TargetMode="External"/><Relationship Id="rId2" Type="http://schemas.openxmlformats.org/officeDocument/2006/relationships/hyperlink" Target="https://en.wikipedia.org/wiki/Department_of_Electronics_and_Information_Technolog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Ministry_of_Communications_and_Information_Technology_(Indi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UNIT-II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b="1" dirty="0"/>
              <a:t>INTERNATIONAL LAW FOR CYBER CRIME</a:t>
            </a:r>
          </a:p>
          <a:p>
            <a:pPr algn="just"/>
            <a:r>
              <a:rPr lang="en-US" dirty="0"/>
              <a:t>Cybercrime is "international" that there are ‘no cyber-borders between countries’ </a:t>
            </a:r>
            <a:endParaRPr lang="en-US" dirty="0" smtClean="0"/>
          </a:p>
          <a:p>
            <a:pPr algn="just"/>
            <a:r>
              <a:rPr lang="en-US" dirty="0" smtClean="0"/>
              <a:t>The </a:t>
            </a:r>
            <a:r>
              <a:rPr lang="en-US" dirty="0"/>
              <a:t>complexity in types and forms of cybercrime increases the difficulty to fight back è fighting cybercrime calls for international cooperation </a:t>
            </a:r>
            <a:endParaRPr lang="en-US" dirty="0" smtClean="0"/>
          </a:p>
          <a:p>
            <a:pPr algn="just"/>
            <a:r>
              <a:rPr lang="en-US" dirty="0" smtClean="0"/>
              <a:t> </a:t>
            </a:r>
            <a:r>
              <a:rPr lang="en-US" dirty="0"/>
              <a:t>Various organizations and governments have already made joint efforts in establishing global standards of legislation and law enforcement both on a regional and on an international scale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6324600"/>
          </a:xfrm>
        </p:spPr>
        <p:txBody>
          <a:bodyPr>
            <a:normAutofit fontScale="70000" lnSpcReduction="20000"/>
          </a:bodyPr>
          <a:lstStyle/>
          <a:p>
            <a:pPr>
              <a:buNone/>
            </a:pPr>
            <a:r>
              <a:rPr lang="en-US" b="1" dirty="0"/>
              <a:t>THE INDIAN CYBERSPACE</a:t>
            </a:r>
          </a:p>
          <a:p>
            <a:pPr>
              <a:buNone/>
            </a:pPr>
            <a:r>
              <a:rPr lang="en-US" b="1" dirty="0"/>
              <a:t> </a:t>
            </a:r>
            <a:endParaRPr lang="en-US" dirty="0"/>
          </a:p>
          <a:p>
            <a:pPr algn="just"/>
            <a:r>
              <a:rPr lang="en-US" dirty="0"/>
              <a:t>Indian cyberspace was born in 1975 with the establishment of National Informatics Centre (NIC) with an aim to provide </a:t>
            </a:r>
            <a:r>
              <a:rPr lang="en-US" dirty="0" err="1"/>
              <a:t>govt</a:t>
            </a:r>
            <a:r>
              <a:rPr lang="en-US" dirty="0"/>
              <a:t> with IT solutions. Three networks (NWs) were set up between 1986 and 1988 to connect various agencies of govt. </a:t>
            </a:r>
            <a:endParaRPr lang="en-US" dirty="0" smtClean="0"/>
          </a:p>
          <a:p>
            <a:pPr algn="just">
              <a:buNone/>
            </a:pPr>
            <a:endParaRPr lang="en-US" dirty="0" smtClean="0"/>
          </a:p>
          <a:p>
            <a:pPr algn="just"/>
            <a:r>
              <a:rPr lang="en-US" dirty="0" smtClean="0"/>
              <a:t>These </a:t>
            </a:r>
            <a:r>
              <a:rPr lang="en-US" dirty="0"/>
              <a:t>NWs were, INDONET which connected the IBM mainframe installations that made up India’s computer infrastructure, NICNET (the NIC NW) a nationwide very small aperture terminal (VSAT) NW for public sector </a:t>
            </a:r>
            <a:r>
              <a:rPr lang="en-US" dirty="0" err="1"/>
              <a:t>organisations</a:t>
            </a:r>
            <a:r>
              <a:rPr lang="en-US" dirty="0"/>
              <a:t> as well as to connect the central </a:t>
            </a:r>
            <a:r>
              <a:rPr lang="en-US" dirty="0" err="1"/>
              <a:t>govt</a:t>
            </a:r>
            <a:r>
              <a:rPr lang="en-US" dirty="0"/>
              <a:t> with the state </a:t>
            </a:r>
            <a:r>
              <a:rPr lang="en-US" dirty="0" err="1"/>
              <a:t>govts</a:t>
            </a:r>
            <a:r>
              <a:rPr lang="en-US" dirty="0"/>
              <a:t> and district administrations, the third NW setup was ERNET (the Education and Research Network), to serve the academic and research communities</a:t>
            </a:r>
            <a:r>
              <a:rPr lang="en-US" dirty="0" smtClean="0"/>
              <a:t>.</a:t>
            </a:r>
          </a:p>
          <a:p>
            <a:pPr algn="just">
              <a:buNone/>
            </a:pPr>
            <a:endParaRPr lang="en-US" dirty="0"/>
          </a:p>
          <a:p>
            <a:pPr algn="just"/>
            <a:r>
              <a:rPr lang="en-US" dirty="0" smtClean="0"/>
              <a:t>New </a:t>
            </a:r>
            <a:r>
              <a:rPr lang="en-US" dirty="0"/>
              <a:t>Internet Policy of 1998 paved the way for services from multiple Internet service providers (ISPs) and gave boost to the Internet user base grow from 1.4 million in 1999 to over 150 million by Dec 2012. </a:t>
            </a:r>
            <a:endParaRPr lang="en-US" dirty="0" smtClean="0"/>
          </a:p>
          <a:p>
            <a:pPr algn="just">
              <a:buNone/>
            </a:pPr>
            <a:endParaRPr lang="en-US" dirty="0" smtClean="0"/>
          </a:p>
          <a:p>
            <a:pPr algn="just"/>
            <a:r>
              <a:rPr lang="en-US" dirty="0" smtClean="0"/>
              <a:t>Exponential </a:t>
            </a:r>
            <a:r>
              <a:rPr lang="en-US" dirty="0"/>
              <a:t>growth rate is attributed to increasing </a:t>
            </a:r>
            <a:r>
              <a:rPr lang="en-US" dirty="0" smtClean="0"/>
              <a:t>Internet access </a:t>
            </a:r>
            <a:r>
              <a:rPr lang="en-US" dirty="0"/>
              <a:t>through mobile phones and tablets. </a:t>
            </a:r>
            <a:r>
              <a:rPr lang="en-US" dirty="0" err="1"/>
              <a:t>Govt</a:t>
            </a:r>
            <a:r>
              <a:rPr lang="en-US" dirty="0"/>
              <a:t> is making a determined push to increase broadband penetration from its present level of about 6%1. The target for broadband is 160 million households by 2016 under the National Broadband Plan.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70000" lnSpcReduction="20000"/>
          </a:bodyPr>
          <a:lstStyle/>
          <a:p>
            <a:pPr>
              <a:buNone/>
            </a:pPr>
            <a:r>
              <a:rPr lang="en-US" b="1" dirty="0"/>
              <a:t>NATIONAL CYBER SECURITY POLICY</a:t>
            </a:r>
          </a:p>
          <a:p>
            <a:pPr algn="just"/>
            <a:r>
              <a:rPr lang="en-US" dirty="0"/>
              <a:t>National Cyber Security Policy is a policy framework by </a:t>
            </a:r>
            <a:r>
              <a:rPr lang="en-US" dirty="0">
                <a:hlinkClick r:id="rId2"/>
              </a:rPr>
              <a:t>Department of Electronics and</a:t>
            </a:r>
            <a:r>
              <a:rPr lang="en-US" dirty="0"/>
              <a:t> </a:t>
            </a:r>
            <a:r>
              <a:rPr lang="en-US" dirty="0">
                <a:hlinkClick r:id="rId2"/>
              </a:rPr>
              <a:t>Information Technology.</a:t>
            </a:r>
            <a:r>
              <a:rPr lang="en-US" dirty="0"/>
              <a:t> It aims at protecting the public and private infrastructure from </a:t>
            </a:r>
            <a:r>
              <a:rPr lang="en-US" dirty="0" err="1"/>
              <a:t>cyberattacks</a:t>
            </a:r>
            <a:r>
              <a:rPr lang="en-US" dirty="0"/>
              <a:t>. </a:t>
            </a:r>
            <a:endParaRPr lang="en-US" dirty="0" smtClean="0"/>
          </a:p>
          <a:p>
            <a:pPr algn="just"/>
            <a:r>
              <a:rPr lang="en-US" dirty="0" smtClean="0"/>
              <a:t>The </a:t>
            </a:r>
            <a:r>
              <a:rPr lang="en-US" dirty="0"/>
              <a:t>policy also intends to safeguard "information, such as personal information (of web users), financial and banking information and sovereign data". </a:t>
            </a:r>
            <a:endParaRPr lang="en-US" dirty="0" smtClean="0"/>
          </a:p>
          <a:p>
            <a:pPr algn="just"/>
            <a:r>
              <a:rPr lang="en-US" dirty="0" smtClean="0"/>
              <a:t>This </a:t>
            </a:r>
            <a:r>
              <a:rPr lang="en-US" dirty="0"/>
              <a:t>was particularly relevant in the wake of </a:t>
            </a:r>
            <a:r>
              <a:rPr lang="en-US" dirty="0">
                <a:hlinkClick r:id="rId3"/>
              </a:rPr>
              <a:t>US National Security Agency </a:t>
            </a:r>
            <a:r>
              <a:rPr lang="en-US" dirty="0"/>
              <a:t>(NSA) leaks that suggested the US government agencies are spying on Indian users, who have no legal or technical safeguards against     it. </a:t>
            </a:r>
            <a:endParaRPr lang="en-US" dirty="0" smtClean="0"/>
          </a:p>
          <a:p>
            <a:pPr algn="just">
              <a:buNone/>
            </a:pPr>
            <a:endParaRPr lang="en-US" dirty="0" smtClean="0"/>
          </a:p>
          <a:p>
            <a:pPr algn="just"/>
            <a:r>
              <a:rPr lang="en-US" b="1" dirty="0" smtClean="0"/>
              <a:t>VISION</a:t>
            </a:r>
            <a:endParaRPr lang="en-US" b="1" dirty="0"/>
          </a:p>
          <a:p>
            <a:pPr algn="just">
              <a:buNone/>
            </a:pPr>
            <a:r>
              <a:rPr lang="en-US" dirty="0" smtClean="0"/>
              <a:t>      To </a:t>
            </a:r>
            <a:r>
              <a:rPr lang="en-US" dirty="0"/>
              <a:t>build a secure and resilient cyberspace for citizens, business, and government and also to protect anyone from intervening in user's privacy</a:t>
            </a:r>
            <a:r>
              <a:rPr lang="en-US" dirty="0" smtClean="0"/>
              <a:t>.</a:t>
            </a:r>
          </a:p>
          <a:p>
            <a:pPr algn="just">
              <a:buNone/>
            </a:pPr>
            <a:endParaRPr lang="en-US" dirty="0"/>
          </a:p>
          <a:p>
            <a:pPr algn="just"/>
            <a:r>
              <a:rPr lang="en-US" b="1" dirty="0" smtClean="0"/>
              <a:t>MISSION</a:t>
            </a:r>
          </a:p>
          <a:p>
            <a:pPr algn="just">
              <a:buNone/>
            </a:pPr>
            <a:r>
              <a:rPr lang="en-US" b="1" dirty="0" smtClean="0"/>
              <a:t>       </a:t>
            </a:r>
            <a:r>
              <a:rPr lang="en-US" dirty="0" smtClean="0"/>
              <a:t>To </a:t>
            </a:r>
            <a:r>
              <a:rPr lang="en-US" dirty="0"/>
              <a:t>protect information and information infrastructure in cyberspace, build capabilities to prevent and respond to cyber threat, reduce vulnerabilities and minimize damage from cyber incidents through a combination of institutional structures, people, processes, technology, and cooperation.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pPr>
              <a:buNone/>
            </a:pPr>
            <a:r>
              <a:rPr lang="en-US" dirty="0" smtClean="0">
                <a:hlinkClick r:id="rId2"/>
              </a:rPr>
              <a:t>Ministry </a:t>
            </a:r>
            <a:r>
              <a:rPr lang="en-US" dirty="0">
                <a:hlinkClick r:id="rId2"/>
              </a:rPr>
              <a:t>of Communications and Information Technology (India) </a:t>
            </a:r>
            <a:r>
              <a:rPr lang="en-US" dirty="0"/>
              <a:t>define objectives as follows:</a:t>
            </a:r>
          </a:p>
          <a:p>
            <a:pPr>
              <a:buNone/>
            </a:pPr>
            <a:r>
              <a:rPr lang="en-US" dirty="0"/>
              <a:t> </a:t>
            </a:r>
          </a:p>
          <a:p>
            <a:pPr lvl="1" algn="just"/>
            <a:r>
              <a:rPr lang="en-US" dirty="0"/>
              <a:t>To create a secure cyber ecosystem in the country, generate adequate </a:t>
            </a:r>
            <a:r>
              <a:rPr lang="en-US" b="1" dirty="0"/>
              <a:t>trust and confidence in IT system and transactions </a:t>
            </a:r>
            <a:r>
              <a:rPr lang="en-US" dirty="0"/>
              <a:t>in cyberspace and thereby enhance adoption of IT in all sectors of the economy</a:t>
            </a:r>
            <a:r>
              <a:rPr lang="en-US" dirty="0" smtClean="0"/>
              <a:t>.</a:t>
            </a:r>
          </a:p>
          <a:p>
            <a:pPr lvl="1" algn="just">
              <a:buNone/>
            </a:pPr>
            <a:endParaRPr lang="en-US" sz="2400" dirty="0"/>
          </a:p>
          <a:p>
            <a:pPr lvl="1" algn="just"/>
            <a:r>
              <a:rPr lang="en-US" dirty="0"/>
              <a:t>To create an assurance framework for the design of security policies and promotion and enabling actions for compliance to </a:t>
            </a:r>
            <a:r>
              <a:rPr lang="en-US" b="1" dirty="0"/>
              <a:t>global security </a:t>
            </a:r>
            <a:r>
              <a:rPr lang="en-US" dirty="0"/>
              <a:t>standards and best practices by way of conformity assessment (</a:t>
            </a:r>
            <a:r>
              <a:rPr lang="en-US" b="1" dirty="0"/>
              <a:t>Product, process, technology &amp; people</a:t>
            </a:r>
            <a:r>
              <a:rPr lang="en-US" dirty="0" smtClean="0"/>
              <a:t>).</a:t>
            </a:r>
          </a:p>
          <a:p>
            <a:pPr lvl="1" algn="just">
              <a:buNone/>
            </a:pPr>
            <a:endParaRPr lang="en-US" sz="2400" dirty="0"/>
          </a:p>
          <a:p>
            <a:pPr lvl="1" algn="just"/>
            <a:r>
              <a:rPr lang="en-US" dirty="0"/>
              <a:t>To strengthen the Regulatory Framework for ensuring a </a:t>
            </a:r>
            <a:r>
              <a:rPr lang="en-US" b="1" dirty="0"/>
              <a:t>SECURE CYBERSPACE ECOSYSTEM</a:t>
            </a:r>
            <a:r>
              <a:rPr lang="en-US" b="1" dirty="0" smtClean="0"/>
              <a:t>.</a:t>
            </a:r>
          </a:p>
          <a:p>
            <a:pPr lvl="1" algn="just">
              <a:buNone/>
            </a:pPr>
            <a:endParaRPr lang="en-US" sz="2400" b="1" dirty="0"/>
          </a:p>
          <a:p>
            <a:pPr lvl="1" algn="just"/>
            <a:r>
              <a:rPr lang="en-US" dirty="0"/>
              <a:t>To enhance and create National and </a:t>
            </a:r>
            <a:r>
              <a:rPr lang="en-US" dirty="0" err="1"/>
              <a:t>Sectoral</a:t>
            </a:r>
            <a:r>
              <a:rPr lang="en-US" dirty="0"/>
              <a:t> level </a:t>
            </a:r>
            <a:r>
              <a:rPr lang="en-US" b="1" dirty="0"/>
              <a:t>24X7 mechanism </a:t>
            </a:r>
            <a:r>
              <a:rPr lang="en-US" dirty="0"/>
              <a:t>for obtaining strategic information regarding threats to ICT infrastructure, creating scenarios for response, resolution and crisis management through effective predictive, preventive, protective response and recovery actions.</a:t>
            </a:r>
            <a:endParaRPr lang="en-US" sz="2400"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059363"/>
          </a:xfrm>
        </p:spPr>
        <p:txBody>
          <a:bodyPr>
            <a:normAutofit fontScale="85000" lnSpcReduction="20000"/>
          </a:bodyPr>
          <a:lstStyle/>
          <a:p>
            <a:pPr algn="just">
              <a:buNone/>
            </a:pPr>
            <a:r>
              <a:rPr lang="en-US" b="1" dirty="0" smtClean="0"/>
              <a:t>CYBER FORENSICS:</a:t>
            </a:r>
          </a:p>
          <a:p>
            <a:pPr algn="just"/>
            <a:r>
              <a:rPr lang="en-US" dirty="0" smtClean="0"/>
              <a:t>Computer forensics is the application of investigation and analysis techniques to gather and preserve evidence.</a:t>
            </a:r>
          </a:p>
          <a:p>
            <a:pPr algn="just">
              <a:buNone/>
            </a:pPr>
            <a:endParaRPr lang="en-US" dirty="0" smtClean="0"/>
          </a:p>
          <a:p>
            <a:pPr algn="just"/>
            <a:r>
              <a:rPr lang="en-US" dirty="0" smtClean="0"/>
              <a:t>Forensic examiners typically analyze data from personal computers, laptops, personal digital assistants, cell phones, servers, tapes, and any other type of media. This process can involve anything from breaking encryption, to executing search warrants with a law enforcement team, to recovering and analyzing files from hard drives that will be critical evidence in the most serious civil and criminal cases.</a:t>
            </a:r>
          </a:p>
          <a:p>
            <a:pPr algn="just">
              <a:buNone/>
            </a:pPr>
            <a:endParaRPr lang="en-US" dirty="0" smtClean="0"/>
          </a:p>
          <a:p>
            <a:pPr algn="just"/>
            <a:r>
              <a:rPr lang="en-US" dirty="0" smtClean="0"/>
              <a:t> The forensic examination of computers, and data storage media, is a complicated and highly specialized process. The results of forensic examinations are compiled and included in reports. In many cases, examiners testify to their findings, where their skills and abilities are put to ultimate scrutiny.</a:t>
            </a:r>
          </a:p>
          <a:p>
            <a:endParaRPr lang="en-US" dirty="0"/>
          </a:p>
        </p:txBody>
      </p:sp>
      <p:sp>
        <p:nvSpPr>
          <p:cNvPr id="2" name="Title 1"/>
          <p:cNvSpPr>
            <a:spLocks noGrp="1"/>
          </p:cNvSpPr>
          <p:nvPr>
            <p:ph type="title"/>
          </p:nvPr>
        </p:nvSpPr>
        <p:spPr>
          <a:xfrm>
            <a:off x="457200" y="609600"/>
            <a:ext cx="8229600" cy="457200"/>
          </a:xfrm>
        </p:spPr>
        <p:txBody>
          <a:bodyPr>
            <a:normAutofit fontScale="90000"/>
          </a:bodyPr>
          <a:lstStyle/>
          <a:p>
            <a:r>
              <a:rPr lang="en-US" sz="2700" b="1" dirty="0" smtClean="0"/>
              <a:t>INTRODUCTION: CYBER FORENSICS</a:t>
            </a:r>
            <a:r>
              <a:rPr lang="en-US" b="1" dirty="0" smtClean="0"/>
              <a:t/>
            </a:r>
            <a:br>
              <a:rPr lang="en-US" b="1"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85000" lnSpcReduction="20000"/>
          </a:bodyPr>
          <a:lstStyle/>
          <a:p>
            <a:pPr>
              <a:buNone/>
            </a:pPr>
            <a:r>
              <a:rPr lang="en-US" b="1" dirty="0" smtClean="0"/>
              <a:t>DIGITAL FORENSICS:</a:t>
            </a:r>
          </a:p>
          <a:p>
            <a:pPr algn="just">
              <a:buNone/>
            </a:pPr>
            <a:endParaRPr lang="en-US" dirty="0" smtClean="0"/>
          </a:p>
          <a:p>
            <a:pPr algn="just"/>
            <a:r>
              <a:rPr lang="en-US" dirty="0" smtClean="0"/>
              <a:t>Digital Forensics is defined as the process of </a:t>
            </a:r>
            <a:r>
              <a:rPr lang="en-US" b="1" dirty="0" smtClean="0"/>
              <a:t>preservation, identification, extraction, and documentation of computer evidence </a:t>
            </a:r>
            <a:r>
              <a:rPr lang="en-US" dirty="0" smtClean="0"/>
              <a:t>which can be used by the court of law. It is a science of finding evidence from digital media like a computer, mobile phone, server, or network. It provides the forensic team with the best techniques and tools to solve complicated digital- related cases. </a:t>
            </a:r>
          </a:p>
          <a:p>
            <a:pPr algn="just">
              <a:buNone/>
            </a:pPr>
            <a:endParaRPr lang="en-US" dirty="0" smtClean="0"/>
          </a:p>
          <a:p>
            <a:pPr algn="just"/>
            <a:r>
              <a:rPr lang="en-US" dirty="0" smtClean="0"/>
              <a:t>Digital forensic science is a branch of forensic science that focuses on the recovery and investigation of material found in digital devices related to cybercrime.</a:t>
            </a:r>
          </a:p>
          <a:p>
            <a:pPr algn="just">
              <a:buNone/>
            </a:pPr>
            <a:endParaRPr lang="en-US" dirty="0" smtClean="0"/>
          </a:p>
          <a:p>
            <a:pPr algn="just">
              <a:buNone/>
            </a:pPr>
            <a:r>
              <a:rPr lang="en-US" b="1" dirty="0" smtClean="0"/>
              <a:t>THE NEED FOR COMPUTER FORENSICS</a:t>
            </a:r>
          </a:p>
          <a:p>
            <a:pPr algn="just"/>
            <a:r>
              <a:rPr lang="en-US" dirty="0" smtClean="0"/>
              <a:t>Computer forensics is also important because it can save your organization money From a technical standpoint, the main goal of computer forensics is to identify, collect, preserve, and analyze data in a way that preserves the integrity of the evidence collected so it can be used effectively in a legal case.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20000"/>
          </a:bodyPr>
          <a:lstStyle/>
          <a:p>
            <a:pPr>
              <a:buNone/>
            </a:pPr>
            <a:r>
              <a:rPr lang="en-US" b="1" dirty="0" smtClean="0"/>
              <a:t>CYBER FORENSICS AND DIGITAL EVIDENCE:</a:t>
            </a:r>
          </a:p>
          <a:p>
            <a:pPr algn="just">
              <a:buNone/>
            </a:pPr>
            <a:endParaRPr lang="en-US" dirty="0" smtClean="0"/>
          </a:p>
          <a:p>
            <a:pPr algn="just"/>
            <a:r>
              <a:rPr lang="en-US" dirty="0" smtClean="0"/>
              <a:t>Digital evidence is information stored or transmitted in binary form that may be relied on in court. It can be found on a computer hard drive, a mobile phone, among other places.</a:t>
            </a:r>
          </a:p>
          <a:p>
            <a:pPr algn="just"/>
            <a:endParaRPr lang="en-US" dirty="0" smtClean="0"/>
          </a:p>
          <a:p>
            <a:pPr algn="just"/>
            <a:r>
              <a:rPr lang="en-US" dirty="0" smtClean="0"/>
              <a:t> Digital evidence is commonly associated with electronic crime, or e-crime, such as child pornography or credit card fraud. However, digital evidence is now used to prosecute all types of crimes, not just e-crime. </a:t>
            </a:r>
          </a:p>
          <a:p>
            <a:pPr algn="just">
              <a:buNone/>
            </a:pPr>
            <a:endParaRPr lang="en-US" dirty="0" smtClean="0"/>
          </a:p>
          <a:p>
            <a:pPr algn="just">
              <a:buNone/>
            </a:pPr>
            <a:endParaRPr lang="en-US" dirty="0" smtClean="0"/>
          </a:p>
          <a:p>
            <a:pPr algn="just"/>
            <a:r>
              <a:rPr lang="en-US" dirty="0" smtClean="0"/>
              <a:t>For example, suspects' e-mail or mobile phone files might contain critical evidence regarding their intent, their whereabouts at the time of a crime and their relationship with other suspects. </a:t>
            </a:r>
          </a:p>
          <a:p>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800" b="1" dirty="0" smtClean="0"/>
              <a:t>Digital Forensics Process model </a:t>
            </a:r>
            <a:br>
              <a:rPr lang="en-US" sz="2800" b="1" dirty="0" smtClean="0"/>
            </a:br>
            <a:endParaRPr lang="en-US" sz="2800" dirty="0"/>
          </a:p>
        </p:txBody>
      </p:sp>
      <p:pic>
        <p:nvPicPr>
          <p:cNvPr id="1027" name="Picture 3" descr="C:\Users\amd\Desktop\CS NOTES\20210513_114329.jpg"/>
          <p:cNvPicPr>
            <a:picLocks noChangeAspect="1" noChangeArrowheads="1"/>
          </p:cNvPicPr>
          <p:nvPr/>
        </p:nvPicPr>
        <p:blipFill>
          <a:blip r:embed="rId2" cstate="print"/>
          <a:srcRect/>
          <a:stretch>
            <a:fillRect/>
          </a:stretch>
        </p:blipFill>
        <p:spPr bwMode="auto">
          <a:xfrm>
            <a:off x="685800" y="533400"/>
            <a:ext cx="7848600" cy="6324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Is admissible</a:t>
            </a:r>
          </a:p>
          <a:p>
            <a:r>
              <a:rPr lang="en-US" dirty="0" smtClean="0"/>
              <a:t>Is authentic</a:t>
            </a:r>
          </a:p>
          <a:p>
            <a:r>
              <a:rPr lang="en-US" dirty="0" smtClean="0"/>
              <a:t>Is complete</a:t>
            </a:r>
          </a:p>
          <a:p>
            <a:r>
              <a:rPr lang="en-US" dirty="0" smtClean="0"/>
              <a:t>Is reliable</a:t>
            </a:r>
          </a:p>
          <a:p>
            <a:r>
              <a:rPr lang="en-US" dirty="0" smtClean="0"/>
              <a:t>Is  understandable and believable</a:t>
            </a:r>
            <a:endParaRPr lang="en-US" dirty="0"/>
          </a:p>
        </p:txBody>
      </p:sp>
      <p:sp>
        <p:nvSpPr>
          <p:cNvPr id="2" name="Title 1"/>
          <p:cNvSpPr>
            <a:spLocks noGrp="1"/>
          </p:cNvSpPr>
          <p:nvPr>
            <p:ph type="title"/>
          </p:nvPr>
        </p:nvSpPr>
        <p:spPr/>
        <p:txBody>
          <a:bodyPr/>
          <a:lstStyle/>
          <a:p>
            <a:r>
              <a:rPr lang="en-US" dirty="0" smtClean="0"/>
              <a:t>Rules for evidence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181600"/>
          </a:xfrm>
        </p:spPr>
        <p:txBody>
          <a:bodyPr/>
          <a:lstStyle/>
          <a:p>
            <a:pPr>
              <a:buNone/>
            </a:pPr>
            <a:r>
              <a:rPr lang="en-US" b="1" dirty="0" smtClean="0"/>
              <a:t>FORENSICS ANALYSIS OF EMAIL</a:t>
            </a:r>
          </a:p>
          <a:p>
            <a:pPr>
              <a:buNone/>
            </a:pPr>
            <a:endParaRPr lang="en-US" b="1" dirty="0" smtClean="0"/>
          </a:p>
          <a:p>
            <a:pPr algn="just"/>
            <a:r>
              <a:rPr lang="en-US" dirty="0" smtClean="0"/>
              <a:t>E-mail forensics refers to the study of source and content of e-mail as evidence to identify the actual sender and recipient of a message, date/time of transmission, detailed record of e-mail transaction, intent of the sender, etc. </a:t>
            </a:r>
          </a:p>
          <a:p>
            <a:pPr algn="just"/>
            <a:endParaRPr lang="en-US" dirty="0" smtClean="0"/>
          </a:p>
          <a:p>
            <a:pPr algn="just"/>
            <a:r>
              <a:rPr lang="en-US" dirty="0" smtClean="0"/>
              <a:t>This study involves investigation of metadata, keyword searching, port scanning, etc. for authorship attribution and identification of e-mail scams.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b="1" dirty="0"/>
              <a:t>CYBERSPACE</a:t>
            </a:r>
            <a:endParaRPr lang="en-US" dirty="0"/>
          </a:p>
          <a:p>
            <a:pPr algn="just"/>
            <a:r>
              <a:rPr lang="en-US" dirty="0"/>
              <a:t>Cyberspace can be defined as an intricate environment that involves interactions between people, software, and services</a:t>
            </a:r>
            <a:r>
              <a:rPr lang="en-US" dirty="0" smtClean="0"/>
              <a:t>.</a:t>
            </a:r>
          </a:p>
          <a:p>
            <a:pPr algn="just">
              <a:buNone/>
            </a:pPr>
            <a:endParaRPr lang="en-US" dirty="0" smtClean="0"/>
          </a:p>
          <a:p>
            <a:pPr algn="just"/>
            <a:r>
              <a:rPr lang="en-US" dirty="0" smtClean="0"/>
              <a:t> </a:t>
            </a:r>
            <a:r>
              <a:rPr lang="en-US" dirty="0"/>
              <a:t>It is maintained by the worldwide distribution of information and communication technology devices and networks</a:t>
            </a:r>
            <a:r>
              <a:rPr lang="en-US" dirty="0" smtClean="0"/>
              <a:t>.</a:t>
            </a:r>
          </a:p>
          <a:p>
            <a:pPr algn="just">
              <a:buNone/>
            </a:pPr>
            <a:endParaRPr lang="en-US" dirty="0"/>
          </a:p>
          <a:p>
            <a:pPr algn="just"/>
            <a:r>
              <a:rPr lang="en-US" dirty="0" smtClean="0"/>
              <a:t>The </a:t>
            </a:r>
            <a:r>
              <a:rPr lang="en-US" dirty="0"/>
              <a:t>cyberspace is anticipated to become even more complex in the upcoming </a:t>
            </a:r>
            <a:r>
              <a:rPr lang="en-US" dirty="0" smtClean="0"/>
              <a:t>years.</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4441825" cy="635000"/>
          </a:xfrm>
          <a:prstGeom prst="rect">
            <a:avLst/>
          </a:prstGeom>
        </p:spPr>
        <p:txBody>
          <a:bodyPr vert="horz" wrap="square" lIns="0" tIns="12065" rIns="0" bIns="0" rtlCol="0">
            <a:spAutoFit/>
          </a:bodyPr>
          <a:lstStyle/>
          <a:p>
            <a:pPr marL="12700">
              <a:lnSpc>
                <a:spcPct val="100000"/>
              </a:lnSpc>
              <a:spcBef>
                <a:spcPts val="95"/>
              </a:spcBef>
            </a:pPr>
            <a:r>
              <a:rPr sz="4000" spc="-10" dirty="0"/>
              <a:t>E-mail</a:t>
            </a:r>
            <a:r>
              <a:rPr sz="4000" spc="-245" dirty="0"/>
              <a:t> </a:t>
            </a:r>
            <a:r>
              <a:rPr sz="4000" spc="-10" dirty="0"/>
              <a:t>Architecture</a:t>
            </a:r>
            <a:endParaRPr sz="4000" dirty="0"/>
          </a:p>
        </p:txBody>
      </p:sp>
      <p:sp>
        <p:nvSpPr>
          <p:cNvPr id="3" name="object 3"/>
          <p:cNvSpPr/>
          <p:nvPr/>
        </p:nvSpPr>
        <p:spPr>
          <a:xfrm>
            <a:off x="533400" y="1295400"/>
            <a:ext cx="8153400" cy="44876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990600"/>
            <a:ext cx="7931150" cy="4781437"/>
          </a:xfrm>
          <a:prstGeom prst="rect">
            <a:avLst/>
          </a:prstGeom>
        </p:spPr>
        <p:txBody>
          <a:bodyPr vert="horz" wrap="square" lIns="0" tIns="56515" rIns="0" bIns="0" rtlCol="0">
            <a:spAutoFit/>
          </a:bodyPr>
          <a:lstStyle/>
          <a:p>
            <a:pPr marL="317500" indent="-256540" algn="just">
              <a:lnSpc>
                <a:spcPct val="100000"/>
              </a:lnSpc>
              <a:spcBef>
                <a:spcPts val="445"/>
              </a:spcBef>
              <a:buClr>
                <a:srgbClr val="9F4DA2"/>
              </a:buClr>
              <a:tabLst>
                <a:tab pos="316865" algn="l"/>
                <a:tab pos="317500" algn="l"/>
              </a:tabLst>
            </a:pPr>
            <a:r>
              <a:rPr sz="2400" b="1" i="1" spc="-5" dirty="0">
                <a:latin typeface="Georgia"/>
                <a:cs typeface="Georgia"/>
              </a:rPr>
              <a:t>MUA(Mail user</a:t>
            </a:r>
            <a:r>
              <a:rPr sz="2400" b="1" i="1" spc="-10" dirty="0">
                <a:latin typeface="Georgia"/>
                <a:cs typeface="Georgia"/>
              </a:rPr>
              <a:t> </a:t>
            </a:r>
            <a:r>
              <a:rPr sz="2400" b="1" i="1" spc="-5" dirty="0">
                <a:latin typeface="Georgia"/>
                <a:cs typeface="Georgia"/>
              </a:rPr>
              <a:t>agent):</a:t>
            </a:r>
            <a:endParaRPr sz="2400" dirty="0">
              <a:latin typeface="Georgia"/>
              <a:cs typeface="Georgia"/>
            </a:endParaRPr>
          </a:p>
          <a:p>
            <a:pPr marL="610235" marR="353695" indent="-247650" algn="just">
              <a:lnSpc>
                <a:spcPct val="100000"/>
              </a:lnSpc>
              <a:spcBef>
                <a:spcPts val="310"/>
              </a:spcBef>
              <a:tabLst>
                <a:tab pos="610235" algn="l"/>
              </a:tabLst>
            </a:pPr>
            <a:r>
              <a:rPr sz="2200" spc="-5" dirty="0">
                <a:latin typeface="Georgia"/>
                <a:cs typeface="Georgia"/>
              </a:rPr>
              <a:t>▫	</a:t>
            </a:r>
            <a:r>
              <a:rPr lang="en-US" sz="2200" spc="-5" dirty="0" err="1" smtClean="0">
                <a:latin typeface="Georgia"/>
                <a:cs typeface="Georgia"/>
              </a:rPr>
              <a:t>a</a:t>
            </a:r>
            <a:r>
              <a:rPr sz="2200" spc="-5" dirty="0" err="1" smtClean="0">
                <a:latin typeface="Georgia"/>
                <a:cs typeface="Georgia"/>
              </a:rPr>
              <a:t>MUA</a:t>
            </a:r>
            <a:r>
              <a:rPr sz="2200" spc="-5" dirty="0" smtClean="0">
                <a:latin typeface="Georgia"/>
                <a:cs typeface="Georgia"/>
              </a:rPr>
              <a:t> </a:t>
            </a:r>
            <a:r>
              <a:rPr sz="2200" spc="-10" dirty="0">
                <a:latin typeface="Georgia"/>
                <a:cs typeface="Georgia"/>
              </a:rPr>
              <a:t>creates messages </a:t>
            </a:r>
            <a:r>
              <a:rPr sz="2200" spc="-5" dirty="0">
                <a:latin typeface="Georgia"/>
                <a:cs typeface="Georgia"/>
              </a:rPr>
              <a:t>and </a:t>
            </a:r>
            <a:r>
              <a:rPr sz="2200" spc="-10" dirty="0">
                <a:latin typeface="Georgia"/>
                <a:cs typeface="Georgia"/>
              </a:rPr>
              <a:t>performs </a:t>
            </a:r>
            <a:r>
              <a:rPr sz="2200" spc="-5" dirty="0">
                <a:latin typeface="Georgia"/>
                <a:cs typeface="Georgia"/>
              </a:rPr>
              <a:t>initial submission  via Mail Submission Agent</a:t>
            </a:r>
            <a:r>
              <a:rPr sz="2200" spc="35" dirty="0">
                <a:latin typeface="Georgia"/>
                <a:cs typeface="Georgia"/>
              </a:rPr>
              <a:t> </a:t>
            </a:r>
            <a:r>
              <a:rPr sz="2200" spc="-5" dirty="0">
                <a:latin typeface="Georgia"/>
                <a:cs typeface="Georgia"/>
              </a:rPr>
              <a:t>(MSA)</a:t>
            </a:r>
            <a:endParaRPr sz="2200" dirty="0">
              <a:latin typeface="Georgia"/>
              <a:cs typeface="Georgia"/>
            </a:endParaRPr>
          </a:p>
          <a:p>
            <a:pPr marL="610235" marR="5080" indent="-247650" algn="just">
              <a:lnSpc>
                <a:spcPct val="100000"/>
              </a:lnSpc>
              <a:spcBef>
                <a:spcPts val="300"/>
              </a:spcBef>
              <a:tabLst>
                <a:tab pos="610235" algn="l"/>
              </a:tabLst>
            </a:pPr>
            <a:r>
              <a:rPr sz="2200" spc="-5" dirty="0">
                <a:latin typeface="Georgia"/>
                <a:cs typeface="Georgia"/>
              </a:rPr>
              <a:t>▫	rMUA </a:t>
            </a:r>
            <a:r>
              <a:rPr sz="2200" spc="-10" dirty="0">
                <a:latin typeface="Georgia"/>
                <a:cs typeface="Georgia"/>
              </a:rPr>
              <a:t>processes </a:t>
            </a:r>
            <a:r>
              <a:rPr sz="2200" spc="-5" dirty="0">
                <a:latin typeface="Georgia"/>
                <a:cs typeface="Georgia"/>
              </a:rPr>
              <a:t>received mail that includes </a:t>
            </a:r>
            <a:r>
              <a:rPr sz="2200" spc="-10" dirty="0">
                <a:latin typeface="Georgia"/>
                <a:cs typeface="Georgia"/>
              </a:rPr>
              <a:t>displaying </a:t>
            </a:r>
            <a:r>
              <a:rPr sz="2200" spc="-5" dirty="0">
                <a:latin typeface="Georgia"/>
                <a:cs typeface="Georgia"/>
              </a:rPr>
              <a:t>and  disposing of </a:t>
            </a:r>
            <a:r>
              <a:rPr sz="2200" spc="-10" dirty="0">
                <a:latin typeface="Georgia"/>
                <a:cs typeface="Georgia"/>
              </a:rPr>
              <a:t>the received message </a:t>
            </a:r>
            <a:r>
              <a:rPr sz="2200" spc="-5" dirty="0">
                <a:latin typeface="Georgia"/>
                <a:cs typeface="Georgia"/>
              </a:rPr>
              <a:t>and closing or </a:t>
            </a:r>
            <a:r>
              <a:rPr sz="2200" spc="-10" dirty="0">
                <a:latin typeface="Georgia"/>
                <a:cs typeface="Georgia"/>
              </a:rPr>
              <a:t>expanding  the user communication loop by </a:t>
            </a:r>
            <a:r>
              <a:rPr sz="2200" spc="-5" dirty="0">
                <a:latin typeface="Georgia"/>
                <a:cs typeface="Georgia"/>
              </a:rPr>
              <a:t>initiating replies and  forwarding new</a:t>
            </a:r>
            <a:r>
              <a:rPr sz="2200" spc="10" dirty="0">
                <a:latin typeface="Georgia"/>
                <a:cs typeface="Georgia"/>
              </a:rPr>
              <a:t> </a:t>
            </a:r>
            <a:r>
              <a:rPr sz="2200" spc="-5" dirty="0" smtClean="0">
                <a:latin typeface="Georgia"/>
                <a:cs typeface="Georgia"/>
              </a:rPr>
              <a:t>messages</a:t>
            </a:r>
            <a:endParaRPr lang="en-US" sz="2200" spc="-5" dirty="0" smtClean="0">
              <a:latin typeface="Georgia"/>
              <a:cs typeface="Georgia"/>
            </a:endParaRPr>
          </a:p>
          <a:p>
            <a:pPr marL="610235" marR="5080" indent="-247650" algn="just">
              <a:lnSpc>
                <a:spcPct val="100000"/>
              </a:lnSpc>
              <a:spcBef>
                <a:spcPts val="300"/>
              </a:spcBef>
              <a:tabLst>
                <a:tab pos="610235" algn="l"/>
              </a:tabLst>
            </a:pPr>
            <a:endParaRPr sz="2200" dirty="0">
              <a:latin typeface="Georgia"/>
              <a:cs typeface="Georgia"/>
            </a:endParaRPr>
          </a:p>
          <a:p>
            <a:pPr marL="356870" indent="-344805" algn="just">
              <a:lnSpc>
                <a:spcPct val="100000"/>
              </a:lnSpc>
              <a:spcBef>
                <a:spcPts val="285"/>
              </a:spcBef>
              <a:buClr>
                <a:srgbClr val="438085"/>
              </a:buClr>
              <a:tabLst>
                <a:tab pos="356870" algn="l"/>
                <a:tab pos="357505" algn="l"/>
              </a:tabLst>
            </a:pPr>
            <a:r>
              <a:rPr sz="2600" b="1" i="1" spc="-5" dirty="0">
                <a:latin typeface="Georgia"/>
                <a:cs typeface="Georgia"/>
              </a:rPr>
              <a:t>Message/Mail </a:t>
            </a:r>
            <a:r>
              <a:rPr sz="2600" b="1" i="1" dirty="0">
                <a:latin typeface="Georgia"/>
                <a:cs typeface="Georgia"/>
              </a:rPr>
              <a:t>Store</a:t>
            </a:r>
            <a:r>
              <a:rPr sz="2600" b="1" i="1" spc="5" dirty="0">
                <a:latin typeface="Georgia"/>
                <a:cs typeface="Georgia"/>
              </a:rPr>
              <a:t> </a:t>
            </a:r>
            <a:r>
              <a:rPr sz="2600" b="1" i="1" dirty="0">
                <a:latin typeface="Georgia"/>
                <a:cs typeface="Georgia"/>
              </a:rPr>
              <a:t>(MS):</a:t>
            </a:r>
            <a:endParaRPr sz="2600" dirty="0">
              <a:latin typeface="Georgia"/>
              <a:cs typeface="Georgia"/>
            </a:endParaRPr>
          </a:p>
          <a:p>
            <a:pPr marL="362585" algn="just">
              <a:lnSpc>
                <a:spcPct val="100000"/>
              </a:lnSpc>
              <a:spcBef>
                <a:spcPts val="320"/>
              </a:spcBef>
              <a:tabLst>
                <a:tab pos="610235" algn="l"/>
              </a:tabLst>
            </a:pPr>
            <a:r>
              <a:rPr sz="2200" spc="-5" dirty="0">
                <a:latin typeface="Georgia"/>
                <a:cs typeface="Georgia"/>
              </a:rPr>
              <a:t>▫	Long </a:t>
            </a:r>
            <a:r>
              <a:rPr sz="2200" spc="-10" dirty="0">
                <a:latin typeface="Georgia"/>
                <a:cs typeface="Georgia"/>
              </a:rPr>
              <a:t>term </a:t>
            </a:r>
            <a:r>
              <a:rPr sz="2200" spc="-5" dirty="0">
                <a:latin typeface="Georgia"/>
                <a:cs typeface="Georgia"/>
              </a:rPr>
              <a:t>message </a:t>
            </a:r>
            <a:r>
              <a:rPr sz="2200" spc="-10" dirty="0">
                <a:latin typeface="Georgia"/>
                <a:cs typeface="Georgia"/>
              </a:rPr>
              <a:t>store </a:t>
            </a:r>
            <a:r>
              <a:rPr sz="2200" spc="-5" dirty="0">
                <a:latin typeface="Georgia"/>
                <a:cs typeface="Georgia"/>
              </a:rPr>
              <a:t>for </a:t>
            </a:r>
            <a:r>
              <a:rPr sz="2200" spc="-10" dirty="0">
                <a:latin typeface="Georgia"/>
                <a:cs typeface="Georgia"/>
              </a:rPr>
              <a:t>MUA </a:t>
            </a:r>
            <a:r>
              <a:rPr sz="2200" spc="-5" dirty="0">
                <a:latin typeface="Georgia"/>
                <a:cs typeface="Georgia"/>
              </a:rPr>
              <a:t>which </a:t>
            </a:r>
            <a:r>
              <a:rPr sz="2200" spc="-10" dirty="0">
                <a:latin typeface="Georgia"/>
                <a:cs typeface="Georgia"/>
              </a:rPr>
              <a:t>can </a:t>
            </a:r>
            <a:r>
              <a:rPr sz="2200" spc="-5" dirty="0">
                <a:latin typeface="Georgia"/>
                <a:cs typeface="Georgia"/>
              </a:rPr>
              <a:t>be </a:t>
            </a:r>
            <a:r>
              <a:rPr sz="2200" spc="-10" dirty="0">
                <a:latin typeface="Georgia"/>
                <a:cs typeface="Georgia"/>
              </a:rPr>
              <a:t>located</a:t>
            </a:r>
            <a:r>
              <a:rPr sz="2200" spc="100" dirty="0">
                <a:latin typeface="Georgia"/>
                <a:cs typeface="Georgia"/>
              </a:rPr>
              <a:t> </a:t>
            </a:r>
            <a:r>
              <a:rPr sz="2200" spc="-10" dirty="0">
                <a:latin typeface="Georgia"/>
                <a:cs typeface="Georgia"/>
              </a:rPr>
              <a:t>on</a:t>
            </a:r>
            <a:endParaRPr sz="2200" dirty="0">
              <a:latin typeface="Georgia"/>
              <a:cs typeface="Georgia"/>
            </a:endParaRPr>
          </a:p>
          <a:p>
            <a:pPr marL="610235" algn="just">
              <a:lnSpc>
                <a:spcPct val="100000"/>
              </a:lnSpc>
            </a:pPr>
            <a:r>
              <a:rPr sz="2200" spc="-5" dirty="0">
                <a:latin typeface="Georgia"/>
                <a:cs typeface="Georgia"/>
              </a:rPr>
              <a:t>a </a:t>
            </a:r>
            <a:r>
              <a:rPr sz="2200" spc="-10" dirty="0">
                <a:latin typeface="Georgia"/>
                <a:cs typeface="Georgia"/>
              </a:rPr>
              <a:t>remote </a:t>
            </a:r>
            <a:r>
              <a:rPr sz="2200" spc="-5" dirty="0">
                <a:latin typeface="Georgia"/>
                <a:cs typeface="Georgia"/>
              </a:rPr>
              <a:t>server or on the </a:t>
            </a:r>
            <a:r>
              <a:rPr sz="2200" spc="-10" dirty="0">
                <a:latin typeface="Georgia"/>
                <a:cs typeface="Georgia"/>
              </a:rPr>
              <a:t>machine </a:t>
            </a:r>
            <a:r>
              <a:rPr sz="2200" spc="-5" dirty="0">
                <a:latin typeface="Georgia"/>
                <a:cs typeface="Georgia"/>
              </a:rPr>
              <a:t>running</a:t>
            </a:r>
            <a:r>
              <a:rPr sz="2200" spc="45" dirty="0">
                <a:latin typeface="Georgia"/>
                <a:cs typeface="Georgia"/>
              </a:rPr>
              <a:t> </a:t>
            </a:r>
            <a:r>
              <a:rPr sz="2200" spc="-10" dirty="0">
                <a:latin typeface="Georgia"/>
                <a:cs typeface="Georgia"/>
              </a:rPr>
              <a:t>MUA</a:t>
            </a:r>
            <a:endParaRPr sz="2200" dirty="0">
              <a:latin typeface="Georgia"/>
              <a:cs typeface="Georgia"/>
            </a:endParaRPr>
          </a:p>
          <a:p>
            <a:pPr marL="610235" marR="255270" indent="-247650" algn="just">
              <a:lnSpc>
                <a:spcPct val="100000"/>
              </a:lnSpc>
              <a:spcBef>
                <a:spcPts val="300"/>
              </a:spcBef>
              <a:tabLst>
                <a:tab pos="610235" algn="l"/>
              </a:tabLst>
            </a:pPr>
            <a:r>
              <a:rPr sz="2200" spc="-5" dirty="0">
                <a:latin typeface="Georgia"/>
                <a:cs typeface="Georgia"/>
              </a:rPr>
              <a:t>▫	The </a:t>
            </a:r>
            <a:r>
              <a:rPr sz="2200" spc="-10" dirty="0">
                <a:latin typeface="Georgia"/>
                <a:cs typeface="Georgia"/>
              </a:rPr>
              <a:t>MUA accesses the MS either by </a:t>
            </a:r>
            <a:r>
              <a:rPr sz="2200" spc="-5" dirty="0">
                <a:latin typeface="Georgia"/>
                <a:cs typeface="Georgia"/>
              </a:rPr>
              <a:t>a </a:t>
            </a:r>
            <a:r>
              <a:rPr sz="2200" spc="-10" dirty="0">
                <a:latin typeface="Georgia"/>
                <a:cs typeface="Georgia"/>
              </a:rPr>
              <a:t>local mechanism or  </a:t>
            </a:r>
            <a:r>
              <a:rPr sz="2200" spc="-5" dirty="0">
                <a:latin typeface="Georgia"/>
                <a:cs typeface="Georgia"/>
              </a:rPr>
              <a:t>by </a:t>
            </a:r>
            <a:r>
              <a:rPr sz="2200" spc="-10" dirty="0">
                <a:latin typeface="Georgia"/>
                <a:cs typeface="Georgia"/>
              </a:rPr>
              <a:t>using </a:t>
            </a:r>
            <a:r>
              <a:rPr sz="2200" spc="-5" dirty="0">
                <a:latin typeface="Georgia"/>
                <a:cs typeface="Georgia"/>
              </a:rPr>
              <a:t>POP or</a:t>
            </a:r>
            <a:r>
              <a:rPr sz="2200" spc="10" dirty="0">
                <a:latin typeface="Georgia"/>
                <a:cs typeface="Georgia"/>
              </a:rPr>
              <a:t> </a:t>
            </a:r>
            <a:r>
              <a:rPr sz="2200" spc="-5" dirty="0">
                <a:latin typeface="Georgia"/>
                <a:cs typeface="Georgia"/>
              </a:rPr>
              <a:t>IMAP.</a:t>
            </a:r>
            <a:endParaRPr sz="2200" dirty="0">
              <a:latin typeface="Georgia"/>
              <a:cs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1868" y="941578"/>
            <a:ext cx="7793990" cy="5021375"/>
          </a:xfrm>
          <a:prstGeom prst="rect">
            <a:avLst/>
          </a:prstGeom>
        </p:spPr>
        <p:txBody>
          <a:bodyPr vert="horz" wrap="square" lIns="0" tIns="12700" rIns="0" bIns="0" rtlCol="0">
            <a:spAutoFit/>
          </a:bodyPr>
          <a:lstStyle/>
          <a:p>
            <a:pPr marL="268605" indent="-256540" algn="just">
              <a:lnSpc>
                <a:spcPts val="2770"/>
              </a:lnSpc>
              <a:spcBef>
                <a:spcPts val="100"/>
              </a:spcBef>
              <a:buClr>
                <a:srgbClr val="9F4DA2"/>
              </a:buClr>
              <a:tabLst>
                <a:tab pos="268605" algn="l"/>
                <a:tab pos="269240" algn="l"/>
              </a:tabLst>
            </a:pPr>
            <a:r>
              <a:rPr sz="2400" b="1" i="1" spc="-5" dirty="0">
                <a:latin typeface="Georgia"/>
                <a:cs typeface="Georgia"/>
              </a:rPr>
              <a:t>Mail Submission Agent</a:t>
            </a:r>
            <a:r>
              <a:rPr sz="2400" b="1" i="1" dirty="0">
                <a:latin typeface="Georgia"/>
                <a:cs typeface="Georgia"/>
              </a:rPr>
              <a:t> (MSA):</a:t>
            </a:r>
            <a:endParaRPr sz="2400" dirty="0">
              <a:latin typeface="Georgia"/>
              <a:cs typeface="Georgia"/>
            </a:endParaRPr>
          </a:p>
          <a:p>
            <a:pPr marL="314325" algn="just">
              <a:lnSpc>
                <a:spcPts val="2415"/>
              </a:lnSpc>
              <a:tabLst>
                <a:tab pos="561340" algn="l"/>
              </a:tabLst>
            </a:pPr>
            <a:r>
              <a:rPr sz="2200" spc="-5" dirty="0">
                <a:latin typeface="Georgia"/>
                <a:cs typeface="Georgia"/>
              </a:rPr>
              <a:t>▫	Accepts </a:t>
            </a:r>
            <a:r>
              <a:rPr sz="2200" spc="-10" dirty="0">
                <a:latin typeface="Georgia"/>
                <a:cs typeface="Georgia"/>
              </a:rPr>
              <a:t>the message </a:t>
            </a:r>
            <a:r>
              <a:rPr sz="2200" spc="-5" dirty="0">
                <a:latin typeface="Georgia"/>
                <a:cs typeface="Georgia"/>
              </a:rPr>
              <a:t>submitted by the aMUA for</a:t>
            </a:r>
            <a:r>
              <a:rPr sz="2200" spc="110" dirty="0">
                <a:latin typeface="Georgia"/>
                <a:cs typeface="Georgia"/>
              </a:rPr>
              <a:t> </a:t>
            </a:r>
            <a:r>
              <a:rPr sz="2200" spc="-10" dirty="0">
                <a:latin typeface="Georgia"/>
                <a:cs typeface="Georgia"/>
              </a:rPr>
              <a:t>posting.</a:t>
            </a:r>
            <a:endParaRPr sz="2200" dirty="0">
              <a:latin typeface="Georgia"/>
              <a:cs typeface="Georgia"/>
            </a:endParaRPr>
          </a:p>
          <a:p>
            <a:pPr marL="561340" marR="276860" indent="-247015" algn="just">
              <a:lnSpc>
                <a:spcPct val="80000"/>
              </a:lnSpc>
              <a:spcBef>
                <a:spcPts val="409"/>
              </a:spcBef>
              <a:tabLst>
                <a:tab pos="561340" algn="l"/>
              </a:tabLst>
            </a:pPr>
            <a:r>
              <a:rPr sz="2200" spc="-5" dirty="0">
                <a:latin typeface="Georgia"/>
                <a:cs typeface="Georgia"/>
              </a:rPr>
              <a:t>▫	Adds </a:t>
            </a:r>
            <a:r>
              <a:rPr sz="2200" spc="-10" dirty="0">
                <a:latin typeface="Georgia"/>
                <a:cs typeface="Georgia"/>
              </a:rPr>
              <a:t>header </a:t>
            </a:r>
            <a:r>
              <a:rPr sz="2200" spc="-5" dirty="0">
                <a:latin typeface="Georgia"/>
                <a:cs typeface="Georgia"/>
              </a:rPr>
              <a:t>fields </a:t>
            </a:r>
            <a:r>
              <a:rPr sz="2200" spc="-10" dirty="0">
                <a:latin typeface="Georgia"/>
                <a:cs typeface="Georgia"/>
              </a:rPr>
              <a:t>such </a:t>
            </a:r>
            <a:r>
              <a:rPr sz="2200" spc="-5" dirty="0">
                <a:latin typeface="Georgia"/>
                <a:cs typeface="Georgia"/>
              </a:rPr>
              <a:t>as </a:t>
            </a:r>
            <a:r>
              <a:rPr sz="2200" spc="-10" dirty="0">
                <a:latin typeface="Georgia"/>
                <a:cs typeface="Georgia"/>
              </a:rPr>
              <a:t>Date </a:t>
            </a:r>
            <a:r>
              <a:rPr sz="2200" spc="-5" dirty="0">
                <a:latin typeface="Georgia"/>
                <a:cs typeface="Georgia"/>
              </a:rPr>
              <a:t>and </a:t>
            </a:r>
            <a:r>
              <a:rPr sz="2200" spc="-10" dirty="0">
                <a:latin typeface="Georgia"/>
                <a:cs typeface="Georgia"/>
              </a:rPr>
              <a:t>Message-ID </a:t>
            </a:r>
            <a:r>
              <a:rPr sz="2200" spc="-5" dirty="0">
                <a:latin typeface="Georgia"/>
                <a:cs typeface="Georgia"/>
              </a:rPr>
              <a:t>and  </a:t>
            </a:r>
            <a:r>
              <a:rPr sz="2200" spc="-10" dirty="0">
                <a:latin typeface="Georgia"/>
                <a:cs typeface="Georgia"/>
              </a:rPr>
              <a:t>expanding </a:t>
            </a:r>
            <a:r>
              <a:rPr sz="2200" spc="-5" dirty="0">
                <a:latin typeface="Georgia"/>
                <a:cs typeface="Georgia"/>
              </a:rPr>
              <a:t>an address to its formal </a:t>
            </a:r>
            <a:r>
              <a:rPr sz="2200" spc="-10" dirty="0">
                <a:latin typeface="Georgia"/>
                <a:cs typeface="Georgia"/>
              </a:rPr>
              <a:t>Internet </a:t>
            </a:r>
            <a:r>
              <a:rPr sz="2200" spc="-5" dirty="0">
                <a:latin typeface="Georgia"/>
                <a:cs typeface="Georgia"/>
              </a:rPr>
              <a:t>Mail </a:t>
            </a:r>
            <a:r>
              <a:rPr sz="2200" spc="-10" dirty="0">
                <a:latin typeface="Georgia"/>
                <a:cs typeface="Georgia"/>
              </a:rPr>
              <a:t>Format  </a:t>
            </a:r>
            <a:r>
              <a:rPr sz="2200" spc="-5" dirty="0">
                <a:latin typeface="Georgia"/>
                <a:cs typeface="Georgia"/>
              </a:rPr>
              <a:t>(IMF) representation. The hMSA is responsible for  </a:t>
            </a:r>
            <a:r>
              <a:rPr sz="2200" spc="-10" dirty="0">
                <a:latin typeface="Georgia"/>
                <a:cs typeface="Georgia"/>
              </a:rPr>
              <a:t>transiting the message </a:t>
            </a:r>
            <a:r>
              <a:rPr sz="2200" spc="-5" dirty="0">
                <a:latin typeface="Georgia"/>
                <a:cs typeface="Georgia"/>
              </a:rPr>
              <a:t>to</a:t>
            </a:r>
            <a:r>
              <a:rPr sz="2200" spc="70" dirty="0">
                <a:latin typeface="Georgia"/>
                <a:cs typeface="Georgia"/>
              </a:rPr>
              <a:t> </a:t>
            </a:r>
            <a:r>
              <a:rPr sz="2200" spc="-10" dirty="0">
                <a:latin typeface="Georgia"/>
                <a:cs typeface="Georgia"/>
              </a:rPr>
              <a:t>MTA.</a:t>
            </a:r>
            <a:endParaRPr sz="2200" dirty="0">
              <a:latin typeface="Georgia"/>
              <a:cs typeface="Georgia"/>
            </a:endParaRPr>
          </a:p>
          <a:p>
            <a:pPr algn="just">
              <a:lnSpc>
                <a:spcPct val="100000"/>
              </a:lnSpc>
              <a:spcBef>
                <a:spcPts val="50"/>
              </a:spcBef>
            </a:pPr>
            <a:endParaRPr sz="2000" dirty="0">
              <a:latin typeface="Georgia"/>
              <a:cs typeface="Georgia"/>
            </a:endParaRPr>
          </a:p>
          <a:p>
            <a:pPr marL="268605" indent="-256540" algn="just">
              <a:lnSpc>
                <a:spcPts val="2770"/>
              </a:lnSpc>
              <a:buClr>
                <a:srgbClr val="9F4DA2"/>
              </a:buClr>
              <a:tabLst>
                <a:tab pos="268605" algn="l"/>
                <a:tab pos="269240" algn="l"/>
              </a:tabLst>
            </a:pPr>
            <a:r>
              <a:rPr sz="2400" b="1" i="1" spc="-10" dirty="0">
                <a:latin typeface="Georgia"/>
                <a:cs typeface="Georgia"/>
              </a:rPr>
              <a:t>Message/Mail </a:t>
            </a:r>
            <a:r>
              <a:rPr sz="2400" b="1" i="1" spc="-5" dirty="0">
                <a:latin typeface="Georgia"/>
                <a:cs typeface="Georgia"/>
              </a:rPr>
              <a:t>Transfer Agent </a:t>
            </a:r>
            <a:r>
              <a:rPr sz="2400" b="1" i="1" dirty="0">
                <a:latin typeface="Georgia"/>
                <a:cs typeface="Georgia"/>
              </a:rPr>
              <a:t>(MTA):</a:t>
            </a:r>
            <a:endParaRPr sz="2400" dirty="0">
              <a:latin typeface="Georgia"/>
              <a:cs typeface="Georgia"/>
            </a:endParaRPr>
          </a:p>
          <a:p>
            <a:pPr marL="561340" marR="5080" indent="-247015" algn="just">
              <a:lnSpc>
                <a:spcPct val="80000"/>
              </a:lnSpc>
              <a:spcBef>
                <a:spcPts val="420"/>
              </a:spcBef>
              <a:tabLst>
                <a:tab pos="561340" algn="l"/>
              </a:tabLst>
            </a:pPr>
            <a:r>
              <a:rPr sz="2200" spc="-5" dirty="0">
                <a:latin typeface="Georgia"/>
                <a:cs typeface="Georgia"/>
              </a:rPr>
              <a:t>▫	MTA </a:t>
            </a:r>
            <a:r>
              <a:rPr sz="2200" spc="-10" dirty="0">
                <a:latin typeface="Georgia"/>
                <a:cs typeface="Georgia"/>
              </a:rPr>
              <a:t>nodes </a:t>
            </a:r>
            <a:r>
              <a:rPr sz="2200" spc="-5" dirty="0">
                <a:latin typeface="Georgia"/>
                <a:cs typeface="Georgia"/>
              </a:rPr>
              <a:t>are in effect postal sorting </a:t>
            </a:r>
            <a:r>
              <a:rPr sz="2200" spc="-10" dirty="0">
                <a:latin typeface="Georgia"/>
                <a:cs typeface="Georgia"/>
              </a:rPr>
              <a:t>agents </a:t>
            </a:r>
            <a:r>
              <a:rPr sz="2200" spc="-5" dirty="0">
                <a:latin typeface="Georgia"/>
                <a:cs typeface="Georgia"/>
              </a:rPr>
              <a:t>that have </a:t>
            </a:r>
            <a:r>
              <a:rPr sz="2200" spc="-10" dirty="0">
                <a:latin typeface="Georgia"/>
                <a:cs typeface="Georgia"/>
              </a:rPr>
              <a:t>the  </a:t>
            </a:r>
            <a:r>
              <a:rPr sz="2200" spc="-5" dirty="0">
                <a:latin typeface="Georgia"/>
                <a:cs typeface="Georgia"/>
              </a:rPr>
              <a:t>responsibility of retrieving </a:t>
            </a:r>
            <a:r>
              <a:rPr sz="2200" spc="-10" dirty="0">
                <a:latin typeface="Georgia"/>
                <a:cs typeface="Georgia"/>
              </a:rPr>
              <a:t>the </a:t>
            </a:r>
            <a:r>
              <a:rPr sz="2200" spc="-5" dirty="0">
                <a:latin typeface="Georgia"/>
                <a:cs typeface="Georgia"/>
              </a:rPr>
              <a:t>relevant </a:t>
            </a:r>
            <a:r>
              <a:rPr sz="2200" spc="-10" dirty="0">
                <a:latin typeface="Georgia"/>
                <a:cs typeface="Georgia"/>
              </a:rPr>
              <a:t>Mail eXchange  </a:t>
            </a:r>
            <a:r>
              <a:rPr sz="2200" spc="-5" dirty="0">
                <a:latin typeface="Georgia"/>
                <a:cs typeface="Georgia"/>
              </a:rPr>
              <a:t>(MX) record from </a:t>
            </a:r>
            <a:r>
              <a:rPr sz="2200" spc="-10" dirty="0">
                <a:latin typeface="Georgia"/>
                <a:cs typeface="Georgia"/>
              </a:rPr>
              <a:t>the DNS Server </a:t>
            </a:r>
            <a:r>
              <a:rPr sz="2200" spc="-5" dirty="0">
                <a:latin typeface="Georgia"/>
                <a:cs typeface="Georgia"/>
              </a:rPr>
              <a:t>for </a:t>
            </a:r>
            <a:r>
              <a:rPr sz="2200" spc="-10" dirty="0">
                <a:latin typeface="Georgia"/>
                <a:cs typeface="Georgia"/>
              </a:rPr>
              <a:t>each </a:t>
            </a:r>
            <a:r>
              <a:rPr sz="2200" spc="-5" dirty="0">
                <a:latin typeface="Georgia"/>
                <a:cs typeface="Georgia"/>
              </a:rPr>
              <a:t>e-mail to </a:t>
            </a:r>
            <a:r>
              <a:rPr sz="2200" spc="-10" dirty="0">
                <a:latin typeface="Georgia"/>
                <a:cs typeface="Georgia"/>
              </a:rPr>
              <a:t>be  send </a:t>
            </a:r>
            <a:r>
              <a:rPr sz="2200" spc="-5" dirty="0">
                <a:latin typeface="Georgia"/>
                <a:cs typeface="Georgia"/>
              </a:rPr>
              <a:t>and thus </a:t>
            </a:r>
            <a:r>
              <a:rPr sz="2200" spc="-10" dirty="0">
                <a:latin typeface="Georgia"/>
                <a:cs typeface="Georgia"/>
              </a:rPr>
              <a:t>map the distinct </a:t>
            </a:r>
            <a:r>
              <a:rPr sz="2200" spc="-5" dirty="0">
                <a:latin typeface="Georgia"/>
                <a:cs typeface="Georgia"/>
              </a:rPr>
              <a:t>e-mail </a:t>
            </a:r>
            <a:r>
              <a:rPr sz="2200" spc="-10" dirty="0">
                <a:latin typeface="Georgia"/>
                <a:cs typeface="Georgia"/>
              </a:rPr>
              <a:t>addressee’s domain  </a:t>
            </a:r>
            <a:r>
              <a:rPr sz="2200" spc="-5" dirty="0">
                <a:latin typeface="Georgia"/>
                <a:cs typeface="Georgia"/>
              </a:rPr>
              <a:t>name </a:t>
            </a:r>
            <a:r>
              <a:rPr sz="2200" spc="-10" dirty="0">
                <a:latin typeface="Georgia"/>
                <a:cs typeface="Georgia"/>
              </a:rPr>
              <a:t>with the </a:t>
            </a:r>
            <a:r>
              <a:rPr sz="2200" spc="-5" dirty="0">
                <a:latin typeface="Georgia"/>
                <a:cs typeface="Georgia"/>
              </a:rPr>
              <a:t>relevant IP address</a:t>
            </a:r>
            <a:r>
              <a:rPr sz="2200" spc="70" dirty="0">
                <a:latin typeface="Georgia"/>
                <a:cs typeface="Georgia"/>
              </a:rPr>
              <a:t> </a:t>
            </a:r>
            <a:r>
              <a:rPr sz="2200" spc="-10" dirty="0">
                <a:latin typeface="Georgia"/>
                <a:cs typeface="Georgia"/>
              </a:rPr>
              <a:t>information</a:t>
            </a:r>
            <a:endParaRPr sz="2200" dirty="0">
              <a:latin typeface="Georgia"/>
              <a:cs typeface="Georgia"/>
            </a:endParaRPr>
          </a:p>
          <a:p>
            <a:pPr marL="561340" marR="106045" indent="-247015" algn="just">
              <a:lnSpc>
                <a:spcPct val="80000"/>
              </a:lnSpc>
              <a:spcBef>
                <a:spcPts val="300"/>
              </a:spcBef>
              <a:tabLst>
                <a:tab pos="561340" algn="l"/>
              </a:tabLst>
            </a:pPr>
            <a:r>
              <a:rPr sz="2200" spc="-5" dirty="0">
                <a:latin typeface="Georgia"/>
                <a:cs typeface="Georgia"/>
              </a:rPr>
              <a:t>▫	A receiving </a:t>
            </a:r>
            <a:r>
              <a:rPr sz="2200" spc="-10" dirty="0">
                <a:latin typeface="Georgia"/>
                <a:cs typeface="Georgia"/>
              </a:rPr>
              <a:t>MTA can also perform the operation of  </a:t>
            </a:r>
            <a:r>
              <a:rPr sz="2200" spc="-5" dirty="0">
                <a:latin typeface="Georgia"/>
                <a:cs typeface="Georgia"/>
              </a:rPr>
              <a:t>delivering </a:t>
            </a:r>
            <a:r>
              <a:rPr sz="2200" spc="-10" dirty="0">
                <a:latin typeface="Georgia"/>
                <a:cs typeface="Georgia"/>
              </a:rPr>
              <a:t>e-mail message </a:t>
            </a:r>
            <a:r>
              <a:rPr sz="2200" spc="-5" dirty="0">
                <a:latin typeface="Georgia"/>
                <a:cs typeface="Georgia"/>
              </a:rPr>
              <a:t>to the respective mailbox of </a:t>
            </a:r>
            <a:r>
              <a:rPr sz="2200" spc="-10" dirty="0">
                <a:latin typeface="Georgia"/>
                <a:cs typeface="Georgia"/>
              </a:rPr>
              <a:t>the  </a:t>
            </a:r>
            <a:r>
              <a:rPr sz="2200" spc="-5" dirty="0">
                <a:latin typeface="Georgia"/>
                <a:cs typeface="Georgia"/>
              </a:rPr>
              <a:t>receiver on </a:t>
            </a:r>
            <a:r>
              <a:rPr sz="2200" spc="-10" dirty="0">
                <a:latin typeface="Georgia"/>
                <a:cs typeface="Georgia"/>
              </a:rPr>
              <a:t>the </a:t>
            </a:r>
            <a:r>
              <a:rPr sz="2200" spc="-5" dirty="0">
                <a:latin typeface="Georgia"/>
                <a:cs typeface="Georgia"/>
              </a:rPr>
              <a:t>mail </a:t>
            </a:r>
            <a:r>
              <a:rPr sz="2200" spc="-10" dirty="0">
                <a:latin typeface="Georgia"/>
                <a:cs typeface="Georgia"/>
              </a:rPr>
              <a:t>server </a:t>
            </a:r>
            <a:r>
              <a:rPr sz="2200" spc="-5" dirty="0">
                <a:latin typeface="Georgia"/>
                <a:cs typeface="Georgia"/>
              </a:rPr>
              <a:t>and </a:t>
            </a:r>
            <a:r>
              <a:rPr sz="2200" spc="-10" dirty="0">
                <a:latin typeface="Georgia"/>
                <a:cs typeface="Georgia"/>
              </a:rPr>
              <a:t>thus </a:t>
            </a:r>
            <a:r>
              <a:rPr sz="2200" spc="-5" dirty="0">
                <a:latin typeface="Georgia"/>
                <a:cs typeface="Georgia"/>
              </a:rPr>
              <a:t>is also </a:t>
            </a:r>
            <a:r>
              <a:rPr sz="2200" spc="-10" dirty="0">
                <a:latin typeface="Georgia"/>
                <a:cs typeface="Georgia"/>
              </a:rPr>
              <a:t>called Mail  </a:t>
            </a:r>
            <a:r>
              <a:rPr sz="2200" spc="-5" dirty="0">
                <a:latin typeface="Georgia"/>
                <a:cs typeface="Georgia"/>
              </a:rPr>
              <a:t>Delivery Agent</a:t>
            </a:r>
            <a:r>
              <a:rPr sz="2200" spc="25" dirty="0">
                <a:latin typeface="Georgia"/>
                <a:cs typeface="Georgia"/>
              </a:rPr>
              <a:t> </a:t>
            </a:r>
            <a:r>
              <a:rPr sz="2200" spc="-5" dirty="0">
                <a:latin typeface="Georgia"/>
                <a:cs typeface="Georgia"/>
              </a:rPr>
              <a:t>(MDA).</a:t>
            </a:r>
            <a:endParaRPr sz="2200" dirty="0">
              <a:latin typeface="Georgia"/>
              <a:cs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668" y="596239"/>
            <a:ext cx="7881620" cy="5901690"/>
          </a:xfrm>
          <a:prstGeom prst="rect">
            <a:avLst/>
          </a:prstGeom>
        </p:spPr>
        <p:txBody>
          <a:bodyPr vert="horz" wrap="square" lIns="0" tIns="50800" rIns="0" bIns="0" rtlCol="0">
            <a:spAutoFit/>
          </a:bodyPr>
          <a:lstStyle/>
          <a:p>
            <a:pPr marL="268605" indent="-256540" algn="just">
              <a:lnSpc>
                <a:spcPct val="100000"/>
              </a:lnSpc>
              <a:spcBef>
                <a:spcPts val="400"/>
              </a:spcBef>
              <a:buClr>
                <a:srgbClr val="9F4DA2"/>
              </a:buClr>
              <a:buFont typeface="Georgia"/>
              <a:buChar char="•"/>
              <a:tabLst>
                <a:tab pos="268605" algn="l"/>
                <a:tab pos="269240" algn="l"/>
              </a:tabLst>
            </a:pPr>
            <a:r>
              <a:rPr sz="2000" b="1" i="1" spc="-5" dirty="0">
                <a:latin typeface="Georgia"/>
                <a:cs typeface="Georgia"/>
              </a:rPr>
              <a:t>Message/Mail </a:t>
            </a:r>
            <a:r>
              <a:rPr sz="2000" b="1" i="1" dirty="0">
                <a:latin typeface="Georgia"/>
                <a:cs typeface="Georgia"/>
              </a:rPr>
              <a:t>Delivery </a:t>
            </a:r>
            <a:r>
              <a:rPr sz="2000" b="1" i="1" spc="-5" dirty="0">
                <a:latin typeface="Georgia"/>
                <a:cs typeface="Georgia"/>
              </a:rPr>
              <a:t>Agent</a:t>
            </a:r>
            <a:r>
              <a:rPr sz="2000" b="1" i="1" spc="-15" dirty="0">
                <a:latin typeface="Georgia"/>
                <a:cs typeface="Georgia"/>
              </a:rPr>
              <a:t> </a:t>
            </a:r>
            <a:r>
              <a:rPr sz="2000" b="1" i="1" dirty="0">
                <a:latin typeface="Georgia"/>
                <a:cs typeface="Georgia"/>
              </a:rPr>
              <a:t>(MDA):</a:t>
            </a:r>
            <a:endParaRPr sz="2000" dirty="0">
              <a:latin typeface="Georgia"/>
              <a:cs typeface="Georgia"/>
            </a:endParaRPr>
          </a:p>
          <a:p>
            <a:pPr marL="561340" marR="5080" indent="-247650" algn="just">
              <a:lnSpc>
                <a:spcPct val="100000"/>
              </a:lnSpc>
              <a:spcBef>
                <a:spcPts val="300"/>
              </a:spcBef>
              <a:tabLst>
                <a:tab pos="561340" algn="l"/>
              </a:tabLst>
            </a:pPr>
            <a:r>
              <a:rPr sz="2000" dirty="0">
                <a:latin typeface="Georgia"/>
                <a:cs typeface="Georgia"/>
              </a:rPr>
              <a:t>▫	Both </a:t>
            </a:r>
            <a:r>
              <a:rPr sz="2000" spc="-5" dirty="0">
                <a:latin typeface="Georgia"/>
                <a:cs typeface="Georgia"/>
              </a:rPr>
              <a:t>hMDA </a:t>
            </a:r>
            <a:r>
              <a:rPr sz="2000" dirty="0">
                <a:latin typeface="Georgia"/>
                <a:cs typeface="Georgia"/>
              </a:rPr>
              <a:t>and rMDA </a:t>
            </a:r>
            <a:r>
              <a:rPr sz="2000" spc="-5" dirty="0">
                <a:latin typeface="Georgia"/>
                <a:cs typeface="Georgia"/>
              </a:rPr>
              <a:t>are responsible for accepting the </a:t>
            </a:r>
            <a:r>
              <a:rPr sz="2000" dirty="0">
                <a:latin typeface="Georgia"/>
                <a:cs typeface="Georgia"/>
              </a:rPr>
              <a:t>message  </a:t>
            </a:r>
            <a:r>
              <a:rPr sz="2000" spc="-5" dirty="0">
                <a:latin typeface="Georgia"/>
                <a:cs typeface="Georgia"/>
              </a:rPr>
              <a:t>for </a:t>
            </a:r>
            <a:r>
              <a:rPr sz="2000" dirty="0">
                <a:latin typeface="Georgia"/>
                <a:cs typeface="Georgia"/>
              </a:rPr>
              <a:t>delivery </a:t>
            </a:r>
            <a:r>
              <a:rPr sz="2000" spc="-5" dirty="0">
                <a:latin typeface="Georgia"/>
                <a:cs typeface="Georgia"/>
              </a:rPr>
              <a:t>to distinct</a:t>
            </a:r>
            <a:r>
              <a:rPr sz="2000" spc="-40" dirty="0">
                <a:latin typeface="Georgia"/>
                <a:cs typeface="Georgia"/>
              </a:rPr>
              <a:t> </a:t>
            </a:r>
            <a:r>
              <a:rPr sz="2000" dirty="0">
                <a:latin typeface="Georgia"/>
                <a:cs typeface="Georgia"/>
              </a:rPr>
              <a:t>addresses.</a:t>
            </a:r>
          </a:p>
          <a:p>
            <a:pPr marL="314325" algn="just">
              <a:lnSpc>
                <a:spcPct val="100000"/>
              </a:lnSpc>
              <a:spcBef>
                <a:spcPts val="300"/>
              </a:spcBef>
              <a:tabLst>
                <a:tab pos="561340" algn="l"/>
              </a:tabLst>
            </a:pPr>
            <a:r>
              <a:rPr sz="2000" dirty="0">
                <a:latin typeface="Georgia"/>
                <a:cs typeface="Georgia"/>
              </a:rPr>
              <a:t>▫	</a:t>
            </a:r>
            <a:r>
              <a:rPr sz="2000" spc="-5" dirty="0">
                <a:latin typeface="Georgia"/>
                <a:cs typeface="Georgia"/>
              </a:rPr>
              <a:t>hMDA functions </a:t>
            </a:r>
            <a:r>
              <a:rPr sz="2000" dirty="0">
                <a:latin typeface="Georgia"/>
                <a:cs typeface="Georgia"/>
              </a:rPr>
              <a:t>as a SMTP </a:t>
            </a:r>
            <a:r>
              <a:rPr sz="2000" spc="-5" dirty="0">
                <a:latin typeface="Georgia"/>
                <a:cs typeface="Georgia"/>
              </a:rPr>
              <a:t>server engine </a:t>
            </a:r>
            <a:r>
              <a:rPr sz="2000" dirty="0">
                <a:latin typeface="Georgia"/>
                <a:cs typeface="Georgia"/>
              </a:rPr>
              <a:t>and rMDA </a:t>
            </a:r>
            <a:r>
              <a:rPr sz="2000" spc="-5" dirty="0">
                <a:latin typeface="Georgia"/>
                <a:cs typeface="Georgia"/>
              </a:rPr>
              <a:t>performs</a:t>
            </a:r>
            <a:endParaRPr sz="2000" dirty="0">
              <a:latin typeface="Georgia"/>
              <a:cs typeface="Georgia"/>
            </a:endParaRPr>
          </a:p>
          <a:p>
            <a:pPr marL="561340" algn="just">
              <a:lnSpc>
                <a:spcPct val="100000"/>
              </a:lnSpc>
            </a:pPr>
            <a:r>
              <a:rPr sz="2000" spc="-5" dirty="0">
                <a:latin typeface="Georgia"/>
                <a:cs typeface="Georgia"/>
              </a:rPr>
              <a:t>the delivery</a:t>
            </a:r>
            <a:r>
              <a:rPr sz="2000" spc="-35" dirty="0">
                <a:latin typeface="Georgia"/>
                <a:cs typeface="Georgia"/>
              </a:rPr>
              <a:t> </a:t>
            </a:r>
            <a:r>
              <a:rPr sz="2000" dirty="0">
                <a:latin typeface="Georgia"/>
                <a:cs typeface="Georgia"/>
              </a:rPr>
              <a:t>action</a:t>
            </a:r>
          </a:p>
          <a:p>
            <a:pPr marL="268605" indent="-256540" algn="just">
              <a:lnSpc>
                <a:spcPct val="100000"/>
              </a:lnSpc>
              <a:spcBef>
                <a:spcPts val="300"/>
              </a:spcBef>
              <a:buClr>
                <a:srgbClr val="9F4DA2"/>
              </a:buClr>
              <a:buFont typeface="Georgia"/>
              <a:buChar char="•"/>
              <a:tabLst>
                <a:tab pos="268605" algn="l"/>
                <a:tab pos="269240" algn="l"/>
              </a:tabLst>
            </a:pPr>
            <a:r>
              <a:rPr sz="2000" b="1" i="1" spc="-5" dirty="0">
                <a:latin typeface="Georgia"/>
                <a:cs typeface="Georgia"/>
              </a:rPr>
              <a:t>Relays:</a:t>
            </a:r>
            <a:endParaRPr sz="2000" dirty="0">
              <a:latin typeface="Georgia"/>
              <a:cs typeface="Georgia"/>
            </a:endParaRPr>
          </a:p>
          <a:p>
            <a:pPr marL="561340" marR="392430" indent="-247650" algn="just">
              <a:lnSpc>
                <a:spcPct val="100000"/>
              </a:lnSpc>
              <a:spcBef>
                <a:spcPts val="300"/>
              </a:spcBef>
              <a:tabLst>
                <a:tab pos="561340" algn="l"/>
              </a:tabLst>
            </a:pPr>
            <a:r>
              <a:rPr sz="2000" dirty="0">
                <a:latin typeface="Georgia"/>
                <a:cs typeface="Georgia"/>
              </a:rPr>
              <a:t>▫	</a:t>
            </a:r>
            <a:r>
              <a:rPr sz="2000" spc="-5" dirty="0">
                <a:latin typeface="Georgia"/>
                <a:cs typeface="Georgia"/>
              </a:rPr>
              <a:t>Nodes that perform </a:t>
            </a:r>
            <a:r>
              <a:rPr sz="2000" dirty="0">
                <a:latin typeface="Georgia"/>
                <a:cs typeface="Georgia"/>
              </a:rPr>
              <a:t>e-mail relaying. Relaying is </a:t>
            </a:r>
            <a:r>
              <a:rPr sz="2000" spc="-5" dirty="0">
                <a:latin typeface="Georgia"/>
                <a:cs typeface="Georgia"/>
              </a:rPr>
              <a:t>the process of  </a:t>
            </a:r>
            <a:r>
              <a:rPr sz="2000" dirty="0">
                <a:latin typeface="Georgia"/>
                <a:cs typeface="Georgia"/>
              </a:rPr>
              <a:t>receiving </a:t>
            </a:r>
            <a:r>
              <a:rPr sz="2000" spc="-5" dirty="0">
                <a:latin typeface="Georgia"/>
                <a:cs typeface="Georgia"/>
              </a:rPr>
              <a:t>e-mail </a:t>
            </a:r>
            <a:r>
              <a:rPr sz="2000" dirty="0">
                <a:latin typeface="Georgia"/>
                <a:cs typeface="Georgia"/>
              </a:rPr>
              <a:t>message </a:t>
            </a:r>
            <a:r>
              <a:rPr sz="2000" spc="-5" dirty="0">
                <a:latin typeface="Georgia"/>
                <a:cs typeface="Georgia"/>
              </a:rPr>
              <a:t>from one SMTP </a:t>
            </a:r>
            <a:r>
              <a:rPr sz="2000" dirty="0">
                <a:latin typeface="Georgia"/>
                <a:cs typeface="Georgia"/>
              </a:rPr>
              <a:t>e-mail node and  </a:t>
            </a:r>
            <a:r>
              <a:rPr sz="2000" spc="-5" dirty="0">
                <a:latin typeface="Georgia"/>
                <a:cs typeface="Georgia"/>
              </a:rPr>
              <a:t>forward </a:t>
            </a:r>
            <a:r>
              <a:rPr sz="2000" dirty="0">
                <a:latin typeface="Georgia"/>
                <a:cs typeface="Georgia"/>
              </a:rPr>
              <a:t>it to another</a:t>
            </a:r>
            <a:r>
              <a:rPr sz="2000" spc="-15" dirty="0">
                <a:latin typeface="Georgia"/>
                <a:cs typeface="Georgia"/>
              </a:rPr>
              <a:t> </a:t>
            </a:r>
            <a:r>
              <a:rPr sz="2000" dirty="0">
                <a:latin typeface="Georgia"/>
                <a:cs typeface="Georgia"/>
              </a:rPr>
              <a:t>one.</a:t>
            </a:r>
          </a:p>
          <a:p>
            <a:pPr marL="268605" indent="-256540" algn="just">
              <a:lnSpc>
                <a:spcPct val="100000"/>
              </a:lnSpc>
              <a:spcBef>
                <a:spcPts val="300"/>
              </a:spcBef>
              <a:buClr>
                <a:srgbClr val="9F4DA2"/>
              </a:buClr>
              <a:buFont typeface="Georgia"/>
              <a:buChar char="•"/>
              <a:tabLst>
                <a:tab pos="268605" algn="l"/>
                <a:tab pos="269240" algn="l"/>
              </a:tabLst>
            </a:pPr>
            <a:r>
              <a:rPr sz="2000" b="1" i="1" dirty="0">
                <a:latin typeface="Georgia"/>
                <a:cs typeface="Georgia"/>
              </a:rPr>
              <a:t>Gateway:</a:t>
            </a:r>
            <a:endParaRPr sz="2000" dirty="0">
              <a:latin typeface="Georgia"/>
              <a:cs typeface="Georgia"/>
            </a:endParaRPr>
          </a:p>
          <a:p>
            <a:pPr marL="561340" marR="448309" indent="-247650" algn="just">
              <a:lnSpc>
                <a:spcPct val="100000"/>
              </a:lnSpc>
              <a:spcBef>
                <a:spcPts val="305"/>
              </a:spcBef>
              <a:tabLst>
                <a:tab pos="561340" algn="l"/>
              </a:tabLst>
            </a:pPr>
            <a:r>
              <a:rPr sz="2000" dirty="0">
                <a:latin typeface="Georgia"/>
                <a:cs typeface="Georgia"/>
              </a:rPr>
              <a:t>▫	</a:t>
            </a:r>
            <a:r>
              <a:rPr sz="2000" spc="-5" dirty="0">
                <a:latin typeface="Georgia"/>
                <a:cs typeface="Georgia"/>
              </a:rPr>
              <a:t>Gateway </a:t>
            </a:r>
            <a:r>
              <a:rPr sz="2000" dirty="0">
                <a:latin typeface="Georgia"/>
                <a:cs typeface="Georgia"/>
              </a:rPr>
              <a:t>nodes </a:t>
            </a:r>
            <a:r>
              <a:rPr sz="2000" spc="-5" dirty="0">
                <a:latin typeface="Georgia"/>
                <a:cs typeface="Georgia"/>
              </a:rPr>
              <a:t>are used to </a:t>
            </a:r>
            <a:r>
              <a:rPr sz="2000" dirty="0">
                <a:latin typeface="Georgia"/>
                <a:cs typeface="Georgia"/>
              </a:rPr>
              <a:t>convert e-mail messages </a:t>
            </a:r>
            <a:r>
              <a:rPr sz="2000" spc="-5" dirty="0">
                <a:latin typeface="Georgia"/>
                <a:cs typeface="Georgia"/>
              </a:rPr>
              <a:t>from one  application layer protocol to other</a:t>
            </a:r>
            <a:endParaRPr sz="2000" dirty="0">
              <a:latin typeface="Georgia"/>
              <a:cs typeface="Georgia"/>
            </a:endParaRPr>
          </a:p>
          <a:p>
            <a:pPr marL="268605" indent="-256540" algn="just">
              <a:lnSpc>
                <a:spcPct val="100000"/>
              </a:lnSpc>
              <a:spcBef>
                <a:spcPts val="300"/>
              </a:spcBef>
              <a:buClr>
                <a:srgbClr val="9F4DA2"/>
              </a:buClr>
              <a:buFont typeface="Georgia"/>
              <a:buChar char="•"/>
              <a:tabLst>
                <a:tab pos="268605" algn="l"/>
                <a:tab pos="269240" algn="l"/>
              </a:tabLst>
            </a:pPr>
            <a:r>
              <a:rPr sz="2000" b="1" i="1" spc="-5" dirty="0">
                <a:latin typeface="Georgia"/>
                <a:cs typeface="Georgia"/>
              </a:rPr>
              <a:t>Web </a:t>
            </a:r>
            <a:r>
              <a:rPr sz="2000" b="1" i="1" dirty="0">
                <a:latin typeface="Georgia"/>
                <a:cs typeface="Georgia"/>
              </a:rPr>
              <a:t>Server</a:t>
            </a:r>
            <a:r>
              <a:rPr sz="2000" b="1" i="1" spc="-20" dirty="0">
                <a:latin typeface="Georgia"/>
                <a:cs typeface="Georgia"/>
              </a:rPr>
              <a:t> </a:t>
            </a:r>
            <a:r>
              <a:rPr sz="2000" b="1" i="1" spc="-5" dirty="0">
                <a:latin typeface="Georgia"/>
                <a:cs typeface="Georgia"/>
              </a:rPr>
              <a:t>(WebServ):</a:t>
            </a:r>
            <a:endParaRPr sz="2000" dirty="0">
              <a:latin typeface="Georgia"/>
              <a:cs typeface="Georgia"/>
            </a:endParaRPr>
          </a:p>
          <a:p>
            <a:pPr marL="561340" marR="450215" indent="-247650" algn="just">
              <a:lnSpc>
                <a:spcPct val="100000"/>
              </a:lnSpc>
              <a:spcBef>
                <a:spcPts val="300"/>
              </a:spcBef>
              <a:tabLst>
                <a:tab pos="561340" algn="l"/>
              </a:tabLst>
            </a:pPr>
            <a:r>
              <a:rPr sz="2000" dirty="0">
                <a:latin typeface="Georgia"/>
                <a:cs typeface="Georgia"/>
              </a:rPr>
              <a:t>▫	</a:t>
            </a:r>
            <a:r>
              <a:rPr sz="2000" spc="-5" dirty="0">
                <a:latin typeface="Georgia"/>
                <a:cs typeface="Georgia"/>
              </a:rPr>
              <a:t>These </a:t>
            </a:r>
            <a:r>
              <a:rPr sz="2000" dirty="0">
                <a:latin typeface="Georgia"/>
                <a:cs typeface="Georgia"/>
              </a:rPr>
              <a:t>nodes </a:t>
            </a:r>
            <a:r>
              <a:rPr sz="2000" spc="-5" dirty="0">
                <a:latin typeface="Georgia"/>
                <a:cs typeface="Georgia"/>
              </a:rPr>
              <a:t>are the </a:t>
            </a:r>
            <a:r>
              <a:rPr sz="2000" dirty="0">
                <a:latin typeface="Georgia"/>
                <a:cs typeface="Georgia"/>
              </a:rPr>
              <a:t>e-mail Web </a:t>
            </a:r>
            <a:r>
              <a:rPr sz="2000" spc="-5" dirty="0">
                <a:latin typeface="Georgia"/>
                <a:cs typeface="Georgia"/>
              </a:rPr>
              <a:t>servers that provide the </a:t>
            </a:r>
            <a:r>
              <a:rPr sz="2000" dirty="0">
                <a:latin typeface="Georgia"/>
                <a:cs typeface="Georgia"/>
              </a:rPr>
              <a:t>Web  environment </a:t>
            </a:r>
            <a:r>
              <a:rPr sz="2000" spc="-5" dirty="0">
                <a:latin typeface="Georgia"/>
                <a:cs typeface="Georgia"/>
              </a:rPr>
              <a:t>to compose, send </a:t>
            </a:r>
            <a:r>
              <a:rPr sz="2000" dirty="0">
                <a:latin typeface="Georgia"/>
                <a:cs typeface="Georgia"/>
              </a:rPr>
              <a:t>and read an e-mail</a:t>
            </a:r>
            <a:r>
              <a:rPr sz="2000" spc="-25" dirty="0">
                <a:latin typeface="Georgia"/>
                <a:cs typeface="Georgia"/>
              </a:rPr>
              <a:t> </a:t>
            </a:r>
            <a:r>
              <a:rPr sz="2000" dirty="0">
                <a:latin typeface="Georgia"/>
                <a:cs typeface="Georgia"/>
              </a:rPr>
              <a:t>message.</a:t>
            </a:r>
          </a:p>
          <a:p>
            <a:pPr marL="268605" indent="-256540" algn="just">
              <a:lnSpc>
                <a:spcPct val="100000"/>
              </a:lnSpc>
              <a:spcBef>
                <a:spcPts val="300"/>
              </a:spcBef>
              <a:buClr>
                <a:srgbClr val="9F4DA2"/>
              </a:buClr>
              <a:buFont typeface="Georgia"/>
              <a:buChar char="•"/>
              <a:tabLst>
                <a:tab pos="268605" algn="l"/>
                <a:tab pos="269240" algn="l"/>
              </a:tabLst>
            </a:pPr>
            <a:r>
              <a:rPr sz="2000" b="1" i="1" dirty="0">
                <a:latin typeface="Georgia"/>
                <a:cs typeface="Georgia"/>
              </a:rPr>
              <a:t>Mail Server</a:t>
            </a:r>
            <a:r>
              <a:rPr sz="2000" b="1" i="1" spc="-35" dirty="0">
                <a:latin typeface="Georgia"/>
                <a:cs typeface="Georgia"/>
              </a:rPr>
              <a:t> </a:t>
            </a:r>
            <a:r>
              <a:rPr sz="2000" b="1" i="1" spc="-5" dirty="0">
                <a:latin typeface="Georgia"/>
                <a:cs typeface="Georgia"/>
              </a:rPr>
              <a:t>(MailServ):</a:t>
            </a:r>
            <a:endParaRPr sz="2000" dirty="0">
              <a:latin typeface="Georgia"/>
              <a:cs typeface="Georgia"/>
            </a:endParaRPr>
          </a:p>
          <a:p>
            <a:pPr marL="314325" algn="just">
              <a:lnSpc>
                <a:spcPts val="2155"/>
              </a:lnSpc>
              <a:spcBef>
                <a:spcPts val="309"/>
              </a:spcBef>
              <a:tabLst>
                <a:tab pos="561340" algn="l"/>
              </a:tabLst>
            </a:pPr>
            <a:r>
              <a:rPr sz="1800" dirty="0">
                <a:latin typeface="Georgia"/>
                <a:cs typeface="Georgia"/>
              </a:rPr>
              <a:t>▫	They </a:t>
            </a:r>
            <a:r>
              <a:rPr sz="1800" spc="-5" dirty="0">
                <a:latin typeface="Georgia"/>
                <a:cs typeface="Georgia"/>
              </a:rPr>
              <a:t>represent </a:t>
            </a:r>
            <a:r>
              <a:rPr sz="1800" dirty="0">
                <a:latin typeface="Georgia"/>
                <a:cs typeface="Georgia"/>
              </a:rPr>
              <a:t>e-mail </a:t>
            </a:r>
            <a:r>
              <a:rPr sz="1800" spc="-5" dirty="0">
                <a:latin typeface="Georgia"/>
                <a:cs typeface="Georgia"/>
              </a:rPr>
              <a:t>servers providing users </a:t>
            </a:r>
            <a:r>
              <a:rPr sz="1800" dirty="0">
                <a:latin typeface="Georgia"/>
                <a:cs typeface="Georgia"/>
              </a:rPr>
              <a:t>mail access </a:t>
            </a:r>
            <a:r>
              <a:rPr sz="1800" spc="-5" dirty="0">
                <a:latin typeface="Georgia"/>
                <a:cs typeface="Georgia"/>
              </a:rPr>
              <a:t>service</a:t>
            </a:r>
            <a:r>
              <a:rPr sz="1800" spc="50" dirty="0">
                <a:latin typeface="Georgia"/>
                <a:cs typeface="Georgia"/>
              </a:rPr>
              <a:t> </a:t>
            </a:r>
            <a:r>
              <a:rPr sz="1800" spc="-5" dirty="0">
                <a:latin typeface="Georgia"/>
                <a:cs typeface="Georgia"/>
              </a:rPr>
              <a:t>using</a:t>
            </a:r>
            <a:endParaRPr sz="1800" dirty="0">
              <a:latin typeface="Georgia"/>
              <a:cs typeface="Georgia"/>
            </a:endParaRPr>
          </a:p>
          <a:p>
            <a:pPr marL="561340" algn="just">
              <a:lnSpc>
                <a:spcPts val="2395"/>
              </a:lnSpc>
            </a:pPr>
            <a:r>
              <a:rPr sz="2000" dirty="0">
                <a:latin typeface="Georgia"/>
                <a:cs typeface="Georgia"/>
              </a:rPr>
              <a:t>IMAP </a:t>
            </a:r>
            <a:r>
              <a:rPr sz="2000" spc="-5" dirty="0">
                <a:latin typeface="Georgia"/>
                <a:cs typeface="Georgia"/>
              </a:rPr>
              <a:t>or </a:t>
            </a:r>
            <a:r>
              <a:rPr sz="2000" dirty="0">
                <a:latin typeface="Georgia"/>
                <a:cs typeface="Georgia"/>
              </a:rPr>
              <a:t>POP3</a:t>
            </a:r>
            <a:r>
              <a:rPr sz="2000" spc="-15" dirty="0">
                <a:latin typeface="Georgia"/>
                <a:cs typeface="Georgia"/>
              </a:rPr>
              <a:t> </a:t>
            </a:r>
            <a:r>
              <a:rPr sz="2000" dirty="0">
                <a:latin typeface="Georgia"/>
                <a:cs typeface="Georgia"/>
              </a:rPr>
              <a:t>protocols.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18490"/>
            <a:ext cx="5372100" cy="711200"/>
          </a:xfrm>
          <a:prstGeom prst="rect">
            <a:avLst/>
          </a:prstGeom>
        </p:spPr>
        <p:txBody>
          <a:bodyPr vert="horz" wrap="square" lIns="0" tIns="12700" rIns="0" bIns="0" rtlCol="0">
            <a:spAutoFit/>
          </a:bodyPr>
          <a:lstStyle/>
          <a:p>
            <a:pPr marL="12700">
              <a:lnSpc>
                <a:spcPct val="100000"/>
              </a:lnSpc>
              <a:spcBef>
                <a:spcPts val="100"/>
              </a:spcBef>
            </a:pPr>
            <a:r>
              <a:rPr sz="4500" spc="-5" dirty="0"/>
              <a:t>E-mail Client</a:t>
            </a:r>
            <a:r>
              <a:rPr sz="4500" spc="-65" dirty="0"/>
              <a:t> </a:t>
            </a:r>
            <a:r>
              <a:rPr sz="4500" spc="-5" dirty="0"/>
              <a:t>attacks</a:t>
            </a:r>
            <a:endParaRPr sz="4500"/>
          </a:p>
        </p:txBody>
      </p:sp>
      <p:sp>
        <p:nvSpPr>
          <p:cNvPr id="3" name="object 3"/>
          <p:cNvSpPr txBox="1"/>
          <p:nvPr/>
        </p:nvSpPr>
        <p:spPr>
          <a:xfrm>
            <a:off x="645668" y="1774901"/>
            <a:ext cx="7957184" cy="4157345"/>
          </a:xfrm>
          <a:prstGeom prst="rect">
            <a:avLst/>
          </a:prstGeom>
        </p:spPr>
        <p:txBody>
          <a:bodyPr vert="horz" wrap="square" lIns="0" tIns="12065" rIns="0" bIns="0" rtlCol="0">
            <a:spAutoFit/>
          </a:bodyPr>
          <a:lstStyle/>
          <a:p>
            <a:pPr marL="268605" indent="-256540">
              <a:lnSpc>
                <a:spcPct val="100000"/>
              </a:lnSpc>
              <a:spcBef>
                <a:spcPts val="95"/>
              </a:spcBef>
              <a:buClr>
                <a:srgbClr val="9F4DA2"/>
              </a:buClr>
              <a:buFont typeface="Georgia"/>
              <a:buChar char="•"/>
              <a:tabLst>
                <a:tab pos="269240" algn="l"/>
              </a:tabLst>
            </a:pPr>
            <a:r>
              <a:rPr sz="2800" b="1" i="1" spc="-5" dirty="0">
                <a:latin typeface="Georgia"/>
                <a:cs typeface="Georgia"/>
              </a:rPr>
              <a:t>Malware</a:t>
            </a:r>
            <a:r>
              <a:rPr sz="2800" b="1" i="1" spc="10" dirty="0">
                <a:latin typeface="Georgia"/>
                <a:cs typeface="Georgia"/>
              </a:rPr>
              <a:t> </a:t>
            </a:r>
            <a:r>
              <a:rPr sz="2800" b="1" i="1" spc="-5" dirty="0">
                <a:latin typeface="Georgia"/>
                <a:cs typeface="Georgia"/>
              </a:rPr>
              <a:t>Distribution:</a:t>
            </a:r>
            <a:endParaRPr sz="2800">
              <a:latin typeface="Georgia"/>
              <a:cs typeface="Georgia"/>
            </a:endParaRPr>
          </a:p>
          <a:p>
            <a:pPr marL="268605" marR="5080">
              <a:lnSpc>
                <a:spcPct val="100000"/>
              </a:lnSpc>
              <a:spcBef>
                <a:spcPts val="15"/>
              </a:spcBef>
            </a:pPr>
            <a:r>
              <a:rPr sz="2600" dirty="0">
                <a:latin typeface="Georgia"/>
                <a:cs typeface="Georgia"/>
              </a:rPr>
              <a:t>Hackers </a:t>
            </a:r>
            <a:r>
              <a:rPr sz="2600" spc="-5" dirty="0">
                <a:latin typeface="Georgia"/>
                <a:cs typeface="Georgia"/>
              </a:rPr>
              <a:t>with </a:t>
            </a:r>
            <a:r>
              <a:rPr sz="2600" dirty="0">
                <a:latin typeface="Georgia"/>
                <a:cs typeface="Georgia"/>
              </a:rPr>
              <a:t>malicious intent </a:t>
            </a:r>
            <a:r>
              <a:rPr sz="2600" spc="-5" dirty="0">
                <a:latin typeface="Georgia"/>
                <a:cs typeface="Georgia"/>
              </a:rPr>
              <a:t>can </a:t>
            </a:r>
            <a:r>
              <a:rPr sz="2600" dirty="0">
                <a:latin typeface="Georgia"/>
                <a:cs typeface="Georgia"/>
              </a:rPr>
              <a:t>exploit your </a:t>
            </a:r>
            <a:r>
              <a:rPr sz="2600" spc="-5" dirty="0">
                <a:latin typeface="Georgia"/>
                <a:cs typeface="Georgia"/>
              </a:rPr>
              <a:t>email  </a:t>
            </a:r>
            <a:r>
              <a:rPr sz="2600" dirty="0">
                <a:latin typeface="Georgia"/>
                <a:cs typeface="Georgia"/>
              </a:rPr>
              <a:t>client by distributing malware </a:t>
            </a:r>
            <a:r>
              <a:rPr sz="2600" spc="-5" dirty="0">
                <a:latin typeface="Georgia"/>
                <a:cs typeface="Georgia"/>
              </a:rPr>
              <a:t>through email  </a:t>
            </a:r>
            <a:r>
              <a:rPr sz="2600" dirty="0">
                <a:latin typeface="Georgia"/>
                <a:cs typeface="Georgia"/>
              </a:rPr>
              <a:t>messages.</a:t>
            </a:r>
            <a:endParaRPr sz="2600">
              <a:latin typeface="Georgia"/>
              <a:cs typeface="Georgia"/>
            </a:endParaRPr>
          </a:p>
          <a:p>
            <a:pPr>
              <a:lnSpc>
                <a:spcPct val="100000"/>
              </a:lnSpc>
              <a:spcBef>
                <a:spcPts val="30"/>
              </a:spcBef>
            </a:pPr>
            <a:endParaRPr sz="3450">
              <a:latin typeface="Georgia"/>
              <a:cs typeface="Georgia"/>
            </a:endParaRPr>
          </a:p>
          <a:p>
            <a:pPr marL="268605" indent="-256540">
              <a:lnSpc>
                <a:spcPct val="100000"/>
              </a:lnSpc>
              <a:buClr>
                <a:srgbClr val="9F4DA2"/>
              </a:buClr>
              <a:buFont typeface="Georgia"/>
              <a:buChar char="•"/>
              <a:tabLst>
                <a:tab pos="269240" algn="l"/>
              </a:tabLst>
            </a:pPr>
            <a:r>
              <a:rPr sz="2800" b="1" i="1" spc="-10" dirty="0">
                <a:latin typeface="Georgia"/>
                <a:cs typeface="Georgia"/>
              </a:rPr>
              <a:t>Phishing</a:t>
            </a:r>
            <a:r>
              <a:rPr sz="2800" b="1" i="1" spc="20" dirty="0">
                <a:latin typeface="Georgia"/>
                <a:cs typeface="Georgia"/>
              </a:rPr>
              <a:t> </a:t>
            </a:r>
            <a:r>
              <a:rPr sz="2800" b="1" i="1" spc="-5" dirty="0">
                <a:latin typeface="Georgia"/>
                <a:cs typeface="Georgia"/>
              </a:rPr>
              <a:t>Attack:</a:t>
            </a:r>
            <a:endParaRPr sz="2800">
              <a:latin typeface="Georgia"/>
              <a:cs typeface="Georgia"/>
            </a:endParaRPr>
          </a:p>
          <a:p>
            <a:pPr marL="268605" marR="98425">
              <a:lnSpc>
                <a:spcPct val="100000"/>
              </a:lnSpc>
              <a:spcBef>
                <a:spcPts val="10"/>
              </a:spcBef>
            </a:pPr>
            <a:r>
              <a:rPr sz="2600" dirty="0">
                <a:latin typeface="Georgia"/>
                <a:cs typeface="Georgia"/>
              </a:rPr>
              <a:t>A phishing attack is generally not </a:t>
            </a:r>
            <a:r>
              <a:rPr sz="2600" spc="-5" dirty="0">
                <a:latin typeface="Georgia"/>
                <a:cs typeface="Georgia"/>
              </a:rPr>
              <a:t>hazardous to the  </a:t>
            </a:r>
            <a:r>
              <a:rPr sz="2600" dirty="0">
                <a:latin typeface="Georgia"/>
                <a:cs typeface="Georgia"/>
              </a:rPr>
              <a:t>inner workings </a:t>
            </a:r>
            <a:r>
              <a:rPr sz="2600" spc="-5" dirty="0">
                <a:latin typeface="Georgia"/>
                <a:cs typeface="Georgia"/>
              </a:rPr>
              <a:t>of your </a:t>
            </a:r>
            <a:r>
              <a:rPr sz="2600" dirty="0">
                <a:latin typeface="Georgia"/>
                <a:cs typeface="Georgia"/>
              </a:rPr>
              <a:t>PC </a:t>
            </a:r>
            <a:r>
              <a:rPr sz="2600" spc="-5" dirty="0">
                <a:latin typeface="Georgia"/>
                <a:cs typeface="Georgia"/>
              </a:rPr>
              <a:t>however; </a:t>
            </a:r>
            <a:r>
              <a:rPr sz="2600" dirty="0">
                <a:latin typeface="Georgia"/>
                <a:cs typeface="Georgia"/>
              </a:rPr>
              <a:t>it is designed </a:t>
            </a:r>
            <a:r>
              <a:rPr sz="2600" spc="-5" dirty="0">
                <a:latin typeface="Georgia"/>
                <a:cs typeface="Georgia"/>
              </a:rPr>
              <a:t>to  </a:t>
            </a:r>
            <a:r>
              <a:rPr sz="2600" dirty="0">
                <a:latin typeface="Georgia"/>
                <a:cs typeface="Georgia"/>
              </a:rPr>
              <a:t>trick you into </a:t>
            </a:r>
            <a:r>
              <a:rPr sz="2600" spc="-5" dirty="0">
                <a:latin typeface="Georgia"/>
                <a:cs typeface="Georgia"/>
              </a:rPr>
              <a:t>revealing your </a:t>
            </a:r>
            <a:r>
              <a:rPr sz="2600" dirty="0">
                <a:latin typeface="Georgia"/>
                <a:cs typeface="Georgia"/>
              </a:rPr>
              <a:t>personal information,  passwords, </a:t>
            </a:r>
            <a:r>
              <a:rPr sz="2600" spc="-5" dirty="0">
                <a:latin typeface="Georgia"/>
                <a:cs typeface="Georgia"/>
              </a:rPr>
              <a:t>or </a:t>
            </a:r>
            <a:r>
              <a:rPr sz="2600" dirty="0">
                <a:latin typeface="Georgia"/>
                <a:cs typeface="Georgia"/>
              </a:rPr>
              <a:t>bank account</a:t>
            </a:r>
            <a:r>
              <a:rPr sz="2600" spc="-95" dirty="0">
                <a:latin typeface="Georgia"/>
                <a:cs typeface="Georgia"/>
              </a:rPr>
              <a:t> </a:t>
            </a:r>
            <a:r>
              <a:rPr sz="2600" spc="-5" dirty="0">
                <a:latin typeface="Georgia"/>
                <a:cs typeface="Georgia"/>
              </a:rPr>
              <a:t>information.</a:t>
            </a:r>
            <a:endParaRPr sz="2600">
              <a:latin typeface="Georgia"/>
              <a:cs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12037"/>
            <a:ext cx="1734820" cy="635000"/>
          </a:xfrm>
          <a:prstGeom prst="rect">
            <a:avLst/>
          </a:prstGeom>
        </p:spPr>
        <p:txBody>
          <a:bodyPr vert="horz" wrap="square" lIns="0" tIns="12065" rIns="0" bIns="0" rtlCol="0">
            <a:spAutoFit/>
          </a:bodyPr>
          <a:lstStyle/>
          <a:p>
            <a:pPr marL="12700">
              <a:lnSpc>
                <a:spcPct val="100000"/>
              </a:lnSpc>
              <a:spcBef>
                <a:spcPts val="95"/>
              </a:spcBef>
            </a:pPr>
            <a:r>
              <a:rPr sz="4000" spc="-10" dirty="0"/>
              <a:t>Contd..</a:t>
            </a:r>
            <a:endParaRPr sz="4000"/>
          </a:p>
        </p:txBody>
      </p:sp>
      <p:sp>
        <p:nvSpPr>
          <p:cNvPr id="3" name="object 3"/>
          <p:cNvSpPr txBox="1"/>
          <p:nvPr/>
        </p:nvSpPr>
        <p:spPr>
          <a:xfrm>
            <a:off x="645668" y="1622805"/>
            <a:ext cx="7930515" cy="4553585"/>
          </a:xfrm>
          <a:prstGeom prst="rect">
            <a:avLst/>
          </a:prstGeom>
        </p:spPr>
        <p:txBody>
          <a:bodyPr vert="horz" wrap="square" lIns="0" tIns="12065" rIns="0" bIns="0" rtlCol="0">
            <a:spAutoFit/>
          </a:bodyPr>
          <a:lstStyle/>
          <a:p>
            <a:pPr marL="268605" indent="-256540">
              <a:lnSpc>
                <a:spcPct val="100000"/>
              </a:lnSpc>
              <a:spcBef>
                <a:spcPts val="95"/>
              </a:spcBef>
              <a:buClr>
                <a:srgbClr val="9F4DA2"/>
              </a:buClr>
              <a:buFont typeface="Georgia"/>
              <a:buChar char="•"/>
              <a:tabLst>
                <a:tab pos="269240" algn="l"/>
              </a:tabLst>
            </a:pPr>
            <a:r>
              <a:rPr sz="2800" b="1" i="1" spc="-5" dirty="0">
                <a:latin typeface="Georgia"/>
                <a:cs typeface="Georgia"/>
              </a:rPr>
              <a:t>Spam</a:t>
            </a:r>
            <a:r>
              <a:rPr sz="2800" b="1" i="1" dirty="0">
                <a:latin typeface="Georgia"/>
                <a:cs typeface="Georgia"/>
              </a:rPr>
              <a:t> </a:t>
            </a:r>
            <a:r>
              <a:rPr sz="2800" b="1" i="1" spc="-5" dirty="0">
                <a:latin typeface="Georgia"/>
                <a:cs typeface="Georgia"/>
              </a:rPr>
              <a:t>Attack:</a:t>
            </a:r>
            <a:endParaRPr sz="2800">
              <a:latin typeface="Georgia"/>
              <a:cs typeface="Georgia"/>
            </a:endParaRPr>
          </a:p>
          <a:p>
            <a:pPr marL="268605" marR="510540">
              <a:lnSpc>
                <a:spcPct val="100000"/>
              </a:lnSpc>
              <a:spcBef>
                <a:spcPts val="10"/>
              </a:spcBef>
            </a:pPr>
            <a:r>
              <a:rPr sz="2600" dirty="0">
                <a:latin typeface="Georgia"/>
                <a:cs typeface="Georgia"/>
              </a:rPr>
              <a:t>Spam is unsolicited </a:t>
            </a:r>
            <a:r>
              <a:rPr sz="2600" spc="-5" dirty="0">
                <a:latin typeface="Georgia"/>
                <a:cs typeface="Georgia"/>
              </a:rPr>
              <a:t>email or </a:t>
            </a:r>
            <a:r>
              <a:rPr sz="2600" dirty="0">
                <a:latin typeface="Georgia"/>
                <a:cs typeface="Georgia"/>
              </a:rPr>
              <a:t>"junk" mail </a:t>
            </a:r>
            <a:r>
              <a:rPr sz="2600" spc="-5" dirty="0">
                <a:latin typeface="Georgia"/>
                <a:cs typeface="Georgia"/>
              </a:rPr>
              <a:t>that you  </a:t>
            </a:r>
            <a:r>
              <a:rPr sz="2600" dirty="0">
                <a:latin typeface="Georgia"/>
                <a:cs typeface="Georgia"/>
              </a:rPr>
              <a:t>receive in </a:t>
            </a:r>
            <a:r>
              <a:rPr sz="2600" spc="-5" dirty="0">
                <a:latin typeface="Georgia"/>
                <a:cs typeface="Georgia"/>
              </a:rPr>
              <a:t>your </a:t>
            </a:r>
            <a:r>
              <a:rPr sz="2600" dirty="0">
                <a:latin typeface="Georgia"/>
                <a:cs typeface="Georgia"/>
              </a:rPr>
              <a:t>Inbox. Spam generally contains  advertisements but it can </a:t>
            </a:r>
            <a:r>
              <a:rPr sz="2600" spc="-5" dirty="0">
                <a:latin typeface="Georgia"/>
                <a:cs typeface="Georgia"/>
              </a:rPr>
              <a:t>also contain </a:t>
            </a:r>
            <a:r>
              <a:rPr sz="2600" dirty="0">
                <a:latin typeface="Georgia"/>
                <a:cs typeface="Georgia"/>
              </a:rPr>
              <a:t>malicious  </a:t>
            </a:r>
            <a:r>
              <a:rPr sz="2600" spc="-5" dirty="0">
                <a:latin typeface="Georgia"/>
                <a:cs typeface="Georgia"/>
              </a:rPr>
              <a:t>files.</a:t>
            </a:r>
            <a:endParaRPr sz="2600">
              <a:latin typeface="Georgia"/>
              <a:cs typeface="Georgia"/>
            </a:endParaRPr>
          </a:p>
          <a:p>
            <a:pPr>
              <a:lnSpc>
                <a:spcPct val="100000"/>
              </a:lnSpc>
              <a:spcBef>
                <a:spcPts val="35"/>
              </a:spcBef>
            </a:pPr>
            <a:endParaRPr sz="3450">
              <a:latin typeface="Georgia"/>
              <a:cs typeface="Georgia"/>
            </a:endParaRPr>
          </a:p>
          <a:p>
            <a:pPr marL="268605" indent="-256540">
              <a:lnSpc>
                <a:spcPct val="100000"/>
              </a:lnSpc>
              <a:buClr>
                <a:srgbClr val="9F4DA2"/>
              </a:buClr>
              <a:buFont typeface="Georgia"/>
              <a:buChar char="•"/>
              <a:tabLst>
                <a:tab pos="269240" algn="l"/>
              </a:tabLst>
            </a:pPr>
            <a:r>
              <a:rPr sz="2800" b="1" i="1" spc="-5" dirty="0">
                <a:latin typeface="Georgia"/>
                <a:cs typeface="Georgia"/>
              </a:rPr>
              <a:t>Denial of Service</a:t>
            </a:r>
            <a:r>
              <a:rPr sz="2800" b="1" i="1" spc="55" dirty="0">
                <a:latin typeface="Georgia"/>
                <a:cs typeface="Georgia"/>
              </a:rPr>
              <a:t> </a:t>
            </a:r>
            <a:r>
              <a:rPr sz="2800" b="1" i="1" spc="-5" dirty="0">
                <a:latin typeface="Georgia"/>
                <a:cs typeface="Georgia"/>
              </a:rPr>
              <a:t>Attack:</a:t>
            </a:r>
            <a:endParaRPr sz="2800">
              <a:latin typeface="Georgia"/>
              <a:cs typeface="Georgia"/>
            </a:endParaRPr>
          </a:p>
          <a:p>
            <a:pPr marL="268605" marR="5080">
              <a:lnSpc>
                <a:spcPct val="100000"/>
              </a:lnSpc>
              <a:spcBef>
                <a:spcPts val="10"/>
              </a:spcBef>
            </a:pPr>
            <a:r>
              <a:rPr sz="2600" dirty="0">
                <a:latin typeface="Georgia"/>
                <a:cs typeface="Georgia"/>
              </a:rPr>
              <a:t>A denial </a:t>
            </a:r>
            <a:r>
              <a:rPr sz="2600" spc="-5" dirty="0">
                <a:latin typeface="Georgia"/>
                <a:cs typeface="Georgia"/>
              </a:rPr>
              <a:t>of </a:t>
            </a:r>
            <a:r>
              <a:rPr sz="2600" dirty="0">
                <a:latin typeface="Georgia"/>
                <a:cs typeface="Georgia"/>
              </a:rPr>
              <a:t>service attack occurs </a:t>
            </a:r>
            <a:r>
              <a:rPr sz="2600" spc="-5" dirty="0">
                <a:latin typeface="Georgia"/>
                <a:cs typeface="Georgia"/>
              </a:rPr>
              <a:t>when the hacker  </a:t>
            </a:r>
            <a:r>
              <a:rPr sz="2600" dirty="0">
                <a:latin typeface="Georgia"/>
                <a:cs typeface="Georgia"/>
              </a:rPr>
              <a:t>sends multitudes of </a:t>
            </a:r>
            <a:r>
              <a:rPr sz="2600" spc="-5" dirty="0">
                <a:latin typeface="Georgia"/>
                <a:cs typeface="Georgia"/>
              </a:rPr>
              <a:t>email </a:t>
            </a:r>
            <a:r>
              <a:rPr sz="2600" dirty="0">
                <a:latin typeface="Georgia"/>
                <a:cs typeface="Georgia"/>
              </a:rPr>
              <a:t>messages to your </a:t>
            </a:r>
            <a:r>
              <a:rPr sz="2600" spc="-5" dirty="0">
                <a:latin typeface="Georgia"/>
                <a:cs typeface="Georgia"/>
              </a:rPr>
              <a:t>email  </a:t>
            </a:r>
            <a:r>
              <a:rPr sz="2600" dirty="0">
                <a:latin typeface="Georgia"/>
                <a:cs typeface="Georgia"/>
              </a:rPr>
              <a:t>client in an effort </a:t>
            </a:r>
            <a:r>
              <a:rPr sz="2600" spc="-5" dirty="0">
                <a:latin typeface="Georgia"/>
                <a:cs typeface="Georgia"/>
              </a:rPr>
              <a:t>to </a:t>
            </a:r>
            <a:r>
              <a:rPr sz="2600" dirty="0">
                <a:latin typeface="Georgia"/>
                <a:cs typeface="Georgia"/>
              </a:rPr>
              <a:t>block you </a:t>
            </a:r>
            <a:r>
              <a:rPr sz="2600" spc="-5" dirty="0">
                <a:latin typeface="Georgia"/>
                <a:cs typeface="Georgia"/>
              </a:rPr>
              <a:t>from </a:t>
            </a:r>
            <a:r>
              <a:rPr sz="2600" dirty="0">
                <a:latin typeface="Georgia"/>
                <a:cs typeface="Georgia"/>
              </a:rPr>
              <a:t>using </a:t>
            </a:r>
            <a:r>
              <a:rPr sz="2600" spc="-5" dirty="0">
                <a:latin typeface="Georgia"/>
                <a:cs typeface="Georgia"/>
              </a:rPr>
              <a:t>your email  </a:t>
            </a:r>
            <a:r>
              <a:rPr sz="2600" dirty="0">
                <a:latin typeface="Georgia"/>
                <a:cs typeface="Georgia"/>
              </a:rPr>
              <a:t>client </a:t>
            </a:r>
            <a:r>
              <a:rPr sz="2600" spc="-5" dirty="0">
                <a:latin typeface="Georgia"/>
                <a:cs typeface="Georgia"/>
              </a:rPr>
              <a:t>or </a:t>
            </a:r>
            <a:r>
              <a:rPr sz="2600" dirty="0">
                <a:latin typeface="Georgia"/>
                <a:cs typeface="Georgia"/>
              </a:rPr>
              <a:t>crashing </a:t>
            </a:r>
            <a:r>
              <a:rPr sz="2600" spc="-5" dirty="0">
                <a:latin typeface="Georgia"/>
                <a:cs typeface="Georgia"/>
              </a:rPr>
              <a:t>your </a:t>
            </a:r>
            <a:r>
              <a:rPr sz="2600" dirty="0">
                <a:latin typeface="Georgia"/>
                <a:cs typeface="Georgia"/>
              </a:rPr>
              <a:t>computer</a:t>
            </a:r>
            <a:r>
              <a:rPr sz="2600" spc="-90" dirty="0">
                <a:latin typeface="Georgia"/>
                <a:cs typeface="Georgia"/>
              </a:rPr>
              <a:t> </a:t>
            </a:r>
            <a:r>
              <a:rPr sz="2600" dirty="0">
                <a:latin typeface="Georgia"/>
                <a:cs typeface="Georgia"/>
              </a:rPr>
              <a:t>altogether.</a:t>
            </a:r>
            <a:endParaRPr sz="2600">
              <a:latin typeface="Georgia"/>
              <a:cs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buNone/>
            </a:pPr>
            <a:endParaRPr lang="en-US" dirty="0" smtClean="0"/>
          </a:p>
          <a:p>
            <a:pPr algn="just"/>
            <a:r>
              <a:rPr lang="en-US" dirty="0" smtClean="0"/>
              <a:t>Various approaches that are used for e-mail forensic are:</a:t>
            </a:r>
          </a:p>
          <a:p>
            <a:pPr lvl="1" algn="just"/>
            <a:r>
              <a:rPr lang="en-US" b="1" dirty="0" smtClean="0"/>
              <a:t>Header Analysis </a:t>
            </a:r>
            <a:r>
              <a:rPr lang="en-US" dirty="0" smtClean="0"/>
              <a:t>– Meta data in the e-mail message in the form of control information i.e. envelope and headers including headers in the message body contain information about the sender and/or the path along which the message has traversed. </a:t>
            </a:r>
          </a:p>
          <a:p>
            <a:pPr lvl="1" algn="just">
              <a:buNone/>
            </a:pPr>
            <a:endParaRPr lang="en-US" dirty="0" smtClean="0"/>
          </a:p>
          <a:p>
            <a:pPr lvl="1" algn="just"/>
            <a:r>
              <a:rPr lang="en-US" dirty="0" smtClean="0"/>
              <a:t>Some of these may be spoofed to conceal the identity of the sender. A detailed analysis of these headers and their correlation is performed in header analysis.</a:t>
            </a:r>
            <a:endParaRPr lang="en-US" sz="2400" dirty="0" smtClean="0"/>
          </a:p>
          <a:p>
            <a:pPr algn="just">
              <a:buNone/>
            </a:pPr>
            <a:endParaRPr lang="en-US" dirty="0" smtClean="0"/>
          </a:p>
          <a:p>
            <a:pPr algn="just"/>
            <a:endParaRPr lang="en-US" dirty="0"/>
          </a:p>
        </p:txBody>
      </p:sp>
      <p:sp>
        <p:nvSpPr>
          <p:cNvPr id="4" name="object 2"/>
          <p:cNvSpPr txBox="1">
            <a:spLocks noGrp="1"/>
          </p:cNvSpPr>
          <p:nvPr>
            <p:ph type="title"/>
          </p:nvPr>
        </p:nvSpPr>
        <p:spPr>
          <a:xfrm>
            <a:off x="304800" y="457200"/>
            <a:ext cx="9065260"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E-mail </a:t>
            </a:r>
            <a:r>
              <a:rPr sz="3600" b="1" spc="-25" dirty="0">
                <a:latin typeface="Trebuchet MS"/>
                <a:cs typeface="Trebuchet MS"/>
              </a:rPr>
              <a:t>Forensic </a:t>
            </a:r>
            <a:r>
              <a:rPr sz="3600" b="1" spc="-5" dirty="0">
                <a:latin typeface="Trebuchet MS"/>
                <a:cs typeface="Trebuchet MS"/>
              </a:rPr>
              <a:t>Investigation</a:t>
            </a:r>
            <a:r>
              <a:rPr sz="3600" b="1" spc="-55" dirty="0">
                <a:latin typeface="Trebuchet MS"/>
                <a:cs typeface="Trebuchet MS"/>
              </a:rPr>
              <a:t> </a:t>
            </a:r>
            <a:r>
              <a:rPr sz="3600" b="1" spc="-40" dirty="0">
                <a:latin typeface="Trebuchet MS"/>
                <a:cs typeface="Trebuchet MS"/>
              </a:rPr>
              <a:t>Techniques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85000" lnSpcReduction="20000"/>
          </a:bodyPr>
          <a:lstStyle/>
          <a:p>
            <a:pPr marL="342900" lvl="1" indent="-342900" algn="just">
              <a:buNone/>
            </a:pPr>
            <a:r>
              <a:rPr lang="en-US" b="1" dirty="0" smtClean="0"/>
              <a:t>Bait Tactics </a:t>
            </a:r>
            <a:r>
              <a:rPr lang="en-US" dirty="0" smtClean="0"/>
              <a:t>–</a:t>
            </a:r>
          </a:p>
          <a:p>
            <a:pPr marL="342900" lvl="1" indent="-342900" algn="just"/>
            <a:r>
              <a:rPr lang="en-US" dirty="0" smtClean="0"/>
              <a:t>     The aim of this digital forensic investigation process is to extract and copy the IP address of the culprit. In the bait tactic scenario, an email with HTTP: </a:t>
            </a:r>
            <a:r>
              <a:rPr lang="en-US" b="1" dirty="0" smtClean="0"/>
              <a:t>“&lt;</a:t>
            </a:r>
            <a:r>
              <a:rPr lang="en-US" b="1" dirty="0" err="1" smtClean="0"/>
              <a:t>img</a:t>
            </a:r>
            <a:r>
              <a:rPr lang="en-US" b="1" dirty="0" smtClean="0"/>
              <a:t> </a:t>
            </a:r>
            <a:r>
              <a:rPr lang="en-US" b="1" dirty="0" err="1" smtClean="0"/>
              <a:t>src</a:t>
            </a:r>
            <a:r>
              <a:rPr lang="en-US" b="1" dirty="0" smtClean="0"/>
              <a:t>=””&gt;”</a:t>
            </a:r>
            <a:r>
              <a:rPr lang="en-US" dirty="0" smtClean="0"/>
              <a:t> tag will be send to the email address which is under examination. </a:t>
            </a:r>
          </a:p>
          <a:p>
            <a:pPr marL="342900" lvl="1" indent="-342900" algn="just"/>
            <a:r>
              <a:rPr lang="en-US" dirty="0" smtClean="0"/>
              <a:t>     The email with an image tag will have some image source at some computer that is supervised by the investigators. After that, when the email is opened, a log entry containing the IP address of the recipient is recorded on the HTTP Server hosting the image. This results in the tracking of the sender.</a:t>
            </a:r>
          </a:p>
          <a:p>
            <a:pPr marL="342900" lvl="1" indent="-342900" algn="just">
              <a:buNone/>
            </a:pPr>
            <a:endParaRPr lang="en-US" dirty="0" smtClean="0"/>
          </a:p>
          <a:p>
            <a:pPr marL="342900" lvl="1" indent="-342900" algn="just">
              <a:buFont typeface="Arial" pitchFamily="34" charset="0"/>
              <a:buChar char="•"/>
            </a:pPr>
            <a:r>
              <a:rPr lang="en-US" dirty="0" smtClean="0"/>
              <a:t> However, if the recipient (sender of the e-mail under investigation) is using a proxy server then IP address of the proxy server is recorded. </a:t>
            </a:r>
          </a:p>
          <a:p>
            <a:pPr marL="342900" lvl="1" indent="-342900" algn="just">
              <a:buNone/>
            </a:pPr>
            <a:endParaRPr lang="en-US" dirty="0" smtClean="0"/>
          </a:p>
          <a:p>
            <a:pPr marL="342900" lvl="1" indent="-342900" algn="just">
              <a:buFont typeface="Arial" pitchFamily="34" charset="0"/>
              <a:buChar char="•"/>
            </a:pPr>
            <a:r>
              <a:rPr lang="en-US" dirty="0" smtClean="0"/>
              <a:t>The log on proxy  server can be used to track the sender of the e-mail under investigation. If the proxy server’s log is unavailable due to some reason, then investigators may send the tactic e-mail containing a) Embedded Java Applet that runs on receiver’s computer or b) HTML page with Active X Object. Both aiming to extract IP address of the receiver’s computer and e-mail it to the investigators.</a:t>
            </a:r>
            <a:endParaRPr lang="en-US" sz="2400"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fontScale="92500" lnSpcReduction="10000"/>
          </a:bodyPr>
          <a:lstStyle/>
          <a:p>
            <a:pPr algn="just"/>
            <a:r>
              <a:rPr lang="en-US" b="1" dirty="0" smtClean="0"/>
              <a:t>Server Investigation </a:t>
            </a:r>
            <a:r>
              <a:rPr lang="en-US" dirty="0" smtClean="0"/>
              <a:t>– In this investigation, copies of delivered e-mails and server logs are investigated to identify source of an e-mail message. E-mails purged from the clients (senders or receivers) whose recovery is impossible may be requested from servers (Proxy or ISP) as most of them store a copy of all e-mails after their deliveries.</a:t>
            </a:r>
          </a:p>
          <a:p>
            <a:pPr algn="just"/>
            <a:r>
              <a:rPr lang="en-US" dirty="0" smtClean="0"/>
              <a:t> Further, logs maintained by servers can be studied to trace the address of the computer responsible for making the e-mail transaction. </a:t>
            </a:r>
          </a:p>
          <a:p>
            <a:pPr algn="just"/>
            <a:r>
              <a:rPr lang="en-US" dirty="0" smtClean="0"/>
              <a:t>However, servers store the copies of e-mail and server logs only for some limited periods and some may not co-operate with the investigators.</a:t>
            </a:r>
          </a:p>
          <a:p>
            <a:pPr algn="just"/>
            <a:r>
              <a:rPr lang="en-US" dirty="0" smtClean="0"/>
              <a:t> Further, SMTP servers which store data like credit card number and other data pertaining to owner of a mailbox can be used to identify person behind an e-mail address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lvl="1" algn="just"/>
            <a:r>
              <a:rPr lang="en-US" b="1" dirty="0" smtClean="0"/>
              <a:t>Network Device Investigation </a:t>
            </a:r>
            <a:endParaRPr lang="en-US" dirty="0" smtClean="0"/>
          </a:p>
          <a:p>
            <a:pPr lvl="1" algn="just">
              <a:buNone/>
            </a:pPr>
            <a:endParaRPr lang="en-US" dirty="0" smtClean="0"/>
          </a:p>
          <a:p>
            <a:pPr lvl="1" algn="just"/>
            <a:r>
              <a:rPr lang="en-US" dirty="0" smtClean="0"/>
              <a:t>In this form of e-mail investigation, logs maintained by the network devices such as routers, firewalls and switches are used to investigate the source of an e-mail message.</a:t>
            </a:r>
          </a:p>
          <a:p>
            <a:pPr lvl="1" algn="just">
              <a:buNone/>
            </a:pPr>
            <a:endParaRPr lang="en-US" dirty="0" smtClean="0"/>
          </a:p>
          <a:p>
            <a:pPr lvl="1" algn="just"/>
            <a:r>
              <a:rPr lang="en-US" dirty="0" smtClean="0"/>
              <a:t> This form of investigation is complex and is used only when the logs of servers (Proxy or ISP) are unavailable due to some reason, e.g. when ISP or proxy does not maintain a log or lack of co-operation by ISP’s or failure to maintain chain of evidence.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buNone/>
            </a:pPr>
            <a:r>
              <a:rPr lang="en-US" b="1" dirty="0" smtClean="0"/>
              <a:t>REGULATIONS</a:t>
            </a:r>
          </a:p>
          <a:p>
            <a:pPr>
              <a:buNone/>
            </a:pPr>
            <a:endParaRPr lang="en-US" b="1" dirty="0"/>
          </a:p>
          <a:p>
            <a:pPr algn="just"/>
            <a:r>
              <a:rPr lang="en-US" b="1" dirty="0" smtClean="0"/>
              <a:t>Information </a:t>
            </a:r>
            <a:r>
              <a:rPr lang="en-US" b="1" dirty="0"/>
              <a:t>Technology Act, 2000 </a:t>
            </a:r>
            <a:r>
              <a:rPr lang="en-US" dirty="0"/>
              <a:t>The Indian cyber laws are governed by the Information Technology Act, penned down back in 2000. The principal impetus of this Act is to offer reliable legal inclusiveness to </a:t>
            </a:r>
            <a:r>
              <a:rPr lang="en-US" dirty="0" smtClean="0"/>
              <a:t>ecommerce, </a:t>
            </a:r>
            <a:r>
              <a:rPr lang="en-US" dirty="0"/>
              <a:t>facilitating registration of real-time records with the Government</a:t>
            </a:r>
            <a:r>
              <a:rPr lang="en-US" dirty="0" smtClean="0"/>
              <a:t>.</a:t>
            </a:r>
          </a:p>
          <a:p>
            <a:pPr algn="just">
              <a:buNone/>
            </a:pPr>
            <a:endParaRPr lang="en-US" dirty="0"/>
          </a:p>
          <a:p>
            <a:pPr algn="just"/>
            <a:r>
              <a:rPr lang="en-US" dirty="0"/>
              <a:t>But with the cyber attackers getting sneakier, topped by the human tendency to misuse technology, a series of amendments </a:t>
            </a:r>
            <a:r>
              <a:rPr lang="en-US" dirty="0" smtClean="0"/>
              <a:t>followed.</a:t>
            </a:r>
          </a:p>
          <a:p>
            <a:pPr algn="just">
              <a:buNone/>
            </a:pPr>
            <a:endParaRPr lang="en-US" dirty="0"/>
          </a:p>
          <a:p>
            <a:pPr algn="just"/>
            <a:r>
              <a:rPr lang="en-US" dirty="0"/>
              <a:t>The ITA, enacted by the Parliament of India, highlights the grievous punishments and penalties safeguarding the e-governance, e-banking, and e-commerce sectors. Now, the scope of ITA has been enhanced to encompass all the latest communication devices.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70000" lnSpcReduction="20000"/>
          </a:bodyPr>
          <a:lstStyle/>
          <a:p>
            <a:pPr lvl="1" algn="just"/>
            <a:r>
              <a:rPr lang="en-US" sz="2900" b="1" dirty="0" smtClean="0"/>
              <a:t>Software Embedded Identifiers </a:t>
            </a:r>
            <a:endParaRPr lang="en-US" sz="2900" dirty="0" smtClean="0"/>
          </a:p>
          <a:p>
            <a:pPr lvl="1" algn="just">
              <a:buNone/>
            </a:pPr>
            <a:endParaRPr lang="en-US" sz="2900" dirty="0" smtClean="0"/>
          </a:p>
          <a:p>
            <a:pPr lvl="1" algn="just"/>
            <a:r>
              <a:rPr lang="en-US" sz="2900" dirty="0" smtClean="0"/>
              <a:t>Information associated with the email creators, attached files, or documents, which is included in the email message. It can be used by the sender for composing the email. Now, this information can be present in the form of a custom header or MIME content as a Transport Neutral Encapsulation Format (TNEF).</a:t>
            </a:r>
          </a:p>
          <a:p>
            <a:pPr lvl="1" algn="just"/>
            <a:r>
              <a:rPr lang="en-US" sz="2900" dirty="0" smtClean="0"/>
              <a:t> Analyzing email for these details in email digital forensics may reveal some important information related to the sender’s email preferences and the options that could help client-side evidence gathering. This digital forensic investigation method can reveal PST file names, Mac address, Windows login username, etc. of the client’s computer, which is used to send an email message. </a:t>
            </a:r>
          </a:p>
          <a:p>
            <a:pPr lvl="1" algn="just">
              <a:buNone/>
            </a:pPr>
            <a:endParaRPr lang="en-US" sz="2900" dirty="0" smtClean="0"/>
          </a:p>
          <a:p>
            <a:pPr lvl="1" algn="just">
              <a:buNone/>
            </a:pPr>
            <a:endParaRPr lang="en-US" sz="2900" dirty="0" smtClean="0"/>
          </a:p>
          <a:p>
            <a:pPr lvl="1" algn="just"/>
            <a:r>
              <a:rPr lang="en-US" sz="2900" b="1" dirty="0" smtClean="0"/>
              <a:t>Sender Mailer Fingerprints </a:t>
            </a:r>
            <a:r>
              <a:rPr lang="en-US" sz="2900" dirty="0" smtClean="0"/>
              <a:t>–</a:t>
            </a:r>
          </a:p>
          <a:p>
            <a:pPr lvl="1" algn="just">
              <a:buNone/>
            </a:pPr>
            <a:endParaRPr lang="en-US" sz="2900" dirty="0" smtClean="0"/>
          </a:p>
          <a:p>
            <a:pPr lvl="1" algn="just"/>
            <a:r>
              <a:rPr lang="en-US" sz="2900" dirty="0" smtClean="0"/>
              <a:t>Identification of software handling e-mail at server can be revealed from the Received header field and identification of  software handling e-mail at client can be ascertained by using different set of headers like “X- Mailer” or equivalent.</a:t>
            </a:r>
          </a:p>
          <a:p>
            <a:pPr lvl="1" algn="just"/>
            <a:r>
              <a:rPr lang="en-US" sz="2900" dirty="0" smtClean="0"/>
              <a:t> These headers describe applications and their versions used at the clients to send e-mail. This information about the client computer of the sender can be used to help investigators devise an effective plan and thus prove to be very useful.</a:t>
            </a:r>
          </a:p>
          <a:p>
            <a:pPr algn="just">
              <a:buNone/>
            </a:pPr>
            <a:r>
              <a:rPr lang="en-US" sz="2900" dirty="0" smtClean="0"/>
              <a:t>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b="1" dirty="0" smtClean="0"/>
              <a:t>EMAIL FORENSICS TOOLS</a:t>
            </a:r>
          </a:p>
          <a:p>
            <a:pPr>
              <a:buNone/>
            </a:pPr>
            <a:r>
              <a:rPr lang="en-US" b="1" dirty="0" smtClean="0"/>
              <a:t> </a:t>
            </a:r>
            <a:endParaRPr lang="en-US" dirty="0" smtClean="0"/>
          </a:p>
          <a:p>
            <a:pPr algn="just"/>
            <a:r>
              <a:rPr lang="en-US" dirty="0" smtClean="0"/>
              <a:t>Erasing or deleting an email doesn’t necessarily mean that it is gone forever. Often emails  can be forensically extracted even after deletion. Forensic tracing of e-mail is similar to traditional detective work. It is used for retrieving information from mailbox files.</a:t>
            </a:r>
          </a:p>
          <a:p>
            <a:pPr algn="just"/>
            <a:endParaRPr lang="en-US" dirty="0" smtClean="0"/>
          </a:p>
          <a:p>
            <a:pPr lvl="1" algn="just"/>
            <a:r>
              <a:rPr lang="en-US" b="1" dirty="0" err="1" smtClean="0"/>
              <a:t>MiTec</a:t>
            </a:r>
            <a:r>
              <a:rPr lang="en-US" b="1" dirty="0" smtClean="0"/>
              <a:t> Mail Viewer </a:t>
            </a:r>
            <a:r>
              <a:rPr lang="en-US" dirty="0" smtClean="0"/>
              <a:t>– This is a viewer for Outlook Express, Windows  Mail/Windows Live Mail, Mozilla Thunderbird message databases, and single EML files. It displays a list of contained messages with all needed properties, like an ordinary e-mail client. Messages can be viewed in detailed view, including attachments and an HTML preview. It has powerful searching and filtering capability and also allows extracting email addresses from all emails in opened folder to list by one click. Selected messages can be saved to </a:t>
            </a:r>
            <a:r>
              <a:rPr lang="en-US" dirty="0" err="1" smtClean="0"/>
              <a:t>eml</a:t>
            </a:r>
            <a:r>
              <a:rPr lang="en-US" dirty="0" smtClean="0"/>
              <a:t> files with or without their attachments. Attachments can be extracted from selected messages by one command.</a:t>
            </a:r>
            <a:endParaRPr lang="en-US" sz="2400"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fontScale="92500" lnSpcReduction="10000"/>
          </a:bodyPr>
          <a:lstStyle/>
          <a:p>
            <a:pPr lvl="1" algn="just"/>
            <a:r>
              <a:rPr lang="en-US" b="1" dirty="0" smtClean="0"/>
              <a:t>OST and PST Viewer </a:t>
            </a:r>
            <a:r>
              <a:rPr lang="en-US" dirty="0" smtClean="0"/>
              <a:t>– Nucleus Technologies’ OST and PST viewer tools help you view OST and PST files easily without connecting to an MS Exchange server. These tools allow the user to scan OST and PST files and they display the data saved in it including email messages, contacts, calendars, notes, etc., in a proper folder structure.</a:t>
            </a:r>
            <a:endParaRPr lang="en-US" sz="2400" dirty="0" smtClean="0"/>
          </a:p>
          <a:p>
            <a:pPr algn="just">
              <a:buNone/>
            </a:pPr>
            <a:endParaRPr lang="en-US" sz="2800" dirty="0" smtClean="0"/>
          </a:p>
          <a:p>
            <a:pPr lvl="1" algn="just"/>
            <a:r>
              <a:rPr lang="en-US" b="1" dirty="0" err="1" smtClean="0"/>
              <a:t>eMailTrackerPro</a:t>
            </a:r>
            <a:r>
              <a:rPr lang="en-US" b="1" dirty="0" smtClean="0"/>
              <a:t> </a:t>
            </a:r>
            <a:r>
              <a:rPr lang="en-US" dirty="0" smtClean="0"/>
              <a:t>– </a:t>
            </a:r>
            <a:r>
              <a:rPr lang="en-US" dirty="0" err="1" smtClean="0"/>
              <a:t>eMailTrackerPro</a:t>
            </a:r>
            <a:r>
              <a:rPr lang="en-US" dirty="0" smtClean="0"/>
              <a:t> analyses the headers of an e-mail to detect the IP address of the machine that sent the message so that the sender can be tracked down. It can trace multiple e-mails at the same time and easily keep track of them. The geographical location of an IP address is key information for determining the threat level or validity of an e-mail message.</a:t>
            </a:r>
            <a:endParaRPr lang="en-US" sz="2400" dirty="0" smtClean="0"/>
          </a:p>
          <a:p>
            <a:endParaRPr lang="en-US" sz="4400"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1" indent="-342900" algn="just">
              <a:buFont typeface="Arial" pitchFamily="34" charset="0"/>
              <a:buChar char="•"/>
            </a:pPr>
            <a:r>
              <a:rPr lang="en-US" b="1" dirty="0" err="1" smtClean="0"/>
              <a:t>EmailTracer</a:t>
            </a:r>
            <a:r>
              <a:rPr lang="en-US" b="1" dirty="0" smtClean="0"/>
              <a:t> </a:t>
            </a:r>
            <a:r>
              <a:rPr lang="en-US" dirty="0" smtClean="0"/>
              <a:t>– </a:t>
            </a:r>
            <a:r>
              <a:rPr lang="en-US" dirty="0" err="1" smtClean="0"/>
              <a:t>EmailTracer</a:t>
            </a:r>
            <a:r>
              <a:rPr lang="en-US" dirty="0" smtClean="0"/>
              <a:t> is an Indian effort in cyber forensics by the Resource Centre for Cyber Forensics (RCCF) which is a premier centre for cyber forensics in India. It develops cyber forensic tools based on the requirements of law enforcement agencies.</a:t>
            </a:r>
            <a:endParaRPr lang="en-US" sz="2400"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jpeg"/>
          <p:cNvPicPr>
            <a:picLocks noGrp="1"/>
          </p:cNvPicPr>
          <p:nvPr>
            <p:ph idx="1"/>
          </p:nvPr>
        </p:nvPicPr>
        <p:blipFill>
          <a:blip r:embed="rId2" cstate="print"/>
          <a:stretch>
            <a:fillRect/>
          </a:stretch>
        </p:blipFill>
        <p:spPr>
          <a:xfrm>
            <a:off x="457200" y="1600200"/>
            <a:ext cx="8229600" cy="4343399"/>
          </a:xfrm>
          <a:prstGeom prst="rect">
            <a:avLst/>
          </a:prstGeom>
        </p:spPr>
      </p:pic>
      <p:sp>
        <p:nvSpPr>
          <p:cNvPr id="51201" name="Rectangle 1"/>
          <p:cNvSpPr>
            <a:spLocks noChangeArrowheads="1"/>
          </p:cNvSpPr>
          <p:nvPr/>
        </p:nvSpPr>
        <p:spPr bwMode="auto">
          <a:xfrm>
            <a:off x="1143000" y="685800"/>
            <a:ext cx="6172200" cy="714908"/>
          </a:xfrm>
          <a:prstGeom prst="rect">
            <a:avLst/>
          </a:prstGeom>
          <a:noFill/>
          <a:ln w="9525">
            <a:noFill/>
            <a:miter lim="800000"/>
            <a:headEnd/>
            <a:tailEnd/>
          </a:ln>
          <a:effectLst/>
        </p:spPr>
        <p:txBody>
          <a:bodyPr vert="horz" wrap="square" lIns="596712" tIns="98394"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DIGITAL FORENSICS LIFECYCLE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85000" lnSpcReduction="10000"/>
          </a:bodyPr>
          <a:lstStyle/>
          <a:p>
            <a:pPr algn="just"/>
            <a:r>
              <a:rPr lang="en-US" b="1" dirty="0" smtClean="0"/>
              <a:t>Collection: </a:t>
            </a:r>
            <a:r>
              <a:rPr lang="en-US" dirty="0" smtClean="0"/>
              <a:t>The first step in the forensic process is to identify potential sources of data and acquire data from them.</a:t>
            </a:r>
          </a:p>
          <a:p>
            <a:pPr algn="just">
              <a:buNone/>
            </a:pPr>
            <a:endParaRPr lang="en-US" dirty="0" smtClean="0"/>
          </a:p>
          <a:p>
            <a:pPr algn="just"/>
            <a:r>
              <a:rPr lang="en-US" b="1" dirty="0" smtClean="0"/>
              <a:t>Examination: </a:t>
            </a:r>
            <a:r>
              <a:rPr lang="en-US" dirty="0" smtClean="0"/>
              <a:t>After data has been collected, the next phase is to examine the data, which involves assessing and extracting the relevant pieces of information from the collected data. This phase may also involve bypassing or mitigating OS or application features that obscure data and code, such as data compression, encryption, and access control mechanisms.</a:t>
            </a:r>
          </a:p>
          <a:p>
            <a:pPr algn="just">
              <a:buNone/>
            </a:pPr>
            <a:endParaRPr lang="en-US" dirty="0" smtClean="0"/>
          </a:p>
          <a:p>
            <a:pPr algn="just"/>
            <a:r>
              <a:rPr lang="en-US" b="1" dirty="0" smtClean="0"/>
              <a:t>Analysis: </a:t>
            </a:r>
            <a:r>
              <a:rPr lang="en-US" dirty="0" smtClean="0"/>
              <a:t>Once the relevant information has been extracted, the analyst should study and analyze the data to draw conclusions from it. The foundation of forensics is using a methodical approach to reach appropriate conclusions based on the available data or determine that no conclusion can yet be drawn.</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20000"/>
          </a:bodyPr>
          <a:lstStyle/>
          <a:p>
            <a:r>
              <a:rPr lang="en-US" b="1" dirty="0" smtClean="0"/>
              <a:t>Reporting: </a:t>
            </a:r>
            <a:r>
              <a:rPr lang="en-US" dirty="0" smtClean="0"/>
              <a:t>The process of preparing and presenting the information resulting from the analysis phase.</a:t>
            </a:r>
          </a:p>
          <a:p>
            <a:pPr algn="just">
              <a:buNone/>
            </a:pPr>
            <a:r>
              <a:rPr lang="en-US" dirty="0" smtClean="0"/>
              <a:t> </a:t>
            </a:r>
          </a:p>
          <a:p>
            <a:pPr algn="just">
              <a:buNone/>
            </a:pPr>
            <a:r>
              <a:rPr lang="en-US" dirty="0" smtClean="0"/>
              <a:t>Many factors affect reporting, including the following:</a:t>
            </a:r>
          </a:p>
          <a:p>
            <a:pPr lvl="0" algn="just"/>
            <a:r>
              <a:rPr lang="en-US" b="1" dirty="0" smtClean="0"/>
              <a:t>Alternative Explanations: </a:t>
            </a:r>
            <a:r>
              <a:rPr lang="en-US" dirty="0" smtClean="0"/>
              <a:t>When the information regarding an event is incomplete, it may not be possible to arrive at a definitive explanation of what happened. When an event has two or more plausible explanations, each should be given due consideration in the reporting process. Analysts should use a methodical approach to attempt to prove or disprove each possible explanation that is proposed.</a:t>
            </a:r>
          </a:p>
          <a:p>
            <a:pPr algn="just">
              <a:buNone/>
            </a:pPr>
            <a:endParaRPr lang="en-US" dirty="0" smtClean="0"/>
          </a:p>
          <a:p>
            <a:pPr lvl="0" algn="just"/>
            <a:r>
              <a:rPr lang="en-US" b="1" dirty="0" smtClean="0"/>
              <a:t>Audience Consideration. </a:t>
            </a:r>
            <a:r>
              <a:rPr lang="en-US" dirty="0" smtClean="0"/>
              <a:t>Knowing the audience to which the data or information will be shown is important.</a:t>
            </a:r>
          </a:p>
          <a:p>
            <a:pPr lvl="0" algn="just"/>
            <a:r>
              <a:rPr lang="en-US" dirty="0" smtClean="0"/>
              <a:t/>
            </a:r>
            <a:br>
              <a:rPr lang="en-US" dirty="0" smtClean="0"/>
            </a:br>
            <a:r>
              <a:rPr lang="en-US" b="1" dirty="0" smtClean="0"/>
              <a:t>Actionable Information. </a:t>
            </a:r>
            <a:r>
              <a:rPr lang="en-US" dirty="0" smtClean="0"/>
              <a:t>Reporting also includes identifying actionable information gained from data that may allow an analyst to collect new sources of information</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r>
              <a:rPr lang="en-US" b="1" dirty="0" smtClean="0"/>
              <a:t>FORENSICS INVESTIGATION:</a:t>
            </a:r>
          </a:p>
          <a:p>
            <a:pPr algn="just"/>
            <a:r>
              <a:rPr lang="en-US" dirty="0" smtClean="0"/>
              <a:t>Forensics are the scientific methods used to solve a crime. Forensic investigation is the gathering and analysis of all crime-related physical evidence in order to come to a conclusion about a suspect.</a:t>
            </a:r>
          </a:p>
          <a:p>
            <a:pPr algn="just"/>
            <a:r>
              <a:rPr lang="en-US" dirty="0" smtClean="0"/>
              <a:t> Investigators will look at blood, fluid, or fingerprints, residue, hard drives, computers, or other technology to establish how a crime took place. </a:t>
            </a:r>
          </a:p>
          <a:p>
            <a:pPr algn="just"/>
            <a:r>
              <a:rPr lang="en-US" dirty="0" smtClean="0"/>
              <a:t>TYPES OF FORENSICS INVESTIGATION</a:t>
            </a:r>
          </a:p>
          <a:p>
            <a:pPr lvl="1" algn="just"/>
            <a:r>
              <a:rPr lang="en-US" dirty="0" smtClean="0"/>
              <a:t>Forensic Accounting / Auditing</a:t>
            </a:r>
            <a:endParaRPr lang="en-US" sz="2400" dirty="0" smtClean="0"/>
          </a:p>
          <a:p>
            <a:pPr lvl="1" algn="just"/>
            <a:r>
              <a:rPr lang="en-US" dirty="0" smtClean="0"/>
              <a:t>Computer or Cyber Forensics</a:t>
            </a:r>
            <a:endParaRPr lang="en-US" sz="2400" dirty="0" smtClean="0"/>
          </a:p>
          <a:p>
            <a:pPr lvl="1" algn="just"/>
            <a:r>
              <a:rPr lang="en-US" dirty="0" smtClean="0"/>
              <a:t>Crime Scene Forensics</a:t>
            </a:r>
            <a:endParaRPr lang="en-US" sz="2400" dirty="0" smtClean="0"/>
          </a:p>
          <a:p>
            <a:pPr lvl="1" algn="just"/>
            <a:r>
              <a:rPr lang="en-US" dirty="0" smtClean="0"/>
              <a:t>Forensic Archaeology</a:t>
            </a:r>
            <a:endParaRPr lang="en-US" sz="2400" dirty="0" smtClean="0"/>
          </a:p>
          <a:p>
            <a:pPr lvl="1" algn="just"/>
            <a:r>
              <a:rPr lang="en-US" dirty="0" smtClean="0"/>
              <a:t>Forensic Dentistry</a:t>
            </a:r>
            <a:endParaRPr lang="en-US" sz="2400" dirty="0" smtClean="0"/>
          </a:p>
          <a:p>
            <a:pPr lvl="1" algn="just"/>
            <a:r>
              <a:rPr lang="en-US" dirty="0" smtClean="0"/>
              <a:t>Forensic Entomology</a:t>
            </a:r>
            <a:endParaRPr lang="en-US" sz="2400" dirty="0" smtClean="0"/>
          </a:p>
          <a:p>
            <a:pPr lvl="1" algn="just"/>
            <a:r>
              <a:rPr lang="en-US" dirty="0" smtClean="0"/>
              <a:t>Forensic Graphology</a:t>
            </a:r>
            <a:endParaRPr lang="en-US" sz="2400" dirty="0" smtClean="0"/>
          </a:p>
          <a:p>
            <a:pPr lvl="1" algn="just"/>
            <a:r>
              <a:rPr lang="en-US" dirty="0" smtClean="0"/>
              <a:t>Forensic Pathology</a:t>
            </a:r>
            <a:endParaRPr lang="en-US" sz="2400" dirty="0" smtClean="0"/>
          </a:p>
          <a:p>
            <a:pPr lvl="1" algn="just"/>
            <a:r>
              <a:rPr lang="en-US" dirty="0" smtClean="0"/>
              <a:t>Forensic Psychology</a:t>
            </a:r>
            <a:endParaRPr lang="en-US" sz="2400" dirty="0" smtClean="0"/>
          </a:p>
          <a:p>
            <a:pPr lvl="1" algn="just"/>
            <a:r>
              <a:rPr lang="en-US" dirty="0" smtClean="0"/>
              <a:t>Forensic Science</a:t>
            </a:r>
            <a:endParaRPr lang="en-US" sz="2400" dirty="0" smtClean="0"/>
          </a:p>
          <a:p>
            <a:pPr lvl="1"/>
            <a:r>
              <a:rPr lang="en-US" dirty="0" smtClean="0"/>
              <a:t>Forensic Toxicology</a:t>
            </a:r>
            <a:endParaRPr lang="en-US" sz="2400"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US" b="1" dirty="0" smtClean="0"/>
              <a:t>CHALLENGES IN COMPUTER FORENSICS</a:t>
            </a:r>
          </a:p>
          <a:p>
            <a:pPr algn="just"/>
            <a:r>
              <a:rPr lang="en-US" dirty="0" smtClean="0"/>
              <a:t>Digital forensics has been defined as the use of scientifically derived and proven methods towards the identification, collection, preservation, validation, analysis, interpretation, and presentation of digital evidence derivative from digital sources to facilitate the reconstruction of events found to be criminal. But these digital forensics investigation methods face some major challenges at the time of practical implementation. </a:t>
            </a:r>
          </a:p>
          <a:p>
            <a:pPr algn="just">
              <a:buNone/>
            </a:pPr>
            <a:endParaRPr lang="en-US" dirty="0" smtClean="0"/>
          </a:p>
          <a:p>
            <a:pPr algn="just"/>
            <a:r>
              <a:rPr lang="en-US" dirty="0" smtClean="0"/>
              <a:t>Digital forensic challenges are categorized into three major heads as per </a:t>
            </a:r>
            <a:r>
              <a:rPr lang="en-US" dirty="0" err="1" smtClean="0"/>
              <a:t>Fahdi</a:t>
            </a:r>
            <a:r>
              <a:rPr lang="en-US" dirty="0" smtClean="0"/>
              <a:t>, Clark, and </a:t>
            </a:r>
            <a:r>
              <a:rPr lang="en-US" dirty="0" err="1" smtClean="0"/>
              <a:t>Furnell</a:t>
            </a:r>
            <a:r>
              <a:rPr lang="en-US" dirty="0" smtClean="0"/>
              <a:t> are:</a:t>
            </a:r>
          </a:p>
          <a:p>
            <a:pPr algn="just">
              <a:buNone/>
            </a:pPr>
            <a:endParaRPr lang="en-US" dirty="0" smtClean="0"/>
          </a:p>
          <a:p>
            <a:pPr lvl="1" algn="just"/>
            <a:r>
              <a:rPr lang="en-US" dirty="0" smtClean="0"/>
              <a:t>Technical challenges</a:t>
            </a:r>
            <a:endParaRPr lang="en-US" sz="2400" dirty="0" smtClean="0"/>
          </a:p>
          <a:p>
            <a:pPr lvl="1" algn="just"/>
            <a:r>
              <a:rPr lang="en-US" dirty="0" smtClean="0"/>
              <a:t>Legal challenges</a:t>
            </a:r>
            <a:endParaRPr lang="en-US" sz="2400" dirty="0" smtClean="0"/>
          </a:p>
          <a:p>
            <a:pPr lvl="1" algn="just"/>
            <a:r>
              <a:rPr lang="en-US" dirty="0" smtClean="0"/>
              <a:t>Resource Challenges</a:t>
            </a:r>
            <a:endParaRPr lang="en-US" sz="2400" dirty="0" smtClean="0"/>
          </a:p>
          <a:p>
            <a:pPr>
              <a:buNone/>
            </a:pPr>
            <a:r>
              <a:rPr lang="en-US" dirty="0" smtClean="0"/>
              <a:t>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r>
              <a:rPr lang="en-US" b="1" dirty="0" smtClean="0"/>
              <a:t>TECHNICAL CHALLENGES</a:t>
            </a:r>
          </a:p>
          <a:p>
            <a:pPr>
              <a:buNone/>
            </a:pPr>
            <a:endParaRPr lang="en-US" dirty="0" smtClean="0"/>
          </a:p>
          <a:p>
            <a:pPr algn="just"/>
            <a:r>
              <a:rPr lang="en-US" dirty="0" smtClean="0"/>
              <a:t>As technology develops crimes and criminals are also developed with it. Digital forensic experts use forensic tools for collecting shreds of evidence against criminals and criminals use such tools for hiding, altering or removing the traces of their crime, in digital forensic this process is called Anti- forensics technique which is considered as a major challenge in digital forensics world.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algn="just">
              <a:buFont typeface="Wingdings" pitchFamily="2" charset="2"/>
              <a:buChar char="Ø"/>
            </a:pPr>
            <a:r>
              <a:rPr lang="en-US" b="1" dirty="0"/>
              <a:t>Section 43 </a:t>
            </a:r>
            <a:r>
              <a:rPr lang="en-US" dirty="0"/>
              <a:t>- Applicable to people who damage the computer systems without permission from the owner. The owner can fully claim compensation for the entire damage in such cases</a:t>
            </a:r>
            <a:r>
              <a:rPr lang="en-US" dirty="0" smtClean="0"/>
              <a:t>.</a:t>
            </a:r>
          </a:p>
          <a:p>
            <a:pPr algn="just">
              <a:buNone/>
            </a:pPr>
            <a:endParaRPr lang="en-US" dirty="0"/>
          </a:p>
          <a:p>
            <a:pPr algn="just">
              <a:buFont typeface="Wingdings" pitchFamily="2" charset="2"/>
              <a:buChar char="Ø"/>
            </a:pPr>
            <a:r>
              <a:rPr lang="en-US" b="1" dirty="0"/>
              <a:t>Section 66 </a:t>
            </a:r>
            <a:r>
              <a:rPr lang="en-US" dirty="0"/>
              <a:t>- Applicable in case a person is found to dishonestly or fraudulently committing any act referred to in section 43. The imprisonment term in such instances can mount up to three years or a fine of up to Rs. 5 </a:t>
            </a:r>
            <a:r>
              <a:rPr lang="en-US" dirty="0" err="1"/>
              <a:t>lakh</a:t>
            </a:r>
            <a:r>
              <a:rPr lang="en-US" dirty="0" smtClean="0"/>
              <a:t>.</a:t>
            </a:r>
          </a:p>
          <a:p>
            <a:pPr algn="just">
              <a:buNone/>
            </a:pPr>
            <a:endParaRPr lang="en-US" dirty="0"/>
          </a:p>
          <a:p>
            <a:pPr algn="just">
              <a:buFont typeface="Wingdings" pitchFamily="2" charset="2"/>
              <a:buChar char="Ø"/>
            </a:pPr>
            <a:r>
              <a:rPr lang="en-US" b="1" dirty="0"/>
              <a:t>Section 66B </a:t>
            </a:r>
            <a:r>
              <a:rPr lang="en-US" dirty="0"/>
              <a:t>- Incorporates the punishments for fraudulently receiving stolen communication devices or computers, which confirms a probable three years imprisonment. This term can also be topped by Rs. 1 </a:t>
            </a:r>
            <a:r>
              <a:rPr lang="en-US" dirty="0" err="1"/>
              <a:t>lakh</a:t>
            </a:r>
            <a:r>
              <a:rPr lang="en-US" dirty="0"/>
              <a:t> fine, depending upon the severity</a:t>
            </a:r>
            <a:r>
              <a:rPr lang="en-US" dirty="0" smtClean="0"/>
              <a:t>.</a:t>
            </a:r>
          </a:p>
          <a:p>
            <a:pPr algn="just">
              <a:buNone/>
            </a:pPr>
            <a:endParaRPr lang="en-US" dirty="0"/>
          </a:p>
          <a:p>
            <a:pPr algn="just">
              <a:buFont typeface="Wingdings" pitchFamily="2" charset="2"/>
              <a:buChar char="Ø"/>
            </a:pPr>
            <a:r>
              <a:rPr lang="en-US" b="1" dirty="0"/>
              <a:t>Section 66C </a:t>
            </a:r>
            <a:r>
              <a:rPr lang="en-US" dirty="0"/>
              <a:t>- This section scrutinizes the identity thefts related to imposter digital  signatures, hacking passwords, or other distinctive identification features. If proven guilty, imprisonment of three years might also be backed by Rs.1 </a:t>
            </a:r>
            <a:r>
              <a:rPr lang="en-US" dirty="0" err="1"/>
              <a:t>lakh</a:t>
            </a:r>
            <a:r>
              <a:rPr lang="en-US" dirty="0"/>
              <a:t> fine</a:t>
            </a:r>
            <a:r>
              <a:rPr lang="en-US" dirty="0" smtClean="0"/>
              <a:t>.</a:t>
            </a:r>
          </a:p>
          <a:p>
            <a:pPr algn="just">
              <a:buNone/>
            </a:pPr>
            <a:r>
              <a:rPr lang="en-US" dirty="0"/>
              <a:t/>
            </a:r>
            <a:br>
              <a:rPr lang="en-US" dirty="0"/>
            </a:br>
            <a:r>
              <a:rPr lang="en-US" b="1" dirty="0"/>
              <a:t>Section 66 D </a:t>
            </a:r>
            <a:r>
              <a:rPr lang="en-US" dirty="0"/>
              <a:t>- This section was inserted on-demand, focusing on punishing cheaters doing impersonation using computer resources.</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8" name="Picture 4"/>
          <p:cNvPicPr>
            <a:picLocks noGrp="1" noChangeAspect="1" noChangeArrowheads="1"/>
          </p:cNvPicPr>
          <p:nvPr>
            <p:ph idx="1"/>
          </p:nvPr>
        </p:nvPicPr>
        <p:blipFill>
          <a:blip r:embed="rId2" cstate="print"/>
          <a:srcRect/>
          <a:stretch>
            <a:fillRect/>
          </a:stretch>
        </p:blipFill>
        <p:spPr bwMode="auto">
          <a:xfrm>
            <a:off x="914400" y="609600"/>
            <a:ext cx="7924800" cy="48006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Other Technical challenges are</a:t>
            </a:r>
            <a:r>
              <a:rPr lang="en-US" dirty="0" smtClean="0"/>
              <a:t>:</a:t>
            </a:r>
            <a:endParaRPr lang="en-US" b="1" dirty="0" smtClean="0"/>
          </a:p>
          <a:p>
            <a:pPr>
              <a:buNone/>
            </a:pPr>
            <a:endParaRPr lang="en-US" dirty="0" smtClean="0"/>
          </a:p>
          <a:p>
            <a:pPr lvl="1"/>
            <a:r>
              <a:rPr lang="en-US" dirty="0" smtClean="0"/>
              <a:t>Operating in the cloud</a:t>
            </a:r>
            <a:endParaRPr lang="en-US" sz="2400" dirty="0" smtClean="0"/>
          </a:p>
          <a:p>
            <a:pPr lvl="1"/>
            <a:r>
              <a:rPr lang="en-US" dirty="0" smtClean="0"/>
              <a:t>Time to archive data</a:t>
            </a:r>
            <a:endParaRPr lang="en-US" sz="2400" dirty="0" smtClean="0"/>
          </a:p>
          <a:p>
            <a:pPr lvl="1"/>
            <a:r>
              <a:rPr lang="en-US" dirty="0" smtClean="0"/>
              <a:t>Skill gap</a:t>
            </a:r>
            <a:endParaRPr lang="en-US" sz="2400" dirty="0" smtClean="0"/>
          </a:p>
          <a:p>
            <a:pPr lvl="1"/>
            <a:r>
              <a:rPr lang="en-US" dirty="0" err="1" smtClean="0"/>
              <a:t>Steganography</a:t>
            </a:r>
            <a:endParaRPr lang="en-US" sz="2400"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Grp="1" noChangeAspect="1" noChangeArrowheads="1"/>
          </p:cNvPicPr>
          <p:nvPr>
            <p:ph idx="1"/>
          </p:nvPr>
        </p:nvPicPr>
        <p:blipFill>
          <a:blip r:embed="rId2" cstate="print"/>
          <a:srcRect/>
          <a:stretch>
            <a:fillRect/>
          </a:stretch>
        </p:blipFill>
        <p:spPr bwMode="auto">
          <a:xfrm>
            <a:off x="609600" y="685801"/>
            <a:ext cx="7924800" cy="5163344"/>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r>
              <a:rPr lang="en-US" b="1" dirty="0" smtClean="0"/>
              <a:t>Other Legal Challenges</a:t>
            </a:r>
            <a:endParaRPr lang="en-US" sz="2800" dirty="0" smtClean="0"/>
          </a:p>
          <a:p>
            <a:pPr>
              <a:buNone/>
            </a:pPr>
            <a:endParaRPr lang="en-US" dirty="0" smtClean="0"/>
          </a:p>
          <a:p>
            <a:pPr lvl="1"/>
            <a:r>
              <a:rPr lang="en-US" dirty="0" smtClean="0"/>
              <a:t>Privacy Issues</a:t>
            </a:r>
            <a:endParaRPr lang="en-US" sz="2400" dirty="0" smtClean="0"/>
          </a:p>
          <a:p>
            <a:pPr lvl="1"/>
            <a:r>
              <a:rPr lang="en-US" dirty="0" smtClean="0"/>
              <a:t>Admissibility in Courts</a:t>
            </a:r>
            <a:endParaRPr lang="en-US" sz="2400" dirty="0" smtClean="0"/>
          </a:p>
          <a:p>
            <a:pPr lvl="1"/>
            <a:r>
              <a:rPr lang="en-US" dirty="0" smtClean="0"/>
              <a:t>Preservation of electronic evidence</a:t>
            </a:r>
            <a:endParaRPr lang="en-US" sz="2400" dirty="0" smtClean="0"/>
          </a:p>
          <a:p>
            <a:pPr lvl="1"/>
            <a:r>
              <a:rPr lang="en-US" dirty="0" smtClean="0"/>
              <a:t>Power for gathering digital evidence</a:t>
            </a:r>
            <a:endParaRPr lang="en-US" sz="2400" dirty="0" smtClean="0"/>
          </a:p>
          <a:p>
            <a:pPr lvl="1"/>
            <a:r>
              <a:rPr lang="en-US" dirty="0" smtClean="0"/>
              <a:t>Analyzing a running computer</a:t>
            </a:r>
            <a:endParaRPr lang="en-US" sz="2400"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40000" lnSpcReduction="20000"/>
          </a:bodyPr>
          <a:lstStyle/>
          <a:p>
            <a:pPr algn="just">
              <a:buNone/>
            </a:pPr>
            <a:r>
              <a:rPr lang="en-US" sz="4200" b="1" dirty="0" smtClean="0">
                <a:latin typeface="Times New Roman" pitchFamily="18" charset="0"/>
                <a:cs typeface="Times New Roman" pitchFamily="18" charset="0"/>
              </a:rPr>
              <a:t>Resource Challenges</a:t>
            </a:r>
          </a:p>
          <a:p>
            <a:pPr algn="just">
              <a:buNone/>
            </a:pPr>
            <a:r>
              <a:rPr lang="en-US" sz="4200" b="1" dirty="0" smtClean="0">
                <a:latin typeface="Times New Roman" pitchFamily="18" charset="0"/>
                <a:cs typeface="Times New Roman" pitchFamily="18" charset="0"/>
              </a:rPr>
              <a:t> </a:t>
            </a:r>
            <a:endParaRPr lang="en-US" sz="4200" dirty="0" smtClean="0">
              <a:latin typeface="Times New Roman" pitchFamily="18" charset="0"/>
              <a:cs typeface="Times New Roman" pitchFamily="18" charset="0"/>
            </a:endParaRPr>
          </a:p>
          <a:p>
            <a:pPr algn="just">
              <a:buNone/>
            </a:pPr>
            <a:r>
              <a:rPr lang="en-US" sz="4200" dirty="0" smtClean="0">
                <a:latin typeface="Times New Roman" pitchFamily="18" charset="0"/>
                <a:cs typeface="Times New Roman" pitchFamily="18" charset="0"/>
              </a:rPr>
              <a:t>As the rate of crime increases the number of data increases and the burden to analyze such huge data is also increasing on a digital forensic expert because digital evidence is more sensitive as compared to physical evidence it can easily disappear. For making the investigation process fast and useful forensic experts use various tools to check the authenticity of the data but dealing with these tools is also a challenge in itself.</a:t>
            </a:r>
          </a:p>
          <a:p>
            <a:pPr algn="just">
              <a:buNone/>
            </a:pPr>
            <a:endParaRPr lang="en-US" sz="4200" dirty="0" smtClean="0">
              <a:latin typeface="Times New Roman" pitchFamily="18" charset="0"/>
              <a:cs typeface="Times New Roman" pitchFamily="18" charset="0"/>
            </a:endParaRPr>
          </a:p>
          <a:p>
            <a:pPr algn="just"/>
            <a:r>
              <a:rPr lang="en-US" sz="4200" b="1" dirty="0" smtClean="0">
                <a:latin typeface="Times New Roman" pitchFamily="18" charset="0"/>
                <a:cs typeface="Times New Roman" pitchFamily="18" charset="0"/>
              </a:rPr>
              <a:t>Types of Resource Challenges are:</a:t>
            </a:r>
          </a:p>
          <a:p>
            <a:pPr algn="just">
              <a:buNone/>
            </a:pPr>
            <a:r>
              <a:rPr lang="en-US" sz="4200" b="1" dirty="0" smtClean="0">
                <a:latin typeface="Times New Roman" pitchFamily="18" charset="0"/>
                <a:cs typeface="Times New Roman" pitchFamily="18" charset="0"/>
              </a:rPr>
              <a:t> </a:t>
            </a:r>
            <a:endParaRPr lang="en-US" sz="4200" dirty="0" smtClean="0">
              <a:latin typeface="Times New Roman" pitchFamily="18" charset="0"/>
              <a:cs typeface="Times New Roman" pitchFamily="18" charset="0"/>
            </a:endParaRPr>
          </a:p>
          <a:p>
            <a:pPr lvl="1" algn="just"/>
            <a:r>
              <a:rPr lang="en-US" sz="4200" b="1" dirty="0" smtClean="0">
                <a:latin typeface="Times New Roman" pitchFamily="18" charset="0"/>
                <a:cs typeface="Times New Roman" pitchFamily="18" charset="0"/>
              </a:rPr>
              <a:t>Change in technology </a:t>
            </a:r>
          </a:p>
          <a:p>
            <a:pPr algn="just">
              <a:buNone/>
            </a:pPr>
            <a:r>
              <a:rPr lang="en-US" sz="4200" dirty="0" smtClean="0">
                <a:latin typeface="Times New Roman" pitchFamily="18" charset="0"/>
                <a:cs typeface="Times New Roman" pitchFamily="18" charset="0"/>
              </a:rPr>
              <a:t>	Due to rapid change in technology like operating systems, application software and hardware, reading of digital evidence becoming more difficult because new version software’s are not supported to an older version and the software developing companies did provide any backward compatible’s which also affects legally.</a:t>
            </a:r>
          </a:p>
          <a:p>
            <a:pPr algn="just">
              <a:buNone/>
            </a:pPr>
            <a:r>
              <a:rPr lang="en-US" sz="4200" dirty="0" smtClean="0">
                <a:latin typeface="Times New Roman" pitchFamily="18" charset="0"/>
                <a:cs typeface="Times New Roman" pitchFamily="18" charset="0"/>
              </a:rPr>
              <a:t> </a:t>
            </a:r>
          </a:p>
          <a:p>
            <a:pPr lvl="1" algn="just"/>
            <a:r>
              <a:rPr lang="en-US" sz="4200" b="1" dirty="0" smtClean="0">
                <a:latin typeface="Times New Roman" pitchFamily="18" charset="0"/>
                <a:cs typeface="Times New Roman" pitchFamily="18" charset="0"/>
              </a:rPr>
              <a:t>Volume and replication</a:t>
            </a:r>
          </a:p>
          <a:p>
            <a:pPr algn="just">
              <a:buNone/>
            </a:pPr>
            <a:r>
              <a:rPr lang="en-US" sz="4200" dirty="0" smtClean="0">
                <a:latin typeface="Times New Roman" pitchFamily="18" charset="0"/>
                <a:cs typeface="Times New Roman" pitchFamily="18" charset="0"/>
              </a:rPr>
              <a:t> </a:t>
            </a:r>
          </a:p>
          <a:p>
            <a:pPr algn="just">
              <a:buNone/>
            </a:pPr>
            <a:r>
              <a:rPr lang="en-US" sz="4200" dirty="0" smtClean="0">
                <a:latin typeface="Times New Roman" pitchFamily="18" charset="0"/>
                <a:cs typeface="Times New Roman" pitchFamily="18" charset="0"/>
              </a:rPr>
              <a:t>	The confidentiality, availability, and integrity of electronic documents are easily get manipulated. The combination of wide-area networks and the internet form a big network that allows flowing data beyond the physical boundaries. Such easiness of communication and availability of electronic document increases the volume of data which also create difficulty in the identification of original and relevant data.</a:t>
            </a:r>
          </a:p>
          <a:p>
            <a:pPr>
              <a:buNone/>
            </a:pPr>
            <a:r>
              <a:rPr lang="en-US" sz="4200" dirty="0" smtClean="0">
                <a:latin typeface="Times New Roman" pitchFamily="18" charset="0"/>
                <a:cs typeface="Times New Roman" pitchFamily="18" charset="0"/>
              </a:rPr>
              <a:t>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15"/>
          </p:nvPr>
        </p:nvSpPr>
        <p:spPr>
          <a:xfrm>
            <a:off x="8765158" y="6511849"/>
            <a:ext cx="255270" cy="21590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70" dirty="0"/>
              <a:pPr marL="38100">
                <a:lnSpc>
                  <a:spcPct val="100000"/>
                </a:lnSpc>
                <a:spcBef>
                  <a:spcPts val="100"/>
                </a:spcBef>
              </a:pPr>
              <a:t>45</a:t>
            </a:fld>
            <a:endParaRPr spc="-70" dirty="0"/>
          </a:p>
        </p:txBody>
      </p:sp>
      <p:sp>
        <p:nvSpPr>
          <p:cNvPr id="2" name="object 2"/>
          <p:cNvSpPr txBox="1">
            <a:spLocks noGrp="1"/>
          </p:cNvSpPr>
          <p:nvPr>
            <p:ph type="title"/>
          </p:nvPr>
        </p:nvSpPr>
        <p:spPr>
          <a:xfrm>
            <a:off x="1339088" y="343890"/>
            <a:ext cx="6509512" cy="659155"/>
          </a:xfrm>
          <a:prstGeom prst="rect">
            <a:avLst/>
          </a:prstGeom>
        </p:spPr>
        <p:txBody>
          <a:bodyPr vert="horz" wrap="square" lIns="0" tIns="12700" rIns="0" bIns="0" rtlCol="0">
            <a:spAutoFit/>
          </a:bodyPr>
          <a:lstStyle/>
          <a:p>
            <a:pPr marL="12700">
              <a:lnSpc>
                <a:spcPct val="100000"/>
              </a:lnSpc>
              <a:spcBef>
                <a:spcPts val="100"/>
              </a:spcBef>
            </a:pPr>
            <a:r>
              <a:rPr sz="3200" spc="-300" dirty="0"/>
              <a:t>WHAT </a:t>
            </a:r>
            <a:r>
              <a:rPr sz="3200" spc="-300" dirty="0" smtClean="0"/>
              <a:t> </a:t>
            </a:r>
            <a:r>
              <a:rPr sz="3200" spc="-465" dirty="0" smtClean="0"/>
              <a:t>IS   </a:t>
            </a:r>
            <a:r>
              <a:rPr sz="3200" spc="-300" dirty="0" smtClean="0"/>
              <a:t>FORENSIC </a:t>
            </a:r>
            <a:r>
              <a:rPr sz="3200" spc="-330" dirty="0"/>
              <a:t>AUDIT</a:t>
            </a:r>
            <a:r>
              <a:rPr sz="3200" spc="100" dirty="0"/>
              <a:t> </a:t>
            </a:r>
            <a:r>
              <a:rPr spc="-220" dirty="0"/>
              <a:t>?</a:t>
            </a:r>
          </a:p>
        </p:txBody>
      </p:sp>
      <p:sp>
        <p:nvSpPr>
          <p:cNvPr id="3" name="object 3"/>
          <p:cNvSpPr txBox="1"/>
          <p:nvPr/>
        </p:nvSpPr>
        <p:spPr>
          <a:xfrm>
            <a:off x="685800" y="1143000"/>
            <a:ext cx="7611109" cy="4689475"/>
          </a:xfrm>
          <a:prstGeom prst="rect">
            <a:avLst/>
          </a:prstGeom>
        </p:spPr>
        <p:txBody>
          <a:bodyPr vert="horz" wrap="square" lIns="0" tIns="12065" rIns="0" bIns="0" rtlCol="0">
            <a:spAutoFit/>
          </a:bodyPr>
          <a:lstStyle/>
          <a:p>
            <a:pPr marL="469900" marR="61594" indent="-457834" algn="just">
              <a:lnSpc>
                <a:spcPct val="100000"/>
              </a:lnSpc>
              <a:spcBef>
                <a:spcPts val="95"/>
              </a:spcBef>
              <a:buSzPct val="136363"/>
              <a:buFont typeface="Arial"/>
              <a:buChar char="•"/>
              <a:tabLst>
                <a:tab pos="469265" algn="l"/>
                <a:tab pos="470534" algn="l"/>
              </a:tabLst>
            </a:pPr>
            <a:r>
              <a:rPr sz="2200" spc="-85" dirty="0">
                <a:solidFill>
                  <a:srgbClr val="F3F3F3"/>
                </a:solidFill>
                <a:latin typeface="Verdana"/>
                <a:cs typeface="Verdana"/>
              </a:rPr>
              <a:t>A </a:t>
            </a:r>
            <a:r>
              <a:rPr sz="2200" spc="-75" dirty="0">
                <a:solidFill>
                  <a:srgbClr val="F3F3F3"/>
                </a:solidFill>
                <a:latin typeface="Verdana"/>
                <a:cs typeface="Verdana"/>
              </a:rPr>
              <a:t>forensic </a:t>
            </a:r>
            <a:r>
              <a:rPr sz="2200" spc="-140" dirty="0">
                <a:solidFill>
                  <a:srgbClr val="F3F3F3"/>
                </a:solidFill>
                <a:latin typeface="Verdana"/>
                <a:cs typeface="Verdana"/>
              </a:rPr>
              <a:t>audit, </a:t>
            </a:r>
            <a:r>
              <a:rPr sz="2200" spc="-85" dirty="0">
                <a:solidFill>
                  <a:srgbClr val="F3F3F3"/>
                </a:solidFill>
                <a:latin typeface="Verdana"/>
                <a:cs typeface="Verdana"/>
              </a:rPr>
              <a:t>refers </a:t>
            </a:r>
            <a:r>
              <a:rPr sz="2200" spc="-80" dirty="0">
                <a:solidFill>
                  <a:srgbClr val="F3F3F3"/>
                </a:solidFill>
                <a:latin typeface="Verdana"/>
                <a:cs typeface="Verdana"/>
              </a:rPr>
              <a:t>to </a:t>
            </a:r>
            <a:r>
              <a:rPr sz="2200" spc="-120" dirty="0">
                <a:solidFill>
                  <a:srgbClr val="F3F3F3"/>
                </a:solidFill>
                <a:latin typeface="Verdana"/>
                <a:cs typeface="Verdana"/>
              </a:rPr>
              <a:t>the </a:t>
            </a:r>
            <a:r>
              <a:rPr sz="2200" spc="-70" dirty="0">
                <a:solidFill>
                  <a:srgbClr val="F3F3F3"/>
                </a:solidFill>
                <a:latin typeface="Verdana"/>
                <a:cs typeface="Verdana"/>
              </a:rPr>
              <a:t>application </a:t>
            </a:r>
            <a:r>
              <a:rPr sz="2200" spc="-15" dirty="0">
                <a:solidFill>
                  <a:srgbClr val="F3F3F3"/>
                </a:solidFill>
                <a:latin typeface="Verdana"/>
                <a:cs typeface="Verdana"/>
              </a:rPr>
              <a:t>of</a:t>
            </a:r>
            <a:r>
              <a:rPr sz="2200" spc="-585" dirty="0">
                <a:solidFill>
                  <a:srgbClr val="F3F3F3"/>
                </a:solidFill>
                <a:latin typeface="Verdana"/>
                <a:cs typeface="Verdana"/>
              </a:rPr>
              <a:t> </a:t>
            </a:r>
            <a:r>
              <a:rPr sz="2200" spc="-75" dirty="0">
                <a:solidFill>
                  <a:srgbClr val="F3F3F3"/>
                </a:solidFill>
                <a:latin typeface="Verdana"/>
                <a:cs typeface="Verdana"/>
              </a:rPr>
              <a:t>accounting  </a:t>
            </a:r>
            <a:r>
              <a:rPr sz="2200" spc="-100" dirty="0">
                <a:solidFill>
                  <a:srgbClr val="F3F3F3"/>
                </a:solidFill>
                <a:latin typeface="Verdana"/>
                <a:cs typeface="Verdana"/>
              </a:rPr>
              <a:t>methods </a:t>
            </a:r>
            <a:r>
              <a:rPr sz="2200" spc="-45" dirty="0">
                <a:solidFill>
                  <a:srgbClr val="F3F3F3"/>
                </a:solidFill>
                <a:latin typeface="Verdana"/>
                <a:cs typeface="Verdana"/>
              </a:rPr>
              <a:t>for </a:t>
            </a:r>
            <a:r>
              <a:rPr sz="2200" spc="-90" dirty="0">
                <a:solidFill>
                  <a:srgbClr val="F3F3F3"/>
                </a:solidFill>
                <a:latin typeface="Verdana"/>
                <a:cs typeface="Verdana"/>
              </a:rPr>
              <a:t>detection </a:t>
            </a:r>
            <a:r>
              <a:rPr sz="2200" spc="-60" dirty="0">
                <a:solidFill>
                  <a:srgbClr val="F3F3F3"/>
                </a:solidFill>
                <a:latin typeface="Verdana"/>
                <a:cs typeface="Verdana"/>
              </a:rPr>
              <a:t>and </a:t>
            </a:r>
            <a:r>
              <a:rPr sz="2200" spc="-85" dirty="0">
                <a:solidFill>
                  <a:srgbClr val="F3F3F3"/>
                </a:solidFill>
                <a:latin typeface="Verdana"/>
                <a:cs typeface="Verdana"/>
              </a:rPr>
              <a:t>gathering </a:t>
            </a:r>
            <a:r>
              <a:rPr sz="2200" spc="-95" dirty="0">
                <a:solidFill>
                  <a:srgbClr val="F3F3F3"/>
                </a:solidFill>
                <a:latin typeface="Verdana"/>
                <a:cs typeface="Verdana"/>
              </a:rPr>
              <a:t>evidence </a:t>
            </a:r>
            <a:r>
              <a:rPr sz="2200" spc="-15" dirty="0">
                <a:solidFill>
                  <a:srgbClr val="F3F3F3"/>
                </a:solidFill>
                <a:latin typeface="Verdana"/>
                <a:cs typeface="Verdana"/>
              </a:rPr>
              <a:t>of  </a:t>
            </a:r>
            <a:r>
              <a:rPr sz="2200" spc="-114" dirty="0">
                <a:solidFill>
                  <a:srgbClr val="F3F3F3"/>
                </a:solidFill>
                <a:latin typeface="Verdana"/>
                <a:cs typeface="Verdana"/>
              </a:rPr>
              <a:t>frauds, </a:t>
            </a:r>
            <a:r>
              <a:rPr sz="2200" spc="-125" dirty="0">
                <a:solidFill>
                  <a:srgbClr val="F3F3F3"/>
                </a:solidFill>
                <a:latin typeface="Verdana"/>
                <a:cs typeface="Verdana"/>
              </a:rPr>
              <a:t>embezzlement, </a:t>
            </a:r>
            <a:r>
              <a:rPr sz="2200" spc="-65" dirty="0">
                <a:solidFill>
                  <a:srgbClr val="F3F3F3"/>
                </a:solidFill>
                <a:latin typeface="Verdana"/>
                <a:cs typeface="Verdana"/>
              </a:rPr>
              <a:t>or </a:t>
            </a:r>
            <a:r>
              <a:rPr sz="2200" spc="-60" dirty="0">
                <a:solidFill>
                  <a:srgbClr val="F3F3F3"/>
                </a:solidFill>
                <a:latin typeface="Verdana"/>
                <a:cs typeface="Verdana"/>
              </a:rPr>
              <a:t>any </a:t>
            </a:r>
            <a:r>
              <a:rPr sz="2200" spc="-100" dirty="0">
                <a:solidFill>
                  <a:srgbClr val="F3F3F3"/>
                </a:solidFill>
                <a:latin typeface="Verdana"/>
                <a:cs typeface="Verdana"/>
              </a:rPr>
              <a:t>other </a:t>
            </a:r>
            <a:r>
              <a:rPr sz="2200" spc="-110" dirty="0">
                <a:solidFill>
                  <a:srgbClr val="F3F3F3"/>
                </a:solidFill>
                <a:latin typeface="Verdana"/>
                <a:cs typeface="Verdana"/>
              </a:rPr>
              <a:t>such </a:t>
            </a:r>
            <a:r>
              <a:rPr sz="2200" spc="-95" dirty="0">
                <a:solidFill>
                  <a:srgbClr val="F3F3F3"/>
                </a:solidFill>
                <a:latin typeface="Verdana"/>
                <a:cs typeface="Verdana"/>
              </a:rPr>
              <a:t>white-collar  </a:t>
            </a:r>
            <a:r>
              <a:rPr sz="2200" spc="-150" dirty="0">
                <a:solidFill>
                  <a:srgbClr val="F3F3F3"/>
                </a:solidFill>
                <a:latin typeface="Verdana"/>
                <a:cs typeface="Verdana"/>
              </a:rPr>
              <a:t>crime.</a:t>
            </a:r>
            <a:endParaRPr sz="2200" dirty="0">
              <a:latin typeface="Verdana"/>
              <a:cs typeface="Verdana"/>
            </a:endParaRPr>
          </a:p>
          <a:p>
            <a:pPr algn="just">
              <a:lnSpc>
                <a:spcPct val="100000"/>
              </a:lnSpc>
              <a:spcBef>
                <a:spcPts val="15"/>
              </a:spcBef>
              <a:buClr>
                <a:srgbClr val="F3F3F3"/>
              </a:buClr>
              <a:buFont typeface="Arial"/>
              <a:buChar char="•"/>
            </a:pPr>
            <a:endParaRPr sz="3150" dirty="0">
              <a:latin typeface="Verdana"/>
              <a:cs typeface="Verdana"/>
            </a:endParaRPr>
          </a:p>
          <a:p>
            <a:pPr marL="469900" marR="5080" indent="-457834" algn="just">
              <a:lnSpc>
                <a:spcPct val="100000"/>
              </a:lnSpc>
              <a:buSzPct val="136363"/>
              <a:buFont typeface="Arial"/>
              <a:buChar char="•"/>
              <a:tabLst>
                <a:tab pos="469265" algn="l"/>
                <a:tab pos="470534" algn="l"/>
              </a:tabLst>
            </a:pPr>
            <a:r>
              <a:rPr sz="2200" spc="-250" dirty="0">
                <a:solidFill>
                  <a:srgbClr val="F3F3F3"/>
                </a:solidFill>
                <a:latin typeface="Verdana"/>
                <a:cs typeface="Verdana"/>
              </a:rPr>
              <a:t>It</a:t>
            </a:r>
            <a:r>
              <a:rPr sz="2200" spc="-175" dirty="0">
                <a:solidFill>
                  <a:srgbClr val="F3F3F3"/>
                </a:solidFill>
                <a:latin typeface="Verdana"/>
                <a:cs typeface="Verdana"/>
              </a:rPr>
              <a:t> </a:t>
            </a:r>
            <a:r>
              <a:rPr sz="2200" spc="-125" dirty="0">
                <a:solidFill>
                  <a:srgbClr val="F3F3F3"/>
                </a:solidFill>
                <a:latin typeface="Verdana"/>
                <a:cs typeface="Verdana"/>
              </a:rPr>
              <a:t>is</a:t>
            </a:r>
            <a:r>
              <a:rPr sz="2200" spc="-165" dirty="0">
                <a:solidFill>
                  <a:srgbClr val="F3F3F3"/>
                </a:solidFill>
                <a:latin typeface="Verdana"/>
                <a:cs typeface="Verdana"/>
              </a:rPr>
              <a:t> </a:t>
            </a:r>
            <a:r>
              <a:rPr sz="2200" spc="-65" dirty="0">
                <a:solidFill>
                  <a:srgbClr val="F3F3F3"/>
                </a:solidFill>
                <a:latin typeface="Verdana"/>
                <a:cs typeface="Verdana"/>
              </a:rPr>
              <a:t>an</a:t>
            </a:r>
            <a:r>
              <a:rPr sz="2200" spc="-165" dirty="0">
                <a:solidFill>
                  <a:srgbClr val="F3F3F3"/>
                </a:solidFill>
                <a:latin typeface="Verdana"/>
                <a:cs typeface="Verdana"/>
              </a:rPr>
              <a:t> </a:t>
            </a:r>
            <a:r>
              <a:rPr sz="2200" spc="-105" dirty="0">
                <a:solidFill>
                  <a:srgbClr val="F3F3F3"/>
                </a:solidFill>
                <a:latin typeface="Verdana"/>
                <a:cs typeface="Verdana"/>
              </a:rPr>
              <a:t>examination</a:t>
            </a:r>
            <a:r>
              <a:rPr sz="2200" spc="-125" dirty="0">
                <a:solidFill>
                  <a:srgbClr val="F3F3F3"/>
                </a:solidFill>
                <a:latin typeface="Verdana"/>
                <a:cs typeface="Verdana"/>
              </a:rPr>
              <a:t> </a:t>
            </a:r>
            <a:r>
              <a:rPr sz="2200" spc="-15" dirty="0">
                <a:solidFill>
                  <a:srgbClr val="F3F3F3"/>
                </a:solidFill>
                <a:latin typeface="Verdana"/>
                <a:cs typeface="Verdana"/>
              </a:rPr>
              <a:t>of</a:t>
            </a:r>
            <a:r>
              <a:rPr sz="2200" spc="-170" dirty="0">
                <a:solidFill>
                  <a:srgbClr val="F3F3F3"/>
                </a:solidFill>
                <a:latin typeface="Verdana"/>
                <a:cs typeface="Verdana"/>
              </a:rPr>
              <a:t> </a:t>
            </a:r>
            <a:r>
              <a:rPr sz="2200" dirty="0">
                <a:solidFill>
                  <a:srgbClr val="F3F3F3"/>
                </a:solidFill>
                <a:latin typeface="Verdana"/>
                <a:cs typeface="Verdana"/>
              </a:rPr>
              <a:t>a</a:t>
            </a:r>
            <a:r>
              <a:rPr sz="2200" spc="-175" dirty="0">
                <a:solidFill>
                  <a:srgbClr val="F3F3F3"/>
                </a:solidFill>
                <a:latin typeface="Verdana"/>
                <a:cs typeface="Verdana"/>
              </a:rPr>
              <a:t> </a:t>
            </a:r>
            <a:r>
              <a:rPr sz="2200" spc="-80" dirty="0">
                <a:solidFill>
                  <a:srgbClr val="F3F3F3"/>
                </a:solidFill>
                <a:latin typeface="Verdana"/>
                <a:cs typeface="Verdana"/>
              </a:rPr>
              <a:t>company’s</a:t>
            </a:r>
            <a:r>
              <a:rPr sz="2200" spc="-145" dirty="0">
                <a:solidFill>
                  <a:srgbClr val="F3F3F3"/>
                </a:solidFill>
                <a:latin typeface="Verdana"/>
                <a:cs typeface="Verdana"/>
              </a:rPr>
              <a:t> </a:t>
            </a:r>
            <a:r>
              <a:rPr sz="2200" spc="-70" dirty="0">
                <a:solidFill>
                  <a:srgbClr val="F3F3F3"/>
                </a:solidFill>
                <a:latin typeface="Verdana"/>
                <a:cs typeface="Verdana"/>
              </a:rPr>
              <a:t>financial</a:t>
            </a:r>
            <a:r>
              <a:rPr sz="2200" spc="-155" dirty="0">
                <a:solidFill>
                  <a:srgbClr val="F3F3F3"/>
                </a:solidFill>
                <a:latin typeface="Verdana"/>
                <a:cs typeface="Verdana"/>
              </a:rPr>
              <a:t> </a:t>
            </a:r>
            <a:r>
              <a:rPr sz="2200" spc="-75" dirty="0">
                <a:solidFill>
                  <a:srgbClr val="F3F3F3"/>
                </a:solidFill>
                <a:latin typeface="Verdana"/>
                <a:cs typeface="Verdana"/>
              </a:rPr>
              <a:t>records</a:t>
            </a:r>
            <a:r>
              <a:rPr sz="2200" spc="-155" dirty="0">
                <a:solidFill>
                  <a:srgbClr val="F3F3F3"/>
                </a:solidFill>
                <a:latin typeface="Verdana"/>
                <a:cs typeface="Verdana"/>
              </a:rPr>
              <a:t> </a:t>
            </a:r>
            <a:r>
              <a:rPr sz="2200" spc="-80" dirty="0">
                <a:solidFill>
                  <a:srgbClr val="F3F3F3"/>
                </a:solidFill>
                <a:latin typeface="Verdana"/>
                <a:cs typeface="Verdana"/>
              </a:rPr>
              <a:t>to  </a:t>
            </a:r>
            <a:r>
              <a:rPr sz="2200" spc="-100" dirty="0">
                <a:solidFill>
                  <a:srgbClr val="F3F3F3"/>
                </a:solidFill>
                <a:latin typeface="Verdana"/>
                <a:cs typeface="Verdana"/>
              </a:rPr>
              <a:t>derive </a:t>
            </a:r>
            <a:r>
              <a:rPr sz="2200" spc="-95" dirty="0">
                <a:solidFill>
                  <a:srgbClr val="F3F3F3"/>
                </a:solidFill>
                <a:latin typeface="Verdana"/>
                <a:cs typeface="Verdana"/>
              </a:rPr>
              <a:t>evidence </a:t>
            </a:r>
            <a:r>
              <a:rPr sz="2200" spc="-120" dirty="0">
                <a:solidFill>
                  <a:srgbClr val="F3F3F3"/>
                </a:solidFill>
                <a:latin typeface="Verdana"/>
                <a:cs typeface="Verdana"/>
              </a:rPr>
              <a:t>which </a:t>
            </a:r>
            <a:r>
              <a:rPr sz="2200" spc="-50" dirty="0">
                <a:solidFill>
                  <a:srgbClr val="F3F3F3"/>
                </a:solidFill>
                <a:latin typeface="Verdana"/>
                <a:cs typeface="Verdana"/>
              </a:rPr>
              <a:t>can </a:t>
            </a:r>
            <a:r>
              <a:rPr sz="2200" spc="-70" dirty="0">
                <a:solidFill>
                  <a:srgbClr val="F3F3F3"/>
                </a:solidFill>
                <a:latin typeface="Verdana"/>
                <a:cs typeface="Verdana"/>
              </a:rPr>
              <a:t>be </a:t>
            </a:r>
            <a:r>
              <a:rPr sz="2200" spc="-100" dirty="0">
                <a:solidFill>
                  <a:srgbClr val="F3F3F3"/>
                </a:solidFill>
                <a:latin typeface="Verdana"/>
                <a:cs typeface="Verdana"/>
              </a:rPr>
              <a:t>used </a:t>
            </a:r>
            <a:r>
              <a:rPr sz="2200" spc="-130" dirty="0">
                <a:solidFill>
                  <a:srgbClr val="F3F3F3"/>
                </a:solidFill>
                <a:latin typeface="Verdana"/>
                <a:cs typeface="Verdana"/>
              </a:rPr>
              <a:t>in </a:t>
            </a:r>
            <a:r>
              <a:rPr sz="2200" dirty="0">
                <a:solidFill>
                  <a:srgbClr val="F3F3F3"/>
                </a:solidFill>
                <a:latin typeface="Verdana"/>
                <a:cs typeface="Verdana"/>
              </a:rPr>
              <a:t>a </a:t>
            </a:r>
            <a:r>
              <a:rPr sz="2200" spc="-85" dirty="0">
                <a:solidFill>
                  <a:srgbClr val="F3F3F3"/>
                </a:solidFill>
                <a:latin typeface="Verdana"/>
                <a:cs typeface="Verdana"/>
              </a:rPr>
              <a:t>court </a:t>
            </a:r>
            <a:r>
              <a:rPr sz="2200" spc="-15" dirty="0">
                <a:solidFill>
                  <a:srgbClr val="F3F3F3"/>
                </a:solidFill>
                <a:latin typeface="Verdana"/>
                <a:cs typeface="Verdana"/>
              </a:rPr>
              <a:t>of </a:t>
            </a:r>
            <a:r>
              <a:rPr sz="2200" spc="-85" dirty="0">
                <a:solidFill>
                  <a:srgbClr val="F3F3F3"/>
                </a:solidFill>
                <a:latin typeface="Verdana"/>
                <a:cs typeface="Verdana"/>
              </a:rPr>
              <a:t>law </a:t>
            </a:r>
            <a:r>
              <a:rPr sz="2200" spc="-65" dirty="0">
                <a:solidFill>
                  <a:srgbClr val="F3F3F3"/>
                </a:solidFill>
                <a:latin typeface="Verdana"/>
                <a:cs typeface="Verdana"/>
              </a:rPr>
              <a:t>or  </a:t>
            </a:r>
            <a:r>
              <a:rPr sz="2200" spc="-60" dirty="0">
                <a:solidFill>
                  <a:srgbClr val="F3F3F3"/>
                </a:solidFill>
                <a:latin typeface="Verdana"/>
                <a:cs typeface="Verdana"/>
              </a:rPr>
              <a:t>legal</a:t>
            </a:r>
            <a:r>
              <a:rPr sz="2200" spc="-190" dirty="0">
                <a:solidFill>
                  <a:srgbClr val="F3F3F3"/>
                </a:solidFill>
                <a:latin typeface="Verdana"/>
                <a:cs typeface="Verdana"/>
              </a:rPr>
              <a:t> </a:t>
            </a:r>
            <a:r>
              <a:rPr sz="2200" spc="-100" dirty="0">
                <a:solidFill>
                  <a:srgbClr val="F3F3F3"/>
                </a:solidFill>
                <a:latin typeface="Verdana"/>
                <a:cs typeface="Verdana"/>
              </a:rPr>
              <a:t>proceeding.</a:t>
            </a:r>
            <a:endParaRPr sz="2200" dirty="0">
              <a:latin typeface="Verdana"/>
              <a:cs typeface="Verdana"/>
            </a:endParaRPr>
          </a:p>
          <a:p>
            <a:pPr algn="just">
              <a:lnSpc>
                <a:spcPct val="100000"/>
              </a:lnSpc>
              <a:spcBef>
                <a:spcPts val="10"/>
              </a:spcBef>
              <a:buClr>
                <a:srgbClr val="F3F3F3"/>
              </a:buClr>
              <a:buFont typeface="Arial"/>
              <a:buChar char="•"/>
            </a:pPr>
            <a:endParaRPr sz="3150" dirty="0">
              <a:latin typeface="Verdana"/>
              <a:cs typeface="Verdana"/>
            </a:endParaRPr>
          </a:p>
          <a:p>
            <a:pPr marL="469900" marR="65405" indent="-457834" algn="just">
              <a:lnSpc>
                <a:spcPct val="100000"/>
              </a:lnSpc>
              <a:spcBef>
                <a:spcPts val="5"/>
              </a:spcBef>
              <a:buSzPct val="136363"/>
              <a:buFont typeface="Arial"/>
              <a:buChar char="•"/>
              <a:tabLst>
                <a:tab pos="469265" algn="l"/>
                <a:tab pos="470534" algn="l"/>
              </a:tabLst>
            </a:pPr>
            <a:r>
              <a:rPr sz="2200" spc="-90" dirty="0">
                <a:solidFill>
                  <a:srgbClr val="F3F3F3"/>
                </a:solidFill>
                <a:latin typeface="Verdana"/>
                <a:cs typeface="Verdana"/>
              </a:rPr>
              <a:t>The </a:t>
            </a:r>
            <a:r>
              <a:rPr sz="2200" spc="-85" dirty="0">
                <a:solidFill>
                  <a:srgbClr val="F3F3F3"/>
                </a:solidFill>
                <a:latin typeface="Verdana"/>
                <a:cs typeface="Verdana"/>
              </a:rPr>
              <a:t>failure </a:t>
            </a:r>
            <a:r>
              <a:rPr sz="2200" spc="-15" dirty="0">
                <a:solidFill>
                  <a:srgbClr val="F3F3F3"/>
                </a:solidFill>
                <a:latin typeface="Verdana"/>
                <a:cs typeface="Verdana"/>
              </a:rPr>
              <a:t>of </a:t>
            </a:r>
            <a:r>
              <a:rPr sz="2200" spc="-95" dirty="0">
                <a:solidFill>
                  <a:srgbClr val="F3F3F3"/>
                </a:solidFill>
                <a:latin typeface="Verdana"/>
                <a:cs typeface="Verdana"/>
              </a:rPr>
              <a:t>some </a:t>
            </a:r>
            <a:r>
              <a:rPr sz="2200" spc="-75" dirty="0">
                <a:solidFill>
                  <a:srgbClr val="F3F3F3"/>
                </a:solidFill>
                <a:latin typeface="Verdana"/>
                <a:cs typeface="Verdana"/>
              </a:rPr>
              <a:t>formerly </a:t>
            </a:r>
            <a:r>
              <a:rPr sz="2200" spc="-100" dirty="0">
                <a:solidFill>
                  <a:srgbClr val="F3F3F3"/>
                </a:solidFill>
                <a:latin typeface="Verdana"/>
                <a:cs typeface="Verdana"/>
              </a:rPr>
              <a:t>prominent </a:t>
            </a:r>
            <a:r>
              <a:rPr sz="2200" spc="-85" dirty="0">
                <a:solidFill>
                  <a:srgbClr val="F3F3F3"/>
                </a:solidFill>
                <a:latin typeface="Verdana"/>
                <a:cs typeface="Verdana"/>
              </a:rPr>
              <a:t>public  </a:t>
            </a:r>
            <a:r>
              <a:rPr sz="2200" spc="-80" dirty="0">
                <a:solidFill>
                  <a:srgbClr val="F3F3F3"/>
                </a:solidFill>
                <a:latin typeface="Verdana"/>
                <a:cs typeface="Verdana"/>
              </a:rPr>
              <a:t>companies </a:t>
            </a:r>
            <a:r>
              <a:rPr sz="2200" spc="-110" dirty="0">
                <a:solidFill>
                  <a:srgbClr val="F3F3F3"/>
                </a:solidFill>
                <a:latin typeface="Verdana"/>
                <a:cs typeface="Verdana"/>
              </a:rPr>
              <a:t>such </a:t>
            </a:r>
            <a:r>
              <a:rPr sz="2200" spc="-60" dirty="0">
                <a:solidFill>
                  <a:srgbClr val="F3F3F3"/>
                </a:solidFill>
                <a:latin typeface="Verdana"/>
                <a:cs typeface="Verdana"/>
              </a:rPr>
              <a:t>as </a:t>
            </a:r>
            <a:r>
              <a:rPr sz="2200" spc="-150" dirty="0">
                <a:solidFill>
                  <a:srgbClr val="F3F3F3"/>
                </a:solidFill>
                <a:latin typeface="Verdana"/>
                <a:cs typeface="Verdana"/>
              </a:rPr>
              <a:t>Enron, </a:t>
            </a:r>
            <a:r>
              <a:rPr sz="2200" spc="-110" dirty="0">
                <a:solidFill>
                  <a:srgbClr val="F3F3F3"/>
                </a:solidFill>
                <a:latin typeface="Verdana"/>
                <a:cs typeface="Verdana"/>
              </a:rPr>
              <a:t>WorldCom, </a:t>
            </a:r>
            <a:r>
              <a:rPr sz="2200" spc="-130" dirty="0">
                <a:solidFill>
                  <a:srgbClr val="F3F3F3"/>
                </a:solidFill>
                <a:latin typeface="Verdana"/>
                <a:cs typeface="Verdana"/>
              </a:rPr>
              <a:t>Xerox  </a:t>
            </a:r>
            <a:r>
              <a:rPr sz="2200" spc="-75" dirty="0">
                <a:solidFill>
                  <a:srgbClr val="F3F3F3"/>
                </a:solidFill>
                <a:latin typeface="Verdana"/>
                <a:cs typeface="Verdana"/>
              </a:rPr>
              <a:t>Corporation </a:t>
            </a:r>
            <a:r>
              <a:rPr sz="2200" spc="-60" dirty="0">
                <a:solidFill>
                  <a:srgbClr val="F3F3F3"/>
                </a:solidFill>
                <a:latin typeface="Verdana"/>
                <a:cs typeface="Verdana"/>
              </a:rPr>
              <a:t>and </a:t>
            </a:r>
            <a:r>
              <a:rPr sz="2200" spc="-100" dirty="0">
                <a:solidFill>
                  <a:srgbClr val="F3F3F3"/>
                </a:solidFill>
                <a:latin typeface="Verdana"/>
                <a:cs typeface="Verdana"/>
              </a:rPr>
              <a:t>Satyam Computer </a:t>
            </a:r>
            <a:r>
              <a:rPr sz="2200" spc="-120" dirty="0">
                <a:solidFill>
                  <a:srgbClr val="F3F3F3"/>
                </a:solidFill>
                <a:latin typeface="Verdana"/>
                <a:cs typeface="Verdana"/>
              </a:rPr>
              <a:t>Services </a:t>
            </a:r>
            <a:r>
              <a:rPr sz="2200" spc="-80" dirty="0">
                <a:solidFill>
                  <a:srgbClr val="F3F3F3"/>
                </a:solidFill>
                <a:latin typeface="Verdana"/>
                <a:cs typeface="Verdana"/>
              </a:rPr>
              <a:t>fueled</a:t>
            </a:r>
            <a:r>
              <a:rPr sz="2200" spc="-455" dirty="0">
                <a:solidFill>
                  <a:srgbClr val="F3F3F3"/>
                </a:solidFill>
                <a:latin typeface="Verdana"/>
                <a:cs typeface="Verdana"/>
              </a:rPr>
              <a:t> </a:t>
            </a:r>
            <a:r>
              <a:rPr sz="2200" spc="-120" dirty="0">
                <a:solidFill>
                  <a:srgbClr val="F3F3F3"/>
                </a:solidFill>
                <a:latin typeface="Verdana"/>
                <a:cs typeface="Verdana"/>
              </a:rPr>
              <a:t>the  </a:t>
            </a:r>
            <a:r>
              <a:rPr sz="2200" spc="-90" dirty="0">
                <a:solidFill>
                  <a:srgbClr val="F3F3F3"/>
                </a:solidFill>
                <a:latin typeface="Verdana"/>
                <a:cs typeface="Verdana"/>
              </a:rPr>
              <a:t>prominence </a:t>
            </a:r>
            <a:r>
              <a:rPr sz="2200" spc="-15" dirty="0">
                <a:solidFill>
                  <a:srgbClr val="F3F3F3"/>
                </a:solidFill>
                <a:latin typeface="Verdana"/>
                <a:cs typeface="Verdana"/>
              </a:rPr>
              <a:t>of </a:t>
            </a:r>
            <a:r>
              <a:rPr sz="2200" spc="-75" dirty="0">
                <a:solidFill>
                  <a:srgbClr val="F3F3F3"/>
                </a:solidFill>
                <a:latin typeface="Verdana"/>
                <a:cs typeface="Verdana"/>
              </a:rPr>
              <a:t>forensic</a:t>
            </a:r>
            <a:r>
              <a:rPr sz="2200" spc="-365" dirty="0">
                <a:solidFill>
                  <a:srgbClr val="F3F3F3"/>
                </a:solidFill>
                <a:latin typeface="Verdana"/>
                <a:cs typeface="Verdana"/>
              </a:rPr>
              <a:t> </a:t>
            </a:r>
            <a:r>
              <a:rPr sz="2200" spc="-95" dirty="0">
                <a:solidFill>
                  <a:srgbClr val="F3F3F3"/>
                </a:solidFill>
                <a:latin typeface="Verdana"/>
                <a:cs typeface="Verdana"/>
              </a:rPr>
              <a:t>auditing</a:t>
            </a:r>
            <a:endParaRPr sz="2200" dirty="0">
              <a:latin typeface="Verdana"/>
              <a:cs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15"/>
          </p:nvPr>
        </p:nvSpPr>
        <p:spPr>
          <a:xfrm>
            <a:off x="8765158" y="6511849"/>
            <a:ext cx="255270" cy="21590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70" dirty="0"/>
              <a:pPr marL="38100">
                <a:lnSpc>
                  <a:spcPct val="100000"/>
                </a:lnSpc>
                <a:spcBef>
                  <a:spcPts val="100"/>
                </a:spcBef>
              </a:pPr>
              <a:t>46</a:t>
            </a:fld>
            <a:endParaRPr spc="-70" dirty="0"/>
          </a:p>
        </p:txBody>
      </p:sp>
      <p:sp>
        <p:nvSpPr>
          <p:cNvPr id="2" name="object 2"/>
          <p:cNvSpPr txBox="1">
            <a:spLocks noGrp="1"/>
          </p:cNvSpPr>
          <p:nvPr>
            <p:ph type="title"/>
          </p:nvPr>
        </p:nvSpPr>
        <p:spPr>
          <a:xfrm>
            <a:off x="1367155" y="378943"/>
            <a:ext cx="6405245" cy="659155"/>
          </a:xfrm>
          <a:prstGeom prst="rect">
            <a:avLst/>
          </a:prstGeom>
        </p:spPr>
        <p:txBody>
          <a:bodyPr vert="horz" wrap="square" lIns="0" tIns="12700" rIns="0" bIns="0" rtlCol="0">
            <a:spAutoFit/>
          </a:bodyPr>
          <a:lstStyle/>
          <a:p>
            <a:pPr marL="12700">
              <a:lnSpc>
                <a:spcPct val="100000"/>
              </a:lnSpc>
              <a:spcBef>
                <a:spcPts val="100"/>
              </a:spcBef>
            </a:pPr>
            <a:r>
              <a:rPr spc="-300" dirty="0"/>
              <a:t>FORENSIC</a:t>
            </a:r>
            <a:r>
              <a:rPr spc="-150" dirty="0"/>
              <a:t> </a:t>
            </a:r>
            <a:r>
              <a:rPr spc="-300" dirty="0"/>
              <a:t>AUDITORS</a:t>
            </a:r>
          </a:p>
        </p:txBody>
      </p:sp>
      <p:sp>
        <p:nvSpPr>
          <p:cNvPr id="3" name="object 3"/>
          <p:cNvSpPr txBox="1"/>
          <p:nvPr/>
        </p:nvSpPr>
        <p:spPr>
          <a:xfrm>
            <a:off x="1225396" y="1518919"/>
            <a:ext cx="7537603" cy="1366520"/>
          </a:xfrm>
          <a:prstGeom prst="rect">
            <a:avLst/>
          </a:prstGeom>
        </p:spPr>
        <p:txBody>
          <a:bodyPr vert="horz" wrap="square" lIns="0" tIns="12065" rIns="0" bIns="0" rtlCol="0">
            <a:spAutoFit/>
          </a:bodyPr>
          <a:lstStyle/>
          <a:p>
            <a:pPr marL="299085" marR="5080" indent="-287020">
              <a:lnSpc>
                <a:spcPct val="100000"/>
              </a:lnSpc>
              <a:spcBef>
                <a:spcPts val="95"/>
              </a:spcBef>
              <a:buSzPct val="125000"/>
              <a:buFont typeface="Arial"/>
              <a:buChar char="•"/>
              <a:tabLst>
                <a:tab pos="299085" algn="l"/>
                <a:tab pos="299720" algn="l"/>
              </a:tabLst>
            </a:pPr>
            <a:r>
              <a:rPr sz="2200" spc="-80" dirty="0">
                <a:solidFill>
                  <a:srgbClr val="FFFFFF"/>
                </a:solidFill>
                <a:latin typeface="Verdana"/>
                <a:cs typeface="Verdana"/>
              </a:rPr>
              <a:t>They </a:t>
            </a:r>
            <a:r>
              <a:rPr sz="2200" spc="-65" dirty="0">
                <a:solidFill>
                  <a:srgbClr val="FFFFFF"/>
                </a:solidFill>
                <a:latin typeface="Verdana"/>
                <a:cs typeface="Verdana"/>
              </a:rPr>
              <a:t>are </a:t>
            </a:r>
            <a:r>
              <a:rPr sz="2200" spc="-90" dirty="0">
                <a:solidFill>
                  <a:srgbClr val="FFFFFF"/>
                </a:solidFill>
                <a:latin typeface="Verdana"/>
                <a:cs typeface="Verdana"/>
              </a:rPr>
              <a:t>retained </a:t>
            </a:r>
            <a:r>
              <a:rPr sz="2200" spc="-55" dirty="0">
                <a:solidFill>
                  <a:srgbClr val="FFFFFF"/>
                </a:solidFill>
                <a:latin typeface="Verdana"/>
                <a:cs typeface="Verdana"/>
              </a:rPr>
              <a:t>by </a:t>
            </a:r>
            <a:r>
              <a:rPr sz="2200" spc="-135" dirty="0">
                <a:solidFill>
                  <a:srgbClr val="FFFFFF"/>
                </a:solidFill>
                <a:latin typeface="Verdana"/>
                <a:cs typeface="Verdana"/>
              </a:rPr>
              <a:t>banks, </a:t>
            </a:r>
            <a:r>
              <a:rPr sz="2200" spc="-130" dirty="0">
                <a:solidFill>
                  <a:srgbClr val="FFFFFF"/>
                </a:solidFill>
                <a:latin typeface="Verdana"/>
                <a:cs typeface="Verdana"/>
              </a:rPr>
              <a:t>courts, </a:t>
            </a:r>
            <a:r>
              <a:rPr sz="2200" spc="-110" dirty="0">
                <a:solidFill>
                  <a:srgbClr val="FFFFFF"/>
                </a:solidFill>
                <a:latin typeface="Verdana"/>
                <a:cs typeface="Verdana"/>
              </a:rPr>
              <a:t>business  </a:t>
            </a:r>
            <a:r>
              <a:rPr sz="2200" spc="-130" dirty="0">
                <a:solidFill>
                  <a:srgbClr val="FFFFFF"/>
                </a:solidFill>
                <a:latin typeface="Verdana"/>
                <a:cs typeface="Verdana"/>
              </a:rPr>
              <a:t>communities, </a:t>
            </a:r>
            <a:r>
              <a:rPr sz="2200" spc="-70" dirty="0">
                <a:solidFill>
                  <a:srgbClr val="FFFFFF"/>
                </a:solidFill>
                <a:latin typeface="Verdana"/>
                <a:cs typeface="Verdana"/>
              </a:rPr>
              <a:t>police </a:t>
            </a:r>
            <a:r>
              <a:rPr sz="2200" spc="-105" dirty="0">
                <a:solidFill>
                  <a:srgbClr val="FFFFFF"/>
                </a:solidFill>
                <a:latin typeface="Verdana"/>
                <a:cs typeface="Verdana"/>
              </a:rPr>
              <a:t>forces, </a:t>
            </a:r>
            <a:r>
              <a:rPr sz="2200" spc="-125" dirty="0">
                <a:solidFill>
                  <a:srgbClr val="FFFFFF"/>
                </a:solidFill>
                <a:latin typeface="Verdana"/>
                <a:cs typeface="Verdana"/>
              </a:rPr>
              <a:t>lawyers, </a:t>
            </a:r>
            <a:r>
              <a:rPr sz="2200" spc="-95" dirty="0">
                <a:solidFill>
                  <a:srgbClr val="FFFFFF"/>
                </a:solidFill>
                <a:latin typeface="Verdana"/>
                <a:cs typeface="Verdana"/>
              </a:rPr>
              <a:t>insurance  </a:t>
            </a:r>
            <a:r>
              <a:rPr sz="2200" spc="-110" dirty="0">
                <a:solidFill>
                  <a:srgbClr val="FFFFFF"/>
                </a:solidFill>
                <a:latin typeface="Verdana"/>
                <a:cs typeface="Verdana"/>
              </a:rPr>
              <a:t>companies, </a:t>
            </a:r>
            <a:r>
              <a:rPr sz="2200" spc="-100" dirty="0">
                <a:solidFill>
                  <a:srgbClr val="FFFFFF"/>
                </a:solidFill>
                <a:latin typeface="Verdana"/>
                <a:cs typeface="Verdana"/>
              </a:rPr>
              <a:t>government </a:t>
            </a:r>
            <a:r>
              <a:rPr sz="2200" spc="-80" dirty="0">
                <a:solidFill>
                  <a:srgbClr val="FFFFFF"/>
                </a:solidFill>
                <a:latin typeface="Verdana"/>
                <a:cs typeface="Verdana"/>
              </a:rPr>
              <a:t>regulatory bodies</a:t>
            </a:r>
            <a:r>
              <a:rPr sz="2200" spc="-225" dirty="0">
                <a:solidFill>
                  <a:srgbClr val="FFFFFF"/>
                </a:solidFill>
                <a:latin typeface="Verdana"/>
                <a:cs typeface="Verdana"/>
              </a:rPr>
              <a:t> </a:t>
            </a:r>
            <a:r>
              <a:rPr sz="2200" spc="-60" dirty="0">
                <a:solidFill>
                  <a:srgbClr val="FFFFFF"/>
                </a:solidFill>
                <a:latin typeface="Verdana"/>
                <a:cs typeface="Verdana"/>
              </a:rPr>
              <a:t>and  </a:t>
            </a:r>
            <a:r>
              <a:rPr sz="2200" spc="-105" dirty="0">
                <a:solidFill>
                  <a:srgbClr val="FFFFFF"/>
                </a:solidFill>
                <a:latin typeface="Verdana"/>
                <a:cs typeface="Verdana"/>
              </a:rPr>
              <a:t>organizations.</a:t>
            </a:r>
            <a:endParaRPr sz="2200" dirty="0">
              <a:latin typeface="Verdana"/>
              <a:cs typeface="Verdana"/>
            </a:endParaRPr>
          </a:p>
        </p:txBody>
      </p:sp>
      <p:sp>
        <p:nvSpPr>
          <p:cNvPr id="4" name="object 4"/>
          <p:cNvSpPr/>
          <p:nvPr/>
        </p:nvSpPr>
        <p:spPr>
          <a:xfrm>
            <a:off x="3107435" y="2892551"/>
            <a:ext cx="3819144" cy="380390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239895" y="3356609"/>
            <a:ext cx="1569085" cy="239395"/>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a:cs typeface="Arial"/>
              </a:rPr>
              <a:t>Highly</a:t>
            </a:r>
            <a:r>
              <a:rPr sz="1400" b="1" spc="-40" dirty="0">
                <a:latin typeface="Arial"/>
                <a:cs typeface="Arial"/>
              </a:rPr>
              <a:t> </a:t>
            </a:r>
            <a:r>
              <a:rPr sz="1400" b="1" spc="-5" dirty="0">
                <a:latin typeface="Arial"/>
                <a:cs typeface="Arial"/>
              </a:rPr>
              <a:t>specialized</a:t>
            </a:r>
            <a:endParaRPr sz="1400">
              <a:latin typeface="Arial"/>
              <a:cs typeface="Arial"/>
            </a:endParaRPr>
          </a:p>
        </p:txBody>
      </p:sp>
      <p:sp>
        <p:nvSpPr>
          <p:cNvPr id="6" name="object 6"/>
          <p:cNvSpPr txBox="1"/>
          <p:nvPr/>
        </p:nvSpPr>
        <p:spPr>
          <a:xfrm>
            <a:off x="5988811" y="4566030"/>
            <a:ext cx="767715" cy="424180"/>
          </a:xfrm>
          <a:prstGeom prst="rect">
            <a:avLst/>
          </a:prstGeom>
        </p:spPr>
        <p:txBody>
          <a:bodyPr vert="horz" wrap="square" lIns="0" tIns="43180" rIns="0" bIns="0" rtlCol="0">
            <a:spAutoFit/>
          </a:bodyPr>
          <a:lstStyle/>
          <a:p>
            <a:pPr marL="65405" marR="5080" indent="-53340">
              <a:lnSpc>
                <a:spcPts val="1450"/>
              </a:lnSpc>
              <a:spcBef>
                <a:spcPts val="340"/>
              </a:spcBef>
            </a:pPr>
            <a:r>
              <a:rPr sz="1400" b="1" dirty="0">
                <a:latin typeface="Arial"/>
                <a:cs typeface="Arial"/>
              </a:rPr>
              <a:t>Effecti</a:t>
            </a:r>
            <a:r>
              <a:rPr sz="1400" b="1" spc="-15" dirty="0">
                <a:latin typeface="Arial"/>
                <a:cs typeface="Arial"/>
              </a:rPr>
              <a:t>v</a:t>
            </a:r>
            <a:r>
              <a:rPr sz="1400" b="1" dirty="0">
                <a:latin typeface="Arial"/>
                <a:cs typeface="Arial"/>
              </a:rPr>
              <a:t>e  listener</a:t>
            </a:r>
            <a:endParaRPr sz="1400">
              <a:latin typeface="Arial"/>
              <a:cs typeface="Arial"/>
            </a:endParaRPr>
          </a:p>
        </p:txBody>
      </p:sp>
      <p:sp>
        <p:nvSpPr>
          <p:cNvPr id="7" name="object 7"/>
          <p:cNvSpPr txBox="1"/>
          <p:nvPr/>
        </p:nvSpPr>
        <p:spPr>
          <a:xfrm>
            <a:off x="4358766" y="5775452"/>
            <a:ext cx="1329055" cy="608330"/>
          </a:xfrm>
          <a:prstGeom prst="rect">
            <a:avLst/>
          </a:prstGeom>
        </p:spPr>
        <p:txBody>
          <a:bodyPr vert="horz" wrap="square" lIns="0" tIns="43180" rIns="0" bIns="0" rtlCol="0">
            <a:spAutoFit/>
          </a:bodyPr>
          <a:lstStyle/>
          <a:p>
            <a:pPr marL="12065" marR="5080" indent="-1270" algn="ctr">
              <a:lnSpc>
                <a:spcPts val="1450"/>
              </a:lnSpc>
              <a:spcBef>
                <a:spcPts val="340"/>
              </a:spcBef>
            </a:pPr>
            <a:r>
              <a:rPr sz="1400" b="1" dirty="0">
                <a:latin typeface="Arial"/>
                <a:cs typeface="Arial"/>
              </a:rPr>
              <a:t>Knowledge </a:t>
            </a:r>
            <a:r>
              <a:rPr sz="1400" b="1" spc="-5" dirty="0">
                <a:latin typeface="Arial"/>
                <a:cs typeface="Arial"/>
              </a:rPr>
              <a:t>of  techniques</a:t>
            </a:r>
            <a:r>
              <a:rPr sz="1400" b="1" spc="-65" dirty="0">
                <a:latin typeface="Arial"/>
                <a:cs typeface="Arial"/>
              </a:rPr>
              <a:t> </a:t>
            </a:r>
            <a:r>
              <a:rPr sz="1400" b="1" spc="-5" dirty="0">
                <a:latin typeface="Arial"/>
                <a:cs typeface="Arial"/>
              </a:rPr>
              <a:t>and  </a:t>
            </a:r>
            <a:r>
              <a:rPr sz="1400" b="1" dirty="0">
                <a:latin typeface="Arial"/>
                <a:cs typeface="Arial"/>
              </a:rPr>
              <a:t>law</a:t>
            </a:r>
            <a:endParaRPr sz="1400">
              <a:latin typeface="Arial"/>
              <a:cs typeface="Arial"/>
            </a:endParaRPr>
          </a:p>
        </p:txBody>
      </p:sp>
      <p:sp>
        <p:nvSpPr>
          <p:cNvPr id="8" name="object 8"/>
          <p:cNvSpPr txBox="1"/>
          <p:nvPr/>
        </p:nvSpPr>
        <p:spPr>
          <a:xfrm>
            <a:off x="3299840" y="4473955"/>
            <a:ext cx="738505" cy="608330"/>
          </a:xfrm>
          <a:prstGeom prst="rect">
            <a:avLst/>
          </a:prstGeom>
        </p:spPr>
        <p:txBody>
          <a:bodyPr vert="horz" wrap="square" lIns="0" tIns="43180" rIns="0" bIns="0" rtlCol="0">
            <a:spAutoFit/>
          </a:bodyPr>
          <a:lstStyle/>
          <a:p>
            <a:pPr marL="12700" marR="5080" algn="ctr">
              <a:lnSpc>
                <a:spcPts val="1450"/>
              </a:lnSpc>
              <a:spcBef>
                <a:spcPts val="340"/>
              </a:spcBef>
            </a:pPr>
            <a:r>
              <a:rPr sz="1400" b="1" dirty="0">
                <a:latin typeface="Arial"/>
                <a:cs typeface="Arial"/>
              </a:rPr>
              <a:t>Scr</a:t>
            </a:r>
            <a:r>
              <a:rPr sz="1400" b="1" spc="-10" dirty="0">
                <a:latin typeface="Arial"/>
                <a:cs typeface="Arial"/>
              </a:rPr>
              <a:t>u</a:t>
            </a:r>
            <a:r>
              <a:rPr sz="1400" b="1" dirty="0">
                <a:latin typeface="Arial"/>
                <a:cs typeface="Arial"/>
              </a:rPr>
              <a:t>ti</a:t>
            </a:r>
            <a:r>
              <a:rPr sz="1400" b="1" spc="-10" dirty="0">
                <a:latin typeface="Arial"/>
                <a:cs typeface="Arial"/>
              </a:rPr>
              <a:t>n</a:t>
            </a:r>
            <a:r>
              <a:rPr sz="1400" b="1" dirty="0">
                <a:latin typeface="Arial"/>
                <a:cs typeface="Arial"/>
              </a:rPr>
              <a:t>y  </a:t>
            </a:r>
            <a:r>
              <a:rPr sz="1400" b="1" spc="-5" dirty="0">
                <a:latin typeface="Arial"/>
                <a:cs typeface="Arial"/>
              </a:rPr>
              <a:t>of the  options</a:t>
            </a:r>
            <a:endParaRPr sz="14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bject 32"/>
          <p:cNvSpPr txBox="1">
            <a:spLocks noGrp="1"/>
          </p:cNvSpPr>
          <p:nvPr>
            <p:ph type="sldNum" sz="quarter" idx="12"/>
          </p:nvPr>
        </p:nvSpPr>
        <p:spPr>
          <a:xfrm>
            <a:off x="8765158" y="6511849"/>
            <a:ext cx="255270" cy="21590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70" dirty="0"/>
              <a:pPr marL="38100">
                <a:lnSpc>
                  <a:spcPct val="100000"/>
                </a:lnSpc>
                <a:spcBef>
                  <a:spcPts val="100"/>
                </a:spcBef>
              </a:pPr>
              <a:t>47</a:t>
            </a:fld>
            <a:endParaRPr spc="-70" dirty="0"/>
          </a:p>
        </p:txBody>
      </p:sp>
      <p:sp>
        <p:nvSpPr>
          <p:cNvPr id="2" name="object 2"/>
          <p:cNvSpPr txBox="1">
            <a:spLocks noGrp="1"/>
          </p:cNvSpPr>
          <p:nvPr>
            <p:ph type="title"/>
          </p:nvPr>
        </p:nvSpPr>
        <p:spPr>
          <a:xfrm>
            <a:off x="457200" y="69091"/>
            <a:ext cx="8229600" cy="997709"/>
          </a:xfrm>
          <a:prstGeom prst="rect">
            <a:avLst/>
          </a:prstGeom>
        </p:spPr>
        <p:txBody>
          <a:bodyPr vert="horz" wrap="square" lIns="0" tIns="12700" rIns="0" bIns="0" rtlCol="0">
            <a:spAutoFit/>
          </a:bodyPr>
          <a:lstStyle/>
          <a:p>
            <a:pPr marL="132080" marR="5080">
              <a:lnSpc>
                <a:spcPct val="100000"/>
              </a:lnSpc>
              <a:spcBef>
                <a:spcPts val="100"/>
              </a:spcBef>
            </a:pPr>
            <a:r>
              <a:rPr sz="3200" spc="-320" dirty="0" smtClean="0"/>
              <a:t>HOW  </a:t>
            </a:r>
            <a:r>
              <a:rPr sz="3200" spc="-465" dirty="0"/>
              <a:t>IS </a:t>
            </a:r>
            <a:r>
              <a:rPr sz="3200" spc="-465" dirty="0" smtClean="0"/>
              <a:t> </a:t>
            </a:r>
            <a:r>
              <a:rPr sz="3200" spc="-300" dirty="0" smtClean="0"/>
              <a:t>FORENSIC </a:t>
            </a:r>
            <a:r>
              <a:rPr sz="3200" spc="-330" dirty="0" smtClean="0"/>
              <a:t>AUDIT  </a:t>
            </a:r>
            <a:r>
              <a:rPr sz="3200" spc="-335" dirty="0"/>
              <a:t>INVESTIGATION  </a:t>
            </a:r>
            <a:r>
              <a:rPr sz="3200" spc="-245" dirty="0"/>
              <a:t>CONDUCTED</a:t>
            </a:r>
            <a:r>
              <a:rPr sz="3200" spc="-155" dirty="0"/>
              <a:t> </a:t>
            </a:r>
            <a:r>
              <a:rPr sz="3200" spc="-220" dirty="0"/>
              <a:t>?</a:t>
            </a:r>
          </a:p>
        </p:txBody>
      </p:sp>
      <p:grpSp>
        <p:nvGrpSpPr>
          <p:cNvPr id="3" name="object 3"/>
          <p:cNvGrpSpPr/>
          <p:nvPr/>
        </p:nvGrpSpPr>
        <p:grpSpPr>
          <a:xfrm>
            <a:off x="2022348" y="1129283"/>
            <a:ext cx="2143125" cy="1295400"/>
            <a:chOff x="2022348" y="1129283"/>
            <a:chExt cx="2143125" cy="1295400"/>
          </a:xfrm>
        </p:grpSpPr>
        <p:sp>
          <p:nvSpPr>
            <p:cNvPr id="4" name="object 4"/>
            <p:cNvSpPr/>
            <p:nvPr/>
          </p:nvSpPr>
          <p:spPr>
            <a:xfrm>
              <a:off x="2035302" y="1142237"/>
              <a:ext cx="2117090" cy="1270000"/>
            </a:xfrm>
            <a:custGeom>
              <a:avLst/>
              <a:gdLst/>
              <a:ahLst/>
              <a:cxnLst/>
              <a:rect l="l" t="t" r="r" b="b"/>
              <a:pathLst>
                <a:path w="2117090" h="1270000">
                  <a:moveTo>
                    <a:pt x="1989836" y="0"/>
                  </a:moveTo>
                  <a:lnTo>
                    <a:pt x="127000" y="0"/>
                  </a:lnTo>
                  <a:lnTo>
                    <a:pt x="77581" y="9985"/>
                  </a:lnTo>
                  <a:lnTo>
                    <a:pt x="37211" y="37211"/>
                  </a:lnTo>
                  <a:lnTo>
                    <a:pt x="9985" y="77581"/>
                  </a:lnTo>
                  <a:lnTo>
                    <a:pt x="0" y="127000"/>
                  </a:lnTo>
                  <a:lnTo>
                    <a:pt x="0" y="1142491"/>
                  </a:lnTo>
                  <a:lnTo>
                    <a:pt x="9985" y="1191910"/>
                  </a:lnTo>
                  <a:lnTo>
                    <a:pt x="37211" y="1232280"/>
                  </a:lnTo>
                  <a:lnTo>
                    <a:pt x="77581" y="1259506"/>
                  </a:lnTo>
                  <a:lnTo>
                    <a:pt x="127000" y="1269491"/>
                  </a:lnTo>
                  <a:lnTo>
                    <a:pt x="1989836" y="1269491"/>
                  </a:lnTo>
                  <a:lnTo>
                    <a:pt x="2039254" y="1259506"/>
                  </a:lnTo>
                  <a:lnTo>
                    <a:pt x="2079625" y="1232280"/>
                  </a:lnTo>
                  <a:lnTo>
                    <a:pt x="2106850" y="1191910"/>
                  </a:lnTo>
                  <a:lnTo>
                    <a:pt x="2116836" y="1142491"/>
                  </a:lnTo>
                  <a:lnTo>
                    <a:pt x="2116836" y="127000"/>
                  </a:lnTo>
                  <a:lnTo>
                    <a:pt x="2106850" y="77581"/>
                  </a:lnTo>
                  <a:lnTo>
                    <a:pt x="2079625" y="37211"/>
                  </a:lnTo>
                  <a:lnTo>
                    <a:pt x="2039254" y="9985"/>
                  </a:lnTo>
                  <a:lnTo>
                    <a:pt x="1989836" y="0"/>
                  </a:lnTo>
                  <a:close/>
                </a:path>
              </a:pathLst>
            </a:custGeom>
            <a:solidFill>
              <a:srgbClr val="335B74"/>
            </a:solidFill>
          </p:spPr>
          <p:txBody>
            <a:bodyPr wrap="square" lIns="0" tIns="0" rIns="0" bIns="0" rtlCol="0"/>
            <a:lstStyle/>
            <a:p>
              <a:endParaRPr/>
            </a:p>
          </p:txBody>
        </p:sp>
        <p:sp>
          <p:nvSpPr>
            <p:cNvPr id="5" name="object 5"/>
            <p:cNvSpPr/>
            <p:nvPr/>
          </p:nvSpPr>
          <p:spPr>
            <a:xfrm>
              <a:off x="2035302" y="1142237"/>
              <a:ext cx="2117090" cy="1270000"/>
            </a:xfrm>
            <a:custGeom>
              <a:avLst/>
              <a:gdLst/>
              <a:ahLst/>
              <a:cxnLst/>
              <a:rect l="l" t="t" r="r" b="b"/>
              <a:pathLst>
                <a:path w="2117090" h="1270000">
                  <a:moveTo>
                    <a:pt x="0" y="127000"/>
                  </a:moveTo>
                  <a:lnTo>
                    <a:pt x="9985" y="77581"/>
                  </a:lnTo>
                  <a:lnTo>
                    <a:pt x="37211" y="37211"/>
                  </a:lnTo>
                  <a:lnTo>
                    <a:pt x="77581" y="9985"/>
                  </a:lnTo>
                  <a:lnTo>
                    <a:pt x="127000" y="0"/>
                  </a:lnTo>
                  <a:lnTo>
                    <a:pt x="1989836" y="0"/>
                  </a:lnTo>
                  <a:lnTo>
                    <a:pt x="2039254" y="9985"/>
                  </a:lnTo>
                  <a:lnTo>
                    <a:pt x="2079625" y="37211"/>
                  </a:lnTo>
                  <a:lnTo>
                    <a:pt x="2106850" y="77581"/>
                  </a:lnTo>
                  <a:lnTo>
                    <a:pt x="2116836" y="127000"/>
                  </a:lnTo>
                  <a:lnTo>
                    <a:pt x="2116836" y="1142491"/>
                  </a:lnTo>
                  <a:lnTo>
                    <a:pt x="2106850" y="1191910"/>
                  </a:lnTo>
                  <a:lnTo>
                    <a:pt x="2079625" y="1232280"/>
                  </a:lnTo>
                  <a:lnTo>
                    <a:pt x="2039254" y="1259506"/>
                  </a:lnTo>
                  <a:lnTo>
                    <a:pt x="1989836" y="1269491"/>
                  </a:lnTo>
                  <a:lnTo>
                    <a:pt x="127000" y="1269491"/>
                  </a:lnTo>
                  <a:lnTo>
                    <a:pt x="77581" y="1259506"/>
                  </a:lnTo>
                  <a:lnTo>
                    <a:pt x="37211" y="1232280"/>
                  </a:lnTo>
                  <a:lnTo>
                    <a:pt x="9985" y="1191910"/>
                  </a:lnTo>
                  <a:lnTo>
                    <a:pt x="0" y="1142491"/>
                  </a:lnTo>
                  <a:lnTo>
                    <a:pt x="0" y="127000"/>
                  </a:lnTo>
                  <a:close/>
                </a:path>
              </a:pathLst>
            </a:custGeom>
            <a:ln w="25907">
              <a:solidFill>
                <a:srgbClr val="DFE2E4"/>
              </a:solidFill>
            </a:ln>
          </p:spPr>
          <p:txBody>
            <a:bodyPr wrap="square" lIns="0" tIns="0" rIns="0" bIns="0" rtlCol="0"/>
            <a:lstStyle/>
            <a:p>
              <a:endParaRPr/>
            </a:p>
          </p:txBody>
        </p:sp>
      </p:grpSp>
      <p:sp>
        <p:nvSpPr>
          <p:cNvPr id="6" name="object 6"/>
          <p:cNvSpPr txBox="1"/>
          <p:nvPr/>
        </p:nvSpPr>
        <p:spPr>
          <a:xfrm>
            <a:off x="2310764" y="1455242"/>
            <a:ext cx="1565275" cy="595630"/>
          </a:xfrm>
          <a:prstGeom prst="rect">
            <a:avLst/>
          </a:prstGeom>
        </p:spPr>
        <p:txBody>
          <a:bodyPr vert="horz" wrap="square" lIns="0" tIns="13335" rIns="0" bIns="0" rtlCol="0">
            <a:spAutoFit/>
          </a:bodyPr>
          <a:lstStyle/>
          <a:p>
            <a:pPr marL="12700">
              <a:lnSpc>
                <a:spcPts val="2240"/>
              </a:lnSpc>
              <a:spcBef>
                <a:spcPts val="105"/>
              </a:spcBef>
            </a:pPr>
            <a:r>
              <a:rPr sz="2000" dirty="0">
                <a:solidFill>
                  <a:srgbClr val="FFFFFF"/>
                </a:solidFill>
                <a:latin typeface="Arial"/>
                <a:cs typeface="Arial"/>
              </a:rPr>
              <a:t>Accepting</a:t>
            </a:r>
            <a:r>
              <a:rPr sz="2000" spc="-95" dirty="0">
                <a:solidFill>
                  <a:srgbClr val="FFFFFF"/>
                </a:solidFill>
                <a:latin typeface="Arial"/>
                <a:cs typeface="Arial"/>
              </a:rPr>
              <a:t> </a:t>
            </a:r>
            <a:r>
              <a:rPr sz="2000" dirty="0">
                <a:solidFill>
                  <a:srgbClr val="FFFFFF"/>
                </a:solidFill>
                <a:latin typeface="Arial"/>
                <a:cs typeface="Arial"/>
              </a:rPr>
              <a:t>the</a:t>
            </a:r>
            <a:endParaRPr sz="2000">
              <a:latin typeface="Arial"/>
              <a:cs typeface="Arial"/>
            </a:endParaRPr>
          </a:p>
          <a:p>
            <a:pPr marL="74930">
              <a:lnSpc>
                <a:spcPts val="2240"/>
              </a:lnSpc>
            </a:pPr>
            <a:r>
              <a:rPr sz="2000" dirty="0">
                <a:solidFill>
                  <a:srgbClr val="FFFFFF"/>
                </a:solidFill>
                <a:latin typeface="Arial"/>
                <a:cs typeface="Arial"/>
              </a:rPr>
              <a:t>investigation</a:t>
            </a:r>
            <a:endParaRPr sz="2000">
              <a:latin typeface="Arial"/>
              <a:cs typeface="Arial"/>
            </a:endParaRPr>
          </a:p>
        </p:txBody>
      </p:sp>
      <p:sp>
        <p:nvSpPr>
          <p:cNvPr id="7" name="object 7"/>
          <p:cNvSpPr/>
          <p:nvPr/>
        </p:nvSpPr>
        <p:spPr>
          <a:xfrm>
            <a:off x="4337303" y="1514855"/>
            <a:ext cx="449580" cy="524510"/>
          </a:xfrm>
          <a:custGeom>
            <a:avLst/>
            <a:gdLst/>
            <a:ahLst/>
            <a:cxnLst/>
            <a:rect l="l" t="t" r="r" b="b"/>
            <a:pathLst>
              <a:path w="449579" h="524510">
                <a:moveTo>
                  <a:pt x="224790" y="0"/>
                </a:moveTo>
                <a:lnTo>
                  <a:pt x="224790" y="104902"/>
                </a:lnTo>
                <a:lnTo>
                  <a:pt x="0" y="104902"/>
                </a:lnTo>
                <a:lnTo>
                  <a:pt x="0" y="419354"/>
                </a:lnTo>
                <a:lnTo>
                  <a:pt x="224790" y="419354"/>
                </a:lnTo>
                <a:lnTo>
                  <a:pt x="224790" y="524256"/>
                </a:lnTo>
                <a:lnTo>
                  <a:pt x="449580" y="262128"/>
                </a:lnTo>
                <a:lnTo>
                  <a:pt x="224790" y="0"/>
                </a:lnTo>
                <a:close/>
              </a:path>
            </a:pathLst>
          </a:custGeom>
          <a:solidFill>
            <a:srgbClr val="ACB5BB"/>
          </a:solidFill>
        </p:spPr>
        <p:txBody>
          <a:bodyPr wrap="square" lIns="0" tIns="0" rIns="0" bIns="0" rtlCol="0"/>
          <a:lstStyle/>
          <a:p>
            <a:endParaRPr/>
          </a:p>
        </p:txBody>
      </p:sp>
      <p:grpSp>
        <p:nvGrpSpPr>
          <p:cNvPr id="8" name="object 8"/>
          <p:cNvGrpSpPr/>
          <p:nvPr/>
        </p:nvGrpSpPr>
        <p:grpSpPr>
          <a:xfrm>
            <a:off x="4986528" y="1129283"/>
            <a:ext cx="2143125" cy="1295400"/>
            <a:chOff x="4986528" y="1129283"/>
            <a:chExt cx="2143125" cy="1295400"/>
          </a:xfrm>
        </p:grpSpPr>
        <p:sp>
          <p:nvSpPr>
            <p:cNvPr id="9" name="object 9"/>
            <p:cNvSpPr/>
            <p:nvPr/>
          </p:nvSpPr>
          <p:spPr>
            <a:xfrm>
              <a:off x="4999482" y="1142237"/>
              <a:ext cx="2117090" cy="1270000"/>
            </a:xfrm>
            <a:custGeom>
              <a:avLst/>
              <a:gdLst/>
              <a:ahLst/>
              <a:cxnLst/>
              <a:rect l="l" t="t" r="r" b="b"/>
              <a:pathLst>
                <a:path w="2117090" h="1270000">
                  <a:moveTo>
                    <a:pt x="1989836" y="0"/>
                  </a:moveTo>
                  <a:lnTo>
                    <a:pt x="127000" y="0"/>
                  </a:lnTo>
                  <a:lnTo>
                    <a:pt x="77581" y="9985"/>
                  </a:lnTo>
                  <a:lnTo>
                    <a:pt x="37211" y="37211"/>
                  </a:lnTo>
                  <a:lnTo>
                    <a:pt x="9985" y="77581"/>
                  </a:lnTo>
                  <a:lnTo>
                    <a:pt x="0" y="127000"/>
                  </a:lnTo>
                  <a:lnTo>
                    <a:pt x="0" y="1142491"/>
                  </a:lnTo>
                  <a:lnTo>
                    <a:pt x="9985" y="1191910"/>
                  </a:lnTo>
                  <a:lnTo>
                    <a:pt x="37211" y="1232280"/>
                  </a:lnTo>
                  <a:lnTo>
                    <a:pt x="77581" y="1259506"/>
                  </a:lnTo>
                  <a:lnTo>
                    <a:pt x="127000" y="1269491"/>
                  </a:lnTo>
                  <a:lnTo>
                    <a:pt x="1989836" y="1269491"/>
                  </a:lnTo>
                  <a:lnTo>
                    <a:pt x="2039254" y="1259506"/>
                  </a:lnTo>
                  <a:lnTo>
                    <a:pt x="2079625" y="1232280"/>
                  </a:lnTo>
                  <a:lnTo>
                    <a:pt x="2106850" y="1191910"/>
                  </a:lnTo>
                  <a:lnTo>
                    <a:pt x="2116836" y="1142491"/>
                  </a:lnTo>
                  <a:lnTo>
                    <a:pt x="2116836" y="127000"/>
                  </a:lnTo>
                  <a:lnTo>
                    <a:pt x="2106850" y="77581"/>
                  </a:lnTo>
                  <a:lnTo>
                    <a:pt x="2079625" y="37211"/>
                  </a:lnTo>
                  <a:lnTo>
                    <a:pt x="2039254" y="9985"/>
                  </a:lnTo>
                  <a:lnTo>
                    <a:pt x="1989836" y="0"/>
                  </a:lnTo>
                  <a:close/>
                </a:path>
              </a:pathLst>
            </a:custGeom>
            <a:solidFill>
              <a:srgbClr val="335B74"/>
            </a:solidFill>
          </p:spPr>
          <p:txBody>
            <a:bodyPr wrap="square" lIns="0" tIns="0" rIns="0" bIns="0" rtlCol="0"/>
            <a:lstStyle/>
            <a:p>
              <a:endParaRPr/>
            </a:p>
          </p:txBody>
        </p:sp>
        <p:sp>
          <p:nvSpPr>
            <p:cNvPr id="10" name="object 10"/>
            <p:cNvSpPr/>
            <p:nvPr/>
          </p:nvSpPr>
          <p:spPr>
            <a:xfrm>
              <a:off x="4999482" y="1142237"/>
              <a:ext cx="2117090" cy="1270000"/>
            </a:xfrm>
            <a:custGeom>
              <a:avLst/>
              <a:gdLst/>
              <a:ahLst/>
              <a:cxnLst/>
              <a:rect l="l" t="t" r="r" b="b"/>
              <a:pathLst>
                <a:path w="2117090" h="1270000">
                  <a:moveTo>
                    <a:pt x="0" y="127000"/>
                  </a:moveTo>
                  <a:lnTo>
                    <a:pt x="9985" y="77581"/>
                  </a:lnTo>
                  <a:lnTo>
                    <a:pt x="37211" y="37211"/>
                  </a:lnTo>
                  <a:lnTo>
                    <a:pt x="77581" y="9985"/>
                  </a:lnTo>
                  <a:lnTo>
                    <a:pt x="127000" y="0"/>
                  </a:lnTo>
                  <a:lnTo>
                    <a:pt x="1989836" y="0"/>
                  </a:lnTo>
                  <a:lnTo>
                    <a:pt x="2039254" y="9985"/>
                  </a:lnTo>
                  <a:lnTo>
                    <a:pt x="2079625" y="37211"/>
                  </a:lnTo>
                  <a:lnTo>
                    <a:pt x="2106850" y="77581"/>
                  </a:lnTo>
                  <a:lnTo>
                    <a:pt x="2116836" y="127000"/>
                  </a:lnTo>
                  <a:lnTo>
                    <a:pt x="2116836" y="1142491"/>
                  </a:lnTo>
                  <a:lnTo>
                    <a:pt x="2106850" y="1191910"/>
                  </a:lnTo>
                  <a:lnTo>
                    <a:pt x="2079625" y="1232280"/>
                  </a:lnTo>
                  <a:lnTo>
                    <a:pt x="2039254" y="1259506"/>
                  </a:lnTo>
                  <a:lnTo>
                    <a:pt x="1989836" y="1269491"/>
                  </a:lnTo>
                  <a:lnTo>
                    <a:pt x="127000" y="1269491"/>
                  </a:lnTo>
                  <a:lnTo>
                    <a:pt x="77581" y="1259506"/>
                  </a:lnTo>
                  <a:lnTo>
                    <a:pt x="37211" y="1232280"/>
                  </a:lnTo>
                  <a:lnTo>
                    <a:pt x="9985" y="1191910"/>
                  </a:lnTo>
                  <a:lnTo>
                    <a:pt x="0" y="1142491"/>
                  </a:lnTo>
                  <a:lnTo>
                    <a:pt x="0" y="127000"/>
                  </a:lnTo>
                  <a:close/>
                </a:path>
              </a:pathLst>
            </a:custGeom>
            <a:ln w="25907">
              <a:solidFill>
                <a:srgbClr val="DFE2E4"/>
              </a:solidFill>
            </a:ln>
          </p:spPr>
          <p:txBody>
            <a:bodyPr wrap="square" lIns="0" tIns="0" rIns="0" bIns="0" rtlCol="0"/>
            <a:lstStyle/>
            <a:p>
              <a:endParaRPr/>
            </a:p>
          </p:txBody>
        </p:sp>
      </p:grpSp>
      <p:sp>
        <p:nvSpPr>
          <p:cNvPr id="11" name="object 11"/>
          <p:cNvSpPr txBox="1"/>
          <p:nvPr/>
        </p:nvSpPr>
        <p:spPr>
          <a:xfrm>
            <a:off x="5337428" y="1455242"/>
            <a:ext cx="1440180" cy="595630"/>
          </a:xfrm>
          <a:prstGeom prst="rect">
            <a:avLst/>
          </a:prstGeom>
        </p:spPr>
        <p:txBody>
          <a:bodyPr vert="horz" wrap="square" lIns="0" tIns="13335" rIns="0" bIns="0" rtlCol="0">
            <a:spAutoFit/>
          </a:bodyPr>
          <a:lstStyle/>
          <a:p>
            <a:pPr marL="12700">
              <a:lnSpc>
                <a:spcPts val="2240"/>
              </a:lnSpc>
              <a:spcBef>
                <a:spcPts val="105"/>
              </a:spcBef>
            </a:pPr>
            <a:r>
              <a:rPr sz="2000" dirty="0">
                <a:solidFill>
                  <a:srgbClr val="FFFFFF"/>
                </a:solidFill>
                <a:latin typeface="Arial"/>
                <a:cs typeface="Arial"/>
              </a:rPr>
              <a:t>Planning</a:t>
            </a:r>
            <a:r>
              <a:rPr sz="2000" spc="-100" dirty="0">
                <a:solidFill>
                  <a:srgbClr val="FFFFFF"/>
                </a:solidFill>
                <a:latin typeface="Arial"/>
                <a:cs typeface="Arial"/>
              </a:rPr>
              <a:t> </a:t>
            </a:r>
            <a:r>
              <a:rPr sz="2000" dirty="0">
                <a:solidFill>
                  <a:srgbClr val="FFFFFF"/>
                </a:solidFill>
                <a:latin typeface="Arial"/>
                <a:cs typeface="Arial"/>
              </a:rPr>
              <a:t>the</a:t>
            </a:r>
            <a:endParaRPr sz="2000">
              <a:latin typeface="Arial"/>
              <a:cs typeface="Arial"/>
            </a:endParaRPr>
          </a:p>
          <a:p>
            <a:pPr marL="12700">
              <a:lnSpc>
                <a:spcPts val="2240"/>
              </a:lnSpc>
            </a:pPr>
            <a:r>
              <a:rPr sz="2000" dirty="0">
                <a:solidFill>
                  <a:srgbClr val="FFFFFF"/>
                </a:solidFill>
                <a:latin typeface="Arial"/>
                <a:cs typeface="Arial"/>
              </a:rPr>
              <a:t>investigation</a:t>
            </a:r>
            <a:endParaRPr sz="2000">
              <a:latin typeface="Arial"/>
              <a:cs typeface="Arial"/>
            </a:endParaRPr>
          </a:p>
        </p:txBody>
      </p:sp>
      <p:sp>
        <p:nvSpPr>
          <p:cNvPr id="12" name="object 12"/>
          <p:cNvSpPr/>
          <p:nvPr/>
        </p:nvSpPr>
        <p:spPr>
          <a:xfrm>
            <a:off x="5794247" y="2598420"/>
            <a:ext cx="524510" cy="448309"/>
          </a:xfrm>
          <a:custGeom>
            <a:avLst/>
            <a:gdLst/>
            <a:ahLst/>
            <a:cxnLst/>
            <a:rect l="l" t="t" r="r" b="b"/>
            <a:pathLst>
              <a:path w="524510" h="448310">
                <a:moveTo>
                  <a:pt x="419353" y="0"/>
                </a:moveTo>
                <a:lnTo>
                  <a:pt x="104901" y="0"/>
                </a:lnTo>
                <a:lnTo>
                  <a:pt x="104901" y="224027"/>
                </a:lnTo>
                <a:lnTo>
                  <a:pt x="0" y="224027"/>
                </a:lnTo>
                <a:lnTo>
                  <a:pt x="262127" y="448055"/>
                </a:lnTo>
                <a:lnTo>
                  <a:pt x="524255" y="224027"/>
                </a:lnTo>
                <a:lnTo>
                  <a:pt x="419353" y="224027"/>
                </a:lnTo>
                <a:lnTo>
                  <a:pt x="419353" y="0"/>
                </a:lnTo>
                <a:close/>
              </a:path>
            </a:pathLst>
          </a:custGeom>
          <a:solidFill>
            <a:srgbClr val="ACB5BB"/>
          </a:solidFill>
        </p:spPr>
        <p:txBody>
          <a:bodyPr wrap="square" lIns="0" tIns="0" rIns="0" bIns="0" rtlCol="0"/>
          <a:lstStyle/>
          <a:p>
            <a:endParaRPr/>
          </a:p>
        </p:txBody>
      </p:sp>
      <p:grpSp>
        <p:nvGrpSpPr>
          <p:cNvPr id="13" name="object 13"/>
          <p:cNvGrpSpPr/>
          <p:nvPr/>
        </p:nvGrpSpPr>
        <p:grpSpPr>
          <a:xfrm>
            <a:off x="4986528" y="3246120"/>
            <a:ext cx="2143125" cy="1295400"/>
            <a:chOff x="4986528" y="3246120"/>
            <a:chExt cx="2143125" cy="1295400"/>
          </a:xfrm>
        </p:grpSpPr>
        <p:sp>
          <p:nvSpPr>
            <p:cNvPr id="14" name="object 14"/>
            <p:cNvSpPr/>
            <p:nvPr/>
          </p:nvSpPr>
          <p:spPr>
            <a:xfrm>
              <a:off x="4999482" y="3259074"/>
              <a:ext cx="2117090" cy="1270000"/>
            </a:xfrm>
            <a:custGeom>
              <a:avLst/>
              <a:gdLst/>
              <a:ahLst/>
              <a:cxnLst/>
              <a:rect l="l" t="t" r="r" b="b"/>
              <a:pathLst>
                <a:path w="2117090" h="1270000">
                  <a:moveTo>
                    <a:pt x="1989836" y="0"/>
                  </a:moveTo>
                  <a:lnTo>
                    <a:pt x="127000" y="0"/>
                  </a:lnTo>
                  <a:lnTo>
                    <a:pt x="77581" y="9985"/>
                  </a:lnTo>
                  <a:lnTo>
                    <a:pt x="37211" y="37211"/>
                  </a:lnTo>
                  <a:lnTo>
                    <a:pt x="9985" y="77581"/>
                  </a:lnTo>
                  <a:lnTo>
                    <a:pt x="0" y="127000"/>
                  </a:lnTo>
                  <a:lnTo>
                    <a:pt x="0" y="1142492"/>
                  </a:lnTo>
                  <a:lnTo>
                    <a:pt x="9985" y="1191910"/>
                  </a:lnTo>
                  <a:lnTo>
                    <a:pt x="37211" y="1232281"/>
                  </a:lnTo>
                  <a:lnTo>
                    <a:pt x="77581" y="1259506"/>
                  </a:lnTo>
                  <a:lnTo>
                    <a:pt x="127000" y="1269492"/>
                  </a:lnTo>
                  <a:lnTo>
                    <a:pt x="1989836" y="1269492"/>
                  </a:lnTo>
                  <a:lnTo>
                    <a:pt x="2039254" y="1259506"/>
                  </a:lnTo>
                  <a:lnTo>
                    <a:pt x="2079625" y="1232281"/>
                  </a:lnTo>
                  <a:lnTo>
                    <a:pt x="2106850" y="1191910"/>
                  </a:lnTo>
                  <a:lnTo>
                    <a:pt x="2116836" y="1142492"/>
                  </a:lnTo>
                  <a:lnTo>
                    <a:pt x="2116836" y="127000"/>
                  </a:lnTo>
                  <a:lnTo>
                    <a:pt x="2106850" y="77581"/>
                  </a:lnTo>
                  <a:lnTo>
                    <a:pt x="2079625" y="37211"/>
                  </a:lnTo>
                  <a:lnTo>
                    <a:pt x="2039254" y="9985"/>
                  </a:lnTo>
                  <a:lnTo>
                    <a:pt x="1989836" y="0"/>
                  </a:lnTo>
                  <a:close/>
                </a:path>
              </a:pathLst>
            </a:custGeom>
            <a:solidFill>
              <a:srgbClr val="335B74"/>
            </a:solidFill>
          </p:spPr>
          <p:txBody>
            <a:bodyPr wrap="square" lIns="0" tIns="0" rIns="0" bIns="0" rtlCol="0"/>
            <a:lstStyle/>
            <a:p>
              <a:endParaRPr/>
            </a:p>
          </p:txBody>
        </p:sp>
        <p:sp>
          <p:nvSpPr>
            <p:cNvPr id="15" name="object 15"/>
            <p:cNvSpPr/>
            <p:nvPr/>
          </p:nvSpPr>
          <p:spPr>
            <a:xfrm>
              <a:off x="4999482" y="3259074"/>
              <a:ext cx="2117090" cy="1270000"/>
            </a:xfrm>
            <a:custGeom>
              <a:avLst/>
              <a:gdLst/>
              <a:ahLst/>
              <a:cxnLst/>
              <a:rect l="l" t="t" r="r" b="b"/>
              <a:pathLst>
                <a:path w="2117090" h="1270000">
                  <a:moveTo>
                    <a:pt x="0" y="127000"/>
                  </a:moveTo>
                  <a:lnTo>
                    <a:pt x="9985" y="77581"/>
                  </a:lnTo>
                  <a:lnTo>
                    <a:pt x="37211" y="37211"/>
                  </a:lnTo>
                  <a:lnTo>
                    <a:pt x="77581" y="9985"/>
                  </a:lnTo>
                  <a:lnTo>
                    <a:pt x="127000" y="0"/>
                  </a:lnTo>
                  <a:lnTo>
                    <a:pt x="1989836" y="0"/>
                  </a:lnTo>
                  <a:lnTo>
                    <a:pt x="2039254" y="9985"/>
                  </a:lnTo>
                  <a:lnTo>
                    <a:pt x="2079625" y="37211"/>
                  </a:lnTo>
                  <a:lnTo>
                    <a:pt x="2106850" y="77581"/>
                  </a:lnTo>
                  <a:lnTo>
                    <a:pt x="2116836" y="127000"/>
                  </a:lnTo>
                  <a:lnTo>
                    <a:pt x="2116836" y="1142492"/>
                  </a:lnTo>
                  <a:lnTo>
                    <a:pt x="2106850" y="1191910"/>
                  </a:lnTo>
                  <a:lnTo>
                    <a:pt x="2079625" y="1232281"/>
                  </a:lnTo>
                  <a:lnTo>
                    <a:pt x="2039254" y="1259506"/>
                  </a:lnTo>
                  <a:lnTo>
                    <a:pt x="1989836" y="1269492"/>
                  </a:lnTo>
                  <a:lnTo>
                    <a:pt x="127000" y="1269492"/>
                  </a:lnTo>
                  <a:lnTo>
                    <a:pt x="77581" y="1259506"/>
                  </a:lnTo>
                  <a:lnTo>
                    <a:pt x="37211" y="1232281"/>
                  </a:lnTo>
                  <a:lnTo>
                    <a:pt x="9985" y="1191910"/>
                  </a:lnTo>
                  <a:lnTo>
                    <a:pt x="0" y="1142492"/>
                  </a:lnTo>
                  <a:lnTo>
                    <a:pt x="0" y="127000"/>
                  </a:lnTo>
                  <a:close/>
                </a:path>
              </a:pathLst>
            </a:custGeom>
            <a:ln w="25908">
              <a:solidFill>
                <a:srgbClr val="DFE2E4"/>
              </a:solidFill>
            </a:ln>
          </p:spPr>
          <p:txBody>
            <a:bodyPr wrap="square" lIns="0" tIns="0" rIns="0" bIns="0" rtlCol="0"/>
            <a:lstStyle/>
            <a:p>
              <a:endParaRPr/>
            </a:p>
          </p:txBody>
        </p:sp>
      </p:grpSp>
      <p:sp>
        <p:nvSpPr>
          <p:cNvPr id="16" name="object 16"/>
          <p:cNvSpPr txBox="1"/>
          <p:nvPr/>
        </p:nvSpPr>
        <p:spPr>
          <a:xfrm>
            <a:off x="5274945" y="3573017"/>
            <a:ext cx="1564640" cy="594995"/>
          </a:xfrm>
          <a:prstGeom prst="rect">
            <a:avLst/>
          </a:prstGeom>
        </p:spPr>
        <p:txBody>
          <a:bodyPr vert="horz" wrap="square" lIns="0" tIns="55880" rIns="0" bIns="0" rtlCol="0">
            <a:spAutoFit/>
          </a:bodyPr>
          <a:lstStyle/>
          <a:p>
            <a:pPr marL="271145" marR="5080" indent="-259079">
              <a:lnSpc>
                <a:spcPts val="2080"/>
              </a:lnSpc>
              <a:spcBef>
                <a:spcPts val="440"/>
              </a:spcBef>
            </a:pPr>
            <a:r>
              <a:rPr sz="2000" dirty="0">
                <a:solidFill>
                  <a:srgbClr val="FFFFFF"/>
                </a:solidFill>
                <a:latin typeface="Arial"/>
                <a:cs typeface="Arial"/>
              </a:rPr>
              <a:t>Gathering</a:t>
            </a:r>
            <a:r>
              <a:rPr sz="2000" spc="-105" dirty="0">
                <a:solidFill>
                  <a:srgbClr val="FFFFFF"/>
                </a:solidFill>
                <a:latin typeface="Arial"/>
                <a:cs typeface="Arial"/>
              </a:rPr>
              <a:t> </a:t>
            </a:r>
            <a:r>
              <a:rPr sz="2000" dirty="0">
                <a:solidFill>
                  <a:srgbClr val="FFFFFF"/>
                </a:solidFill>
                <a:latin typeface="Arial"/>
                <a:cs typeface="Arial"/>
              </a:rPr>
              <a:t>the  evidence</a:t>
            </a:r>
            <a:endParaRPr sz="2000">
              <a:latin typeface="Arial"/>
              <a:cs typeface="Arial"/>
            </a:endParaRPr>
          </a:p>
        </p:txBody>
      </p:sp>
      <p:sp>
        <p:nvSpPr>
          <p:cNvPr id="17" name="object 17"/>
          <p:cNvSpPr/>
          <p:nvPr/>
        </p:nvSpPr>
        <p:spPr>
          <a:xfrm>
            <a:off x="4363211" y="3631691"/>
            <a:ext cx="448309" cy="524510"/>
          </a:xfrm>
          <a:custGeom>
            <a:avLst/>
            <a:gdLst/>
            <a:ahLst/>
            <a:cxnLst/>
            <a:rect l="l" t="t" r="r" b="b"/>
            <a:pathLst>
              <a:path w="448310" h="524510">
                <a:moveTo>
                  <a:pt x="224027" y="0"/>
                </a:moveTo>
                <a:lnTo>
                  <a:pt x="0" y="262127"/>
                </a:lnTo>
                <a:lnTo>
                  <a:pt x="224027" y="524255"/>
                </a:lnTo>
                <a:lnTo>
                  <a:pt x="224027" y="419353"/>
                </a:lnTo>
                <a:lnTo>
                  <a:pt x="448055" y="419353"/>
                </a:lnTo>
                <a:lnTo>
                  <a:pt x="448055" y="104901"/>
                </a:lnTo>
                <a:lnTo>
                  <a:pt x="224027" y="104901"/>
                </a:lnTo>
                <a:lnTo>
                  <a:pt x="224027" y="0"/>
                </a:lnTo>
                <a:close/>
              </a:path>
            </a:pathLst>
          </a:custGeom>
          <a:solidFill>
            <a:srgbClr val="ACB5BB"/>
          </a:solidFill>
        </p:spPr>
        <p:txBody>
          <a:bodyPr wrap="square" lIns="0" tIns="0" rIns="0" bIns="0" rtlCol="0"/>
          <a:lstStyle/>
          <a:p>
            <a:endParaRPr/>
          </a:p>
        </p:txBody>
      </p:sp>
      <p:grpSp>
        <p:nvGrpSpPr>
          <p:cNvPr id="18" name="object 18"/>
          <p:cNvGrpSpPr/>
          <p:nvPr/>
        </p:nvGrpSpPr>
        <p:grpSpPr>
          <a:xfrm>
            <a:off x="2022348" y="3246120"/>
            <a:ext cx="2143125" cy="1295400"/>
            <a:chOff x="2022348" y="3246120"/>
            <a:chExt cx="2143125" cy="1295400"/>
          </a:xfrm>
        </p:grpSpPr>
        <p:sp>
          <p:nvSpPr>
            <p:cNvPr id="19" name="object 19"/>
            <p:cNvSpPr/>
            <p:nvPr/>
          </p:nvSpPr>
          <p:spPr>
            <a:xfrm>
              <a:off x="2035302" y="3259074"/>
              <a:ext cx="2117090" cy="1270000"/>
            </a:xfrm>
            <a:custGeom>
              <a:avLst/>
              <a:gdLst/>
              <a:ahLst/>
              <a:cxnLst/>
              <a:rect l="l" t="t" r="r" b="b"/>
              <a:pathLst>
                <a:path w="2117090" h="1270000">
                  <a:moveTo>
                    <a:pt x="1989836" y="0"/>
                  </a:moveTo>
                  <a:lnTo>
                    <a:pt x="127000" y="0"/>
                  </a:lnTo>
                  <a:lnTo>
                    <a:pt x="77581" y="9985"/>
                  </a:lnTo>
                  <a:lnTo>
                    <a:pt x="37211" y="37211"/>
                  </a:lnTo>
                  <a:lnTo>
                    <a:pt x="9985" y="77581"/>
                  </a:lnTo>
                  <a:lnTo>
                    <a:pt x="0" y="127000"/>
                  </a:lnTo>
                  <a:lnTo>
                    <a:pt x="0" y="1142492"/>
                  </a:lnTo>
                  <a:lnTo>
                    <a:pt x="9985" y="1191910"/>
                  </a:lnTo>
                  <a:lnTo>
                    <a:pt x="37211" y="1232281"/>
                  </a:lnTo>
                  <a:lnTo>
                    <a:pt x="77581" y="1259506"/>
                  </a:lnTo>
                  <a:lnTo>
                    <a:pt x="127000" y="1269492"/>
                  </a:lnTo>
                  <a:lnTo>
                    <a:pt x="1989836" y="1269492"/>
                  </a:lnTo>
                  <a:lnTo>
                    <a:pt x="2039254" y="1259506"/>
                  </a:lnTo>
                  <a:lnTo>
                    <a:pt x="2079625" y="1232281"/>
                  </a:lnTo>
                  <a:lnTo>
                    <a:pt x="2106850" y="1191910"/>
                  </a:lnTo>
                  <a:lnTo>
                    <a:pt x="2116836" y="1142492"/>
                  </a:lnTo>
                  <a:lnTo>
                    <a:pt x="2116836" y="127000"/>
                  </a:lnTo>
                  <a:lnTo>
                    <a:pt x="2106850" y="77581"/>
                  </a:lnTo>
                  <a:lnTo>
                    <a:pt x="2079625" y="37211"/>
                  </a:lnTo>
                  <a:lnTo>
                    <a:pt x="2039254" y="9985"/>
                  </a:lnTo>
                  <a:lnTo>
                    <a:pt x="1989836" y="0"/>
                  </a:lnTo>
                  <a:close/>
                </a:path>
              </a:pathLst>
            </a:custGeom>
            <a:solidFill>
              <a:srgbClr val="335B74"/>
            </a:solidFill>
          </p:spPr>
          <p:txBody>
            <a:bodyPr wrap="square" lIns="0" tIns="0" rIns="0" bIns="0" rtlCol="0"/>
            <a:lstStyle/>
            <a:p>
              <a:endParaRPr/>
            </a:p>
          </p:txBody>
        </p:sp>
        <p:sp>
          <p:nvSpPr>
            <p:cNvPr id="20" name="object 20"/>
            <p:cNvSpPr/>
            <p:nvPr/>
          </p:nvSpPr>
          <p:spPr>
            <a:xfrm>
              <a:off x="2035302" y="3259074"/>
              <a:ext cx="2117090" cy="1270000"/>
            </a:xfrm>
            <a:custGeom>
              <a:avLst/>
              <a:gdLst/>
              <a:ahLst/>
              <a:cxnLst/>
              <a:rect l="l" t="t" r="r" b="b"/>
              <a:pathLst>
                <a:path w="2117090" h="1270000">
                  <a:moveTo>
                    <a:pt x="0" y="127000"/>
                  </a:moveTo>
                  <a:lnTo>
                    <a:pt x="9985" y="77581"/>
                  </a:lnTo>
                  <a:lnTo>
                    <a:pt x="37211" y="37211"/>
                  </a:lnTo>
                  <a:lnTo>
                    <a:pt x="77581" y="9985"/>
                  </a:lnTo>
                  <a:lnTo>
                    <a:pt x="127000" y="0"/>
                  </a:lnTo>
                  <a:lnTo>
                    <a:pt x="1989836" y="0"/>
                  </a:lnTo>
                  <a:lnTo>
                    <a:pt x="2039254" y="9985"/>
                  </a:lnTo>
                  <a:lnTo>
                    <a:pt x="2079625" y="37211"/>
                  </a:lnTo>
                  <a:lnTo>
                    <a:pt x="2106850" y="77581"/>
                  </a:lnTo>
                  <a:lnTo>
                    <a:pt x="2116836" y="127000"/>
                  </a:lnTo>
                  <a:lnTo>
                    <a:pt x="2116836" y="1142492"/>
                  </a:lnTo>
                  <a:lnTo>
                    <a:pt x="2106850" y="1191910"/>
                  </a:lnTo>
                  <a:lnTo>
                    <a:pt x="2079625" y="1232281"/>
                  </a:lnTo>
                  <a:lnTo>
                    <a:pt x="2039254" y="1259506"/>
                  </a:lnTo>
                  <a:lnTo>
                    <a:pt x="1989836" y="1269492"/>
                  </a:lnTo>
                  <a:lnTo>
                    <a:pt x="127000" y="1269492"/>
                  </a:lnTo>
                  <a:lnTo>
                    <a:pt x="77581" y="1259506"/>
                  </a:lnTo>
                  <a:lnTo>
                    <a:pt x="37211" y="1232281"/>
                  </a:lnTo>
                  <a:lnTo>
                    <a:pt x="9985" y="1191910"/>
                  </a:lnTo>
                  <a:lnTo>
                    <a:pt x="0" y="1142492"/>
                  </a:lnTo>
                  <a:lnTo>
                    <a:pt x="0" y="127000"/>
                  </a:lnTo>
                  <a:close/>
                </a:path>
              </a:pathLst>
            </a:custGeom>
            <a:ln w="25908">
              <a:solidFill>
                <a:srgbClr val="DFE2E4"/>
              </a:solidFill>
            </a:ln>
          </p:spPr>
          <p:txBody>
            <a:bodyPr wrap="square" lIns="0" tIns="0" rIns="0" bIns="0" rtlCol="0"/>
            <a:lstStyle/>
            <a:p>
              <a:endParaRPr/>
            </a:p>
          </p:txBody>
        </p:sp>
      </p:grpSp>
      <p:sp>
        <p:nvSpPr>
          <p:cNvPr id="21" name="object 21"/>
          <p:cNvSpPr txBox="1"/>
          <p:nvPr/>
        </p:nvSpPr>
        <p:spPr>
          <a:xfrm>
            <a:off x="2415920" y="3573017"/>
            <a:ext cx="1353185" cy="594995"/>
          </a:xfrm>
          <a:prstGeom prst="rect">
            <a:avLst/>
          </a:prstGeom>
        </p:spPr>
        <p:txBody>
          <a:bodyPr vert="horz" wrap="square" lIns="0" tIns="55880" rIns="0" bIns="0" rtlCol="0">
            <a:spAutoFit/>
          </a:bodyPr>
          <a:lstStyle/>
          <a:p>
            <a:pPr marL="216535" marR="5080" indent="-204470">
              <a:lnSpc>
                <a:spcPts val="2080"/>
              </a:lnSpc>
              <a:spcBef>
                <a:spcPts val="440"/>
              </a:spcBef>
            </a:pPr>
            <a:r>
              <a:rPr sz="2000" dirty="0">
                <a:solidFill>
                  <a:srgbClr val="FFFFFF"/>
                </a:solidFill>
                <a:latin typeface="Arial"/>
                <a:cs typeface="Arial"/>
              </a:rPr>
              <a:t>Perform</a:t>
            </a:r>
            <a:r>
              <a:rPr sz="2000" spc="-95" dirty="0">
                <a:solidFill>
                  <a:srgbClr val="FFFFFF"/>
                </a:solidFill>
                <a:latin typeface="Arial"/>
                <a:cs typeface="Arial"/>
              </a:rPr>
              <a:t> </a:t>
            </a:r>
            <a:r>
              <a:rPr sz="2000" dirty="0">
                <a:solidFill>
                  <a:srgbClr val="FFFFFF"/>
                </a:solidFill>
                <a:latin typeface="Arial"/>
                <a:cs typeface="Arial"/>
              </a:rPr>
              <a:t>the  analysis</a:t>
            </a:r>
            <a:endParaRPr sz="2000">
              <a:latin typeface="Arial"/>
              <a:cs typeface="Arial"/>
            </a:endParaRPr>
          </a:p>
        </p:txBody>
      </p:sp>
      <p:sp>
        <p:nvSpPr>
          <p:cNvPr id="22" name="object 22"/>
          <p:cNvSpPr/>
          <p:nvPr/>
        </p:nvSpPr>
        <p:spPr>
          <a:xfrm>
            <a:off x="2830067" y="4715255"/>
            <a:ext cx="525780" cy="448309"/>
          </a:xfrm>
          <a:custGeom>
            <a:avLst/>
            <a:gdLst/>
            <a:ahLst/>
            <a:cxnLst/>
            <a:rect l="l" t="t" r="r" b="b"/>
            <a:pathLst>
              <a:path w="525779" h="448310">
                <a:moveTo>
                  <a:pt x="420624" y="0"/>
                </a:moveTo>
                <a:lnTo>
                  <a:pt x="105156" y="0"/>
                </a:lnTo>
                <a:lnTo>
                  <a:pt x="105156" y="224028"/>
                </a:lnTo>
                <a:lnTo>
                  <a:pt x="0" y="224028"/>
                </a:lnTo>
                <a:lnTo>
                  <a:pt x="262889" y="448056"/>
                </a:lnTo>
                <a:lnTo>
                  <a:pt x="525780" y="224028"/>
                </a:lnTo>
                <a:lnTo>
                  <a:pt x="420624" y="224028"/>
                </a:lnTo>
                <a:lnTo>
                  <a:pt x="420624" y="0"/>
                </a:lnTo>
                <a:close/>
              </a:path>
            </a:pathLst>
          </a:custGeom>
          <a:solidFill>
            <a:srgbClr val="ACB5BB"/>
          </a:solidFill>
        </p:spPr>
        <p:txBody>
          <a:bodyPr wrap="square" lIns="0" tIns="0" rIns="0" bIns="0" rtlCol="0"/>
          <a:lstStyle/>
          <a:p>
            <a:endParaRPr/>
          </a:p>
        </p:txBody>
      </p:sp>
      <p:grpSp>
        <p:nvGrpSpPr>
          <p:cNvPr id="23" name="object 23"/>
          <p:cNvGrpSpPr/>
          <p:nvPr/>
        </p:nvGrpSpPr>
        <p:grpSpPr>
          <a:xfrm>
            <a:off x="2022348" y="5362955"/>
            <a:ext cx="2143125" cy="1297305"/>
            <a:chOff x="2022348" y="5362955"/>
            <a:chExt cx="2143125" cy="1297305"/>
          </a:xfrm>
        </p:grpSpPr>
        <p:sp>
          <p:nvSpPr>
            <p:cNvPr id="24" name="object 24"/>
            <p:cNvSpPr/>
            <p:nvPr/>
          </p:nvSpPr>
          <p:spPr>
            <a:xfrm>
              <a:off x="2035302" y="5375909"/>
              <a:ext cx="2117090" cy="1271270"/>
            </a:xfrm>
            <a:custGeom>
              <a:avLst/>
              <a:gdLst/>
              <a:ahLst/>
              <a:cxnLst/>
              <a:rect l="l" t="t" r="r" b="b"/>
              <a:pathLst>
                <a:path w="2117090" h="1271270">
                  <a:moveTo>
                    <a:pt x="1989709" y="0"/>
                  </a:moveTo>
                  <a:lnTo>
                    <a:pt x="127127" y="0"/>
                  </a:lnTo>
                  <a:lnTo>
                    <a:pt x="77634" y="9987"/>
                  </a:lnTo>
                  <a:lnTo>
                    <a:pt x="37226" y="37226"/>
                  </a:lnTo>
                  <a:lnTo>
                    <a:pt x="9987" y="77634"/>
                  </a:lnTo>
                  <a:lnTo>
                    <a:pt x="0" y="127126"/>
                  </a:lnTo>
                  <a:lnTo>
                    <a:pt x="0" y="1143914"/>
                  </a:lnTo>
                  <a:lnTo>
                    <a:pt x="9987" y="1193386"/>
                  </a:lnTo>
                  <a:lnTo>
                    <a:pt x="37226" y="1233787"/>
                  </a:lnTo>
                  <a:lnTo>
                    <a:pt x="77634" y="1261027"/>
                  </a:lnTo>
                  <a:lnTo>
                    <a:pt x="127127" y="1271015"/>
                  </a:lnTo>
                  <a:lnTo>
                    <a:pt x="1989709" y="1271015"/>
                  </a:lnTo>
                  <a:lnTo>
                    <a:pt x="2039201" y="1261027"/>
                  </a:lnTo>
                  <a:lnTo>
                    <a:pt x="2079609" y="1233787"/>
                  </a:lnTo>
                  <a:lnTo>
                    <a:pt x="2106848" y="1193386"/>
                  </a:lnTo>
                  <a:lnTo>
                    <a:pt x="2116836" y="1143914"/>
                  </a:lnTo>
                  <a:lnTo>
                    <a:pt x="2116836" y="127126"/>
                  </a:lnTo>
                  <a:lnTo>
                    <a:pt x="2106848" y="77634"/>
                  </a:lnTo>
                  <a:lnTo>
                    <a:pt x="2079609" y="37226"/>
                  </a:lnTo>
                  <a:lnTo>
                    <a:pt x="2039201" y="9987"/>
                  </a:lnTo>
                  <a:lnTo>
                    <a:pt x="1989709" y="0"/>
                  </a:lnTo>
                  <a:close/>
                </a:path>
              </a:pathLst>
            </a:custGeom>
            <a:solidFill>
              <a:srgbClr val="335B74"/>
            </a:solidFill>
          </p:spPr>
          <p:txBody>
            <a:bodyPr wrap="square" lIns="0" tIns="0" rIns="0" bIns="0" rtlCol="0"/>
            <a:lstStyle/>
            <a:p>
              <a:endParaRPr/>
            </a:p>
          </p:txBody>
        </p:sp>
        <p:sp>
          <p:nvSpPr>
            <p:cNvPr id="25" name="object 25"/>
            <p:cNvSpPr/>
            <p:nvPr/>
          </p:nvSpPr>
          <p:spPr>
            <a:xfrm>
              <a:off x="2035302" y="5375909"/>
              <a:ext cx="2117090" cy="1271270"/>
            </a:xfrm>
            <a:custGeom>
              <a:avLst/>
              <a:gdLst/>
              <a:ahLst/>
              <a:cxnLst/>
              <a:rect l="l" t="t" r="r" b="b"/>
              <a:pathLst>
                <a:path w="2117090" h="1271270">
                  <a:moveTo>
                    <a:pt x="0" y="127126"/>
                  </a:moveTo>
                  <a:lnTo>
                    <a:pt x="9987" y="77634"/>
                  </a:lnTo>
                  <a:lnTo>
                    <a:pt x="37226" y="37226"/>
                  </a:lnTo>
                  <a:lnTo>
                    <a:pt x="77634" y="9987"/>
                  </a:lnTo>
                  <a:lnTo>
                    <a:pt x="127127" y="0"/>
                  </a:lnTo>
                  <a:lnTo>
                    <a:pt x="1989709" y="0"/>
                  </a:lnTo>
                  <a:lnTo>
                    <a:pt x="2039201" y="9987"/>
                  </a:lnTo>
                  <a:lnTo>
                    <a:pt x="2079609" y="37226"/>
                  </a:lnTo>
                  <a:lnTo>
                    <a:pt x="2106848" y="77634"/>
                  </a:lnTo>
                  <a:lnTo>
                    <a:pt x="2116836" y="127126"/>
                  </a:lnTo>
                  <a:lnTo>
                    <a:pt x="2116836" y="1143914"/>
                  </a:lnTo>
                  <a:lnTo>
                    <a:pt x="2106848" y="1193386"/>
                  </a:lnTo>
                  <a:lnTo>
                    <a:pt x="2079609" y="1233787"/>
                  </a:lnTo>
                  <a:lnTo>
                    <a:pt x="2039201" y="1261027"/>
                  </a:lnTo>
                  <a:lnTo>
                    <a:pt x="1989709" y="1271015"/>
                  </a:lnTo>
                  <a:lnTo>
                    <a:pt x="127127" y="1271015"/>
                  </a:lnTo>
                  <a:lnTo>
                    <a:pt x="77634" y="1261027"/>
                  </a:lnTo>
                  <a:lnTo>
                    <a:pt x="37226" y="1233787"/>
                  </a:lnTo>
                  <a:lnTo>
                    <a:pt x="9987" y="1193386"/>
                  </a:lnTo>
                  <a:lnTo>
                    <a:pt x="0" y="1143914"/>
                  </a:lnTo>
                  <a:lnTo>
                    <a:pt x="0" y="127126"/>
                  </a:lnTo>
                  <a:close/>
                </a:path>
              </a:pathLst>
            </a:custGeom>
            <a:ln w="25908">
              <a:solidFill>
                <a:srgbClr val="DFE2E4"/>
              </a:solidFill>
            </a:ln>
          </p:spPr>
          <p:txBody>
            <a:bodyPr wrap="square" lIns="0" tIns="0" rIns="0" bIns="0" rtlCol="0"/>
            <a:lstStyle/>
            <a:p>
              <a:endParaRPr/>
            </a:p>
          </p:txBody>
        </p:sp>
      </p:grpSp>
      <p:sp>
        <p:nvSpPr>
          <p:cNvPr id="26" name="object 26"/>
          <p:cNvSpPr txBox="1"/>
          <p:nvPr/>
        </p:nvSpPr>
        <p:spPr>
          <a:xfrm>
            <a:off x="2527173" y="5821781"/>
            <a:ext cx="113030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Repo</a:t>
            </a:r>
            <a:r>
              <a:rPr sz="2000" spc="5" dirty="0">
                <a:solidFill>
                  <a:srgbClr val="FFFFFF"/>
                </a:solidFill>
                <a:latin typeface="Arial"/>
                <a:cs typeface="Arial"/>
              </a:rPr>
              <a:t>r</a:t>
            </a:r>
            <a:r>
              <a:rPr sz="2000" dirty="0">
                <a:solidFill>
                  <a:srgbClr val="FFFFFF"/>
                </a:solidFill>
                <a:latin typeface="Arial"/>
                <a:cs typeface="Arial"/>
              </a:rPr>
              <a:t>ting</a:t>
            </a:r>
            <a:endParaRPr sz="2000">
              <a:latin typeface="Arial"/>
              <a:cs typeface="Arial"/>
            </a:endParaRPr>
          </a:p>
        </p:txBody>
      </p:sp>
      <p:sp>
        <p:nvSpPr>
          <p:cNvPr id="27" name="object 27"/>
          <p:cNvSpPr/>
          <p:nvPr/>
        </p:nvSpPr>
        <p:spPr>
          <a:xfrm>
            <a:off x="4337303" y="5748528"/>
            <a:ext cx="449580" cy="524510"/>
          </a:xfrm>
          <a:custGeom>
            <a:avLst/>
            <a:gdLst/>
            <a:ahLst/>
            <a:cxnLst/>
            <a:rect l="l" t="t" r="r" b="b"/>
            <a:pathLst>
              <a:path w="449579" h="524510">
                <a:moveTo>
                  <a:pt x="224790" y="0"/>
                </a:moveTo>
                <a:lnTo>
                  <a:pt x="224790" y="104851"/>
                </a:lnTo>
                <a:lnTo>
                  <a:pt x="0" y="104851"/>
                </a:lnTo>
                <a:lnTo>
                  <a:pt x="0" y="419404"/>
                </a:lnTo>
                <a:lnTo>
                  <a:pt x="224790" y="419404"/>
                </a:lnTo>
                <a:lnTo>
                  <a:pt x="224790" y="524256"/>
                </a:lnTo>
                <a:lnTo>
                  <a:pt x="449580" y="262128"/>
                </a:lnTo>
                <a:lnTo>
                  <a:pt x="224790" y="0"/>
                </a:lnTo>
                <a:close/>
              </a:path>
            </a:pathLst>
          </a:custGeom>
          <a:solidFill>
            <a:srgbClr val="ACB5BB"/>
          </a:solidFill>
        </p:spPr>
        <p:txBody>
          <a:bodyPr wrap="square" lIns="0" tIns="0" rIns="0" bIns="0" rtlCol="0"/>
          <a:lstStyle/>
          <a:p>
            <a:endParaRPr/>
          </a:p>
        </p:txBody>
      </p:sp>
      <p:grpSp>
        <p:nvGrpSpPr>
          <p:cNvPr id="28" name="object 28"/>
          <p:cNvGrpSpPr/>
          <p:nvPr/>
        </p:nvGrpSpPr>
        <p:grpSpPr>
          <a:xfrm>
            <a:off x="4986528" y="5362955"/>
            <a:ext cx="2143125" cy="1297305"/>
            <a:chOff x="4986528" y="5362955"/>
            <a:chExt cx="2143125" cy="1297305"/>
          </a:xfrm>
        </p:grpSpPr>
        <p:sp>
          <p:nvSpPr>
            <p:cNvPr id="29" name="object 29"/>
            <p:cNvSpPr/>
            <p:nvPr/>
          </p:nvSpPr>
          <p:spPr>
            <a:xfrm>
              <a:off x="4999482" y="5375909"/>
              <a:ext cx="2117090" cy="1271270"/>
            </a:xfrm>
            <a:custGeom>
              <a:avLst/>
              <a:gdLst/>
              <a:ahLst/>
              <a:cxnLst/>
              <a:rect l="l" t="t" r="r" b="b"/>
              <a:pathLst>
                <a:path w="2117090" h="1271270">
                  <a:moveTo>
                    <a:pt x="1989709" y="0"/>
                  </a:moveTo>
                  <a:lnTo>
                    <a:pt x="127126" y="0"/>
                  </a:lnTo>
                  <a:lnTo>
                    <a:pt x="77634" y="9987"/>
                  </a:lnTo>
                  <a:lnTo>
                    <a:pt x="37226" y="37226"/>
                  </a:lnTo>
                  <a:lnTo>
                    <a:pt x="9987" y="77634"/>
                  </a:lnTo>
                  <a:lnTo>
                    <a:pt x="0" y="127126"/>
                  </a:lnTo>
                  <a:lnTo>
                    <a:pt x="0" y="1143914"/>
                  </a:lnTo>
                  <a:lnTo>
                    <a:pt x="9987" y="1193386"/>
                  </a:lnTo>
                  <a:lnTo>
                    <a:pt x="37226" y="1233787"/>
                  </a:lnTo>
                  <a:lnTo>
                    <a:pt x="77634" y="1261027"/>
                  </a:lnTo>
                  <a:lnTo>
                    <a:pt x="127126" y="1271015"/>
                  </a:lnTo>
                  <a:lnTo>
                    <a:pt x="1989709" y="1271015"/>
                  </a:lnTo>
                  <a:lnTo>
                    <a:pt x="2039201" y="1261027"/>
                  </a:lnTo>
                  <a:lnTo>
                    <a:pt x="2079609" y="1233787"/>
                  </a:lnTo>
                  <a:lnTo>
                    <a:pt x="2106848" y="1193386"/>
                  </a:lnTo>
                  <a:lnTo>
                    <a:pt x="2116836" y="1143914"/>
                  </a:lnTo>
                  <a:lnTo>
                    <a:pt x="2116836" y="127126"/>
                  </a:lnTo>
                  <a:lnTo>
                    <a:pt x="2106848" y="77634"/>
                  </a:lnTo>
                  <a:lnTo>
                    <a:pt x="2079609" y="37226"/>
                  </a:lnTo>
                  <a:lnTo>
                    <a:pt x="2039201" y="9987"/>
                  </a:lnTo>
                  <a:lnTo>
                    <a:pt x="1989709" y="0"/>
                  </a:lnTo>
                  <a:close/>
                </a:path>
              </a:pathLst>
            </a:custGeom>
            <a:solidFill>
              <a:srgbClr val="335B74"/>
            </a:solidFill>
          </p:spPr>
          <p:txBody>
            <a:bodyPr wrap="square" lIns="0" tIns="0" rIns="0" bIns="0" rtlCol="0"/>
            <a:lstStyle/>
            <a:p>
              <a:endParaRPr/>
            </a:p>
          </p:txBody>
        </p:sp>
        <p:sp>
          <p:nvSpPr>
            <p:cNvPr id="30" name="object 30"/>
            <p:cNvSpPr/>
            <p:nvPr/>
          </p:nvSpPr>
          <p:spPr>
            <a:xfrm>
              <a:off x="4999482" y="5375909"/>
              <a:ext cx="2117090" cy="1271270"/>
            </a:xfrm>
            <a:custGeom>
              <a:avLst/>
              <a:gdLst/>
              <a:ahLst/>
              <a:cxnLst/>
              <a:rect l="l" t="t" r="r" b="b"/>
              <a:pathLst>
                <a:path w="2117090" h="1271270">
                  <a:moveTo>
                    <a:pt x="0" y="127126"/>
                  </a:moveTo>
                  <a:lnTo>
                    <a:pt x="9987" y="77634"/>
                  </a:lnTo>
                  <a:lnTo>
                    <a:pt x="37226" y="37226"/>
                  </a:lnTo>
                  <a:lnTo>
                    <a:pt x="77634" y="9987"/>
                  </a:lnTo>
                  <a:lnTo>
                    <a:pt x="127126" y="0"/>
                  </a:lnTo>
                  <a:lnTo>
                    <a:pt x="1989709" y="0"/>
                  </a:lnTo>
                  <a:lnTo>
                    <a:pt x="2039201" y="9987"/>
                  </a:lnTo>
                  <a:lnTo>
                    <a:pt x="2079609" y="37226"/>
                  </a:lnTo>
                  <a:lnTo>
                    <a:pt x="2106848" y="77634"/>
                  </a:lnTo>
                  <a:lnTo>
                    <a:pt x="2116836" y="127126"/>
                  </a:lnTo>
                  <a:lnTo>
                    <a:pt x="2116836" y="1143914"/>
                  </a:lnTo>
                  <a:lnTo>
                    <a:pt x="2106848" y="1193386"/>
                  </a:lnTo>
                  <a:lnTo>
                    <a:pt x="2079609" y="1233787"/>
                  </a:lnTo>
                  <a:lnTo>
                    <a:pt x="2039201" y="1261027"/>
                  </a:lnTo>
                  <a:lnTo>
                    <a:pt x="1989709" y="1271015"/>
                  </a:lnTo>
                  <a:lnTo>
                    <a:pt x="127126" y="1271015"/>
                  </a:lnTo>
                  <a:lnTo>
                    <a:pt x="77634" y="1261027"/>
                  </a:lnTo>
                  <a:lnTo>
                    <a:pt x="37226" y="1233787"/>
                  </a:lnTo>
                  <a:lnTo>
                    <a:pt x="9987" y="1193386"/>
                  </a:lnTo>
                  <a:lnTo>
                    <a:pt x="0" y="1143914"/>
                  </a:lnTo>
                  <a:lnTo>
                    <a:pt x="0" y="127126"/>
                  </a:lnTo>
                  <a:close/>
                </a:path>
              </a:pathLst>
            </a:custGeom>
            <a:ln w="25908">
              <a:solidFill>
                <a:srgbClr val="DFE2E4"/>
              </a:solidFill>
            </a:ln>
          </p:spPr>
          <p:txBody>
            <a:bodyPr wrap="square" lIns="0" tIns="0" rIns="0" bIns="0" rtlCol="0"/>
            <a:lstStyle/>
            <a:p>
              <a:endParaRPr/>
            </a:p>
          </p:txBody>
        </p:sp>
      </p:grpSp>
      <p:sp>
        <p:nvSpPr>
          <p:cNvPr id="31" name="object 31"/>
          <p:cNvSpPr txBox="1"/>
          <p:nvPr/>
        </p:nvSpPr>
        <p:spPr>
          <a:xfrm>
            <a:off x="5335904" y="5690108"/>
            <a:ext cx="1441450" cy="594995"/>
          </a:xfrm>
          <a:prstGeom prst="rect">
            <a:avLst/>
          </a:prstGeom>
        </p:spPr>
        <p:txBody>
          <a:bodyPr vert="horz" wrap="square" lIns="0" tIns="55879" rIns="0" bIns="0" rtlCol="0">
            <a:spAutoFit/>
          </a:bodyPr>
          <a:lstStyle/>
          <a:p>
            <a:pPr marL="12700" marR="5080" indent="396240">
              <a:lnSpc>
                <a:spcPts val="2080"/>
              </a:lnSpc>
              <a:spcBef>
                <a:spcPts val="439"/>
              </a:spcBef>
            </a:pPr>
            <a:r>
              <a:rPr sz="2000" dirty="0">
                <a:solidFill>
                  <a:srgbClr val="FFFFFF"/>
                </a:solidFill>
                <a:latin typeface="Arial"/>
                <a:cs typeface="Arial"/>
              </a:rPr>
              <a:t>Court  Pro</a:t>
            </a:r>
            <a:r>
              <a:rPr sz="2000" spc="5" dirty="0">
                <a:solidFill>
                  <a:srgbClr val="FFFFFF"/>
                </a:solidFill>
                <a:latin typeface="Arial"/>
                <a:cs typeface="Arial"/>
              </a:rPr>
              <a:t>c</a:t>
            </a:r>
            <a:r>
              <a:rPr sz="2000" dirty="0">
                <a:solidFill>
                  <a:srgbClr val="FFFFFF"/>
                </a:solidFill>
                <a:latin typeface="Arial"/>
                <a:cs typeface="Arial"/>
              </a:rPr>
              <a:t>eedings</a:t>
            </a:r>
            <a:endParaRPr sz="20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15"/>
          </p:nvPr>
        </p:nvSpPr>
        <p:spPr>
          <a:xfrm>
            <a:off x="8765158" y="6511849"/>
            <a:ext cx="255270" cy="21590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70" dirty="0"/>
              <a:pPr marL="38100">
                <a:lnSpc>
                  <a:spcPct val="100000"/>
                </a:lnSpc>
                <a:spcBef>
                  <a:spcPts val="100"/>
                </a:spcBef>
              </a:pPr>
              <a:t>48</a:t>
            </a:fld>
            <a:endParaRPr spc="-70" dirty="0"/>
          </a:p>
        </p:txBody>
      </p:sp>
      <p:sp>
        <p:nvSpPr>
          <p:cNvPr id="2" name="object 2"/>
          <p:cNvSpPr txBox="1">
            <a:spLocks noGrp="1"/>
          </p:cNvSpPr>
          <p:nvPr>
            <p:ph type="title"/>
          </p:nvPr>
        </p:nvSpPr>
        <p:spPr>
          <a:xfrm>
            <a:off x="1066800" y="549533"/>
            <a:ext cx="7241034" cy="566822"/>
          </a:xfrm>
          <a:prstGeom prst="rect">
            <a:avLst/>
          </a:prstGeom>
        </p:spPr>
        <p:txBody>
          <a:bodyPr vert="horz" wrap="square" lIns="0" tIns="12700" rIns="0" bIns="0" rtlCol="0">
            <a:spAutoFit/>
          </a:bodyPr>
          <a:lstStyle/>
          <a:p>
            <a:pPr marL="12700">
              <a:lnSpc>
                <a:spcPct val="100000"/>
              </a:lnSpc>
              <a:spcBef>
                <a:spcPts val="100"/>
              </a:spcBef>
            </a:pPr>
            <a:r>
              <a:rPr sz="3600" b="1" spc="-195" dirty="0">
                <a:solidFill>
                  <a:srgbClr val="F3F3F3"/>
                </a:solidFill>
              </a:rPr>
              <a:t>Step </a:t>
            </a:r>
            <a:r>
              <a:rPr sz="3600" b="1" spc="-835" dirty="0">
                <a:solidFill>
                  <a:srgbClr val="F3F3F3"/>
                </a:solidFill>
              </a:rPr>
              <a:t>1</a:t>
            </a:r>
            <a:r>
              <a:rPr sz="3600" b="1" spc="-145" dirty="0">
                <a:solidFill>
                  <a:srgbClr val="F3F3F3"/>
                </a:solidFill>
              </a:rPr>
              <a:t> </a:t>
            </a:r>
            <a:r>
              <a:rPr sz="3600" b="1" spc="-470" dirty="0">
                <a:solidFill>
                  <a:srgbClr val="F3F3F3"/>
                </a:solidFill>
              </a:rPr>
              <a:t>– </a:t>
            </a:r>
            <a:r>
              <a:rPr sz="3600" b="1" spc="-210" dirty="0">
                <a:solidFill>
                  <a:srgbClr val="F3F3F3"/>
                </a:solidFill>
              </a:rPr>
              <a:t>Accepting the</a:t>
            </a:r>
            <a:r>
              <a:rPr sz="3600" b="1" spc="-50" dirty="0">
                <a:solidFill>
                  <a:srgbClr val="F3F3F3"/>
                </a:solidFill>
              </a:rPr>
              <a:t> </a:t>
            </a:r>
            <a:r>
              <a:rPr sz="3600" b="1" spc="-240" dirty="0">
                <a:solidFill>
                  <a:srgbClr val="F3F3F3"/>
                </a:solidFill>
              </a:rPr>
              <a:t>Investigation</a:t>
            </a:r>
          </a:p>
        </p:txBody>
      </p:sp>
      <p:sp>
        <p:nvSpPr>
          <p:cNvPr id="3" name="object 3"/>
          <p:cNvSpPr txBox="1"/>
          <p:nvPr/>
        </p:nvSpPr>
        <p:spPr>
          <a:xfrm>
            <a:off x="990600" y="1295400"/>
            <a:ext cx="7713980" cy="4698081"/>
          </a:xfrm>
          <a:prstGeom prst="rect">
            <a:avLst/>
          </a:prstGeom>
        </p:spPr>
        <p:txBody>
          <a:bodyPr vert="horz" wrap="square" lIns="0" tIns="12065" rIns="0" bIns="0" rtlCol="0">
            <a:spAutoFit/>
          </a:bodyPr>
          <a:lstStyle/>
          <a:p>
            <a:pPr marL="12700" marR="10795" algn="just">
              <a:lnSpc>
                <a:spcPct val="100000"/>
              </a:lnSpc>
              <a:spcBef>
                <a:spcPts val="95"/>
              </a:spcBef>
            </a:pPr>
            <a:r>
              <a:rPr sz="2200" spc="-90" dirty="0">
                <a:solidFill>
                  <a:srgbClr val="F3F3F3"/>
                </a:solidFill>
                <a:latin typeface="Verdana"/>
                <a:cs typeface="Verdana"/>
              </a:rPr>
              <a:t>The </a:t>
            </a:r>
            <a:r>
              <a:rPr sz="2200" spc="-95" dirty="0">
                <a:solidFill>
                  <a:srgbClr val="F3F3F3"/>
                </a:solidFill>
                <a:latin typeface="Verdana"/>
                <a:cs typeface="Verdana"/>
              </a:rPr>
              <a:t>firm </a:t>
            </a:r>
            <a:r>
              <a:rPr sz="2200" spc="-130" dirty="0">
                <a:solidFill>
                  <a:srgbClr val="F3F3F3"/>
                </a:solidFill>
                <a:latin typeface="Verdana"/>
                <a:cs typeface="Verdana"/>
              </a:rPr>
              <a:t>must </a:t>
            </a:r>
            <a:r>
              <a:rPr sz="2200" spc="-80" dirty="0">
                <a:solidFill>
                  <a:srgbClr val="F3F3F3"/>
                </a:solidFill>
                <a:latin typeface="Verdana"/>
                <a:cs typeface="Verdana"/>
              </a:rPr>
              <a:t>ascertain </a:t>
            </a:r>
            <a:r>
              <a:rPr sz="2200" spc="-120" dirty="0">
                <a:solidFill>
                  <a:srgbClr val="F3F3F3"/>
                </a:solidFill>
                <a:latin typeface="Verdana"/>
                <a:cs typeface="Verdana"/>
              </a:rPr>
              <a:t>whether </a:t>
            </a:r>
            <a:r>
              <a:rPr sz="2200" spc="-65" dirty="0">
                <a:solidFill>
                  <a:srgbClr val="F3F3F3"/>
                </a:solidFill>
                <a:latin typeface="Verdana"/>
                <a:cs typeface="Verdana"/>
              </a:rPr>
              <a:t>or </a:t>
            </a:r>
            <a:r>
              <a:rPr sz="2200" spc="-95" dirty="0">
                <a:solidFill>
                  <a:srgbClr val="F3F3F3"/>
                </a:solidFill>
                <a:latin typeface="Verdana"/>
                <a:cs typeface="Verdana"/>
              </a:rPr>
              <a:t>not </a:t>
            </a:r>
            <a:r>
              <a:rPr sz="2200" spc="-105" dirty="0">
                <a:solidFill>
                  <a:srgbClr val="F3F3F3"/>
                </a:solidFill>
                <a:latin typeface="Verdana"/>
                <a:cs typeface="Verdana"/>
              </a:rPr>
              <a:t>they </a:t>
            </a:r>
            <a:r>
              <a:rPr sz="2200" spc="-95" dirty="0">
                <a:solidFill>
                  <a:srgbClr val="F3F3F3"/>
                </a:solidFill>
                <a:latin typeface="Verdana"/>
                <a:cs typeface="Verdana"/>
              </a:rPr>
              <a:t>have </a:t>
            </a:r>
            <a:r>
              <a:rPr sz="2200" spc="-120" dirty="0">
                <a:solidFill>
                  <a:srgbClr val="F3F3F3"/>
                </a:solidFill>
                <a:latin typeface="Verdana"/>
                <a:cs typeface="Verdana"/>
              </a:rPr>
              <a:t>the  </a:t>
            </a:r>
            <a:r>
              <a:rPr sz="2200" spc="-80" dirty="0">
                <a:solidFill>
                  <a:srgbClr val="F3F3F3"/>
                </a:solidFill>
                <a:latin typeface="Verdana"/>
                <a:cs typeface="Verdana"/>
              </a:rPr>
              <a:t>necessary</a:t>
            </a:r>
            <a:r>
              <a:rPr sz="2200" spc="-155" dirty="0">
                <a:solidFill>
                  <a:srgbClr val="F3F3F3"/>
                </a:solidFill>
                <a:latin typeface="Verdana"/>
                <a:cs typeface="Verdana"/>
              </a:rPr>
              <a:t> </a:t>
            </a:r>
            <a:r>
              <a:rPr sz="2200" spc="-130" dirty="0">
                <a:solidFill>
                  <a:srgbClr val="F3F3F3"/>
                </a:solidFill>
                <a:latin typeface="Verdana"/>
                <a:cs typeface="Verdana"/>
              </a:rPr>
              <a:t>tools,</a:t>
            </a:r>
            <a:r>
              <a:rPr sz="2200" spc="-155" dirty="0">
                <a:solidFill>
                  <a:srgbClr val="F3F3F3"/>
                </a:solidFill>
                <a:latin typeface="Verdana"/>
                <a:cs typeface="Verdana"/>
              </a:rPr>
              <a:t> </a:t>
            </a:r>
            <a:r>
              <a:rPr sz="2200" spc="-120" dirty="0">
                <a:solidFill>
                  <a:srgbClr val="F3F3F3"/>
                </a:solidFill>
                <a:latin typeface="Verdana"/>
                <a:cs typeface="Verdana"/>
              </a:rPr>
              <a:t>skills</a:t>
            </a:r>
            <a:r>
              <a:rPr sz="2200" spc="-160" dirty="0">
                <a:solidFill>
                  <a:srgbClr val="F3F3F3"/>
                </a:solidFill>
                <a:latin typeface="Verdana"/>
                <a:cs typeface="Verdana"/>
              </a:rPr>
              <a:t> </a:t>
            </a:r>
            <a:r>
              <a:rPr sz="2200" spc="-60" dirty="0">
                <a:solidFill>
                  <a:srgbClr val="F3F3F3"/>
                </a:solidFill>
                <a:latin typeface="Verdana"/>
                <a:cs typeface="Verdana"/>
              </a:rPr>
              <a:t>and</a:t>
            </a:r>
            <a:r>
              <a:rPr sz="2200" spc="-170" dirty="0">
                <a:solidFill>
                  <a:srgbClr val="F3F3F3"/>
                </a:solidFill>
                <a:latin typeface="Verdana"/>
                <a:cs typeface="Verdana"/>
              </a:rPr>
              <a:t> </a:t>
            </a:r>
            <a:r>
              <a:rPr sz="2200" spc="-114" dirty="0">
                <a:solidFill>
                  <a:srgbClr val="F3F3F3"/>
                </a:solidFill>
                <a:latin typeface="Verdana"/>
                <a:cs typeface="Verdana"/>
              </a:rPr>
              <a:t>expertise</a:t>
            </a:r>
            <a:r>
              <a:rPr sz="2200" spc="-130" dirty="0">
                <a:solidFill>
                  <a:srgbClr val="F3F3F3"/>
                </a:solidFill>
                <a:latin typeface="Verdana"/>
                <a:cs typeface="Verdana"/>
              </a:rPr>
              <a:t> </a:t>
            </a:r>
            <a:r>
              <a:rPr sz="2200" spc="-80" dirty="0">
                <a:solidFill>
                  <a:srgbClr val="F3F3F3"/>
                </a:solidFill>
                <a:latin typeface="Verdana"/>
                <a:cs typeface="Verdana"/>
              </a:rPr>
              <a:t>to</a:t>
            </a:r>
            <a:r>
              <a:rPr sz="2200" spc="-160" dirty="0">
                <a:solidFill>
                  <a:srgbClr val="F3F3F3"/>
                </a:solidFill>
                <a:latin typeface="Verdana"/>
                <a:cs typeface="Verdana"/>
              </a:rPr>
              <a:t> </a:t>
            </a:r>
            <a:r>
              <a:rPr sz="2200" spc="-20" dirty="0">
                <a:solidFill>
                  <a:srgbClr val="F3F3F3"/>
                </a:solidFill>
                <a:latin typeface="Verdana"/>
                <a:cs typeface="Verdana"/>
              </a:rPr>
              <a:t>go</a:t>
            </a:r>
            <a:r>
              <a:rPr sz="2200" spc="-170" dirty="0">
                <a:solidFill>
                  <a:srgbClr val="F3F3F3"/>
                </a:solidFill>
                <a:latin typeface="Verdana"/>
                <a:cs typeface="Verdana"/>
              </a:rPr>
              <a:t> </a:t>
            </a:r>
            <a:r>
              <a:rPr sz="2200" spc="-60" dirty="0">
                <a:solidFill>
                  <a:srgbClr val="F3F3F3"/>
                </a:solidFill>
                <a:latin typeface="Verdana"/>
                <a:cs typeface="Verdana"/>
              </a:rPr>
              <a:t>forward</a:t>
            </a:r>
            <a:r>
              <a:rPr sz="2200" spc="-165" dirty="0">
                <a:solidFill>
                  <a:srgbClr val="F3F3F3"/>
                </a:solidFill>
                <a:latin typeface="Verdana"/>
                <a:cs typeface="Verdana"/>
              </a:rPr>
              <a:t> </a:t>
            </a:r>
            <a:r>
              <a:rPr sz="2200" spc="-140" dirty="0">
                <a:solidFill>
                  <a:srgbClr val="F3F3F3"/>
                </a:solidFill>
                <a:latin typeface="Verdana"/>
                <a:cs typeface="Verdana"/>
              </a:rPr>
              <a:t>with</a:t>
            </a:r>
            <a:r>
              <a:rPr sz="2200" spc="-160" dirty="0">
                <a:solidFill>
                  <a:srgbClr val="F3F3F3"/>
                </a:solidFill>
                <a:latin typeface="Verdana"/>
                <a:cs typeface="Verdana"/>
              </a:rPr>
              <a:t> </a:t>
            </a:r>
            <a:r>
              <a:rPr sz="2200" spc="-110" dirty="0">
                <a:solidFill>
                  <a:srgbClr val="F3F3F3"/>
                </a:solidFill>
                <a:latin typeface="Verdana"/>
                <a:cs typeface="Verdana"/>
              </a:rPr>
              <a:t>such  </a:t>
            </a:r>
            <a:r>
              <a:rPr sz="2200" spc="-65" dirty="0">
                <a:solidFill>
                  <a:srgbClr val="F3F3F3"/>
                </a:solidFill>
                <a:latin typeface="Verdana"/>
                <a:cs typeface="Verdana"/>
              </a:rPr>
              <a:t>an </a:t>
            </a:r>
            <a:r>
              <a:rPr sz="2200" spc="-125" dirty="0">
                <a:solidFill>
                  <a:srgbClr val="F3F3F3"/>
                </a:solidFill>
                <a:latin typeface="Verdana"/>
                <a:cs typeface="Verdana"/>
              </a:rPr>
              <a:t>investigation. </a:t>
            </a:r>
            <a:r>
              <a:rPr sz="2200" spc="-80" dirty="0">
                <a:solidFill>
                  <a:srgbClr val="F3F3F3"/>
                </a:solidFill>
                <a:latin typeface="Verdana"/>
                <a:cs typeface="Verdana"/>
              </a:rPr>
              <a:t>They </a:t>
            </a:r>
            <a:r>
              <a:rPr sz="2200" spc="-90" dirty="0">
                <a:solidFill>
                  <a:srgbClr val="F3F3F3"/>
                </a:solidFill>
                <a:latin typeface="Verdana"/>
                <a:cs typeface="Verdana"/>
              </a:rPr>
              <a:t>need </a:t>
            </a:r>
            <a:r>
              <a:rPr sz="2200" spc="-80" dirty="0">
                <a:solidFill>
                  <a:srgbClr val="F3F3F3"/>
                </a:solidFill>
                <a:latin typeface="Verdana"/>
                <a:cs typeface="Verdana"/>
              </a:rPr>
              <a:t>to </a:t>
            </a:r>
            <a:r>
              <a:rPr sz="2200" spc="-40" dirty="0">
                <a:solidFill>
                  <a:srgbClr val="F3F3F3"/>
                </a:solidFill>
                <a:latin typeface="Verdana"/>
                <a:cs typeface="Verdana"/>
              </a:rPr>
              <a:t>do </a:t>
            </a:r>
            <a:r>
              <a:rPr sz="2200" spc="-65" dirty="0">
                <a:solidFill>
                  <a:srgbClr val="F3F3F3"/>
                </a:solidFill>
                <a:latin typeface="Verdana"/>
                <a:cs typeface="Verdana"/>
              </a:rPr>
              <a:t>an </a:t>
            </a:r>
            <a:r>
              <a:rPr sz="2200" spc="-105" dirty="0">
                <a:solidFill>
                  <a:srgbClr val="F3F3F3"/>
                </a:solidFill>
                <a:latin typeface="Verdana"/>
                <a:cs typeface="Verdana"/>
              </a:rPr>
              <a:t>assessment </a:t>
            </a:r>
            <a:r>
              <a:rPr sz="2200" spc="-15" dirty="0">
                <a:solidFill>
                  <a:srgbClr val="F3F3F3"/>
                </a:solidFill>
                <a:latin typeface="Verdana"/>
                <a:cs typeface="Verdana"/>
              </a:rPr>
              <a:t>of </a:t>
            </a:r>
            <a:r>
              <a:rPr sz="2200" spc="-120" dirty="0">
                <a:solidFill>
                  <a:srgbClr val="F3F3F3"/>
                </a:solidFill>
                <a:latin typeface="Verdana"/>
                <a:cs typeface="Verdana"/>
              </a:rPr>
              <a:t>their  </a:t>
            </a:r>
            <a:r>
              <a:rPr sz="2200" spc="-105" dirty="0">
                <a:solidFill>
                  <a:srgbClr val="F3F3F3"/>
                </a:solidFill>
                <a:latin typeface="Verdana"/>
                <a:cs typeface="Verdana"/>
              </a:rPr>
              <a:t>own </a:t>
            </a:r>
            <a:r>
              <a:rPr sz="2200" spc="-95" dirty="0">
                <a:solidFill>
                  <a:srgbClr val="F3F3F3"/>
                </a:solidFill>
                <a:latin typeface="Verdana"/>
                <a:cs typeface="Verdana"/>
              </a:rPr>
              <a:t>training </a:t>
            </a:r>
            <a:r>
              <a:rPr sz="2200" spc="-60" dirty="0">
                <a:solidFill>
                  <a:srgbClr val="F3F3F3"/>
                </a:solidFill>
                <a:latin typeface="Verdana"/>
                <a:cs typeface="Verdana"/>
              </a:rPr>
              <a:t>and </a:t>
            </a:r>
            <a:r>
              <a:rPr sz="2200" spc="-85" dirty="0">
                <a:solidFill>
                  <a:srgbClr val="F3F3F3"/>
                </a:solidFill>
                <a:latin typeface="Verdana"/>
                <a:cs typeface="Verdana"/>
              </a:rPr>
              <a:t>knowledge </a:t>
            </a:r>
            <a:r>
              <a:rPr sz="2200" spc="-15" dirty="0">
                <a:solidFill>
                  <a:srgbClr val="F3F3F3"/>
                </a:solidFill>
                <a:latin typeface="Verdana"/>
                <a:cs typeface="Verdana"/>
              </a:rPr>
              <a:t>of </a:t>
            </a:r>
            <a:r>
              <a:rPr sz="2200" spc="-60" dirty="0">
                <a:solidFill>
                  <a:srgbClr val="F3F3F3"/>
                </a:solidFill>
                <a:latin typeface="Verdana"/>
                <a:cs typeface="Verdana"/>
              </a:rPr>
              <a:t>fraud </a:t>
            </a:r>
            <a:r>
              <a:rPr sz="2200" spc="-90" dirty="0">
                <a:solidFill>
                  <a:srgbClr val="F3F3F3"/>
                </a:solidFill>
                <a:latin typeface="Verdana"/>
                <a:cs typeface="Verdana"/>
              </a:rPr>
              <a:t>detection </a:t>
            </a:r>
            <a:r>
              <a:rPr sz="2200" spc="-60" dirty="0">
                <a:solidFill>
                  <a:srgbClr val="F3F3F3"/>
                </a:solidFill>
                <a:latin typeface="Verdana"/>
                <a:cs typeface="Verdana"/>
              </a:rPr>
              <a:t>and legal  </a:t>
            </a:r>
            <a:r>
              <a:rPr sz="2200" spc="-80" dirty="0">
                <a:solidFill>
                  <a:srgbClr val="F3F3F3"/>
                </a:solidFill>
                <a:latin typeface="Verdana"/>
                <a:cs typeface="Verdana"/>
              </a:rPr>
              <a:t>framework</a:t>
            </a:r>
            <a:endParaRPr sz="2200" dirty="0">
              <a:latin typeface="Verdana"/>
              <a:cs typeface="Verdana"/>
            </a:endParaRPr>
          </a:p>
          <a:p>
            <a:pPr algn="just">
              <a:lnSpc>
                <a:spcPct val="100000"/>
              </a:lnSpc>
              <a:spcBef>
                <a:spcPts val="5"/>
              </a:spcBef>
            </a:pPr>
            <a:endParaRPr sz="3150" dirty="0">
              <a:latin typeface="Verdana"/>
              <a:cs typeface="Verdana"/>
            </a:endParaRPr>
          </a:p>
          <a:p>
            <a:pPr marL="12700" algn="just">
              <a:lnSpc>
                <a:spcPct val="100000"/>
              </a:lnSpc>
            </a:pPr>
            <a:r>
              <a:rPr sz="2400" b="1" spc="-195" dirty="0">
                <a:solidFill>
                  <a:srgbClr val="F3F3F3"/>
                </a:solidFill>
                <a:latin typeface="Verdana"/>
                <a:cs typeface="Verdana"/>
              </a:rPr>
              <a:t>Step </a:t>
            </a:r>
            <a:r>
              <a:rPr sz="2400" b="1" spc="-420" dirty="0">
                <a:solidFill>
                  <a:srgbClr val="F3F3F3"/>
                </a:solidFill>
                <a:latin typeface="Verdana"/>
                <a:cs typeface="Verdana"/>
              </a:rPr>
              <a:t>2 </a:t>
            </a:r>
            <a:r>
              <a:rPr sz="2400" b="1" spc="-470" dirty="0">
                <a:solidFill>
                  <a:srgbClr val="F3F3F3"/>
                </a:solidFill>
                <a:latin typeface="Verdana"/>
                <a:cs typeface="Verdana"/>
              </a:rPr>
              <a:t>– </a:t>
            </a:r>
            <a:r>
              <a:rPr sz="2400" b="1" spc="-229" dirty="0">
                <a:solidFill>
                  <a:srgbClr val="F3F3F3"/>
                </a:solidFill>
                <a:latin typeface="Verdana"/>
                <a:cs typeface="Verdana"/>
              </a:rPr>
              <a:t>Planning </a:t>
            </a:r>
            <a:r>
              <a:rPr sz="2400" b="1" spc="-204" dirty="0">
                <a:solidFill>
                  <a:srgbClr val="F3F3F3"/>
                </a:solidFill>
                <a:latin typeface="Verdana"/>
                <a:cs typeface="Verdana"/>
              </a:rPr>
              <a:t>the</a:t>
            </a:r>
            <a:r>
              <a:rPr sz="2400" b="1" spc="-185" dirty="0">
                <a:solidFill>
                  <a:srgbClr val="F3F3F3"/>
                </a:solidFill>
                <a:latin typeface="Verdana"/>
                <a:cs typeface="Verdana"/>
              </a:rPr>
              <a:t> </a:t>
            </a:r>
            <a:r>
              <a:rPr sz="2400" b="1" spc="-235" dirty="0" smtClean="0">
                <a:solidFill>
                  <a:srgbClr val="F3F3F3"/>
                </a:solidFill>
                <a:latin typeface="Verdana"/>
                <a:cs typeface="Verdana"/>
              </a:rPr>
              <a:t>Investigation</a:t>
            </a:r>
            <a:endParaRPr lang="en-US" sz="2400" b="1" spc="-235" dirty="0" smtClean="0">
              <a:solidFill>
                <a:srgbClr val="F3F3F3"/>
              </a:solidFill>
              <a:latin typeface="Verdana"/>
              <a:cs typeface="Verdana"/>
            </a:endParaRPr>
          </a:p>
          <a:p>
            <a:pPr marL="12700" algn="just">
              <a:lnSpc>
                <a:spcPct val="100000"/>
              </a:lnSpc>
            </a:pPr>
            <a:endParaRPr sz="2400" dirty="0">
              <a:latin typeface="Verdana"/>
              <a:cs typeface="Verdana"/>
            </a:endParaRPr>
          </a:p>
          <a:p>
            <a:pPr marL="12700" marR="5080" algn="just">
              <a:lnSpc>
                <a:spcPct val="100000"/>
              </a:lnSpc>
              <a:spcBef>
                <a:spcPts val="610"/>
              </a:spcBef>
            </a:pPr>
            <a:r>
              <a:rPr sz="2200" spc="-90" dirty="0">
                <a:solidFill>
                  <a:srgbClr val="F3F3F3"/>
                </a:solidFill>
                <a:latin typeface="Verdana"/>
                <a:cs typeface="Verdana"/>
              </a:rPr>
              <a:t>The</a:t>
            </a:r>
            <a:r>
              <a:rPr sz="2200" spc="-165" dirty="0">
                <a:solidFill>
                  <a:srgbClr val="F3F3F3"/>
                </a:solidFill>
                <a:latin typeface="Verdana"/>
                <a:cs typeface="Verdana"/>
              </a:rPr>
              <a:t> </a:t>
            </a:r>
            <a:r>
              <a:rPr sz="2200" spc="-110" dirty="0">
                <a:solidFill>
                  <a:srgbClr val="F3F3F3"/>
                </a:solidFill>
                <a:latin typeface="Verdana"/>
                <a:cs typeface="Verdana"/>
              </a:rPr>
              <a:t>auditor(s)</a:t>
            </a:r>
            <a:r>
              <a:rPr sz="2200" spc="-114" dirty="0">
                <a:solidFill>
                  <a:srgbClr val="F3F3F3"/>
                </a:solidFill>
                <a:latin typeface="Verdana"/>
                <a:cs typeface="Verdana"/>
              </a:rPr>
              <a:t> </a:t>
            </a:r>
            <a:r>
              <a:rPr sz="2200" spc="-130" dirty="0">
                <a:solidFill>
                  <a:srgbClr val="F3F3F3"/>
                </a:solidFill>
                <a:latin typeface="Verdana"/>
                <a:cs typeface="Verdana"/>
              </a:rPr>
              <a:t>must</a:t>
            </a:r>
            <a:r>
              <a:rPr sz="2200" spc="-150" dirty="0">
                <a:solidFill>
                  <a:srgbClr val="F3F3F3"/>
                </a:solidFill>
                <a:latin typeface="Verdana"/>
                <a:cs typeface="Verdana"/>
              </a:rPr>
              <a:t> </a:t>
            </a:r>
            <a:r>
              <a:rPr sz="2200" spc="-70" dirty="0">
                <a:solidFill>
                  <a:srgbClr val="F3F3F3"/>
                </a:solidFill>
                <a:latin typeface="Verdana"/>
                <a:cs typeface="Verdana"/>
              </a:rPr>
              <a:t>carefully</a:t>
            </a:r>
            <a:r>
              <a:rPr sz="2200" spc="-170" dirty="0">
                <a:solidFill>
                  <a:srgbClr val="F3F3F3"/>
                </a:solidFill>
                <a:latin typeface="Verdana"/>
                <a:cs typeface="Verdana"/>
              </a:rPr>
              <a:t> </a:t>
            </a:r>
            <a:r>
              <a:rPr sz="2200" spc="-80" dirty="0">
                <a:solidFill>
                  <a:srgbClr val="F3F3F3"/>
                </a:solidFill>
                <a:latin typeface="Verdana"/>
                <a:cs typeface="Verdana"/>
              </a:rPr>
              <a:t>ascertain</a:t>
            </a:r>
            <a:r>
              <a:rPr sz="2200" spc="-135" dirty="0">
                <a:solidFill>
                  <a:srgbClr val="F3F3F3"/>
                </a:solidFill>
                <a:latin typeface="Verdana"/>
                <a:cs typeface="Verdana"/>
              </a:rPr>
              <a:t> </a:t>
            </a:r>
            <a:r>
              <a:rPr sz="2200" spc="-120" dirty="0">
                <a:solidFill>
                  <a:srgbClr val="F3F3F3"/>
                </a:solidFill>
                <a:latin typeface="Verdana"/>
                <a:cs typeface="Verdana"/>
              </a:rPr>
              <a:t>the</a:t>
            </a:r>
            <a:r>
              <a:rPr sz="2200" spc="-165" dirty="0">
                <a:solidFill>
                  <a:srgbClr val="F3F3F3"/>
                </a:solidFill>
                <a:latin typeface="Verdana"/>
                <a:cs typeface="Verdana"/>
              </a:rPr>
              <a:t> </a:t>
            </a:r>
            <a:r>
              <a:rPr sz="2200" spc="-35" dirty="0">
                <a:solidFill>
                  <a:srgbClr val="F3F3F3"/>
                </a:solidFill>
                <a:latin typeface="Verdana"/>
                <a:cs typeface="Verdana"/>
              </a:rPr>
              <a:t>goal</a:t>
            </a:r>
            <a:r>
              <a:rPr sz="2200" spc="-165" dirty="0">
                <a:solidFill>
                  <a:srgbClr val="F3F3F3"/>
                </a:solidFill>
                <a:latin typeface="Verdana"/>
                <a:cs typeface="Verdana"/>
              </a:rPr>
              <a:t> </a:t>
            </a:r>
            <a:r>
              <a:rPr sz="2200" spc="-15" dirty="0">
                <a:solidFill>
                  <a:srgbClr val="F3F3F3"/>
                </a:solidFill>
                <a:latin typeface="Verdana"/>
                <a:cs typeface="Verdana"/>
              </a:rPr>
              <a:t>of</a:t>
            </a:r>
            <a:r>
              <a:rPr sz="2200" spc="-170" dirty="0">
                <a:solidFill>
                  <a:srgbClr val="F3F3F3"/>
                </a:solidFill>
                <a:latin typeface="Verdana"/>
                <a:cs typeface="Verdana"/>
              </a:rPr>
              <a:t> </a:t>
            </a:r>
            <a:r>
              <a:rPr sz="2200" spc="-120" dirty="0">
                <a:solidFill>
                  <a:srgbClr val="F3F3F3"/>
                </a:solidFill>
                <a:latin typeface="Verdana"/>
                <a:cs typeface="Verdana"/>
              </a:rPr>
              <a:t>the</a:t>
            </a:r>
            <a:r>
              <a:rPr sz="2200" spc="-160" dirty="0">
                <a:solidFill>
                  <a:srgbClr val="F3F3F3"/>
                </a:solidFill>
                <a:latin typeface="Verdana"/>
                <a:cs typeface="Verdana"/>
              </a:rPr>
              <a:t> </a:t>
            </a:r>
            <a:r>
              <a:rPr sz="2200" spc="-95" dirty="0">
                <a:solidFill>
                  <a:srgbClr val="F3F3F3"/>
                </a:solidFill>
                <a:latin typeface="Verdana"/>
                <a:cs typeface="Verdana"/>
              </a:rPr>
              <a:t>audit  </a:t>
            </a:r>
            <a:r>
              <a:rPr sz="2200" spc="-75" dirty="0">
                <a:solidFill>
                  <a:srgbClr val="F3F3F3"/>
                </a:solidFill>
                <a:latin typeface="Verdana"/>
                <a:cs typeface="Verdana"/>
              </a:rPr>
              <a:t>so </a:t>
            </a:r>
            <a:r>
              <a:rPr sz="2200" spc="-85" dirty="0">
                <a:solidFill>
                  <a:srgbClr val="F3F3F3"/>
                </a:solidFill>
                <a:latin typeface="Verdana"/>
                <a:cs typeface="Verdana"/>
              </a:rPr>
              <a:t>being </a:t>
            </a:r>
            <a:r>
              <a:rPr sz="2200" spc="-105" dirty="0">
                <a:solidFill>
                  <a:srgbClr val="F3F3F3"/>
                </a:solidFill>
                <a:latin typeface="Verdana"/>
                <a:cs typeface="Verdana"/>
              </a:rPr>
              <a:t>conducted, </a:t>
            </a:r>
            <a:r>
              <a:rPr sz="2200" spc="-60" dirty="0">
                <a:solidFill>
                  <a:srgbClr val="F3F3F3"/>
                </a:solidFill>
                <a:latin typeface="Verdana"/>
                <a:cs typeface="Verdana"/>
              </a:rPr>
              <a:t>and </a:t>
            </a:r>
            <a:r>
              <a:rPr sz="2200" spc="-80" dirty="0">
                <a:solidFill>
                  <a:srgbClr val="F3F3F3"/>
                </a:solidFill>
                <a:latin typeface="Verdana"/>
                <a:cs typeface="Verdana"/>
              </a:rPr>
              <a:t>to </a:t>
            </a:r>
            <a:r>
              <a:rPr sz="2200" spc="-70" dirty="0">
                <a:solidFill>
                  <a:srgbClr val="F3F3F3"/>
                </a:solidFill>
                <a:latin typeface="Verdana"/>
                <a:cs typeface="Verdana"/>
              </a:rPr>
              <a:t>carefully </a:t>
            </a:r>
            <a:r>
              <a:rPr sz="2200" spc="-105" dirty="0">
                <a:solidFill>
                  <a:srgbClr val="F3F3F3"/>
                </a:solidFill>
                <a:latin typeface="Verdana"/>
                <a:cs typeface="Verdana"/>
              </a:rPr>
              <a:t>determine </a:t>
            </a:r>
            <a:r>
              <a:rPr sz="2200" spc="-120" dirty="0">
                <a:solidFill>
                  <a:srgbClr val="F3F3F3"/>
                </a:solidFill>
                <a:latin typeface="Verdana"/>
                <a:cs typeface="Verdana"/>
              </a:rPr>
              <a:t>the  </a:t>
            </a:r>
            <a:r>
              <a:rPr sz="2200" spc="-75" dirty="0">
                <a:solidFill>
                  <a:srgbClr val="F3F3F3"/>
                </a:solidFill>
                <a:latin typeface="Verdana"/>
                <a:cs typeface="Verdana"/>
              </a:rPr>
              <a:t>procedure </a:t>
            </a:r>
            <a:r>
              <a:rPr sz="2200" spc="-80" dirty="0">
                <a:solidFill>
                  <a:srgbClr val="F3F3F3"/>
                </a:solidFill>
                <a:latin typeface="Verdana"/>
                <a:cs typeface="Verdana"/>
              </a:rPr>
              <a:t>to </a:t>
            </a:r>
            <a:r>
              <a:rPr sz="2200" spc="-90" dirty="0">
                <a:solidFill>
                  <a:srgbClr val="F3F3F3"/>
                </a:solidFill>
                <a:latin typeface="Verdana"/>
                <a:cs typeface="Verdana"/>
              </a:rPr>
              <a:t>achieve </a:t>
            </a:r>
            <a:r>
              <a:rPr sz="2200" spc="-215" dirty="0">
                <a:solidFill>
                  <a:srgbClr val="F3F3F3"/>
                </a:solidFill>
                <a:latin typeface="Verdana"/>
                <a:cs typeface="Verdana"/>
              </a:rPr>
              <a:t>it, </a:t>
            </a:r>
            <a:r>
              <a:rPr sz="2200" spc="-100" dirty="0">
                <a:solidFill>
                  <a:srgbClr val="F3F3F3"/>
                </a:solidFill>
                <a:latin typeface="Verdana"/>
                <a:cs typeface="Verdana"/>
              </a:rPr>
              <a:t>through </a:t>
            </a:r>
            <a:r>
              <a:rPr sz="2200" spc="-120" dirty="0">
                <a:solidFill>
                  <a:srgbClr val="F3F3F3"/>
                </a:solidFill>
                <a:latin typeface="Verdana"/>
                <a:cs typeface="Verdana"/>
              </a:rPr>
              <a:t>the use </a:t>
            </a:r>
            <a:r>
              <a:rPr sz="2200" spc="-15" dirty="0">
                <a:solidFill>
                  <a:srgbClr val="F3F3F3"/>
                </a:solidFill>
                <a:latin typeface="Verdana"/>
                <a:cs typeface="Verdana"/>
              </a:rPr>
              <a:t>of </a:t>
            </a:r>
            <a:r>
              <a:rPr sz="2200" spc="-80" dirty="0">
                <a:solidFill>
                  <a:srgbClr val="F3F3F3"/>
                </a:solidFill>
                <a:latin typeface="Verdana"/>
                <a:cs typeface="Verdana"/>
              </a:rPr>
              <a:t>effective tools  </a:t>
            </a:r>
            <a:r>
              <a:rPr sz="2200" spc="-60" dirty="0">
                <a:solidFill>
                  <a:srgbClr val="F3F3F3"/>
                </a:solidFill>
                <a:latin typeface="Verdana"/>
                <a:cs typeface="Verdana"/>
              </a:rPr>
              <a:t>and </a:t>
            </a:r>
            <a:r>
              <a:rPr sz="2200" spc="-130" dirty="0">
                <a:solidFill>
                  <a:srgbClr val="F3F3F3"/>
                </a:solidFill>
                <a:latin typeface="Verdana"/>
                <a:cs typeface="Verdana"/>
              </a:rPr>
              <a:t>techniques. </a:t>
            </a:r>
            <a:r>
              <a:rPr sz="2200" spc="-80" dirty="0">
                <a:solidFill>
                  <a:srgbClr val="F3F3F3"/>
                </a:solidFill>
                <a:latin typeface="Verdana"/>
                <a:cs typeface="Verdana"/>
              </a:rPr>
              <a:t>Planning </a:t>
            </a:r>
            <a:r>
              <a:rPr sz="2200" spc="-65" dirty="0">
                <a:solidFill>
                  <a:srgbClr val="F3F3F3"/>
                </a:solidFill>
                <a:latin typeface="Verdana"/>
                <a:cs typeface="Verdana"/>
              </a:rPr>
              <a:t>also </a:t>
            </a:r>
            <a:r>
              <a:rPr sz="2200" spc="-100" dirty="0">
                <a:solidFill>
                  <a:srgbClr val="F3F3F3"/>
                </a:solidFill>
                <a:latin typeface="Verdana"/>
                <a:cs typeface="Verdana"/>
              </a:rPr>
              <a:t>includes </a:t>
            </a:r>
            <a:r>
              <a:rPr sz="2200" spc="-120" dirty="0">
                <a:solidFill>
                  <a:srgbClr val="F3F3F3"/>
                </a:solidFill>
                <a:latin typeface="Verdana"/>
                <a:cs typeface="Verdana"/>
              </a:rPr>
              <a:t>the </a:t>
            </a:r>
            <a:r>
              <a:rPr sz="2200" spc="-90" dirty="0">
                <a:solidFill>
                  <a:srgbClr val="F3F3F3"/>
                </a:solidFill>
                <a:latin typeface="Verdana"/>
                <a:cs typeface="Verdana"/>
              </a:rPr>
              <a:t>identification </a:t>
            </a:r>
            <a:r>
              <a:rPr sz="2200" spc="-15" dirty="0">
                <a:solidFill>
                  <a:srgbClr val="F3F3F3"/>
                </a:solidFill>
                <a:latin typeface="Verdana"/>
                <a:cs typeface="Verdana"/>
              </a:rPr>
              <a:t>of  </a:t>
            </a:r>
            <a:r>
              <a:rPr sz="2200" spc="-120" dirty="0">
                <a:solidFill>
                  <a:srgbClr val="F3F3F3"/>
                </a:solidFill>
                <a:latin typeface="Verdana"/>
                <a:cs typeface="Verdana"/>
              </a:rPr>
              <a:t>the </a:t>
            </a:r>
            <a:r>
              <a:rPr sz="2200" spc="-95" dirty="0">
                <a:solidFill>
                  <a:srgbClr val="F3F3F3"/>
                </a:solidFill>
                <a:latin typeface="Verdana"/>
                <a:cs typeface="Verdana"/>
              </a:rPr>
              <a:t>best </a:t>
            </a:r>
            <a:r>
              <a:rPr sz="2200" spc="-75" dirty="0">
                <a:solidFill>
                  <a:srgbClr val="F3F3F3"/>
                </a:solidFill>
                <a:latin typeface="Verdana"/>
                <a:cs typeface="Verdana"/>
              </a:rPr>
              <a:t>mode to </a:t>
            </a:r>
            <a:r>
              <a:rPr sz="2200" spc="-80" dirty="0">
                <a:solidFill>
                  <a:srgbClr val="F3F3F3"/>
                </a:solidFill>
                <a:latin typeface="Verdana"/>
                <a:cs typeface="Verdana"/>
              </a:rPr>
              <a:t>gather</a:t>
            </a:r>
            <a:r>
              <a:rPr sz="2200" spc="-465" dirty="0">
                <a:solidFill>
                  <a:srgbClr val="F3F3F3"/>
                </a:solidFill>
                <a:latin typeface="Verdana"/>
                <a:cs typeface="Verdana"/>
              </a:rPr>
              <a:t> </a:t>
            </a:r>
            <a:r>
              <a:rPr sz="2200" spc="-125" dirty="0">
                <a:solidFill>
                  <a:srgbClr val="F3F3F3"/>
                </a:solidFill>
                <a:latin typeface="Verdana"/>
                <a:cs typeface="Verdana"/>
              </a:rPr>
              <a:t>evidence.</a:t>
            </a:r>
            <a:endParaRPr sz="2200" dirty="0">
              <a:latin typeface="Verdana"/>
              <a:cs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15"/>
          </p:nvPr>
        </p:nvSpPr>
        <p:spPr>
          <a:xfrm>
            <a:off x="8765158" y="6511849"/>
            <a:ext cx="255270" cy="21590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70" dirty="0"/>
              <a:pPr marL="38100">
                <a:lnSpc>
                  <a:spcPct val="100000"/>
                </a:lnSpc>
                <a:spcBef>
                  <a:spcPts val="100"/>
                </a:spcBef>
              </a:pPr>
              <a:t>49</a:t>
            </a:fld>
            <a:endParaRPr spc="-70" dirty="0"/>
          </a:p>
        </p:txBody>
      </p:sp>
      <p:sp>
        <p:nvSpPr>
          <p:cNvPr id="2" name="object 2"/>
          <p:cNvSpPr txBox="1">
            <a:spLocks noGrp="1"/>
          </p:cNvSpPr>
          <p:nvPr>
            <p:ph type="title"/>
          </p:nvPr>
        </p:nvSpPr>
        <p:spPr>
          <a:xfrm>
            <a:off x="1219200" y="685800"/>
            <a:ext cx="7317233" cy="566822"/>
          </a:xfrm>
          <a:prstGeom prst="rect">
            <a:avLst/>
          </a:prstGeom>
        </p:spPr>
        <p:txBody>
          <a:bodyPr vert="horz" wrap="square" lIns="0" tIns="12700" rIns="0" bIns="0" rtlCol="0">
            <a:spAutoFit/>
          </a:bodyPr>
          <a:lstStyle/>
          <a:p>
            <a:pPr marL="12700">
              <a:lnSpc>
                <a:spcPct val="100000"/>
              </a:lnSpc>
              <a:spcBef>
                <a:spcPts val="100"/>
              </a:spcBef>
            </a:pPr>
            <a:r>
              <a:rPr sz="3600" b="1" spc="-195" dirty="0">
                <a:solidFill>
                  <a:srgbClr val="F3F3F3"/>
                </a:solidFill>
              </a:rPr>
              <a:t>Step </a:t>
            </a:r>
            <a:r>
              <a:rPr sz="3600" b="1" spc="-455" dirty="0">
                <a:solidFill>
                  <a:srgbClr val="F3F3F3"/>
                </a:solidFill>
              </a:rPr>
              <a:t>3 </a:t>
            </a:r>
            <a:r>
              <a:rPr sz="3600" b="1" spc="-470" dirty="0">
                <a:solidFill>
                  <a:srgbClr val="F3F3F3"/>
                </a:solidFill>
              </a:rPr>
              <a:t>– </a:t>
            </a:r>
            <a:r>
              <a:rPr sz="3600" b="1" spc="-204" dirty="0">
                <a:solidFill>
                  <a:srgbClr val="F3F3F3"/>
                </a:solidFill>
              </a:rPr>
              <a:t>Gathering </a:t>
            </a:r>
            <a:r>
              <a:rPr sz="3600" b="1" spc="-210" dirty="0">
                <a:solidFill>
                  <a:srgbClr val="F3F3F3"/>
                </a:solidFill>
              </a:rPr>
              <a:t>the</a:t>
            </a:r>
            <a:r>
              <a:rPr sz="3600" b="1" spc="-165" dirty="0">
                <a:solidFill>
                  <a:srgbClr val="F3F3F3"/>
                </a:solidFill>
              </a:rPr>
              <a:t> </a:t>
            </a:r>
            <a:r>
              <a:rPr sz="3600" b="1" spc="-215" dirty="0">
                <a:solidFill>
                  <a:srgbClr val="F3F3F3"/>
                </a:solidFill>
              </a:rPr>
              <a:t>evidence</a:t>
            </a:r>
          </a:p>
        </p:txBody>
      </p:sp>
      <p:sp>
        <p:nvSpPr>
          <p:cNvPr id="3" name="object 3"/>
          <p:cNvSpPr txBox="1"/>
          <p:nvPr/>
        </p:nvSpPr>
        <p:spPr>
          <a:xfrm>
            <a:off x="1217167" y="1540891"/>
            <a:ext cx="7557770" cy="3836035"/>
          </a:xfrm>
          <a:prstGeom prst="rect">
            <a:avLst/>
          </a:prstGeom>
        </p:spPr>
        <p:txBody>
          <a:bodyPr vert="horz" wrap="square" lIns="0" tIns="12065" rIns="0" bIns="0" rtlCol="0">
            <a:spAutoFit/>
          </a:bodyPr>
          <a:lstStyle/>
          <a:p>
            <a:pPr marL="12700" marR="217804" algn="just">
              <a:lnSpc>
                <a:spcPct val="100000"/>
              </a:lnSpc>
              <a:spcBef>
                <a:spcPts val="95"/>
              </a:spcBef>
            </a:pPr>
            <a:r>
              <a:rPr sz="2200" spc="-250" dirty="0">
                <a:solidFill>
                  <a:srgbClr val="F3F3F3"/>
                </a:solidFill>
                <a:latin typeface="Verdana"/>
                <a:cs typeface="Verdana"/>
              </a:rPr>
              <a:t>In </a:t>
            </a:r>
            <a:r>
              <a:rPr sz="2200" spc="-75" dirty="0">
                <a:solidFill>
                  <a:srgbClr val="F3F3F3"/>
                </a:solidFill>
                <a:latin typeface="Verdana"/>
                <a:cs typeface="Verdana"/>
              </a:rPr>
              <a:t>forensic </a:t>
            </a:r>
            <a:r>
              <a:rPr sz="2200" spc="-95" dirty="0">
                <a:solidFill>
                  <a:srgbClr val="F3F3F3"/>
                </a:solidFill>
                <a:latin typeface="Verdana"/>
                <a:cs typeface="Verdana"/>
              </a:rPr>
              <a:t>auditing </a:t>
            </a:r>
            <a:r>
              <a:rPr sz="2200" spc="-70" dirty="0">
                <a:solidFill>
                  <a:srgbClr val="F3F3F3"/>
                </a:solidFill>
                <a:latin typeface="Verdana"/>
                <a:cs typeface="Verdana"/>
              </a:rPr>
              <a:t>specific </a:t>
            </a:r>
            <a:r>
              <a:rPr sz="2200" spc="-80" dirty="0">
                <a:solidFill>
                  <a:srgbClr val="F3F3F3"/>
                </a:solidFill>
                <a:latin typeface="Verdana"/>
                <a:cs typeface="Verdana"/>
              </a:rPr>
              <a:t>procedures </a:t>
            </a:r>
            <a:r>
              <a:rPr sz="2200" spc="-65" dirty="0">
                <a:solidFill>
                  <a:srgbClr val="F3F3F3"/>
                </a:solidFill>
                <a:latin typeface="Verdana"/>
                <a:cs typeface="Verdana"/>
              </a:rPr>
              <a:t>are </a:t>
            </a:r>
            <a:r>
              <a:rPr sz="2200" spc="-75" dirty="0">
                <a:solidFill>
                  <a:srgbClr val="F3F3F3"/>
                </a:solidFill>
                <a:latin typeface="Verdana"/>
                <a:cs typeface="Verdana"/>
              </a:rPr>
              <a:t>carried </a:t>
            </a:r>
            <a:r>
              <a:rPr sz="2200" spc="-100" dirty="0">
                <a:solidFill>
                  <a:srgbClr val="F3F3F3"/>
                </a:solidFill>
                <a:latin typeface="Verdana"/>
                <a:cs typeface="Verdana"/>
              </a:rPr>
              <a:t>out</a:t>
            </a:r>
            <a:r>
              <a:rPr sz="2200" spc="-520" dirty="0">
                <a:solidFill>
                  <a:srgbClr val="F3F3F3"/>
                </a:solidFill>
                <a:latin typeface="Verdana"/>
                <a:cs typeface="Verdana"/>
              </a:rPr>
              <a:t> </a:t>
            </a:r>
            <a:r>
              <a:rPr sz="2200" spc="-130" dirty="0">
                <a:solidFill>
                  <a:srgbClr val="F3F3F3"/>
                </a:solidFill>
                <a:latin typeface="Verdana"/>
                <a:cs typeface="Verdana"/>
              </a:rPr>
              <a:t>in  </a:t>
            </a:r>
            <a:r>
              <a:rPr sz="2200" spc="-75" dirty="0">
                <a:solidFill>
                  <a:srgbClr val="F3F3F3"/>
                </a:solidFill>
                <a:latin typeface="Verdana"/>
                <a:cs typeface="Verdana"/>
              </a:rPr>
              <a:t>order </a:t>
            </a:r>
            <a:r>
              <a:rPr sz="2200" spc="-80" dirty="0">
                <a:solidFill>
                  <a:srgbClr val="F3F3F3"/>
                </a:solidFill>
                <a:latin typeface="Verdana"/>
                <a:cs typeface="Verdana"/>
              </a:rPr>
              <a:t>to </a:t>
            </a:r>
            <a:r>
              <a:rPr sz="2200" spc="-70" dirty="0">
                <a:solidFill>
                  <a:srgbClr val="F3F3F3"/>
                </a:solidFill>
                <a:latin typeface="Verdana"/>
                <a:cs typeface="Verdana"/>
              </a:rPr>
              <a:t>produce </a:t>
            </a:r>
            <a:r>
              <a:rPr sz="2200" spc="-130" dirty="0">
                <a:solidFill>
                  <a:srgbClr val="F3F3F3"/>
                </a:solidFill>
                <a:latin typeface="Verdana"/>
                <a:cs typeface="Verdana"/>
              </a:rPr>
              <a:t>evidence. </a:t>
            </a:r>
            <a:r>
              <a:rPr sz="2200" spc="-90" dirty="0">
                <a:solidFill>
                  <a:srgbClr val="F3F3F3"/>
                </a:solidFill>
                <a:latin typeface="Verdana"/>
                <a:cs typeface="Verdana"/>
              </a:rPr>
              <a:t>The </a:t>
            </a:r>
            <a:r>
              <a:rPr sz="2200" spc="-100" dirty="0">
                <a:solidFill>
                  <a:srgbClr val="F3F3F3"/>
                </a:solidFill>
                <a:latin typeface="Verdana"/>
                <a:cs typeface="Verdana"/>
              </a:rPr>
              <a:t>investigators </a:t>
            </a:r>
            <a:r>
              <a:rPr sz="2200" spc="-50" dirty="0">
                <a:solidFill>
                  <a:srgbClr val="F3F3F3"/>
                </a:solidFill>
                <a:latin typeface="Verdana"/>
                <a:cs typeface="Verdana"/>
              </a:rPr>
              <a:t>can</a:t>
            </a:r>
            <a:r>
              <a:rPr sz="2200" spc="-525" dirty="0">
                <a:solidFill>
                  <a:srgbClr val="F3F3F3"/>
                </a:solidFill>
                <a:latin typeface="Verdana"/>
                <a:cs typeface="Verdana"/>
              </a:rPr>
              <a:t> </a:t>
            </a:r>
            <a:r>
              <a:rPr sz="2200" spc="-120" dirty="0">
                <a:solidFill>
                  <a:srgbClr val="F3F3F3"/>
                </a:solidFill>
                <a:latin typeface="Verdana"/>
                <a:cs typeface="Verdana"/>
              </a:rPr>
              <a:t>use the  </a:t>
            </a:r>
            <a:r>
              <a:rPr sz="2200" spc="-75" dirty="0">
                <a:solidFill>
                  <a:srgbClr val="F3F3F3"/>
                </a:solidFill>
                <a:latin typeface="Verdana"/>
                <a:cs typeface="Verdana"/>
              </a:rPr>
              <a:t>following </a:t>
            </a:r>
            <a:r>
              <a:rPr sz="2200" spc="-105" dirty="0">
                <a:solidFill>
                  <a:srgbClr val="F3F3F3"/>
                </a:solidFill>
                <a:latin typeface="Verdana"/>
                <a:cs typeface="Verdana"/>
              </a:rPr>
              <a:t>techniques </a:t>
            </a:r>
            <a:r>
              <a:rPr sz="2200" spc="-80" dirty="0">
                <a:solidFill>
                  <a:srgbClr val="F3F3F3"/>
                </a:solidFill>
                <a:latin typeface="Verdana"/>
                <a:cs typeface="Verdana"/>
              </a:rPr>
              <a:t>to gather </a:t>
            </a:r>
            <a:r>
              <a:rPr sz="2200" spc="-95" dirty="0">
                <a:solidFill>
                  <a:srgbClr val="F3F3F3"/>
                </a:solidFill>
                <a:latin typeface="Verdana"/>
                <a:cs typeface="Verdana"/>
              </a:rPr>
              <a:t>evidence</a:t>
            </a:r>
            <a:r>
              <a:rPr sz="2200" spc="-440" dirty="0">
                <a:solidFill>
                  <a:srgbClr val="F3F3F3"/>
                </a:solidFill>
                <a:latin typeface="Verdana"/>
                <a:cs typeface="Verdana"/>
              </a:rPr>
              <a:t> </a:t>
            </a:r>
            <a:r>
              <a:rPr sz="2200" spc="-590" dirty="0">
                <a:solidFill>
                  <a:srgbClr val="F3F3F3"/>
                </a:solidFill>
                <a:latin typeface="Verdana"/>
                <a:cs typeface="Verdana"/>
              </a:rPr>
              <a:t>:</a:t>
            </a:r>
            <a:endParaRPr sz="2200" dirty="0">
              <a:latin typeface="Verdana"/>
              <a:cs typeface="Verdana"/>
            </a:endParaRPr>
          </a:p>
          <a:p>
            <a:pPr algn="just">
              <a:lnSpc>
                <a:spcPct val="100000"/>
              </a:lnSpc>
              <a:spcBef>
                <a:spcPts val="10"/>
              </a:spcBef>
            </a:pPr>
            <a:endParaRPr sz="3150" dirty="0">
              <a:latin typeface="Verdana"/>
              <a:cs typeface="Verdana"/>
            </a:endParaRPr>
          </a:p>
          <a:p>
            <a:pPr marL="184150" indent="-172085" algn="just">
              <a:lnSpc>
                <a:spcPct val="100000"/>
              </a:lnSpc>
              <a:spcBef>
                <a:spcPts val="5"/>
              </a:spcBef>
              <a:buChar char="•"/>
              <a:tabLst>
                <a:tab pos="184785" algn="l"/>
              </a:tabLst>
            </a:pPr>
            <a:r>
              <a:rPr sz="2200" spc="-90" dirty="0">
                <a:solidFill>
                  <a:srgbClr val="F3F3F3"/>
                </a:solidFill>
                <a:latin typeface="Verdana"/>
                <a:cs typeface="Verdana"/>
              </a:rPr>
              <a:t>Testing </a:t>
            </a:r>
            <a:r>
              <a:rPr sz="2200" spc="-80" dirty="0">
                <a:solidFill>
                  <a:srgbClr val="F3F3F3"/>
                </a:solidFill>
                <a:latin typeface="Verdana"/>
                <a:cs typeface="Verdana"/>
              </a:rPr>
              <a:t>controls </a:t>
            </a:r>
            <a:r>
              <a:rPr sz="2200" spc="-120" dirty="0">
                <a:solidFill>
                  <a:srgbClr val="F3F3F3"/>
                </a:solidFill>
                <a:latin typeface="Verdana"/>
                <a:cs typeface="Verdana"/>
              </a:rPr>
              <a:t>which </a:t>
            </a:r>
            <a:r>
              <a:rPr sz="2200" spc="-100" dirty="0">
                <a:solidFill>
                  <a:srgbClr val="F3F3F3"/>
                </a:solidFill>
                <a:latin typeface="Verdana"/>
                <a:cs typeface="Verdana"/>
              </a:rPr>
              <a:t>identifies </a:t>
            </a:r>
            <a:r>
              <a:rPr sz="2200" spc="-120" dirty="0">
                <a:solidFill>
                  <a:srgbClr val="F3F3F3"/>
                </a:solidFill>
                <a:latin typeface="Verdana"/>
                <a:cs typeface="Verdana"/>
              </a:rPr>
              <a:t>the</a:t>
            </a:r>
            <a:r>
              <a:rPr sz="2200" spc="-375" dirty="0">
                <a:solidFill>
                  <a:srgbClr val="F3F3F3"/>
                </a:solidFill>
                <a:latin typeface="Verdana"/>
                <a:cs typeface="Verdana"/>
              </a:rPr>
              <a:t> </a:t>
            </a:r>
            <a:r>
              <a:rPr sz="2200" spc="-130" dirty="0">
                <a:solidFill>
                  <a:srgbClr val="F3F3F3"/>
                </a:solidFill>
                <a:latin typeface="Verdana"/>
                <a:cs typeface="Verdana"/>
              </a:rPr>
              <a:t>weaknesses,</a:t>
            </a:r>
            <a:endParaRPr sz="2200" dirty="0">
              <a:latin typeface="Verdana"/>
              <a:cs typeface="Verdana"/>
            </a:endParaRPr>
          </a:p>
          <a:p>
            <a:pPr marL="184150" indent="-172085" algn="just">
              <a:lnSpc>
                <a:spcPct val="100000"/>
              </a:lnSpc>
              <a:spcBef>
                <a:spcPts val="600"/>
              </a:spcBef>
              <a:buChar char="•"/>
              <a:tabLst>
                <a:tab pos="184785" algn="l"/>
              </a:tabLst>
            </a:pPr>
            <a:r>
              <a:rPr sz="2200" spc="-90" dirty="0">
                <a:solidFill>
                  <a:srgbClr val="F3F3F3"/>
                </a:solidFill>
                <a:latin typeface="Verdana"/>
                <a:cs typeface="Verdana"/>
              </a:rPr>
              <a:t>Using </a:t>
            </a:r>
            <a:r>
              <a:rPr sz="2200" spc="-70" dirty="0">
                <a:solidFill>
                  <a:srgbClr val="F3F3F3"/>
                </a:solidFill>
                <a:latin typeface="Verdana"/>
                <a:cs typeface="Verdana"/>
              </a:rPr>
              <a:t>analytical </a:t>
            </a:r>
            <a:r>
              <a:rPr sz="2200" spc="-80" dirty="0">
                <a:solidFill>
                  <a:srgbClr val="F3F3F3"/>
                </a:solidFill>
                <a:latin typeface="Verdana"/>
                <a:cs typeface="Verdana"/>
              </a:rPr>
              <a:t>procedures to </a:t>
            </a:r>
            <a:r>
              <a:rPr sz="2200" spc="-65" dirty="0">
                <a:solidFill>
                  <a:srgbClr val="F3F3F3"/>
                </a:solidFill>
                <a:latin typeface="Verdana"/>
                <a:cs typeface="Verdana"/>
              </a:rPr>
              <a:t>compare </a:t>
            </a:r>
            <a:r>
              <a:rPr sz="2200" spc="-100" dirty="0">
                <a:solidFill>
                  <a:srgbClr val="F3F3F3"/>
                </a:solidFill>
                <a:latin typeface="Verdana"/>
                <a:cs typeface="Verdana"/>
              </a:rPr>
              <a:t>trends </a:t>
            </a:r>
            <a:r>
              <a:rPr sz="2200" spc="-90" dirty="0">
                <a:solidFill>
                  <a:srgbClr val="F3F3F3"/>
                </a:solidFill>
                <a:latin typeface="Verdana"/>
                <a:cs typeface="Verdana"/>
              </a:rPr>
              <a:t>over</a:t>
            </a:r>
            <a:r>
              <a:rPr sz="2200" spc="-545" dirty="0">
                <a:solidFill>
                  <a:srgbClr val="F3F3F3"/>
                </a:solidFill>
                <a:latin typeface="Verdana"/>
                <a:cs typeface="Verdana"/>
              </a:rPr>
              <a:t> </a:t>
            </a:r>
            <a:r>
              <a:rPr sz="2200" spc="-125" dirty="0">
                <a:solidFill>
                  <a:srgbClr val="F3F3F3"/>
                </a:solidFill>
                <a:latin typeface="Verdana"/>
                <a:cs typeface="Verdana"/>
              </a:rPr>
              <a:t>time</a:t>
            </a:r>
            <a:endParaRPr sz="2200" dirty="0">
              <a:latin typeface="Verdana"/>
              <a:cs typeface="Verdana"/>
            </a:endParaRPr>
          </a:p>
          <a:p>
            <a:pPr marL="184150" indent="-172085" algn="just">
              <a:lnSpc>
                <a:spcPct val="100000"/>
              </a:lnSpc>
              <a:spcBef>
                <a:spcPts val="600"/>
              </a:spcBef>
              <a:buChar char="•"/>
              <a:tabLst>
                <a:tab pos="184785" algn="l"/>
              </a:tabLst>
            </a:pPr>
            <a:r>
              <a:rPr sz="2200" spc="-80" dirty="0">
                <a:solidFill>
                  <a:srgbClr val="F3F3F3"/>
                </a:solidFill>
                <a:latin typeface="Verdana"/>
                <a:cs typeface="Verdana"/>
              </a:rPr>
              <a:t>Applying </a:t>
            </a:r>
            <a:r>
              <a:rPr sz="2200" spc="-95" dirty="0">
                <a:solidFill>
                  <a:srgbClr val="F3F3F3"/>
                </a:solidFill>
                <a:latin typeface="Verdana"/>
                <a:cs typeface="Verdana"/>
              </a:rPr>
              <a:t>computer-assisted audit</a:t>
            </a:r>
            <a:r>
              <a:rPr sz="2200" spc="-240" dirty="0">
                <a:solidFill>
                  <a:srgbClr val="F3F3F3"/>
                </a:solidFill>
                <a:latin typeface="Verdana"/>
                <a:cs typeface="Verdana"/>
              </a:rPr>
              <a:t> </a:t>
            </a:r>
            <a:r>
              <a:rPr sz="2200" spc="-130" dirty="0">
                <a:solidFill>
                  <a:srgbClr val="F3F3F3"/>
                </a:solidFill>
                <a:latin typeface="Verdana"/>
                <a:cs typeface="Verdana"/>
              </a:rPr>
              <a:t>techniques,</a:t>
            </a:r>
            <a:endParaRPr sz="2200" dirty="0">
              <a:latin typeface="Verdana"/>
              <a:cs typeface="Verdana"/>
            </a:endParaRPr>
          </a:p>
          <a:p>
            <a:pPr marL="184150" indent="-172085" algn="just">
              <a:lnSpc>
                <a:spcPct val="100000"/>
              </a:lnSpc>
              <a:spcBef>
                <a:spcPts val="600"/>
              </a:spcBef>
              <a:buChar char="•"/>
              <a:tabLst>
                <a:tab pos="184785" algn="l"/>
              </a:tabLst>
            </a:pPr>
            <a:r>
              <a:rPr sz="2200" spc="-110" dirty="0">
                <a:solidFill>
                  <a:srgbClr val="F3F3F3"/>
                </a:solidFill>
                <a:latin typeface="Verdana"/>
                <a:cs typeface="Verdana"/>
              </a:rPr>
              <a:t>Discussions </a:t>
            </a:r>
            <a:r>
              <a:rPr sz="2200" spc="-60" dirty="0">
                <a:solidFill>
                  <a:srgbClr val="F3F3F3"/>
                </a:solidFill>
                <a:latin typeface="Verdana"/>
                <a:cs typeface="Verdana"/>
              </a:rPr>
              <a:t>and </a:t>
            </a:r>
            <a:r>
              <a:rPr sz="2200" spc="-120" dirty="0">
                <a:solidFill>
                  <a:srgbClr val="F3F3F3"/>
                </a:solidFill>
                <a:latin typeface="Verdana"/>
                <a:cs typeface="Verdana"/>
              </a:rPr>
              <a:t>interviews </a:t>
            </a:r>
            <a:r>
              <a:rPr sz="2200" spc="-140" dirty="0">
                <a:solidFill>
                  <a:srgbClr val="F3F3F3"/>
                </a:solidFill>
                <a:latin typeface="Verdana"/>
                <a:cs typeface="Verdana"/>
              </a:rPr>
              <a:t>with</a:t>
            </a:r>
            <a:r>
              <a:rPr sz="2200" spc="-305" dirty="0">
                <a:solidFill>
                  <a:srgbClr val="F3F3F3"/>
                </a:solidFill>
                <a:latin typeface="Verdana"/>
                <a:cs typeface="Verdana"/>
              </a:rPr>
              <a:t> </a:t>
            </a:r>
            <a:r>
              <a:rPr sz="2200" spc="-85" dirty="0">
                <a:solidFill>
                  <a:srgbClr val="F3F3F3"/>
                </a:solidFill>
                <a:latin typeface="Verdana"/>
                <a:cs typeface="Verdana"/>
              </a:rPr>
              <a:t>employees</a:t>
            </a:r>
            <a:endParaRPr sz="2200" dirty="0">
              <a:latin typeface="Verdana"/>
              <a:cs typeface="Verdana"/>
            </a:endParaRPr>
          </a:p>
          <a:p>
            <a:pPr marL="12700" marR="702945" algn="just">
              <a:lnSpc>
                <a:spcPct val="100000"/>
              </a:lnSpc>
              <a:spcBef>
                <a:spcPts val="600"/>
              </a:spcBef>
              <a:buChar char="•"/>
              <a:tabLst>
                <a:tab pos="184785" algn="l"/>
              </a:tabLst>
            </a:pPr>
            <a:r>
              <a:rPr sz="2200" spc="-120" dirty="0">
                <a:solidFill>
                  <a:srgbClr val="F3F3F3"/>
                </a:solidFill>
                <a:latin typeface="Verdana"/>
                <a:cs typeface="Verdana"/>
              </a:rPr>
              <a:t>Substantive </a:t>
            </a:r>
            <a:r>
              <a:rPr sz="2200" spc="-105" dirty="0">
                <a:solidFill>
                  <a:srgbClr val="F3F3F3"/>
                </a:solidFill>
                <a:latin typeface="Verdana"/>
                <a:cs typeface="Verdana"/>
              </a:rPr>
              <a:t>techniques </a:t>
            </a:r>
            <a:r>
              <a:rPr sz="2200" spc="-110" dirty="0">
                <a:solidFill>
                  <a:srgbClr val="F3F3F3"/>
                </a:solidFill>
                <a:latin typeface="Verdana"/>
                <a:cs typeface="Verdana"/>
              </a:rPr>
              <a:t>such </a:t>
            </a:r>
            <a:r>
              <a:rPr sz="2200" spc="-60" dirty="0">
                <a:solidFill>
                  <a:srgbClr val="F3F3F3"/>
                </a:solidFill>
                <a:latin typeface="Verdana"/>
                <a:cs typeface="Verdana"/>
              </a:rPr>
              <a:t>as </a:t>
            </a:r>
            <a:r>
              <a:rPr sz="2200" spc="-105" dirty="0">
                <a:solidFill>
                  <a:srgbClr val="F3F3F3"/>
                </a:solidFill>
                <a:latin typeface="Verdana"/>
                <a:cs typeface="Verdana"/>
              </a:rPr>
              <a:t>reconciliations,</a:t>
            </a:r>
            <a:r>
              <a:rPr sz="2200" spc="-345" dirty="0">
                <a:solidFill>
                  <a:srgbClr val="F3F3F3"/>
                </a:solidFill>
                <a:latin typeface="Verdana"/>
                <a:cs typeface="Verdana"/>
              </a:rPr>
              <a:t> </a:t>
            </a:r>
            <a:r>
              <a:rPr sz="2200" spc="-70" dirty="0">
                <a:solidFill>
                  <a:srgbClr val="F3F3F3"/>
                </a:solidFill>
                <a:latin typeface="Verdana"/>
                <a:cs typeface="Verdana"/>
              </a:rPr>
              <a:t>cash  </a:t>
            </a:r>
            <a:r>
              <a:rPr sz="2200" spc="-95" dirty="0">
                <a:solidFill>
                  <a:srgbClr val="F3F3F3"/>
                </a:solidFill>
                <a:latin typeface="Verdana"/>
                <a:cs typeface="Verdana"/>
              </a:rPr>
              <a:t>counts </a:t>
            </a:r>
            <a:r>
              <a:rPr sz="2200" spc="-60" dirty="0">
                <a:solidFill>
                  <a:srgbClr val="F3F3F3"/>
                </a:solidFill>
                <a:latin typeface="Verdana"/>
                <a:cs typeface="Verdana"/>
              </a:rPr>
              <a:t>and </a:t>
            </a:r>
            <a:r>
              <a:rPr sz="2200" spc="-120" dirty="0">
                <a:solidFill>
                  <a:srgbClr val="F3F3F3"/>
                </a:solidFill>
                <a:latin typeface="Verdana"/>
                <a:cs typeface="Verdana"/>
              </a:rPr>
              <a:t>reviews </a:t>
            </a:r>
            <a:r>
              <a:rPr sz="2200" spc="-15" dirty="0">
                <a:solidFill>
                  <a:srgbClr val="F3F3F3"/>
                </a:solidFill>
                <a:latin typeface="Verdana"/>
                <a:cs typeface="Verdana"/>
              </a:rPr>
              <a:t>of</a:t>
            </a:r>
            <a:r>
              <a:rPr sz="2200" spc="-380" dirty="0">
                <a:solidFill>
                  <a:srgbClr val="F3F3F3"/>
                </a:solidFill>
                <a:latin typeface="Verdana"/>
                <a:cs typeface="Verdana"/>
              </a:rPr>
              <a:t> </a:t>
            </a:r>
            <a:r>
              <a:rPr sz="2200" spc="-110" dirty="0">
                <a:solidFill>
                  <a:srgbClr val="F3F3F3"/>
                </a:solidFill>
                <a:latin typeface="Verdana"/>
                <a:cs typeface="Verdana"/>
              </a:rPr>
              <a:t>documentation.</a:t>
            </a:r>
            <a:endParaRPr sz="2200" dirty="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553200"/>
          </a:xfrm>
        </p:spPr>
        <p:txBody>
          <a:bodyPr>
            <a:normAutofit lnSpcReduction="10000"/>
          </a:bodyPr>
          <a:lstStyle/>
          <a:p>
            <a:pPr algn="just">
              <a:buFont typeface="Wingdings" pitchFamily="2" charset="2"/>
              <a:buChar char="Ø"/>
            </a:pPr>
            <a:r>
              <a:rPr lang="en-US" b="1" dirty="0" smtClean="0"/>
              <a:t>Section 67</a:t>
            </a:r>
            <a:r>
              <a:rPr lang="en-US" dirty="0" smtClean="0"/>
              <a:t>-publishing information which is obscene in electronic form.</a:t>
            </a:r>
          </a:p>
          <a:p>
            <a:pPr algn="just">
              <a:buNone/>
            </a:pPr>
            <a:r>
              <a:rPr lang="en-US" dirty="0" smtClean="0"/>
              <a:t> 		-Fine 1lakh and 5years punishment.</a:t>
            </a:r>
          </a:p>
          <a:p>
            <a:pPr algn="just">
              <a:buFont typeface="Wingdings" pitchFamily="2" charset="2"/>
              <a:buChar char="Ø"/>
            </a:pPr>
            <a:r>
              <a:rPr lang="en-US" b="1" dirty="0" smtClean="0"/>
              <a:t>Section 68</a:t>
            </a:r>
            <a:r>
              <a:rPr lang="en-US" dirty="0" smtClean="0"/>
              <a:t>-power of controller to give directions</a:t>
            </a:r>
          </a:p>
          <a:p>
            <a:pPr algn="just">
              <a:buNone/>
            </a:pPr>
            <a:r>
              <a:rPr lang="en-US" dirty="0" smtClean="0"/>
              <a:t>			- Fine 2lakhs and 3years punishment</a:t>
            </a:r>
          </a:p>
          <a:p>
            <a:pPr algn="just">
              <a:buFont typeface="Wingdings" pitchFamily="2" charset="2"/>
              <a:buChar char="Ø"/>
            </a:pPr>
            <a:r>
              <a:rPr lang="en-US" b="1" dirty="0" smtClean="0"/>
              <a:t>Section 70</a:t>
            </a:r>
            <a:r>
              <a:rPr lang="en-US" dirty="0" smtClean="0"/>
              <a:t>-protectered system</a:t>
            </a:r>
          </a:p>
          <a:p>
            <a:pPr algn="just">
              <a:buNone/>
            </a:pPr>
            <a:r>
              <a:rPr lang="en-US" dirty="0" smtClean="0"/>
              <a:t>			 - Up to 10years punishment</a:t>
            </a:r>
          </a:p>
          <a:p>
            <a:pPr algn="just">
              <a:buFont typeface="Wingdings" pitchFamily="2" charset="2"/>
              <a:buChar char="Ø"/>
            </a:pPr>
            <a:r>
              <a:rPr lang="en-US" b="1" dirty="0" smtClean="0"/>
              <a:t>Section 72</a:t>
            </a:r>
            <a:r>
              <a:rPr lang="en-US" dirty="0" smtClean="0"/>
              <a:t>-penalty for breach of confidentiality and privacy</a:t>
            </a:r>
          </a:p>
          <a:p>
            <a:pPr algn="just">
              <a:buNone/>
            </a:pPr>
            <a:r>
              <a:rPr lang="en-US" dirty="0" smtClean="0"/>
              <a:t>	 		 - Fine 1lakh and up to 2years punishment</a:t>
            </a:r>
          </a:p>
          <a:p>
            <a:pPr algn="just">
              <a:buFont typeface="Wingdings" pitchFamily="2" charset="2"/>
              <a:buChar char="Ø"/>
            </a:pPr>
            <a:r>
              <a:rPr lang="en-US" b="1" dirty="0" smtClean="0"/>
              <a:t>Section 73</a:t>
            </a:r>
            <a:r>
              <a:rPr lang="en-US" dirty="0" smtClean="0"/>
              <a:t>-penalty for digital signature certificate false</a:t>
            </a:r>
          </a:p>
          <a:p>
            <a:pPr algn="just">
              <a:buNone/>
            </a:pPr>
            <a:r>
              <a:rPr lang="en-US" dirty="0" smtClean="0"/>
              <a:t>			--Fine 1lakh and 2years punishment</a:t>
            </a:r>
          </a:p>
          <a:p>
            <a:pPr algn="just">
              <a:buFont typeface="Wingdings" pitchFamily="2" charset="2"/>
              <a:buChar char="Ø"/>
            </a:pPr>
            <a:r>
              <a:rPr lang="en-US" b="1" dirty="0" smtClean="0"/>
              <a:t>Section 74</a:t>
            </a:r>
            <a:r>
              <a:rPr lang="en-US" dirty="0" smtClean="0"/>
              <a:t>-publication for fraudulent purpose</a:t>
            </a:r>
          </a:p>
          <a:p>
            <a:pPr algn="just">
              <a:buNone/>
            </a:pPr>
            <a:r>
              <a:rPr lang="en-US" dirty="0" smtClean="0"/>
              <a:t>			- Fine 1lakh and 2years punishment</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15"/>
          </p:nvPr>
        </p:nvSpPr>
        <p:spPr>
          <a:xfrm>
            <a:off x="8765158" y="6511849"/>
            <a:ext cx="255270" cy="21590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70" dirty="0"/>
              <a:pPr marL="38100">
                <a:lnSpc>
                  <a:spcPct val="100000"/>
                </a:lnSpc>
                <a:spcBef>
                  <a:spcPts val="100"/>
                </a:spcBef>
              </a:pPr>
              <a:t>50</a:t>
            </a:fld>
            <a:endParaRPr spc="-70" dirty="0"/>
          </a:p>
        </p:txBody>
      </p:sp>
      <p:sp>
        <p:nvSpPr>
          <p:cNvPr id="2" name="object 2"/>
          <p:cNvSpPr txBox="1">
            <a:spLocks noGrp="1"/>
          </p:cNvSpPr>
          <p:nvPr>
            <p:ph type="title"/>
          </p:nvPr>
        </p:nvSpPr>
        <p:spPr>
          <a:xfrm>
            <a:off x="1217167" y="562929"/>
            <a:ext cx="7393433" cy="505267"/>
          </a:xfrm>
          <a:prstGeom prst="rect">
            <a:avLst/>
          </a:prstGeom>
        </p:spPr>
        <p:txBody>
          <a:bodyPr vert="horz" wrap="square" lIns="0" tIns="12700" rIns="0" bIns="0" rtlCol="0">
            <a:spAutoFit/>
          </a:bodyPr>
          <a:lstStyle/>
          <a:p>
            <a:pPr marL="12700">
              <a:lnSpc>
                <a:spcPct val="100000"/>
              </a:lnSpc>
              <a:spcBef>
                <a:spcPts val="100"/>
              </a:spcBef>
            </a:pPr>
            <a:r>
              <a:rPr sz="3200" b="1" spc="-195" dirty="0">
                <a:solidFill>
                  <a:srgbClr val="F3F3F3"/>
                </a:solidFill>
                <a:latin typeface="Verdana" pitchFamily="34" charset="0"/>
                <a:ea typeface="Verdana" pitchFamily="34" charset="0"/>
                <a:cs typeface="Verdana" pitchFamily="34" charset="0"/>
              </a:rPr>
              <a:t>Step </a:t>
            </a:r>
            <a:r>
              <a:rPr sz="3200" b="1" spc="-10" dirty="0">
                <a:solidFill>
                  <a:srgbClr val="F3F3F3"/>
                </a:solidFill>
                <a:latin typeface="Verdana" pitchFamily="34" charset="0"/>
                <a:ea typeface="Verdana" pitchFamily="34" charset="0"/>
                <a:cs typeface="Verdana" pitchFamily="34" charset="0"/>
              </a:rPr>
              <a:t>4 </a:t>
            </a:r>
            <a:r>
              <a:rPr sz="3200" b="1" spc="-470" dirty="0">
                <a:solidFill>
                  <a:srgbClr val="F3F3F3"/>
                </a:solidFill>
                <a:latin typeface="Verdana" pitchFamily="34" charset="0"/>
                <a:ea typeface="Verdana" pitchFamily="34" charset="0"/>
                <a:cs typeface="Verdana" pitchFamily="34" charset="0"/>
              </a:rPr>
              <a:t>– </a:t>
            </a:r>
            <a:r>
              <a:rPr sz="3200" b="1" spc="-190" dirty="0">
                <a:solidFill>
                  <a:srgbClr val="F3F3F3"/>
                </a:solidFill>
                <a:latin typeface="Verdana" pitchFamily="34" charset="0"/>
                <a:ea typeface="Verdana" pitchFamily="34" charset="0"/>
                <a:cs typeface="Verdana" pitchFamily="34" charset="0"/>
              </a:rPr>
              <a:t>Perform </a:t>
            </a:r>
            <a:r>
              <a:rPr sz="3200" b="1" spc="-210" dirty="0">
                <a:solidFill>
                  <a:srgbClr val="F3F3F3"/>
                </a:solidFill>
                <a:latin typeface="Verdana" pitchFamily="34" charset="0"/>
                <a:ea typeface="Verdana" pitchFamily="34" charset="0"/>
                <a:cs typeface="Verdana" pitchFamily="34" charset="0"/>
              </a:rPr>
              <a:t>the</a:t>
            </a:r>
            <a:r>
              <a:rPr sz="3200" b="1" spc="-290" dirty="0">
                <a:solidFill>
                  <a:srgbClr val="F3F3F3"/>
                </a:solidFill>
                <a:latin typeface="Verdana" pitchFamily="34" charset="0"/>
                <a:ea typeface="Verdana" pitchFamily="34" charset="0"/>
                <a:cs typeface="Verdana" pitchFamily="34" charset="0"/>
              </a:rPr>
              <a:t> </a:t>
            </a:r>
            <a:r>
              <a:rPr sz="3200" b="1" spc="-200" dirty="0">
                <a:solidFill>
                  <a:srgbClr val="F3F3F3"/>
                </a:solidFill>
                <a:latin typeface="Verdana" pitchFamily="34" charset="0"/>
                <a:ea typeface="Verdana" pitchFamily="34" charset="0"/>
                <a:cs typeface="Verdana" pitchFamily="34" charset="0"/>
              </a:rPr>
              <a:t>analysis</a:t>
            </a:r>
          </a:p>
        </p:txBody>
      </p:sp>
      <p:sp>
        <p:nvSpPr>
          <p:cNvPr id="3" name="object 3"/>
          <p:cNvSpPr txBox="1"/>
          <p:nvPr/>
        </p:nvSpPr>
        <p:spPr>
          <a:xfrm>
            <a:off x="1217167" y="1120521"/>
            <a:ext cx="7764780" cy="5299075"/>
          </a:xfrm>
          <a:prstGeom prst="rect">
            <a:avLst/>
          </a:prstGeom>
        </p:spPr>
        <p:txBody>
          <a:bodyPr vert="horz" wrap="square" lIns="0" tIns="12065" rIns="0" bIns="0" rtlCol="0">
            <a:spAutoFit/>
          </a:bodyPr>
          <a:lstStyle/>
          <a:p>
            <a:pPr marL="12700" marR="54610" algn="just">
              <a:lnSpc>
                <a:spcPct val="100000"/>
              </a:lnSpc>
              <a:spcBef>
                <a:spcPts val="95"/>
              </a:spcBef>
            </a:pPr>
            <a:r>
              <a:rPr sz="2200" spc="-90" dirty="0">
                <a:solidFill>
                  <a:srgbClr val="F3F3F3"/>
                </a:solidFill>
                <a:latin typeface="Verdana"/>
                <a:cs typeface="Verdana"/>
              </a:rPr>
              <a:t>The </a:t>
            </a:r>
            <a:r>
              <a:rPr sz="2200" spc="-65" dirty="0">
                <a:solidFill>
                  <a:srgbClr val="F3F3F3"/>
                </a:solidFill>
                <a:latin typeface="Verdana"/>
                <a:cs typeface="Verdana"/>
              </a:rPr>
              <a:t>actual </a:t>
            </a:r>
            <a:r>
              <a:rPr sz="2200" spc="-85" dirty="0">
                <a:solidFill>
                  <a:srgbClr val="F3F3F3"/>
                </a:solidFill>
                <a:latin typeface="Verdana"/>
                <a:cs typeface="Verdana"/>
              </a:rPr>
              <a:t>analysis </a:t>
            </a:r>
            <a:r>
              <a:rPr sz="2200" spc="-70" dirty="0">
                <a:solidFill>
                  <a:srgbClr val="F3F3F3"/>
                </a:solidFill>
                <a:latin typeface="Verdana"/>
                <a:cs typeface="Verdana"/>
              </a:rPr>
              <a:t>performed </a:t>
            </a:r>
            <a:r>
              <a:rPr sz="2200" spc="-65" dirty="0">
                <a:solidFill>
                  <a:srgbClr val="F3F3F3"/>
                </a:solidFill>
                <a:latin typeface="Verdana"/>
                <a:cs typeface="Verdana"/>
              </a:rPr>
              <a:t>may </a:t>
            </a:r>
            <a:r>
              <a:rPr sz="2200" spc="-110" dirty="0">
                <a:solidFill>
                  <a:srgbClr val="F3F3F3"/>
                </a:solidFill>
                <a:latin typeface="Verdana"/>
                <a:cs typeface="Verdana"/>
              </a:rPr>
              <a:t>involve </a:t>
            </a:r>
            <a:r>
              <a:rPr sz="2200" spc="-75" dirty="0">
                <a:solidFill>
                  <a:srgbClr val="F3F3F3"/>
                </a:solidFill>
                <a:latin typeface="Verdana"/>
                <a:cs typeface="Verdana"/>
              </a:rPr>
              <a:t>calculating  economic </a:t>
            </a:r>
            <a:r>
              <a:rPr sz="2200" spc="-100" dirty="0">
                <a:solidFill>
                  <a:srgbClr val="F3F3F3"/>
                </a:solidFill>
                <a:latin typeface="Verdana"/>
                <a:cs typeface="Verdana"/>
              </a:rPr>
              <a:t>damages, </a:t>
            </a:r>
            <a:r>
              <a:rPr sz="2200" spc="-105" dirty="0">
                <a:solidFill>
                  <a:srgbClr val="F3F3F3"/>
                </a:solidFill>
                <a:latin typeface="Verdana"/>
                <a:cs typeface="Verdana"/>
              </a:rPr>
              <a:t>summarizing </a:t>
            </a:r>
            <a:r>
              <a:rPr sz="2200" dirty="0">
                <a:solidFill>
                  <a:srgbClr val="F3F3F3"/>
                </a:solidFill>
                <a:latin typeface="Verdana"/>
                <a:cs typeface="Verdana"/>
              </a:rPr>
              <a:t>a </a:t>
            </a:r>
            <a:r>
              <a:rPr sz="2200" spc="-60" dirty="0">
                <a:solidFill>
                  <a:srgbClr val="F3F3F3"/>
                </a:solidFill>
                <a:latin typeface="Verdana"/>
                <a:cs typeface="Verdana"/>
              </a:rPr>
              <a:t>large </a:t>
            </a:r>
            <a:r>
              <a:rPr sz="2200" spc="-110" dirty="0">
                <a:solidFill>
                  <a:srgbClr val="F3F3F3"/>
                </a:solidFill>
                <a:latin typeface="Verdana"/>
                <a:cs typeface="Verdana"/>
              </a:rPr>
              <a:t>number </a:t>
            </a:r>
            <a:r>
              <a:rPr sz="2200" spc="-15" dirty="0">
                <a:solidFill>
                  <a:srgbClr val="F3F3F3"/>
                </a:solidFill>
                <a:latin typeface="Verdana"/>
                <a:cs typeface="Verdana"/>
              </a:rPr>
              <a:t>of  </a:t>
            </a:r>
            <a:r>
              <a:rPr sz="2200" spc="-110" dirty="0">
                <a:solidFill>
                  <a:srgbClr val="F3F3F3"/>
                </a:solidFill>
                <a:latin typeface="Verdana"/>
                <a:cs typeface="Verdana"/>
              </a:rPr>
              <a:t>transactions, </a:t>
            </a:r>
            <a:r>
              <a:rPr sz="2200" spc="-75" dirty="0">
                <a:solidFill>
                  <a:srgbClr val="F3F3F3"/>
                </a:solidFill>
                <a:latin typeface="Verdana"/>
                <a:cs typeface="Verdana"/>
              </a:rPr>
              <a:t>tracing </a:t>
            </a:r>
            <a:r>
              <a:rPr sz="2200" spc="-15" dirty="0">
                <a:solidFill>
                  <a:srgbClr val="F3F3F3"/>
                </a:solidFill>
                <a:latin typeface="Verdana"/>
                <a:cs typeface="Verdana"/>
              </a:rPr>
              <a:t>of </a:t>
            </a:r>
            <a:r>
              <a:rPr sz="2200" spc="-135" dirty="0">
                <a:solidFill>
                  <a:srgbClr val="F3F3F3"/>
                </a:solidFill>
                <a:latin typeface="Verdana"/>
                <a:cs typeface="Verdana"/>
              </a:rPr>
              <a:t>assets, </a:t>
            </a:r>
            <a:r>
              <a:rPr sz="2200" spc="-100" dirty="0">
                <a:solidFill>
                  <a:srgbClr val="F3F3F3"/>
                </a:solidFill>
                <a:latin typeface="Verdana"/>
                <a:cs typeface="Verdana"/>
              </a:rPr>
              <a:t>present </a:t>
            </a:r>
            <a:r>
              <a:rPr sz="2200" spc="-95" dirty="0">
                <a:solidFill>
                  <a:srgbClr val="F3F3F3"/>
                </a:solidFill>
                <a:latin typeface="Verdana"/>
                <a:cs typeface="Verdana"/>
              </a:rPr>
              <a:t>value</a:t>
            </a:r>
            <a:r>
              <a:rPr sz="2200" spc="-430" dirty="0">
                <a:solidFill>
                  <a:srgbClr val="F3F3F3"/>
                </a:solidFill>
                <a:latin typeface="Verdana"/>
                <a:cs typeface="Verdana"/>
              </a:rPr>
              <a:t> </a:t>
            </a:r>
            <a:r>
              <a:rPr sz="2200" spc="-85" dirty="0">
                <a:solidFill>
                  <a:srgbClr val="F3F3F3"/>
                </a:solidFill>
                <a:latin typeface="Verdana"/>
                <a:cs typeface="Verdana"/>
              </a:rPr>
              <a:t>considerations</a:t>
            </a:r>
            <a:endParaRPr sz="2200" dirty="0">
              <a:latin typeface="Verdana"/>
              <a:cs typeface="Verdana"/>
            </a:endParaRPr>
          </a:p>
          <a:p>
            <a:pPr algn="just">
              <a:lnSpc>
                <a:spcPct val="100000"/>
              </a:lnSpc>
            </a:pPr>
            <a:endParaRPr sz="3350" dirty="0">
              <a:latin typeface="Verdana"/>
              <a:cs typeface="Verdana"/>
            </a:endParaRPr>
          </a:p>
          <a:p>
            <a:pPr marL="12700" algn="just">
              <a:lnSpc>
                <a:spcPct val="100000"/>
              </a:lnSpc>
              <a:spcBef>
                <a:spcPts val="5"/>
              </a:spcBef>
            </a:pPr>
            <a:r>
              <a:rPr sz="2400" b="1" spc="-195" dirty="0">
                <a:solidFill>
                  <a:srgbClr val="F3F3F3"/>
                </a:solidFill>
                <a:latin typeface="Verdana"/>
                <a:cs typeface="Verdana"/>
              </a:rPr>
              <a:t>Step </a:t>
            </a:r>
            <a:r>
              <a:rPr sz="2400" b="1" spc="-320" dirty="0">
                <a:solidFill>
                  <a:srgbClr val="F3F3F3"/>
                </a:solidFill>
                <a:latin typeface="Verdana"/>
                <a:cs typeface="Verdana"/>
              </a:rPr>
              <a:t>5 </a:t>
            </a:r>
            <a:r>
              <a:rPr sz="2400" b="1" spc="-470" dirty="0">
                <a:solidFill>
                  <a:srgbClr val="F3F3F3"/>
                </a:solidFill>
                <a:latin typeface="Verdana"/>
                <a:cs typeface="Verdana"/>
              </a:rPr>
              <a:t>–</a:t>
            </a:r>
            <a:r>
              <a:rPr sz="2400" b="1" spc="-430" dirty="0">
                <a:solidFill>
                  <a:srgbClr val="F3F3F3"/>
                </a:solidFill>
                <a:latin typeface="Verdana"/>
                <a:cs typeface="Verdana"/>
              </a:rPr>
              <a:t> </a:t>
            </a:r>
            <a:r>
              <a:rPr sz="2400" b="1" spc="-195" dirty="0">
                <a:solidFill>
                  <a:srgbClr val="F3F3F3"/>
                </a:solidFill>
                <a:latin typeface="Verdana"/>
                <a:cs typeface="Verdana"/>
              </a:rPr>
              <a:t>Reporting</a:t>
            </a:r>
            <a:endParaRPr sz="2400" dirty="0">
              <a:latin typeface="Verdana"/>
              <a:cs typeface="Verdana"/>
            </a:endParaRPr>
          </a:p>
          <a:p>
            <a:pPr marL="12700" marR="5080" algn="just">
              <a:lnSpc>
                <a:spcPct val="100000"/>
              </a:lnSpc>
              <a:spcBef>
                <a:spcPts val="605"/>
              </a:spcBef>
            </a:pPr>
            <a:r>
              <a:rPr sz="2200" spc="-80" dirty="0">
                <a:solidFill>
                  <a:srgbClr val="F3F3F3"/>
                </a:solidFill>
                <a:latin typeface="Verdana"/>
                <a:cs typeface="Verdana"/>
              </a:rPr>
              <a:t>After </a:t>
            </a:r>
            <a:r>
              <a:rPr sz="2200" spc="-100" dirty="0">
                <a:solidFill>
                  <a:srgbClr val="F3F3F3"/>
                </a:solidFill>
                <a:latin typeface="Verdana"/>
                <a:cs typeface="Verdana"/>
              </a:rPr>
              <a:t>investigating </a:t>
            </a:r>
            <a:r>
              <a:rPr sz="2200" spc="-60" dirty="0">
                <a:solidFill>
                  <a:srgbClr val="F3F3F3"/>
                </a:solidFill>
                <a:latin typeface="Verdana"/>
                <a:cs typeface="Verdana"/>
              </a:rPr>
              <a:t>and </a:t>
            </a:r>
            <a:r>
              <a:rPr sz="2200" spc="-85" dirty="0">
                <a:solidFill>
                  <a:srgbClr val="F3F3F3"/>
                </a:solidFill>
                <a:latin typeface="Verdana"/>
                <a:cs typeface="Verdana"/>
              </a:rPr>
              <a:t>gathering </a:t>
            </a:r>
            <a:r>
              <a:rPr sz="2200" spc="-125" dirty="0">
                <a:solidFill>
                  <a:srgbClr val="F3F3F3"/>
                </a:solidFill>
                <a:latin typeface="Verdana"/>
                <a:cs typeface="Verdana"/>
              </a:rPr>
              <a:t>evidence, </a:t>
            </a:r>
            <a:r>
              <a:rPr sz="2200" spc="-120" dirty="0">
                <a:solidFill>
                  <a:srgbClr val="F3F3F3"/>
                </a:solidFill>
                <a:latin typeface="Verdana"/>
                <a:cs typeface="Verdana"/>
              </a:rPr>
              <a:t>the</a:t>
            </a:r>
            <a:r>
              <a:rPr sz="2200" spc="-420" dirty="0">
                <a:solidFill>
                  <a:srgbClr val="F3F3F3"/>
                </a:solidFill>
                <a:latin typeface="Verdana"/>
                <a:cs typeface="Verdana"/>
              </a:rPr>
              <a:t> </a:t>
            </a:r>
            <a:r>
              <a:rPr sz="2200" spc="-100" dirty="0">
                <a:solidFill>
                  <a:srgbClr val="F3F3F3"/>
                </a:solidFill>
                <a:latin typeface="Verdana"/>
                <a:cs typeface="Verdana"/>
              </a:rPr>
              <a:t>investigating  </a:t>
            </a:r>
            <a:r>
              <a:rPr sz="2200" spc="-90" dirty="0">
                <a:solidFill>
                  <a:srgbClr val="F3F3F3"/>
                </a:solidFill>
                <a:latin typeface="Verdana"/>
                <a:cs typeface="Verdana"/>
              </a:rPr>
              <a:t>team </a:t>
            </a:r>
            <a:r>
              <a:rPr sz="2200" spc="-125" dirty="0">
                <a:solidFill>
                  <a:srgbClr val="F3F3F3"/>
                </a:solidFill>
                <a:latin typeface="Verdana"/>
                <a:cs typeface="Verdana"/>
              </a:rPr>
              <a:t>is </a:t>
            </a:r>
            <a:r>
              <a:rPr sz="2200" spc="-95" dirty="0">
                <a:solidFill>
                  <a:srgbClr val="F3F3F3"/>
                </a:solidFill>
                <a:latin typeface="Verdana"/>
                <a:cs typeface="Verdana"/>
              </a:rPr>
              <a:t>expected </a:t>
            </a:r>
            <a:r>
              <a:rPr sz="2200" spc="-75" dirty="0">
                <a:solidFill>
                  <a:srgbClr val="F3F3F3"/>
                </a:solidFill>
                <a:latin typeface="Verdana"/>
                <a:cs typeface="Verdana"/>
              </a:rPr>
              <a:t>to </a:t>
            </a:r>
            <a:r>
              <a:rPr sz="2200" spc="-95" dirty="0">
                <a:solidFill>
                  <a:srgbClr val="F3F3F3"/>
                </a:solidFill>
                <a:latin typeface="Verdana"/>
                <a:cs typeface="Verdana"/>
              </a:rPr>
              <a:t>give </a:t>
            </a:r>
            <a:r>
              <a:rPr sz="2200" dirty="0">
                <a:solidFill>
                  <a:srgbClr val="F3F3F3"/>
                </a:solidFill>
                <a:latin typeface="Verdana"/>
                <a:cs typeface="Verdana"/>
              </a:rPr>
              <a:t>a </a:t>
            </a:r>
            <a:r>
              <a:rPr sz="2200" spc="-85" dirty="0">
                <a:solidFill>
                  <a:srgbClr val="F3F3F3"/>
                </a:solidFill>
                <a:latin typeface="Verdana"/>
                <a:cs typeface="Verdana"/>
              </a:rPr>
              <a:t>report </a:t>
            </a:r>
            <a:r>
              <a:rPr sz="2200" spc="-15" dirty="0">
                <a:solidFill>
                  <a:srgbClr val="F3F3F3"/>
                </a:solidFill>
                <a:latin typeface="Verdana"/>
                <a:cs typeface="Verdana"/>
              </a:rPr>
              <a:t>of </a:t>
            </a:r>
            <a:r>
              <a:rPr sz="2200" spc="-120" dirty="0">
                <a:solidFill>
                  <a:srgbClr val="F3F3F3"/>
                </a:solidFill>
                <a:latin typeface="Verdana"/>
                <a:cs typeface="Verdana"/>
              </a:rPr>
              <a:t>the </a:t>
            </a:r>
            <a:r>
              <a:rPr sz="2200" spc="-90" dirty="0">
                <a:solidFill>
                  <a:srgbClr val="F3F3F3"/>
                </a:solidFill>
                <a:latin typeface="Verdana"/>
                <a:cs typeface="Verdana"/>
              </a:rPr>
              <a:t>findings </a:t>
            </a:r>
            <a:r>
              <a:rPr sz="2200" spc="-15" dirty="0">
                <a:solidFill>
                  <a:srgbClr val="F3F3F3"/>
                </a:solidFill>
                <a:latin typeface="Verdana"/>
                <a:cs typeface="Verdana"/>
              </a:rPr>
              <a:t>of </a:t>
            </a:r>
            <a:r>
              <a:rPr sz="2200" spc="-120" dirty="0">
                <a:solidFill>
                  <a:srgbClr val="F3F3F3"/>
                </a:solidFill>
                <a:latin typeface="Verdana"/>
                <a:cs typeface="Verdana"/>
              </a:rPr>
              <a:t>the  investigation, </a:t>
            </a:r>
            <a:r>
              <a:rPr sz="2200" spc="-60" dirty="0">
                <a:solidFill>
                  <a:srgbClr val="F3F3F3"/>
                </a:solidFill>
                <a:latin typeface="Verdana"/>
                <a:cs typeface="Verdana"/>
              </a:rPr>
              <a:t>and </a:t>
            </a:r>
            <a:r>
              <a:rPr sz="2200" spc="-65" dirty="0">
                <a:solidFill>
                  <a:srgbClr val="F3F3F3"/>
                </a:solidFill>
                <a:latin typeface="Verdana"/>
                <a:cs typeface="Verdana"/>
              </a:rPr>
              <a:t>also </a:t>
            </a:r>
            <a:r>
              <a:rPr sz="2200" spc="-120" dirty="0">
                <a:solidFill>
                  <a:srgbClr val="F3F3F3"/>
                </a:solidFill>
                <a:latin typeface="Verdana"/>
                <a:cs typeface="Verdana"/>
              </a:rPr>
              <a:t>the </a:t>
            </a:r>
            <a:r>
              <a:rPr sz="2200" spc="-100" dirty="0">
                <a:solidFill>
                  <a:srgbClr val="F3F3F3"/>
                </a:solidFill>
                <a:latin typeface="Verdana"/>
                <a:cs typeface="Verdana"/>
              </a:rPr>
              <a:t>summary </a:t>
            </a:r>
            <a:r>
              <a:rPr sz="2200" spc="-15" dirty="0">
                <a:solidFill>
                  <a:srgbClr val="F3F3F3"/>
                </a:solidFill>
                <a:latin typeface="Verdana"/>
                <a:cs typeface="Verdana"/>
              </a:rPr>
              <a:t>of </a:t>
            </a:r>
            <a:r>
              <a:rPr sz="2200" spc="-120" dirty="0">
                <a:solidFill>
                  <a:srgbClr val="F3F3F3"/>
                </a:solidFill>
                <a:latin typeface="Verdana"/>
                <a:cs typeface="Verdana"/>
              </a:rPr>
              <a:t>the </a:t>
            </a:r>
            <a:r>
              <a:rPr sz="2200" spc="-95" dirty="0">
                <a:solidFill>
                  <a:srgbClr val="F3F3F3"/>
                </a:solidFill>
                <a:latin typeface="Verdana"/>
                <a:cs typeface="Verdana"/>
              </a:rPr>
              <a:t>evidence </a:t>
            </a:r>
            <a:r>
              <a:rPr sz="2200" spc="-60" dirty="0">
                <a:solidFill>
                  <a:srgbClr val="F3F3F3"/>
                </a:solidFill>
                <a:latin typeface="Verdana"/>
                <a:cs typeface="Verdana"/>
              </a:rPr>
              <a:t>and  </a:t>
            </a:r>
            <a:r>
              <a:rPr sz="2200" spc="-85" dirty="0">
                <a:solidFill>
                  <a:srgbClr val="F3F3F3"/>
                </a:solidFill>
                <a:latin typeface="Verdana"/>
                <a:cs typeface="Verdana"/>
              </a:rPr>
              <a:t>conclusion</a:t>
            </a:r>
            <a:r>
              <a:rPr sz="2200" spc="-150" dirty="0">
                <a:solidFill>
                  <a:srgbClr val="F3F3F3"/>
                </a:solidFill>
                <a:latin typeface="Verdana"/>
                <a:cs typeface="Verdana"/>
              </a:rPr>
              <a:t> </a:t>
            </a:r>
            <a:r>
              <a:rPr sz="2200" spc="-70" dirty="0">
                <a:solidFill>
                  <a:srgbClr val="F3F3F3"/>
                </a:solidFill>
                <a:latin typeface="Verdana"/>
                <a:cs typeface="Verdana"/>
              </a:rPr>
              <a:t>about</a:t>
            </a:r>
            <a:r>
              <a:rPr sz="2200" spc="-160" dirty="0">
                <a:solidFill>
                  <a:srgbClr val="F3F3F3"/>
                </a:solidFill>
                <a:latin typeface="Verdana"/>
                <a:cs typeface="Verdana"/>
              </a:rPr>
              <a:t> </a:t>
            </a:r>
            <a:r>
              <a:rPr sz="2200" spc="-120" dirty="0">
                <a:solidFill>
                  <a:srgbClr val="F3F3F3"/>
                </a:solidFill>
                <a:latin typeface="Verdana"/>
                <a:cs typeface="Verdana"/>
              </a:rPr>
              <a:t>the</a:t>
            </a:r>
            <a:r>
              <a:rPr sz="2200" spc="-175" dirty="0">
                <a:solidFill>
                  <a:srgbClr val="F3F3F3"/>
                </a:solidFill>
                <a:latin typeface="Verdana"/>
                <a:cs typeface="Verdana"/>
              </a:rPr>
              <a:t> </a:t>
            </a:r>
            <a:r>
              <a:rPr sz="2200" spc="-90" dirty="0">
                <a:solidFill>
                  <a:srgbClr val="F3F3F3"/>
                </a:solidFill>
                <a:latin typeface="Verdana"/>
                <a:cs typeface="Verdana"/>
              </a:rPr>
              <a:t>loss</a:t>
            </a:r>
            <a:r>
              <a:rPr sz="2200" spc="-160" dirty="0">
                <a:solidFill>
                  <a:srgbClr val="F3F3F3"/>
                </a:solidFill>
                <a:latin typeface="Verdana"/>
                <a:cs typeface="Verdana"/>
              </a:rPr>
              <a:t> </a:t>
            </a:r>
            <a:r>
              <a:rPr sz="2200" spc="-75" dirty="0">
                <a:solidFill>
                  <a:srgbClr val="F3F3F3"/>
                </a:solidFill>
                <a:latin typeface="Verdana"/>
                <a:cs typeface="Verdana"/>
              </a:rPr>
              <a:t>suffered</a:t>
            </a:r>
            <a:r>
              <a:rPr sz="2200" spc="-170" dirty="0">
                <a:solidFill>
                  <a:srgbClr val="F3F3F3"/>
                </a:solidFill>
                <a:latin typeface="Verdana"/>
                <a:cs typeface="Verdana"/>
              </a:rPr>
              <a:t> </a:t>
            </a:r>
            <a:r>
              <a:rPr sz="2200" spc="-95" dirty="0">
                <a:solidFill>
                  <a:srgbClr val="F3F3F3"/>
                </a:solidFill>
                <a:latin typeface="Verdana"/>
                <a:cs typeface="Verdana"/>
              </a:rPr>
              <a:t>due</a:t>
            </a:r>
            <a:r>
              <a:rPr sz="2200" spc="-170" dirty="0">
                <a:solidFill>
                  <a:srgbClr val="F3F3F3"/>
                </a:solidFill>
                <a:latin typeface="Verdana"/>
                <a:cs typeface="Verdana"/>
              </a:rPr>
              <a:t> </a:t>
            </a:r>
            <a:r>
              <a:rPr sz="2200" spc="-80" dirty="0">
                <a:solidFill>
                  <a:srgbClr val="F3F3F3"/>
                </a:solidFill>
                <a:latin typeface="Verdana"/>
                <a:cs typeface="Verdana"/>
              </a:rPr>
              <a:t>to</a:t>
            </a:r>
            <a:r>
              <a:rPr sz="2200" spc="-165" dirty="0">
                <a:solidFill>
                  <a:srgbClr val="F3F3F3"/>
                </a:solidFill>
                <a:latin typeface="Verdana"/>
                <a:cs typeface="Verdana"/>
              </a:rPr>
              <a:t> </a:t>
            </a:r>
            <a:r>
              <a:rPr sz="2200" spc="-120" dirty="0">
                <a:solidFill>
                  <a:srgbClr val="F3F3F3"/>
                </a:solidFill>
                <a:latin typeface="Verdana"/>
                <a:cs typeface="Verdana"/>
              </a:rPr>
              <a:t>the</a:t>
            </a:r>
            <a:r>
              <a:rPr sz="2200" spc="-165" dirty="0">
                <a:solidFill>
                  <a:srgbClr val="F3F3F3"/>
                </a:solidFill>
                <a:latin typeface="Verdana"/>
                <a:cs typeface="Verdana"/>
              </a:rPr>
              <a:t> </a:t>
            </a:r>
            <a:r>
              <a:rPr sz="2200" spc="-114" dirty="0">
                <a:solidFill>
                  <a:srgbClr val="F3F3F3"/>
                </a:solidFill>
                <a:latin typeface="Verdana"/>
                <a:cs typeface="Verdana"/>
              </a:rPr>
              <a:t>fraud.</a:t>
            </a:r>
            <a:endParaRPr sz="2200" dirty="0">
              <a:latin typeface="Verdana"/>
              <a:cs typeface="Verdana"/>
            </a:endParaRPr>
          </a:p>
          <a:p>
            <a:pPr algn="just">
              <a:lnSpc>
                <a:spcPct val="100000"/>
              </a:lnSpc>
              <a:spcBef>
                <a:spcPts val="5"/>
              </a:spcBef>
            </a:pPr>
            <a:endParaRPr sz="3350" dirty="0">
              <a:latin typeface="Verdana"/>
              <a:cs typeface="Verdana"/>
            </a:endParaRPr>
          </a:p>
          <a:p>
            <a:pPr marL="12700" algn="just">
              <a:lnSpc>
                <a:spcPct val="100000"/>
              </a:lnSpc>
            </a:pPr>
            <a:r>
              <a:rPr sz="2400" b="1" spc="-195" dirty="0">
                <a:solidFill>
                  <a:srgbClr val="F3F3F3"/>
                </a:solidFill>
                <a:latin typeface="Verdana"/>
                <a:cs typeface="Verdana"/>
              </a:rPr>
              <a:t>Step </a:t>
            </a:r>
            <a:r>
              <a:rPr sz="2400" b="1" spc="-390" dirty="0">
                <a:solidFill>
                  <a:srgbClr val="F3F3F3"/>
                </a:solidFill>
                <a:latin typeface="Verdana"/>
                <a:cs typeface="Verdana"/>
              </a:rPr>
              <a:t>6 </a:t>
            </a:r>
            <a:r>
              <a:rPr sz="2400" b="1" spc="-470" dirty="0">
                <a:solidFill>
                  <a:srgbClr val="F3F3F3"/>
                </a:solidFill>
                <a:latin typeface="Verdana"/>
                <a:cs typeface="Verdana"/>
              </a:rPr>
              <a:t>– </a:t>
            </a:r>
            <a:r>
              <a:rPr sz="2400" b="1" spc="-195" dirty="0">
                <a:solidFill>
                  <a:srgbClr val="F3F3F3"/>
                </a:solidFill>
                <a:latin typeface="Verdana"/>
                <a:cs typeface="Verdana"/>
              </a:rPr>
              <a:t>Court</a:t>
            </a:r>
            <a:r>
              <a:rPr sz="2400" b="1" spc="-315" dirty="0">
                <a:solidFill>
                  <a:srgbClr val="F3F3F3"/>
                </a:solidFill>
                <a:latin typeface="Verdana"/>
                <a:cs typeface="Verdana"/>
              </a:rPr>
              <a:t> </a:t>
            </a:r>
            <a:r>
              <a:rPr sz="2400" b="1" spc="-215" dirty="0">
                <a:solidFill>
                  <a:srgbClr val="F3F3F3"/>
                </a:solidFill>
                <a:latin typeface="Verdana"/>
                <a:cs typeface="Verdana"/>
              </a:rPr>
              <a:t>Proceedings</a:t>
            </a:r>
            <a:endParaRPr sz="2400" dirty="0">
              <a:latin typeface="Verdana"/>
              <a:cs typeface="Verdana"/>
            </a:endParaRPr>
          </a:p>
          <a:p>
            <a:pPr marL="12700" marR="202565" algn="just">
              <a:lnSpc>
                <a:spcPct val="100000"/>
              </a:lnSpc>
              <a:spcBef>
                <a:spcPts val="610"/>
              </a:spcBef>
            </a:pPr>
            <a:r>
              <a:rPr sz="2200" spc="-90" dirty="0">
                <a:solidFill>
                  <a:srgbClr val="F3F3F3"/>
                </a:solidFill>
                <a:latin typeface="Verdana"/>
                <a:cs typeface="Verdana"/>
              </a:rPr>
              <a:t>The</a:t>
            </a:r>
            <a:r>
              <a:rPr sz="2200" spc="-170" dirty="0">
                <a:solidFill>
                  <a:srgbClr val="F3F3F3"/>
                </a:solidFill>
                <a:latin typeface="Verdana"/>
                <a:cs typeface="Verdana"/>
              </a:rPr>
              <a:t> </a:t>
            </a:r>
            <a:r>
              <a:rPr sz="2200" spc="-85" dirty="0">
                <a:solidFill>
                  <a:srgbClr val="F3F3F3"/>
                </a:solidFill>
                <a:latin typeface="Verdana"/>
                <a:cs typeface="Verdana"/>
              </a:rPr>
              <a:t>last</a:t>
            </a:r>
            <a:r>
              <a:rPr sz="2200" spc="-170" dirty="0">
                <a:solidFill>
                  <a:srgbClr val="F3F3F3"/>
                </a:solidFill>
                <a:latin typeface="Verdana"/>
                <a:cs typeface="Verdana"/>
              </a:rPr>
              <a:t> </a:t>
            </a:r>
            <a:r>
              <a:rPr sz="2200" spc="-70" dirty="0">
                <a:solidFill>
                  <a:srgbClr val="F3F3F3"/>
                </a:solidFill>
                <a:latin typeface="Verdana"/>
                <a:cs typeface="Verdana"/>
              </a:rPr>
              <a:t>stage</a:t>
            </a:r>
            <a:r>
              <a:rPr sz="2200" spc="-155" dirty="0">
                <a:solidFill>
                  <a:srgbClr val="F3F3F3"/>
                </a:solidFill>
                <a:latin typeface="Verdana"/>
                <a:cs typeface="Verdana"/>
              </a:rPr>
              <a:t> </a:t>
            </a:r>
            <a:r>
              <a:rPr sz="2200" spc="-95" dirty="0">
                <a:solidFill>
                  <a:srgbClr val="F3F3F3"/>
                </a:solidFill>
                <a:latin typeface="Verdana"/>
                <a:cs typeface="Verdana"/>
              </a:rPr>
              <a:t>expands</a:t>
            </a:r>
            <a:r>
              <a:rPr sz="2200" spc="-165" dirty="0">
                <a:solidFill>
                  <a:srgbClr val="F3F3F3"/>
                </a:solidFill>
                <a:latin typeface="Verdana"/>
                <a:cs typeface="Verdana"/>
              </a:rPr>
              <a:t> </a:t>
            </a:r>
            <a:r>
              <a:rPr sz="2200" spc="-90" dirty="0">
                <a:solidFill>
                  <a:srgbClr val="F3F3F3"/>
                </a:solidFill>
                <a:latin typeface="Verdana"/>
                <a:cs typeface="Verdana"/>
              </a:rPr>
              <a:t>over</a:t>
            </a:r>
            <a:r>
              <a:rPr sz="2200" spc="-170" dirty="0">
                <a:solidFill>
                  <a:srgbClr val="F3F3F3"/>
                </a:solidFill>
                <a:latin typeface="Verdana"/>
                <a:cs typeface="Verdana"/>
              </a:rPr>
              <a:t> </a:t>
            </a:r>
            <a:r>
              <a:rPr sz="2200" spc="-105" dirty="0">
                <a:solidFill>
                  <a:srgbClr val="F3F3F3"/>
                </a:solidFill>
                <a:latin typeface="Verdana"/>
                <a:cs typeface="Verdana"/>
              </a:rPr>
              <a:t>those</a:t>
            </a:r>
            <a:r>
              <a:rPr sz="2200" spc="-150" dirty="0">
                <a:solidFill>
                  <a:srgbClr val="F3F3F3"/>
                </a:solidFill>
                <a:latin typeface="Verdana"/>
                <a:cs typeface="Verdana"/>
              </a:rPr>
              <a:t> </a:t>
            </a:r>
            <a:r>
              <a:rPr sz="2200" spc="-100" dirty="0">
                <a:solidFill>
                  <a:srgbClr val="F3F3F3"/>
                </a:solidFill>
                <a:latin typeface="Verdana"/>
                <a:cs typeface="Verdana"/>
              </a:rPr>
              <a:t>audits</a:t>
            </a:r>
            <a:r>
              <a:rPr sz="2200" spc="-135" dirty="0">
                <a:solidFill>
                  <a:srgbClr val="F3F3F3"/>
                </a:solidFill>
                <a:latin typeface="Verdana"/>
                <a:cs typeface="Verdana"/>
              </a:rPr>
              <a:t> </a:t>
            </a:r>
            <a:r>
              <a:rPr sz="2200" spc="-100" dirty="0">
                <a:solidFill>
                  <a:srgbClr val="F3F3F3"/>
                </a:solidFill>
                <a:latin typeface="Verdana"/>
                <a:cs typeface="Verdana"/>
              </a:rPr>
              <a:t>that</a:t>
            </a:r>
            <a:r>
              <a:rPr sz="2200" spc="-170" dirty="0">
                <a:solidFill>
                  <a:srgbClr val="F3F3F3"/>
                </a:solidFill>
                <a:latin typeface="Verdana"/>
                <a:cs typeface="Verdana"/>
              </a:rPr>
              <a:t> </a:t>
            </a:r>
            <a:r>
              <a:rPr sz="2200" spc="-60" dirty="0">
                <a:solidFill>
                  <a:srgbClr val="F3F3F3"/>
                </a:solidFill>
                <a:latin typeface="Verdana"/>
                <a:cs typeface="Verdana"/>
              </a:rPr>
              <a:t>lead</a:t>
            </a:r>
            <a:r>
              <a:rPr sz="2200" spc="-170" dirty="0">
                <a:solidFill>
                  <a:srgbClr val="F3F3F3"/>
                </a:solidFill>
                <a:latin typeface="Verdana"/>
                <a:cs typeface="Verdana"/>
              </a:rPr>
              <a:t> </a:t>
            </a:r>
            <a:r>
              <a:rPr sz="2200" spc="-80" dirty="0">
                <a:solidFill>
                  <a:srgbClr val="F3F3F3"/>
                </a:solidFill>
                <a:latin typeface="Verdana"/>
                <a:cs typeface="Verdana"/>
              </a:rPr>
              <a:t>to</a:t>
            </a:r>
            <a:r>
              <a:rPr sz="2200" spc="-165" dirty="0">
                <a:solidFill>
                  <a:srgbClr val="F3F3F3"/>
                </a:solidFill>
                <a:latin typeface="Verdana"/>
                <a:cs typeface="Verdana"/>
              </a:rPr>
              <a:t> </a:t>
            </a:r>
            <a:r>
              <a:rPr sz="2200" spc="-60" dirty="0">
                <a:solidFill>
                  <a:srgbClr val="F3F3F3"/>
                </a:solidFill>
                <a:latin typeface="Verdana"/>
                <a:cs typeface="Verdana"/>
              </a:rPr>
              <a:t>legal  </a:t>
            </a:r>
            <a:r>
              <a:rPr sz="2200" spc="-105" dirty="0">
                <a:solidFill>
                  <a:srgbClr val="F3F3F3"/>
                </a:solidFill>
                <a:latin typeface="Verdana"/>
                <a:cs typeface="Verdana"/>
              </a:rPr>
              <a:t>proceedings.</a:t>
            </a:r>
            <a:r>
              <a:rPr sz="2200" spc="-130" dirty="0">
                <a:solidFill>
                  <a:srgbClr val="F3F3F3"/>
                </a:solidFill>
                <a:latin typeface="Verdana"/>
                <a:cs typeface="Verdana"/>
              </a:rPr>
              <a:t> </a:t>
            </a:r>
            <a:r>
              <a:rPr sz="2200" spc="-90" dirty="0">
                <a:solidFill>
                  <a:srgbClr val="F3F3F3"/>
                </a:solidFill>
                <a:latin typeface="Verdana"/>
                <a:cs typeface="Verdana"/>
              </a:rPr>
              <a:t>The</a:t>
            </a:r>
            <a:r>
              <a:rPr sz="2200" spc="-165" dirty="0">
                <a:solidFill>
                  <a:srgbClr val="F3F3F3"/>
                </a:solidFill>
                <a:latin typeface="Verdana"/>
                <a:cs typeface="Verdana"/>
              </a:rPr>
              <a:t> </a:t>
            </a:r>
            <a:r>
              <a:rPr sz="2200" spc="-90" dirty="0">
                <a:solidFill>
                  <a:srgbClr val="F3F3F3"/>
                </a:solidFill>
                <a:latin typeface="Verdana"/>
                <a:cs typeface="Verdana"/>
              </a:rPr>
              <a:t>auditors</a:t>
            </a:r>
            <a:r>
              <a:rPr sz="2200" spc="-125" dirty="0">
                <a:solidFill>
                  <a:srgbClr val="F3F3F3"/>
                </a:solidFill>
                <a:latin typeface="Verdana"/>
                <a:cs typeface="Verdana"/>
              </a:rPr>
              <a:t> </a:t>
            </a:r>
            <a:r>
              <a:rPr sz="2200" spc="-65" dirty="0">
                <a:solidFill>
                  <a:srgbClr val="F3F3F3"/>
                </a:solidFill>
                <a:latin typeface="Verdana"/>
                <a:cs typeface="Verdana"/>
              </a:rPr>
              <a:t>are</a:t>
            </a:r>
            <a:r>
              <a:rPr sz="2200" spc="-160" dirty="0">
                <a:solidFill>
                  <a:srgbClr val="F3F3F3"/>
                </a:solidFill>
                <a:latin typeface="Verdana"/>
                <a:cs typeface="Verdana"/>
              </a:rPr>
              <a:t> </a:t>
            </a:r>
            <a:r>
              <a:rPr sz="2200" spc="-60" dirty="0">
                <a:solidFill>
                  <a:srgbClr val="F3F3F3"/>
                </a:solidFill>
                <a:latin typeface="Verdana"/>
                <a:cs typeface="Verdana"/>
              </a:rPr>
              <a:t>called</a:t>
            </a:r>
            <a:r>
              <a:rPr sz="2200" spc="-170" dirty="0">
                <a:solidFill>
                  <a:srgbClr val="F3F3F3"/>
                </a:solidFill>
                <a:latin typeface="Verdana"/>
                <a:cs typeface="Verdana"/>
              </a:rPr>
              <a:t> </a:t>
            </a:r>
            <a:r>
              <a:rPr sz="2200" spc="-80" dirty="0">
                <a:solidFill>
                  <a:srgbClr val="F3F3F3"/>
                </a:solidFill>
                <a:latin typeface="Verdana"/>
                <a:cs typeface="Verdana"/>
              </a:rPr>
              <a:t>to</a:t>
            </a:r>
            <a:r>
              <a:rPr sz="2200" spc="-165" dirty="0">
                <a:solidFill>
                  <a:srgbClr val="F3F3F3"/>
                </a:solidFill>
                <a:latin typeface="Verdana"/>
                <a:cs typeface="Verdana"/>
              </a:rPr>
              <a:t> </a:t>
            </a:r>
            <a:r>
              <a:rPr sz="2200" spc="-120" dirty="0">
                <a:solidFill>
                  <a:srgbClr val="F3F3F3"/>
                </a:solidFill>
                <a:latin typeface="Verdana"/>
                <a:cs typeface="Verdana"/>
              </a:rPr>
              <a:t>the</a:t>
            </a:r>
            <a:r>
              <a:rPr sz="2200" spc="-160" dirty="0">
                <a:solidFill>
                  <a:srgbClr val="F3F3F3"/>
                </a:solidFill>
                <a:latin typeface="Verdana"/>
                <a:cs typeface="Verdana"/>
              </a:rPr>
              <a:t> </a:t>
            </a:r>
            <a:r>
              <a:rPr sz="2200" spc="-150" dirty="0">
                <a:solidFill>
                  <a:srgbClr val="F3F3F3"/>
                </a:solidFill>
                <a:latin typeface="Verdana"/>
                <a:cs typeface="Verdana"/>
              </a:rPr>
              <a:t>Court, </a:t>
            </a:r>
            <a:r>
              <a:rPr sz="2200" spc="-60" dirty="0">
                <a:solidFill>
                  <a:srgbClr val="F3F3F3"/>
                </a:solidFill>
                <a:latin typeface="Verdana"/>
                <a:cs typeface="Verdana"/>
              </a:rPr>
              <a:t>and</a:t>
            </a:r>
            <a:r>
              <a:rPr sz="2200" spc="-165" dirty="0">
                <a:solidFill>
                  <a:srgbClr val="F3F3F3"/>
                </a:solidFill>
                <a:latin typeface="Verdana"/>
                <a:cs typeface="Verdana"/>
              </a:rPr>
              <a:t> </a:t>
            </a:r>
            <a:r>
              <a:rPr sz="2200" spc="-65" dirty="0">
                <a:solidFill>
                  <a:srgbClr val="F3F3F3"/>
                </a:solidFill>
                <a:latin typeface="Verdana"/>
                <a:cs typeface="Verdana"/>
              </a:rPr>
              <a:t>also  </a:t>
            </a:r>
            <a:r>
              <a:rPr sz="2200" spc="-90" dirty="0">
                <a:solidFill>
                  <a:srgbClr val="F3F3F3"/>
                </a:solidFill>
                <a:latin typeface="Verdana"/>
                <a:cs typeface="Verdana"/>
              </a:rPr>
              <a:t>included </a:t>
            </a:r>
            <a:r>
              <a:rPr sz="2200" spc="-130" dirty="0">
                <a:solidFill>
                  <a:srgbClr val="F3F3F3"/>
                </a:solidFill>
                <a:latin typeface="Verdana"/>
                <a:cs typeface="Verdana"/>
              </a:rPr>
              <a:t>in </a:t>
            </a:r>
            <a:r>
              <a:rPr sz="2200" spc="-120" dirty="0">
                <a:solidFill>
                  <a:srgbClr val="F3F3F3"/>
                </a:solidFill>
                <a:latin typeface="Verdana"/>
                <a:cs typeface="Verdana"/>
              </a:rPr>
              <a:t>the </a:t>
            </a:r>
            <a:r>
              <a:rPr sz="2200" spc="-40" dirty="0">
                <a:solidFill>
                  <a:srgbClr val="F3F3F3"/>
                </a:solidFill>
                <a:latin typeface="Verdana"/>
                <a:cs typeface="Verdana"/>
              </a:rPr>
              <a:t>advocacy</a:t>
            </a:r>
            <a:r>
              <a:rPr sz="2200" spc="-340" dirty="0">
                <a:solidFill>
                  <a:srgbClr val="F3F3F3"/>
                </a:solidFill>
                <a:latin typeface="Verdana"/>
                <a:cs typeface="Verdana"/>
              </a:rPr>
              <a:t> </a:t>
            </a:r>
            <a:r>
              <a:rPr sz="2200" spc="-114" dirty="0">
                <a:solidFill>
                  <a:srgbClr val="F3F3F3"/>
                </a:solidFill>
                <a:latin typeface="Verdana"/>
                <a:cs typeface="Verdana"/>
              </a:rPr>
              <a:t>process.</a:t>
            </a:r>
            <a:endParaRPr sz="2200" dirty="0">
              <a:latin typeface="Verdana"/>
              <a:cs typeface="Verdan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15"/>
          </p:nvPr>
        </p:nvSpPr>
        <p:spPr>
          <a:xfrm>
            <a:off x="8765158" y="6511849"/>
            <a:ext cx="255270" cy="21590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70" dirty="0"/>
              <a:pPr marL="38100">
                <a:lnSpc>
                  <a:spcPct val="100000"/>
                </a:lnSpc>
                <a:spcBef>
                  <a:spcPts val="100"/>
                </a:spcBef>
              </a:pPr>
              <a:t>51</a:t>
            </a:fld>
            <a:endParaRPr spc="-70" dirty="0"/>
          </a:p>
        </p:txBody>
      </p:sp>
      <p:sp>
        <p:nvSpPr>
          <p:cNvPr id="2" name="object 2"/>
          <p:cNvSpPr txBox="1">
            <a:spLocks noGrp="1"/>
          </p:cNvSpPr>
          <p:nvPr>
            <p:ph type="title"/>
          </p:nvPr>
        </p:nvSpPr>
        <p:spPr>
          <a:xfrm>
            <a:off x="457200" y="797242"/>
            <a:ext cx="8229600" cy="382156"/>
          </a:xfrm>
          <a:prstGeom prst="rect">
            <a:avLst/>
          </a:prstGeom>
        </p:spPr>
        <p:txBody>
          <a:bodyPr vert="horz" wrap="square" lIns="0" tIns="12700" rIns="0" bIns="0" rtlCol="0">
            <a:spAutoFit/>
          </a:bodyPr>
          <a:lstStyle/>
          <a:p>
            <a:pPr marL="249554">
              <a:lnSpc>
                <a:spcPct val="100000"/>
              </a:lnSpc>
              <a:spcBef>
                <a:spcPts val="100"/>
              </a:spcBef>
            </a:pPr>
            <a:r>
              <a:rPr sz="2400" spc="-265" dirty="0">
                <a:latin typeface="Verdana" pitchFamily="34" charset="0"/>
                <a:ea typeface="Verdana" pitchFamily="34" charset="0"/>
                <a:cs typeface="Verdana" pitchFamily="34" charset="0"/>
              </a:rPr>
              <a:t>TYPES </a:t>
            </a:r>
            <a:r>
              <a:rPr sz="2400" spc="-215" dirty="0">
                <a:latin typeface="Verdana" pitchFamily="34" charset="0"/>
                <a:ea typeface="Verdana" pitchFamily="34" charset="0"/>
                <a:cs typeface="Verdana" pitchFamily="34" charset="0"/>
              </a:rPr>
              <a:t>OF </a:t>
            </a:r>
            <a:r>
              <a:rPr sz="2400" spc="-330" dirty="0" smtClean="0">
                <a:latin typeface="Verdana" pitchFamily="34" charset="0"/>
                <a:ea typeface="Verdana" pitchFamily="34" charset="0"/>
                <a:cs typeface="Verdana" pitchFamily="34" charset="0"/>
              </a:rPr>
              <a:t>INVESTIGATIONS  </a:t>
            </a:r>
            <a:r>
              <a:rPr sz="2400" spc="-265" dirty="0" smtClean="0">
                <a:latin typeface="Verdana" pitchFamily="34" charset="0"/>
                <a:ea typeface="Verdana" pitchFamily="34" charset="0"/>
                <a:cs typeface="Verdana" pitchFamily="34" charset="0"/>
              </a:rPr>
              <a:t>UNDER</a:t>
            </a:r>
            <a:r>
              <a:rPr sz="2400" spc="-270" dirty="0" smtClean="0">
                <a:latin typeface="Verdana" pitchFamily="34" charset="0"/>
                <a:ea typeface="Verdana" pitchFamily="34" charset="0"/>
                <a:cs typeface="Verdana" pitchFamily="34" charset="0"/>
              </a:rPr>
              <a:t> </a:t>
            </a:r>
            <a:r>
              <a:rPr sz="2400" spc="-300" dirty="0" smtClean="0">
                <a:latin typeface="Verdana" pitchFamily="34" charset="0"/>
                <a:ea typeface="Verdana" pitchFamily="34" charset="0"/>
                <a:cs typeface="Verdana" pitchFamily="34" charset="0"/>
              </a:rPr>
              <a:t>FORENSIC </a:t>
            </a:r>
            <a:r>
              <a:rPr sz="2400" spc="-330" dirty="0" smtClean="0">
                <a:latin typeface="Verdana" pitchFamily="34" charset="0"/>
                <a:ea typeface="Verdana" pitchFamily="34" charset="0"/>
                <a:cs typeface="Verdana" pitchFamily="34" charset="0"/>
              </a:rPr>
              <a:t>AUDIT</a:t>
            </a:r>
            <a:endParaRPr sz="2400" spc="-330" dirty="0">
              <a:latin typeface="Verdana" pitchFamily="34" charset="0"/>
              <a:ea typeface="Verdana" pitchFamily="34" charset="0"/>
              <a:cs typeface="Verdana" pitchFamily="34" charset="0"/>
            </a:endParaRPr>
          </a:p>
        </p:txBody>
      </p:sp>
      <p:sp>
        <p:nvSpPr>
          <p:cNvPr id="3" name="object 3"/>
          <p:cNvSpPr txBox="1"/>
          <p:nvPr/>
        </p:nvSpPr>
        <p:spPr>
          <a:xfrm>
            <a:off x="1189736" y="1255267"/>
            <a:ext cx="5222875" cy="4873625"/>
          </a:xfrm>
          <a:prstGeom prst="rect">
            <a:avLst/>
          </a:prstGeom>
        </p:spPr>
        <p:txBody>
          <a:bodyPr vert="horz" wrap="square" lIns="0" tIns="12700" rIns="0" bIns="0" rtlCol="0">
            <a:spAutoFit/>
          </a:bodyPr>
          <a:lstStyle/>
          <a:p>
            <a:pPr marL="50800">
              <a:lnSpc>
                <a:spcPct val="100000"/>
              </a:lnSpc>
              <a:spcBef>
                <a:spcPts val="100"/>
              </a:spcBef>
            </a:pPr>
            <a:r>
              <a:rPr sz="2400" b="1" spc="-240" dirty="0">
                <a:solidFill>
                  <a:srgbClr val="F3F3F3"/>
                </a:solidFill>
                <a:latin typeface="Verdana"/>
                <a:cs typeface="Verdana"/>
              </a:rPr>
              <a:t>Asset</a:t>
            </a:r>
            <a:r>
              <a:rPr sz="2400" b="1" spc="-125" dirty="0">
                <a:solidFill>
                  <a:srgbClr val="F3F3F3"/>
                </a:solidFill>
                <a:latin typeface="Verdana"/>
                <a:cs typeface="Verdana"/>
              </a:rPr>
              <a:t> </a:t>
            </a:r>
            <a:r>
              <a:rPr sz="2400" b="1" spc="-200" dirty="0">
                <a:solidFill>
                  <a:srgbClr val="F3F3F3"/>
                </a:solidFill>
                <a:latin typeface="Verdana"/>
                <a:cs typeface="Verdana"/>
              </a:rPr>
              <a:t>Misappropriation</a:t>
            </a:r>
            <a:endParaRPr sz="2400" dirty="0">
              <a:latin typeface="Verdana"/>
              <a:cs typeface="Verdana"/>
            </a:endParaRPr>
          </a:p>
          <a:p>
            <a:pPr>
              <a:lnSpc>
                <a:spcPct val="100000"/>
              </a:lnSpc>
              <a:spcBef>
                <a:spcPts val="20"/>
              </a:spcBef>
            </a:pPr>
            <a:endParaRPr sz="3150" dirty="0">
              <a:latin typeface="Verdana"/>
              <a:cs typeface="Verdana"/>
            </a:endParaRPr>
          </a:p>
          <a:p>
            <a:pPr marL="355600" marR="88265" indent="-342900" algn="just">
              <a:lnSpc>
                <a:spcPct val="100000"/>
              </a:lnSpc>
              <a:buSzPct val="136363"/>
              <a:buFont typeface="Arial"/>
              <a:buChar char="•"/>
              <a:tabLst>
                <a:tab pos="354965" algn="l"/>
                <a:tab pos="355600" algn="l"/>
              </a:tabLst>
            </a:pPr>
            <a:r>
              <a:rPr sz="2200" spc="-105" dirty="0">
                <a:solidFill>
                  <a:srgbClr val="F3F3F3"/>
                </a:solidFill>
                <a:latin typeface="Verdana"/>
                <a:cs typeface="Verdana"/>
              </a:rPr>
              <a:t>This </a:t>
            </a:r>
            <a:r>
              <a:rPr sz="2200" spc="-100" dirty="0">
                <a:solidFill>
                  <a:srgbClr val="F3F3F3"/>
                </a:solidFill>
                <a:latin typeface="Verdana"/>
                <a:cs typeface="Verdana"/>
              </a:rPr>
              <a:t>includes </a:t>
            </a:r>
            <a:r>
              <a:rPr sz="2200" spc="-85" dirty="0">
                <a:solidFill>
                  <a:srgbClr val="F3F3F3"/>
                </a:solidFill>
                <a:latin typeface="Verdana"/>
                <a:cs typeface="Verdana"/>
              </a:rPr>
              <a:t>misappropriation </a:t>
            </a:r>
            <a:r>
              <a:rPr sz="2200" spc="-15" dirty="0">
                <a:solidFill>
                  <a:srgbClr val="F3F3F3"/>
                </a:solidFill>
                <a:latin typeface="Verdana"/>
                <a:cs typeface="Verdana"/>
              </a:rPr>
              <a:t>of  </a:t>
            </a:r>
            <a:r>
              <a:rPr sz="2200" spc="-130" dirty="0">
                <a:solidFill>
                  <a:srgbClr val="F3F3F3"/>
                </a:solidFill>
                <a:latin typeface="Verdana"/>
                <a:cs typeface="Verdana"/>
              </a:rPr>
              <a:t>cash, </a:t>
            </a:r>
            <a:r>
              <a:rPr sz="2200" spc="-90" dirty="0">
                <a:solidFill>
                  <a:srgbClr val="F3F3F3"/>
                </a:solidFill>
                <a:latin typeface="Verdana"/>
                <a:cs typeface="Verdana"/>
              </a:rPr>
              <a:t>raising </a:t>
            </a:r>
            <a:r>
              <a:rPr sz="2200" spc="-55" dirty="0">
                <a:solidFill>
                  <a:srgbClr val="F3F3F3"/>
                </a:solidFill>
                <a:latin typeface="Verdana"/>
                <a:cs typeface="Verdana"/>
              </a:rPr>
              <a:t>fake </a:t>
            </a:r>
            <a:r>
              <a:rPr sz="2200" spc="-130" dirty="0">
                <a:solidFill>
                  <a:srgbClr val="F3F3F3"/>
                </a:solidFill>
                <a:latin typeface="Verdana"/>
                <a:cs typeface="Verdana"/>
              </a:rPr>
              <a:t>invoices,</a:t>
            </a:r>
            <a:r>
              <a:rPr sz="2200" spc="-370" dirty="0">
                <a:solidFill>
                  <a:srgbClr val="F3F3F3"/>
                </a:solidFill>
                <a:latin typeface="Verdana"/>
                <a:cs typeface="Verdana"/>
              </a:rPr>
              <a:t> </a:t>
            </a:r>
            <a:r>
              <a:rPr sz="2200" spc="-90" dirty="0">
                <a:solidFill>
                  <a:srgbClr val="F3F3F3"/>
                </a:solidFill>
                <a:latin typeface="Verdana"/>
                <a:cs typeface="Verdana"/>
              </a:rPr>
              <a:t>payments  </a:t>
            </a:r>
            <a:r>
              <a:rPr sz="2200" spc="-70" dirty="0">
                <a:solidFill>
                  <a:srgbClr val="F3F3F3"/>
                </a:solidFill>
                <a:latin typeface="Verdana"/>
                <a:cs typeface="Verdana"/>
              </a:rPr>
              <a:t>made </a:t>
            </a:r>
            <a:r>
              <a:rPr sz="2200" spc="-80" dirty="0">
                <a:solidFill>
                  <a:srgbClr val="F3F3F3"/>
                </a:solidFill>
                <a:latin typeface="Verdana"/>
                <a:cs typeface="Verdana"/>
              </a:rPr>
              <a:t>to </a:t>
            </a:r>
            <a:r>
              <a:rPr sz="2200" spc="-120" dirty="0">
                <a:solidFill>
                  <a:srgbClr val="F3F3F3"/>
                </a:solidFill>
                <a:latin typeface="Verdana"/>
                <a:cs typeface="Verdana"/>
              </a:rPr>
              <a:t>non-existing </a:t>
            </a:r>
            <a:r>
              <a:rPr sz="2200" spc="-100" dirty="0">
                <a:solidFill>
                  <a:srgbClr val="F3F3F3"/>
                </a:solidFill>
                <a:latin typeface="Verdana"/>
                <a:cs typeface="Verdana"/>
              </a:rPr>
              <a:t>suppliers </a:t>
            </a:r>
            <a:r>
              <a:rPr sz="2200" spc="-65" dirty="0">
                <a:solidFill>
                  <a:srgbClr val="F3F3F3"/>
                </a:solidFill>
                <a:latin typeface="Verdana"/>
                <a:cs typeface="Verdana"/>
              </a:rPr>
              <a:t>or  </a:t>
            </a:r>
            <a:r>
              <a:rPr sz="2200" spc="-85" dirty="0">
                <a:solidFill>
                  <a:srgbClr val="F3F3F3"/>
                </a:solidFill>
                <a:latin typeface="Verdana"/>
                <a:cs typeface="Verdana"/>
              </a:rPr>
              <a:t>employees</a:t>
            </a:r>
            <a:endParaRPr sz="2200" dirty="0">
              <a:latin typeface="Verdana"/>
              <a:cs typeface="Verdana"/>
            </a:endParaRPr>
          </a:p>
          <a:p>
            <a:pPr algn="just">
              <a:lnSpc>
                <a:spcPct val="100000"/>
              </a:lnSpc>
              <a:spcBef>
                <a:spcPts val="15"/>
              </a:spcBef>
              <a:buClr>
                <a:srgbClr val="F3F3F3"/>
              </a:buClr>
              <a:buFont typeface="Arial"/>
              <a:buChar char="•"/>
            </a:pPr>
            <a:endParaRPr sz="3150" dirty="0">
              <a:latin typeface="Verdana"/>
              <a:cs typeface="Verdana"/>
            </a:endParaRPr>
          </a:p>
          <a:p>
            <a:pPr marL="355600" marR="5080" indent="-342900" algn="just">
              <a:lnSpc>
                <a:spcPct val="100000"/>
              </a:lnSpc>
              <a:buSzPct val="136363"/>
              <a:buFont typeface="Arial"/>
              <a:buChar char="•"/>
              <a:tabLst>
                <a:tab pos="354965" algn="l"/>
                <a:tab pos="355600" algn="l"/>
              </a:tabLst>
            </a:pPr>
            <a:r>
              <a:rPr sz="2200" spc="-250" dirty="0">
                <a:solidFill>
                  <a:srgbClr val="F3F3F3"/>
                </a:solidFill>
                <a:latin typeface="Verdana"/>
                <a:cs typeface="Verdana"/>
              </a:rPr>
              <a:t>It </a:t>
            </a:r>
            <a:r>
              <a:rPr sz="2200" spc="-85" dirty="0">
                <a:solidFill>
                  <a:srgbClr val="F3F3F3"/>
                </a:solidFill>
                <a:latin typeface="Verdana"/>
                <a:cs typeface="Verdana"/>
              </a:rPr>
              <a:t>happens </a:t>
            </a:r>
            <a:r>
              <a:rPr sz="2200" spc="-130" dirty="0">
                <a:solidFill>
                  <a:srgbClr val="F3F3F3"/>
                </a:solidFill>
                <a:latin typeface="Verdana"/>
                <a:cs typeface="Verdana"/>
              </a:rPr>
              <a:t>when </a:t>
            </a:r>
            <a:r>
              <a:rPr sz="2200" spc="-70" dirty="0">
                <a:solidFill>
                  <a:srgbClr val="F3F3F3"/>
                </a:solidFill>
                <a:latin typeface="Verdana"/>
                <a:cs typeface="Verdana"/>
              </a:rPr>
              <a:t>people </a:t>
            </a:r>
            <a:r>
              <a:rPr sz="2200" spc="-110" dirty="0">
                <a:solidFill>
                  <a:srgbClr val="F3F3F3"/>
                </a:solidFill>
                <a:latin typeface="Verdana"/>
                <a:cs typeface="Verdana"/>
              </a:rPr>
              <a:t>who </a:t>
            </a:r>
            <a:r>
              <a:rPr sz="2200" spc="-65" dirty="0">
                <a:solidFill>
                  <a:srgbClr val="F3F3F3"/>
                </a:solidFill>
                <a:latin typeface="Verdana"/>
                <a:cs typeface="Verdana"/>
              </a:rPr>
              <a:t>are  </a:t>
            </a:r>
            <a:r>
              <a:rPr sz="2200" spc="-105" dirty="0">
                <a:solidFill>
                  <a:srgbClr val="F3F3F3"/>
                </a:solidFill>
                <a:latin typeface="Verdana"/>
                <a:cs typeface="Verdana"/>
              </a:rPr>
              <a:t>entrusted </a:t>
            </a:r>
            <a:r>
              <a:rPr sz="2200" spc="-80" dirty="0">
                <a:solidFill>
                  <a:srgbClr val="F3F3F3"/>
                </a:solidFill>
                <a:latin typeface="Verdana"/>
                <a:cs typeface="Verdana"/>
              </a:rPr>
              <a:t>to </a:t>
            </a:r>
            <a:r>
              <a:rPr sz="2200" spc="-60" dirty="0">
                <a:solidFill>
                  <a:srgbClr val="F3F3F3"/>
                </a:solidFill>
                <a:latin typeface="Verdana"/>
                <a:cs typeface="Verdana"/>
              </a:rPr>
              <a:t>manage </a:t>
            </a:r>
            <a:r>
              <a:rPr sz="2200" spc="-120" dirty="0">
                <a:solidFill>
                  <a:srgbClr val="F3F3F3"/>
                </a:solidFill>
                <a:latin typeface="Verdana"/>
                <a:cs typeface="Verdana"/>
              </a:rPr>
              <a:t>the </a:t>
            </a:r>
            <a:r>
              <a:rPr sz="2200" spc="-95" dirty="0">
                <a:solidFill>
                  <a:srgbClr val="F3F3F3"/>
                </a:solidFill>
                <a:latin typeface="Verdana"/>
                <a:cs typeface="Verdana"/>
              </a:rPr>
              <a:t>assets </a:t>
            </a:r>
            <a:r>
              <a:rPr sz="2200" spc="-15" dirty="0">
                <a:solidFill>
                  <a:srgbClr val="F3F3F3"/>
                </a:solidFill>
                <a:latin typeface="Verdana"/>
                <a:cs typeface="Verdana"/>
              </a:rPr>
              <a:t>of</a:t>
            </a:r>
            <a:r>
              <a:rPr sz="2200" spc="-509" dirty="0">
                <a:solidFill>
                  <a:srgbClr val="F3F3F3"/>
                </a:solidFill>
                <a:latin typeface="Verdana"/>
                <a:cs typeface="Verdana"/>
              </a:rPr>
              <a:t> </a:t>
            </a:r>
            <a:r>
              <a:rPr sz="2200" spc="-65" dirty="0">
                <a:solidFill>
                  <a:srgbClr val="F3F3F3"/>
                </a:solidFill>
                <a:latin typeface="Verdana"/>
                <a:cs typeface="Verdana"/>
              </a:rPr>
              <a:t>an  </a:t>
            </a:r>
            <a:r>
              <a:rPr sz="2200" spc="-100" dirty="0">
                <a:solidFill>
                  <a:srgbClr val="F3F3F3"/>
                </a:solidFill>
                <a:latin typeface="Verdana"/>
                <a:cs typeface="Verdana"/>
              </a:rPr>
              <a:t>organization, </a:t>
            </a:r>
            <a:r>
              <a:rPr sz="2200" spc="-85" dirty="0">
                <a:solidFill>
                  <a:srgbClr val="F3F3F3"/>
                </a:solidFill>
                <a:latin typeface="Verdana"/>
                <a:cs typeface="Verdana"/>
              </a:rPr>
              <a:t>steal </a:t>
            </a:r>
            <a:r>
              <a:rPr sz="2200" spc="-65" dirty="0">
                <a:solidFill>
                  <a:srgbClr val="F3F3F3"/>
                </a:solidFill>
                <a:latin typeface="Verdana"/>
                <a:cs typeface="Verdana"/>
              </a:rPr>
              <a:t>from</a:t>
            </a:r>
            <a:r>
              <a:rPr sz="2200" spc="-265" dirty="0">
                <a:solidFill>
                  <a:srgbClr val="F3F3F3"/>
                </a:solidFill>
                <a:latin typeface="Verdana"/>
                <a:cs typeface="Verdana"/>
              </a:rPr>
              <a:t> </a:t>
            </a:r>
            <a:r>
              <a:rPr sz="2200" spc="-220" dirty="0">
                <a:solidFill>
                  <a:srgbClr val="F3F3F3"/>
                </a:solidFill>
                <a:latin typeface="Verdana"/>
                <a:cs typeface="Verdana"/>
              </a:rPr>
              <a:t>it.</a:t>
            </a:r>
            <a:endParaRPr sz="2200" dirty="0">
              <a:latin typeface="Verdana"/>
              <a:cs typeface="Verdana"/>
            </a:endParaRPr>
          </a:p>
          <a:p>
            <a:pPr algn="just">
              <a:lnSpc>
                <a:spcPct val="100000"/>
              </a:lnSpc>
              <a:spcBef>
                <a:spcPts val="15"/>
              </a:spcBef>
              <a:buClr>
                <a:srgbClr val="F3F3F3"/>
              </a:buClr>
              <a:buFont typeface="Arial"/>
              <a:buChar char="•"/>
            </a:pPr>
            <a:endParaRPr sz="3150" dirty="0">
              <a:latin typeface="Verdana"/>
              <a:cs typeface="Verdana"/>
            </a:endParaRPr>
          </a:p>
          <a:p>
            <a:pPr marL="355600" marR="389255" indent="-342900" algn="just">
              <a:lnSpc>
                <a:spcPct val="100000"/>
              </a:lnSpc>
              <a:buSzPct val="136363"/>
              <a:buFont typeface="Arial"/>
              <a:buChar char="•"/>
              <a:tabLst>
                <a:tab pos="354965" algn="l"/>
                <a:tab pos="355600" algn="l"/>
              </a:tabLst>
            </a:pPr>
            <a:r>
              <a:rPr sz="2200" spc="-90" dirty="0">
                <a:solidFill>
                  <a:srgbClr val="F3F3F3"/>
                </a:solidFill>
                <a:latin typeface="Verdana"/>
                <a:cs typeface="Verdana"/>
              </a:rPr>
              <a:t>The</a:t>
            </a:r>
            <a:r>
              <a:rPr sz="2200" spc="-175" dirty="0">
                <a:solidFill>
                  <a:srgbClr val="F3F3F3"/>
                </a:solidFill>
                <a:latin typeface="Verdana"/>
                <a:cs typeface="Verdana"/>
              </a:rPr>
              <a:t> </a:t>
            </a:r>
            <a:r>
              <a:rPr sz="2200" spc="-90" dirty="0">
                <a:solidFill>
                  <a:srgbClr val="F3F3F3"/>
                </a:solidFill>
                <a:latin typeface="Verdana"/>
                <a:cs typeface="Verdana"/>
              </a:rPr>
              <a:t>direct</a:t>
            </a:r>
            <a:r>
              <a:rPr sz="2200" spc="-155" dirty="0">
                <a:solidFill>
                  <a:srgbClr val="F3F3F3"/>
                </a:solidFill>
                <a:latin typeface="Verdana"/>
                <a:cs typeface="Verdana"/>
              </a:rPr>
              <a:t> </a:t>
            </a:r>
            <a:r>
              <a:rPr sz="2200" spc="-135" dirty="0">
                <a:solidFill>
                  <a:srgbClr val="F3F3F3"/>
                </a:solidFill>
                <a:latin typeface="Verdana"/>
                <a:cs typeface="Verdana"/>
              </a:rPr>
              <a:t>hit</a:t>
            </a:r>
            <a:r>
              <a:rPr sz="2200" spc="-175" dirty="0">
                <a:solidFill>
                  <a:srgbClr val="F3F3F3"/>
                </a:solidFill>
                <a:latin typeface="Verdana"/>
                <a:cs typeface="Verdana"/>
              </a:rPr>
              <a:t> </a:t>
            </a:r>
            <a:r>
              <a:rPr sz="2200" spc="-125" dirty="0">
                <a:solidFill>
                  <a:srgbClr val="F3F3F3"/>
                </a:solidFill>
                <a:latin typeface="Verdana"/>
                <a:cs typeface="Verdana"/>
              </a:rPr>
              <a:t>is</a:t>
            </a:r>
            <a:r>
              <a:rPr sz="2200" spc="-170" dirty="0">
                <a:solidFill>
                  <a:srgbClr val="F3F3F3"/>
                </a:solidFill>
                <a:latin typeface="Verdana"/>
                <a:cs typeface="Verdana"/>
              </a:rPr>
              <a:t> </a:t>
            </a:r>
            <a:r>
              <a:rPr sz="2200" spc="-80" dirty="0">
                <a:solidFill>
                  <a:srgbClr val="F3F3F3"/>
                </a:solidFill>
                <a:latin typeface="Verdana"/>
                <a:cs typeface="Verdana"/>
              </a:rPr>
              <a:t>on</a:t>
            </a:r>
            <a:r>
              <a:rPr sz="2200" spc="-165" dirty="0">
                <a:solidFill>
                  <a:srgbClr val="F3F3F3"/>
                </a:solidFill>
                <a:latin typeface="Verdana"/>
                <a:cs typeface="Verdana"/>
              </a:rPr>
              <a:t> </a:t>
            </a:r>
            <a:r>
              <a:rPr sz="2200" spc="-120" dirty="0">
                <a:solidFill>
                  <a:srgbClr val="F3F3F3"/>
                </a:solidFill>
                <a:latin typeface="Verdana"/>
                <a:cs typeface="Verdana"/>
              </a:rPr>
              <a:t>the</a:t>
            </a:r>
            <a:r>
              <a:rPr sz="2200" spc="-170" dirty="0">
                <a:solidFill>
                  <a:srgbClr val="F3F3F3"/>
                </a:solidFill>
                <a:latin typeface="Verdana"/>
                <a:cs typeface="Verdana"/>
              </a:rPr>
              <a:t> </a:t>
            </a:r>
            <a:r>
              <a:rPr sz="2200" spc="-70" dirty="0">
                <a:solidFill>
                  <a:srgbClr val="F3F3F3"/>
                </a:solidFill>
                <a:latin typeface="Verdana"/>
                <a:cs typeface="Verdana"/>
              </a:rPr>
              <a:t>cash</a:t>
            </a:r>
            <a:r>
              <a:rPr sz="2200" spc="-180" dirty="0">
                <a:solidFill>
                  <a:srgbClr val="F3F3F3"/>
                </a:solidFill>
                <a:latin typeface="Verdana"/>
                <a:cs typeface="Verdana"/>
              </a:rPr>
              <a:t> </a:t>
            </a:r>
            <a:r>
              <a:rPr sz="2200" spc="-70" dirty="0">
                <a:solidFill>
                  <a:srgbClr val="F3F3F3"/>
                </a:solidFill>
                <a:latin typeface="Verdana"/>
                <a:cs typeface="Verdana"/>
              </a:rPr>
              <a:t>flow</a:t>
            </a:r>
            <a:r>
              <a:rPr sz="2200" spc="-185" dirty="0">
                <a:solidFill>
                  <a:srgbClr val="F3F3F3"/>
                </a:solidFill>
                <a:latin typeface="Verdana"/>
                <a:cs typeface="Verdana"/>
              </a:rPr>
              <a:t> </a:t>
            </a:r>
            <a:r>
              <a:rPr sz="2200" spc="-15" dirty="0">
                <a:solidFill>
                  <a:srgbClr val="F3F3F3"/>
                </a:solidFill>
                <a:latin typeface="Verdana"/>
                <a:cs typeface="Verdana"/>
              </a:rPr>
              <a:t>of  </a:t>
            </a:r>
            <a:r>
              <a:rPr sz="2200" spc="-120" dirty="0">
                <a:solidFill>
                  <a:srgbClr val="F3F3F3"/>
                </a:solidFill>
                <a:latin typeface="Verdana"/>
                <a:cs typeface="Verdana"/>
              </a:rPr>
              <a:t>the</a:t>
            </a:r>
            <a:r>
              <a:rPr sz="2200" spc="-165" dirty="0">
                <a:solidFill>
                  <a:srgbClr val="F3F3F3"/>
                </a:solidFill>
                <a:latin typeface="Verdana"/>
                <a:cs typeface="Verdana"/>
              </a:rPr>
              <a:t> </a:t>
            </a:r>
            <a:r>
              <a:rPr sz="2200" spc="-105" dirty="0">
                <a:solidFill>
                  <a:srgbClr val="F3F3F3"/>
                </a:solidFill>
                <a:latin typeface="Verdana"/>
                <a:cs typeface="Verdana"/>
              </a:rPr>
              <a:t>organization.</a:t>
            </a:r>
            <a:endParaRPr sz="2200" dirty="0">
              <a:latin typeface="Verdana"/>
              <a:cs typeface="Verdana"/>
            </a:endParaRPr>
          </a:p>
        </p:txBody>
      </p:sp>
      <p:sp>
        <p:nvSpPr>
          <p:cNvPr id="4" name="object 4"/>
          <p:cNvSpPr/>
          <p:nvPr/>
        </p:nvSpPr>
        <p:spPr>
          <a:xfrm>
            <a:off x="6934200" y="2340864"/>
            <a:ext cx="2028444" cy="23408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15"/>
          </p:nvPr>
        </p:nvSpPr>
        <p:spPr>
          <a:xfrm>
            <a:off x="8765158" y="6511849"/>
            <a:ext cx="255270" cy="21590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70" dirty="0"/>
              <a:pPr marL="38100">
                <a:lnSpc>
                  <a:spcPct val="100000"/>
                </a:lnSpc>
                <a:spcBef>
                  <a:spcPts val="100"/>
                </a:spcBef>
              </a:pPr>
              <a:t>52</a:t>
            </a:fld>
            <a:endParaRPr spc="-70" dirty="0"/>
          </a:p>
        </p:txBody>
      </p:sp>
      <p:sp>
        <p:nvSpPr>
          <p:cNvPr id="3" name="object 3"/>
          <p:cNvSpPr txBox="1"/>
          <p:nvPr/>
        </p:nvSpPr>
        <p:spPr>
          <a:xfrm>
            <a:off x="1217167" y="1255267"/>
            <a:ext cx="5228590" cy="4690745"/>
          </a:xfrm>
          <a:prstGeom prst="rect">
            <a:avLst/>
          </a:prstGeom>
        </p:spPr>
        <p:txBody>
          <a:bodyPr vert="horz" wrap="square" lIns="0" tIns="12700" rIns="0" bIns="0" rtlCol="0">
            <a:spAutoFit/>
          </a:bodyPr>
          <a:lstStyle/>
          <a:p>
            <a:pPr marL="12700">
              <a:lnSpc>
                <a:spcPct val="100000"/>
              </a:lnSpc>
              <a:spcBef>
                <a:spcPts val="100"/>
              </a:spcBef>
            </a:pPr>
            <a:r>
              <a:rPr sz="2400" b="1" spc="-204" dirty="0">
                <a:solidFill>
                  <a:srgbClr val="F3F3F3"/>
                </a:solidFill>
                <a:latin typeface="Verdana"/>
                <a:cs typeface="Verdana"/>
              </a:rPr>
              <a:t>Corruption</a:t>
            </a:r>
            <a:endParaRPr sz="2400">
              <a:latin typeface="Verdana"/>
              <a:cs typeface="Verdana"/>
            </a:endParaRPr>
          </a:p>
          <a:p>
            <a:pPr>
              <a:lnSpc>
                <a:spcPct val="100000"/>
              </a:lnSpc>
              <a:spcBef>
                <a:spcPts val="20"/>
              </a:spcBef>
            </a:pPr>
            <a:endParaRPr sz="3150">
              <a:latin typeface="Verdana"/>
              <a:cs typeface="Verdana"/>
            </a:endParaRPr>
          </a:p>
          <a:p>
            <a:pPr marL="12700" marR="5080">
              <a:lnSpc>
                <a:spcPct val="100000"/>
              </a:lnSpc>
            </a:pPr>
            <a:r>
              <a:rPr sz="2200" spc="-95" dirty="0">
                <a:solidFill>
                  <a:srgbClr val="F3F3F3"/>
                </a:solidFill>
                <a:latin typeface="Verdana"/>
                <a:cs typeface="Verdana"/>
              </a:rPr>
              <a:t>Corruption </a:t>
            </a:r>
            <a:r>
              <a:rPr sz="2200" spc="-125" dirty="0">
                <a:solidFill>
                  <a:srgbClr val="F3F3F3"/>
                </a:solidFill>
                <a:latin typeface="Verdana"/>
                <a:cs typeface="Verdana"/>
              </a:rPr>
              <a:t>is </a:t>
            </a:r>
            <a:r>
              <a:rPr sz="2200" dirty="0">
                <a:solidFill>
                  <a:srgbClr val="F3F3F3"/>
                </a:solidFill>
                <a:latin typeface="Verdana"/>
                <a:cs typeface="Verdana"/>
              </a:rPr>
              <a:t>a </a:t>
            </a:r>
            <a:r>
              <a:rPr sz="2200" spc="-100" dirty="0">
                <a:solidFill>
                  <a:srgbClr val="F3F3F3"/>
                </a:solidFill>
                <a:latin typeface="Verdana"/>
                <a:cs typeface="Verdana"/>
              </a:rPr>
              <a:t>major </a:t>
            </a:r>
            <a:r>
              <a:rPr sz="2200" spc="-70" dirty="0">
                <a:solidFill>
                  <a:srgbClr val="F3F3F3"/>
                </a:solidFill>
                <a:latin typeface="Verdana"/>
                <a:cs typeface="Verdana"/>
              </a:rPr>
              <a:t>obstacle </a:t>
            </a:r>
            <a:r>
              <a:rPr sz="2200" spc="-65" dirty="0">
                <a:solidFill>
                  <a:srgbClr val="F3F3F3"/>
                </a:solidFill>
                <a:latin typeface="Verdana"/>
                <a:cs typeface="Verdana"/>
              </a:rPr>
              <a:t>at  </a:t>
            </a:r>
            <a:r>
              <a:rPr sz="2200" spc="-60" dirty="0">
                <a:solidFill>
                  <a:srgbClr val="F3F3F3"/>
                </a:solidFill>
                <a:latin typeface="Verdana"/>
                <a:cs typeface="Verdana"/>
              </a:rPr>
              <a:t>corporate </a:t>
            </a:r>
            <a:r>
              <a:rPr sz="2200" spc="-145" dirty="0">
                <a:solidFill>
                  <a:srgbClr val="F3F3F3"/>
                </a:solidFill>
                <a:latin typeface="Verdana"/>
                <a:cs typeface="Verdana"/>
              </a:rPr>
              <a:t>levels, </a:t>
            </a:r>
            <a:r>
              <a:rPr sz="2200" spc="-60" dirty="0">
                <a:solidFill>
                  <a:srgbClr val="F3F3F3"/>
                </a:solidFill>
                <a:latin typeface="Verdana"/>
                <a:cs typeface="Verdana"/>
              </a:rPr>
              <a:t>and </a:t>
            </a:r>
            <a:r>
              <a:rPr sz="2200" spc="-65" dirty="0">
                <a:solidFill>
                  <a:srgbClr val="F3F3F3"/>
                </a:solidFill>
                <a:latin typeface="Verdana"/>
                <a:cs typeface="Verdana"/>
              </a:rPr>
              <a:t>also </a:t>
            </a:r>
            <a:r>
              <a:rPr sz="2200" spc="-80" dirty="0">
                <a:solidFill>
                  <a:srgbClr val="F3F3F3"/>
                </a:solidFill>
                <a:latin typeface="Verdana"/>
                <a:cs typeface="Verdana"/>
              </a:rPr>
              <a:t>to </a:t>
            </a:r>
            <a:r>
              <a:rPr sz="2200" spc="-75" dirty="0">
                <a:solidFill>
                  <a:srgbClr val="F3F3F3"/>
                </a:solidFill>
                <a:latin typeface="Verdana"/>
                <a:cs typeface="Verdana"/>
              </a:rPr>
              <a:t>socio-  economic </a:t>
            </a:r>
            <a:r>
              <a:rPr sz="2200" spc="-120" dirty="0">
                <a:solidFill>
                  <a:srgbClr val="F3F3F3"/>
                </a:solidFill>
                <a:latin typeface="Verdana"/>
                <a:cs typeface="Verdana"/>
              </a:rPr>
              <a:t>development. </a:t>
            </a:r>
            <a:r>
              <a:rPr sz="2200" spc="-250" dirty="0">
                <a:solidFill>
                  <a:srgbClr val="F3F3F3"/>
                </a:solidFill>
                <a:latin typeface="Verdana"/>
                <a:cs typeface="Verdana"/>
              </a:rPr>
              <a:t>It </a:t>
            </a:r>
            <a:r>
              <a:rPr sz="2200" spc="-50" dirty="0">
                <a:solidFill>
                  <a:srgbClr val="F3F3F3"/>
                </a:solidFill>
                <a:latin typeface="Verdana"/>
                <a:cs typeface="Verdana"/>
              </a:rPr>
              <a:t>can </a:t>
            </a:r>
            <a:r>
              <a:rPr sz="2200" spc="-70" dirty="0">
                <a:solidFill>
                  <a:srgbClr val="F3F3F3"/>
                </a:solidFill>
                <a:latin typeface="Verdana"/>
                <a:cs typeface="Verdana"/>
              </a:rPr>
              <a:t>surface</a:t>
            </a:r>
            <a:r>
              <a:rPr sz="2200" spc="-290" dirty="0">
                <a:solidFill>
                  <a:srgbClr val="F3F3F3"/>
                </a:solidFill>
                <a:latin typeface="Verdana"/>
                <a:cs typeface="Verdana"/>
              </a:rPr>
              <a:t> </a:t>
            </a:r>
            <a:r>
              <a:rPr sz="2200" spc="-130" dirty="0">
                <a:solidFill>
                  <a:srgbClr val="F3F3F3"/>
                </a:solidFill>
                <a:latin typeface="Verdana"/>
                <a:cs typeface="Verdana"/>
              </a:rPr>
              <a:t>in  </a:t>
            </a:r>
            <a:r>
              <a:rPr sz="2200" spc="-95" dirty="0">
                <a:solidFill>
                  <a:srgbClr val="F3F3F3"/>
                </a:solidFill>
                <a:latin typeface="Verdana"/>
                <a:cs typeface="Verdana"/>
              </a:rPr>
              <a:t>various </a:t>
            </a:r>
            <a:r>
              <a:rPr sz="2200" spc="-75" dirty="0">
                <a:solidFill>
                  <a:srgbClr val="F3F3F3"/>
                </a:solidFill>
                <a:latin typeface="Verdana"/>
                <a:cs typeface="Verdana"/>
              </a:rPr>
              <a:t>forms </a:t>
            </a:r>
            <a:r>
              <a:rPr sz="2200" spc="-110" dirty="0">
                <a:solidFill>
                  <a:srgbClr val="F3F3F3"/>
                </a:solidFill>
                <a:latin typeface="Verdana"/>
                <a:cs typeface="Verdana"/>
              </a:rPr>
              <a:t>such </a:t>
            </a:r>
            <a:r>
              <a:rPr sz="2200" spc="-60" dirty="0">
                <a:solidFill>
                  <a:srgbClr val="F3F3F3"/>
                </a:solidFill>
                <a:latin typeface="Verdana"/>
                <a:cs typeface="Verdana"/>
              </a:rPr>
              <a:t>as</a:t>
            </a:r>
            <a:r>
              <a:rPr sz="2200" spc="-350" dirty="0">
                <a:solidFill>
                  <a:srgbClr val="F3F3F3"/>
                </a:solidFill>
                <a:latin typeface="Verdana"/>
                <a:cs typeface="Verdana"/>
              </a:rPr>
              <a:t> </a:t>
            </a:r>
            <a:r>
              <a:rPr sz="2200" spc="-145" dirty="0">
                <a:solidFill>
                  <a:srgbClr val="F3F3F3"/>
                </a:solidFill>
                <a:latin typeface="Verdana"/>
                <a:cs typeface="Verdana"/>
              </a:rPr>
              <a:t>-</a:t>
            </a:r>
            <a:endParaRPr sz="2200">
              <a:latin typeface="Verdana"/>
              <a:cs typeface="Verdana"/>
            </a:endParaRPr>
          </a:p>
          <a:p>
            <a:pPr>
              <a:lnSpc>
                <a:spcPct val="100000"/>
              </a:lnSpc>
              <a:spcBef>
                <a:spcPts val="15"/>
              </a:spcBef>
            </a:pPr>
            <a:endParaRPr sz="3150">
              <a:latin typeface="Verdana"/>
              <a:cs typeface="Verdana"/>
            </a:endParaRPr>
          </a:p>
          <a:p>
            <a:pPr marL="184150" indent="-172085">
              <a:lnSpc>
                <a:spcPct val="100000"/>
              </a:lnSpc>
              <a:buChar char="•"/>
              <a:tabLst>
                <a:tab pos="184785" algn="l"/>
              </a:tabLst>
            </a:pPr>
            <a:r>
              <a:rPr sz="2200" spc="-90" dirty="0">
                <a:solidFill>
                  <a:srgbClr val="F3F3F3"/>
                </a:solidFill>
                <a:latin typeface="Verdana"/>
                <a:cs typeface="Verdana"/>
              </a:rPr>
              <a:t>Bribery</a:t>
            </a:r>
            <a:endParaRPr sz="2200">
              <a:latin typeface="Verdana"/>
              <a:cs typeface="Verdana"/>
            </a:endParaRPr>
          </a:p>
          <a:p>
            <a:pPr>
              <a:lnSpc>
                <a:spcPct val="100000"/>
              </a:lnSpc>
              <a:spcBef>
                <a:spcPts val="10"/>
              </a:spcBef>
              <a:buClr>
                <a:srgbClr val="F3F3F3"/>
              </a:buClr>
              <a:buFont typeface="Verdana"/>
              <a:buChar char="•"/>
            </a:pPr>
            <a:endParaRPr sz="3150">
              <a:latin typeface="Verdana"/>
              <a:cs typeface="Verdana"/>
            </a:endParaRPr>
          </a:p>
          <a:p>
            <a:pPr marL="184150" indent="-172085">
              <a:lnSpc>
                <a:spcPct val="100000"/>
              </a:lnSpc>
              <a:buChar char="•"/>
              <a:tabLst>
                <a:tab pos="184785" algn="l"/>
              </a:tabLst>
            </a:pPr>
            <a:r>
              <a:rPr sz="2200" spc="-120" dirty="0">
                <a:solidFill>
                  <a:srgbClr val="F3F3F3"/>
                </a:solidFill>
                <a:latin typeface="Verdana"/>
                <a:cs typeface="Verdana"/>
              </a:rPr>
              <a:t>Extortion</a:t>
            </a:r>
            <a:endParaRPr sz="2200">
              <a:latin typeface="Verdana"/>
              <a:cs typeface="Verdana"/>
            </a:endParaRPr>
          </a:p>
          <a:p>
            <a:pPr>
              <a:lnSpc>
                <a:spcPct val="100000"/>
              </a:lnSpc>
              <a:spcBef>
                <a:spcPts val="15"/>
              </a:spcBef>
              <a:buClr>
                <a:srgbClr val="F3F3F3"/>
              </a:buClr>
              <a:buFont typeface="Verdana"/>
              <a:buChar char="•"/>
            </a:pPr>
            <a:endParaRPr sz="3150">
              <a:latin typeface="Verdana"/>
              <a:cs typeface="Verdana"/>
            </a:endParaRPr>
          </a:p>
          <a:p>
            <a:pPr marL="184150" indent="-172085">
              <a:lnSpc>
                <a:spcPct val="100000"/>
              </a:lnSpc>
              <a:buChar char="•"/>
              <a:tabLst>
                <a:tab pos="184785" algn="l"/>
              </a:tabLst>
            </a:pPr>
            <a:r>
              <a:rPr sz="2200" spc="-80" dirty="0">
                <a:solidFill>
                  <a:srgbClr val="F3F3F3"/>
                </a:solidFill>
                <a:latin typeface="Verdana"/>
                <a:cs typeface="Verdana"/>
              </a:rPr>
              <a:t>Conflict </a:t>
            </a:r>
            <a:r>
              <a:rPr sz="2200" spc="-15" dirty="0">
                <a:solidFill>
                  <a:srgbClr val="F3F3F3"/>
                </a:solidFill>
                <a:latin typeface="Verdana"/>
                <a:cs typeface="Verdana"/>
              </a:rPr>
              <a:t>of</a:t>
            </a:r>
            <a:r>
              <a:rPr sz="2200" spc="-250" dirty="0">
                <a:solidFill>
                  <a:srgbClr val="F3F3F3"/>
                </a:solidFill>
                <a:latin typeface="Verdana"/>
                <a:cs typeface="Verdana"/>
              </a:rPr>
              <a:t> </a:t>
            </a:r>
            <a:r>
              <a:rPr sz="2200" spc="-114" dirty="0">
                <a:solidFill>
                  <a:srgbClr val="F3F3F3"/>
                </a:solidFill>
                <a:latin typeface="Verdana"/>
                <a:cs typeface="Verdana"/>
              </a:rPr>
              <a:t>interest</a:t>
            </a:r>
            <a:endParaRPr sz="2200">
              <a:latin typeface="Verdana"/>
              <a:cs typeface="Verdana"/>
            </a:endParaRPr>
          </a:p>
        </p:txBody>
      </p:sp>
      <p:sp>
        <p:nvSpPr>
          <p:cNvPr id="4" name="object 4"/>
          <p:cNvSpPr/>
          <p:nvPr/>
        </p:nvSpPr>
        <p:spPr>
          <a:xfrm>
            <a:off x="6545580" y="2548127"/>
            <a:ext cx="2420112" cy="205130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15"/>
          </p:nvPr>
        </p:nvSpPr>
        <p:spPr>
          <a:xfrm>
            <a:off x="8765158" y="6511849"/>
            <a:ext cx="255270" cy="21590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70" dirty="0"/>
              <a:pPr marL="38100">
                <a:lnSpc>
                  <a:spcPct val="100000"/>
                </a:lnSpc>
                <a:spcBef>
                  <a:spcPts val="100"/>
                </a:spcBef>
              </a:pPr>
              <a:t>53</a:t>
            </a:fld>
            <a:endParaRPr spc="-70" dirty="0"/>
          </a:p>
        </p:txBody>
      </p:sp>
      <p:sp>
        <p:nvSpPr>
          <p:cNvPr id="3" name="object 3"/>
          <p:cNvSpPr txBox="1"/>
          <p:nvPr/>
        </p:nvSpPr>
        <p:spPr>
          <a:xfrm>
            <a:off x="1217167" y="1117853"/>
            <a:ext cx="4910455" cy="5086985"/>
          </a:xfrm>
          <a:prstGeom prst="rect">
            <a:avLst/>
          </a:prstGeom>
        </p:spPr>
        <p:txBody>
          <a:bodyPr vert="horz" wrap="square" lIns="0" tIns="12700" rIns="0" bIns="0" rtlCol="0">
            <a:spAutoFit/>
          </a:bodyPr>
          <a:lstStyle/>
          <a:p>
            <a:pPr marL="50800">
              <a:lnSpc>
                <a:spcPct val="100000"/>
              </a:lnSpc>
              <a:spcBef>
                <a:spcPts val="100"/>
              </a:spcBef>
            </a:pPr>
            <a:r>
              <a:rPr sz="2400" b="1" spc="-210" dirty="0">
                <a:solidFill>
                  <a:srgbClr val="F3F3F3"/>
                </a:solidFill>
                <a:latin typeface="Verdana"/>
                <a:cs typeface="Verdana"/>
              </a:rPr>
              <a:t>Financial </a:t>
            </a:r>
            <a:r>
              <a:rPr sz="2400" b="1" spc="-195" dirty="0">
                <a:solidFill>
                  <a:srgbClr val="F3F3F3"/>
                </a:solidFill>
                <a:latin typeface="Verdana"/>
                <a:cs typeface="Verdana"/>
              </a:rPr>
              <a:t>Statement Fraud</a:t>
            </a:r>
            <a:r>
              <a:rPr sz="2400" b="1" spc="-10" dirty="0">
                <a:solidFill>
                  <a:srgbClr val="F3F3F3"/>
                </a:solidFill>
                <a:latin typeface="Verdana"/>
                <a:cs typeface="Verdana"/>
              </a:rPr>
              <a:t> </a:t>
            </a:r>
            <a:r>
              <a:rPr sz="2400" b="1" spc="-325" dirty="0">
                <a:solidFill>
                  <a:srgbClr val="F3F3F3"/>
                </a:solidFill>
                <a:latin typeface="Verdana"/>
                <a:cs typeface="Verdana"/>
              </a:rPr>
              <a:t>(FSF)</a:t>
            </a:r>
            <a:endParaRPr sz="2400">
              <a:latin typeface="Verdana"/>
              <a:cs typeface="Verdana"/>
            </a:endParaRPr>
          </a:p>
          <a:p>
            <a:pPr>
              <a:lnSpc>
                <a:spcPct val="100000"/>
              </a:lnSpc>
              <a:spcBef>
                <a:spcPts val="15"/>
              </a:spcBef>
            </a:pPr>
            <a:endParaRPr sz="3350">
              <a:latin typeface="Verdana"/>
              <a:cs typeface="Verdana"/>
            </a:endParaRPr>
          </a:p>
          <a:p>
            <a:pPr marL="355600" marR="206375" indent="-342900">
              <a:lnSpc>
                <a:spcPct val="100000"/>
              </a:lnSpc>
              <a:buSzPct val="136363"/>
              <a:buFont typeface="Arial"/>
              <a:buChar char="•"/>
              <a:tabLst>
                <a:tab pos="354965" algn="l"/>
                <a:tab pos="355600" algn="l"/>
              </a:tabLst>
            </a:pPr>
            <a:r>
              <a:rPr sz="2200" spc="-75" dirty="0">
                <a:solidFill>
                  <a:srgbClr val="F3F3F3"/>
                </a:solidFill>
                <a:latin typeface="Verdana"/>
                <a:cs typeface="Verdana"/>
              </a:rPr>
              <a:t>Financial </a:t>
            </a:r>
            <a:r>
              <a:rPr sz="2200" spc="-105" dirty="0">
                <a:solidFill>
                  <a:srgbClr val="F3F3F3"/>
                </a:solidFill>
                <a:latin typeface="Verdana"/>
                <a:cs typeface="Verdana"/>
              </a:rPr>
              <a:t>statement </a:t>
            </a:r>
            <a:r>
              <a:rPr sz="2200" spc="-60" dirty="0">
                <a:solidFill>
                  <a:srgbClr val="F3F3F3"/>
                </a:solidFill>
                <a:latin typeface="Verdana"/>
                <a:cs typeface="Verdana"/>
              </a:rPr>
              <a:t>fraud </a:t>
            </a:r>
            <a:r>
              <a:rPr sz="2200" spc="-125" dirty="0">
                <a:solidFill>
                  <a:srgbClr val="F3F3F3"/>
                </a:solidFill>
                <a:latin typeface="Verdana"/>
                <a:cs typeface="Verdana"/>
              </a:rPr>
              <a:t>is </a:t>
            </a:r>
            <a:r>
              <a:rPr sz="2200" spc="-120" dirty="0">
                <a:solidFill>
                  <a:srgbClr val="F3F3F3"/>
                </a:solidFill>
                <a:latin typeface="Verdana"/>
                <a:cs typeface="Verdana"/>
              </a:rPr>
              <a:t>the  </a:t>
            </a:r>
            <a:r>
              <a:rPr sz="2200" spc="-85" dirty="0">
                <a:solidFill>
                  <a:srgbClr val="F3F3F3"/>
                </a:solidFill>
                <a:latin typeface="Verdana"/>
                <a:cs typeface="Verdana"/>
              </a:rPr>
              <a:t>deliberate </a:t>
            </a:r>
            <a:r>
              <a:rPr sz="2200" spc="-114" dirty="0">
                <a:solidFill>
                  <a:srgbClr val="F3F3F3"/>
                </a:solidFill>
                <a:latin typeface="Verdana"/>
                <a:cs typeface="Verdana"/>
              </a:rPr>
              <a:t>misrepresentation,  </a:t>
            </a:r>
            <a:r>
              <a:rPr sz="2200" spc="-110" dirty="0">
                <a:solidFill>
                  <a:srgbClr val="F3F3F3"/>
                </a:solidFill>
                <a:latin typeface="Verdana"/>
                <a:cs typeface="Verdana"/>
              </a:rPr>
              <a:t>misstatement </a:t>
            </a:r>
            <a:r>
              <a:rPr sz="2200" spc="-65" dirty="0">
                <a:solidFill>
                  <a:srgbClr val="F3F3F3"/>
                </a:solidFill>
                <a:latin typeface="Verdana"/>
                <a:cs typeface="Verdana"/>
              </a:rPr>
              <a:t>or </a:t>
            </a:r>
            <a:r>
              <a:rPr sz="2200" spc="-105" dirty="0">
                <a:solidFill>
                  <a:srgbClr val="F3F3F3"/>
                </a:solidFill>
                <a:latin typeface="Verdana"/>
                <a:cs typeface="Verdana"/>
              </a:rPr>
              <a:t>omission </a:t>
            </a:r>
            <a:r>
              <a:rPr sz="2200" spc="-15" dirty="0">
                <a:solidFill>
                  <a:srgbClr val="F3F3F3"/>
                </a:solidFill>
                <a:latin typeface="Verdana"/>
                <a:cs typeface="Verdana"/>
              </a:rPr>
              <a:t>of</a:t>
            </a:r>
            <a:r>
              <a:rPr sz="2200" spc="-325" dirty="0">
                <a:solidFill>
                  <a:srgbClr val="F3F3F3"/>
                </a:solidFill>
                <a:latin typeface="Verdana"/>
                <a:cs typeface="Verdana"/>
              </a:rPr>
              <a:t> </a:t>
            </a:r>
            <a:r>
              <a:rPr sz="2200" spc="-45" dirty="0">
                <a:solidFill>
                  <a:srgbClr val="F3F3F3"/>
                </a:solidFill>
                <a:latin typeface="Verdana"/>
                <a:cs typeface="Verdana"/>
              </a:rPr>
              <a:t>data  for </a:t>
            </a:r>
            <a:r>
              <a:rPr sz="2200" spc="-120" dirty="0">
                <a:solidFill>
                  <a:srgbClr val="F3F3F3"/>
                </a:solidFill>
                <a:latin typeface="Verdana"/>
                <a:cs typeface="Verdana"/>
              </a:rPr>
              <a:t>the </a:t>
            </a:r>
            <a:r>
              <a:rPr sz="2200" spc="-85" dirty="0">
                <a:solidFill>
                  <a:srgbClr val="F3F3F3"/>
                </a:solidFill>
                <a:latin typeface="Verdana"/>
                <a:cs typeface="Verdana"/>
              </a:rPr>
              <a:t>purpose </a:t>
            </a:r>
            <a:r>
              <a:rPr sz="2200" spc="-15" dirty="0">
                <a:solidFill>
                  <a:srgbClr val="F3F3F3"/>
                </a:solidFill>
                <a:latin typeface="Verdana"/>
                <a:cs typeface="Verdana"/>
              </a:rPr>
              <a:t>of </a:t>
            </a:r>
            <a:r>
              <a:rPr sz="2200" spc="-90" dirty="0">
                <a:solidFill>
                  <a:srgbClr val="F3F3F3"/>
                </a:solidFill>
                <a:latin typeface="Verdana"/>
                <a:cs typeface="Verdana"/>
              </a:rPr>
              <a:t>misleading</a:t>
            </a:r>
            <a:r>
              <a:rPr sz="2200" spc="-565" dirty="0">
                <a:solidFill>
                  <a:srgbClr val="F3F3F3"/>
                </a:solidFill>
                <a:latin typeface="Verdana"/>
                <a:cs typeface="Verdana"/>
              </a:rPr>
              <a:t> </a:t>
            </a:r>
            <a:r>
              <a:rPr sz="2200" spc="-120" dirty="0">
                <a:solidFill>
                  <a:srgbClr val="F3F3F3"/>
                </a:solidFill>
                <a:latin typeface="Verdana"/>
                <a:cs typeface="Verdana"/>
              </a:rPr>
              <a:t>the  </a:t>
            </a:r>
            <a:r>
              <a:rPr sz="2200" spc="-70" dirty="0">
                <a:solidFill>
                  <a:srgbClr val="F3F3F3"/>
                </a:solidFill>
                <a:latin typeface="Verdana"/>
                <a:cs typeface="Verdana"/>
              </a:rPr>
              <a:t>reader </a:t>
            </a:r>
            <a:r>
              <a:rPr sz="2200" spc="-60" dirty="0">
                <a:solidFill>
                  <a:srgbClr val="F3F3F3"/>
                </a:solidFill>
                <a:latin typeface="Verdana"/>
                <a:cs typeface="Verdana"/>
              </a:rPr>
              <a:t>and </a:t>
            </a:r>
            <a:r>
              <a:rPr sz="2200" spc="-75" dirty="0">
                <a:solidFill>
                  <a:srgbClr val="F3F3F3"/>
                </a:solidFill>
                <a:latin typeface="Verdana"/>
                <a:cs typeface="Verdana"/>
              </a:rPr>
              <a:t>creating </a:t>
            </a:r>
            <a:r>
              <a:rPr sz="2200" dirty="0">
                <a:solidFill>
                  <a:srgbClr val="F3F3F3"/>
                </a:solidFill>
                <a:latin typeface="Verdana"/>
                <a:cs typeface="Verdana"/>
              </a:rPr>
              <a:t>a </a:t>
            </a:r>
            <a:r>
              <a:rPr sz="2200" spc="-65" dirty="0">
                <a:solidFill>
                  <a:srgbClr val="F3F3F3"/>
                </a:solidFill>
                <a:latin typeface="Verdana"/>
                <a:cs typeface="Verdana"/>
              </a:rPr>
              <a:t>false  </a:t>
            </a:r>
            <a:r>
              <a:rPr sz="2200" spc="-105" dirty="0">
                <a:solidFill>
                  <a:srgbClr val="F3F3F3"/>
                </a:solidFill>
                <a:latin typeface="Verdana"/>
                <a:cs typeface="Verdana"/>
              </a:rPr>
              <a:t>impression </a:t>
            </a:r>
            <a:r>
              <a:rPr sz="2200" spc="-15" dirty="0">
                <a:solidFill>
                  <a:srgbClr val="F3F3F3"/>
                </a:solidFill>
                <a:latin typeface="Verdana"/>
                <a:cs typeface="Verdana"/>
              </a:rPr>
              <a:t>of </a:t>
            </a:r>
            <a:r>
              <a:rPr sz="2200" spc="-60" dirty="0">
                <a:solidFill>
                  <a:srgbClr val="F3F3F3"/>
                </a:solidFill>
                <a:latin typeface="Verdana"/>
                <a:cs typeface="Verdana"/>
              </a:rPr>
              <a:t>an </a:t>
            </a:r>
            <a:r>
              <a:rPr sz="2200" spc="-85" dirty="0">
                <a:solidFill>
                  <a:srgbClr val="F3F3F3"/>
                </a:solidFill>
                <a:latin typeface="Verdana"/>
                <a:cs typeface="Verdana"/>
              </a:rPr>
              <a:t>organization’s  </a:t>
            </a:r>
            <a:r>
              <a:rPr sz="2200" spc="-70" dirty="0">
                <a:solidFill>
                  <a:srgbClr val="F3F3F3"/>
                </a:solidFill>
                <a:latin typeface="Verdana"/>
                <a:cs typeface="Verdana"/>
              </a:rPr>
              <a:t>financial</a:t>
            </a:r>
            <a:r>
              <a:rPr sz="2200" spc="-170" dirty="0">
                <a:solidFill>
                  <a:srgbClr val="F3F3F3"/>
                </a:solidFill>
                <a:latin typeface="Verdana"/>
                <a:cs typeface="Verdana"/>
              </a:rPr>
              <a:t> </a:t>
            </a:r>
            <a:r>
              <a:rPr sz="2200" spc="-140" dirty="0">
                <a:solidFill>
                  <a:srgbClr val="F3F3F3"/>
                </a:solidFill>
                <a:latin typeface="Verdana"/>
                <a:cs typeface="Verdana"/>
              </a:rPr>
              <a:t>strength.</a:t>
            </a:r>
            <a:endParaRPr sz="2200">
              <a:latin typeface="Verdana"/>
              <a:cs typeface="Verdana"/>
            </a:endParaRPr>
          </a:p>
          <a:p>
            <a:pPr>
              <a:lnSpc>
                <a:spcPct val="100000"/>
              </a:lnSpc>
              <a:spcBef>
                <a:spcPts val="15"/>
              </a:spcBef>
              <a:buClr>
                <a:srgbClr val="F3F3F3"/>
              </a:buClr>
              <a:buFont typeface="Arial"/>
              <a:buChar char="•"/>
            </a:pPr>
            <a:endParaRPr sz="3150">
              <a:latin typeface="Verdana"/>
              <a:cs typeface="Verdana"/>
            </a:endParaRPr>
          </a:p>
          <a:p>
            <a:pPr marL="355600" marR="5080" indent="-342900">
              <a:lnSpc>
                <a:spcPct val="100000"/>
              </a:lnSpc>
              <a:buClr>
                <a:srgbClr val="F3F3F3"/>
              </a:buClr>
              <a:buSzPct val="136363"/>
              <a:buFont typeface="Arial"/>
              <a:buChar char="•"/>
              <a:tabLst>
                <a:tab pos="431165" algn="l"/>
                <a:tab pos="431800" algn="l"/>
              </a:tabLst>
            </a:pPr>
            <a:r>
              <a:rPr dirty="0"/>
              <a:t>	</a:t>
            </a:r>
            <a:r>
              <a:rPr sz="2200" spc="-90" dirty="0">
                <a:solidFill>
                  <a:srgbClr val="F3F3F3"/>
                </a:solidFill>
                <a:latin typeface="Verdana"/>
                <a:cs typeface="Verdana"/>
              </a:rPr>
              <a:t>The </a:t>
            </a:r>
            <a:r>
              <a:rPr sz="2200" spc="-80" dirty="0">
                <a:solidFill>
                  <a:srgbClr val="F3F3F3"/>
                </a:solidFill>
                <a:latin typeface="Verdana"/>
                <a:cs typeface="Verdana"/>
              </a:rPr>
              <a:t>common </a:t>
            </a:r>
            <a:r>
              <a:rPr sz="2200" spc="-70" dirty="0">
                <a:solidFill>
                  <a:srgbClr val="F3F3F3"/>
                </a:solidFill>
                <a:latin typeface="Verdana"/>
                <a:cs typeface="Verdana"/>
              </a:rPr>
              <a:t>practice </a:t>
            </a:r>
            <a:r>
              <a:rPr sz="2200" spc="-125" dirty="0">
                <a:solidFill>
                  <a:srgbClr val="F3F3F3"/>
                </a:solidFill>
                <a:latin typeface="Verdana"/>
                <a:cs typeface="Verdana"/>
              </a:rPr>
              <a:t>is </a:t>
            </a:r>
            <a:r>
              <a:rPr sz="2200" spc="-80" dirty="0">
                <a:solidFill>
                  <a:srgbClr val="F3F3F3"/>
                </a:solidFill>
                <a:latin typeface="Verdana"/>
                <a:cs typeface="Verdana"/>
              </a:rPr>
              <a:t>deferring  </a:t>
            </a:r>
            <a:r>
              <a:rPr sz="2200" spc="-110" dirty="0">
                <a:solidFill>
                  <a:srgbClr val="F3F3F3"/>
                </a:solidFill>
                <a:latin typeface="Verdana"/>
                <a:cs typeface="Verdana"/>
              </a:rPr>
              <a:t>revenues </a:t>
            </a:r>
            <a:r>
              <a:rPr sz="2200" spc="-60" dirty="0">
                <a:solidFill>
                  <a:srgbClr val="F3F3F3"/>
                </a:solidFill>
                <a:latin typeface="Verdana"/>
                <a:cs typeface="Verdana"/>
              </a:rPr>
              <a:t>or </a:t>
            </a:r>
            <a:r>
              <a:rPr sz="2200" spc="-114" dirty="0">
                <a:solidFill>
                  <a:srgbClr val="F3F3F3"/>
                </a:solidFill>
                <a:latin typeface="Verdana"/>
                <a:cs typeface="Verdana"/>
              </a:rPr>
              <a:t>expense </a:t>
            </a:r>
            <a:r>
              <a:rPr sz="2200" spc="-130" dirty="0">
                <a:solidFill>
                  <a:srgbClr val="F3F3F3"/>
                </a:solidFill>
                <a:latin typeface="Verdana"/>
                <a:cs typeface="Verdana"/>
              </a:rPr>
              <a:t>in </a:t>
            </a:r>
            <a:r>
              <a:rPr sz="2200" dirty="0">
                <a:solidFill>
                  <a:srgbClr val="F3F3F3"/>
                </a:solidFill>
                <a:latin typeface="Verdana"/>
                <a:cs typeface="Verdana"/>
              </a:rPr>
              <a:t>a </a:t>
            </a:r>
            <a:r>
              <a:rPr sz="2200" spc="-80" dirty="0">
                <a:solidFill>
                  <a:srgbClr val="F3F3F3"/>
                </a:solidFill>
                <a:latin typeface="Verdana"/>
                <a:cs typeface="Verdana"/>
              </a:rPr>
              <a:t>different  </a:t>
            </a:r>
            <a:r>
              <a:rPr sz="2200" spc="-125" dirty="0">
                <a:solidFill>
                  <a:srgbClr val="F3F3F3"/>
                </a:solidFill>
                <a:latin typeface="Verdana"/>
                <a:cs typeface="Verdana"/>
              </a:rPr>
              <a:t>time </a:t>
            </a:r>
            <a:r>
              <a:rPr sz="2200" spc="-75" dirty="0">
                <a:solidFill>
                  <a:srgbClr val="F3F3F3"/>
                </a:solidFill>
                <a:latin typeface="Verdana"/>
                <a:cs typeface="Verdana"/>
              </a:rPr>
              <a:t>period </a:t>
            </a:r>
            <a:r>
              <a:rPr sz="2200" spc="-80" dirty="0">
                <a:solidFill>
                  <a:srgbClr val="F3F3F3"/>
                </a:solidFill>
                <a:latin typeface="Verdana"/>
                <a:cs typeface="Verdana"/>
              </a:rPr>
              <a:t>to </a:t>
            </a:r>
            <a:r>
              <a:rPr sz="2200" spc="-95" dirty="0">
                <a:solidFill>
                  <a:srgbClr val="F3F3F3"/>
                </a:solidFill>
                <a:latin typeface="Verdana"/>
                <a:cs typeface="Verdana"/>
              </a:rPr>
              <a:t>give </a:t>
            </a:r>
            <a:r>
              <a:rPr sz="2200" spc="-120" dirty="0">
                <a:solidFill>
                  <a:srgbClr val="F3F3F3"/>
                </a:solidFill>
                <a:latin typeface="Verdana"/>
                <a:cs typeface="Verdana"/>
              </a:rPr>
              <a:t>the</a:t>
            </a:r>
            <a:r>
              <a:rPr sz="2200" spc="-455" dirty="0">
                <a:solidFill>
                  <a:srgbClr val="F3F3F3"/>
                </a:solidFill>
                <a:latin typeface="Verdana"/>
                <a:cs typeface="Verdana"/>
              </a:rPr>
              <a:t> </a:t>
            </a:r>
            <a:r>
              <a:rPr sz="2200" spc="-55" dirty="0">
                <a:solidFill>
                  <a:srgbClr val="F3F3F3"/>
                </a:solidFill>
                <a:latin typeface="Verdana"/>
                <a:cs typeface="Verdana"/>
              </a:rPr>
              <a:t>appearance  </a:t>
            </a:r>
            <a:r>
              <a:rPr sz="2200" spc="-15" dirty="0">
                <a:solidFill>
                  <a:srgbClr val="F3F3F3"/>
                </a:solidFill>
                <a:latin typeface="Verdana"/>
                <a:cs typeface="Verdana"/>
              </a:rPr>
              <a:t>of </a:t>
            </a:r>
            <a:r>
              <a:rPr sz="2200" spc="-100" dirty="0">
                <a:solidFill>
                  <a:srgbClr val="F3F3F3"/>
                </a:solidFill>
                <a:latin typeface="Verdana"/>
                <a:cs typeface="Verdana"/>
              </a:rPr>
              <a:t>consistent </a:t>
            </a:r>
            <a:r>
              <a:rPr sz="2200" spc="-90" dirty="0">
                <a:solidFill>
                  <a:srgbClr val="F3F3F3"/>
                </a:solidFill>
                <a:latin typeface="Verdana"/>
                <a:cs typeface="Verdana"/>
              </a:rPr>
              <a:t>earnings </a:t>
            </a:r>
            <a:r>
              <a:rPr sz="2200" spc="-65" dirty="0">
                <a:solidFill>
                  <a:srgbClr val="F3F3F3"/>
                </a:solidFill>
                <a:latin typeface="Verdana"/>
                <a:cs typeface="Verdana"/>
              </a:rPr>
              <a:t>or</a:t>
            </a:r>
            <a:r>
              <a:rPr sz="2200" spc="-425" dirty="0">
                <a:solidFill>
                  <a:srgbClr val="F3F3F3"/>
                </a:solidFill>
                <a:latin typeface="Verdana"/>
                <a:cs typeface="Verdana"/>
              </a:rPr>
              <a:t> </a:t>
            </a:r>
            <a:r>
              <a:rPr sz="2200" spc="-140" dirty="0">
                <a:solidFill>
                  <a:srgbClr val="F3F3F3"/>
                </a:solidFill>
                <a:latin typeface="Verdana"/>
                <a:cs typeface="Verdana"/>
              </a:rPr>
              <a:t>growth.</a:t>
            </a:r>
            <a:endParaRPr sz="2200">
              <a:latin typeface="Verdana"/>
              <a:cs typeface="Verdana"/>
            </a:endParaRPr>
          </a:p>
        </p:txBody>
      </p:sp>
      <p:sp>
        <p:nvSpPr>
          <p:cNvPr id="4" name="object 4"/>
          <p:cNvSpPr/>
          <p:nvPr/>
        </p:nvSpPr>
        <p:spPr>
          <a:xfrm>
            <a:off x="6387084" y="2578607"/>
            <a:ext cx="2523743" cy="18105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15"/>
          </p:nvPr>
        </p:nvSpPr>
        <p:spPr>
          <a:xfrm>
            <a:off x="8765158" y="6511849"/>
            <a:ext cx="255270" cy="21590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70" dirty="0"/>
              <a:pPr marL="38100">
                <a:lnSpc>
                  <a:spcPct val="100000"/>
                </a:lnSpc>
                <a:spcBef>
                  <a:spcPts val="100"/>
                </a:spcBef>
              </a:pPr>
              <a:t>54</a:t>
            </a:fld>
            <a:endParaRPr spc="-70" dirty="0"/>
          </a:p>
        </p:txBody>
      </p:sp>
      <p:sp>
        <p:nvSpPr>
          <p:cNvPr id="2" name="object 2"/>
          <p:cNvSpPr txBox="1">
            <a:spLocks noGrp="1"/>
          </p:cNvSpPr>
          <p:nvPr>
            <p:ph type="title"/>
          </p:nvPr>
        </p:nvSpPr>
        <p:spPr>
          <a:xfrm>
            <a:off x="1353692" y="378943"/>
            <a:ext cx="7104508" cy="659155"/>
          </a:xfrm>
          <a:prstGeom prst="rect">
            <a:avLst/>
          </a:prstGeom>
        </p:spPr>
        <p:txBody>
          <a:bodyPr vert="horz" wrap="square" lIns="0" tIns="12700" rIns="0" bIns="0" rtlCol="0">
            <a:spAutoFit/>
          </a:bodyPr>
          <a:lstStyle/>
          <a:p>
            <a:pPr marL="12700">
              <a:lnSpc>
                <a:spcPct val="100000"/>
              </a:lnSpc>
              <a:spcBef>
                <a:spcPts val="100"/>
              </a:spcBef>
            </a:pPr>
            <a:r>
              <a:rPr spc="-300" dirty="0"/>
              <a:t>FORENSIC </a:t>
            </a:r>
            <a:r>
              <a:rPr spc="-330" dirty="0"/>
              <a:t>AUDIT</a:t>
            </a:r>
            <a:r>
              <a:rPr spc="-10" dirty="0"/>
              <a:t> </a:t>
            </a:r>
            <a:r>
              <a:rPr spc="-290" dirty="0"/>
              <a:t>TECHNIQUES</a:t>
            </a:r>
          </a:p>
        </p:txBody>
      </p:sp>
      <p:sp>
        <p:nvSpPr>
          <p:cNvPr id="3" name="object 3"/>
          <p:cNvSpPr txBox="1"/>
          <p:nvPr/>
        </p:nvSpPr>
        <p:spPr>
          <a:xfrm>
            <a:off x="1225397" y="1309827"/>
            <a:ext cx="7389495" cy="4399915"/>
          </a:xfrm>
          <a:prstGeom prst="rect">
            <a:avLst/>
          </a:prstGeom>
        </p:spPr>
        <p:txBody>
          <a:bodyPr vert="horz" wrap="square" lIns="0" tIns="12065" rIns="0" bIns="0" rtlCol="0">
            <a:spAutoFit/>
          </a:bodyPr>
          <a:lstStyle/>
          <a:p>
            <a:pPr marL="12700" algn="just">
              <a:lnSpc>
                <a:spcPct val="100000"/>
              </a:lnSpc>
              <a:spcBef>
                <a:spcPts val="95"/>
              </a:spcBef>
            </a:pPr>
            <a:r>
              <a:rPr sz="2200" b="1" spc="-190" dirty="0">
                <a:solidFill>
                  <a:srgbClr val="FFFFFF"/>
                </a:solidFill>
                <a:latin typeface="Verdana"/>
                <a:cs typeface="Verdana"/>
              </a:rPr>
              <a:t>General </a:t>
            </a:r>
            <a:r>
              <a:rPr sz="2200" b="1" spc="-220" dirty="0">
                <a:solidFill>
                  <a:srgbClr val="FFFFFF"/>
                </a:solidFill>
                <a:latin typeface="Verdana"/>
                <a:cs typeface="Verdana"/>
              </a:rPr>
              <a:t>Audit</a:t>
            </a:r>
            <a:r>
              <a:rPr sz="2200" b="1" spc="-65" dirty="0">
                <a:solidFill>
                  <a:srgbClr val="FFFFFF"/>
                </a:solidFill>
                <a:latin typeface="Verdana"/>
                <a:cs typeface="Verdana"/>
              </a:rPr>
              <a:t> </a:t>
            </a:r>
            <a:r>
              <a:rPr sz="2200" b="1" spc="-215" dirty="0">
                <a:solidFill>
                  <a:srgbClr val="FFFFFF"/>
                </a:solidFill>
                <a:latin typeface="Verdana"/>
                <a:cs typeface="Verdana"/>
              </a:rPr>
              <a:t>Techniques</a:t>
            </a:r>
            <a:endParaRPr sz="2200" dirty="0">
              <a:latin typeface="Verdana"/>
              <a:cs typeface="Verdana"/>
            </a:endParaRPr>
          </a:p>
          <a:p>
            <a:pPr algn="just">
              <a:lnSpc>
                <a:spcPct val="100000"/>
              </a:lnSpc>
              <a:spcBef>
                <a:spcPts val="25"/>
              </a:spcBef>
            </a:pPr>
            <a:endParaRPr sz="3150" dirty="0">
              <a:latin typeface="Verdana"/>
              <a:cs typeface="Verdana"/>
            </a:endParaRPr>
          </a:p>
          <a:p>
            <a:pPr marL="12700" marR="121920" algn="just">
              <a:lnSpc>
                <a:spcPct val="100000"/>
              </a:lnSpc>
            </a:pPr>
            <a:r>
              <a:rPr sz="2000" spc="-80" dirty="0">
                <a:solidFill>
                  <a:srgbClr val="FFFFFF"/>
                </a:solidFill>
                <a:latin typeface="Verdana"/>
                <a:cs typeface="Verdana"/>
              </a:rPr>
              <a:t>Testing </a:t>
            </a:r>
            <a:r>
              <a:rPr sz="2000" spc="-75" dirty="0">
                <a:solidFill>
                  <a:srgbClr val="FFFFFF"/>
                </a:solidFill>
                <a:latin typeface="Verdana"/>
                <a:cs typeface="Verdana"/>
              </a:rPr>
              <a:t>defenses </a:t>
            </a:r>
            <a:r>
              <a:rPr sz="2000" spc="-130" dirty="0">
                <a:solidFill>
                  <a:srgbClr val="FFFFFF"/>
                </a:solidFill>
                <a:latin typeface="Verdana"/>
                <a:cs typeface="Verdana"/>
              </a:rPr>
              <a:t>- </a:t>
            </a:r>
            <a:r>
              <a:rPr sz="2000" spc="-75" dirty="0">
                <a:solidFill>
                  <a:srgbClr val="FFFFFF"/>
                </a:solidFill>
                <a:latin typeface="Verdana"/>
                <a:cs typeface="Verdana"/>
              </a:rPr>
              <a:t>A </a:t>
            </a:r>
            <a:r>
              <a:rPr sz="2000" spc="-25" dirty="0">
                <a:solidFill>
                  <a:srgbClr val="FFFFFF"/>
                </a:solidFill>
                <a:latin typeface="Verdana"/>
                <a:cs typeface="Verdana"/>
              </a:rPr>
              <a:t>good </a:t>
            </a:r>
            <a:r>
              <a:rPr sz="2000" spc="-70" dirty="0">
                <a:solidFill>
                  <a:srgbClr val="FFFFFF"/>
                </a:solidFill>
                <a:latin typeface="Verdana"/>
                <a:cs typeface="Verdana"/>
              </a:rPr>
              <a:t>forensic </a:t>
            </a:r>
            <a:r>
              <a:rPr sz="2000" spc="-80" dirty="0">
                <a:solidFill>
                  <a:srgbClr val="FFFFFF"/>
                </a:solidFill>
                <a:latin typeface="Verdana"/>
                <a:cs typeface="Verdana"/>
              </a:rPr>
              <a:t>audit </a:t>
            </a:r>
            <a:r>
              <a:rPr sz="2000" spc="-90" dirty="0">
                <a:solidFill>
                  <a:srgbClr val="FFFFFF"/>
                </a:solidFill>
                <a:latin typeface="Verdana"/>
                <a:cs typeface="Verdana"/>
              </a:rPr>
              <a:t>technique </a:t>
            </a:r>
            <a:r>
              <a:rPr sz="2000" spc="-114" dirty="0">
                <a:solidFill>
                  <a:srgbClr val="FFFFFF"/>
                </a:solidFill>
                <a:latin typeface="Verdana"/>
                <a:cs typeface="Verdana"/>
              </a:rPr>
              <a:t>is </a:t>
            </a:r>
            <a:r>
              <a:rPr sz="2000" spc="-65" dirty="0">
                <a:solidFill>
                  <a:srgbClr val="FFFFFF"/>
                </a:solidFill>
                <a:latin typeface="Verdana"/>
                <a:cs typeface="Verdana"/>
              </a:rPr>
              <a:t>to  </a:t>
            </a:r>
            <a:r>
              <a:rPr sz="2000" spc="-85" dirty="0">
                <a:solidFill>
                  <a:srgbClr val="FFFFFF"/>
                </a:solidFill>
                <a:latin typeface="Verdana"/>
                <a:cs typeface="Verdana"/>
              </a:rPr>
              <a:t>attempt</a:t>
            </a:r>
            <a:r>
              <a:rPr sz="2000" spc="-195" dirty="0">
                <a:solidFill>
                  <a:srgbClr val="FFFFFF"/>
                </a:solidFill>
                <a:latin typeface="Verdana"/>
                <a:cs typeface="Verdana"/>
              </a:rPr>
              <a:t> </a:t>
            </a:r>
            <a:r>
              <a:rPr sz="2000" spc="-70" dirty="0">
                <a:solidFill>
                  <a:srgbClr val="FFFFFF"/>
                </a:solidFill>
                <a:latin typeface="Verdana"/>
                <a:cs typeface="Verdana"/>
              </a:rPr>
              <a:t>to</a:t>
            </a:r>
            <a:r>
              <a:rPr sz="2000" spc="-165" dirty="0">
                <a:solidFill>
                  <a:srgbClr val="FFFFFF"/>
                </a:solidFill>
                <a:latin typeface="Verdana"/>
                <a:cs typeface="Verdana"/>
              </a:rPr>
              <a:t> </a:t>
            </a:r>
            <a:r>
              <a:rPr sz="2000" spc="-90" dirty="0">
                <a:solidFill>
                  <a:srgbClr val="FFFFFF"/>
                </a:solidFill>
                <a:latin typeface="Verdana"/>
                <a:cs typeface="Verdana"/>
              </a:rPr>
              <a:t>circumvent</a:t>
            </a:r>
            <a:r>
              <a:rPr sz="2000" spc="-180" dirty="0">
                <a:solidFill>
                  <a:srgbClr val="FFFFFF"/>
                </a:solidFill>
                <a:latin typeface="Verdana"/>
                <a:cs typeface="Verdana"/>
              </a:rPr>
              <a:t> </a:t>
            </a:r>
            <a:r>
              <a:rPr sz="2000" spc="-100" dirty="0">
                <a:solidFill>
                  <a:srgbClr val="FFFFFF"/>
                </a:solidFill>
                <a:latin typeface="Verdana"/>
                <a:cs typeface="Verdana"/>
              </a:rPr>
              <a:t>these</a:t>
            </a:r>
            <a:r>
              <a:rPr sz="2000" spc="-165" dirty="0">
                <a:solidFill>
                  <a:srgbClr val="FFFFFF"/>
                </a:solidFill>
                <a:latin typeface="Verdana"/>
                <a:cs typeface="Verdana"/>
              </a:rPr>
              <a:t> </a:t>
            </a:r>
            <a:r>
              <a:rPr sz="2000" spc="-75" dirty="0">
                <a:solidFill>
                  <a:srgbClr val="FFFFFF"/>
                </a:solidFill>
                <a:latin typeface="Verdana"/>
                <a:cs typeface="Verdana"/>
              </a:rPr>
              <a:t>defenses</a:t>
            </a:r>
            <a:r>
              <a:rPr sz="2000" spc="-190" dirty="0">
                <a:solidFill>
                  <a:srgbClr val="FFFFFF"/>
                </a:solidFill>
                <a:latin typeface="Verdana"/>
                <a:cs typeface="Verdana"/>
              </a:rPr>
              <a:t> </a:t>
            </a:r>
            <a:r>
              <a:rPr sz="2000" spc="-105" dirty="0">
                <a:solidFill>
                  <a:srgbClr val="FFFFFF"/>
                </a:solidFill>
                <a:latin typeface="Verdana"/>
                <a:cs typeface="Verdana"/>
              </a:rPr>
              <a:t>yourself.</a:t>
            </a:r>
            <a:r>
              <a:rPr sz="2000" spc="-135" dirty="0">
                <a:solidFill>
                  <a:srgbClr val="FFFFFF"/>
                </a:solidFill>
                <a:latin typeface="Verdana"/>
                <a:cs typeface="Verdana"/>
              </a:rPr>
              <a:t> </a:t>
            </a:r>
            <a:r>
              <a:rPr sz="2000" spc="-95" dirty="0">
                <a:solidFill>
                  <a:srgbClr val="FFFFFF"/>
                </a:solidFill>
                <a:latin typeface="Verdana"/>
                <a:cs typeface="Verdana"/>
              </a:rPr>
              <a:t>This</a:t>
            </a:r>
            <a:r>
              <a:rPr sz="2000" spc="-165" dirty="0">
                <a:solidFill>
                  <a:srgbClr val="FFFFFF"/>
                </a:solidFill>
                <a:latin typeface="Verdana"/>
                <a:cs typeface="Verdana"/>
              </a:rPr>
              <a:t> </a:t>
            </a:r>
            <a:r>
              <a:rPr sz="2000" spc="-90" dirty="0">
                <a:solidFill>
                  <a:srgbClr val="FFFFFF"/>
                </a:solidFill>
                <a:latin typeface="Verdana"/>
                <a:cs typeface="Verdana"/>
              </a:rPr>
              <a:t>technique  requires </a:t>
            </a:r>
            <a:r>
              <a:rPr sz="2000" spc="-65" dirty="0">
                <a:solidFill>
                  <a:srgbClr val="FFFFFF"/>
                </a:solidFill>
                <a:latin typeface="Verdana"/>
                <a:cs typeface="Verdana"/>
              </a:rPr>
              <a:t>you to </a:t>
            </a:r>
            <a:r>
              <a:rPr sz="2000" spc="-95" dirty="0">
                <a:solidFill>
                  <a:srgbClr val="FFFFFF"/>
                </a:solidFill>
                <a:latin typeface="Verdana"/>
                <a:cs typeface="Verdana"/>
              </a:rPr>
              <a:t>put </a:t>
            </a:r>
            <a:r>
              <a:rPr sz="2000" spc="-70" dirty="0">
                <a:solidFill>
                  <a:srgbClr val="FFFFFF"/>
                </a:solidFill>
                <a:latin typeface="Verdana"/>
                <a:cs typeface="Verdana"/>
              </a:rPr>
              <a:t>yourself </a:t>
            </a:r>
            <a:r>
              <a:rPr sz="2000" spc="-114" dirty="0">
                <a:solidFill>
                  <a:srgbClr val="FFFFFF"/>
                </a:solidFill>
                <a:latin typeface="Verdana"/>
                <a:cs typeface="Verdana"/>
              </a:rPr>
              <a:t>in </a:t>
            </a:r>
            <a:r>
              <a:rPr sz="2000" spc="-105" dirty="0">
                <a:solidFill>
                  <a:srgbClr val="FFFFFF"/>
                </a:solidFill>
                <a:latin typeface="Verdana"/>
                <a:cs typeface="Verdana"/>
              </a:rPr>
              <a:t>the </a:t>
            </a:r>
            <a:r>
              <a:rPr sz="2000" spc="-90" dirty="0">
                <a:solidFill>
                  <a:srgbClr val="FFFFFF"/>
                </a:solidFill>
                <a:latin typeface="Verdana"/>
                <a:cs typeface="Verdana"/>
              </a:rPr>
              <a:t>shoes </a:t>
            </a:r>
            <a:r>
              <a:rPr sz="2000" spc="-15" dirty="0">
                <a:solidFill>
                  <a:srgbClr val="FFFFFF"/>
                </a:solidFill>
                <a:latin typeface="Verdana"/>
                <a:cs typeface="Verdana"/>
              </a:rPr>
              <a:t>of </a:t>
            </a:r>
            <a:r>
              <a:rPr sz="2000" spc="-105" dirty="0">
                <a:solidFill>
                  <a:srgbClr val="FFFFFF"/>
                </a:solidFill>
                <a:latin typeface="Verdana"/>
                <a:cs typeface="Verdana"/>
              </a:rPr>
              <a:t>the </a:t>
            </a:r>
            <a:r>
              <a:rPr sz="2000" spc="-85" dirty="0">
                <a:solidFill>
                  <a:srgbClr val="FFFFFF"/>
                </a:solidFill>
                <a:latin typeface="Verdana"/>
                <a:cs typeface="Verdana"/>
              </a:rPr>
              <a:t>suspect </a:t>
            </a:r>
            <a:r>
              <a:rPr sz="2000" spc="-45" dirty="0">
                <a:solidFill>
                  <a:srgbClr val="FFFFFF"/>
                </a:solidFill>
                <a:latin typeface="Verdana"/>
                <a:cs typeface="Verdana"/>
              </a:rPr>
              <a:t>and  </a:t>
            </a:r>
            <a:r>
              <a:rPr sz="2000" spc="-114" dirty="0">
                <a:solidFill>
                  <a:srgbClr val="FFFFFF"/>
                </a:solidFill>
                <a:latin typeface="Verdana"/>
                <a:cs typeface="Verdana"/>
              </a:rPr>
              <a:t>think</a:t>
            </a:r>
            <a:r>
              <a:rPr sz="2000" spc="-190" dirty="0">
                <a:solidFill>
                  <a:srgbClr val="FFFFFF"/>
                </a:solidFill>
                <a:latin typeface="Verdana"/>
                <a:cs typeface="Verdana"/>
              </a:rPr>
              <a:t> </a:t>
            </a:r>
            <a:r>
              <a:rPr sz="2000" spc="-80" dirty="0">
                <a:solidFill>
                  <a:srgbClr val="FFFFFF"/>
                </a:solidFill>
                <a:latin typeface="Verdana"/>
                <a:cs typeface="Verdana"/>
              </a:rPr>
              <a:t>accordingly.</a:t>
            </a:r>
            <a:endParaRPr sz="2000" dirty="0">
              <a:latin typeface="Verdana"/>
              <a:cs typeface="Verdana"/>
            </a:endParaRPr>
          </a:p>
          <a:p>
            <a:pPr algn="just">
              <a:lnSpc>
                <a:spcPct val="100000"/>
              </a:lnSpc>
              <a:spcBef>
                <a:spcPts val="5"/>
              </a:spcBef>
            </a:pPr>
            <a:endParaRPr sz="3150" dirty="0">
              <a:latin typeface="Verdana"/>
              <a:cs typeface="Verdana"/>
            </a:endParaRPr>
          </a:p>
          <a:p>
            <a:pPr marL="88900" algn="just">
              <a:lnSpc>
                <a:spcPct val="100000"/>
              </a:lnSpc>
            </a:pPr>
            <a:r>
              <a:rPr sz="2200" b="1" spc="-165" dirty="0">
                <a:solidFill>
                  <a:srgbClr val="FFFFFF"/>
                </a:solidFill>
                <a:latin typeface="Verdana"/>
                <a:cs typeface="Verdana"/>
              </a:rPr>
              <a:t>Statistical </a:t>
            </a:r>
            <a:r>
              <a:rPr sz="2200" b="1" spc="-180" dirty="0">
                <a:solidFill>
                  <a:srgbClr val="FFFFFF"/>
                </a:solidFill>
                <a:latin typeface="Verdana"/>
                <a:cs typeface="Verdana"/>
              </a:rPr>
              <a:t>and Mathematical</a:t>
            </a:r>
            <a:r>
              <a:rPr sz="2200" b="1" spc="45" dirty="0">
                <a:solidFill>
                  <a:srgbClr val="FFFFFF"/>
                </a:solidFill>
                <a:latin typeface="Verdana"/>
                <a:cs typeface="Verdana"/>
              </a:rPr>
              <a:t> </a:t>
            </a:r>
            <a:r>
              <a:rPr sz="2200" b="1" spc="-215" dirty="0">
                <a:solidFill>
                  <a:srgbClr val="FFFFFF"/>
                </a:solidFill>
                <a:latin typeface="Verdana"/>
                <a:cs typeface="Verdana"/>
              </a:rPr>
              <a:t>Techniques</a:t>
            </a:r>
            <a:endParaRPr sz="2200" dirty="0">
              <a:latin typeface="Verdana"/>
              <a:cs typeface="Verdana"/>
            </a:endParaRPr>
          </a:p>
          <a:p>
            <a:pPr algn="just">
              <a:lnSpc>
                <a:spcPct val="100000"/>
              </a:lnSpc>
              <a:spcBef>
                <a:spcPts val="20"/>
              </a:spcBef>
            </a:pPr>
            <a:endParaRPr sz="3150" dirty="0">
              <a:latin typeface="Verdana"/>
              <a:cs typeface="Verdana"/>
            </a:endParaRPr>
          </a:p>
          <a:p>
            <a:pPr marL="355600" indent="-343535" algn="just">
              <a:lnSpc>
                <a:spcPct val="100000"/>
              </a:lnSpc>
              <a:buSzPct val="125000"/>
              <a:buFont typeface="Arial"/>
              <a:buChar char="•"/>
              <a:tabLst>
                <a:tab pos="354965" algn="l"/>
                <a:tab pos="356235" algn="l"/>
              </a:tabLst>
            </a:pPr>
            <a:r>
              <a:rPr sz="2000" spc="-70" dirty="0">
                <a:solidFill>
                  <a:srgbClr val="FFFFFF"/>
                </a:solidFill>
                <a:latin typeface="Verdana"/>
                <a:cs typeface="Verdana"/>
              </a:rPr>
              <a:t>Trend</a:t>
            </a:r>
            <a:r>
              <a:rPr sz="2000" spc="-175" dirty="0">
                <a:solidFill>
                  <a:srgbClr val="FFFFFF"/>
                </a:solidFill>
                <a:latin typeface="Verdana"/>
                <a:cs typeface="Verdana"/>
              </a:rPr>
              <a:t> </a:t>
            </a:r>
            <a:r>
              <a:rPr sz="2000" spc="-80" dirty="0">
                <a:solidFill>
                  <a:srgbClr val="FFFFFF"/>
                </a:solidFill>
                <a:latin typeface="Verdana"/>
                <a:cs typeface="Verdana"/>
              </a:rPr>
              <a:t>Analysis</a:t>
            </a:r>
            <a:r>
              <a:rPr sz="2000" spc="-170" dirty="0">
                <a:solidFill>
                  <a:srgbClr val="FFFFFF"/>
                </a:solidFill>
                <a:latin typeface="Verdana"/>
                <a:cs typeface="Verdana"/>
              </a:rPr>
              <a:t> </a:t>
            </a:r>
            <a:r>
              <a:rPr sz="2000" spc="-130" dirty="0">
                <a:solidFill>
                  <a:srgbClr val="FFFFFF"/>
                </a:solidFill>
                <a:latin typeface="Verdana"/>
                <a:cs typeface="Verdana"/>
              </a:rPr>
              <a:t>-</a:t>
            </a:r>
            <a:r>
              <a:rPr sz="2000" spc="-165" dirty="0">
                <a:solidFill>
                  <a:srgbClr val="FFFFFF"/>
                </a:solidFill>
                <a:latin typeface="Verdana"/>
                <a:cs typeface="Verdana"/>
              </a:rPr>
              <a:t> </a:t>
            </a:r>
            <a:r>
              <a:rPr sz="2000" spc="-65" dirty="0">
                <a:solidFill>
                  <a:srgbClr val="FFFFFF"/>
                </a:solidFill>
                <a:latin typeface="Verdana"/>
                <a:cs typeface="Verdana"/>
              </a:rPr>
              <a:t>Careful</a:t>
            </a:r>
            <a:r>
              <a:rPr sz="2000" spc="-165" dirty="0">
                <a:solidFill>
                  <a:srgbClr val="FFFFFF"/>
                </a:solidFill>
                <a:latin typeface="Verdana"/>
                <a:cs typeface="Verdana"/>
              </a:rPr>
              <a:t> </a:t>
            </a:r>
            <a:r>
              <a:rPr sz="2000" spc="-105" dirty="0">
                <a:solidFill>
                  <a:srgbClr val="FFFFFF"/>
                </a:solidFill>
                <a:latin typeface="Verdana"/>
                <a:cs typeface="Verdana"/>
              </a:rPr>
              <a:t>review</a:t>
            </a:r>
            <a:r>
              <a:rPr sz="2000" spc="-175" dirty="0">
                <a:solidFill>
                  <a:srgbClr val="FFFFFF"/>
                </a:solidFill>
                <a:latin typeface="Verdana"/>
                <a:cs typeface="Verdana"/>
              </a:rPr>
              <a:t> </a:t>
            </a:r>
            <a:r>
              <a:rPr sz="2000" spc="-10" dirty="0">
                <a:solidFill>
                  <a:srgbClr val="FFFFFF"/>
                </a:solidFill>
                <a:latin typeface="Verdana"/>
                <a:cs typeface="Verdana"/>
              </a:rPr>
              <a:t>of</a:t>
            </a:r>
            <a:r>
              <a:rPr sz="2000" spc="-170" dirty="0">
                <a:solidFill>
                  <a:srgbClr val="FFFFFF"/>
                </a:solidFill>
                <a:latin typeface="Verdana"/>
                <a:cs typeface="Verdana"/>
              </a:rPr>
              <a:t> </a:t>
            </a:r>
            <a:r>
              <a:rPr sz="2000" spc="-105" dirty="0">
                <a:solidFill>
                  <a:srgbClr val="FFFFFF"/>
                </a:solidFill>
                <a:latin typeface="Verdana"/>
                <a:cs typeface="Verdana"/>
              </a:rPr>
              <a:t>the</a:t>
            </a:r>
            <a:r>
              <a:rPr sz="2000" spc="-160" dirty="0">
                <a:solidFill>
                  <a:srgbClr val="FFFFFF"/>
                </a:solidFill>
                <a:latin typeface="Verdana"/>
                <a:cs typeface="Verdana"/>
              </a:rPr>
              <a:t> </a:t>
            </a:r>
            <a:r>
              <a:rPr sz="2000" spc="-80" dirty="0">
                <a:solidFill>
                  <a:srgbClr val="FFFFFF"/>
                </a:solidFill>
                <a:latin typeface="Verdana"/>
                <a:cs typeface="Verdana"/>
              </a:rPr>
              <a:t>historical</a:t>
            </a:r>
            <a:r>
              <a:rPr sz="2000" spc="-195" dirty="0">
                <a:solidFill>
                  <a:srgbClr val="FFFFFF"/>
                </a:solidFill>
                <a:latin typeface="Verdana"/>
                <a:cs typeface="Verdana"/>
              </a:rPr>
              <a:t> </a:t>
            </a:r>
            <a:r>
              <a:rPr sz="2000" spc="-90" dirty="0">
                <a:solidFill>
                  <a:srgbClr val="FFFFFF"/>
                </a:solidFill>
                <a:latin typeface="Verdana"/>
                <a:cs typeface="Verdana"/>
              </a:rPr>
              <a:t>norms</a:t>
            </a:r>
            <a:endParaRPr sz="2000" dirty="0">
              <a:latin typeface="Verdana"/>
              <a:cs typeface="Verdana"/>
            </a:endParaRPr>
          </a:p>
          <a:p>
            <a:pPr marL="355600" marR="5080" indent="-343535" algn="just">
              <a:lnSpc>
                <a:spcPct val="100000"/>
              </a:lnSpc>
              <a:spcBef>
                <a:spcPts val="600"/>
              </a:spcBef>
              <a:buSzPct val="125000"/>
              <a:buFont typeface="Arial"/>
              <a:buChar char="•"/>
              <a:tabLst>
                <a:tab pos="354965" algn="l"/>
                <a:tab pos="356235" algn="l"/>
              </a:tabLst>
            </a:pPr>
            <a:r>
              <a:rPr sz="2000" spc="-60" dirty="0">
                <a:solidFill>
                  <a:srgbClr val="FFFFFF"/>
                </a:solidFill>
                <a:latin typeface="Verdana"/>
                <a:cs typeface="Verdana"/>
              </a:rPr>
              <a:t>Ratio</a:t>
            </a:r>
            <a:r>
              <a:rPr sz="2000" spc="-200" dirty="0">
                <a:solidFill>
                  <a:srgbClr val="FFFFFF"/>
                </a:solidFill>
                <a:latin typeface="Verdana"/>
                <a:cs typeface="Verdana"/>
              </a:rPr>
              <a:t> </a:t>
            </a:r>
            <a:r>
              <a:rPr sz="2000" spc="-80" dirty="0">
                <a:solidFill>
                  <a:srgbClr val="FFFFFF"/>
                </a:solidFill>
                <a:latin typeface="Verdana"/>
                <a:cs typeface="Verdana"/>
              </a:rPr>
              <a:t>Analysis</a:t>
            </a:r>
            <a:r>
              <a:rPr sz="2000" spc="-165" dirty="0">
                <a:solidFill>
                  <a:srgbClr val="FFFFFF"/>
                </a:solidFill>
                <a:latin typeface="Verdana"/>
                <a:cs typeface="Verdana"/>
              </a:rPr>
              <a:t> </a:t>
            </a:r>
            <a:r>
              <a:rPr sz="2000" spc="-250" dirty="0">
                <a:solidFill>
                  <a:srgbClr val="FFFFFF"/>
                </a:solidFill>
                <a:latin typeface="Verdana"/>
                <a:cs typeface="Verdana"/>
              </a:rPr>
              <a:t>–</a:t>
            </a:r>
            <a:r>
              <a:rPr sz="2000" spc="-160" dirty="0">
                <a:solidFill>
                  <a:srgbClr val="FFFFFF"/>
                </a:solidFill>
                <a:latin typeface="Verdana"/>
                <a:cs typeface="Verdana"/>
              </a:rPr>
              <a:t> </a:t>
            </a:r>
            <a:r>
              <a:rPr sz="2000" spc="-80" dirty="0">
                <a:solidFill>
                  <a:srgbClr val="FFFFFF"/>
                </a:solidFill>
                <a:latin typeface="Verdana"/>
                <a:cs typeface="Verdana"/>
              </a:rPr>
              <a:t>Analysis</a:t>
            </a:r>
            <a:r>
              <a:rPr sz="2000" spc="-180" dirty="0">
                <a:solidFill>
                  <a:srgbClr val="FFFFFF"/>
                </a:solidFill>
                <a:latin typeface="Verdana"/>
                <a:cs typeface="Verdana"/>
              </a:rPr>
              <a:t> </a:t>
            </a:r>
            <a:r>
              <a:rPr sz="2000" spc="-10" dirty="0">
                <a:solidFill>
                  <a:srgbClr val="FFFFFF"/>
                </a:solidFill>
                <a:latin typeface="Verdana"/>
                <a:cs typeface="Verdana"/>
              </a:rPr>
              <a:t>of</a:t>
            </a:r>
            <a:r>
              <a:rPr sz="2000" spc="-170" dirty="0">
                <a:solidFill>
                  <a:srgbClr val="FFFFFF"/>
                </a:solidFill>
                <a:latin typeface="Verdana"/>
                <a:cs typeface="Verdana"/>
              </a:rPr>
              <a:t> </a:t>
            </a:r>
            <a:r>
              <a:rPr sz="2000" spc="-75" dirty="0">
                <a:solidFill>
                  <a:srgbClr val="FFFFFF"/>
                </a:solidFill>
                <a:latin typeface="Verdana"/>
                <a:cs typeface="Verdana"/>
              </a:rPr>
              <a:t>ratios</a:t>
            </a:r>
            <a:r>
              <a:rPr sz="2000" spc="-180" dirty="0">
                <a:solidFill>
                  <a:srgbClr val="FFFFFF"/>
                </a:solidFill>
                <a:latin typeface="Verdana"/>
                <a:cs typeface="Verdana"/>
              </a:rPr>
              <a:t> </a:t>
            </a:r>
            <a:r>
              <a:rPr sz="2000" spc="-70" dirty="0">
                <a:solidFill>
                  <a:srgbClr val="FFFFFF"/>
                </a:solidFill>
                <a:latin typeface="Verdana"/>
                <a:cs typeface="Verdana"/>
              </a:rPr>
              <a:t>report</a:t>
            </a:r>
            <a:r>
              <a:rPr sz="2000" spc="-165" dirty="0">
                <a:solidFill>
                  <a:srgbClr val="FFFFFF"/>
                </a:solidFill>
                <a:latin typeface="Verdana"/>
                <a:cs typeface="Verdana"/>
              </a:rPr>
              <a:t> </a:t>
            </a:r>
            <a:r>
              <a:rPr sz="2000" spc="-65" dirty="0">
                <a:solidFill>
                  <a:srgbClr val="FFFFFF"/>
                </a:solidFill>
                <a:latin typeface="Verdana"/>
                <a:cs typeface="Verdana"/>
              </a:rPr>
              <a:t>on</a:t>
            </a:r>
            <a:r>
              <a:rPr sz="2000" spc="-160" dirty="0">
                <a:solidFill>
                  <a:srgbClr val="FFFFFF"/>
                </a:solidFill>
                <a:latin typeface="Verdana"/>
                <a:cs typeface="Verdana"/>
              </a:rPr>
              <a:t> </a:t>
            </a:r>
            <a:r>
              <a:rPr sz="2000" spc="-105" dirty="0">
                <a:solidFill>
                  <a:srgbClr val="FFFFFF"/>
                </a:solidFill>
                <a:latin typeface="Verdana"/>
                <a:cs typeface="Verdana"/>
              </a:rPr>
              <a:t>the</a:t>
            </a:r>
            <a:r>
              <a:rPr sz="2000" spc="-165" dirty="0">
                <a:solidFill>
                  <a:srgbClr val="FFFFFF"/>
                </a:solidFill>
                <a:latin typeface="Verdana"/>
                <a:cs typeface="Verdana"/>
              </a:rPr>
              <a:t> </a:t>
            </a:r>
            <a:r>
              <a:rPr sz="2000" spc="-50" dirty="0">
                <a:solidFill>
                  <a:srgbClr val="FFFFFF"/>
                </a:solidFill>
                <a:latin typeface="Verdana"/>
                <a:cs typeface="Verdana"/>
              </a:rPr>
              <a:t>fraud</a:t>
            </a:r>
            <a:r>
              <a:rPr sz="2000" spc="-185" dirty="0">
                <a:solidFill>
                  <a:srgbClr val="FFFFFF"/>
                </a:solidFill>
                <a:latin typeface="Verdana"/>
                <a:cs typeface="Verdana"/>
              </a:rPr>
              <a:t> </a:t>
            </a:r>
            <a:r>
              <a:rPr sz="2000" spc="-90" dirty="0">
                <a:solidFill>
                  <a:srgbClr val="FFFFFF"/>
                </a:solidFill>
                <a:latin typeface="Verdana"/>
                <a:cs typeface="Verdana"/>
              </a:rPr>
              <a:t>health  </a:t>
            </a:r>
            <a:r>
              <a:rPr sz="2000" spc="-45" dirty="0">
                <a:solidFill>
                  <a:srgbClr val="FFFFFF"/>
                </a:solidFill>
                <a:latin typeface="Verdana"/>
                <a:cs typeface="Verdana"/>
              </a:rPr>
              <a:t>by</a:t>
            </a:r>
            <a:r>
              <a:rPr sz="2000" spc="-165" dirty="0">
                <a:solidFill>
                  <a:srgbClr val="FFFFFF"/>
                </a:solidFill>
                <a:latin typeface="Verdana"/>
                <a:cs typeface="Verdana"/>
              </a:rPr>
              <a:t> </a:t>
            </a:r>
            <a:r>
              <a:rPr sz="2000" spc="-80" dirty="0">
                <a:solidFill>
                  <a:srgbClr val="FFFFFF"/>
                </a:solidFill>
                <a:latin typeface="Verdana"/>
                <a:cs typeface="Verdana"/>
              </a:rPr>
              <a:t>identifying</a:t>
            </a:r>
            <a:r>
              <a:rPr sz="2000" spc="-200" dirty="0">
                <a:solidFill>
                  <a:srgbClr val="FFFFFF"/>
                </a:solidFill>
                <a:latin typeface="Verdana"/>
                <a:cs typeface="Verdana"/>
              </a:rPr>
              <a:t> </a:t>
            </a:r>
            <a:r>
              <a:rPr sz="2000" spc="-105" dirty="0">
                <a:solidFill>
                  <a:srgbClr val="FFFFFF"/>
                </a:solidFill>
                <a:latin typeface="Verdana"/>
                <a:cs typeface="Verdana"/>
              </a:rPr>
              <a:t>the</a:t>
            </a:r>
            <a:r>
              <a:rPr sz="2000" spc="-175" dirty="0">
                <a:solidFill>
                  <a:srgbClr val="FFFFFF"/>
                </a:solidFill>
                <a:latin typeface="Verdana"/>
                <a:cs typeface="Verdana"/>
              </a:rPr>
              <a:t> </a:t>
            </a:r>
            <a:r>
              <a:rPr sz="2000" spc="-75" dirty="0">
                <a:solidFill>
                  <a:srgbClr val="FFFFFF"/>
                </a:solidFill>
                <a:latin typeface="Verdana"/>
                <a:cs typeface="Verdana"/>
              </a:rPr>
              <a:t>possible</a:t>
            </a:r>
            <a:r>
              <a:rPr sz="2000" spc="-185" dirty="0">
                <a:solidFill>
                  <a:srgbClr val="FFFFFF"/>
                </a:solidFill>
                <a:latin typeface="Verdana"/>
                <a:cs typeface="Verdana"/>
              </a:rPr>
              <a:t> </a:t>
            </a:r>
            <a:r>
              <a:rPr sz="2000" spc="-85" dirty="0">
                <a:solidFill>
                  <a:srgbClr val="FFFFFF"/>
                </a:solidFill>
                <a:latin typeface="Verdana"/>
                <a:cs typeface="Verdana"/>
              </a:rPr>
              <a:t>symptoms</a:t>
            </a:r>
            <a:r>
              <a:rPr sz="2000" spc="-185" dirty="0">
                <a:solidFill>
                  <a:srgbClr val="FFFFFF"/>
                </a:solidFill>
                <a:latin typeface="Verdana"/>
                <a:cs typeface="Verdana"/>
              </a:rPr>
              <a:t> </a:t>
            </a:r>
            <a:r>
              <a:rPr sz="2000" spc="-10" dirty="0">
                <a:solidFill>
                  <a:srgbClr val="FFFFFF"/>
                </a:solidFill>
                <a:latin typeface="Verdana"/>
                <a:cs typeface="Verdana"/>
              </a:rPr>
              <a:t>of</a:t>
            </a:r>
            <a:r>
              <a:rPr sz="2000" spc="-170" dirty="0">
                <a:solidFill>
                  <a:srgbClr val="FFFFFF"/>
                </a:solidFill>
                <a:latin typeface="Verdana"/>
                <a:cs typeface="Verdana"/>
              </a:rPr>
              <a:t> </a:t>
            </a:r>
            <a:r>
              <a:rPr sz="2000" spc="-105" dirty="0">
                <a:solidFill>
                  <a:srgbClr val="FFFFFF"/>
                </a:solidFill>
                <a:latin typeface="Verdana"/>
                <a:cs typeface="Verdana"/>
              </a:rPr>
              <a:t>the</a:t>
            </a:r>
            <a:r>
              <a:rPr sz="2000" spc="-160" dirty="0">
                <a:solidFill>
                  <a:srgbClr val="FFFFFF"/>
                </a:solidFill>
                <a:latin typeface="Verdana"/>
                <a:cs typeface="Verdana"/>
              </a:rPr>
              <a:t> </a:t>
            </a:r>
            <a:r>
              <a:rPr sz="2000" spc="-105" dirty="0">
                <a:solidFill>
                  <a:srgbClr val="FFFFFF"/>
                </a:solidFill>
                <a:latin typeface="Verdana"/>
                <a:cs typeface="Verdana"/>
              </a:rPr>
              <a:t>fraud</a:t>
            </a:r>
            <a:r>
              <a:rPr sz="2200" spc="-105" dirty="0">
                <a:solidFill>
                  <a:srgbClr val="FFFFFF"/>
                </a:solidFill>
                <a:latin typeface="Verdana"/>
                <a:cs typeface="Verdana"/>
              </a:rPr>
              <a:t>.</a:t>
            </a:r>
            <a:endParaRPr sz="2200" dirty="0">
              <a:latin typeface="Verdana"/>
              <a:cs typeface="Verdan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15"/>
          </p:nvPr>
        </p:nvSpPr>
        <p:spPr>
          <a:xfrm>
            <a:off x="8765158" y="6511849"/>
            <a:ext cx="255270" cy="21590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70" dirty="0"/>
              <a:pPr marL="38100">
                <a:lnSpc>
                  <a:spcPct val="100000"/>
                </a:lnSpc>
                <a:spcBef>
                  <a:spcPts val="100"/>
                </a:spcBef>
              </a:pPr>
              <a:t>55</a:t>
            </a:fld>
            <a:endParaRPr spc="-70" dirty="0"/>
          </a:p>
        </p:txBody>
      </p:sp>
      <p:sp>
        <p:nvSpPr>
          <p:cNvPr id="2" name="object 2"/>
          <p:cNvSpPr txBox="1">
            <a:spLocks noGrp="1"/>
          </p:cNvSpPr>
          <p:nvPr>
            <p:ph type="title"/>
          </p:nvPr>
        </p:nvSpPr>
        <p:spPr>
          <a:xfrm>
            <a:off x="1353692" y="378943"/>
            <a:ext cx="7028308" cy="659155"/>
          </a:xfrm>
          <a:prstGeom prst="rect">
            <a:avLst/>
          </a:prstGeom>
        </p:spPr>
        <p:txBody>
          <a:bodyPr vert="horz" wrap="square" lIns="0" tIns="12700" rIns="0" bIns="0" rtlCol="0">
            <a:spAutoFit/>
          </a:bodyPr>
          <a:lstStyle/>
          <a:p>
            <a:pPr marL="12700">
              <a:lnSpc>
                <a:spcPct val="100000"/>
              </a:lnSpc>
              <a:spcBef>
                <a:spcPts val="100"/>
              </a:spcBef>
            </a:pPr>
            <a:r>
              <a:rPr spc="-300" dirty="0"/>
              <a:t>FORENSIC </a:t>
            </a:r>
            <a:r>
              <a:rPr spc="-330" dirty="0"/>
              <a:t>AUDIT</a:t>
            </a:r>
            <a:r>
              <a:rPr spc="-10" dirty="0"/>
              <a:t> </a:t>
            </a:r>
            <a:r>
              <a:rPr spc="-290" dirty="0"/>
              <a:t>TECHNIQUES</a:t>
            </a:r>
          </a:p>
        </p:txBody>
      </p:sp>
      <p:sp>
        <p:nvSpPr>
          <p:cNvPr id="3" name="object 3"/>
          <p:cNvSpPr txBox="1"/>
          <p:nvPr/>
        </p:nvSpPr>
        <p:spPr>
          <a:xfrm>
            <a:off x="1225397" y="1309827"/>
            <a:ext cx="7698740" cy="4980305"/>
          </a:xfrm>
          <a:prstGeom prst="rect">
            <a:avLst/>
          </a:prstGeom>
        </p:spPr>
        <p:txBody>
          <a:bodyPr vert="horz" wrap="square" lIns="0" tIns="12065" rIns="0" bIns="0" rtlCol="0">
            <a:spAutoFit/>
          </a:bodyPr>
          <a:lstStyle/>
          <a:p>
            <a:pPr marL="12700" algn="just">
              <a:lnSpc>
                <a:spcPct val="100000"/>
              </a:lnSpc>
              <a:spcBef>
                <a:spcPts val="95"/>
              </a:spcBef>
            </a:pPr>
            <a:r>
              <a:rPr sz="2200" b="1" spc="-185" dirty="0">
                <a:solidFill>
                  <a:srgbClr val="FFFFFF"/>
                </a:solidFill>
                <a:latin typeface="Verdana"/>
                <a:cs typeface="Verdana"/>
              </a:rPr>
              <a:t>Technology </a:t>
            </a:r>
            <a:r>
              <a:rPr sz="2200" b="1" spc="-195" dirty="0">
                <a:solidFill>
                  <a:srgbClr val="FFFFFF"/>
                </a:solidFill>
                <a:latin typeface="Verdana"/>
                <a:cs typeface="Verdana"/>
              </a:rPr>
              <a:t>based/ </a:t>
            </a:r>
            <a:r>
              <a:rPr sz="2200" b="1" spc="-165" dirty="0">
                <a:solidFill>
                  <a:srgbClr val="FFFFFF"/>
                </a:solidFill>
                <a:latin typeface="Verdana"/>
                <a:cs typeface="Verdana"/>
              </a:rPr>
              <a:t>digital </a:t>
            </a:r>
            <a:r>
              <a:rPr sz="2200" b="1" spc="-180" dirty="0">
                <a:solidFill>
                  <a:srgbClr val="FFFFFF"/>
                </a:solidFill>
                <a:latin typeface="Verdana"/>
                <a:cs typeface="Verdana"/>
              </a:rPr>
              <a:t>forensic</a:t>
            </a:r>
            <a:r>
              <a:rPr sz="2200" b="1" spc="114" dirty="0">
                <a:solidFill>
                  <a:srgbClr val="FFFFFF"/>
                </a:solidFill>
                <a:latin typeface="Verdana"/>
                <a:cs typeface="Verdana"/>
              </a:rPr>
              <a:t> </a:t>
            </a:r>
            <a:r>
              <a:rPr sz="2200" b="1" spc="-215" dirty="0">
                <a:solidFill>
                  <a:srgbClr val="FFFFFF"/>
                </a:solidFill>
                <a:latin typeface="Verdana"/>
                <a:cs typeface="Verdana"/>
              </a:rPr>
              <a:t>techniques</a:t>
            </a:r>
            <a:endParaRPr sz="2200" dirty="0">
              <a:latin typeface="Verdana"/>
              <a:cs typeface="Verdana"/>
            </a:endParaRPr>
          </a:p>
          <a:p>
            <a:pPr>
              <a:lnSpc>
                <a:spcPct val="100000"/>
              </a:lnSpc>
              <a:spcBef>
                <a:spcPts val="25"/>
              </a:spcBef>
            </a:pPr>
            <a:endParaRPr sz="3150" dirty="0">
              <a:latin typeface="Verdana"/>
              <a:cs typeface="Verdana"/>
            </a:endParaRPr>
          </a:p>
          <a:p>
            <a:pPr marL="12700" marR="5080" algn="just">
              <a:lnSpc>
                <a:spcPct val="100000"/>
              </a:lnSpc>
            </a:pPr>
            <a:r>
              <a:rPr sz="2000" spc="-95" dirty="0">
                <a:solidFill>
                  <a:srgbClr val="FFFFFF"/>
                </a:solidFill>
                <a:latin typeface="Verdana"/>
                <a:cs typeface="Verdana"/>
              </a:rPr>
              <a:t>Every</a:t>
            </a:r>
            <a:r>
              <a:rPr sz="2000" spc="-165" dirty="0">
                <a:solidFill>
                  <a:srgbClr val="FFFFFF"/>
                </a:solidFill>
                <a:latin typeface="Verdana"/>
                <a:cs typeface="Verdana"/>
              </a:rPr>
              <a:t> </a:t>
            </a:r>
            <a:r>
              <a:rPr sz="2000" spc="-70" dirty="0">
                <a:solidFill>
                  <a:srgbClr val="FFFFFF"/>
                </a:solidFill>
                <a:latin typeface="Verdana"/>
                <a:cs typeface="Verdana"/>
              </a:rPr>
              <a:t>transaction</a:t>
            </a:r>
            <a:r>
              <a:rPr sz="2000" spc="-195" dirty="0">
                <a:solidFill>
                  <a:srgbClr val="FFFFFF"/>
                </a:solidFill>
                <a:latin typeface="Verdana"/>
                <a:cs typeface="Verdana"/>
              </a:rPr>
              <a:t> </a:t>
            </a:r>
            <a:r>
              <a:rPr sz="2000" spc="-80" dirty="0">
                <a:solidFill>
                  <a:srgbClr val="FFFFFF"/>
                </a:solidFill>
                <a:latin typeface="Verdana"/>
                <a:cs typeface="Verdana"/>
              </a:rPr>
              <a:t>leaves</a:t>
            </a:r>
            <a:r>
              <a:rPr sz="2000" spc="-170" dirty="0">
                <a:solidFill>
                  <a:srgbClr val="FFFFFF"/>
                </a:solidFill>
                <a:latin typeface="Verdana"/>
                <a:cs typeface="Verdana"/>
              </a:rPr>
              <a:t> </a:t>
            </a:r>
            <a:r>
              <a:rPr sz="2000" spc="5" dirty="0">
                <a:solidFill>
                  <a:srgbClr val="FFFFFF"/>
                </a:solidFill>
                <a:latin typeface="Verdana"/>
                <a:cs typeface="Verdana"/>
              </a:rPr>
              <a:t>a</a:t>
            </a:r>
            <a:r>
              <a:rPr sz="2000" spc="-165" dirty="0">
                <a:solidFill>
                  <a:srgbClr val="FFFFFF"/>
                </a:solidFill>
                <a:latin typeface="Verdana"/>
                <a:cs typeface="Verdana"/>
              </a:rPr>
              <a:t> </a:t>
            </a:r>
            <a:r>
              <a:rPr sz="2000" spc="-70" dirty="0">
                <a:solidFill>
                  <a:srgbClr val="FFFFFF"/>
                </a:solidFill>
                <a:latin typeface="Verdana"/>
                <a:cs typeface="Verdana"/>
              </a:rPr>
              <a:t>digital</a:t>
            </a:r>
            <a:r>
              <a:rPr sz="2000" spc="-185" dirty="0">
                <a:solidFill>
                  <a:srgbClr val="FFFFFF"/>
                </a:solidFill>
                <a:latin typeface="Verdana"/>
                <a:cs typeface="Verdana"/>
              </a:rPr>
              <a:t> </a:t>
            </a:r>
            <a:r>
              <a:rPr sz="2000" spc="-70" dirty="0">
                <a:solidFill>
                  <a:srgbClr val="FFFFFF"/>
                </a:solidFill>
                <a:latin typeface="Verdana"/>
                <a:cs typeface="Verdana"/>
              </a:rPr>
              <a:t>footprint</a:t>
            </a:r>
            <a:r>
              <a:rPr sz="2000" spc="-200" dirty="0">
                <a:solidFill>
                  <a:srgbClr val="FFFFFF"/>
                </a:solidFill>
                <a:latin typeface="Verdana"/>
                <a:cs typeface="Verdana"/>
              </a:rPr>
              <a:t> </a:t>
            </a:r>
            <a:r>
              <a:rPr sz="2000" spc="-114" dirty="0">
                <a:solidFill>
                  <a:srgbClr val="FFFFFF"/>
                </a:solidFill>
                <a:latin typeface="Verdana"/>
                <a:cs typeface="Verdana"/>
              </a:rPr>
              <a:t>in</a:t>
            </a:r>
            <a:r>
              <a:rPr sz="2000" spc="-180" dirty="0">
                <a:solidFill>
                  <a:srgbClr val="FFFFFF"/>
                </a:solidFill>
                <a:latin typeface="Verdana"/>
                <a:cs typeface="Verdana"/>
              </a:rPr>
              <a:t> </a:t>
            </a:r>
            <a:r>
              <a:rPr sz="2000" spc="-105" dirty="0">
                <a:solidFill>
                  <a:srgbClr val="FFFFFF"/>
                </a:solidFill>
                <a:latin typeface="Verdana"/>
                <a:cs typeface="Verdana"/>
              </a:rPr>
              <a:t>the</a:t>
            </a:r>
            <a:r>
              <a:rPr sz="2000" spc="-160" dirty="0">
                <a:solidFill>
                  <a:srgbClr val="FFFFFF"/>
                </a:solidFill>
                <a:latin typeface="Verdana"/>
                <a:cs typeface="Verdana"/>
              </a:rPr>
              <a:t> </a:t>
            </a:r>
            <a:r>
              <a:rPr sz="2000" spc="-75" dirty="0">
                <a:solidFill>
                  <a:srgbClr val="FFFFFF"/>
                </a:solidFill>
                <a:latin typeface="Verdana"/>
                <a:cs typeface="Verdana"/>
              </a:rPr>
              <a:t>computer</a:t>
            </a:r>
            <a:r>
              <a:rPr sz="2000" spc="-190" dirty="0">
                <a:solidFill>
                  <a:srgbClr val="FFFFFF"/>
                </a:solidFill>
                <a:latin typeface="Verdana"/>
                <a:cs typeface="Verdana"/>
              </a:rPr>
              <a:t> </a:t>
            </a:r>
            <a:r>
              <a:rPr sz="2000" spc="-95" dirty="0">
                <a:solidFill>
                  <a:srgbClr val="FFFFFF"/>
                </a:solidFill>
                <a:latin typeface="Verdana"/>
                <a:cs typeface="Verdana"/>
              </a:rPr>
              <a:t>driven  </a:t>
            </a:r>
            <a:r>
              <a:rPr sz="2000" spc="-110" dirty="0">
                <a:solidFill>
                  <a:srgbClr val="FFFFFF"/>
                </a:solidFill>
                <a:latin typeface="Verdana"/>
                <a:cs typeface="Verdana"/>
              </a:rPr>
              <a:t>society.</a:t>
            </a:r>
            <a:r>
              <a:rPr sz="2000" spc="-175" dirty="0">
                <a:solidFill>
                  <a:srgbClr val="FFFFFF"/>
                </a:solidFill>
                <a:latin typeface="Verdana"/>
                <a:cs typeface="Verdana"/>
              </a:rPr>
              <a:t> </a:t>
            </a:r>
            <a:r>
              <a:rPr sz="2000" spc="-45" dirty="0">
                <a:solidFill>
                  <a:srgbClr val="FFFFFF"/>
                </a:solidFill>
                <a:latin typeface="Verdana"/>
                <a:cs typeface="Verdana"/>
              </a:rPr>
              <a:t>Many</a:t>
            </a:r>
            <a:r>
              <a:rPr sz="2000" spc="-180" dirty="0">
                <a:solidFill>
                  <a:srgbClr val="FFFFFF"/>
                </a:solidFill>
                <a:latin typeface="Verdana"/>
                <a:cs typeface="Verdana"/>
              </a:rPr>
              <a:t> </a:t>
            </a:r>
            <a:r>
              <a:rPr sz="2000" spc="-70" dirty="0">
                <a:solidFill>
                  <a:srgbClr val="FFFFFF"/>
                </a:solidFill>
                <a:latin typeface="Verdana"/>
                <a:cs typeface="Verdana"/>
              </a:rPr>
              <a:t>digital</a:t>
            </a:r>
            <a:r>
              <a:rPr sz="2000" spc="-190" dirty="0">
                <a:solidFill>
                  <a:srgbClr val="FFFFFF"/>
                </a:solidFill>
                <a:latin typeface="Verdana"/>
                <a:cs typeface="Verdana"/>
              </a:rPr>
              <a:t> </a:t>
            </a:r>
            <a:r>
              <a:rPr sz="2000" spc="-60" dirty="0">
                <a:solidFill>
                  <a:srgbClr val="FFFFFF"/>
                </a:solidFill>
                <a:latin typeface="Verdana"/>
                <a:cs typeface="Verdana"/>
              </a:rPr>
              <a:t>enabled</a:t>
            </a:r>
            <a:r>
              <a:rPr sz="2000" spc="-195" dirty="0">
                <a:solidFill>
                  <a:srgbClr val="FFFFFF"/>
                </a:solidFill>
                <a:latin typeface="Verdana"/>
                <a:cs typeface="Verdana"/>
              </a:rPr>
              <a:t> </a:t>
            </a:r>
            <a:r>
              <a:rPr sz="2000" spc="-70" dirty="0">
                <a:solidFill>
                  <a:srgbClr val="FFFFFF"/>
                </a:solidFill>
                <a:latin typeface="Verdana"/>
                <a:cs typeface="Verdana"/>
              </a:rPr>
              <a:t>forensic</a:t>
            </a:r>
            <a:r>
              <a:rPr sz="2000" spc="-185" dirty="0">
                <a:solidFill>
                  <a:srgbClr val="FFFFFF"/>
                </a:solidFill>
                <a:latin typeface="Verdana"/>
                <a:cs typeface="Verdana"/>
              </a:rPr>
              <a:t> </a:t>
            </a:r>
            <a:r>
              <a:rPr sz="2000" spc="-75" dirty="0">
                <a:solidFill>
                  <a:srgbClr val="FFFFFF"/>
                </a:solidFill>
                <a:latin typeface="Verdana"/>
                <a:cs typeface="Verdana"/>
              </a:rPr>
              <a:t>tools</a:t>
            </a:r>
            <a:r>
              <a:rPr sz="2000" spc="-155" dirty="0">
                <a:solidFill>
                  <a:srgbClr val="FFFFFF"/>
                </a:solidFill>
                <a:latin typeface="Verdana"/>
                <a:cs typeface="Verdana"/>
              </a:rPr>
              <a:t> </a:t>
            </a:r>
            <a:r>
              <a:rPr sz="2000" spc="-55" dirty="0">
                <a:solidFill>
                  <a:srgbClr val="FFFFFF"/>
                </a:solidFill>
                <a:latin typeface="Verdana"/>
                <a:cs typeface="Verdana"/>
              </a:rPr>
              <a:t>are</a:t>
            </a:r>
            <a:r>
              <a:rPr sz="2000" spc="-160" dirty="0">
                <a:solidFill>
                  <a:srgbClr val="FFFFFF"/>
                </a:solidFill>
                <a:latin typeface="Verdana"/>
                <a:cs typeface="Verdana"/>
              </a:rPr>
              <a:t> </a:t>
            </a:r>
            <a:r>
              <a:rPr sz="2000" spc="-60" dirty="0">
                <a:solidFill>
                  <a:srgbClr val="FFFFFF"/>
                </a:solidFill>
                <a:latin typeface="Verdana"/>
                <a:cs typeface="Verdana"/>
              </a:rPr>
              <a:t>available</a:t>
            </a:r>
            <a:r>
              <a:rPr sz="2000" spc="-185" dirty="0">
                <a:solidFill>
                  <a:srgbClr val="FFFFFF"/>
                </a:solidFill>
                <a:latin typeface="Verdana"/>
                <a:cs typeface="Verdana"/>
              </a:rPr>
              <a:t> </a:t>
            </a:r>
            <a:r>
              <a:rPr sz="2000" spc="-70" dirty="0">
                <a:solidFill>
                  <a:srgbClr val="FFFFFF"/>
                </a:solidFill>
                <a:latin typeface="Verdana"/>
                <a:cs typeface="Verdana"/>
              </a:rPr>
              <a:t>to</a:t>
            </a:r>
            <a:r>
              <a:rPr sz="2000" spc="-155" dirty="0">
                <a:solidFill>
                  <a:srgbClr val="FFFFFF"/>
                </a:solidFill>
                <a:latin typeface="Verdana"/>
                <a:cs typeface="Verdana"/>
              </a:rPr>
              <a:t> </a:t>
            </a:r>
            <a:r>
              <a:rPr sz="2000" spc="-90" dirty="0">
                <a:solidFill>
                  <a:srgbClr val="FFFFFF"/>
                </a:solidFill>
                <a:latin typeface="Verdana"/>
                <a:cs typeface="Verdana"/>
              </a:rPr>
              <a:t>assist  </a:t>
            </a:r>
            <a:r>
              <a:rPr sz="2000" spc="-105" dirty="0">
                <a:solidFill>
                  <a:srgbClr val="FFFFFF"/>
                </a:solidFill>
                <a:latin typeface="Verdana"/>
                <a:cs typeface="Verdana"/>
              </a:rPr>
              <a:t>the </a:t>
            </a:r>
            <a:r>
              <a:rPr sz="2000" spc="-75" dirty="0">
                <a:solidFill>
                  <a:srgbClr val="FFFFFF"/>
                </a:solidFill>
                <a:latin typeface="Verdana"/>
                <a:cs typeface="Verdana"/>
              </a:rPr>
              <a:t>auditor </a:t>
            </a:r>
            <a:r>
              <a:rPr sz="2000" spc="-95" dirty="0">
                <a:solidFill>
                  <a:srgbClr val="FFFFFF"/>
                </a:solidFill>
                <a:latin typeface="Verdana"/>
                <a:cs typeface="Verdana"/>
              </a:rPr>
              <a:t>such </a:t>
            </a:r>
            <a:r>
              <a:rPr sz="2000" spc="-50" dirty="0">
                <a:solidFill>
                  <a:srgbClr val="FFFFFF"/>
                </a:solidFill>
                <a:latin typeface="Verdana"/>
                <a:cs typeface="Verdana"/>
              </a:rPr>
              <a:t>as</a:t>
            </a:r>
            <a:r>
              <a:rPr sz="2000" spc="-420" dirty="0">
                <a:solidFill>
                  <a:srgbClr val="FFFFFF"/>
                </a:solidFill>
                <a:latin typeface="Verdana"/>
                <a:cs typeface="Verdana"/>
              </a:rPr>
              <a:t> </a:t>
            </a:r>
            <a:r>
              <a:rPr sz="2000" spc="-250" dirty="0" smtClean="0">
                <a:solidFill>
                  <a:srgbClr val="FFFFFF"/>
                </a:solidFill>
                <a:latin typeface="Verdana"/>
                <a:cs typeface="Verdana"/>
              </a:rPr>
              <a:t>–</a:t>
            </a:r>
            <a:r>
              <a:rPr sz="2000" spc="-70" dirty="0" smtClean="0">
                <a:solidFill>
                  <a:srgbClr val="FFFFFF"/>
                </a:solidFill>
                <a:latin typeface="Verdana"/>
                <a:cs typeface="Verdana"/>
              </a:rPr>
              <a:t>cross</a:t>
            </a:r>
            <a:r>
              <a:rPr sz="2000" spc="-150" dirty="0" smtClean="0">
                <a:solidFill>
                  <a:srgbClr val="FFFFFF"/>
                </a:solidFill>
                <a:latin typeface="Verdana"/>
                <a:cs typeface="Verdana"/>
              </a:rPr>
              <a:t> </a:t>
            </a:r>
            <a:r>
              <a:rPr sz="2000" spc="-90" dirty="0">
                <a:solidFill>
                  <a:srgbClr val="FFFFFF"/>
                </a:solidFill>
                <a:latin typeface="Verdana"/>
                <a:cs typeface="Verdana"/>
              </a:rPr>
              <a:t>drive</a:t>
            </a:r>
            <a:r>
              <a:rPr sz="2000" spc="-150" dirty="0">
                <a:solidFill>
                  <a:srgbClr val="FFFFFF"/>
                </a:solidFill>
                <a:latin typeface="Verdana"/>
                <a:cs typeface="Verdana"/>
              </a:rPr>
              <a:t> </a:t>
            </a:r>
            <a:r>
              <a:rPr sz="2000" spc="-100" dirty="0">
                <a:solidFill>
                  <a:srgbClr val="FFFFFF"/>
                </a:solidFill>
                <a:latin typeface="Verdana"/>
                <a:cs typeface="Verdana"/>
              </a:rPr>
              <a:t>analysis,</a:t>
            </a:r>
            <a:r>
              <a:rPr sz="2000" spc="-195" dirty="0">
                <a:solidFill>
                  <a:srgbClr val="FFFFFF"/>
                </a:solidFill>
                <a:latin typeface="Verdana"/>
                <a:cs typeface="Verdana"/>
              </a:rPr>
              <a:t> </a:t>
            </a:r>
            <a:r>
              <a:rPr sz="2000" spc="-105" dirty="0">
                <a:solidFill>
                  <a:srgbClr val="FFFFFF"/>
                </a:solidFill>
                <a:latin typeface="Verdana"/>
                <a:cs typeface="Verdana"/>
              </a:rPr>
              <a:t>live</a:t>
            </a:r>
            <a:r>
              <a:rPr sz="2000" spc="-150" dirty="0">
                <a:solidFill>
                  <a:srgbClr val="FFFFFF"/>
                </a:solidFill>
                <a:latin typeface="Verdana"/>
                <a:cs typeface="Verdana"/>
              </a:rPr>
              <a:t> </a:t>
            </a:r>
            <a:r>
              <a:rPr sz="2000" spc="-100" dirty="0">
                <a:solidFill>
                  <a:srgbClr val="FFFFFF"/>
                </a:solidFill>
                <a:latin typeface="Verdana"/>
                <a:cs typeface="Verdana"/>
              </a:rPr>
              <a:t>analysis,</a:t>
            </a:r>
            <a:r>
              <a:rPr sz="2000" spc="-190" dirty="0">
                <a:solidFill>
                  <a:srgbClr val="FFFFFF"/>
                </a:solidFill>
                <a:latin typeface="Verdana"/>
                <a:cs typeface="Verdana"/>
              </a:rPr>
              <a:t> </a:t>
            </a:r>
            <a:r>
              <a:rPr sz="2000" spc="-110" dirty="0">
                <a:solidFill>
                  <a:srgbClr val="FFFFFF"/>
                </a:solidFill>
                <a:latin typeface="Verdana"/>
                <a:cs typeface="Verdana"/>
              </a:rPr>
              <a:t>Encase,</a:t>
            </a:r>
            <a:r>
              <a:rPr sz="2000" spc="-190" dirty="0">
                <a:solidFill>
                  <a:srgbClr val="FFFFFF"/>
                </a:solidFill>
                <a:latin typeface="Verdana"/>
                <a:cs typeface="Verdana"/>
              </a:rPr>
              <a:t> </a:t>
            </a:r>
            <a:r>
              <a:rPr sz="2000" spc="-160" dirty="0">
                <a:solidFill>
                  <a:srgbClr val="FFFFFF"/>
                </a:solidFill>
                <a:latin typeface="Verdana"/>
                <a:cs typeface="Verdana"/>
              </a:rPr>
              <a:t>MD5, </a:t>
            </a:r>
            <a:r>
              <a:rPr sz="2000" spc="-55" dirty="0">
                <a:solidFill>
                  <a:srgbClr val="FFFFFF"/>
                </a:solidFill>
                <a:latin typeface="Verdana"/>
                <a:cs typeface="Verdana"/>
              </a:rPr>
              <a:t>Tracking</a:t>
            </a:r>
            <a:r>
              <a:rPr sz="2000" spc="-180" dirty="0">
                <a:solidFill>
                  <a:srgbClr val="FFFFFF"/>
                </a:solidFill>
                <a:latin typeface="Verdana"/>
                <a:cs typeface="Verdana"/>
              </a:rPr>
              <a:t> </a:t>
            </a:r>
            <a:r>
              <a:rPr sz="2000" spc="-45" dirty="0">
                <a:solidFill>
                  <a:srgbClr val="FFFFFF"/>
                </a:solidFill>
                <a:latin typeface="Verdana"/>
                <a:cs typeface="Verdana"/>
              </a:rPr>
              <a:t>log</a:t>
            </a:r>
            <a:r>
              <a:rPr sz="2000" spc="-150" dirty="0">
                <a:solidFill>
                  <a:srgbClr val="FFFFFF"/>
                </a:solidFill>
                <a:latin typeface="Verdana"/>
                <a:cs typeface="Verdana"/>
              </a:rPr>
              <a:t> </a:t>
            </a:r>
            <a:r>
              <a:rPr sz="2000" spc="-125" dirty="0">
                <a:solidFill>
                  <a:srgbClr val="FFFFFF"/>
                </a:solidFill>
                <a:latin typeface="Verdana"/>
                <a:cs typeface="Verdana"/>
              </a:rPr>
              <a:t>files,  </a:t>
            </a:r>
            <a:r>
              <a:rPr sz="2000" spc="-50" dirty="0">
                <a:solidFill>
                  <a:srgbClr val="FFFFFF"/>
                </a:solidFill>
                <a:latin typeface="Verdana"/>
                <a:cs typeface="Verdana"/>
              </a:rPr>
              <a:t>PC</a:t>
            </a:r>
            <a:r>
              <a:rPr sz="2000" spc="-175" dirty="0">
                <a:solidFill>
                  <a:srgbClr val="FFFFFF"/>
                </a:solidFill>
                <a:latin typeface="Verdana"/>
                <a:cs typeface="Verdana"/>
              </a:rPr>
              <a:t> </a:t>
            </a:r>
            <a:r>
              <a:rPr sz="2000" spc="-95" dirty="0">
                <a:solidFill>
                  <a:srgbClr val="FFFFFF"/>
                </a:solidFill>
                <a:latin typeface="Verdana"/>
                <a:cs typeface="Verdana"/>
              </a:rPr>
              <a:t>system</a:t>
            </a:r>
            <a:r>
              <a:rPr sz="2000" spc="-175" dirty="0">
                <a:solidFill>
                  <a:srgbClr val="FFFFFF"/>
                </a:solidFill>
                <a:latin typeface="Verdana"/>
                <a:cs typeface="Verdana"/>
              </a:rPr>
              <a:t> </a:t>
            </a:r>
            <a:r>
              <a:rPr sz="2000" spc="-120" dirty="0">
                <a:solidFill>
                  <a:srgbClr val="FFFFFF"/>
                </a:solidFill>
                <a:latin typeface="Verdana"/>
                <a:cs typeface="Verdana"/>
              </a:rPr>
              <a:t>log,</a:t>
            </a:r>
            <a:r>
              <a:rPr sz="2000" spc="-160" dirty="0">
                <a:solidFill>
                  <a:srgbClr val="FFFFFF"/>
                </a:solidFill>
                <a:latin typeface="Verdana"/>
                <a:cs typeface="Verdana"/>
              </a:rPr>
              <a:t> </a:t>
            </a:r>
            <a:r>
              <a:rPr sz="2000" spc="-90" dirty="0">
                <a:solidFill>
                  <a:srgbClr val="FFFFFF"/>
                </a:solidFill>
                <a:latin typeface="Verdana"/>
                <a:cs typeface="Verdana"/>
              </a:rPr>
              <a:t>Steganography,</a:t>
            </a:r>
            <a:r>
              <a:rPr sz="2000" spc="-190" dirty="0">
                <a:solidFill>
                  <a:srgbClr val="FFFFFF"/>
                </a:solidFill>
                <a:latin typeface="Verdana"/>
                <a:cs typeface="Verdana"/>
              </a:rPr>
              <a:t> </a:t>
            </a:r>
            <a:r>
              <a:rPr sz="2000" spc="-65" dirty="0">
                <a:solidFill>
                  <a:srgbClr val="FFFFFF"/>
                </a:solidFill>
                <a:latin typeface="Verdana"/>
                <a:cs typeface="Verdana"/>
              </a:rPr>
              <a:t>Free</a:t>
            </a:r>
            <a:r>
              <a:rPr sz="2000" spc="-160" dirty="0">
                <a:solidFill>
                  <a:srgbClr val="FFFFFF"/>
                </a:solidFill>
                <a:latin typeface="Verdana"/>
                <a:cs typeface="Verdana"/>
              </a:rPr>
              <a:t> </a:t>
            </a:r>
            <a:r>
              <a:rPr sz="2000" spc="-45" dirty="0">
                <a:solidFill>
                  <a:srgbClr val="FFFFFF"/>
                </a:solidFill>
                <a:latin typeface="Verdana"/>
                <a:cs typeface="Verdana"/>
              </a:rPr>
              <a:t>log</a:t>
            </a:r>
            <a:r>
              <a:rPr sz="2000" spc="-155" dirty="0">
                <a:solidFill>
                  <a:srgbClr val="FFFFFF"/>
                </a:solidFill>
                <a:latin typeface="Verdana"/>
                <a:cs typeface="Verdana"/>
              </a:rPr>
              <a:t> </a:t>
            </a:r>
            <a:r>
              <a:rPr sz="2000" spc="-120" dirty="0">
                <a:solidFill>
                  <a:srgbClr val="FFFFFF"/>
                </a:solidFill>
                <a:latin typeface="Verdana"/>
                <a:cs typeface="Verdana"/>
              </a:rPr>
              <a:t>tools.</a:t>
            </a:r>
            <a:endParaRPr sz="2000" dirty="0">
              <a:latin typeface="Verdana"/>
              <a:cs typeface="Verdana"/>
            </a:endParaRPr>
          </a:p>
          <a:p>
            <a:pPr>
              <a:lnSpc>
                <a:spcPct val="100000"/>
              </a:lnSpc>
              <a:spcBef>
                <a:spcPts val="5"/>
              </a:spcBef>
            </a:pPr>
            <a:endParaRPr sz="3150" dirty="0">
              <a:latin typeface="Verdana"/>
              <a:cs typeface="Verdana"/>
            </a:endParaRPr>
          </a:p>
          <a:p>
            <a:pPr marL="12700" algn="just">
              <a:lnSpc>
                <a:spcPct val="100000"/>
              </a:lnSpc>
            </a:pPr>
            <a:r>
              <a:rPr sz="2200" b="1" spc="-200" dirty="0">
                <a:solidFill>
                  <a:srgbClr val="FFFFFF"/>
                </a:solidFill>
                <a:latin typeface="Verdana"/>
                <a:cs typeface="Verdana"/>
              </a:rPr>
              <a:t>Computer </a:t>
            </a:r>
            <a:r>
              <a:rPr sz="2200" b="1" spc="-175" dirty="0">
                <a:solidFill>
                  <a:srgbClr val="FFFFFF"/>
                </a:solidFill>
                <a:latin typeface="Verdana"/>
                <a:cs typeface="Verdana"/>
              </a:rPr>
              <a:t>aided </a:t>
            </a:r>
            <a:r>
              <a:rPr sz="2200" b="1" spc="-180" dirty="0">
                <a:solidFill>
                  <a:srgbClr val="FFFFFF"/>
                </a:solidFill>
                <a:latin typeface="Verdana"/>
                <a:cs typeface="Verdana"/>
              </a:rPr>
              <a:t>audit </a:t>
            </a:r>
            <a:r>
              <a:rPr sz="2200" b="1" spc="-170" dirty="0">
                <a:solidFill>
                  <a:srgbClr val="FFFFFF"/>
                </a:solidFill>
                <a:latin typeface="Verdana"/>
                <a:cs typeface="Verdana"/>
              </a:rPr>
              <a:t>tools</a:t>
            </a:r>
            <a:r>
              <a:rPr sz="2200" b="1" spc="60" dirty="0">
                <a:solidFill>
                  <a:srgbClr val="FFFFFF"/>
                </a:solidFill>
                <a:latin typeface="Verdana"/>
                <a:cs typeface="Verdana"/>
              </a:rPr>
              <a:t> </a:t>
            </a:r>
            <a:r>
              <a:rPr sz="2200" b="1" spc="-290" dirty="0">
                <a:solidFill>
                  <a:srgbClr val="FFFFFF"/>
                </a:solidFill>
                <a:latin typeface="Verdana"/>
                <a:cs typeface="Verdana"/>
              </a:rPr>
              <a:t>(CAATs)</a:t>
            </a:r>
            <a:endParaRPr sz="2200" dirty="0">
              <a:latin typeface="Verdana"/>
              <a:cs typeface="Verdana"/>
            </a:endParaRPr>
          </a:p>
          <a:p>
            <a:pPr>
              <a:lnSpc>
                <a:spcPct val="100000"/>
              </a:lnSpc>
              <a:spcBef>
                <a:spcPts val="20"/>
              </a:spcBef>
            </a:pPr>
            <a:endParaRPr sz="3150" dirty="0">
              <a:latin typeface="Verdana"/>
              <a:cs typeface="Verdana"/>
            </a:endParaRPr>
          </a:p>
          <a:p>
            <a:pPr marL="12700" marR="44450">
              <a:lnSpc>
                <a:spcPct val="100000"/>
              </a:lnSpc>
            </a:pPr>
            <a:r>
              <a:rPr sz="2000" spc="-225" dirty="0">
                <a:solidFill>
                  <a:srgbClr val="FFFFFF"/>
                </a:solidFill>
                <a:latin typeface="Verdana"/>
                <a:cs typeface="Verdana"/>
              </a:rPr>
              <a:t>It </a:t>
            </a:r>
            <a:r>
              <a:rPr sz="2000" spc="-114" dirty="0">
                <a:solidFill>
                  <a:srgbClr val="FFFFFF"/>
                </a:solidFill>
                <a:latin typeface="Verdana"/>
                <a:cs typeface="Verdana"/>
              </a:rPr>
              <a:t>is </a:t>
            </a:r>
            <a:r>
              <a:rPr sz="2000" spc="-105" dirty="0">
                <a:solidFill>
                  <a:srgbClr val="FFFFFF"/>
                </a:solidFill>
                <a:latin typeface="Verdana"/>
                <a:cs typeface="Verdana"/>
              </a:rPr>
              <a:t>the </a:t>
            </a:r>
            <a:r>
              <a:rPr sz="2000" spc="-60" dirty="0">
                <a:solidFill>
                  <a:srgbClr val="FFFFFF"/>
                </a:solidFill>
                <a:latin typeface="Verdana"/>
                <a:cs typeface="Verdana"/>
              </a:rPr>
              <a:t>practice </a:t>
            </a:r>
            <a:r>
              <a:rPr sz="2000" spc="-10" dirty="0">
                <a:solidFill>
                  <a:srgbClr val="FFFFFF"/>
                </a:solidFill>
                <a:latin typeface="Verdana"/>
                <a:cs typeface="Verdana"/>
              </a:rPr>
              <a:t>of </a:t>
            </a:r>
            <a:r>
              <a:rPr sz="2000" spc="-95" dirty="0">
                <a:solidFill>
                  <a:srgbClr val="FFFFFF"/>
                </a:solidFill>
                <a:latin typeface="Verdana"/>
                <a:cs typeface="Verdana"/>
              </a:rPr>
              <a:t>using </a:t>
            </a:r>
            <a:r>
              <a:rPr sz="2000" spc="-80" dirty="0">
                <a:solidFill>
                  <a:srgbClr val="FFFFFF"/>
                </a:solidFill>
                <a:latin typeface="Verdana"/>
                <a:cs typeface="Verdana"/>
              </a:rPr>
              <a:t>computers </a:t>
            </a:r>
            <a:r>
              <a:rPr sz="2000" spc="-70" dirty="0">
                <a:solidFill>
                  <a:srgbClr val="FFFFFF"/>
                </a:solidFill>
                <a:latin typeface="Verdana"/>
                <a:cs typeface="Verdana"/>
              </a:rPr>
              <a:t>to automate </a:t>
            </a:r>
            <a:r>
              <a:rPr sz="2000" spc="-105" dirty="0">
                <a:solidFill>
                  <a:srgbClr val="FFFFFF"/>
                </a:solidFill>
                <a:latin typeface="Verdana"/>
                <a:cs typeface="Verdana"/>
              </a:rPr>
              <a:t>the </a:t>
            </a:r>
            <a:r>
              <a:rPr sz="2000" spc="-185" dirty="0">
                <a:solidFill>
                  <a:srgbClr val="FFFFFF"/>
                </a:solidFill>
                <a:latin typeface="Verdana"/>
                <a:cs typeface="Verdana"/>
              </a:rPr>
              <a:t>IT </a:t>
            </a:r>
            <a:r>
              <a:rPr sz="2000" spc="-80" dirty="0">
                <a:solidFill>
                  <a:srgbClr val="FFFFFF"/>
                </a:solidFill>
                <a:latin typeface="Verdana"/>
                <a:cs typeface="Verdana"/>
              </a:rPr>
              <a:t>audit  </a:t>
            </a:r>
            <a:r>
              <a:rPr sz="2000" spc="-100" dirty="0">
                <a:solidFill>
                  <a:srgbClr val="FFFFFF"/>
                </a:solidFill>
                <a:latin typeface="Verdana"/>
                <a:cs typeface="Verdana"/>
              </a:rPr>
              <a:t>processes. </a:t>
            </a:r>
            <a:r>
              <a:rPr sz="2000" spc="-80" dirty="0">
                <a:solidFill>
                  <a:srgbClr val="FFFFFF"/>
                </a:solidFill>
                <a:latin typeface="Verdana"/>
                <a:cs typeface="Verdana"/>
              </a:rPr>
              <a:t>The </a:t>
            </a:r>
            <a:r>
              <a:rPr sz="2000" spc="-65" dirty="0">
                <a:solidFill>
                  <a:srgbClr val="FFFFFF"/>
                </a:solidFill>
                <a:latin typeface="Verdana"/>
                <a:cs typeface="Verdana"/>
              </a:rPr>
              <a:t>CAAT tool </a:t>
            </a:r>
            <a:r>
              <a:rPr sz="2000" spc="-80" dirty="0">
                <a:solidFill>
                  <a:srgbClr val="FFFFFF"/>
                </a:solidFill>
                <a:latin typeface="Verdana"/>
                <a:cs typeface="Verdana"/>
              </a:rPr>
              <a:t>supports </a:t>
            </a:r>
            <a:r>
              <a:rPr sz="2000" spc="-105" dirty="0">
                <a:solidFill>
                  <a:srgbClr val="FFFFFF"/>
                </a:solidFill>
                <a:latin typeface="Verdana"/>
                <a:cs typeface="Verdana"/>
              </a:rPr>
              <a:t>the </a:t>
            </a:r>
            <a:r>
              <a:rPr sz="2000" spc="-70" dirty="0">
                <a:solidFill>
                  <a:srgbClr val="FFFFFF"/>
                </a:solidFill>
                <a:latin typeface="Verdana"/>
                <a:cs typeface="Verdana"/>
              </a:rPr>
              <a:t>forensic </a:t>
            </a:r>
            <a:r>
              <a:rPr sz="2000" spc="-65" dirty="0">
                <a:solidFill>
                  <a:srgbClr val="FFFFFF"/>
                </a:solidFill>
                <a:latin typeface="Verdana"/>
                <a:cs typeface="Verdana"/>
              </a:rPr>
              <a:t>accounting </a:t>
            </a:r>
            <a:r>
              <a:rPr sz="2000" spc="-114" dirty="0">
                <a:solidFill>
                  <a:srgbClr val="FFFFFF"/>
                </a:solidFill>
                <a:latin typeface="Verdana"/>
                <a:cs typeface="Verdana"/>
              </a:rPr>
              <a:t>in  </a:t>
            </a:r>
            <a:r>
              <a:rPr sz="2000" spc="-105" dirty="0">
                <a:solidFill>
                  <a:srgbClr val="FFFFFF"/>
                </a:solidFill>
                <a:latin typeface="Verdana"/>
                <a:cs typeface="Verdana"/>
              </a:rPr>
              <a:t>which</a:t>
            </a:r>
            <a:r>
              <a:rPr sz="2000" spc="-185" dirty="0">
                <a:solidFill>
                  <a:srgbClr val="FFFFFF"/>
                </a:solidFill>
                <a:latin typeface="Verdana"/>
                <a:cs typeface="Verdana"/>
              </a:rPr>
              <a:t> </a:t>
            </a:r>
            <a:r>
              <a:rPr sz="2000" spc="-55" dirty="0">
                <a:solidFill>
                  <a:srgbClr val="FFFFFF"/>
                </a:solidFill>
                <a:latin typeface="Verdana"/>
                <a:cs typeface="Verdana"/>
              </a:rPr>
              <a:t>larger</a:t>
            </a:r>
            <a:r>
              <a:rPr sz="2000" spc="-160" dirty="0">
                <a:solidFill>
                  <a:srgbClr val="FFFFFF"/>
                </a:solidFill>
                <a:latin typeface="Verdana"/>
                <a:cs typeface="Verdana"/>
              </a:rPr>
              <a:t> </a:t>
            </a:r>
            <a:r>
              <a:rPr sz="2000" spc="-80" dirty="0">
                <a:solidFill>
                  <a:srgbClr val="FFFFFF"/>
                </a:solidFill>
                <a:latin typeface="Verdana"/>
                <a:cs typeface="Verdana"/>
              </a:rPr>
              <a:t>amount</a:t>
            </a:r>
            <a:r>
              <a:rPr sz="2000" spc="-195" dirty="0">
                <a:solidFill>
                  <a:srgbClr val="FFFFFF"/>
                </a:solidFill>
                <a:latin typeface="Verdana"/>
                <a:cs typeface="Verdana"/>
              </a:rPr>
              <a:t> </a:t>
            </a:r>
            <a:r>
              <a:rPr sz="2000" spc="-40" dirty="0">
                <a:solidFill>
                  <a:srgbClr val="FFFFFF"/>
                </a:solidFill>
                <a:latin typeface="Verdana"/>
                <a:cs typeface="Verdana"/>
              </a:rPr>
              <a:t>can</a:t>
            </a:r>
            <a:r>
              <a:rPr sz="2000" spc="-185" dirty="0">
                <a:solidFill>
                  <a:srgbClr val="FFFFFF"/>
                </a:solidFill>
                <a:latin typeface="Verdana"/>
                <a:cs typeface="Verdana"/>
              </a:rPr>
              <a:t> </a:t>
            </a:r>
            <a:r>
              <a:rPr sz="2000" spc="-60" dirty="0">
                <a:solidFill>
                  <a:srgbClr val="FFFFFF"/>
                </a:solidFill>
                <a:latin typeface="Verdana"/>
                <a:cs typeface="Verdana"/>
              </a:rPr>
              <a:t>be</a:t>
            </a:r>
            <a:r>
              <a:rPr sz="2000" spc="-160" dirty="0">
                <a:solidFill>
                  <a:srgbClr val="FFFFFF"/>
                </a:solidFill>
                <a:latin typeface="Verdana"/>
                <a:cs typeface="Verdana"/>
              </a:rPr>
              <a:t> </a:t>
            </a:r>
            <a:r>
              <a:rPr sz="2000" spc="-85" dirty="0">
                <a:solidFill>
                  <a:srgbClr val="FFFFFF"/>
                </a:solidFill>
                <a:latin typeface="Verdana"/>
                <a:cs typeface="Verdana"/>
              </a:rPr>
              <a:t>diverted</a:t>
            </a:r>
            <a:r>
              <a:rPr sz="2000" spc="-185" dirty="0">
                <a:solidFill>
                  <a:srgbClr val="FFFFFF"/>
                </a:solidFill>
                <a:latin typeface="Verdana"/>
                <a:cs typeface="Verdana"/>
              </a:rPr>
              <a:t> </a:t>
            </a:r>
            <a:r>
              <a:rPr sz="2000" spc="-70" dirty="0">
                <a:solidFill>
                  <a:srgbClr val="FFFFFF"/>
                </a:solidFill>
                <a:latin typeface="Verdana"/>
                <a:cs typeface="Verdana"/>
              </a:rPr>
              <a:t>to</a:t>
            </a:r>
            <a:r>
              <a:rPr sz="2000" spc="-160" dirty="0">
                <a:solidFill>
                  <a:srgbClr val="FFFFFF"/>
                </a:solidFill>
                <a:latin typeface="Verdana"/>
                <a:cs typeface="Verdana"/>
              </a:rPr>
              <a:t> </a:t>
            </a:r>
            <a:r>
              <a:rPr sz="2000" spc="-105" dirty="0">
                <a:solidFill>
                  <a:srgbClr val="FFFFFF"/>
                </a:solidFill>
                <a:latin typeface="Verdana"/>
                <a:cs typeface="Verdana"/>
              </a:rPr>
              <a:t>the</a:t>
            </a:r>
            <a:r>
              <a:rPr sz="2000" spc="-160" dirty="0">
                <a:solidFill>
                  <a:srgbClr val="FFFFFF"/>
                </a:solidFill>
                <a:latin typeface="Verdana"/>
                <a:cs typeface="Verdana"/>
              </a:rPr>
              <a:t> </a:t>
            </a:r>
            <a:r>
              <a:rPr sz="2000" spc="-60" dirty="0">
                <a:solidFill>
                  <a:srgbClr val="FFFFFF"/>
                </a:solidFill>
                <a:latin typeface="Verdana"/>
                <a:cs typeface="Verdana"/>
              </a:rPr>
              <a:t>analytical</a:t>
            </a:r>
            <a:r>
              <a:rPr sz="2000" spc="-195" dirty="0">
                <a:solidFill>
                  <a:srgbClr val="FFFFFF"/>
                </a:solidFill>
                <a:latin typeface="Verdana"/>
                <a:cs typeface="Verdana"/>
              </a:rPr>
              <a:t> </a:t>
            </a:r>
            <a:r>
              <a:rPr sz="2000" spc="-60" dirty="0">
                <a:solidFill>
                  <a:srgbClr val="FFFFFF"/>
                </a:solidFill>
                <a:latin typeface="Verdana"/>
                <a:cs typeface="Verdana"/>
              </a:rPr>
              <a:t>form</a:t>
            </a:r>
            <a:r>
              <a:rPr sz="2000" spc="-160" dirty="0">
                <a:solidFill>
                  <a:srgbClr val="FFFFFF"/>
                </a:solidFill>
                <a:latin typeface="Verdana"/>
                <a:cs typeface="Verdana"/>
              </a:rPr>
              <a:t> </a:t>
            </a:r>
            <a:r>
              <a:rPr sz="2000" spc="-50" dirty="0">
                <a:solidFill>
                  <a:srgbClr val="FFFFFF"/>
                </a:solidFill>
                <a:latin typeface="Verdana"/>
                <a:cs typeface="Verdana"/>
              </a:rPr>
              <a:t>and</a:t>
            </a:r>
            <a:r>
              <a:rPr sz="2000" spc="-180" dirty="0">
                <a:solidFill>
                  <a:srgbClr val="FFFFFF"/>
                </a:solidFill>
                <a:latin typeface="Verdana"/>
                <a:cs typeface="Verdana"/>
              </a:rPr>
              <a:t> </a:t>
            </a:r>
            <a:r>
              <a:rPr sz="2000" spc="-114" dirty="0">
                <a:solidFill>
                  <a:srgbClr val="FFFFFF"/>
                </a:solidFill>
                <a:latin typeface="Verdana"/>
                <a:cs typeface="Verdana"/>
              </a:rPr>
              <a:t>it  </a:t>
            </a:r>
            <a:r>
              <a:rPr sz="2000" spc="-55" dirty="0">
                <a:solidFill>
                  <a:srgbClr val="FFFFFF"/>
                </a:solidFill>
                <a:latin typeface="Verdana"/>
                <a:cs typeface="Verdana"/>
              </a:rPr>
              <a:t>also</a:t>
            </a:r>
            <a:r>
              <a:rPr sz="2000" spc="-175" dirty="0">
                <a:solidFill>
                  <a:srgbClr val="FFFFFF"/>
                </a:solidFill>
                <a:latin typeface="Verdana"/>
                <a:cs typeface="Verdana"/>
              </a:rPr>
              <a:t> </a:t>
            </a:r>
            <a:r>
              <a:rPr sz="2000" spc="-75" dirty="0">
                <a:solidFill>
                  <a:srgbClr val="FFFFFF"/>
                </a:solidFill>
                <a:latin typeface="Verdana"/>
                <a:cs typeface="Verdana"/>
              </a:rPr>
              <a:t>prompts</a:t>
            </a:r>
            <a:r>
              <a:rPr sz="2000" spc="-180" dirty="0">
                <a:solidFill>
                  <a:srgbClr val="FFFFFF"/>
                </a:solidFill>
                <a:latin typeface="Verdana"/>
                <a:cs typeface="Verdana"/>
              </a:rPr>
              <a:t> </a:t>
            </a:r>
            <a:r>
              <a:rPr sz="2000" spc="-100" dirty="0">
                <a:solidFill>
                  <a:srgbClr val="FFFFFF"/>
                </a:solidFill>
                <a:latin typeface="Verdana"/>
                <a:cs typeface="Verdana"/>
              </a:rPr>
              <a:t>where</a:t>
            </a:r>
            <a:r>
              <a:rPr sz="2000" spc="-165" dirty="0">
                <a:solidFill>
                  <a:srgbClr val="FFFFFF"/>
                </a:solidFill>
                <a:latin typeface="Verdana"/>
                <a:cs typeface="Verdana"/>
              </a:rPr>
              <a:t> </a:t>
            </a:r>
            <a:r>
              <a:rPr sz="2000" spc="-105" dirty="0">
                <a:solidFill>
                  <a:srgbClr val="FFFFFF"/>
                </a:solidFill>
                <a:latin typeface="Verdana"/>
                <a:cs typeface="Verdana"/>
              </a:rPr>
              <a:t>the</a:t>
            </a:r>
            <a:r>
              <a:rPr sz="2000" spc="-160" dirty="0">
                <a:solidFill>
                  <a:srgbClr val="FFFFFF"/>
                </a:solidFill>
                <a:latin typeface="Verdana"/>
                <a:cs typeface="Verdana"/>
              </a:rPr>
              <a:t> </a:t>
            </a:r>
            <a:r>
              <a:rPr sz="2000" spc="-65" dirty="0">
                <a:solidFill>
                  <a:srgbClr val="FFFFFF"/>
                </a:solidFill>
                <a:latin typeface="Verdana"/>
                <a:cs typeface="Verdana"/>
              </a:rPr>
              <a:t>tool</a:t>
            </a:r>
            <a:r>
              <a:rPr sz="2000" spc="-170" dirty="0">
                <a:solidFill>
                  <a:srgbClr val="FFFFFF"/>
                </a:solidFill>
                <a:latin typeface="Verdana"/>
                <a:cs typeface="Verdana"/>
              </a:rPr>
              <a:t> </a:t>
            </a:r>
            <a:r>
              <a:rPr sz="2000" spc="-75" dirty="0">
                <a:solidFill>
                  <a:srgbClr val="FFFFFF"/>
                </a:solidFill>
                <a:latin typeface="Verdana"/>
                <a:cs typeface="Verdana"/>
              </a:rPr>
              <a:t>detects</a:t>
            </a:r>
            <a:r>
              <a:rPr sz="2000" spc="-195" dirty="0">
                <a:solidFill>
                  <a:srgbClr val="FFFFFF"/>
                </a:solidFill>
                <a:latin typeface="Verdana"/>
                <a:cs typeface="Verdana"/>
              </a:rPr>
              <a:t> </a:t>
            </a:r>
            <a:r>
              <a:rPr sz="2000" spc="-105" dirty="0">
                <a:solidFill>
                  <a:srgbClr val="FFFFFF"/>
                </a:solidFill>
                <a:latin typeface="Verdana"/>
                <a:cs typeface="Verdana"/>
              </a:rPr>
              <a:t>the</a:t>
            </a:r>
            <a:r>
              <a:rPr sz="2000" spc="-160" dirty="0">
                <a:solidFill>
                  <a:srgbClr val="FFFFFF"/>
                </a:solidFill>
                <a:latin typeface="Verdana"/>
                <a:cs typeface="Verdana"/>
              </a:rPr>
              <a:t> </a:t>
            </a:r>
            <a:r>
              <a:rPr sz="2000" spc="-140" dirty="0">
                <a:solidFill>
                  <a:srgbClr val="FFFFFF"/>
                </a:solidFill>
                <a:latin typeface="Verdana"/>
                <a:cs typeface="Verdana"/>
              </a:rPr>
              <a:t>fraud..</a:t>
            </a:r>
            <a:endParaRPr sz="2000" dirty="0">
              <a:latin typeface="Verdana"/>
              <a:cs typeface="Verdan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15"/>
          </p:nvPr>
        </p:nvSpPr>
        <p:spPr>
          <a:xfrm>
            <a:off x="8765158" y="6511849"/>
            <a:ext cx="255270" cy="21590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70" dirty="0"/>
              <a:pPr marL="38100">
                <a:lnSpc>
                  <a:spcPct val="100000"/>
                </a:lnSpc>
                <a:spcBef>
                  <a:spcPts val="100"/>
                </a:spcBef>
              </a:pPr>
              <a:t>56</a:t>
            </a:fld>
            <a:endParaRPr spc="-70" dirty="0"/>
          </a:p>
        </p:txBody>
      </p:sp>
      <p:sp>
        <p:nvSpPr>
          <p:cNvPr id="2" name="object 2"/>
          <p:cNvSpPr txBox="1">
            <a:spLocks noGrp="1"/>
          </p:cNvSpPr>
          <p:nvPr>
            <p:ph type="title"/>
          </p:nvPr>
        </p:nvSpPr>
        <p:spPr>
          <a:xfrm>
            <a:off x="1353692" y="378943"/>
            <a:ext cx="6952108" cy="659155"/>
          </a:xfrm>
          <a:prstGeom prst="rect">
            <a:avLst/>
          </a:prstGeom>
        </p:spPr>
        <p:txBody>
          <a:bodyPr vert="horz" wrap="square" lIns="0" tIns="12700" rIns="0" bIns="0" rtlCol="0">
            <a:spAutoFit/>
          </a:bodyPr>
          <a:lstStyle/>
          <a:p>
            <a:pPr marL="12700">
              <a:lnSpc>
                <a:spcPct val="100000"/>
              </a:lnSpc>
              <a:spcBef>
                <a:spcPts val="100"/>
              </a:spcBef>
            </a:pPr>
            <a:r>
              <a:rPr spc="-300" dirty="0"/>
              <a:t>FORENSIC </a:t>
            </a:r>
            <a:r>
              <a:rPr spc="-330" dirty="0"/>
              <a:t>AUDIT</a:t>
            </a:r>
            <a:r>
              <a:rPr spc="-10" dirty="0"/>
              <a:t> </a:t>
            </a:r>
            <a:r>
              <a:rPr spc="-290" dirty="0"/>
              <a:t>TECHNIQUES</a:t>
            </a:r>
          </a:p>
        </p:txBody>
      </p:sp>
      <p:sp>
        <p:nvSpPr>
          <p:cNvPr id="3" name="object 3"/>
          <p:cNvSpPr txBox="1"/>
          <p:nvPr/>
        </p:nvSpPr>
        <p:spPr>
          <a:xfrm>
            <a:off x="1164132" y="1228471"/>
            <a:ext cx="7616825" cy="2373630"/>
          </a:xfrm>
          <a:prstGeom prst="rect">
            <a:avLst/>
          </a:prstGeom>
        </p:spPr>
        <p:txBody>
          <a:bodyPr vert="horz" wrap="square" lIns="0" tIns="12065" rIns="0" bIns="0" rtlCol="0">
            <a:spAutoFit/>
          </a:bodyPr>
          <a:lstStyle/>
          <a:p>
            <a:pPr marL="12700">
              <a:lnSpc>
                <a:spcPct val="100000"/>
              </a:lnSpc>
              <a:spcBef>
                <a:spcPts val="95"/>
              </a:spcBef>
            </a:pPr>
            <a:r>
              <a:rPr sz="2200" b="1" spc="-145" dirty="0">
                <a:solidFill>
                  <a:srgbClr val="FFFFFF"/>
                </a:solidFill>
                <a:latin typeface="Verdana"/>
                <a:cs typeface="Verdana"/>
              </a:rPr>
              <a:t>Data</a:t>
            </a:r>
            <a:r>
              <a:rPr sz="2200" b="1" spc="-130" dirty="0">
                <a:solidFill>
                  <a:srgbClr val="FFFFFF"/>
                </a:solidFill>
                <a:latin typeface="Verdana"/>
                <a:cs typeface="Verdana"/>
              </a:rPr>
              <a:t> </a:t>
            </a:r>
            <a:r>
              <a:rPr sz="2200" b="1" spc="-240" dirty="0">
                <a:solidFill>
                  <a:srgbClr val="FFFFFF"/>
                </a:solidFill>
                <a:latin typeface="Verdana"/>
                <a:cs typeface="Verdana"/>
              </a:rPr>
              <a:t>Mining</a:t>
            </a:r>
            <a:endParaRPr sz="2200">
              <a:latin typeface="Verdana"/>
              <a:cs typeface="Verdana"/>
            </a:endParaRPr>
          </a:p>
          <a:p>
            <a:pPr>
              <a:lnSpc>
                <a:spcPct val="100000"/>
              </a:lnSpc>
              <a:spcBef>
                <a:spcPts val="20"/>
              </a:spcBef>
            </a:pPr>
            <a:endParaRPr sz="3150">
              <a:latin typeface="Verdana"/>
              <a:cs typeface="Verdana"/>
            </a:endParaRPr>
          </a:p>
          <a:p>
            <a:pPr marL="12700" marR="5080">
              <a:lnSpc>
                <a:spcPct val="100000"/>
              </a:lnSpc>
            </a:pPr>
            <a:r>
              <a:rPr sz="2000" spc="-50" dirty="0">
                <a:solidFill>
                  <a:srgbClr val="FFFFFF"/>
                </a:solidFill>
                <a:latin typeface="Verdana"/>
                <a:cs typeface="Verdana"/>
              </a:rPr>
              <a:t>Data</a:t>
            </a:r>
            <a:r>
              <a:rPr sz="2000" spc="-185" dirty="0">
                <a:solidFill>
                  <a:srgbClr val="FFFFFF"/>
                </a:solidFill>
                <a:latin typeface="Verdana"/>
                <a:cs typeface="Verdana"/>
              </a:rPr>
              <a:t> </a:t>
            </a:r>
            <a:r>
              <a:rPr sz="2000" spc="-100" dirty="0">
                <a:solidFill>
                  <a:srgbClr val="FFFFFF"/>
                </a:solidFill>
                <a:latin typeface="Verdana"/>
                <a:cs typeface="Verdana"/>
              </a:rPr>
              <a:t>mining</a:t>
            </a:r>
            <a:r>
              <a:rPr sz="2000" spc="-190" dirty="0">
                <a:solidFill>
                  <a:srgbClr val="FFFFFF"/>
                </a:solidFill>
                <a:latin typeface="Verdana"/>
                <a:cs typeface="Verdana"/>
              </a:rPr>
              <a:t> </a:t>
            </a:r>
            <a:r>
              <a:rPr sz="2000" spc="-114" dirty="0">
                <a:solidFill>
                  <a:srgbClr val="FFFFFF"/>
                </a:solidFill>
                <a:latin typeface="Verdana"/>
                <a:cs typeface="Verdana"/>
              </a:rPr>
              <a:t>is</a:t>
            </a:r>
            <a:r>
              <a:rPr sz="2000" spc="-155" dirty="0">
                <a:solidFill>
                  <a:srgbClr val="FFFFFF"/>
                </a:solidFill>
                <a:latin typeface="Verdana"/>
                <a:cs typeface="Verdana"/>
              </a:rPr>
              <a:t> </a:t>
            </a:r>
            <a:r>
              <a:rPr sz="2000" spc="-50" dirty="0">
                <a:solidFill>
                  <a:srgbClr val="FFFFFF"/>
                </a:solidFill>
                <a:latin typeface="Verdana"/>
                <a:cs typeface="Verdana"/>
              </a:rPr>
              <a:t>an</a:t>
            </a:r>
            <a:r>
              <a:rPr sz="2000" spc="-180" dirty="0">
                <a:solidFill>
                  <a:srgbClr val="FFFFFF"/>
                </a:solidFill>
                <a:latin typeface="Verdana"/>
                <a:cs typeface="Verdana"/>
              </a:rPr>
              <a:t> </a:t>
            </a:r>
            <a:r>
              <a:rPr sz="2000" spc="-70" dirty="0">
                <a:solidFill>
                  <a:srgbClr val="FFFFFF"/>
                </a:solidFill>
                <a:latin typeface="Verdana"/>
                <a:cs typeface="Verdana"/>
              </a:rPr>
              <a:t>analysis</a:t>
            </a:r>
            <a:r>
              <a:rPr sz="2000" spc="-190" dirty="0">
                <a:solidFill>
                  <a:srgbClr val="FFFFFF"/>
                </a:solidFill>
                <a:latin typeface="Verdana"/>
                <a:cs typeface="Verdana"/>
              </a:rPr>
              <a:t> </a:t>
            </a:r>
            <a:r>
              <a:rPr sz="2000" spc="-65" dirty="0">
                <a:solidFill>
                  <a:srgbClr val="FFFFFF"/>
                </a:solidFill>
                <a:latin typeface="Verdana"/>
                <a:cs typeface="Verdana"/>
              </a:rPr>
              <a:t>process</a:t>
            </a:r>
            <a:r>
              <a:rPr sz="2000" spc="-170" dirty="0">
                <a:solidFill>
                  <a:srgbClr val="FFFFFF"/>
                </a:solidFill>
                <a:latin typeface="Verdana"/>
                <a:cs typeface="Verdana"/>
              </a:rPr>
              <a:t> </a:t>
            </a:r>
            <a:r>
              <a:rPr sz="2000" spc="-90" dirty="0">
                <a:solidFill>
                  <a:srgbClr val="FFFFFF"/>
                </a:solidFill>
                <a:latin typeface="Verdana"/>
                <a:cs typeface="Verdana"/>
              </a:rPr>
              <a:t>used</a:t>
            </a:r>
            <a:r>
              <a:rPr sz="2000" spc="-170" dirty="0">
                <a:solidFill>
                  <a:srgbClr val="FFFFFF"/>
                </a:solidFill>
                <a:latin typeface="Verdana"/>
                <a:cs typeface="Verdana"/>
              </a:rPr>
              <a:t> </a:t>
            </a:r>
            <a:r>
              <a:rPr sz="2000" spc="-70" dirty="0">
                <a:solidFill>
                  <a:srgbClr val="FFFFFF"/>
                </a:solidFill>
                <a:latin typeface="Verdana"/>
                <a:cs typeface="Verdana"/>
              </a:rPr>
              <a:t>to</a:t>
            </a:r>
            <a:r>
              <a:rPr sz="2000" spc="-160" dirty="0">
                <a:solidFill>
                  <a:srgbClr val="FFFFFF"/>
                </a:solidFill>
                <a:latin typeface="Verdana"/>
                <a:cs typeface="Verdana"/>
              </a:rPr>
              <a:t> </a:t>
            </a:r>
            <a:r>
              <a:rPr sz="2000" spc="-105" dirty="0">
                <a:solidFill>
                  <a:srgbClr val="FFFFFF"/>
                </a:solidFill>
                <a:latin typeface="Verdana"/>
                <a:cs typeface="Verdana"/>
              </a:rPr>
              <a:t>examine</a:t>
            </a:r>
            <a:r>
              <a:rPr sz="2000" spc="-190" dirty="0">
                <a:solidFill>
                  <a:srgbClr val="FFFFFF"/>
                </a:solidFill>
                <a:latin typeface="Verdana"/>
                <a:cs typeface="Verdana"/>
              </a:rPr>
              <a:t> </a:t>
            </a:r>
            <a:r>
              <a:rPr sz="2000" spc="-35" dirty="0">
                <a:solidFill>
                  <a:srgbClr val="FFFFFF"/>
                </a:solidFill>
                <a:latin typeface="Verdana"/>
                <a:cs typeface="Verdana"/>
              </a:rPr>
              <a:t>data</a:t>
            </a:r>
            <a:r>
              <a:rPr sz="2000" spc="-185" dirty="0">
                <a:solidFill>
                  <a:srgbClr val="FFFFFF"/>
                </a:solidFill>
                <a:latin typeface="Verdana"/>
                <a:cs typeface="Verdana"/>
              </a:rPr>
              <a:t> </a:t>
            </a:r>
            <a:r>
              <a:rPr sz="2000" spc="-100" dirty="0">
                <a:solidFill>
                  <a:srgbClr val="FFFFFF"/>
                </a:solidFill>
                <a:latin typeface="Verdana"/>
                <a:cs typeface="Verdana"/>
              </a:rPr>
              <a:t>sets</a:t>
            </a:r>
            <a:r>
              <a:rPr sz="2000" spc="-160" dirty="0">
                <a:solidFill>
                  <a:srgbClr val="FFFFFF"/>
                </a:solidFill>
                <a:latin typeface="Verdana"/>
                <a:cs typeface="Verdana"/>
              </a:rPr>
              <a:t> </a:t>
            </a:r>
            <a:r>
              <a:rPr sz="2000" spc="-55" dirty="0">
                <a:solidFill>
                  <a:srgbClr val="FFFFFF"/>
                </a:solidFill>
                <a:latin typeface="Verdana"/>
                <a:cs typeface="Verdana"/>
              </a:rPr>
              <a:t>or  </a:t>
            </a:r>
            <a:r>
              <a:rPr sz="2000" spc="-60" dirty="0">
                <a:solidFill>
                  <a:srgbClr val="FFFFFF"/>
                </a:solidFill>
                <a:latin typeface="Verdana"/>
                <a:cs typeface="Verdana"/>
              </a:rPr>
              <a:t>metadata </a:t>
            </a:r>
            <a:r>
              <a:rPr sz="2000" spc="-70" dirty="0">
                <a:solidFill>
                  <a:srgbClr val="FFFFFF"/>
                </a:solidFill>
                <a:latin typeface="Verdana"/>
                <a:cs typeface="Verdana"/>
              </a:rPr>
              <a:t>to </a:t>
            </a:r>
            <a:r>
              <a:rPr sz="2000" spc="-80" dirty="0">
                <a:solidFill>
                  <a:srgbClr val="FFFFFF"/>
                </a:solidFill>
                <a:latin typeface="Verdana"/>
                <a:cs typeface="Verdana"/>
              </a:rPr>
              <a:t>identify </a:t>
            </a:r>
            <a:r>
              <a:rPr sz="2000" spc="-110" dirty="0">
                <a:solidFill>
                  <a:srgbClr val="FFFFFF"/>
                </a:solidFill>
                <a:latin typeface="Verdana"/>
                <a:cs typeface="Verdana"/>
              </a:rPr>
              <a:t>patterns, </a:t>
            </a:r>
            <a:r>
              <a:rPr sz="2000" spc="-100" dirty="0">
                <a:solidFill>
                  <a:srgbClr val="FFFFFF"/>
                </a:solidFill>
                <a:latin typeface="Verdana"/>
                <a:cs typeface="Verdana"/>
              </a:rPr>
              <a:t>anomalies, </a:t>
            </a:r>
            <a:r>
              <a:rPr sz="2000" spc="-45" dirty="0">
                <a:solidFill>
                  <a:srgbClr val="FFFFFF"/>
                </a:solidFill>
                <a:latin typeface="Verdana"/>
                <a:cs typeface="Verdana"/>
              </a:rPr>
              <a:t>and </a:t>
            </a:r>
            <a:r>
              <a:rPr sz="2000" spc="-90" dirty="0">
                <a:solidFill>
                  <a:srgbClr val="FFFFFF"/>
                </a:solidFill>
                <a:latin typeface="Verdana"/>
                <a:cs typeface="Verdana"/>
              </a:rPr>
              <a:t>trends </a:t>
            </a:r>
            <a:r>
              <a:rPr sz="2000" spc="-70" dirty="0">
                <a:solidFill>
                  <a:srgbClr val="FFFFFF"/>
                </a:solidFill>
                <a:latin typeface="Verdana"/>
                <a:cs typeface="Verdana"/>
              </a:rPr>
              <a:t>to </a:t>
            </a:r>
            <a:r>
              <a:rPr sz="2000" spc="-85" dirty="0">
                <a:solidFill>
                  <a:srgbClr val="FFFFFF"/>
                </a:solidFill>
                <a:latin typeface="Verdana"/>
                <a:cs typeface="Verdana"/>
              </a:rPr>
              <a:t>answer  </a:t>
            </a:r>
            <a:r>
              <a:rPr sz="2000" spc="-100" dirty="0">
                <a:solidFill>
                  <a:srgbClr val="FFFFFF"/>
                </a:solidFill>
                <a:latin typeface="Verdana"/>
                <a:cs typeface="Verdana"/>
              </a:rPr>
              <a:t>business</a:t>
            </a:r>
            <a:r>
              <a:rPr sz="2000" spc="-195" dirty="0">
                <a:solidFill>
                  <a:srgbClr val="FFFFFF"/>
                </a:solidFill>
                <a:latin typeface="Verdana"/>
                <a:cs typeface="Verdana"/>
              </a:rPr>
              <a:t> </a:t>
            </a:r>
            <a:r>
              <a:rPr sz="2000" spc="-90" dirty="0">
                <a:solidFill>
                  <a:srgbClr val="FFFFFF"/>
                </a:solidFill>
                <a:latin typeface="Verdana"/>
                <a:cs typeface="Verdana"/>
              </a:rPr>
              <a:t>queries</a:t>
            </a:r>
            <a:r>
              <a:rPr sz="2000" spc="-175" dirty="0">
                <a:solidFill>
                  <a:srgbClr val="FFFFFF"/>
                </a:solidFill>
                <a:latin typeface="Verdana"/>
                <a:cs typeface="Verdana"/>
              </a:rPr>
              <a:t> </a:t>
            </a:r>
            <a:r>
              <a:rPr sz="2000" spc="-45" dirty="0">
                <a:solidFill>
                  <a:srgbClr val="FFFFFF"/>
                </a:solidFill>
                <a:latin typeface="Verdana"/>
                <a:cs typeface="Verdana"/>
              </a:rPr>
              <a:t>and</a:t>
            </a:r>
            <a:r>
              <a:rPr sz="2000" spc="-185" dirty="0">
                <a:solidFill>
                  <a:srgbClr val="FFFFFF"/>
                </a:solidFill>
                <a:latin typeface="Verdana"/>
                <a:cs typeface="Verdana"/>
              </a:rPr>
              <a:t> </a:t>
            </a:r>
            <a:r>
              <a:rPr sz="2000" spc="-75" dirty="0">
                <a:solidFill>
                  <a:srgbClr val="FFFFFF"/>
                </a:solidFill>
                <a:latin typeface="Verdana"/>
                <a:cs typeface="Verdana"/>
              </a:rPr>
              <a:t>provide</a:t>
            </a:r>
            <a:r>
              <a:rPr sz="2000" spc="-170" dirty="0">
                <a:solidFill>
                  <a:srgbClr val="FFFFFF"/>
                </a:solidFill>
                <a:latin typeface="Verdana"/>
                <a:cs typeface="Verdana"/>
              </a:rPr>
              <a:t> </a:t>
            </a:r>
            <a:r>
              <a:rPr sz="2000" spc="-80" dirty="0">
                <a:solidFill>
                  <a:srgbClr val="FFFFFF"/>
                </a:solidFill>
                <a:latin typeface="Verdana"/>
                <a:cs typeface="Verdana"/>
              </a:rPr>
              <a:t>predictive</a:t>
            </a:r>
            <a:r>
              <a:rPr sz="2000" spc="-185" dirty="0">
                <a:solidFill>
                  <a:srgbClr val="FFFFFF"/>
                </a:solidFill>
                <a:latin typeface="Verdana"/>
                <a:cs typeface="Verdana"/>
              </a:rPr>
              <a:t> </a:t>
            </a:r>
            <a:r>
              <a:rPr sz="2000" spc="-85" dirty="0">
                <a:solidFill>
                  <a:srgbClr val="FFFFFF"/>
                </a:solidFill>
                <a:latin typeface="Verdana"/>
                <a:cs typeface="Verdana"/>
              </a:rPr>
              <a:t>value</a:t>
            </a:r>
            <a:r>
              <a:rPr sz="2000" spc="-165" dirty="0">
                <a:solidFill>
                  <a:srgbClr val="FFFFFF"/>
                </a:solidFill>
                <a:latin typeface="Verdana"/>
                <a:cs typeface="Verdana"/>
              </a:rPr>
              <a:t> </a:t>
            </a:r>
            <a:r>
              <a:rPr sz="2000" spc="-40" dirty="0">
                <a:solidFill>
                  <a:srgbClr val="FFFFFF"/>
                </a:solidFill>
                <a:latin typeface="Verdana"/>
                <a:cs typeface="Verdana"/>
              </a:rPr>
              <a:t>for</a:t>
            </a:r>
            <a:r>
              <a:rPr sz="2000" spc="-155" dirty="0">
                <a:solidFill>
                  <a:srgbClr val="FFFFFF"/>
                </a:solidFill>
                <a:latin typeface="Verdana"/>
                <a:cs typeface="Verdana"/>
              </a:rPr>
              <a:t> </a:t>
            </a:r>
            <a:r>
              <a:rPr sz="2000" spc="-85" dirty="0">
                <a:solidFill>
                  <a:srgbClr val="FFFFFF"/>
                </a:solidFill>
                <a:latin typeface="Verdana"/>
                <a:cs typeface="Verdana"/>
              </a:rPr>
              <a:t>future</a:t>
            </a:r>
            <a:r>
              <a:rPr sz="2000" spc="-175" dirty="0">
                <a:solidFill>
                  <a:srgbClr val="FFFFFF"/>
                </a:solidFill>
                <a:latin typeface="Verdana"/>
                <a:cs typeface="Verdana"/>
              </a:rPr>
              <a:t> </a:t>
            </a:r>
            <a:r>
              <a:rPr sz="2000" spc="-140" dirty="0">
                <a:solidFill>
                  <a:srgbClr val="FFFFFF"/>
                </a:solidFill>
                <a:latin typeface="Verdana"/>
                <a:cs typeface="Verdana"/>
              </a:rPr>
              <a:t>events.</a:t>
            </a:r>
            <a:r>
              <a:rPr sz="2000" spc="-180" dirty="0">
                <a:solidFill>
                  <a:srgbClr val="FFFFFF"/>
                </a:solidFill>
                <a:latin typeface="Verdana"/>
                <a:cs typeface="Verdana"/>
              </a:rPr>
              <a:t> </a:t>
            </a:r>
            <a:r>
              <a:rPr sz="2000" spc="-225" dirty="0">
                <a:solidFill>
                  <a:srgbClr val="FFFFFF"/>
                </a:solidFill>
                <a:latin typeface="Verdana"/>
                <a:cs typeface="Verdana"/>
              </a:rPr>
              <a:t>It  </a:t>
            </a:r>
            <a:r>
              <a:rPr sz="2000" spc="-65" dirty="0">
                <a:solidFill>
                  <a:srgbClr val="FFFFFF"/>
                </a:solidFill>
                <a:latin typeface="Verdana"/>
                <a:cs typeface="Verdana"/>
              </a:rPr>
              <a:t>incorporates </a:t>
            </a:r>
            <a:r>
              <a:rPr sz="2000" spc="-80" dirty="0">
                <a:solidFill>
                  <a:srgbClr val="FFFFFF"/>
                </a:solidFill>
                <a:latin typeface="Verdana"/>
                <a:cs typeface="Verdana"/>
              </a:rPr>
              <a:t>algorithms </a:t>
            </a:r>
            <a:r>
              <a:rPr sz="2000" spc="-70" dirty="0">
                <a:solidFill>
                  <a:srgbClr val="FFFFFF"/>
                </a:solidFill>
                <a:latin typeface="Verdana"/>
                <a:cs typeface="Verdana"/>
              </a:rPr>
              <a:t>to </a:t>
            </a:r>
            <a:r>
              <a:rPr sz="2000" spc="-120" dirty="0">
                <a:solidFill>
                  <a:srgbClr val="FFFFFF"/>
                </a:solidFill>
                <a:latin typeface="Verdana"/>
                <a:cs typeface="Verdana"/>
              </a:rPr>
              <a:t>explore, </a:t>
            </a:r>
            <a:r>
              <a:rPr sz="2000" spc="-95" dirty="0">
                <a:solidFill>
                  <a:srgbClr val="FFFFFF"/>
                </a:solidFill>
                <a:latin typeface="Verdana"/>
                <a:cs typeface="Verdana"/>
              </a:rPr>
              <a:t>analyze, </a:t>
            </a:r>
            <a:r>
              <a:rPr sz="2000" spc="-90" dirty="0">
                <a:solidFill>
                  <a:srgbClr val="FFFFFF"/>
                </a:solidFill>
                <a:latin typeface="Verdana"/>
                <a:cs typeface="Verdana"/>
              </a:rPr>
              <a:t>classify, </a:t>
            </a:r>
            <a:r>
              <a:rPr sz="2000" spc="-114" dirty="0">
                <a:solidFill>
                  <a:srgbClr val="FFFFFF"/>
                </a:solidFill>
                <a:latin typeface="Verdana"/>
                <a:cs typeface="Verdana"/>
              </a:rPr>
              <a:t>relate, </a:t>
            </a:r>
            <a:r>
              <a:rPr sz="2000" spc="-45" dirty="0">
                <a:solidFill>
                  <a:srgbClr val="FFFFFF"/>
                </a:solidFill>
                <a:latin typeface="Verdana"/>
                <a:cs typeface="Verdana"/>
              </a:rPr>
              <a:t>and  </a:t>
            </a:r>
            <a:r>
              <a:rPr sz="2000" spc="-80" dirty="0">
                <a:solidFill>
                  <a:srgbClr val="FFFFFF"/>
                </a:solidFill>
                <a:latin typeface="Verdana"/>
                <a:cs typeface="Verdana"/>
              </a:rPr>
              <a:t>partition </a:t>
            </a:r>
            <a:r>
              <a:rPr sz="2000" spc="-35" dirty="0">
                <a:solidFill>
                  <a:srgbClr val="FFFFFF"/>
                </a:solidFill>
                <a:latin typeface="Verdana"/>
                <a:cs typeface="Verdana"/>
              </a:rPr>
              <a:t>data</a:t>
            </a:r>
            <a:r>
              <a:rPr sz="2000" spc="-315" dirty="0">
                <a:solidFill>
                  <a:srgbClr val="FFFFFF"/>
                </a:solidFill>
                <a:latin typeface="Verdana"/>
                <a:cs typeface="Verdana"/>
              </a:rPr>
              <a:t> </a:t>
            </a:r>
            <a:r>
              <a:rPr sz="2000" spc="-100" dirty="0">
                <a:solidFill>
                  <a:srgbClr val="FFFFFF"/>
                </a:solidFill>
                <a:latin typeface="Verdana"/>
                <a:cs typeface="Verdana"/>
              </a:rPr>
              <a:t>sets</a:t>
            </a:r>
            <a:endParaRPr sz="2000">
              <a:latin typeface="Verdana"/>
              <a:cs typeface="Verdana"/>
            </a:endParaRPr>
          </a:p>
        </p:txBody>
      </p:sp>
      <p:sp>
        <p:nvSpPr>
          <p:cNvPr id="4" name="object 4"/>
          <p:cNvSpPr/>
          <p:nvPr/>
        </p:nvSpPr>
        <p:spPr>
          <a:xfrm>
            <a:off x="3278123" y="3688079"/>
            <a:ext cx="3078479" cy="316991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15"/>
          </p:nvPr>
        </p:nvSpPr>
        <p:spPr>
          <a:xfrm>
            <a:off x="8765158" y="6511849"/>
            <a:ext cx="255270" cy="21590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70" dirty="0"/>
              <a:pPr marL="38100">
                <a:lnSpc>
                  <a:spcPct val="100000"/>
                </a:lnSpc>
                <a:spcBef>
                  <a:spcPts val="100"/>
                </a:spcBef>
              </a:pPr>
              <a:t>57</a:t>
            </a:fld>
            <a:endParaRPr spc="-70" dirty="0"/>
          </a:p>
        </p:txBody>
      </p:sp>
      <p:sp>
        <p:nvSpPr>
          <p:cNvPr id="2" name="object 2"/>
          <p:cNvSpPr txBox="1">
            <a:spLocks noGrp="1"/>
          </p:cNvSpPr>
          <p:nvPr>
            <p:ph type="title"/>
          </p:nvPr>
        </p:nvSpPr>
        <p:spPr>
          <a:xfrm>
            <a:off x="1353692" y="378943"/>
            <a:ext cx="7256908" cy="659155"/>
          </a:xfrm>
          <a:prstGeom prst="rect">
            <a:avLst/>
          </a:prstGeom>
        </p:spPr>
        <p:txBody>
          <a:bodyPr vert="horz" wrap="square" lIns="0" tIns="12700" rIns="0" bIns="0" rtlCol="0">
            <a:spAutoFit/>
          </a:bodyPr>
          <a:lstStyle/>
          <a:p>
            <a:pPr marL="12700">
              <a:lnSpc>
                <a:spcPct val="100000"/>
              </a:lnSpc>
              <a:spcBef>
                <a:spcPts val="100"/>
              </a:spcBef>
            </a:pPr>
            <a:r>
              <a:rPr spc="-300" dirty="0"/>
              <a:t>FORENSIC </a:t>
            </a:r>
            <a:r>
              <a:rPr spc="-330" dirty="0"/>
              <a:t>AUDIT</a:t>
            </a:r>
            <a:r>
              <a:rPr spc="-10" dirty="0"/>
              <a:t> </a:t>
            </a:r>
            <a:r>
              <a:rPr spc="-290" dirty="0"/>
              <a:t>TECHNIQUES</a:t>
            </a:r>
          </a:p>
        </p:txBody>
      </p:sp>
      <p:sp>
        <p:nvSpPr>
          <p:cNvPr id="3" name="object 3"/>
          <p:cNvSpPr txBox="1"/>
          <p:nvPr/>
        </p:nvSpPr>
        <p:spPr>
          <a:xfrm>
            <a:off x="1224178" y="1297686"/>
            <a:ext cx="6958965" cy="2190750"/>
          </a:xfrm>
          <a:prstGeom prst="rect">
            <a:avLst/>
          </a:prstGeom>
        </p:spPr>
        <p:txBody>
          <a:bodyPr vert="horz" wrap="square" lIns="0" tIns="12065" rIns="0" bIns="0" rtlCol="0">
            <a:spAutoFit/>
          </a:bodyPr>
          <a:lstStyle/>
          <a:p>
            <a:pPr marL="12700" algn="just">
              <a:lnSpc>
                <a:spcPct val="100000"/>
              </a:lnSpc>
              <a:spcBef>
                <a:spcPts val="95"/>
              </a:spcBef>
            </a:pPr>
            <a:r>
              <a:rPr sz="2200" b="1" spc="-180" dirty="0">
                <a:solidFill>
                  <a:srgbClr val="FFFFFF"/>
                </a:solidFill>
                <a:latin typeface="Verdana"/>
                <a:cs typeface="Verdana"/>
              </a:rPr>
              <a:t>Software and</a:t>
            </a:r>
            <a:r>
              <a:rPr sz="2200" b="1" spc="-85" dirty="0">
                <a:solidFill>
                  <a:srgbClr val="FFFFFF"/>
                </a:solidFill>
                <a:latin typeface="Verdana"/>
                <a:cs typeface="Verdana"/>
              </a:rPr>
              <a:t> </a:t>
            </a:r>
            <a:r>
              <a:rPr sz="2200" b="1" spc="-170" dirty="0">
                <a:solidFill>
                  <a:srgbClr val="FFFFFF"/>
                </a:solidFill>
                <a:latin typeface="Verdana"/>
                <a:cs typeface="Verdana"/>
              </a:rPr>
              <a:t>tools</a:t>
            </a:r>
            <a:endParaRPr sz="2200" dirty="0">
              <a:latin typeface="Verdana"/>
              <a:cs typeface="Verdana"/>
            </a:endParaRPr>
          </a:p>
          <a:p>
            <a:pPr marL="12700" marR="5080" algn="just">
              <a:lnSpc>
                <a:spcPct val="100000"/>
              </a:lnSpc>
              <a:spcBef>
                <a:spcPts val="2405"/>
              </a:spcBef>
            </a:pPr>
            <a:r>
              <a:rPr sz="2000" spc="-85" dirty="0">
                <a:solidFill>
                  <a:srgbClr val="FFFFFF"/>
                </a:solidFill>
                <a:latin typeface="Verdana"/>
                <a:cs typeface="Verdana"/>
              </a:rPr>
              <a:t>Generalized </a:t>
            </a:r>
            <a:r>
              <a:rPr sz="2000" spc="-80" dirty="0">
                <a:solidFill>
                  <a:srgbClr val="FFFFFF"/>
                </a:solidFill>
                <a:latin typeface="Verdana"/>
                <a:cs typeface="Verdana"/>
              </a:rPr>
              <a:t>audit </a:t>
            </a:r>
            <a:r>
              <a:rPr sz="2000" spc="-65" dirty="0">
                <a:solidFill>
                  <a:srgbClr val="FFFFFF"/>
                </a:solidFill>
                <a:latin typeface="Verdana"/>
                <a:cs typeface="Verdana"/>
              </a:rPr>
              <a:t>software </a:t>
            </a:r>
            <a:r>
              <a:rPr sz="2000" spc="-114" dirty="0">
                <a:solidFill>
                  <a:srgbClr val="FFFFFF"/>
                </a:solidFill>
                <a:latin typeface="Verdana"/>
                <a:cs typeface="Verdana"/>
              </a:rPr>
              <a:t>is </a:t>
            </a:r>
            <a:r>
              <a:rPr sz="2000" spc="5" dirty="0">
                <a:solidFill>
                  <a:srgbClr val="FFFFFF"/>
                </a:solidFill>
                <a:latin typeface="Verdana"/>
                <a:cs typeface="Verdana"/>
              </a:rPr>
              <a:t>a </a:t>
            </a:r>
            <a:r>
              <a:rPr sz="2000" spc="-45" dirty="0">
                <a:solidFill>
                  <a:srgbClr val="FFFFFF"/>
                </a:solidFill>
                <a:latin typeface="Verdana"/>
                <a:cs typeface="Verdana"/>
              </a:rPr>
              <a:t>category </a:t>
            </a:r>
            <a:r>
              <a:rPr sz="2000" spc="-10" dirty="0">
                <a:solidFill>
                  <a:srgbClr val="FFFFFF"/>
                </a:solidFill>
                <a:latin typeface="Verdana"/>
                <a:cs typeface="Verdana"/>
              </a:rPr>
              <a:t>of </a:t>
            </a:r>
            <a:r>
              <a:rPr sz="2000" spc="-65" dirty="0">
                <a:solidFill>
                  <a:srgbClr val="FFFFFF"/>
                </a:solidFill>
                <a:latin typeface="Verdana"/>
                <a:cs typeface="Verdana"/>
              </a:rPr>
              <a:t>CAAT to  </a:t>
            </a:r>
            <a:r>
              <a:rPr sz="2000" spc="-85" dirty="0">
                <a:solidFill>
                  <a:srgbClr val="FFFFFF"/>
                </a:solidFill>
                <a:latin typeface="Verdana"/>
                <a:cs typeface="Verdana"/>
              </a:rPr>
              <a:t>undertake </a:t>
            </a:r>
            <a:r>
              <a:rPr sz="2000" spc="-35" dirty="0">
                <a:solidFill>
                  <a:srgbClr val="FFFFFF"/>
                </a:solidFill>
                <a:latin typeface="Verdana"/>
                <a:cs typeface="Verdana"/>
              </a:rPr>
              <a:t>data </a:t>
            </a:r>
            <a:r>
              <a:rPr sz="2000" spc="-110" dirty="0">
                <a:solidFill>
                  <a:srgbClr val="FFFFFF"/>
                </a:solidFill>
                <a:latin typeface="Verdana"/>
                <a:cs typeface="Verdana"/>
              </a:rPr>
              <a:t>extraction, </a:t>
            </a:r>
            <a:r>
              <a:rPr sz="2000" spc="-85" dirty="0">
                <a:solidFill>
                  <a:srgbClr val="FFFFFF"/>
                </a:solidFill>
                <a:latin typeface="Verdana"/>
                <a:cs typeface="Verdana"/>
              </a:rPr>
              <a:t>summarization </a:t>
            </a:r>
            <a:r>
              <a:rPr sz="2000" spc="-45" dirty="0">
                <a:solidFill>
                  <a:srgbClr val="FFFFFF"/>
                </a:solidFill>
                <a:latin typeface="Verdana"/>
                <a:cs typeface="Verdana"/>
              </a:rPr>
              <a:t>and </a:t>
            </a:r>
            <a:r>
              <a:rPr sz="2000" spc="-55" dirty="0">
                <a:solidFill>
                  <a:srgbClr val="FFFFFF"/>
                </a:solidFill>
                <a:latin typeface="Verdana"/>
                <a:cs typeface="Verdana"/>
              </a:rPr>
              <a:t>analytical  </a:t>
            </a:r>
            <a:r>
              <a:rPr sz="2000" spc="-145" dirty="0">
                <a:solidFill>
                  <a:srgbClr val="FFFFFF"/>
                </a:solidFill>
                <a:latin typeface="Verdana"/>
                <a:cs typeface="Verdana"/>
              </a:rPr>
              <a:t>skills. </a:t>
            </a:r>
            <a:r>
              <a:rPr sz="2000" spc="-90" dirty="0">
                <a:solidFill>
                  <a:srgbClr val="FFFFFF"/>
                </a:solidFill>
                <a:latin typeface="Verdana"/>
                <a:cs typeface="Verdana"/>
              </a:rPr>
              <a:t>Currently </a:t>
            </a:r>
            <a:r>
              <a:rPr sz="2000" spc="-105" dirty="0">
                <a:solidFill>
                  <a:srgbClr val="FFFFFF"/>
                </a:solidFill>
                <a:latin typeface="Verdana"/>
                <a:cs typeface="Verdana"/>
              </a:rPr>
              <a:t>the </a:t>
            </a:r>
            <a:r>
              <a:rPr sz="2000" spc="-80" dirty="0">
                <a:solidFill>
                  <a:srgbClr val="FFFFFF"/>
                </a:solidFill>
                <a:latin typeface="Verdana"/>
                <a:cs typeface="Verdana"/>
              </a:rPr>
              <a:t>latest </a:t>
            </a:r>
            <a:r>
              <a:rPr sz="2000" spc="-95" dirty="0">
                <a:solidFill>
                  <a:srgbClr val="FFFFFF"/>
                </a:solidFill>
                <a:latin typeface="Verdana"/>
                <a:cs typeface="Verdana"/>
              </a:rPr>
              <a:t>version </a:t>
            </a:r>
            <a:r>
              <a:rPr sz="2000" spc="-15" dirty="0">
                <a:solidFill>
                  <a:srgbClr val="FFFFFF"/>
                </a:solidFill>
                <a:latin typeface="Verdana"/>
                <a:cs typeface="Verdana"/>
              </a:rPr>
              <a:t>of </a:t>
            </a:r>
            <a:r>
              <a:rPr sz="2000" spc="-70" dirty="0">
                <a:solidFill>
                  <a:srgbClr val="FFFFFF"/>
                </a:solidFill>
                <a:latin typeface="Verdana"/>
                <a:cs typeface="Verdana"/>
              </a:rPr>
              <a:t>generalized </a:t>
            </a:r>
            <a:r>
              <a:rPr sz="2000" spc="-80" dirty="0">
                <a:solidFill>
                  <a:srgbClr val="FFFFFF"/>
                </a:solidFill>
                <a:latin typeface="Verdana"/>
                <a:cs typeface="Verdana"/>
              </a:rPr>
              <a:t>audit  </a:t>
            </a:r>
            <a:r>
              <a:rPr sz="2000" spc="-65" dirty="0">
                <a:solidFill>
                  <a:srgbClr val="FFFFFF"/>
                </a:solidFill>
                <a:latin typeface="Verdana"/>
                <a:cs typeface="Verdana"/>
              </a:rPr>
              <a:t>software</a:t>
            </a:r>
            <a:r>
              <a:rPr sz="2000" spc="-185" dirty="0">
                <a:solidFill>
                  <a:srgbClr val="FFFFFF"/>
                </a:solidFill>
                <a:latin typeface="Verdana"/>
                <a:cs typeface="Verdana"/>
              </a:rPr>
              <a:t> </a:t>
            </a:r>
            <a:r>
              <a:rPr sz="2000" spc="-85" dirty="0">
                <a:solidFill>
                  <a:srgbClr val="FFFFFF"/>
                </a:solidFill>
                <a:latin typeface="Verdana"/>
                <a:cs typeface="Verdana"/>
              </a:rPr>
              <a:t>includes</a:t>
            </a:r>
            <a:r>
              <a:rPr sz="2000" spc="-200" dirty="0">
                <a:solidFill>
                  <a:srgbClr val="FFFFFF"/>
                </a:solidFill>
                <a:latin typeface="Verdana"/>
                <a:cs typeface="Verdana"/>
              </a:rPr>
              <a:t> </a:t>
            </a:r>
            <a:r>
              <a:rPr sz="2000" spc="-105" dirty="0">
                <a:solidFill>
                  <a:srgbClr val="FFFFFF"/>
                </a:solidFill>
                <a:latin typeface="Verdana"/>
                <a:cs typeface="Verdana"/>
              </a:rPr>
              <a:t>the</a:t>
            </a:r>
            <a:r>
              <a:rPr sz="2000" spc="-160" dirty="0">
                <a:solidFill>
                  <a:srgbClr val="FFFFFF"/>
                </a:solidFill>
                <a:latin typeface="Verdana"/>
                <a:cs typeface="Verdana"/>
              </a:rPr>
              <a:t> </a:t>
            </a:r>
            <a:r>
              <a:rPr sz="2000" spc="-80" dirty="0">
                <a:solidFill>
                  <a:srgbClr val="FFFFFF"/>
                </a:solidFill>
                <a:latin typeface="Verdana"/>
                <a:cs typeface="Verdana"/>
              </a:rPr>
              <a:t>audit</a:t>
            </a:r>
            <a:r>
              <a:rPr sz="2000" spc="-195" dirty="0">
                <a:solidFill>
                  <a:srgbClr val="FFFFFF"/>
                </a:solidFill>
                <a:latin typeface="Verdana"/>
                <a:cs typeface="Verdana"/>
              </a:rPr>
              <a:t> </a:t>
            </a:r>
            <a:r>
              <a:rPr sz="2000" spc="-60" dirty="0">
                <a:solidFill>
                  <a:srgbClr val="FFFFFF"/>
                </a:solidFill>
                <a:latin typeface="Verdana"/>
                <a:cs typeface="Verdana"/>
              </a:rPr>
              <a:t>command</a:t>
            </a:r>
            <a:r>
              <a:rPr sz="2000" spc="-185" dirty="0">
                <a:solidFill>
                  <a:srgbClr val="FFFFFF"/>
                </a:solidFill>
                <a:latin typeface="Verdana"/>
                <a:cs typeface="Verdana"/>
              </a:rPr>
              <a:t> </a:t>
            </a:r>
            <a:r>
              <a:rPr sz="2000" spc="-85" dirty="0">
                <a:solidFill>
                  <a:srgbClr val="FFFFFF"/>
                </a:solidFill>
                <a:latin typeface="Verdana"/>
                <a:cs typeface="Verdana"/>
              </a:rPr>
              <a:t>language,</a:t>
            </a:r>
            <a:r>
              <a:rPr sz="2000" spc="-190" dirty="0">
                <a:solidFill>
                  <a:srgbClr val="FFFFFF"/>
                </a:solidFill>
                <a:latin typeface="Verdana"/>
                <a:cs typeface="Verdana"/>
              </a:rPr>
              <a:t> </a:t>
            </a:r>
            <a:r>
              <a:rPr sz="2000" spc="-90" dirty="0">
                <a:solidFill>
                  <a:srgbClr val="FFFFFF"/>
                </a:solidFill>
                <a:latin typeface="Verdana"/>
                <a:cs typeface="Verdana"/>
              </a:rPr>
              <a:t>interactive  </a:t>
            </a:r>
            <a:r>
              <a:rPr sz="2000" spc="-35" dirty="0">
                <a:solidFill>
                  <a:srgbClr val="FFFFFF"/>
                </a:solidFill>
                <a:latin typeface="Verdana"/>
                <a:cs typeface="Verdana"/>
              </a:rPr>
              <a:t>data</a:t>
            </a:r>
            <a:r>
              <a:rPr sz="2000" spc="-195" dirty="0">
                <a:solidFill>
                  <a:srgbClr val="FFFFFF"/>
                </a:solidFill>
                <a:latin typeface="Verdana"/>
                <a:cs typeface="Verdana"/>
              </a:rPr>
              <a:t> </a:t>
            </a:r>
            <a:r>
              <a:rPr sz="2000" spc="-85" dirty="0">
                <a:solidFill>
                  <a:srgbClr val="FFFFFF"/>
                </a:solidFill>
                <a:latin typeface="Verdana"/>
                <a:cs typeface="Verdana"/>
              </a:rPr>
              <a:t>extraction</a:t>
            </a:r>
            <a:r>
              <a:rPr sz="2000" spc="-200" dirty="0">
                <a:solidFill>
                  <a:srgbClr val="FFFFFF"/>
                </a:solidFill>
                <a:latin typeface="Verdana"/>
                <a:cs typeface="Verdana"/>
              </a:rPr>
              <a:t> </a:t>
            </a:r>
            <a:r>
              <a:rPr sz="2000" spc="-45" dirty="0">
                <a:solidFill>
                  <a:srgbClr val="FFFFFF"/>
                </a:solidFill>
                <a:latin typeface="Verdana"/>
                <a:cs typeface="Verdana"/>
              </a:rPr>
              <a:t>and</a:t>
            </a:r>
            <a:r>
              <a:rPr sz="2000" spc="-195" dirty="0">
                <a:solidFill>
                  <a:srgbClr val="FFFFFF"/>
                </a:solidFill>
                <a:latin typeface="Verdana"/>
                <a:cs typeface="Verdana"/>
              </a:rPr>
              <a:t> </a:t>
            </a:r>
            <a:r>
              <a:rPr sz="2000" spc="-70" dirty="0">
                <a:solidFill>
                  <a:srgbClr val="FFFFFF"/>
                </a:solidFill>
                <a:latin typeface="Verdana"/>
                <a:cs typeface="Verdana"/>
              </a:rPr>
              <a:t>analysis</a:t>
            </a:r>
            <a:r>
              <a:rPr sz="2000" spc="-200" dirty="0">
                <a:solidFill>
                  <a:srgbClr val="FFFFFF"/>
                </a:solidFill>
                <a:latin typeface="Verdana"/>
                <a:cs typeface="Verdana"/>
              </a:rPr>
              <a:t> </a:t>
            </a:r>
            <a:r>
              <a:rPr sz="2000" spc="-160" dirty="0">
                <a:solidFill>
                  <a:srgbClr val="FFFFFF"/>
                </a:solidFill>
                <a:latin typeface="Verdana"/>
                <a:cs typeface="Verdana"/>
              </a:rPr>
              <a:t>(IDEA)</a:t>
            </a:r>
            <a:r>
              <a:rPr sz="2000" spc="-165" dirty="0">
                <a:solidFill>
                  <a:srgbClr val="FFFFFF"/>
                </a:solidFill>
                <a:latin typeface="Verdana"/>
                <a:cs typeface="Verdana"/>
              </a:rPr>
              <a:t> </a:t>
            </a:r>
            <a:r>
              <a:rPr sz="2000" spc="-50" dirty="0">
                <a:solidFill>
                  <a:srgbClr val="FFFFFF"/>
                </a:solidFill>
                <a:latin typeface="Verdana"/>
                <a:cs typeface="Verdana"/>
              </a:rPr>
              <a:t>and</a:t>
            </a:r>
            <a:r>
              <a:rPr sz="2000" spc="-165" dirty="0">
                <a:solidFill>
                  <a:srgbClr val="FFFFFF"/>
                </a:solidFill>
                <a:latin typeface="Verdana"/>
                <a:cs typeface="Verdana"/>
              </a:rPr>
              <a:t> </a:t>
            </a:r>
            <a:r>
              <a:rPr sz="2000" spc="-65" dirty="0">
                <a:solidFill>
                  <a:srgbClr val="FFFFFF"/>
                </a:solidFill>
                <a:latin typeface="Verdana"/>
                <a:cs typeface="Verdana"/>
              </a:rPr>
              <a:t>Panaudit</a:t>
            </a:r>
            <a:r>
              <a:rPr sz="2000" spc="-200" dirty="0">
                <a:solidFill>
                  <a:srgbClr val="FFFFFF"/>
                </a:solidFill>
                <a:latin typeface="Verdana"/>
                <a:cs typeface="Verdana"/>
              </a:rPr>
              <a:t> </a:t>
            </a:r>
            <a:r>
              <a:rPr sz="2000" spc="-365" dirty="0">
                <a:solidFill>
                  <a:srgbClr val="FFFFFF"/>
                </a:solidFill>
                <a:latin typeface="Verdana"/>
                <a:cs typeface="Verdana"/>
              </a:rPr>
              <a:t>.</a:t>
            </a:r>
            <a:endParaRPr sz="2000" dirty="0">
              <a:latin typeface="Verdana"/>
              <a:cs typeface="Verdana"/>
            </a:endParaRPr>
          </a:p>
        </p:txBody>
      </p:sp>
      <p:sp>
        <p:nvSpPr>
          <p:cNvPr id="4" name="object 4"/>
          <p:cNvSpPr txBox="1"/>
          <p:nvPr/>
        </p:nvSpPr>
        <p:spPr>
          <a:xfrm>
            <a:off x="1219200" y="3886200"/>
            <a:ext cx="7221855" cy="1550670"/>
          </a:xfrm>
          <a:prstGeom prst="rect">
            <a:avLst/>
          </a:prstGeom>
        </p:spPr>
        <p:txBody>
          <a:bodyPr vert="horz" wrap="square" lIns="0" tIns="12700" rIns="0" bIns="0" rtlCol="0">
            <a:spAutoFit/>
          </a:bodyPr>
          <a:lstStyle/>
          <a:p>
            <a:pPr marL="12700" marR="5080" algn="just">
              <a:lnSpc>
                <a:spcPct val="100000"/>
              </a:lnSpc>
              <a:spcBef>
                <a:spcPts val="100"/>
              </a:spcBef>
              <a:buFont typeface="Arial" pitchFamily="34" charset="0"/>
              <a:buChar char="•"/>
            </a:pPr>
            <a:r>
              <a:rPr sz="2000" spc="-105" dirty="0">
                <a:solidFill>
                  <a:srgbClr val="FFFFFF"/>
                </a:solidFill>
                <a:latin typeface="Verdana"/>
                <a:cs typeface="Verdana"/>
              </a:rPr>
              <a:t>Due </a:t>
            </a:r>
            <a:r>
              <a:rPr sz="2000" spc="-70" dirty="0">
                <a:solidFill>
                  <a:srgbClr val="FFFFFF"/>
                </a:solidFill>
                <a:latin typeface="Verdana"/>
                <a:cs typeface="Verdana"/>
              </a:rPr>
              <a:t>to </a:t>
            </a:r>
            <a:r>
              <a:rPr sz="2000" spc="-105" dirty="0">
                <a:solidFill>
                  <a:srgbClr val="FFFFFF"/>
                </a:solidFill>
                <a:latin typeface="Verdana"/>
                <a:cs typeface="Verdana"/>
              </a:rPr>
              <a:t>the </a:t>
            </a:r>
            <a:r>
              <a:rPr sz="2000" spc="-85" dirty="0">
                <a:solidFill>
                  <a:srgbClr val="FFFFFF"/>
                </a:solidFill>
                <a:latin typeface="Verdana"/>
                <a:cs typeface="Verdana"/>
              </a:rPr>
              <a:t>shortcomings </a:t>
            </a:r>
            <a:r>
              <a:rPr sz="2000" spc="-10" dirty="0">
                <a:solidFill>
                  <a:srgbClr val="FFFFFF"/>
                </a:solidFill>
                <a:latin typeface="Verdana"/>
                <a:cs typeface="Verdana"/>
              </a:rPr>
              <a:t>of </a:t>
            </a:r>
            <a:r>
              <a:rPr sz="2000" spc="-70" dirty="0">
                <a:solidFill>
                  <a:srgbClr val="FFFFFF"/>
                </a:solidFill>
                <a:latin typeface="Verdana"/>
                <a:cs typeface="Verdana"/>
              </a:rPr>
              <a:t>generalized </a:t>
            </a:r>
            <a:r>
              <a:rPr sz="2000" spc="-80" dirty="0">
                <a:solidFill>
                  <a:srgbClr val="FFFFFF"/>
                </a:solidFill>
                <a:latin typeface="Verdana"/>
                <a:cs typeface="Verdana"/>
              </a:rPr>
              <a:t>audit </a:t>
            </a:r>
            <a:r>
              <a:rPr sz="2000" spc="-95" dirty="0">
                <a:solidFill>
                  <a:srgbClr val="FFFFFF"/>
                </a:solidFill>
                <a:latin typeface="Verdana"/>
                <a:cs typeface="Verdana"/>
              </a:rPr>
              <a:t>software,  </a:t>
            </a:r>
            <a:r>
              <a:rPr sz="2000" spc="-70" dirty="0">
                <a:solidFill>
                  <a:srgbClr val="FFFFFF"/>
                </a:solidFill>
                <a:latin typeface="Verdana"/>
                <a:cs typeface="Verdana"/>
              </a:rPr>
              <a:t>common</a:t>
            </a:r>
            <a:r>
              <a:rPr sz="2000" spc="-180" dirty="0">
                <a:solidFill>
                  <a:srgbClr val="FFFFFF"/>
                </a:solidFill>
                <a:latin typeface="Verdana"/>
                <a:cs typeface="Verdana"/>
              </a:rPr>
              <a:t> </a:t>
            </a:r>
            <a:r>
              <a:rPr sz="2000" spc="-65" dirty="0">
                <a:solidFill>
                  <a:srgbClr val="FFFFFF"/>
                </a:solidFill>
                <a:latin typeface="Verdana"/>
                <a:cs typeface="Verdana"/>
              </a:rPr>
              <a:t>software</a:t>
            </a:r>
            <a:r>
              <a:rPr sz="2000" spc="-185" dirty="0">
                <a:solidFill>
                  <a:srgbClr val="FFFFFF"/>
                </a:solidFill>
                <a:latin typeface="Verdana"/>
                <a:cs typeface="Verdana"/>
              </a:rPr>
              <a:t> </a:t>
            </a:r>
            <a:r>
              <a:rPr sz="2000" spc="-75" dirty="0">
                <a:solidFill>
                  <a:srgbClr val="FFFFFF"/>
                </a:solidFill>
                <a:latin typeface="Verdana"/>
                <a:cs typeface="Verdana"/>
              </a:rPr>
              <a:t>tools</a:t>
            </a:r>
            <a:r>
              <a:rPr sz="2000" spc="-160" dirty="0">
                <a:solidFill>
                  <a:srgbClr val="FFFFFF"/>
                </a:solidFill>
                <a:latin typeface="Verdana"/>
                <a:cs typeface="Verdana"/>
              </a:rPr>
              <a:t> </a:t>
            </a:r>
            <a:r>
              <a:rPr sz="2000" spc="-80" dirty="0">
                <a:solidFill>
                  <a:srgbClr val="FFFFFF"/>
                </a:solidFill>
                <a:latin typeface="Verdana"/>
                <a:cs typeface="Verdana"/>
              </a:rPr>
              <a:t>have</a:t>
            </a:r>
            <a:r>
              <a:rPr sz="2000" spc="-170" dirty="0">
                <a:solidFill>
                  <a:srgbClr val="FFFFFF"/>
                </a:solidFill>
                <a:latin typeface="Verdana"/>
                <a:cs typeface="Verdana"/>
              </a:rPr>
              <a:t> </a:t>
            </a:r>
            <a:r>
              <a:rPr sz="2000" spc="-60" dirty="0">
                <a:solidFill>
                  <a:srgbClr val="FFFFFF"/>
                </a:solidFill>
                <a:latin typeface="Verdana"/>
                <a:cs typeface="Verdana"/>
              </a:rPr>
              <a:t>become</a:t>
            </a:r>
            <a:r>
              <a:rPr sz="2000" spc="-190" dirty="0">
                <a:solidFill>
                  <a:srgbClr val="FFFFFF"/>
                </a:solidFill>
                <a:latin typeface="Verdana"/>
                <a:cs typeface="Verdana"/>
              </a:rPr>
              <a:t> </a:t>
            </a:r>
            <a:r>
              <a:rPr sz="2000" spc="-80" dirty="0">
                <a:solidFill>
                  <a:srgbClr val="FFFFFF"/>
                </a:solidFill>
                <a:latin typeface="Verdana"/>
                <a:cs typeface="Verdana"/>
              </a:rPr>
              <a:t>more</a:t>
            </a:r>
            <a:r>
              <a:rPr sz="2000" spc="-160" dirty="0">
                <a:solidFill>
                  <a:srgbClr val="FFFFFF"/>
                </a:solidFill>
                <a:latin typeface="Verdana"/>
                <a:cs typeface="Verdana"/>
              </a:rPr>
              <a:t> </a:t>
            </a:r>
            <a:r>
              <a:rPr sz="2000" spc="-60" dirty="0">
                <a:solidFill>
                  <a:srgbClr val="FFFFFF"/>
                </a:solidFill>
                <a:latin typeface="Verdana"/>
                <a:cs typeface="Verdana"/>
              </a:rPr>
              <a:t>popular</a:t>
            </a:r>
            <a:r>
              <a:rPr sz="2000" spc="-180" dirty="0">
                <a:solidFill>
                  <a:srgbClr val="FFFFFF"/>
                </a:solidFill>
                <a:latin typeface="Verdana"/>
                <a:cs typeface="Verdana"/>
              </a:rPr>
              <a:t> </a:t>
            </a:r>
            <a:r>
              <a:rPr sz="2000" spc="-80" dirty="0">
                <a:solidFill>
                  <a:srgbClr val="FFFFFF"/>
                </a:solidFill>
                <a:latin typeface="Verdana"/>
                <a:cs typeface="Verdana"/>
              </a:rPr>
              <a:t>over</a:t>
            </a:r>
            <a:r>
              <a:rPr sz="2000" spc="-145" dirty="0">
                <a:solidFill>
                  <a:srgbClr val="FFFFFF"/>
                </a:solidFill>
                <a:latin typeface="Verdana"/>
                <a:cs typeface="Verdana"/>
              </a:rPr>
              <a:t> </a:t>
            </a:r>
            <a:r>
              <a:rPr sz="2000" spc="-105" dirty="0">
                <a:solidFill>
                  <a:srgbClr val="FFFFFF"/>
                </a:solidFill>
                <a:latin typeface="Verdana"/>
                <a:cs typeface="Verdana"/>
              </a:rPr>
              <a:t>the  time</a:t>
            </a:r>
            <a:r>
              <a:rPr sz="2000" spc="-180" dirty="0">
                <a:solidFill>
                  <a:srgbClr val="FFFFFF"/>
                </a:solidFill>
                <a:latin typeface="Verdana"/>
                <a:cs typeface="Verdana"/>
              </a:rPr>
              <a:t> </a:t>
            </a:r>
            <a:r>
              <a:rPr sz="2000" spc="-110" dirty="0">
                <a:solidFill>
                  <a:srgbClr val="FFFFFF"/>
                </a:solidFill>
                <a:latin typeface="Verdana"/>
                <a:cs typeface="Verdana"/>
              </a:rPr>
              <a:t>period.</a:t>
            </a:r>
            <a:r>
              <a:rPr sz="2000" spc="-180" dirty="0">
                <a:solidFill>
                  <a:srgbClr val="FFFFFF"/>
                </a:solidFill>
                <a:latin typeface="Verdana"/>
                <a:cs typeface="Verdana"/>
              </a:rPr>
              <a:t> </a:t>
            </a:r>
            <a:r>
              <a:rPr sz="2000" spc="-90" dirty="0">
                <a:solidFill>
                  <a:srgbClr val="FFFFFF"/>
                </a:solidFill>
                <a:latin typeface="Verdana"/>
                <a:cs typeface="Verdana"/>
              </a:rPr>
              <a:t>Spreadsheets</a:t>
            </a:r>
            <a:r>
              <a:rPr sz="2000" spc="-190" dirty="0">
                <a:solidFill>
                  <a:srgbClr val="FFFFFF"/>
                </a:solidFill>
                <a:latin typeface="Verdana"/>
                <a:cs typeface="Verdana"/>
              </a:rPr>
              <a:t> </a:t>
            </a:r>
            <a:r>
              <a:rPr sz="2000" spc="-100" dirty="0">
                <a:solidFill>
                  <a:srgbClr val="FFFFFF"/>
                </a:solidFill>
                <a:latin typeface="Verdana"/>
                <a:cs typeface="Verdana"/>
              </a:rPr>
              <a:t>like</a:t>
            </a:r>
            <a:r>
              <a:rPr sz="2000" spc="-145" dirty="0">
                <a:solidFill>
                  <a:srgbClr val="FFFFFF"/>
                </a:solidFill>
                <a:latin typeface="Verdana"/>
                <a:cs typeface="Verdana"/>
              </a:rPr>
              <a:t> </a:t>
            </a:r>
            <a:r>
              <a:rPr sz="2000" spc="-70" dirty="0">
                <a:solidFill>
                  <a:srgbClr val="FFFFFF"/>
                </a:solidFill>
                <a:latin typeface="Verdana"/>
                <a:cs typeface="Verdana"/>
              </a:rPr>
              <a:t>Ms</a:t>
            </a:r>
            <a:r>
              <a:rPr sz="2000" spc="-165" dirty="0">
                <a:solidFill>
                  <a:srgbClr val="FFFFFF"/>
                </a:solidFill>
                <a:latin typeface="Verdana"/>
                <a:cs typeface="Verdana"/>
              </a:rPr>
              <a:t> </a:t>
            </a:r>
            <a:r>
              <a:rPr sz="2000" spc="-145" dirty="0">
                <a:solidFill>
                  <a:srgbClr val="FFFFFF"/>
                </a:solidFill>
                <a:latin typeface="Verdana"/>
                <a:cs typeface="Verdana"/>
              </a:rPr>
              <a:t>Excel,</a:t>
            </a:r>
            <a:r>
              <a:rPr sz="2000" spc="-175" dirty="0">
                <a:solidFill>
                  <a:srgbClr val="FFFFFF"/>
                </a:solidFill>
                <a:latin typeface="Verdana"/>
                <a:cs typeface="Verdana"/>
              </a:rPr>
              <a:t> </a:t>
            </a:r>
            <a:r>
              <a:rPr sz="2000" spc="-85" dirty="0">
                <a:solidFill>
                  <a:srgbClr val="FFFFFF"/>
                </a:solidFill>
                <a:latin typeface="Verdana"/>
                <a:cs typeface="Verdana"/>
              </a:rPr>
              <a:t>Lotus</a:t>
            </a:r>
            <a:r>
              <a:rPr sz="2000" spc="-170" dirty="0">
                <a:solidFill>
                  <a:srgbClr val="FFFFFF"/>
                </a:solidFill>
                <a:latin typeface="Verdana"/>
                <a:cs typeface="Verdana"/>
              </a:rPr>
              <a:t> </a:t>
            </a:r>
            <a:r>
              <a:rPr sz="2000" spc="-135" dirty="0">
                <a:solidFill>
                  <a:srgbClr val="FFFFFF"/>
                </a:solidFill>
                <a:latin typeface="Verdana"/>
                <a:cs typeface="Verdana"/>
              </a:rPr>
              <a:t>etc,</a:t>
            </a:r>
            <a:r>
              <a:rPr sz="2000" spc="-170" dirty="0">
                <a:solidFill>
                  <a:srgbClr val="FFFFFF"/>
                </a:solidFill>
                <a:latin typeface="Verdana"/>
                <a:cs typeface="Verdana"/>
              </a:rPr>
              <a:t> </a:t>
            </a:r>
            <a:r>
              <a:rPr sz="2000" spc="-100" dirty="0">
                <a:solidFill>
                  <a:srgbClr val="FFFFFF"/>
                </a:solidFill>
                <a:latin typeface="Verdana"/>
                <a:cs typeface="Verdana"/>
              </a:rPr>
              <a:t>RDBMS</a:t>
            </a:r>
            <a:r>
              <a:rPr sz="2000" spc="-175" dirty="0">
                <a:solidFill>
                  <a:srgbClr val="FFFFFF"/>
                </a:solidFill>
                <a:latin typeface="Verdana"/>
                <a:cs typeface="Verdana"/>
              </a:rPr>
              <a:t> </a:t>
            </a:r>
            <a:r>
              <a:rPr sz="2000" spc="-100" dirty="0">
                <a:solidFill>
                  <a:srgbClr val="FFFFFF"/>
                </a:solidFill>
                <a:latin typeface="Verdana"/>
                <a:cs typeface="Verdana"/>
              </a:rPr>
              <a:t>like  </a:t>
            </a:r>
            <a:r>
              <a:rPr sz="2000" spc="-65" dirty="0">
                <a:solidFill>
                  <a:srgbClr val="FFFFFF"/>
                </a:solidFill>
                <a:latin typeface="Verdana"/>
                <a:cs typeface="Verdana"/>
              </a:rPr>
              <a:t>MsAccess </a:t>
            </a:r>
            <a:r>
              <a:rPr sz="2000" spc="-70" dirty="0">
                <a:solidFill>
                  <a:srgbClr val="FFFFFF"/>
                </a:solidFill>
                <a:latin typeface="Verdana"/>
                <a:cs typeface="Verdana"/>
              </a:rPr>
              <a:t>etc </a:t>
            </a:r>
            <a:r>
              <a:rPr sz="2000" spc="-45" dirty="0">
                <a:solidFill>
                  <a:srgbClr val="FFFFFF"/>
                </a:solidFill>
                <a:latin typeface="Verdana"/>
                <a:cs typeface="Verdana"/>
              </a:rPr>
              <a:t>and </a:t>
            </a:r>
            <a:r>
              <a:rPr sz="2000" spc="-70" dirty="0">
                <a:solidFill>
                  <a:srgbClr val="FFFFFF"/>
                </a:solidFill>
                <a:latin typeface="Verdana"/>
                <a:cs typeface="Verdana"/>
              </a:rPr>
              <a:t>report </a:t>
            </a:r>
            <a:r>
              <a:rPr sz="2000" spc="-100" dirty="0">
                <a:solidFill>
                  <a:srgbClr val="FFFFFF"/>
                </a:solidFill>
                <a:latin typeface="Verdana"/>
                <a:cs typeface="Verdana"/>
              </a:rPr>
              <a:t>writers like </a:t>
            </a:r>
            <a:r>
              <a:rPr sz="2000" spc="-75" dirty="0">
                <a:solidFill>
                  <a:srgbClr val="FFFFFF"/>
                </a:solidFill>
                <a:latin typeface="Verdana"/>
                <a:cs typeface="Verdana"/>
              </a:rPr>
              <a:t>Crystal reports </a:t>
            </a:r>
            <a:r>
              <a:rPr sz="2000" spc="-70" dirty="0">
                <a:solidFill>
                  <a:srgbClr val="FFFFFF"/>
                </a:solidFill>
                <a:latin typeface="Verdana"/>
                <a:cs typeface="Verdana"/>
              </a:rPr>
              <a:t>etc </a:t>
            </a:r>
            <a:r>
              <a:rPr sz="2000" spc="-55" dirty="0">
                <a:solidFill>
                  <a:srgbClr val="FFFFFF"/>
                </a:solidFill>
                <a:latin typeface="Verdana"/>
                <a:cs typeface="Verdana"/>
              </a:rPr>
              <a:t>are  </a:t>
            </a:r>
            <a:r>
              <a:rPr sz="2000" spc="-70" dirty="0">
                <a:solidFill>
                  <a:srgbClr val="FFFFFF"/>
                </a:solidFill>
                <a:latin typeface="Verdana"/>
                <a:cs typeface="Verdana"/>
              </a:rPr>
              <a:t>few </a:t>
            </a:r>
            <a:r>
              <a:rPr sz="2000" spc="-90" dirty="0">
                <a:solidFill>
                  <a:srgbClr val="FFFFFF"/>
                </a:solidFill>
                <a:latin typeface="Verdana"/>
                <a:cs typeface="Verdana"/>
              </a:rPr>
              <a:t>examples </a:t>
            </a:r>
            <a:r>
              <a:rPr sz="2000" spc="-10" dirty="0">
                <a:solidFill>
                  <a:srgbClr val="FFFFFF"/>
                </a:solidFill>
                <a:latin typeface="Verdana"/>
                <a:cs typeface="Verdana"/>
              </a:rPr>
              <a:t>of</a:t>
            </a:r>
            <a:r>
              <a:rPr sz="2000" spc="-385" dirty="0">
                <a:solidFill>
                  <a:srgbClr val="FFFFFF"/>
                </a:solidFill>
                <a:latin typeface="Verdana"/>
                <a:cs typeface="Verdana"/>
              </a:rPr>
              <a:t> </a:t>
            </a:r>
            <a:r>
              <a:rPr sz="2000" spc="-180" dirty="0">
                <a:solidFill>
                  <a:srgbClr val="FFFFFF"/>
                </a:solidFill>
                <a:latin typeface="Verdana"/>
                <a:cs typeface="Verdana"/>
              </a:rPr>
              <a:t>CST.</a:t>
            </a:r>
            <a:endParaRPr sz="200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b="1" dirty="0"/>
              <a:t>Indian Penal Code (IPC) 1980</a:t>
            </a:r>
          </a:p>
          <a:p>
            <a:pPr algn="just"/>
            <a:r>
              <a:rPr lang="en-US" dirty="0"/>
              <a:t>Identity thefts and associated cyber frauds are embodied in the Indian Penal Code (IPC),  1860 - invoked along with the Information Technology Act of 2000.</a:t>
            </a:r>
          </a:p>
          <a:p>
            <a:pPr algn="just"/>
            <a:r>
              <a:rPr lang="en-US" dirty="0"/>
              <a:t>The primary relevant section of the IPC covers cyber frauds:</a:t>
            </a:r>
          </a:p>
          <a:p>
            <a:pPr algn="just"/>
            <a:r>
              <a:rPr lang="en-US" b="1" dirty="0"/>
              <a:t>Forgery (</a:t>
            </a:r>
            <a:r>
              <a:rPr lang="en-US" dirty="0"/>
              <a:t>Section 464</a:t>
            </a:r>
            <a:r>
              <a:rPr lang="en-US" b="1" dirty="0"/>
              <a:t>)</a:t>
            </a:r>
          </a:p>
          <a:p>
            <a:pPr algn="just"/>
            <a:r>
              <a:rPr lang="en-US" b="1" dirty="0" smtClean="0"/>
              <a:t>Forgery pre-planned for cheating </a:t>
            </a:r>
            <a:r>
              <a:rPr lang="en-US" dirty="0" smtClean="0"/>
              <a:t>(Section </a:t>
            </a:r>
            <a:r>
              <a:rPr lang="en-US" dirty="0"/>
              <a:t>468</a:t>
            </a:r>
            <a:r>
              <a:rPr lang="en-US" dirty="0" smtClean="0"/>
              <a:t>)</a:t>
            </a:r>
          </a:p>
          <a:p>
            <a:pPr algn="just"/>
            <a:r>
              <a:rPr lang="en-US" dirty="0" smtClean="0"/>
              <a:t> </a:t>
            </a:r>
            <a:r>
              <a:rPr lang="en-US" b="1" dirty="0"/>
              <a:t>False documentation </a:t>
            </a:r>
            <a:r>
              <a:rPr lang="en-US" dirty="0"/>
              <a:t>(Section 465)</a:t>
            </a:r>
          </a:p>
          <a:p>
            <a:pPr algn="just"/>
            <a:r>
              <a:rPr lang="en-US" b="1" dirty="0"/>
              <a:t>Presenting a forged document as genuine </a:t>
            </a:r>
            <a:r>
              <a:rPr lang="en-US" dirty="0"/>
              <a:t>(Section 471</a:t>
            </a:r>
            <a:r>
              <a:rPr lang="en-US" dirty="0" smtClean="0"/>
              <a:t>)</a:t>
            </a:r>
          </a:p>
          <a:p>
            <a:pPr algn="just"/>
            <a:r>
              <a:rPr lang="en-US" dirty="0" smtClean="0"/>
              <a:t> </a:t>
            </a:r>
            <a:r>
              <a:rPr lang="en-US" b="1" dirty="0"/>
              <a:t>Reputation damage </a:t>
            </a:r>
            <a:r>
              <a:rPr lang="en-US" dirty="0"/>
              <a:t>(Section 469)</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lnSpcReduction="10000"/>
          </a:bodyPr>
          <a:lstStyle/>
          <a:p>
            <a:pPr algn="just"/>
            <a:endParaRPr lang="en-US" dirty="0" smtClean="0"/>
          </a:p>
          <a:p>
            <a:pPr algn="just">
              <a:buNone/>
            </a:pPr>
            <a:r>
              <a:rPr lang="en-US" b="1" dirty="0" smtClean="0"/>
              <a:t>Companies Act of 2013</a:t>
            </a:r>
          </a:p>
          <a:p>
            <a:pPr algn="just">
              <a:lnSpc>
                <a:spcPct val="12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corporate stakeholders refer to the Companies Act of 2013 as the legal obligation necessary for the refinement of daily operations. The directives of this Act cements all the required techno-legal compliances, putting the less compliant companies in a legal fix</a:t>
            </a:r>
            <a:r>
              <a:rPr lang="en-US" dirty="0" smtClean="0">
                <a:latin typeface="Times New Roman" pitchFamily="18" charset="0"/>
                <a:cs typeface="Times New Roman" pitchFamily="18" charset="0"/>
              </a:rPr>
              <a:t>.</a:t>
            </a:r>
          </a:p>
          <a:p>
            <a:pPr algn="just">
              <a:lnSpc>
                <a:spcPct val="120000"/>
              </a:lnSpc>
              <a:buNone/>
            </a:pPr>
            <a:endParaRPr lang="en-US" dirty="0">
              <a:latin typeface="Times New Roman" pitchFamily="18" charset="0"/>
              <a:cs typeface="Times New Roman" pitchFamily="18" charset="0"/>
            </a:endParaRPr>
          </a:p>
          <a:p>
            <a:pPr algn="just">
              <a:lnSpc>
                <a:spcPct val="120000"/>
              </a:lnSpc>
            </a:pPr>
            <a:r>
              <a:rPr lang="en-US" dirty="0">
                <a:latin typeface="Times New Roman" pitchFamily="18" charset="0"/>
                <a:cs typeface="Times New Roman" pitchFamily="18" charset="0"/>
              </a:rPr>
              <a:t>The legislature ensured that all the regulatory compliances are well-covered, including cyber forensics, e-discovery, and </a:t>
            </a:r>
            <a:r>
              <a:rPr lang="en-US" dirty="0" err="1">
                <a:latin typeface="Times New Roman" pitchFamily="18" charset="0"/>
                <a:cs typeface="Times New Roman" pitchFamily="18" charset="0"/>
              </a:rPr>
              <a:t>cybersecurity</a:t>
            </a:r>
            <a:r>
              <a:rPr lang="en-US" dirty="0">
                <a:latin typeface="Times New Roman" pitchFamily="18" charset="0"/>
                <a:cs typeface="Times New Roman" pitchFamily="18" charset="0"/>
              </a:rPr>
              <a:t> diligence. The Companies (Management and Administration) Rules, 2014 prescribes strict guidelines confirming the </a:t>
            </a:r>
            <a:r>
              <a:rPr lang="en-US" dirty="0" err="1">
                <a:latin typeface="Times New Roman" pitchFamily="18" charset="0"/>
                <a:cs typeface="Times New Roman" pitchFamily="18" charset="0"/>
              </a:rPr>
              <a:t>cybersecurity</a:t>
            </a:r>
            <a:r>
              <a:rPr lang="en-US" dirty="0">
                <a:latin typeface="Times New Roman" pitchFamily="18" charset="0"/>
                <a:cs typeface="Times New Roman" pitchFamily="18" charset="0"/>
              </a:rPr>
              <a:t> obligations and responsibilities upon the company directors and leaders.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304800"/>
            <a:ext cx="8229600" cy="5821363"/>
          </a:xfrm>
        </p:spPr>
        <p:txBody>
          <a:bodyPr/>
          <a:lstStyle/>
          <a:p>
            <a:pPr>
              <a:buNone/>
            </a:pPr>
            <a:r>
              <a:rPr lang="en-US" b="1" dirty="0"/>
              <a:t>NIST Compliance</a:t>
            </a:r>
          </a:p>
          <a:p>
            <a:pPr algn="just"/>
            <a:r>
              <a:rPr lang="en-US" dirty="0"/>
              <a:t>The </a:t>
            </a:r>
            <a:r>
              <a:rPr lang="en-US" dirty="0" err="1"/>
              <a:t>Cybersecurity</a:t>
            </a:r>
            <a:r>
              <a:rPr lang="en-US" dirty="0"/>
              <a:t> Framework (NCFS), authorized by the National Institute of Standards and Technology (NIST), offers a harmonized approach to </a:t>
            </a:r>
            <a:r>
              <a:rPr lang="en-US" dirty="0" err="1"/>
              <a:t>cybersecurity</a:t>
            </a:r>
            <a:r>
              <a:rPr lang="en-US" dirty="0"/>
              <a:t> as the most reliable global certifying body</a:t>
            </a:r>
            <a:r>
              <a:rPr lang="en-US" dirty="0" smtClean="0"/>
              <a:t>.</a:t>
            </a:r>
          </a:p>
          <a:p>
            <a:pPr algn="just">
              <a:buNone/>
            </a:pPr>
            <a:endParaRPr lang="en-US" dirty="0"/>
          </a:p>
          <a:p>
            <a:pPr algn="just"/>
            <a:r>
              <a:rPr lang="en-US" dirty="0"/>
              <a:t>NIST </a:t>
            </a:r>
            <a:r>
              <a:rPr lang="en-US" dirty="0" err="1"/>
              <a:t>Cybersecurity</a:t>
            </a:r>
            <a:r>
              <a:rPr lang="en-US" dirty="0"/>
              <a:t> Framework </a:t>
            </a:r>
            <a:r>
              <a:rPr lang="en-US" dirty="0" smtClean="0"/>
              <a:t>encompasses </a:t>
            </a:r>
            <a:r>
              <a:rPr lang="en-US" dirty="0"/>
              <a:t>all required guidelines, standards, and best practices to manage the cyber-related risks responsibly. This framework is prioritized on flexibility and cost-effectiveness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pPr>
              <a:buNone/>
            </a:pPr>
            <a:r>
              <a:rPr lang="en-US" b="1" dirty="0"/>
              <a:t>ROLE OF INTERNATIONAL LAWS</a:t>
            </a:r>
          </a:p>
          <a:p>
            <a:pPr algn="just"/>
            <a:r>
              <a:rPr lang="en-US" dirty="0"/>
              <a:t>In various countries, areas of the computing and communication industries are regulated by governmental bodies </a:t>
            </a:r>
            <a:endParaRPr lang="en-US" dirty="0" smtClean="0"/>
          </a:p>
          <a:p>
            <a:pPr algn="just">
              <a:buNone/>
            </a:pPr>
            <a:endParaRPr lang="en-US" dirty="0" smtClean="0"/>
          </a:p>
          <a:p>
            <a:pPr algn="just"/>
            <a:r>
              <a:rPr lang="en-US" dirty="0" smtClean="0"/>
              <a:t>There </a:t>
            </a:r>
            <a:r>
              <a:rPr lang="en-US" dirty="0"/>
              <a:t>are specific rules on the uses to which computers and computer networks may be put, in particular there are rules on unauthorized access, data privacy and spamming </a:t>
            </a:r>
            <a:endParaRPr lang="en-US" dirty="0" smtClean="0"/>
          </a:p>
          <a:p>
            <a:pPr algn="just">
              <a:buNone/>
            </a:pPr>
            <a:endParaRPr lang="en-US" dirty="0" smtClean="0"/>
          </a:p>
          <a:p>
            <a:pPr algn="just"/>
            <a:r>
              <a:rPr lang="en-US" dirty="0" smtClean="0"/>
              <a:t> </a:t>
            </a:r>
            <a:r>
              <a:rPr lang="en-US" dirty="0"/>
              <a:t>There are also limits on the use of encryption and of equipment which may be used to defeat copy protection schemes </a:t>
            </a:r>
            <a:endParaRPr lang="en-US" dirty="0" smtClean="0"/>
          </a:p>
          <a:p>
            <a:pPr algn="just">
              <a:buNone/>
            </a:pPr>
            <a:endParaRPr lang="en-US" dirty="0" smtClean="0"/>
          </a:p>
          <a:p>
            <a:pPr algn="just"/>
            <a:r>
              <a:rPr lang="en-US" dirty="0" smtClean="0"/>
              <a:t>There </a:t>
            </a:r>
            <a:r>
              <a:rPr lang="en-US" dirty="0"/>
              <a:t>are laws governing trade on the Internet, taxation, consumer protection, and advertising </a:t>
            </a:r>
            <a:endParaRPr lang="en-US" dirty="0" smtClean="0"/>
          </a:p>
          <a:p>
            <a:pPr algn="just">
              <a:buNone/>
            </a:pPr>
            <a:endParaRPr lang="en-US" dirty="0" smtClean="0"/>
          </a:p>
          <a:p>
            <a:pPr algn="just"/>
            <a:r>
              <a:rPr lang="en-US" dirty="0" smtClean="0"/>
              <a:t> </a:t>
            </a:r>
            <a:r>
              <a:rPr lang="en-US" dirty="0"/>
              <a:t>There are laws on censorship versus  freedom of expression, rules on public access to government information, and individual access to information held on them by private bodies l Some states limit access to the Internet, by law as well as by technical means.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1667</TotalTime>
  <Words>3585</Words>
  <Application>Microsoft Office PowerPoint</Application>
  <PresentationFormat>On-screen Show (4:3)</PresentationFormat>
  <Paragraphs>380</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Paper</vt:lpstr>
      <vt:lpstr>UNIT-II</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INTRODUCTION: CYBER FORENSICS </vt:lpstr>
      <vt:lpstr>Slide 15</vt:lpstr>
      <vt:lpstr>Slide 16</vt:lpstr>
      <vt:lpstr>Digital Forensics Process model  </vt:lpstr>
      <vt:lpstr>Rules for evidence</vt:lpstr>
      <vt:lpstr>Slide 19</vt:lpstr>
      <vt:lpstr>E-mail Architecture</vt:lpstr>
      <vt:lpstr>Slide 21</vt:lpstr>
      <vt:lpstr>Slide 22</vt:lpstr>
      <vt:lpstr>Slide 23</vt:lpstr>
      <vt:lpstr>E-mail Client attacks</vt:lpstr>
      <vt:lpstr>Contd..</vt:lpstr>
      <vt:lpstr>E-mail Forensic Investigation Techniques</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WHAT  IS   FORENSIC AUDIT ?</vt:lpstr>
      <vt:lpstr>FORENSIC AUDITORS</vt:lpstr>
      <vt:lpstr>HOW  IS  FORENSIC AUDIT  INVESTIGATION  CONDUCTED ?</vt:lpstr>
      <vt:lpstr>Step 1 – Accepting the Investigation</vt:lpstr>
      <vt:lpstr>Step 3 – Gathering the evidence</vt:lpstr>
      <vt:lpstr>Step 4 – Perform the analysis</vt:lpstr>
      <vt:lpstr>TYPES OF INVESTIGATIONS  UNDER FORENSIC AUDIT</vt:lpstr>
      <vt:lpstr>Slide 52</vt:lpstr>
      <vt:lpstr>Slide 53</vt:lpstr>
      <vt:lpstr>FORENSIC AUDIT TECHNIQUES</vt:lpstr>
      <vt:lpstr>FORENSIC AUDIT TECHNIQUES</vt:lpstr>
      <vt:lpstr>FORENSIC AUDIT TECHNIQUES</vt:lpstr>
      <vt:lpstr>FORENSIC AUDIT TECHNIQUES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amd</dc:creator>
  <cp:lastModifiedBy>amd</cp:lastModifiedBy>
  <cp:revision>147</cp:revision>
  <dcterms:created xsi:type="dcterms:W3CDTF">2021-05-05T05:35:11Z</dcterms:created>
  <dcterms:modified xsi:type="dcterms:W3CDTF">2021-05-21T06:38:43Z</dcterms:modified>
</cp:coreProperties>
</file>