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69" r:id="rId5"/>
    <p:sldId id="270" r:id="rId6"/>
    <p:sldId id="271" r:id="rId7"/>
    <p:sldId id="267" r:id="rId8"/>
    <p:sldId id="259" r:id="rId9"/>
    <p:sldId id="260" r:id="rId10"/>
    <p:sldId id="261" r:id="rId11"/>
    <p:sldId id="262" r:id="rId12"/>
    <p:sldId id="266" r:id="rId13"/>
    <p:sldId id="272" r:id="rId14"/>
    <p:sldId id="273" r:id="rId15"/>
    <p:sldId id="274" r:id="rId16"/>
    <p:sldId id="275" r:id="rId17"/>
    <p:sldId id="276" r:id="rId18"/>
    <p:sldId id="277" r:id="rId19"/>
    <p:sldId id="278" r:id="rId20"/>
    <p:sldId id="280" r:id="rId21"/>
    <p:sldId id="281" r:id="rId22"/>
    <p:sldId id="282" r:id="rId23"/>
    <p:sldId id="283" r:id="rId24"/>
    <p:sldId id="284" r:id="rId25"/>
    <p:sldId id="285" r:id="rId26"/>
    <p:sldId id="286" r:id="rId27"/>
    <p:sldId id="287"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4ABDC2-CF22-44D9-93C0-1A0459CE4CA3}" type="datetimeFigureOut">
              <a:rPr lang="en-US" smtClean="0"/>
              <a:t>7/12/2021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9BCDD-243E-4621-8644-910639BD011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9F37E-5156-4032-BE2F-27E666ADC23D}"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EBE08-792B-4377-8F1F-8E39E3AE81F4}"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BE08-792B-4377-8F1F-8E39E3AE81F4}"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BE08-792B-4377-8F1F-8E39E3AE81F4}"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EBE08-792B-4377-8F1F-8E39E3AE81F4}"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7EBE08-792B-4377-8F1F-8E39E3AE81F4}" type="datetimeFigureOut">
              <a:rPr lang="en-US" smtClean="0"/>
              <a:pPr/>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EBE08-792B-4377-8F1F-8E39E3AE81F4}"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EBE08-792B-4377-8F1F-8E39E3AE81F4}" type="datetimeFigureOut">
              <a:rPr lang="en-US" smtClean="0"/>
              <a:pPr/>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EBE08-792B-4377-8F1F-8E39E3AE81F4}" type="datetimeFigureOut">
              <a:rPr lang="en-US" smtClean="0"/>
              <a:pPr/>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EBE08-792B-4377-8F1F-8E39E3AE81F4}" type="datetimeFigureOut">
              <a:rPr lang="en-US" smtClean="0"/>
              <a:pPr/>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BE08-792B-4377-8F1F-8E39E3AE81F4}"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7EBE08-792B-4377-8F1F-8E39E3AE81F4}" type="datetimeFigureOut">
              <a:rPr lang="en-US" smtClean="0"/>
              <a:pPr/>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38D10-FC69-432F-8138-AEEF8FC7D3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EBE08-792B-4377-8F1F-8E39E3AE81F4}" type="datetimeFigureOut">
              <a:rPr lang="en-US" smtClean="0"/>
              <a:pPr/>
              <a:t>7/12/2021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38D10-FC69-432F-8138-AEEF8FC7D3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aronis.com/blog/what-is-a-data-security-portfolio/" TargetMode="External"/><Relationship Id="rId2" Type="http://schemas.openxmlformats.org/officeDocument/2006/relationships/hyperlink" Target="https://www.varonis.com/blog/hipaa-complia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varonis.com/blog/what-is-a-data-security-portfol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ata_communication" TargetMode="External"/><Relationship Id="rId7" Type="http://schemas.openxmlformats.org/officeDocument/2006/relationships/hyperlink" Target="https://en.wikipedia.org/wiki/Sink_(computing)" TargetMode="External"/><Relationship Id="rId2" Type="http://schemas.openxmlformats.org/officeDocument/2006/relationships/hyperlink" Target="https://en.wikipedia.org/wiki/Telecommunications_link" TargetMode="External"/><Relationship Id="rId1" Type="http://schemas.openxmlformats.org/officeDocument/2006/relationships/slideLayout" Target="../slideLayouts/slideLayout2.xml"/><Relationship Id="rId6" Type="http://schemas.openxmlformats.org/officeDocument/2006/relationships/hyperlink" Target="https://en.wikipedia.org/wiki/Link_protocol" TargetMode="External"/><Relationship Id="rId5" Type="http://schemas.openxmlformats.org/officeDocument/2006/relationships/hyperlink" Target="https://en.wikipedia.org/wiki/Telecommunication_circuit" TargetMode="External"/><Relationship Id="rId4" Type="http://schemas.openxmlformats.org/officeDocument/2006/relationships/hyperlink" Target="https://en.wikipedia.org/wiki/Data_terminal_equipmen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xpiration_date" TargetMode="External"/><Relationship Id="rId2" Type="http://schemas.openxmlformats.org/officeDocument/2006/relationships/hyperlink" Target="https://en.wikipedia.org/wiki/Privacy_law" TargetMode="External"/><Relationship Id="rId1" Type="http://schemas.openxmlformats.org/officeDocument/2006/relationships/slideLayout" Target="../slideLayouts/slideLayout2.xml"/><Relationship Id="rId4" Type="http://schemas.openxmlformats.org/officeDocument/2006/relationships/hyperlink" Target="https://en.wikipedia.org/wiki/Credit_inform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Modesty_in_medical_settings" TargetMode="External"/><Relationship Id="rId3" Type="http://schemas.openxmlformats.org/officeDocument/2006/relationships/hyperlink" Target="https://en.wikipedia.org/wiki/Patient" TargetMode="External"/><Relationship Id="rId7" Type="http://schemas.openxmlformats.org/officeDocument/2006/relationships/hyperlink" Target="https://en.wikipedia.org/wiki/Health_facility" TargetMode="External"/><Relationship Id="rId2" Type="http://schemas.openxmlformats.org/officeDocument/2006/relationships/hyperlink" Target="https://en.wikipedia.org/wiki/Confidentiality" TargetMode="External"/><Relationship Id="rId1" Type="http://schemas.openxmlformats.org/officeDocument/2006/relationships/slideLayout" Target="../slideLayouts/slideLayout2.xml"/><Relationship Id="rId6" Type="http://schemas.openxmlformats.org/officeDocument/2006/relationships/hyperlink" Target="https://en.wikipedia.org/wiki/Privacy" TargetMode="External"/><Relationship Id="rId11" Type="http://schemas.openxmlformats.org/officeDocument/2006/relationships/hyperlink" Target="https://en.wikipedia.org/wiki/Medical_errors" TargetMode="External"/><Relationship Id="rId5" Type="http://schemas.openxmlformats.org/officeDocument/2006/relationships/hyperlink" Target="https://en.wikipedia.org/wiki/Medical_record" TargetMode="External"/><Relationship Id="rId10" Type="http://schemas.openxmlformats.org/officeDocument/2006/relationships/hyperlink" Target="https://en.wikipedia.org/wiki/Electronic_medical_record" TargetMode="External"/><Relationship Id="rId4" Type="http://schemas.openxmlformats.org/officeDocument/2006/relationships/hyperlink" Target="https://en.wikipedia.org/wiki/Health_professional" TargetMode="External"/><Relationship Id="rId9" Type="http://schemas.openxmlformats.org/officeDocument/2006/relationships/hyperlink" Target="https://en.wikipedia.org/wiki/Insurance_compani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mtrustfinancial.com/insurance-products/cyber-liabil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maharashtragovernment.in/"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www.maharashtra.gov.i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varonis.com/blog/gdpr-requirements-list-in-plain-english/" TargetMode="External"/><Relationship Id="rId2" Type="http://schemas.openxmlformats.org/officeDocument/2006/relationships/hyperlink" Target="https://amtrustfinancial.com/blog/insurance-products/what-to-do-after-a-data-breach-or-cyber-attack" TargetMode="External"/><Relationship Id="rId1" Type="http://schemas.openxmlformats.org/officeDocument/2006/relationships/slideLayout" Target="../slideLayouts/slideLayout2.xml"/><Relationship Id="rId6" Type="http://schemas.openxmlformats.org/officeDocument/2006/relationships/hyperlink" Target="https://www.varonis.com/blog/california-consumer-privacy-act-ccpa/" TargetMode="External"/><Relationship Id="rId5" Type="http://schemas.openxmlformats.org/officeDocument/2006/relationships/hyperlink" Target="https://www.varonis.com/blog/we-need-to-talk-about-gramm-leach-bliley-glb-the-safeguards-rule-will-be-changing/" TargetMode="External"/><Relationship Id="rId4" Type="http://schemas.openxmlformats.org/officeDocument/2006/relationships/hyperlink" Target="https://www.varonis.com/blog/hipaa-complianc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ersonal_data" TargetMode="External"/><Relationship Id="rId3" Type="http://schemas.openxmlformats.org/officeDocument/2006/relationships/hyperlink" Target="https://en.wikipedia.org/wiki/Regulation_(European_Union)" TargetMode="External"/><Relationship Id="rId7" Type="http://schemas.openxmlformats.org/officeDocument/2006/relationships/hyperlink" Target="https://en.wikipedia.org/wiki/European_Economic_Area" TargetMode="External"/><Relationship Id="rId2" Type="http://schemas.openxmlformats.org/officeDocument/2006/relationships/hyperlink" Target="https://eur-lex.europa.eu/eli/reg/2016/679/oj" TargetMode="External"/><Relationship Id="rId1" Type="http://schemas.openxmlformats.org/officeDocument/2006/relationships/slideLayout" Target="../slideLayouts/slideLayout2.xml"/><Relationship Id="rId6" Type="http://schemas.openxmlformats.org/officeDocument/2006/relationships/hyperlink" Target="https://en.wikipedia.org/wiki/European_Union" TargetMode="External"/><Relationship Id="rId5" Type="http://schemas.openxmlformats.org/officeDocument/2006/relationships/hyperlink" Target="https://en.wikipedia.org/wiki/Data_protection" TargetMode="External"/><Relationship Id="rId10" Type="http://schemas.openxmlformats.org/officeDocument/2006/relationships/hyperlink" Target="https://en.wikipedia.org/wiki/Data_Protection_Directive" TargetMode="External"/><Relationship Id="rId4" Type="http://schemas.openxmlformats.org/officeDocument/2006/relationships/hyperlink" Target="https://en.wikipedia.org/wiki/EU_law" TargetMode="External"/><Relationship Id="rId9" Type="http://schemas.openxmlformats.org/officeDocument/2006/relationships/hyperlink" Target="https://en.wikipedia.org/wiki/International_busines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privacymanager.net/what-is-gdpr-general-data-protection-regulation/" TargetMode="External"/><Relationship Id="rId2" Type="http://schemas.openxmlformats.org/officeDocument/2006/relationships/hyperlink" Target="https://dataprivacymanager.net/what-are-data-subject-rights-according-to-the-gdpr/" TargetMode="External"/><Relationship Id="rId1" Type="http://schemas.openxmlformats.org/officeDocument/2006/relationships/slideLayout" Target="../slideLayouts/slideLayout2.xml"/><Relationship Id="rId5" Type="http://schemas.openxmlformats.org/officeDocument/2006/relationships/hyperlink" Target="https://dataprivacymanager.net/what-is-dpia-a-data-protection-impact-assesment/" TargetMode="External"/><Relationship Id="rId4" Type="http://schemas.openxmlformats.org/officeDocument/2006/relationships/hyperlink" Target="https://dataprivacymanager.net/solutions/third-party-manageme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varonis.com/products/data-security-platform/" TargetMode="External"/><Relationship Id="rId2" Type="http://schemas.openxmlformats.org/officeDocument/2006/relationships/hyperlink" Target="https://www.varonis.com/blog/data-secur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UNIT-V</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7772400"/>
          </a:xfrm>
        </p:spPr>
        <p:txBody>
          <a:bodyPr>
            <a:normAutofit fontScale="32500" lnSpcReduction="20000"/>
          </a:bodyPr>
          <a:lstStyle/>
          <a:p>
            <a:pPr algn="just">
              <a:buNone/>
            </a:pPr>
            <a:r>
              <a:rPr lang="en-US" sz="6200" b="1" dirty="0"/>
              <a:t>Data Privacy in Healthcare</a:t>
            </a:r>
          </a:p>
          <a:p>
            <a:pPr algn="just"/>
            <a:r>
              <a:rPr lang="en-US" sz="6200" dirty="0"/>
              <a:t>While the EU has GDPR, one of the most prominent US data protection and privacy laws at the federal level </a:t>
            </a:r>
            <a:r>
              <a:rPr lang="en-US" sz="6200" dirty="0" smtClean="0"/>
              <a:t>is</a:t>
            </a:r>
            <a:r>
              <a:rPr lang="en-US" sz="6200" b="1" dirty="0" smtClean="0">
                <a:hlinkClick r:id="rId2"/>
              </a:rPr>
              <a:t> HIPAA</a:t>
            </a:r>
            <a:r>
              <a:rPr lang="en-US" sz="6200" b="1" dirty="0" smtClean="0"/>
              <a:t>, -Health Insurance Portability and Accountability Act </a:t>
            </a:r>
            <a:r>
              <a:rPr lang="en-US" sz="6200" dirty="0"/>
              <a:t> </a:t>
            </a:r>
            <a:r>
              <a:rPr lang="en-US" sz="6200" dirty="0" smtClean="0"/>
              <a:t>a </a:t>
            </a:r>
            <a:r>
              <a:rPr lang="en-US" sz="6200" dirty="0"/>
              <a:t>data privacy regulation that was put in place to safeguard patient personal health </a:t>
            </a:r>
            <a:r>
              <a:rPr lang="en-US" sz="6200" dirty="0" smtClean="0"/>
              <a:t>information</a:t>
            </a:r>
          </a:p>
          <a:p>
            <a:pPr algn="just">
              <a:buNone/>
            </a:pPr>
            <a:endParaRPr lang="en-US" sz="6200" dirty="0"/>
          </a:p>
          <a:p>
            <a:pPr algn="just"/>
            <a:r>
              <a:rPr lang="en-US" sz="6200" dirty="0"/>
              <a:t>Healthcare providers have always been an attractive target for data breaches. In fact, health records are extremely valuable—approximately </a:t>
            </a:r>
            <a:r>
              <a:rPr lang="en-US" sz="6200" dirty="0">
                <a:hlinkClick r:id="rId3"/>
              </a:rPr>
              <a:t>10-20</a:t>
            </a:r>
            <a:r>
              <a:rPr lang="en-US" sz="6200" dirty="0"/>
              <a:t> times more valuable than credit card numbers. That’s why they should ensure they are </a:t>
            </a:r>
            <a:r>
              <a:rPr lang="en-US" sz="6200" dirty="0">
                <a:hlinkClick r:id="rId3"/>
              </a:rPr>
              <a:t>compliant with HIPAA</a:t>
            </a:r>
            <a:r>
              <a:rPr lang="en-US" sz="6200" dirty="0" smtClean="0"/>
              <a:t>.</a:t>
            </a:r>
          </a:p>
          <a:p>
            <a:pPr algn="just">
              <a:buNone/>
            </a:pPr>
            <a:endParaRPr lang="en-US" sz="6200" dirty="0"/>
          </a:p>
          <a:p>
            <a:pPr algn="just"/>
            <a:r>
              <a:rPr lang="en-US" sz="6200" dirty="0"/>
              <a:t>Even though Congress passed HIPAA in 1996, calls for even greater data privacy protection have increased with data breaches at an all-time high and the rate at which companies use and sell the data they collect on their patients rising fast</a:t>
            </a:r>
            <a:r>
              <a:rPr lang="en-US" sz="6200" dirty="0" smtClean="0"/>
              <a:t>.</a:t>
            </a:r>
          </a:p>
          <a:p>
            <a:pPr algn="just">
              <a:buNone/>
            </a:pPr>
            <a:endParaRPr lang="en-US" sz="6200" dirty="0"/>
          </a:p>
          <a:p>
            <a:pPr algn="just"/>
            <a:r>
              <a:rPr lang="en-US" sz="6200" dirty="0"/>
              <a:t>Fortunately, in December 2000, the U.S. Department of Health and Human Services(HHS) issued the </a:t>
            </a:r>
            <a:r>
              <a:rPr lang="en-US" sz="6200" dirty="0">
                <a:hlinkClick r:id="rId3"/>
              </a:rPr>
              <a:t>Privacy Rule</a:t>
            </a:r>
            <a:r>
              <a:rPr lang="en-US" sz="6200" dirty="0"/>
              <a:t> to carry out HIPAA’s mandate to safeguard the privacy of individually identifiable health </a:t>
            </a:r>
            <a:r>
              <a:rPr lang="en-US" sz="6200" dirty="0" smtClean="0"/>
              <a:t>information.</a:t>
            </a:r>
          </a:p>
          <a:p>
            <a:pPr algn="just">
              <a:buNone/>
            </a:pPr>
            <a:endParaRPr lang="en-US" sz="6200" dirty="0"/>
          </a:p>
          <a:p>
            <a:pPr algn="just"/>
            <a:r>
              <a:rPr lang="en-US" sz="6200" dirty="0"/>
              <a:t>If you’re curious how GDPR and HIPAA compare, keep in mind that GDPR covers an even broader scope than HIPAA and does not focus exclusively on health data. GDPR calls for protecting “sensitive personal data” which includes protecting health data. Bottom line: GDPR is comparable to HIPAA’s regulatory requirements.</a:t>
            </a:r>
          </a:p>
          <a:p>
            <a:endParaRPr lang="en-US" sz="6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a:buNone/>
            </a:pPr>
            <a:r>
              <a:rPr lang="en-US" b="1" dirty="0" smtClean="0"/>
              <a:t>Data Privacy for Financial Institutions</a:t>
            </a:r>
          </a:p>
          <a:p>
            <a:pPr algn="just"/>
            <a:r>
              <a:rPr lang="en-US" sz="3000" dirty="0" smtClean="0"/>
              <a:t>Another regulation that should be on your radar is the </a:t>
            </a:r>
            <a:r>
              <a:rPr lang="en-US" sz="3000" dirty="0" smtClean="0">
                <a:hlinkClick r:id="rId2"/>
              </a:rPr>
              <a:t>Gramm-Leach-Bliley Act</a:t>
            </a:r>
            <a:r>
              <a:rPr lang="en-US" sz="3000" dirty="0" smtClean="0"/>
              <a:t> (GLBA). The GLBA requires financial institutions to safeguard consumer financial data. To do this, leverage </a:t>
            </a:r>
            <a:r>
              <a:rPr lang="en-US" sz="3000" dirty="0" smtClean="0">
                <a:hlinkClick r:id="rId2"/>
              </a:rPr>
              <a:t>classification</a:t>
            </a:r>
            <a:r>
              <a:rPr lang="en-US" sz="3000" dirty="0" smtClean="0"/>
              <a:t> to quickly identify where your sensitive financial data is stored.</a:t>
            </a:r>
          </a:p>
          <a:p>
            <a:pPr algn="just"/>
            <a:r>
              <a:rPr lang="en-US" sz="3000" dirty="0" smtClean="0"/>
              <a:t>The benefits of achieving GLBA compliance is multi-fold. It reduces potential fines and reputational harm due to the unauthorized sharing or loss of sensitive financial data. Sure, the GLBA isn’t the same as the EU’s GDPR, but it won’t be long before America gets their own.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381000"/>
            <a:ext cx="8610600" cy="6248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r>
              <a:rPr lang="en-US" b="1" dirty="0" smtClean="0"/>
              <a:t>Data profiling</a:t>
            </a:r>
            <a:r>
              <a:rPr lang="en-US" dirty="0" smtClean="0"/>
              <a:t> is the process of examining, analyzing, and creating useful summaries of </a:t>
            </a:r>
            <a:r>
              <a:rPr lang="en-US" b="1" dirty="0" smtClean="0"/>
              <a:t>data</a:t>
            </a:r>
            <a:r>
              <a:rPr lang="en-US" dirty="0" smtClean="0"/>
              <a:t>. </a:t>
            </a:r>
          </a:p>
          <a:p>
            <a:pPr algn="just"/>
            <a:r>
              <a:rPr lang="en-US" dirty="0" smtClean="0"/>
              <a:t>The process yields a high-level overview which aids in the discovery of </a:t>
            </a:r>
            <a:r>
              <a:rPr lang="en-US" b="1" dirty="0" smtClean="0"/>
              <a:t>data</a:t>
            </a:r>
            <a:r>
              <a:rPr lang="en-US" dirty="0" smtClean="0"/>
              <a:t> quality issues, risks, and overall trends. </a:t>
            </a:r>
          </a:p>
          <a:p>
            <a:pPr algn="just"/>
            <a:r>
              <a:rPr lang="en-US" b="1" dirty="0" smtClean="0"/>
              <a:t>Data profiling</a:t>
            </a:r>
            <a:r>
              <a:rPr lang="en-US" dirty="0" smtClean="0"/>
              <a:t> produces critical insights into </a:t>
            </a:r>
            <a:r>
              <a:rPr lang="en-US" b="1" dirty="0" smtClean="0"/>
              <a:t>data</a:t>
            </a:r>
            <a:r>
              <a:rPr lang="en-US" dirty="0" smtClean="0"/>
              <a:t> that companies can then leverage to their advantage.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477000"/>
          </a:xfrm>
        </p:spPr>
        <p:txBody>
          <a:bodyPr>
            <a:normAutofit fontScale="92500" lnSpcReduction="10000"/>
          </a:bodyPr>
          <a:lstStyle/>
          <a:p>
            <a:pPr>
              <a:buNone/>
            </a:pPr>
            <a:r>
              <a:rPr lang="en-US" b="1" dirty="0" smtClean="0"/>
              <a:t>Why profile data?</a:t>
            </a:r>
          </a:p>
          <a:p>
            <a:pPr algn="just">
              <a:buNone/>
            </a:pPr>
            <a:r>
              <a:rPr lang="en-US" dirty="0" smtClean="0"/>
              <a:t>Data profiling allows you to answer the following questions about your data.</a:t>
            </a:r>
          </a:p>
          <a:p>
            <a:pPr algn="just"/>
            <a:r>
              <a:rPr lang="en-US" dirty="0" smtClean="0"/>
              <a:t>Is the data complete? Are there blank or null values?</a:t>
            </a:r>
          </a:p>
          <a:p>
            <a:pPr algn="just"/>
            <a:r>
              <a:rPr lang="en-US" dirty="0" smtClean="0"/>
              <a:t>Is the data unique? How many distinct values are there? Is the data duplicated?</a:t>
            </a:r>
          </a:p>
          <a:p>
            <a:pPr algn="just"/>
            <a:r>
              <a:rPr lang="en-US" dirty="0" smtClean="0"/>
              <a:t>Are there anomalous patterns in your data? What is the distribution of patterns in your data?</a:t>
            </a:r>
          </a:p>
          <a:p>
            <a:pPr algn="just"/>
            <a:r>
              <a:rPr lang="en-US" dirty="0" smtClean="0"/>
              <a:t>Are these the patterns you expect?</a:t>
            </a:r>
          </a:p>
          <a:p>
            <a:pPr algn="just"/>
            <a:r>
              <a:rPr lang="en-US" dirty="0" smtClean="0"/>
              <a:t>What range of values exist, and are they expected? What are the maximum, minimum, and average values for given data? Are these the ranges you expect?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smtClean="0"/>
              <a:t>A </a:t>
            </a:r>
            <a:r>
              <a:rPr lang="en-US" b="1" dirty="0" smtClean="0"/>
              <a:t>data link</a:t>
            </a:r>
            <a:r>
              <a:rPr lang="en-US" dirty="0" smtClean="0"/>
              <a:t> is the means of </a:t>
            </a:r>
            <a:r>
              <a:rPr lang="en-US" dirty="0" smtClean="0">
                <a:hlinkClick r:id="rId2"/>
              </a:rPr>
              <a:t>connecting one location to another</a:t>
            </a:r>
            <a:r>
              <a:rPr lang="en-US" dirty="0" smtClean="0"/>
              <a:t> for the purpose of transmitting and receiving digital information (</a:t>
            </a:r>
            <a:r>
              <a:rPr lang="en-US" dirty="0" smtClean="0">
                <a:hlinkClick r:id="rId3" tooltip="Data communication"/>
              </a:rPr>
              <a:t>data communication</a:t>
            </a:r>
            <a:r>
              <a:rPr lang="en-US" dirty="0" smtClean="0"/>
              <a:t>).</a:t>
            </a:r>
          </a:p>
          <a:p>
            <a:pPr algn="just"/>
            <a:r>
              <a:rPr lang="en-US" dirty="0" smtClean="0"/>
              <a:t> It can also refer to a set of electronics assemblies, consisting of a transmitter and a receiver (two pieces of </a:t>
            </a:r>
            <a:r>
              <a:rPr lang="en-US" dirty="0" smtClean="0">
                <a:hlinkClick r:id="rId4" tooltip="Data terminal equipment"/>
              </a:rPr>
              <a:t>data terminal equipment</a:t>
            </a:r>
            <a:r>
              <a:rPr lang="en-US" dirty="0" smtClean="0"/>
              <a:t>) and the interconnecting data </a:t>
            </a:r>
            <a:r>
              <a:rPr lang="en-US" dirty="0" smtClean="0">
                <a:hlinkClick r:id="rId5" tooltip="Telecommunication circuit"/>
              </a:rPr>
              <a:t>telecommunication circuit</a:t>
            </a:r>
            <a:r>
              <a:rPr lang="en-US" dirty="0" smtClean="0"/>
              <a:t>. </a:t>
            </a:r>
          </a:p>
          <a:p>
            <a:pPr algn="just"/>
            <a:r>
              <a:rPr lang="en-US" dirty="0" smtClean="0"/>
              <a:t>These are governed by a </a:t>
            </a:r>
            <a:r>
              <a:rPr lang="en-US" dirty="0" smtClean="0">
                <a:hlinkClick r:id="rId6" tooltip="Link protocol"/>
              </a:rPr>
              <a:t>link protocol</a:t>
            </a:r>
            <a:r>
              <a:rPr lang="en-US" dirty="0" smtClean="0"/>
              <a:t> enabling digital data to be transferred from a data source to a </a:t>
            </a:r>
            <a:r>
              <a:rPr lang="en-US" dirty="0" smtClean="0">
                <a:hlinkClick r:id="rId7" tooltip="Sink (computing)"/>
              </a:rPr>
              <a:t>data sink</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781800"/>
          </a:xfrm>
        </p:spPr>
        <p:txBody>
          <a:bodyPr>
            <a:normAutofit fontScale="47500" lnSpcReduction="20000"/>
          </a:bodyPr>
          <a:lstStyle/>
          <a:p>
            <a:pPr algn="just"/>
            <a:r>
              <a:rPr lang="en-US" sz="5100" b="1" dirty="0" smtClean="0"/>
              <a:t>privacy policy</a:t>
            </a:r>
            <a:r>
              <a:rPr lang="en-US" sz="5100" dirty="0" smtClean="0"/>
              <a:t> is a statement or legal document (in </a:t>
            </a:r>
            <a:r>
              <a:rPr lang="en-US" sz="5100" dirty="0" smtClean="0">
                <a:hlinkClick r:id="rId2" tooltip="Privacy law"/>
              </a:rPr>
              <a:t>privacy law</a:t>
            </a:r>
            <a:r>
              <a:rPr lang="en-US" sz="5100" dirty="0" smtClean="0"/>
              <a:t>) that discloses some or all of the ways a party gathers, uses, discloses, and manages a customer or client's data.</a:t>
            </a:r>
          </a:p>
          <a:p>
            <a:pPr algn="just">
              <a:buNone/>
            </a:pPr>
            <a:endParaRPr lang="en-US" sz="5100" baseline="30000" dirty="0" smtClean="0"/>
          </a:p>
          <a:p>
            <a:pPr algn="just"/>
            <a:r>
              <a:rPr lang="en-US" sz="5100" dirty="0" smtClean="0"/>
              <a:t>Personal information can be anything that can be used to identify an individual, not limited to the person's name, address, date of birth, marital status, contact information, ID issue, and </a:t>
            </a:r>
            <a:r>
              <a:rPr lang="en-US" sz="5100" dirty="0" smtClean="0">
                <a:hlinkClick r:id="rId3" tooltip="Expiration date"/>
              </a:rPr>
              <a:t>expiry date</a:t>
            </a:r>
            <a:r>
              <a:rPr lang="en-US" sz="5100" dirty="0" smtClean="0"/>
              <a:t>, financial records, </a:t>
            </a:r>
            <a:r>
              <a:rPr lang="en-US" sz="5100" dirty="0" smtClean="0">
                <a:hlinkClick r:id="rId4"/>
              </a:rPr>
              <a:t>credit information</a:t>
            </a:r>
            <a:r>
              <a:rPr lang="en-US" sz="5100" dirty="0" smtClean="0"/>
              <a:t>, medical history, where one travels, and intentions to acquire goods and services.</a:t>
            </a:r>
          </a:p>
          <a:p>
            <a:pPr algn="just"/>
            <a:endParaRPr lang="en-US" sz="5100" dirty="0" smtClean="0"/>
          </a:p>
          <a:p>
            <a:pPr algn="just"/>
            <a:r>
              <a:rPr lang="en-US" sz="5100" dirty="0" smtClean="0"/>
              <a:t>In the case of a business, it is often a statement that declares a party's policy on how it collects, stores, and releases personal information it collects. It informs the client what specific information is collected, and whether it is kept confidential, shared with partners, or sold to other firms or enterprises.</a:t>
            </a:r>
          </a:p>
          <a:p>
            <a:pPr algn="just"/>
            <a:r>
              <a:rPr lang="en-US" sz="5100" dirty="0" smtClean="0"/>
              <a:t> Privacy policies typically represent a broader, more generalized treatment, as opposed to data use statements, which tend to be more detailed and specific.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85000" lnSpcReduction="10000"/>
          </a:bodyPr>
          <a:lstStyle/>
          <a:p>
            <a:pPr algn="just"/>
            <a:r>
              <a:rPr lang="en-US" dirty="0" smtClean="0"/>
              <a:t>The exact contents of a certain privacy policy will depend upon the applicable law and may need to address requirements across geographical boundaries and legal jurisdictions. </a:t>
            </a:r>
          </a:p>
          <a:p>
            <a:pPr algn="just"/>
            <a:r>
              <a:rPr lang="en-US" dirty="0" smtClean="0"/>
              <a:t>Most countries have their own legislation and guidelines of who is covered, what information can be collected, and what it can be used for. </a:t>
            </a:r>
          </a:p>
          <a:p>
            <a:pPr algn="just"/>
            <a:r>
              <a:rPr lang="en-US" dirty="0" smtClean="0"/>
              <a:t>In general, data protection laws in Europe cover the private sector, as well as the public sector. Their privacy laws apply not only to government operations but also to private enterprises and commercial transactions.</a:t>
            </a:r>
            <a:endParaRPr lang="en-US" baseline="30000" dirty="0" smtClean="0"/>
          </a:p>
          <a:p>
            <a:pPr algn="just"/>
            <a:r>
              <a:rPr lang="en-US" b="1" dirty="0" smtClean="0"/>
              <a:t>Privacy policy languages</a:t>
            </a:r>
            <a:r>
              <a:rPr lang="en-US" dirty="0" smtClean="0"/>
              <a:t> were designed to express the </a:t>
            </a:r>
            <a:r>
              <a:rPr lang="en-US" b="1" dirty="0" smtClean="0"/>
              <a:t>privacy</a:t>
            </a:r>
            <a:r>
              <a:rPr lang="en-US" dirty="0" smtClean="0"/>
              <a:t> controls that both organizations and users want to express. Most of the </a:t>
            </a:r>
            <a:r>
              <a:rPr lang="en-US" b="1" dirty="0" smtClean="0"/>
              <a:t>privacy policy languages</a:t>
            </a:r>
            <a:r>
              <a:rPr lang="en-US" dirty="0" smtClean="0"/>
              <a:t> were designed for specific purposes with specific features and characteristics.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77500" lnSpcReduction="20000"/>
          </a:bodyPr>
          <a:lstStyle/>
          <a:p>
            <a:pPr algn="just"/>
            <a:r>
              <a:rPr lang="en-US" b="1" dirty="0" smtClean="0">
                <a:latin typeface="+mj-lt"/>
              </a:rPr>
              <a:t>Medical privacy</a:t>
            </a:r>
            <a:r>
              <a:rPr lang="en-US" dirty="0" smtClean="0">
                <a:latin typeface="+mj-lt"/>
              </a:rPr>
              <a:t> or </a:t>
            </a:r>
            <a:r>
              <a:rPr lang="en-US" b="1" dirty="0" smtClean="0">
                <a:latin typeface="+mj-lt"/>
              </a:rPr>
              <a:t>health privacy</a:t>
            </a:r>
            <a:r>
              <a:rPr lang="en-US" dirty="0" smtClean="0">
                <a:latin typeface="+mj-lt"/>
              </a:rPr>
              <a:t> is the practice of maintaining the </a:t>
            </a:r>
            <a:r>
              <a:rPr lang="en-US" dirty="0" smtClean="0">
                <a:latin typeface="+mj-lt"/>
                <a:hlinkClick r:id="rId2" tooltip="Confidentiality"/>
              </a:rPr>
              <a:t>security and confidentiality</a:t>
            </a:r>
            <a:r>
              <a:rPr lang="en-US" dirty="0" smtClean="0">
                <a:latin typeface="+mj-lt"/>
              </a:rPr>
              <a:t> of </a:t>
            </a:r>
            <a:r>
              <a:rPr lang="en-US" dirty="0" smtClean="0">
                <a:latin typeface="+mj-lt"/>
                <a:hlinkClick r:id="rId3" tooltip="Patient"/>
              </a:rPr>
              <a:t>patient</a:t>
            </a:r>
            <a:r>
              <a:rPr lang="en-US" dirty="0" smtClean="0">
                <a:latin typeface="+mj-lt"/>
              </a:rPr>
              <a:t> records. </a:t>
            </a:r>
          </a:p>
          <a:p>
            <a:pPr algn="just"/>
            <a:endParaRPr lang="en-US" dirty="0" smtClean="0">
              <a:latin typeface="+mj-lt"/>
            </a:endParaRPr>
          </a:p>
          <a:p>
            <a:pPr algn="just"/>
            <a:r>
              <a:rPr lang="en-US" dirty="0" smtClean="0">
                <a:latin typeface="+mj-lt"/>
              </a:rPr>
              <a:t>It involves both the conversational discretion of </a:t>
            </a:r>
            <a:r>
              <a:rPr lang="en-US" dirty="0" smtClean="0">
                <a:latin typeface="+mj-lt"/>
                <a:hlinkClick r:id="rId4" tooltip="Health professional"/>
              </a:rPr>
              <a:t>health care providers</a:t>
            </a:r>
            <a:r>
              <a:rPr lang="en-US" dirty="0" smtClean="0">
                <a:latin typeface="+mj-lt"/>
              </a:rPr>
              <a:t> and the security of </a:t>
            </a:r>
            <a:r>
              <a:rPr lang="en-US" dirty="0" smtClean="0">
                <a:latin typeface="+mj-lt"/>
                <a:hlinkClick r:id="rId5"/>
              </a:rPr>
              <a:t>medical records</a:t>
            </a:r>
            <a:r>
              <a:rPr lang="en-US" dirty="0" smtClean="0">
                <a:latin typeface="+mj-lt"/>
              </a:rPr>
              <a:t>. </a:t>
            </a:r>
          </a:p>
          <a:p>
            <a:pPr algn="just"/>
            <a:endParaRPr lang="en-US" dirty="0" smtClean="0">
              <a:latin typeface="+mj-lt"/>
            </a:endParaRPr>
          </a:p>
          <a:p>
            <a:pPr algn="just"/>
            <a:r>
              <a:rPr lang="en-US" dirty="0" smtClean="0">
                <a:latin typeface="+mj-lt"/>
              </a:rPr>
              <a:t>The terms can also refer to the physical </a:t>
            </a:r>
            <a:r>
              <a:rPr lang="en-US" dirty="0" smtClean="0">
                <a:latin typeface="+mj-lt"/>
                <a:hlinkClick r:id="rId6" tooltip="Privacy"/>
              </a:rPr>
              <a:t>privacy</a:t>
            </a:r>
            <a:r>
              <a:rPr lang="en-US" dirty="0" smtClean="0">
                <a:latin typeface="+mj-lt"/>
              </a:rPr>
              <a:t> of patients from other patients and providers while in a </a:t>
            </a:r>
            <a:r>
              <a:rPr lang="en-US" dirty="0" smtClean="0">
                <a:latin typeface="+mj-lt"/>
                <a:hlinkClick r:id="rId7" tooltip="Health facility"/>
              </a:rPr>
              <a:t>medical facility</a:t>
            </a:r>
            <a:r>
              <a:rPr lang="en-US" dirty="0" smtClean="0">
                <a:latin typeface="+mj-lt"/>
              </a:rPr>
              <a:t>, and to </a:t>
            </a:r>
            <a:r>
              <a:rPr lang="en-US" dirty="0" smtClean="0">
                <a:latin typeface="+mj-lt"/>
                <a:hlinkClick r:id="rId8" tooltip="Modesty in medical settings"/>
              </a:rPr>
              <a:t>modesty in medical settings</a:t>
            </a:r>
            <a:r>
              <a:rPr lang="en-US" dirty="0" smtClean="0">
                <a:latin typeface="+mj-lt"/>
              </a:rPr>
              <a:t>. Modern concerns include the degree of disclosure to </a:t>
            </a:r>
            <a:r>
              <a:rPr lang="en-US" dirty="0" smtClean="0">
                <a:latin typeface="+mj-lt"/>
                <a:hlinkClick r:id="rId9" tooltip="Insurance companies"/>
              </a:rPr>
              <a:t>insurance companies</a:t>
            </a:r>
            <a:r>
              <a:rPr lang="en-US" dirty="0" smtClean="0">
                <a:latin typeface="+mj-lt"/>
              </a:rPr>
              <a:t>, employers, and other third parties. </a:t>
            </a:r>
          </a:p>
          <a:p>
            <a:pPr algn="just">
              <a:buNone/>
            </a:pPr>
            <a:endParaRPr lang="en-US" dirty="0" smtClean="0">
              <a:latin typeface="+mj-lt"/>
            </a:endParaRPr>
          </a:p>
          <a:p>
            <a:pPr algn="just"/>
            <a:r>
              <a:rPr lang="en-US" dirty="0" smtClean="0">
                <a:latin typeface="+mj-lt"/>
              </a:rPr>
              <a:t>The advent of </a:t>
            </a:r>
            <a:r>
              <a:rPr lang="en-US" dirty="0" smtClean="0">
                <a:latin typeface="+mj-lt"/>
                <a:hlinkClick r:id="rId10" tooltip="Electronic medical record"/>
              </a:rPr>
              <a:t>electronic medical records</a:t>
            </a:r>
            <a:r>
              <a:rPr lang="en-US" dirty="0" smtClean="0">
                <a:latin typeface="+mj-lt"/>
              </a:rPr>
              <a:t> (EMR) and patient care management systems (PCMS) have raised new concerns about privacy, balanced with efforts to reduce duplication of services and </a:t>
            </a:r>
            <a:r>
              <a:rPr lang="en-US" dirty="0" smtClean="0">
                <a:latin typeface="+mj-lt"/>
                <a:hlinkClick r:id="rId11" tooltip="Medical errors"/>
              </a:rPr>
              <a:t>medical errors</a:t>
            </a:r>
            <a:endParaRPr lang="en-US"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61B9930-AAD0-4A4E-B34A-6B2DE091E07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pic>
        <p:nvPicPr>
          <p:cNvPr id="7" name="Picture 6">
            <a:extLst>
              <a:ext uri="{FF2B5EF4-FFF2-40B4-BE49-F238E27FC236}">
                <a16:creationId xmlns="" xmlns:a16="http://schemas.microsoft.com/office/drawing/2014/main" id="{E3AB85A2-C062-4CCA-A3AF-1B89BF58D82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925" y="2181688"/>
            <a:ext cx="1737804" cy="2494625"/>
          </a:xfrm>
          <a:prstGeom prst="rect">
            <a:avLst/>
          </a:prstGeom>
        </p:spPr>
      </p:pic>
    </p:spTree>
    <p:extLst>
      <p:ext uri="{BB962C8B-B14F-4D97-AF65-F5344CB8AC3E}">
        <p14:creationId xmlns="" xmlns:p14="http://schemas.microsoft.com/office/powerpoint/2010/main" val="119150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PRIVACY</a:t>
            </a:r>
            <a:endParaRPr lang="en-US" dirty="0"/>
          </a:p>
        </p:txBody>
      </p:sp>
      <p:sp>
        <p:nvSpPr>
          <p:cNvPr id="3" name="Content Placeholder 2"/>
          <p:cNvSpPr>
            <a:spLocks noGrp="1"/>
          </p:cNvSpPr>
          <p:nvPr>
            <p:ph idx="1"/>
          </p:nvPr>
        </p:nvSpPr>
        <p:spPr>
          <a:xfrm>
            <a:off x="533400" y="914400"/>
            <a:ext cx="8229600" cy="5943600"/>
          </a:xfrm>
        </p:spPr>
        <p:txBody>
          <a:bodyPr>
            <a:normAutofit fontScale="47500" lnSpcReduction="20000"/>
          </a:bodyPr>
          <a:lstStyle/>
          <a:p>
            <a:pPr algn="just" fontAlgn="base"/>
            <a:r>
              <a:rPr lang="en-US" sz="5100" dirty="0" smtClean="0"/>
              <a:t>Cyber security</a:t>
            </a:r>
            <a:r>
              <a:rPr lang="en-US" sz="5100" dirty="0"/>
              <a:t> refers to the measures taken to protect a computer or computer system against unauthorized access from a hacker. </a:t>
            </a:r>
            <a:endParaRPr lang="en-US" sz="5100" dirty="0" smtClean="0"/>
          </a:p>
          <a:p>
            <a:pPr algn="just" fontAlgn="base"/>
            <a:endParaRPr lang="en-US" sz="5100" dirty="0"/>
          </a:p>
          <a:p>
            <a:pPr algn="just" fontAlgn="base"/>
            <a:r>
              <a:rPr lang="en-US" sz="5100" dirty="0" smtClean="0"/>
              <a:t>On </a:t>
            </a:r>
            <a:r>
              <a:rPr lang="en-US" sz="5100" dirty="0"/>
              <a:t>its most basic level, data privacy is a consumer’s understanding of their rights as to how their personal information is collected, used, stored and shared</a:t>
            </a:r>
            <a:r>
              <a:rPr lang="en-US" sz="5100" dirty="0" smtClean="0"/>
              <a:t>.</a:t>
            </a:r>
          </a:p>
          <a:p>
            <a:pPr algn="just" fontAlgn="base">
              <a:buNone/>
            </a:pPr>
            <a:endParaRPr lang="en-US" sz="5100" dirty="0"/>
          </a:p>
          <a:p>
            <a:pPr algn="just"/>
            <a:r>
              <a:rPr lang="en-US" sz="5100" dirty="0"/>
              <a:t>Data breaches can take place on both a large and small scale, but most people are probably more familiar with the bigger incidents. Every employer faces the reality that they could be the target of a network security breach. </a:t>
            </a:r>
            <a:endParaRPr lang="en-US" sz="5100" dirty="0" smtClean="0"/>
          </a:p>
          <a:p>
            <a:pPr algn="just">
              <a:buNone/>
            </a:pPr>
            <a:endParaRPr lang="en-US" sz="5100" dirty="0" smtClean="0"/>
          </a:p>
          <a:p>
            <a:pPr algn="just"/>
            <a:r>
              <a:rPr lang="en-US" sz="5100" dirty="0" smtClean="0"/>
              <a:t>A </a:t>
            </a:r>
            <a:r>
              <a:rPr lang="en-US" sz="5100" dirty="0" err="1"/>
              <a:t>cybersecurity</a:t>
            </a:r>
            <a:r>
              <a:rPr lang="en-US" sz="5100" dirty="0"/>
              <a:t> breach can jeopardize credibility and cost small businesses without </a:t>
            </a:r>
            <a:r>
              <a:rPr lang="en-US" sz="5100" u="sng" dirty="0">
                <a:hlinkClick r:id="rId2"/>
              </a:rPr>
              <a:t>cyber liability insurance</a:t>
            </a:r>
            <a:r>
              <a:rPr lang="en-US" sz="5100" dirty="0"/>
              <a:t> thousands of dollars (or more) in damages, impacting customer service, productivity and reputation.</a:t>
            </a:r>
            <a:r>
              <a:rPr lang="en-US" dirty="0" smtClean="0"/>
              <a:t/>
            </a:r>
            <a:br>
              <a:rPr lang="en-US" dirty="0" smtClean="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6569DF9-964B-4365-AE48-82245EB3689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0" name="Rectangle 9">
            <a:extLst>
              <a:ext uri="{FF2B5EF4-FFF2-40B4-BE49-F238E27FC236}">
                <a16:creationId xmlns="" xmlns:a16="http://schemas.microsoft.com/office/drawing/2014/main" id="{4C4274AB-077D-4ED5-8811-37E9D655461D}"/>
              </a:ext>
            </a:extLst>
          </p:cNvPr>
          <p:cNvSpPr/>
          <p:nvPr/>
        </p:nvSpPr>
        <p:spPr>
          <a:xfrm>
            <a:off x="299622" y="1162975"/>
            <a:ext cx="5712780" cy="53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TextBox 10">
            <a:extLst>
              <a:ext uri="{FF2B5EF4-FFF2-40B4-BE49-F238E27FC236}">
                <a16:creationId xmlns="" xmlns:a16="http://schemas.microsoft.com/office/drawing/2014/main" id="{DB88B7EB-0A28-402A-8442-1F9632D98001}"/>
              </a:ext>
            </a:extLst>
          </p:cNvPr>
          <p:cNvSpPr txBox="1"/>
          <p:nvPr/>
        </p:nvSpPr>
        <p:spPr>
          <a:xfrm>
            <a:off x="299622" y="1846556"/>
            <a:ext cx="7963270" cy="3416320"/>
          </a:xfrm>
          <a:prstGeom prst="rect">
            <a:avLst/>
          </a:prstGeom>
          <a:noFill/>
        </p:spPr>
        <p:txBody>
          <a:bodyPr wrap="square" rtlCol="0">
            <a:spAutoFit/>
          </a:bodyPr>
          <a:lstStyle/>
          <a:p>
            <a:r>
              <a:rPr lang="en-US" sz="2400" b="1" dirty="0">
                <a:latin typeface="Constantia" panose="02030602050306030303" pitchFamily="18" charset="0"/>
              </a:rPr>
              <a:t>• A high profile attack by two Pakistani terrorists against building of Parliament of India took place on New Delhi on </a:t>
            </a:r>
            <a:r>
              <a:rPr lang="en-US" sz="2400" b="1" dirty="0">
                <a:solidFill>
                  <a:schemeClr val="accent1">
                    <a:lumMod val="50000"/>
                  </a:schemeClr>
                </a:solidFill>
                <a:latin typeface="Constantia" panose="02030602050306030303" pitchFamily="18" charset="0"/>
              </a:rPr>
              <a:t>13th December 2001 </a:t>
            </a:r>
          </a:p>
          <a:p>
            <a:endParaRPr lang="en-US" sz="2400" b="1" dirty="0">
              <a:latin typeface="Constantia" panose="02030602050306030303" pitchFamily="18" charset="0"/>
            </a:endParaRPr>
          </a:p>
          <a:p>
            <a:r>
              <a:rPr lang="en-US" sz="2400" b="1" dirty="0">
                <a:latin typeface="Constantia" panose="02030602050306030303" pitchFamily="18" charset="0"/>
              </a:rPr>
              <a:t>• The attack led to </a:t>
            </a:r>
            <a:r>
              <a:rPr lang="en-US" sz="2400" b="1" dirty="0">
                <a:solidFill>
                  <a:schemeClr val="accent1">
                    <a:lumMod val="50000"/>
                  </a:schemeClr>
                </a:solidFill>
                <a:latin typeface="Constantia" panose="02030602050306030303" pitchFamily="18" charset="0"/>
              </a:rPr>
              <a:t>death of 12 people</a:t>
            </a:r>
            <a:r>
              <a:rPr lang="en-US" sz="2400" b="1" dirty="0">
                <a:latin typeface="Constantia" panose="02030602050306030303" pitchFamily="18" charset="0"/>
              </a:rPr>
              <a:t> including a civilian and paved way to a military standoff between India and Pakistan. </a:t>
            </a:r>
          </a:p>
          <a:p>
            <a:endParaRPr lang="en-US" sz="2400" b="1" dirty="0">
              <a:latin typeface="Constantia" panose="02030602050306030303" pitchFamily="18" charset="0"/>
            </a:endParaRPr>
          </a:p>
          <a:p>
            <a:r>
              <a:rPr lang="en-US" sz="2400" b="1" dirty="0">
                <a:latin typeface="Constantia" panose="02030602050306030303" pitchFamily="18" charset="0"/>
              </a:rPr>
              <a:t>• However , terrorists were caught and gunned off.</a:t>
            </a:r>
            <a:endParaRPr lang="en-IN" sz="2400" b="1" dirty="0">
              <a:latin typeface="Constantia" panose="02030602050306030303" pitchFamily="18" charset="0"/>
            </a:endParaRPr>
          </a:p>
        </p:txBody>
      </p:sp>
    </p:spTree>
    <p:extLst>
      <p:ext uri="{BB962C8B-B14F-4D97-AF65-F5344CB8AC3E}">
        <p14:creationId xmlns="" xmlns:p14="http://schemas.microsoft.com/office/powerpoint/2010/main" val="3040512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A64AC34-4FEA-48C9-928C-A40CC1012FD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6" name="Rectangle 5">
            <a:extLst>
              <a:ext uri="{FF2B5EF4-FFF2-40B4-BE49-F238E27FC236}">
                <a16:creationId xmlns="" xmlns:a16="http://schemas.microsoft.com/office/drawing/2014/main" id="{B09FCAFA-B357-4713-964A-E2BF231652C4}"/>
              </a:ext>
            </a:extLst>
          </p:cNvPr>
          <p:cNvSpPr/>
          <p:nvPr/>
        </p:nvSpPr>
        <p:spPr>
          <a:xfrm flipV="1">
            <a:off x="306280" y="1206033"/>
            <a:ext cx="496705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TextBox 6">
            <a:extLst>
              <a:ext uri="{FF2B5EF4-FFF2-40B4-BE49-F238E27FC236}">
                <a16:creationId xmlns="" xmlns:a16="http://schemas.microsoft.com/office/drawing/2014/main" id="{DC5C0B5E-B804-4E09-8F08-F048D32EB305}"/>
              </a:ext>
            </a:extLst>
          </p:cNvPr>
          <p:cNvSpPr txBox="1"/>
          <p:nvPr/>
        </p:nvSpPr>
        <p:spPr>
          <a:xfrm>
            <a:off x="233039" y="1722269"/>
            <a:ext cx="8136384" cy="5262979"/>
          </a:xfrm>
          <a:prstGeom prst="rect">
            <a:avLst/>
          </a:prstGeom>
          <a:noFill/>
        </p:spPr>
        <p:txBody>
          <a:bodyPr wrap="square" rtlCol="0">
            <a:spAutoFit/>
          </a:bodyPr>
          <a:lstStyle/>
          <a:p>
            <a:r>
              <a:rPr lang="en-US" sz="2400" b="1" dirty="0">
                <a:latin typeface="Constantia" panose="02030602050306030303" pitchFamily="18" charset="0"/>
              </a:rPr>
              <a:t>• BPRD , </a:t>
            </a:r>
            <a:r>
              <a:rPr lang="en-US" sz="2400" b="1" dirty="0" err="1">
                <a:latin typeface="Constantia" panose="02030602050306030303" pitchFamily="18" charset="0"/>
              </a:rPr>
              <a:t>Hyd</a:t>
            </a:r>
            <a:r>
              <a:rPr lang="en-US" sz="2400" b="1" dirty="0">
                <a:latin typeface="Constantia" panose="02030602050306030303" pitchFamily="18" charset="0"/>
              </a:rPr>
              <a:t> had handled this case. </a:t>
            </a:r>
          </a:p>
          <a:p>
            <a:endParaRPr lang="en-US" sz="2400" b="1" dirty="0">
              <a:latin typeface="Constantia" panose="02030602050306030303" pitchFamily="18" charset="0"/>
            </a:endParaRPr>
          </a:p>
          <a:p>
            <a:r>
              <a:rPr lang="en-US" sz="2400" b="1" dirty="0">
                <a:latin typeface="Constantia" panose="02030602050306030303" pitchFamily="18" charset="0"/>
              </a:rPr>
              <a:t>• A laptop was recovered from terrorists who attacked the Parliament after gunning down by the police.</a:t>
            </a:r>
          </a:p>
          <a:p>
            <a:endParaRPr lang="en-US" sz="2400" b="1" dirty="0">
              <a:latin typeface="Constantia" panose="02030602050306030303" pitchFamily="18" charset="0"/>
            </a:endParaRPr>
          </a:p>
          <a:p>
            <a:r>
              <a:rPr lang="en-US" sz="2400" b="1" dirty="0">
                <a:latin typeface="Constantia" panose="02030602050306030303" pitchFamily="18" charset="0"/>
              </a:rPr>
              <a:t>• Computer experts traced out the details and it was found that the laptop contained several proofs that affirmed motives of terrorists mainly </a:t>
            </a:r>
          </a:p>
          <a:p>
            <a:endParaRPr lang="en-US" sz="2400" b="1" dirty="0">
              <a:latin typeface="Constantia" panose="02030602050306030303" pitchFamily="18" charset="0"/>
            </a:endParaRPr>
          </a:p>
          <a:p>
            <a:r>
              <a:rPr lang="en-US" sz="2400" b="1" dirty="0">
                <a:latin typeface="Constantia" panose="02030602050306030303" pitchFamily="18" charset="0"/>
              </a:rPr>
              <a:t>a. Sticker of ministry of Home that they created on laptop and affixed on their ambassador car to achieve entry into Parliament house. </a:t>
            </a:r>
          </a:p>
          <a:p>
            <a:r>
              <a:rPr lang="en-US" sz="2400" b="1" dirty="0">
                <a:latin typeface="Constantia" panose="02030602050306030303" pitchFamily="18" charset="0"/>
              </a:rPr>
              <a:t>b. </a:t>
            </a:r>
            <a:r>
              <a:rPr lang="en-US" sz="2400" b="1" dirty="0">
                <a:solidFill>
                  <a:schemeClr val="tx2"/>
                </a:solidFill>
                <a:latin typeface="Constantia" panose="02030602050306030303" pitchFamily="18" charset="0"/>
              </a:rPr>
              <a:t>Fake ID card </a:t>
            </a:r>
            <a:r>
              <a:rPr lang="en-US" sz="2400" b="1" dirty="0">
                <a:latin typeface="Constantia" panose="02030602050306030303" pitchFamily="18" charset="0"/>
              </a:rPr>
              <a:t>that one of two terrorists was carrying with a government of emblem and seal.</a:t>
            </a:r>
            <a:endParaRPr lang="en-IN" sz="2400" b="1" dirty="0">
              <a:latin typeface="Constantia" panose="02030602050306030303" pitchFamily="18" charset="0"/>
            </a:endParaRPr>
          </a:p>
        </p:txBody>
      </p:sp>
    </p:spTree>
    <p:extLst>
      <p:ext uri="{BB962C8B-B14F-4D97-AF65-F5344CB8AC3E}">
        <p14:creationId xmlns="" xmlns:p14="http://schemas.microsoft.com/office/powerpoint/2010/main" val="1505403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B4D0E555-16F6-44D0-BF56-AF5FF5BDE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8117041D-1A7B-4ECA-AB68-3CFDB6726B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4665" y="0"/>
            <a:ext cx="348098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26902" y="1221608"/>
            <a:ext cx="2924908" cy="5158725"/>
          </a:xfrm>
        </p:spPr>
        <p:txBody>
          <a:bodyPr>
            <a:normAutofit fontScale="90000"/>
          </a:bodyPr>
          <a:lstStyle/>
          <a:p>
            <a:r>
              <a:rPr lang="en-GB" sz="4400" dirty="0">
                <a:solidFill>
                  <a:srgbClr val="FFFFFF"/>
                </a:solidFill>
                <a:cs typeface="Calibri Light"/>
              </a:rPr>
              <a:t>INDIAN BANKS LOSE MILLIONS OF RUPEES                         </a:t>
            </a:r>
            <a:br>
              <a:rPr lang="en-GB" sz="4400" dirty="0">
                <a:solidFill>
                  <a:srgbClr val="FFFFFF"/>
                </a:solidFill>
                <a:cs typeface="Calibri Light"/>
              </a:rPr>
            </a:br>
            <a:r>
              <a:rPr lang="en-GB" sz="4400" dirty="0">
                <a:cs typeface="Calibri Light"/>
              </a:rPr>
              <a:t/>
            </a:r>
            <a:br>
              <a:rPr lang="en-GB" sz="4400" dirty="0">
                <a:cs typeface="Calibri Light"/>
              </a:rPr>
            </a:br>
            <a:r>
              <a:rPr lang="en-GB" sz="4400" dirty="0">
                <a:solidFill>
                  <a:srgbClr val="FFFFFF"/>
                </a:solidFill>
                <a:cs typeface="Calibri Light"/>
              </a:rPr>
              <a:t> </a:t>
            </a:r>
            <a:r>
              <a:rPr lang="en-GB" sz="4400" dirty="0">
                <a:cs typeface="Calibri Light"/>
              </a:rPr>
              <a:t/>
            </a:r>
            <a:br>
              <a:rPr lang="en-GB" sz="4400" dirty="0">
                <a:cs typeface="Calibri Light"/>
              </a:rPr>
            </a:br>
            <a:r>
              <a:rPr lang="en-GB" sz="1900" dirty="0">
                <a:solidFill>
                  <a:srgbClr val="FFFFFF"/>
                </a:solidFill>
                <a:cs typeface="Calibri Light"/>
              </a:rPr>
              <a:t>  </a:t>
            </a:r>
            <a:br>
              <a:rPr lang="en-GB" sz="1900" dirty="0">
                <a:solidFill>
                  <a:srgbClr val="FFFFFF"/>
                </a:solidFill>
                <a:cs typeface="Calibri Light"/>
              </a:rPr>
            </a:br>
            <a:r>
              <a:rPr lang="en-GB" sz="1900" dirty="0">
                <a:solidFill>
                  <a:srgbClr val="FFFFFF"/>
                </a:solidFill>
                <a:cs typeface="Calibri Light"/>
              </a:rPr>
              <a:t>                                                                                                                                                                                                                                                                                                                                        </a:t>
            </a:r>
            <a:r>
              <a:rPr lang="en-GB" sz="1900" dirty="0">
                <a:cs typeface="Calibri Light"/>
              </a:rPr>
              <a:t/>
            </a:r>
            <a:br>
              <a:rPr lang="en-GB" sz="1900" dirty="0">
                <a:cs typeface="Calibri Light"/>
              </a:rPr>
            </a:br>
            <a:r>
              <a:rPr lang="en-GB" sz="1900" dirty="0">
                <a:solidFill>
                  <a:srgbClr val="FFFFFF"/>
                </a:solidFill>
                <a:cs typeface="Calibri Light"/>
              </a:rPr>
              <a:t> </a:t>
            </a:r>
            <a:endParaRPr lang="en-GB" sz="1900" dirty="0">
              <a:cs typeface="Calibri Light"/>
            </a:endParaRPr>
          </a:p>
        </p:txBody>
      </p:sp>
      <p:cxnSp>
        <p:nvCxnSpPr>
          <p:cNvPr id="30" name="Straight Connector 29">
            <a:extLst>
              <a:ext uri="{FF2B5EF4-FFF2-40B4-BE49-F238E27FC236}">
                <a16:creationId xmlns="" xmlns:a16="http://schemas.microsoft.com/office/drawing/2014/main" id="{ABCD2462-4C1E-401A-AC2D-F799A138B24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30389" y="3663649"/>
            <a:ext cx="25374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 xmlns:a16="http://schemas.microsoft.com/office/drawing/2014/main" id="{60673829-2141-4BC8-ACA3-A689EEA4EF2C}"/>
              </a:ext>
            </a:extLst>
          </p:cNvPr>
          <p:cNvPicPr>
            <a:picLocks noChangeAspect="1"/>
          </p:cNvPicPr>
          <p:nvPr/>
        </p:nvPicPr>
        <p:blipFill rotWithShape="1">
          <a:blip r:embed="rId2" cstate="print"/>
          <a:srcRect t="3171" r="-2" b="18085"/>
          <a:stretch/>
        </p:blipFill>
        <p:spPr>
          <a:xfrm>
            <a:off x="3961752" y="1662374"/>
            <a:ext cx="4706750" cy="3533253"/>
          </a:xfrm>
          <a:prstGeom prst="rect">
            <a:avLst/>
          </a:prstGeom>
        </p:spPr>
      </p:pic>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7">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130" y="0"/>
            <a:ext cx="9141714"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7E1E80CA-649F-4726-B357-3B9BB0FB1755}"/>
              </a:ext>
            </a:extLst>
          </p:cNvPr>
          <p:cNvSpPr>
            <a:spLocks noGrp="1"/>
          </p:cNvSpPr>
          <p:nvPr>
            <p:ph type="title"/>
          </p:nvPr>
        </p:nvSpPr>
        <p:spPr>
          <a:xfrm>
            <a:off x="822960" y="286604"/>
            <a:ext cx="7543800" cy="1450757"/>
          </a:xfrm>
        </p:spPr>
        <p:txBody>
          <a:bodyPr anchor="ctr">
            <a:normAutofit/>
          </a:bodyPr>
          <a:lstStyle/>
          <a:p>
            <a:r>
              <a:rPr lang="en-GB">
                <a:solidFill>
                  <a:srgbClr val="FFFFFF"/>
                </a:solidFill>
              </a:rPr>
              <a:t>CAUSE OF CRIME</a:t>
            </a:r>
            <a:endParaRPr lang="en-GB" dirty="0">
              <a:solidFill>
                <a:srgbClr val="FFFFFF"/>
              </a:solidFill>
            </a:endParaRPr>
          </a:p>
        </p:txBody>
      </p:sp>
      <p:sp>
        <p:nvSpPr>
          <p:cNvPr id="3" name="Content Placeholder 2">
            <a:extLst>
              <a:ext uri="{FF2B5EF4-FFF2-40B4-BE49-F238E27FC236}">
                <a16:creationId xmlns="" xmlns:a16="http://schemas.microsoft.com/office/drawing/2014/main" id="{E8E45E10-B4DB-4E5B-A86E-50BDB04CA1A9}"/>
              </a:ext>
            </a:extLst>
          </p:cNvPr>
          <p:cNvSpPr>
            <a:spLocks noGrp="1"/>
          </p:cNvSpPr>
          <p:nvPr>
            <p:ph idx="1"/>
          </p:nvPr>
        </p:nvSpPr>
        <p:spPr>
          <a:xfrm>
            <a:off x="822722" y="2675694"/>
            <a:ext cx="7543800" cy="3193294"/>
          </a:xfrm>
        </p:spPr>
        <p:txBody>
          <a:bodyPr vert="horz" lIns="0" tIns="45720" rIns="0" bIns="45720" rtlCol="0">
            <a:normAutofit fontScale="77500" lnSpcReduction="20000"/>
          </a:bodyPr>
          <a:lstStyle/>
          <a:p>
            <a:pPr marL="342900" indent="-342900">
              <a:buFont typeface="Arial,Sans-Serif" panose="020F0502020204030204" pitchFamily="34" charset="0"/>
              <a:buChar char="•"/>
            </a:pPr>
            <a:r>
              <a:rPr lang="en-GB" dirty="0">
                <a:ea typeface="+mn-lt"/>
                <a:cs typeface="+mn-lt"/>
              </a:rPr>
              <a:t>Bank heists have not gone out of fashion just yet, both as a cinematic trope, and also as a shortcut to riches. A total of 972 such incidents were reported in 2017-18, roughly three every day, according to data collated by the Reserve Bank of India (RBI).</a:t>
            </a:r>
          </a:p>
          <a:p>
            <a:pPr marL="342900" indent="-342900">
              <a:buFont typeface="Arial" panose="020F0502020204030204" pitchFamily="34" charset="0"/>
              <a:buChar char="•"/>
            </a:pPr>
            <a:r>
              <a:rPr lang="en-GB" dirty="0">
                <a:ea typeface="+mn-lt"/>
                <a:cs typeface="+mn-lt"/>
              </a:rPr>
              <a:t>India's financial systems are extremely vulnerable, because we still rely on international banking networks like Swift to make transactions. International gateways are open vectors of attack for India</a:t>
            </a:r>
            <a:endParaRPr lang="en-GB" dirty="0"/>
          </a:p>
        </p:txBody>
      </p:sp>
      <p:sp>
        <p:nvSpPr>
          <p:cNvPr id="11" name="Rectangle 11">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902364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130" y="0"/>
            <a:ext cx="9141714"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15A92D73-5ACD-497C-9E52-46E7C4EAA5B3}"/>
              </a:ext>
            </a:extLst>
          </p:cNvPr>
          <p:cNvSpPr>
            <a:spLocks noGrp="1"/>
          </p:cNvSpPr>
          <p:nvPr>
            <p:ph type="title"/>
          </p:nvPr>
        </p:nvSpPr>
        <p:spPr>
          <a:xfrm>
            <a:off x="822960" y="286604"/>
            <a:ext cx="7543800" cy="1450757"/>
          </a:xfrm>
        </p:spPr>
        <p:txBody>
          <a:bodyPr anchor="ctr">
            <a:normAutofit/>
          </a:bodyPr>
          <a:lstStyle/>
          <a:p>
            <a:r>
              <a:rPr lang="en-GB">
                <a:solidFill>
                  <a:srgbClr val="FFFFFF"/>
                </a:solidFill>
              </a:rPr>
              <a:t>India's Cosmos Bank loses $13.5 mln in cyber attack</a:t>
            </a:r>
            <a:endParaRPr lang="en-US">
              <a:solidFill>
                <a:srgbClr val="FFFFFF"/>
              </a:solidFill>
            </a:endParaRPr>
          </a:p>
          <a:p>
            <a:endParaRPr lang="en-GB">
              <a:solidFill>
                <a:srgbClr val="FFFFFF"/>
              </a:solidFill>
            </a:endParaRPr>
          </a:p>
        </p:txBody>
      </p:sp>
      <p:sp>
        <p:nvSpPr>
          <p:cNvPr id="3" name="Content Placeholder 2">
            <a:extLst>
              <a:ext uri="{FF2B5EF4-FFF2-40B4-BE49-F238E27FC236}">
                <a16:creationId xmlns="" xmlns:a16="http://schemas.microsoft.com/office/drawing/2014/main" id="{C634414E-27F6-4FC2-89C1-AF46B44A5140}"/>
              </a:ext>
            </a:extLst>
          </p:cNvPr>
          <p:cNvSpPr>
            <a:spLocks noGrp="1"/>
          </p:cNvSpPr>
          <p:nvPr>
            <p:ph idx="1"/>
          </p:nvPr>
        </p:nvSpPr>
        <p:spPr>
          <a:xfrm>
            <a:off x="822722" y="2675694"/>
            <a:ext cx="7543800" cy="3193294"/>
          </a:xfrm>
        </p:spPr>
        <p:txBody>
          <a:bodyPr vert="horz" lIns="0" tIns="45720" rIns="0" bIns="45720" rtlCol="0">
            <a:normAutofit fontScale="77500" lnSpcReduction="20000"/>
          </a:bodyPr>
          <a:lstStyle/>
          <a:p>
            <a:pPr>
              <a:buFont typeface="Arial" panose="020F0502020204030204" pitchFamily="34" charset="0"/>
              <a:buChar char="•"/>
            </a:pPr>
            <a:r>
              <a:rPr lang="en-GB">
                <a:ea typeface="+mn-lt"/>
                <a:cs typeface="+mn-lt"/>
              </a:rPr>
              <a:t>Cyber criminals hacked the systems of India’s Cosmos Bank and siphoned off nearly 944 million rupees ($13.5 million) through simultaneous withdrawals across 28 countries over the weekend, the bank has told police.</a:t>
            </a:r>
          </a:p>
          <a:p>
            <a:pPr>
              <a:buFont typeface="Arial" panose="020F0502020204030204" pitchFamily="34" charset="0"/>
              <a:buChar char="•"/>
            </a:pPr>
            <a:r>
              <a:rPr lang="en-GB">
                <a:ea typeface="+mn-lt"/>
                <a:cs typeface="+mn-lt"/>
              </a:rPr>
              <a:t>The co-operative bank said unidentified hackers stole customer information through a malware attack on its automated teller machine (ATM) server, withdrawing 805 million rupees in 14,849 transactions in just over two hours on Aug. 11, mainly overseas.</a:t>
            </a:r>
            <a:endParaRPr lang="en-GB"/>
          </a:p>
          <a:p>
            <a:pPr>
              <a:buFont typeface="Arial" panose="020F0502020204030204" pitchFamily="34" charset="0"/>
              <a:buChar char="•"/>
            </a:pPr>
            <a:endParaRPr lang="en-GB"/>
          </a:p>
          <a:p>
            <a:pPr>
              <a:buFont typeface="Arial" panose="020F0502020204030204" pitchFamily="34" charset="0"/>
              <a:buChar char="•"/>
            </a:pPr>
            <a:endParaRPr lang="en-GB"/>
          </a:p>
        </p:txBody>
      </p:sp>
      <p:sp>
        <p:nvSpPr>
          <p:cNvPr id="12" name="Rectangle 11">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853879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130" y="0"/>
            <a:ext cx="9141714"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 xmlns:a16="http://schemas.microsoft.com/office/drawing/2014/main" id="{0B142005-798A-4AE4-83A7-9377F960B48C}"/>
              </a:ext>
            </a:extLst>
          </p:cNvPr>
          <p:cNvSpPr>
            <a:spLocks noGrp="1"/>
          </p:cNvSpPr>
          <p:nvPr>
            <p:ph type="title"/>
          </p:nvPr>
        </p:nvSpPr>
        <p:spPr>
          <a:xfrm>
            <a:off x="822960" y="286604"/>
            <a:ext cx="7543800" cy="1450757"/>
          </a:xfrm>
        </p:spPr>
        <p:txBody>
          <a:bodyPr vert="horz" lIns="91440" tIns="45720" rIns="91440" bIns="45720" rtlCol="0" anchor="ctr">
            <a:normAutofit/>
          </a:bodyPr>
          <a:lstStyle/>
          <a:p>
            <a:endParaRPr lang="en-US" sz="4800">
              <a:solidFill>
                <a:srgbClr val="FFFFFF"/>
              </a:solidFill>
            </a:endParaRPr>
          </a:p>
        </p:txBody>
      </p:sp>
      <p:sp>
        <p:nvSpPr>
          <p:cNvPr id="6" name="Content Placeholder 5">
            <a:extLst>
              <a:ext uri="{FF2B5EF4-FFF2-40B4-BE49-F238E27FC236}">
                <a16:creationId xmlns="" xmlns:a16="http://schemas.microsoft.com/office/drawing/2014/main" id="{262A571A-5F5A-4ACC-9327-0DF1070FCDBF}"/>
              </a:ext>
            </a:extLst>
          </p:cNvPr>
          <p:cNvSpPr>
            <a:spLocks noGrp="1"/>
          </p:cNvSpPr>
          <p:nvPr>
            <p:ph idx="1"/>
          </p:nvPr>
        </p:nvSpPr>
        <p:spPr>
          <a:xfrm>
            <a:off x="822722" y="2675694"/>
            <a:ext cx="7543800" cy="3193294"/>
          </a:xfrm>
        </p:spPr>
        <p:txBody>
          <a:bodyPr vert="horz" lIns="0" tIns="45720" rIns="0" bIns="45720" rtlCol="0">
            <a:normAutofit/>
          </a:bodyPr>
          <a:lstStyle/>
          <a:p>
            <a:pPr marL="285750" indent="-285750">
              <a:lnSpc>
                <a:spcPct val="90000"/>
              </a:lnSpc>
              <a:buFont typeface="Calibri" panose="020F0502020204030204" pitchFamily="34" charset="0"/>
              <a:buChar char="•"/>
            </a:pPr>
            <a:r>
              <a:rPr lang="en-US" sz="1200"/>
              <a:t>Apart from the ATM withdrawals, the hackers transferred 139 million rupees to a Hong Kong-based company’s account by issuing three unauthorized transactions over the SWIFT global payments network, the bank said in a police complaint.</a:t>
            </a:r>
          </a:p>
          <a:p>
            <a:pPr marL="285750" indent="-285750">
              <a:lnSpc>
                <a:spcPct val="90000"/>
              </a:lnSpc>
              <a:buFont typeface="Calibri" panose="020F0502020204030204" pitchFamily="34" charset="0"/>
              <a:buChar char="•"/>
            </a:pPr>
            <a:endParaRPr lang="en-US" sz="1200"/>
          </a:p>
          <a:p>
            <a:pPr marL="285750" indent="-285750">
              <a:lnSpc>
                <a:spcPct val="90000"/>
              </a:lnSpc>
              <a:buFont typeface="Calibri" panose="020F0502020204030204" pitchFamily="34" charset="0"/>
              <a:buChar char="•"/>
            </a:pPr>
            <a:r>
              <a:rPr lang="en-US" sz="1200"/>
              <a:t>During the malware attack, a proxy switch was created and all the fraudulent payment approvals were passed by the proxy switching system, the bank said.</a:t>
            </a:r>
          </a:p>
          <a:p>
            <a:pPr marL="285750" indent="-285750">
              <a:lnSpc>
                <a:spcPct val="90000"/>
              </a:lnSpc>
              <a:buFont typeface="Calibri" panose="020F0502020204030204" pitchFamily="34" charset="0"/>
              <a:buChar char="•"/>
            </a:pPr>
            <a:endParaRPr lang="en-US" sz="1200"/>
          </a:p>
          <a:p>
            <a:pPr marL="285750" indent="-285750">
              <a:lnSpc>
                <a:spcPct val="90000"/>
              </a:lnSpc>
              <a:buFont typeface="Calibri" panose="020F0502020204030204" pitchFamily="34" charset="0"/>
              <a:buChar char="•"/>
            </a:pPr>
            <a:r>
              <a:rPr lang="en-US" sz="1200"/>
              <a:t>In 2016, unknown hackers stole more than $81 million from the Bangladesh central bank’s account with the Federal Reserve Bank Of New York. Investigators have made little progress in the case.</a:t>
            </a:r>
          </a:p>
          <a:p>
            <a:pPr marL="285750" indent="-285750">
              <a:lnSpc>
                <a:spcPct val="90000"/>
              </a:lnSpc>
              <a:buFont typeface="Calibri" panose="020F0502020204030204" pitchFamily="34" charset="0"/>
              <a:buChar char="•"/>
            </a:pPr>
            <a:endParaRPr lang="en-US" sz="1200"/>
          </a:p>
          <a:p>
            <a:pPr marL="285750" indent="-285750">
              <a:lnSpc>
                <a:spcPct val="90000"/>
              </a:lnSpc>
              <a:buFont typeface="Calibri" panose="020F0502020204030204" pitchFamily="34" charset="0"/>
              <a:buChar char="•"/>
            </a:pPr>
            <a:r>
              <a:rPr lang="en-US" sz="1200"/>
              <a:t>The banking sector lost a total of Rs 168.74 crore to organized crime directed at ATMs in the past three years. This includes figures for the first quarter of FY19. Between April and June 2018, 261 incidents were reported, entailing a loss of  Rs 18.85 crore to banks.</a:t>
            </a:r>
          </a:p>
          <a:p>
            <a:pPr>
              <a:lnSpc>
                <a:spcPct val="90000"/>
              </a:lnSpc>
            </a:pPr>
            <a:endParaRPr lang="en-US" sz="1200"/>
          </a:p>
          <a:p>
            <a:pPr marL="285750" indent="-285750">
              <a:lnSpc>
                <a:spcPct val="90000"/>
              </a:lnSpc>
              <a:buFont typeface="Calibri" panose="020F0502020204030204" pitchFamily="34" charset="0"/>
              <a:buChar char="•"/>
            </a:pPr>
            <a:endParaRPr lang="en-US" sz="1200"/>
          </a:p>
          <a:p>
            <a:pPr marL="285750" indent="-285750">
              <a:lnSpc>
                <a:spcPct val="90000"/>
              </a:lnSpc>
              <a:buFont typeface="Calibri" panose="020F0502020204030204" pitchFamily="34" charset="0"/>
              <a:buChar char="•"/>
            </a:pPr>
            <a:endParaRPr lang="en-US" sz="1200"/>
          </a:p>
        </p:txBody>
      </p:sp>
      <p:sp>
        <p:nvSpPr>
          <p:cNvPr id="15" name="Rectangle 14">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008907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130" y="0"/>
            <a:ext cx="9141714"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 xmlns:a16="http://schemas.microsoft.com/office/drawing/2014/main" id="{150346D4-E5F8-487E-B33B-A1EBF0F2D1F5}"/>
              </a:ext>
            </a:extLst>
          </p:cNvPr>
          <p:cNvSpPr>
            <a:spLocks noGrp="1"/>
          </p:cNvSpPr>
          <p:nvPr>
            <p:ph type="title"/>
          </p:nvPr>
        </p:nvSpPr>
        <p:spPr>
          <a:xfrm>
            <a:off x="822960" y="286604"/>
            <a:ext cx="7543800" cy="1450757"/>
          </a:xfrm>
        </p:spPr>
        <p:txBody>
          <a:bodyPr vert="horz" lIns="91440" tIns="45720" rIns="91440" bIns="45720" rtlCol="0" anchor="ctr">
            <a:normAutofit/>
          </a:bodyPr>
          <a:lstStyle/>
          <a:p>
            <a:endParaRPr lang="en-US" sz="4800">
              <a:solidFill>
                <a:srgbClr val="FFFFFF"/>
              </a:solidFill>
            </a:endParaRPr>
          </a:p>
        </p:txBody>
      </p:sp>
      <p:sp>
        <p:nvSpPr>
          <p:cNvPr id="4" name="Content Placeholder 3">
            <a:extLst>
              <a:ext uri="{FF2B5EF4-FFF2-40B4-BE49-F238E27FC236}">
                <a16:creationId xmlns="" xmlns:a16="http://schemas.microsoft.com/office/drawing/2014/main" id="{CB151FD5-8A49-43E1-BB92-3C65F76520AA}"/>
              </a:ext>
            </a:extLst>
          </p:cNvPr>
          <p:cNvSpPr>
            <a:spLocks noGrp="1"/>
          </p:cNvSpPr>
          <p:nvPr>
            <p:ph idx="1"/>
          </p:nvPr>
        </p:nvSpPr>
        <p:spPr>
          <a:xfrm>
            <a:off x="822722" y="2675694"/>
            <a:ext cx="7543800" cy="3193294"/>
          </a:xfrm>
        </p:spPr>
        <p:txBody>
          <a:bodyPr vert="horz" lIns="0" tIns="45720" rIns="0" bIns="45720" rtlCol="0">
            <a:normAutofit/>
          </a:bodyPr>
          <a:lstStyle/>
          <a:p>
            <a:pPr marL="285750" indent="-285750">
              <a:lnSpc>
                <a:spcPct val="90000"/>
              </a:lnSpc>
              <a:buFont typeface="Calibri" panose="020F0502020204030204" pitchFamily="34" charset="0"/>
              <a:buChar char="•"/>
            </a:pPr>
            <a:r>
              <a:rPr lang="en-US" sz="1600"/>
              <a:t>However, in terms of the quantum of cash looted, there has been a slight improvement. From a high of Rs 65.3 crore in 2016-17, the amount of cash lost in ATM heists went down to Rs 44.49 in 2017-18. In the first quarter of the present financial year, 261 attempts at robbery have already been recorded, with the loss pegged at Rs 18.85 crore.</a:t>
            </a:r>
          </a:p>
          <a:p>
            <a:pPr marL="285750" indent="-285750">
              <a:lnSpc>
                <a:spcPct val="90000"/>
              </a:lnSpc>
              <a:buFont typeface="Calibri" panose="020F0502020204030204" pitchFamily="34" charset="0"/>
              <a:buChar char="•"/>
            </a:pPr>
            <a:endParaRPr lang="en-US" sz="1600"/>
          </a:p>
          <a:p>
            <a:pPr marL="285750" indent="-285750">
              <a:lnSpc>
                <a:spcPct val="90000"/>
              </a:lnSpc>
              <a:buFont typeface="Calibri" panose="020F0502020204030204" pitchFamily="34" charset="0"/>
              <a:buChar char="•"/>
            </a:pPr>
            <a:r>
              <a:rPr lang="en-US" sz="1600"/>
              <a:t>The most number of card frauds were targeted at ICICI Bank customers in 2017-18. As many as 348 cases were reported, wherein Rs 7 crore was embezzled. State Bank of India customers were defrauded to the tune of Rs 10 crore, in 144 reported cases.</a:t>
            </a:r>
          </a:p>
          <a:p>
            <a:pPr marL="285750" indent="-285750">
              <a:lnSpc>
                <a:spcPct val="90000"/>
              </a:lnSpc>
              <a:buFont typeface="Calibri" panose="020F0502020204030204" pitchFamily="34" charset="0"/>
              <a:buChar char="•"/>
            </a:pPr>
            <a:endParaRPr lang="en-US" sz="1600"/>
          </a:p>
          <a:p>
            <a:pPr marL="285750" indent="-285750">
              <a:lnSpc>
                <a:spcPct val="90000"/>
              </a:lnSpc>
              <a:buFont typeface="Calibri" panose="020F0502020204030204" pitchFamily="34" charset="0"/>
              <a:buChar char="•"/>
            </a:pPr>
            <a:r>
              <a:rPr lang="en-US" sz="1600"/>
              <a:t>However, the biggest fraud happened at City Union Bank, where Rs 32 crore was stolen in a single case.</a:t>
            </a:r>
          </a:p>
        </p:txBody>
      </p:sp>
      <p:sp>
        <p:nvSpPr>
          <p:cNvPr id="13" name="Rectangle 12">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8070074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558DB37-9FEE-48A2-8578-ED04015739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F7FCCA6-00E2-4F74-A105-0D769872F2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130" y="0"/>
            <a:ext cx="9141714"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 xmlns:a16="http://schemas.microsoft.com/office/drawing/2014/main" id="{74B332EE-C186-443B-9901-39B8CB56CCF3}"/>
              </a:ext>
            </a:extLst>
          </p:cNvPr>
          <p:cNvSpPr>
            <a:spLocks noGrp="1"/>
          </p:cNvSpPr>
          <p:nvPr>
            <p:ph idx="1"/>
          </p:nvPr>
        </p:nvSpPr>
        <p:spPr>
          <a:xfrm>
            <a:off x="822722" y="2675694"/>
            <a:ext cx="7543800" cy="3193294"/>
          </a:xfrm>
        </p:spPr>
        <p:txBody>
          <a:bodyPr vert="horz" lIns="0" tIns="45720" rIns="0" bIns="45720" rtlCol="0">
            <a:normAutofit fontScale="77500" lnSpcReduction="20000"/>
          </a:bodyPr>
          <a:lstStyle/>
          <a:p>
            <a:pPr>
              <a:buFont typeface="Arial" panose="020F0502020204030204" pitchFamily="34" charset="0"/>
              <a:buChar char="•"/>
            </a:pPr>
            <a:r>
              <a:rPr lang="en-US" dirty="0">
                <a:ea typeface="+mn-lt"/>
                <a:cs typeface="+mn-lt"/>
              </a:rPr>
              <a:t>Our detailed analysis of cyber-risk management by listed Indian banks shows that there is considerable divergence in the cyber-risk preparedness of Indian banks. While private-sector banks generally exhibit greater cyber maturity than the public-sector banks, there are numerous exceptions. The perception that smaller banks generally have lower levels of cyber-risk preparedness and, thereby, greater vulnerability, however, does not seem to be true.</a:t>
            </a:r>
            <a:br>
              <a:rPr lang="en-US" dirty="0">
                <a:ea typeface="+mn-lt"/>
                <a:cs typeface="+mn-lt"/>
              </a:rPr>
            </a:br>
            <a:endParaRPr lang="en-GB" dirty="0">
              <a:ea typeface="+mn-lt"/>
              <a:cs typeface="+mn-lt"/>
            </a:endParaRPr>
          </a:p>
        </p:txBody>
      </p:sp>
      <p:sp>
        <p:nvSpPr>
          <p:cNvPr id="12" name="Rectangle 11">
            <a:extLst>
              <a:ext uri="{FF2B5EF4-FFF2-40B4-BE49-F238E27FC236}">
                <a16:creationId xmlns="" xmlns:a16="http://schemas.microsoft.com/office/drawing/2014/main" id="{359CEC61-F44B-43B3-B40F-AE38C5AF1D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9144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99581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08D72E1-13EE-4533-9D57-F3574E104D85}"/>
              </a:ext>
            </a:extLst>
          </p:cNvPr>
          <p:cNvSpPr txBox="1"/>
          <p:nvPr/>
        </p:nvSpPr>
        <p:spPr>
          <a:xfrm>
            <a:off x="695738" y="2874402"/>
            <a:ext cx="5874027" cy="1754326"/>
          </a:xfrm>
          <a:prstGeom prst="rect">
            <a:avLst/>
          </a:prstGeom>
          <a:noFill/>
        </p:spPr>
        <p:txBody>
          <a:bodyPr wrap="square" rtlCol="0">
            <a:spAutoFit/>
          </a:bodyPr>
          <a:lstStyle/>
          <a:p>
            <a:r>
              <a:rPr lang="en-US" sz="5400" b="1" dirty="0">
                <a:solidFill>
                  <a:srgbClr val="FF7344"/>
                </a:solidFill>
                <a:latin typeface="Agency FB" panose="020B0503020202020204" pitchFamily="34" charset="0"/>
              </a:rPr>
              <a:t>MAHARASHTRA GOVERNAMENT</a:t>
            </a:r>
          </a:p>
        </p:txBody>
      </p:sp>
      <p:sp>
        <p:nvSpPr>
          <p:cNvPr id="10" name="TextBox 9">
            <a:extLst>
              <a:ext uri="{FF2B5EF4-FFF2-40B4-BE49-F238E27FC236}">
                <a16:creationId xmlns="" xmlns:a16="http://schemas.microsoft.com/office/drawing/2014/main" id="{B2AE6A81-D342-4DC8-BBCA-DFDE0EB7786C}"/>
              </a:ext>
            </a:extLst>
          </p:cNvPr>
          <p:cNvSpPr txBox="1"/>
          <p:nvPr/>
        </p:nvSpPr>
        <p:spPr>
          <a:xfrm>
            <a:off x="705678" y="3641468"/>
            <a:ext cx="4591880" cy="923330"/>
          </a:xfrm>
          <a:prstGeom prst="rect">
            <a:avLst/>
          </a:prstGeom>
          <a:noFill/>
        </p:spPr>
        <p:txBody>
          <a:bodyPr wrap="square" rtlCol="0">
            <a:spAutoFit/>
          </a:bodyPr>
          <a:lstStyle/>
          <a:p>
            <a:r>
              <a:rPr lang="en-US" sz="5400" b="1" dirty="0">
                <a:solidFill>
                  <a:schemeClr val="bg1"/>
                </a:solidFill>
                <a:latin typeface="Agency FB" panose="020B0503020202020204" pitchFamily="34" charset="0"/>
              </a:rPr>
              <a:t>HACKED</a:t>
            </a:r>
          </a:p>
        </p:txBody>
      </p:sp>
      <p:sp>
        <p:nvSpPr>
          <p:cNvPr id="11" name="TextBox 10">
            <a:extLst>
              <a:ext uri="{FF2B5EF4-FFF2-40B4-BE49-F238E27FC236}">
                <a16:creationId xmlns="" xmlns:a16="http://schemas.microsoft.com/office/drawing/2014/main" id="{65CF3426-0335-4C23-B868-648629BA6959}"/>
              </a:ext>
            </a:extLst>
          </p:cNvPr>
          <p:cNvSpPr txBox="1"/>
          <p:nvPr/>
        </p:nvSpPr>
        <p:spPr>
          <a:xfrm>
            <a:off x="695738" y="2271415"/>
            <a:ext cx="2981739" cy="1323439"/>
          </a:xfrm>
          <a:prstGeom prst="rect">
            <a:avLst/>
          </a:prstGeom>
          <a:noFill/>
        </p:spPr>
        <p:txBody>
          <a:bodyPr wrap="square" rtlCol="0">
            <a:spAutoFit/>
          </a:bodyPr>
          <a:lstStyle/>
          <a:p>
            <a:r>
              <a:rPr lang="en-US" sz="4000" b="1" dirty="0">
                <a:solidFill>
                  <a:schemeClr val="bg1"/>
                </a:solidFill>
                <a:latin typeface="Agency FB" panose="020B0503020202020204" pitchFamily="34" charset="0"/>
              </a:rPr>
              <a:t>OFFICIAL WEBSITE OF</a:t>
            </a:r>
          </a:p>
        </p:txBody>
      </p:sp>
    </p:spTree>
    <p:extLst>
      <p:ext uri="{BB962C8B-B14F-4D97-AF65-F5344CB8AC3E}">
        <p14:creationId xmlns="" xmlns:p14="http://schemas.microsoft.com/office/powerpoint/2010/main" val="2448443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E83396A-D02B-4EB3-8257-7687E146F32C}"/>
              </a:ext>
            </a:extLst>
          </p:cNvPr>
          <p:cNvPicPr>
            <a:picLocks noChangeAspect="1"/>
          </p:cNvPicPr>
          <p:nvPr/>
        </p:nvPicPr>
        <p:blipFill>
          <a:blip r:embed="rId2" cstate="print"/>
          <a:stretch>
            <a:fillRect/>
          </a:stretch>
        </p:blipFill>
        <p:spPr>
          <a:xfrm>
            <a:off x="0" y="0"/>
            <a:ext cx="9144000" cy="6858000"/>
          </a:xfrm>
          <a:prstGeom prst="rect">
            <a:avLst/>
          </a:prstGeom>
        </p:spPr>
      </p:pic>
      <p:sp>
        <p:nvSpPr>
          <p:cNvPr id="6" name="Rectangle 5">
            <a:extLst>
              <a:ext uri="{FF2B5EF4-FFF2-40B4-BE49-F238E27FC236}">
                <a16:creationId xmlns="" xmlns:a16="http://schemas.microsoft.com/office/drawing/2014/main" id="{7F10D38B-4AF2-4BBB-8967-7978647F759B}"/>
              </a:ext>
            </a:extLst>
          </p:cNvPr>
          <p:cNvSpPr/>
          <p:nvPr/>
        </p:nvSpPr>
        <p:spPr>
          <a:xfrm>
            <a:off x="985422" y="2355353"/>
            <a:ext cx="6451847" cy="3970318"/>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altLang="ko-KR" dirty="0">
                <a:solidFill>
                  <a:schemeClr val="bg1"/>
                </a:solidFill>
                <a:cs typeface="Arial" panose="020B0604020202020204" pitchFamily="34" charset="0"/>
              </a:rPr>
              <a:t>This is an incidence reported in </a:t>
            </a:r>
            <a:r>
              <a:rPr lang="en-US" altLang="ko-KR" dirty="0">
                <a:solidFill>
                  <a:srgbClr val="FFFF00"/>
                </a:solidFill>
                <a:cs typeface="Arial" panose="020B0604020202020204" pitchFamily="34" charset="0"/>
              </a:rPr>
              <a:t>September,2007.</a:t>
            </a:r>
          </a:p>
          <a:p>
            <a:pPr marL="285750" indent="-285750">
              <a:buClr>
                <a:schemeClr val="bg1"/>
              </a:buClr>
              <a:buFont typeface="Wingdings" panose="05000000000000000000" pitchFamily="2" charset="2"/>
              <a:buChar char="Ø"/>
            </a:pPr>
            <a:endParaRPr lang="en-US" altLang="ko-KR" dirty="0">
              <a:cs typeface="Arial" panose="020B0604020202020204" pitchFamily="34" charset="0"/>
            </a:endParaRPr>
          </a:p>
          <a:p>
            <a:pPr marL="285750" indent="-285750">
              <a:buClr>
                <a:schemeClr val="bg1"/>
              </a:buClr>
              <a:buFont typeface="Wingdings" panose="05000000000000000000" pitchFamily="2" charset="2"/>
              <a:buChar char="Ø"/>
            </a:pPr>
            <a:r>
              <a:rPr lang="en-US" altLang="ko-KR" dirty="0">
                <a:solidFill>
                  <a:schemeClr val="bg1"/>
                </a:solidFill>
                <a:cs typeface="Arial" panose="020B0604020202020204" pitchFamily="34" charset="0"/>
              </a:rPr>
              <a:t>The impacted website was </a:t>
            </a:r>
            <a:r>
              <a:rPr lang="en-US" altLang="ko-KR" b="1" dirty="0">
                <a:solidFill>
                  <a:srgbClr val="FFFF00"/>
                </a:solidFill>
                <a:cs typeface="Arial" panose="020B0604020202020204" pitchFamily="34" charset="0"/>
                <a:hlinkClick r:id="rId3">
                  <a:extLst>
                    <a:ext uri="{A12FA001-AC4F-418D-AE19-62706E023703}">
                      <ahyp:hlinkClr xmlns="" xmlns:ahyp="http://schemas.microsoft.com/office/drawing/2018/hyperlinkcolor" val="tx"/>
                    </a:ext>
                  </a:extLst>
                </a:hlinkClick>
              </a:rPr>
              <a:t>http://www.maharashtragovernment.in</a:t>
            </a:r>
            <a:endParaRPr lang="en-US" altLang="ko-KR" b="1" dirty="0">
              <a:solidFill>
                <a:srgbClr val="FFFF00"/>
              </a:solidFill>
              <a:cs typeface="Arial" panose="020B0604020202020204" pitchFamily="34" charset="0"/>
            </a:endParaRPr>
          </a:p>
          <a:p>
            <a:pPr marL="285750" indent="-285750">
              <a:buClr>
                <a:schemeClr val="bg1"/>
              </a:buClr>
              <a:buFont typeface="Wingdings" panose="05000000000000000000" pitchFamily="2" charset="2"/>
              <a:buChar char="Ø"/>
            </a:pPr>
            <a:endParaRPr lang="en-US" altLang="ko-KR" b="1" dirty="0">
              <a:solidFill>
                <a:schemeClr val="accent2">
                  <a:lumMod val="25000"/>
                </a:schemeClr>
              </a:solidFill>
              <a:cs typeface="Arial" panose="020B0604020202020204" pitchFamily="34" charset="0"/>
            </a:endParaRPr>
          </a:p>
          <a:p>
            <a:pPr marL="285750" indent="-285750">
              <a:buClr>
                <a:schemeClr val="bg1"/>
              </a:buClr>
              <a:buFont typeface="Wingdings" panose="05000000000000000000" pitchFamily="2" charset="2"/>
              <a:buChar char="Ø"/>
            </a:pPr>
            <a:r>
              <a:rPr lang="en-US" altLang="ko-KR" dirty="0">
                <a:solidFill>
                  <a:schemeClr val="bg1"/>
                </a:solidFill>
                <a:cs typeface="Arial" panose="020B0604020202020204" pitchFamily="34" charset="0"/>
              </a:rPr>
              <a:t>It is a citizen-friendly service based web portal of the </a:t>
            </a:r>
            <a:r>
              <a:rPr lang="en-US" altLang="ko-KR" b="1" dirty="0">
                <a:solidFill>
                  <a:srgbClr val="FFFF00"/>
                </a:solidFill>
                <a:cs typeface="Arial" panose="020B0604020202020204" pitchFamily="34" charset="0"/>
              </a:rPr>
              <a:t>BRIHANMUMBAI Municipal Corporation</a:t>
            </a:r>
          </a:p>
          <a:p>
            <a:pPr marL="285750" indent="-285750">
              <a:buClr>
                <a:schemeClr val="bg1"/>
              </a:buClr>
              <a:buFont typeface="Wingdings" panose="05000000000000000000" pitchFamily="2" charset="2"/>
              <a:buChar char="Ø"/>
            </a:pPr>
            <a:endParaRPr lang="en-US" b="1" dirty="0">
              <a:solidFill>
                <a:schemeClr val="accent2">
                  <a:lumMod val="25000"/>
                </a:schemeClr>
              </a:solidFill>
              <a:cs typeface="Arial" panose="020B0604020202020204" pitchFamily="34" charset="0"/>
            </a:endParaRPr>
          </a:p>
          <a:p>
            <a:pPr marL="285750" indent="-285750">
              <a:buClr>
                <a:schemeClr val="bg1"/>
              </a:buClr>
              <a:buFont typeface="Wingdings" panose="05000000000000000000" pitchFamily="2" charset="2"/>
              <a:buChar char="Ø"/>
            </a:pPr>
            <a:r>
              <a:rPr lang="en-US" altLang="ko-KR" dirty="0">
                <a:solidFill>
                  <a:schemeClr val="bg1"/>
                </a:solidFill>
                <a:cs typeface="Arial" panose="020B0604020202020204" pitchFamily="34" charset="0"/>
              </a:rPr>
              <a:t>The Maharashtra government’s official website was hacked which lead to the shutting down of </a:t>
            </a:r>
            <a:r>
              <a:rPr lang="en-US" altLang="ko-KR" i="1" dirty="0">
                <a:solidFill>
                  <a:srgbClr val="FFFF00"/>
                </a:solidFill>
                <a:cs typeface="Arial" panose="020B0604020202020204" pitchFamily="34" charset="0"/>
                <a:hlinkClick r:id="rId4">
                  <a:extLst>
                    <a:ext uri="{A12FA001-AC4F-418D-AE19-62706E023703}">
                      <ahyp:hlinkClr xmlns="" xmlns:ahyp="http://schemas.microsoft.com/office/drawing/2018/hyperlinkcolor" val="tx"/>
                    </a:ext>
                  </a:extLst>
                </a:hlinkClick>
              </a:rPr>
              <a:t>www.Maharashtra.gov.in</a:t>
            </a:r>
            <a:r>
              <a:rPr lang="en-US" altLang="ko-KR" i="1" dirty="0">
                <a:solidFill>
                  <a:srgbClr val="FFFF00"/>
                </a:solidFill>
                <a:cs typeface="Arial" panose="020B0604020202020204" pitchFamily="34" charset="0"/>
              </a:rPr>
              <a:t>.</a:t>
            </a:r>
            <a:endParaRPr lang="en-IN" dirty="0">
              <a:solidFill>
                <a:srgbClr val="FFFF00"/>
              </a:solidFill>
            </a:endParaRPr>
          </a:p>
          <a:p>
            <a:pPr marL="285750" indent="-285750">
              <a:buClr>
                <a:schemeClr val="bg1"/>
              </a:buClr>
              <a:buFont typeface="Wingdings" panose="05000000000000000000" pitchFamily="2" charset="2"/>
              <a:buChar char="Ø"/>
            </a:pPr>
            <a:endParaRPr lang="en-US" altLang="ko-KR" b="1" dirty="0">
              <a:solidFill>
                <a:schemeClr val="accent2">
                  <a:lumMod val="25000"/>
                </a:schemeClr>
              </a:solidFill>
              <a:cs typeface="Arial" panose="020B0604020202020204" pitchFamily="34" charset="0"/>
            </a:endParaRPr>
          </a:p>
          <a:p>
            <a:pPr marL="285750" indent="-285750">
              <a:buClr>
                <a:schemeClr val="bg1"/>
              </a:buClr>
              <a:buFont typeface="Wingdings" panose="05000000000000000000" pitchFamily="2" charset="2"/>
              <a:buChar char="Ø"/>
            </a:pPr>
            <a:endParaRPr lang="en-US" altLang="ko-KR" b="1" dirty="0">
              <a:solidFill>
                <a:schemeClr val="accent2">
                  <a:lumMod val="25000"/>
                </a:schemeClr>
              </a:solidFill>
              <a:cs typeface="Arial" panose="020B0604020202020204" pitchFamily="34" charset="0"/>
            </a:endParaRPr>
          </a:p>
          <a:p>
            <a:pPr marL="285750" indent="-285750">
              <a:buClr>
                <a:schemeClr val="bg1"/>
              </a:buClr>
              <a:buFont typeface="Wingdings" panose="05000000000000000000" pitchFamily="2" charset="2"/>
              <a:buChar char="Ø"/>
            </a:pPr>
            <a:endParaRPr lang="en-US" altLang="ko-KR" b="1" dirty="0">
              <a:solidFill>
                <a:schemeClr val="accent2">
                  <a:lumMod val="25000"/>
                </a:schemeClr>
              </a:solidFill>
              <a:cs typeface="Arial" panose="020B0604020202020204" pitchFamily="34" charset="0"/>
            </a:endParaRPr>
          </a:p>
          <a:p>
            <a:pPr marL="285750" indent="-285750">
              <a:buClr>
                <a:schemeClr val="bg1"/>
              </a:buClr>
              <a:buFont typeface="Wingdings" panose="05000000000000000000" pitchFamily="2" charset="2"/>
              <a:buChar char="Ø"/>
            </a:pPr>
            <a:endParaRPr lang="en-US" altLang="ko-KR" dirty="0">
              <a:cs typeface="Arial" panose="020B0604020202020204" pitchFamily="34" charset="0"/>
            </a:endParaRPr>
          </a:p>
        </p:txBody>
      </p:sp>
    </p:spTree>
    <p:extLst>
      <p:ext uri="{BB962C8B-B14F-4D97-AF65-F5344CB8AC3E}">
        <p14:creationId xmlns="" xmlns:p14="http://schemas.microsoft.com/office/powerpoint/2010/main" val="2980227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pPr algn="just"/>
            <a:r>
              <a:rPr lang="en-US" u="sng" dirty="0">
                <a:hlinkClick r:id="rId2"/>
              </a:rPr>
              <a:t>Data breaches</a:t>
            </a:r>
            <a:r>
              <a:rPr lang="en-US" dirty="0"/>
              <a:t> are </a:t>
            </a:r>
            <a:r>
              <a:rPr lang="en-US" dirty="0" smtClean="0"/>
              <a:t>cyber security </a:t>
            </a:r>
            <a:r>
              <a:rPr lang="en-US" dirty="0"/>
              <a:t>attacks that impact personal data and privacy</a:t>
            </a:r>
            <a:r>
              <a:rPr lang="en-US" dirty="0" smtClean="0"/>
              <a:t>.</a:t>
            </a:r>
          </a:p>
          <a:p>
            <a:pPr algn="just"/>
            <a:r>
              <a:rPr lang="en-US" dirty="0"/>
              <a:t>Data privacy or information privacy is a branch of data security concerned with the proper handling of data – consent, notice, and regulatory obligations. More specifically, practical data privacy concerns often revolve around:</a:t>
            </a:r>
          </a:p>
          <a:p>
            <a:pPr algn="just"/>
            <a:r>
              <a:rPr lang="en-US" dirty="0"/>
              <a:t>Whether or how data is shared with third parties.</a:t>
            </a:r>
          </a:p>
          <a:p>
            <a:pPr algn="just"/>
            <a:r>
              <a:rPr lang="en-US" dirty="0"/>
              <a:t>How data is legally collected or stored.</a:t>
            </a:r>
          </a:p>
          <a:p>
            <a:pPr algn="just"/>
            <a:r>
              <a:rPr lang="en-US" dirty="0" smtClean="0"/>
              <a:t>Regulatory restrictions </a:t>
            </a:r>
            <a:r>
              <a:rPr lang="en-US" dirty="0"/>
              <a:t>such as </a:t>
            </a:r>
            <a:endParaRPr lang="en-US" dirty="0" smtClean="0"/>
          </a:p>
          <a:p>
            <a:pPr algn="just"/>
            <a:r>
              <a:rPr lang="en-US" b="1" dirty="0" smtClean="0">
                <a:hlinkClick r:id="rId3"/>
              </a:rPr>
              <a:t>GDPR</a:t>
            </a:r>
            <a:r>
              <a:rPr lang="en-US" b="1" dirty="0" smtClean="0"/>
              <a:t>,-General Data Protection Regulation</a:t>
            </a:r>
          </a:p>
          <a:p>
            <a:pPr algn="just"/>
            <a:r>
              <a:rPr lang="en-US" b="1" dirty="0"/>
              <a:t> </a:t>
            </a:r>
            <a:r>
              <a:rPr lang="en-US" b="1" dirty="0">
                <a:hlinkClick r:id="rId4"/>
              </a:rPr>
              <a:t>HIPAA</a:t>
            </a:r>
            <a:r>
              <a:rPr lang="en-US" b="1" dirty="0"/>
              <a:t>, </a:t>
            </a:r>
            <a:r>
              <a:rPr lang="en-US" b="1" dirty="0" smtClean="0"/>
              <a:t>-Health Insurance Portability and Accountability Act</a:t>
            </a:r>
          </a:p>
          <a:p>
            <a:pPr algn="just"/>
            <a:r>
              <a:rPr lang="en-US" b="1" dirty="0" smtClean="0">
                <a:hlinkClick r:id="rId5"/>
              </a:rPr>
              <a:t>GLBA</a:t>
            </a:r>
            <a:r>
              <a:rPr lang="en-US" b="1" dirty="0"/>
              <a:t>, </a:t>
            </a:r>
            <a:r>
              <a:rPr lang="en-US" b="1" dirty="0" smtClean="0"/>
              <a:t>or-Gramm-Leach-Bliley Act </a:t>
            </a:r>
          </a:p>
          <a:p>
            <a:pPr algn="just"/>
            <a:r>
              <a:rPr lang="en-US" b="1" dirty="0"/>
              <a:t> </a:t>
            </a:r>
            <a:r>
              <a:rPr lang="en-US" b="1" dirty="0">
                <a:hlinkClick r:id="rId6"/>
              </a:rPr>
              <a:t>CCPA</a:t>
            </a:r>
            <a:r>
              <a:rPr lang="en-US" b="1" dirty="0" smtClean="0"/>
              <a:t>.-California Consumer Privacy Act (CCPA) </a:t>
            </a:r>
            <a:endParaRPr lang="en-US" b="1" dirty="0"/>
          </a:p>
          <a:p>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1EEFE60-E50F-4609-8E55-32830F20D69F}"/>
              </a:ext>
            </a:extLst>
          </p:cNvPr>
          <p:cNvPicPr>
            <a:picLocks noChangeAspect="1"/>
          </p:cNvPicPr>
          <p:nvPr/>
        </p:nvPicPr>
        <p:blipFill>
          <a:blip r:embed="rId2" cstate="print"/>
          <a:stretch>
            <a:fillRect/>
          </a:stretch>
        </p:blipFill>
        <p:spPr>
          <a:xfrm>
            <a:off x="0" y="0"/>
            <a:ext cx="9144000" cy="6858000"/>
          </a:xfrm>
          <a:prstGeom prst="rect">
            <a:avLst/>
          </a:prstGeom>
        </p:spPr>
      </p:pic>
      <p:pic>
        <p:nvPicPr>
          <p:cNvPr id="4" name="Picture 3">
            <a:extLst>
              <a:ext uri="{FF2B5EF4-FFF2-40B4-BE49-F238E27FC236}">
                <a16:creationId xmlns="" xmlns:a16="http://schemas.microsoft.com/office/drawing/2014/main" id="{296CB3CC-0A92-4477-8FA4-B40ECEAD8389}"/>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20411" t="16806" r="21397" b="8384"/>
          <a:stretch/>
        </p:blipFill>
        <p:spPr>
          <a:xfrm>
            <a:off x="0" y="1020933"/>
            <a:ext cx="2883022" cy="5144609"/>
          </a:xfrm>
          <a:prstGeom prst="rect">
            <a:avLst/>
          </a:prstGeom>
        </p:spPr>
      </p:pic>
      <p:sp>
        <p:nvSpPr>
          <p:cNvPr id="5" name="Rectangle 4">
            <a:extLst>
              <a:ext uri="{FF2B5EF4-FFF2-40B4-BE49-F238E27FC236}">
                <a16:creationId xmlns="" xmlns:a16="http://schemas.microsoft.com/office/drawing/2014/main" id="{25C2FD00-C09A-4BFF-9E8D-37D579AFB3C2}"/>
              </a:ext>
            </a:extLst>
          </p:cNvPr>
          <p:cNvSpPr/>
          <p:nvPr/>
        </p:nvSpPr>
        <p:spPr>
          <a:xfrm>
            <a:off x="3198180" y="1804282"/>
            <a:ext cx="5630662" cy="4524315"/>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altLang="ko-KR" dirty="0">
                <a:solidFill>
                  <a:schemeClr val="bg1"/>
                </a:solidFill>
                <a:cs typeface="Arial" pitchFamily="34" charset="0"/>
              </a:rPr>
              <a:t>As per the reports , the site was attacked by a person or a group proclaimed as  </a:t>
            </a:r>
            <a:r>
              <a:rPr lang="en-US" altLang="ko-KR" dirty="0">
                <a:solidFill>
                  <a:srgbClr val="FFFF00"/>
                </a:solidFill>
                <a:cs typeface="Arial" pitchFamily="34" charset="0"/>
              </a:rPr>
              <a:t>“</a:t>
            </a:r>
            <a:r>
              <a:rPr lang="en-US" altLang="ko-KR" b="1" dirty="0">
                <a:solidFill>
                  <a:srgbClr val="FFFF00"/>
                </a:solidFill>
                <a:cs typeface="Arial" pitchFamily="34" charset="0"/>
              </a:rPr>
              <a:t>COOLHACKER”.</a:t>
            </a:r>
          </a:p>
          <a:p>
            <a:pPr marL="285750" indent="-285750">
              <a:buClr>
                <a:schemeClr val="bg1"/>
              </a:buClr>
              <a:buFont typeface="Wingdings" panose="05000000000000000000" pitchFamily="2" charset="2"/>
              <a:buChar char="Ø"/>
            </a:pPr>
            <a:endParaRPr lang="en-US" altLang="ko-KR" b="1" dirty="0">
              <a:solidFill>
                <a:schemeClr val="bg1"/>
              </a:solidFill>
              <a:cs typeface="Arial" pitchFamily="34" charset="0"/>
            </a:endParaRPr>
          </a:p>
          <a:p>
            <a:pPr marL="285750" indent="-285750">
              <a:buClr>
                <a:schemeClr val="bg1"/>
              </a:buClr>
              <a:buFont typeface="Wingdings" panose="05000000000000000000" pitchFamily="2" charset="2"/>
              <a:buChar char="Ø"/>
            </a:pPr>
            <a:r>
              <a:rPr lang="en-US" altLang="ko-KR" dirty="0">
                <a:solidFill>
                  <a:schemeClr val="bg1"/>
                </a:solidFill>
                <a:cs typeface="Arial" pitchFamily="34" charset="0"/>
              </a:rPr>
              <a:t>The hacker left an </a:t>
            </a:r>
            <a:r>
              <a:rPr lang="en-US" altLang="ko-KR" dirty="0">
                <a:solidFill>
                  <a:srgbClr val="FFFF00"/>
                </a:solidFill>
                <a:cs typeface="Arial" pitchFamily="34" charset="0"/>
              </a:rPr>
              <a:t>imprint of a hand  </a:t>
            </a:r>
            <a:r>
              <a:rPr lang="en-US" altLang="ko-KR" dirty="0">
                <a:solidFill>
                  <a:schemeClr val="bg1"/>
                </a:solidFill>
                <a:cs typeface="Arial" pitchFamily="34" charset="0"/>
              </a:rPr>
              <a:t>on the hacked website.</a:t>
            </a:r>
          </a:p>
          <a:p>
            <a:pPr marL="285750" indent="-285750">
              <a:buClr>
                <a:schemeClr val="bg1"/>
              </a:buClr>
              <a:buFont typeface="Wingdings" panose="05000000000000000000" pitchFamily="2" charset="2"/>
              <a:buChar char="Ø"/>
            </a:pPr>
            <a:endParaRPr lang="en-US" altLang="ko-KR" dirty="0">
              <a:solidFill>
                <a:schemeClr val="bg1"/>
              </a:solidFill>
              <a:cs typeface="Arial" pitchFamily="34" charset="0"/>
            </a:endParaRPr>
          </a:p>
          <a:p>
            <a:pPr marL="342900" indent="-342900">
              <a:buClr>
                <a:schemeClr val="bg1"/>
              </a:buClr>
              <a:buFont typeface="Wingdings" panose="05000000000000000000" pitchFamily="2" charset="2"/>
              <a:buChar char="Ø"/>
            </a:pPr>
            <a:r>
              <a:rPr lang="en-US" altLang="ko-KR" dirty="0">
                <a:solidFill>
                  <a:schemeClr val="bg1"/>
                </a:solidFill>
                <a:cs typeface="Arial" pitchFamily="34" charset="0"/>
              </a:rPr>
              <a:t>The IT Department has lodged an FIR with the police in an attempt to trace the culprit.</a:t>
            </a:r>
          </a:p>
          <a:p>
            <a:pPr marL="342900" indent="-342900">
              <a:buClr>
                <a:schemeClr val="bg1"/>
              </a:buClr>
              <a:buFont typeface="Wingdings" panose="05000000000000000000" pitchFamily="2" charset="2"/>
              <a:buChar char="Ø"/>
            </a:pPr>
            <a:endParaRPr lang="en-US" altLang="ko-KR" dirty="0">
              <a:solidFill>
                <a:schemeClr val="bg1"/>
              </a:solidFill>
              <a:cs typeface="Arial" pitchFamily="34" charset="0"/>
            </a:endParaRPr>
          </a:p>
          <a:p>
            <a:pPr marL="285750" indent="-285750">
              <a:buClr>
                <a:schemeClr val="bg1"/>
              </a:buClr>
              <a:buFont typeface="Wingdings" panose="05000000000000000000" pitchFamily="2" charset="2"/>
              <a:buChar char="Ø"/>
            </a:pPr>
            <a:r>
              <a:rPr lang="en-US" dirty="0">
                <a:solidFill>
                  <a:schemeClr val="bg1"/>
                </a:solidFill>
              </a:rPr>
              <a:t>The Commissioner of police mentioned that the Hacker had posted some Arabic content on the website.</a:t>
            </a:r>
          </a:p>
          <a:p>
            <a:pPr marL="285750" indent="-285750">
              <a:buClr>
                <a:schemeClr val="bg1"/>
              </a:buClr>
              <a:buFont typeface="Wingdings" panose="05000000000000000000" pitchFamily="2" charset="2"/>
              <a:buChar char="Ø"/>
            </a:pPr>
            <a:endParaRPr lang="en-US" dirty="0">
              <a:solidFill>
                <a:schemeClr val="bg1"/>
              </a:solidFill>
            </a:endParaRPr>
          </a:p>
          <a:p>
            <a:pPr marL="285750" indent="-285750">
              <a:buClr>
                <a:schemeClr val="bg1"/>
              </a:buClr>
              <a:buFont typeface="Wingdings" panose="05000000000000000000" pitchFamily="2" charset="2"/>
              <a:buChar char="Ø"/>
            </a:pPr>
            <a:r>
              <a:rPr lang="en-US" dirty="0">
                <a:solidFill>
                  <a:schemeClr val="bg1"/>
                </a:solidFill>
              </a:rPr>
              <a:t>According to sources, hackers were suspected to be from Washington . But IT experts identified themselves as  </a:t>
            </a:r>
            <a:r>
              <a:rPr lang="en-US" dirty="0">
                <a:solidFill>
                  <a:srgbClr val="FFFF00"/>
                </a:solidFill>
              </a:rPr>
              <a:t>“</a:t>
            </a:r>
            <a:r>
              <a:rPr lang="en-US" b="1" dirty="0">
                <a:solidFill>
                  <a:srgbClr val="FFFF00"/>
                </a:solidFill>
              </a:rPr>
              <a:t>Hackers Cool Al-</a:t>
            </a:r>
            <a:r>
              <a:rPr lang="en-US" b="1" dirty="0" err="1">
                <a:solidFill>
                  <a:srgbClr val="FFFF00"/>
                </a:solidFill>
              </a:rPr>
              <a:t>jazera</a:t>
            </a:r>
            <a:r>
              <a:rPr lang="en-US" b="1" dirty="0">
                <a:solidFill>
                  <a:srgbClr val="FFFF00"/>
                </a:solidFill>
              </a:rPr>
              <a:t>”</a:t>
            </a:r>
            <a:r>
              <a:rPr lang="en-US" b="1" dirty="0">
                <a:solidFill>
                  <a:schemeClr val="bg1"/>
                </a:solidFill>
              </a:rPr>
              <a:t> </a:t>
            </a:r>
            <a:r>
              <a:rPr lang="en-US" dirty="0">
                <a:solidFill>
                  <a:schemeClr val="bg1"/>
                </a:solidFill>
              </a:rPr>
              <a:t>and claimed they were based in Saudi Arabia.</a:t>
            </a:r>
          </a:p>
        </p:txBody>
      </p:sp>
      <p:sp>
        <p:nvSpPr>
          <p:cNvPr id="6" name="Rectangle 5">
            <a:extLst>
              <a:ext uri="{FF2B5EF4-FFF2-40B4-BE49-F238E27FC236}">
                <a16:creationId xmlns="" xmlns:a16="http://schemas.microsoft.com/office/drawing/2014/main" id="{78DFCD80-4371-4399-AB55-67B2A3AA6DC5}"/>
              </a:ext>
            </a:extLst>
          </p:cNvPr>
          <p:cNvSpPr/>
          <p:nvPr/>
        </p:nvSpPr>
        <p:spPr>
          <a:xfrm>
            <a:off x="0" y="1"/>
            <a:ext cx="2883022" cy="1020932"/>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8D202644-191C-48A9-81B5-E462284426EC}"/>
              </a:ext>
            </a:extLst>
          </p:cNvPr>
          <p:cNvSpPr/>
          <p:nvPr/>
        </p:nvSpPr>
        <p:spPr>
          <a:xfrm>
            <a:off x="-1" y="6165542"/>
            <a:ext cx="2883022" cy="692459"/>
          </a:xfrm>
          <a:prstGeom prst="rect">
            <a:avLst/>
          </a:prstGeom>
          <a:solidFill>
            <a:schemeClr val="bg1">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1880807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6A0DC8B-09BF-40FA-AFFC-35105BD1F99B}"/>
              </a:ext>
            </a:extLst>
          </p:cNvPr>
          <p:cNvPicPr>
            <a:picLocks noChangeAspect="1"/>
          </p:cNvPicPr>
          <p:nvPr/>
        </p:nvPicPr>
        <p:blipFill>
          <a:blip r:embed="rId2" cstate="print"/>
          <a:stretch>
            <a:fillRect/>
          </a:stretch>
        </p:blipFill>
        <p:spPr>
          <a:xfrm>
            <a:off x="0" y="0"/>
            <a:ext cx="9144000" cy="6858000"/>
          </a:xfrm>
          <a:prstGeom prst="rect">
            <a:avLst/>
          </a:prstGeom>
        </p:spPr>
      </p:pic>
      <p:sp>
        <p:nvSpPr>
          <p:cNvPr id="4" name="Rectangle 3">
            <a:extLst>
              <a:ext uri="{FF2B5EF4-FFF2-40B4-BE49-F238E27FC236}">
                <a16:creationId xmlns="" xmlns:a16="http://schemas.microsoft.com/office/drawing/2014/main" id="{454AFE38-98C4-4C7B-B21F-903E4DF7A2A7}"/>
              </a:ext>
            </a:extLst>
          </p:cNvPr>
          <p:cNvSpPr/>
          <p:nvPr/>
        </p:nvSpPr>
        <p:spPr>
          <a:xfrm>
            <a:off x="472737" y="2164724"/>
            <a:ext cx="8009878" cy="2308324"/>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dirty="0">
                <a:solidFill>
                  <a:schemeClr val="bg1"/>
                </a:solidFill>
              </a:rPr>
              <a:t>The state government website contained detailed information about Government Departments, Circulars, Reports, and other topics and also the website gets updated daily with various information on various government regulations and decisions, and support links to all government departments. </a:t>
            </a:r>
          </a:p>
          <a:p>
            <a:pPr>
              <a:buClr>
                <a:schemeClr val="bg1"/>
              </a:buClr>
            </a:pPr>
            <a:endParaRPr lang="en-US" dirty="0">
              <a:solidFill>
                <a:schemeClr val="bg1"/>
              </a:solidFill>
            </a:endParaRPr>
          </a:p>
          <a:p>
            <a:pPr marL="285750" indent="-285750">
              <a:buClr>
                <a:schemeClr val="bg1"/>
              </a:buClr>
              <a:buFont typeface="Wingdings" panose="05000000000000000000" pitchFamily="2" charset="2"/>
              <a:buChar char="Ø"/>
            </a:pPr>
            <a:r>
              <a:rPr lang="en-US" dirty="0">
                <a:solidFill>
                  <a:schemeClr val="bg1"/>
                </a:solidFill>
              </a:rPr>
              <a:t>The state officials said that there was </a:t>
            </a:r>
            <a:r>
              <a:rPr lang="en-US" b="1" dirty="0">
                <a:solidFill>
                  <a:srgbClr val="FFFF00"/>
                </a:solidFill>
              </a:rPr>
              <a:t>no data loss </a:t>
            </a:r>
            <a:r>
              <a:rPr lang="en-US" dirty="0">
                <a:solidFill>
                  <a:schemeClr val="bg1"/>
                </a:solidFill>
              </a:rPr>
              <a:t>and there was no serious damage to the website. They said that they could only manage to </a:t>
            </a:r>
            <a:r>
              <a:rPr lang="en-US" b="1" dirty="0">
                <a:solidFill>
                  <a:srgbClr val="FFFF00"/>
                </a:solidFill>
              </a:rPr>
              <a:t>damage the homepage </a:t>
            </a:r>
            <a:r>
              <a:rPr lang="en-US" dirty="0">
                <a:solidFill>
                  <a:schemeClr val="bg1"/>
                </a:solidFill>
              </a:rPr>
              <a:t>of the website.</a:t>
            </a:r>
          </a:p>
        </p:txBody>
      </p:sp>
    </p:spTree>
    <p:extLst>
      <p:ext uri="{BB962C8B-B14F-4D97-AF65-F5344CB8AC3E}">
        <p14:creationId xmlns="" xmlns:p14="http://schemas.microsoft.com/office/powerpoint/2010/main" val="1860107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012429" y="1154244"/>
            <a:ext cx="5688767" cy="3151057"/>
          </a:xfrm>
          <a:prstGeom prst="rect">
            <a:avLst/>
          </a:prstGeom>
          <a:noFill/>
          <a:ln w="9525">
            <a:noFill/>
            <a:miter lim="800000"/>
            <a:headEnd/>
            <a:tailEnd/>
          </a:ln>
        </p:spPr>
      </p:pic>
    </p:spTree>
    <p:extLst>
      <p:ext uri="{BB962C8B-B14F-4D97-AF65-F5344CB8AC3E}">
        <p14:creationId xmlns="" xmlns:p14="http://schemas.microsoft.com/office/powerpoint/2010/main" val="45896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384D802-C408-4357-AE69-7E80007E285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1504826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336ACFD-23BE-4180-A133-9BE861F0C3C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2272747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2BE66DF-3CFE-42A3-95F0-16467ED1313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78478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BD2C18B-CF07-478B-8363-56FFDBA0A474}"/>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4125811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E3D7D4C-D6E2-48CE-81D4-710400EF9E8C}"/>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 xmlns:p14="http://schemas.microsoft.com/office/powerpoint/2010/main" val="395416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508760"/>
          </a:xfrm>
        </p:spPr>
        <p:txBody>
          <a:bodyPr>
            <a:normAutofit fontScale="90000"/>
          </a:bodyPr>
          <a:lstStyle/>
          <a:p>
            <a:r>
              <a:rPr lang="en-US" sz="6000" dirty="0" smtClean="0">
                <a:solidFill>
                  <a:schemeClr val="accent2">
                    <a:lumMod val="75000"/>
                  </a:schemeClr>
                </a:solidFill>
              </a:rPr>
              <a:t>E-mail spoofing    instances </a:t>
            </a:r>
            <a:endParaRPr lang="en-US" dirty="0">
              <a:solidFill>
                <a:schemeClr val="accent2">
                  <a:lumMod val="75000"/>
                </a:schemeClr>
              </a:solidFill>
            </a:endParaRPr>
          </a:p>
        </p:txBody>
      </p:sp>
      <p:sp>
        <p:nvSpPr>
          <p:cNvPr id="3" name="Content Placeholder 2"/>
          <p:cNvSpPr>
            <a:spLocks noGrp="1"/>
          </p:cNvSpPr>
          <p:nvPr>
            <p:ph idx="1"/>
          </p:nvPr>
        </p:nvSpPr>
        <p:spPr>
          <a:xfrm>
            <a:off x="2971800" y="1609416"/>
            <a:ext cx="4724400" cy="4846320"/>
          </a:xfrm>
        </p:spPr>
        <p:txBody>
          <a:bodyPr>
            <a:normAutofit lnSpcReduction="10000"/>
          </a:bodyPr>
          <a:lstStyle/>
          <a:p>
            <a:pPr>
              <a:buNone/>
            </a:pPr>
            <a:endParaRPr lang="en-US" dirty="0" smtClean="0"/>
          </a:p>
          <a:p>
            <a:pPr>
              <a:buNone/>
            </a:pPr>
            <a:r>
              <a:rPr lang="en-US" dirty="0" smtClean="0"/>
              <a:t>                             </a:t>
            </a:r>
          </a:p>
          <a:p>
            <a:pPr>
              <a:buNone/>
            </a:pPr>
            <a:endParaRPr lang="en-US" dirty="0" smtClean="0"/>
          </a:p>
          <a:p>
            <a:pPr>
              <a:buNone/>
            </a:pPr>
            <a:r>
              <a:rPr lang="en-US" dirty="0" smtClean="0"/>
              <a:t>1.What is e-mail spoofing?</a:t>
            </a:r>
          </a:p>
          <a:p>
            <a:pPr>
              <a:buNone/>
            </a:pPr>
            <a:r>
              <a:rPr lang="en-US" dirty="0" smtClean="0"/>
              <a:t>2.Real-life Examples                                 </a:t>
            </a:r>
          </a:p>
          <a:p>
            <a:pPr>
              <a:buNone/>
            </a:pPr>
            <a:r>
              <a:rPr lang="en-US" dirty="0" smtClean="0"/>
              <a:t>3.How to stop e-mail spoofing</a:t>
            </a:r>
          </a:p>
          <a:p>
            <a:pPr>
              <a:buNone/>
            </a:pPr>
            <a:r>
              <a:rPr lang="en-US" dirty="0" smtClean="0"/>
              <a:t>4.Conclusion</a:t>
            </a:r>
          </a:p>
          <a:p>
            <a:pPr>
              <a:buNone/>
            </a:pPr>
            <a:r>
              <a:rPr lang="en-US" dirty="0" smtClean="0"/>
              <a:t>    </a:t>
            </a:r>
            <a:endParaRPr lang="en-US" dirty="0"/>
          </a:p>
        </p:txBody>
      </p:sp>
      <p:sp>
        <p:nvSpPr>
          <p:cNvPr id="4" name="TextBox 3"/>
          <p:cNvSpPr txBox="1"/>
          <p:nvPr/>
        </p:nvSpPr>
        <p:spPr>
          <a:xfrm>
            <a:off x="381000" y="3352800"/>
            <a:ext cx="2667000" cy="707886"/>
          </a:xfrm>
          <a:prstGeom prst="rect">
            <a:avLst/>
          </a:prstGeom>
          <a:noFill/>
        </p:spPr>
        <p:txBody>
          <a:bodyPr wrap="square" rtlCol="0">
            <a:spAutoFit/>
          </a:bodyPr>
          <a:lstStyle/>
          <a:p>
            <a:r>
              <a:rPr lang="en-US" sz="4000" b="1" dirty="0" smtClean="0"/>
              <a:t>OUTLINE -</a:t>
            </a:r>
            <a:endParaRPr lang="en-US" sz="4000" b="1" dirty="0"/>
          </a:p>
        </p:txBody>
      </p:sp>
    </p:spTree>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1143000"/>
          </a:xfrm>
        </p:spPr>
        <p:style>
          <a:lnRef idx="1">
            <a:schemeClr val="accent5"/>
          </a:lnRef>
          <a:fillRef idx="2">
            <a:schemeClr val="accent5"/>
          </a:fillRef>
          <a:effectRef idx="1">
            <a:schemeClr val="accent5"/>
          </a:effectRef>
          <a:fontRef idx="minor">
            <a:schemeClr val="dk1"/>
          </a:fontRef>
        </p:style>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0" cap="none" dirty="0" smtClean="0">
                <a:ln>
                  <a:noFill/>
                </a:ln>
                <a:solidFill>
                  <a:schemeClr val="tx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What is e-mail spoofing?</a:t>
            </a:r>
            <a:endParaRPr lang="en-US"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Content Placeholder 2"/>
          <p:cNvSpPr>
            <a:spLocks noGrp="1"/>
          </p:cNvSpPr>
          <p:nvPr>
            <p:ph idx="1"/>
          </p:nvPr>
        </p:nvSpPr>
        <p:spPr/>
        <p:txBody>
          <a:bodyPr/>
          <a:lstStyle/>
          <a:p>
            <a:r>
              <a:rPr lang="en-US" dirty="0" smtClean="0"/>
              <a:t>E-mail spoofing is the forgery of an e-mail header so that the message appears to have originated from someone or somewhere other than actual source.</a:t>
            </a:r>
          </a:p>
          <a:p>
            <a:pPr>
              <a:buNone/>
            </a:pPr>
            <a:endParaRPr lang="en-US" dirty="0"/>
          </a:p>
        </p:txBody>
      </p:sp>
      <p:pic>
        <p:nvPicPr>
          <p:cNvPr id="4" name="Picture 3" descr="what-is-email-spoofing-2483501-41bb3e27626f40c88e227ec6545120a8.jpg"/>
          <p:cNvPicPr>
            <a:picLocks noChangeAspect="1"/>
          </p:cNvPicPr>
          <p:nvPr/>
        </p:nvPicPr>
        <p:blipFill>
          <a:blip r:embed="rId2" cstate="print"/>
          <a:stretch>
            <a:fillRect/>
          </a:stretch>
        </p:blipFill>
        <p:spPr>
          <a:xfrm>
            <a:off x="609600" y="3276600"/>
            <a:ext cx="7086600" cy="3352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algn="just"/>
            <a:r>
              <a:rPr lang="en-US" dirty="0" smtClean="0"/>
              <a:t>The </a:t>
            </a:r>
            <a:r>
              <a:rPr lang="en-US" b="1" dirty="0" smtClean="0"/>
              <a:t>General Data Protection Regulation</a:t>
            </a:r>
            <a:r>
              <a:rPr lang="en-US" dirty="0" smtClean="0"/>
              <a:t> (EU) </a:t>
            </a:r>
            <a:r>
              <a:rPr lang="en-US" dirty="0" smtClean="0">
                <a:hlinkClick r:id="rId2"/>
              </a:rPr>
              <a:t>2016/679</a:t>
            </a:r>
            <a:r>
              <a:rPr lang="en-US" dirty="0" smtClean="0"/>
              <a:t> (</a:t>
            </a:r>
            <a:r>
              <a:rPr lang="en-US" b="1" dirty="0" smtClean="0"/>
              <a:t>GDPR</a:t>
            </a:r>
            <a:r>
              <a:rPr lang="en-US" dirty="0" smtClean="0"/>
              <a:t>) is a </a:t>
            </a:r>
            <a:r>
              <a:rPr lang="en-US" dirty="0" smtClean="0">
                <a:hlinkClick r:id="rId3" tooltip="Regulation (European Union)"/>
              </a:rPr>
              <a:t>regulation</a:t>
            </a:r>
            <a:r>
              <a:rPr lang="en-US" dirty="0" smtClean="0"/>
              <a:t> in </a:t>
            </a:r>
            <a:r>
              <a:rPr lang="en-US" dirty="0" smtClean="0">
                <a:hlinkClick r:id="rId4" tooltip="EU law"/>
              </a:rPr>
              <a:t>EU law</a:t>
            </a:r>
            <a:r>
              <a:rPr lang="en-US" dirty="0" smtClean="0"/>
              <a:t> on </a:t>
            </a:r>
            <a:r>
              <a:rPr lang="en-US" dirty="0" smtClean="0">
                <a:hlinkClick r:id="rId5" tooltip="Data protection"/>
              </a:rPr>
              <a:t>data protection</a:t>
            </a:r>
            <a:r>
              <a:rPr lang="en-US" dirty="0" smtClean="0"/>
              <a:t> and privacy in the </a:t>
            </a:r>
            <a:r>
              <a:rPr lang="en-US" dirty="0" smtClean="0">
                <a:hlinkClick r:id="rId6" tooltip="European Economic Area"/>
              </a:rPr>
              <a:t>European Union</a:t>
            </a:r>
            <a:r>
              <a:rPr lang="en-US" dirty="0" smtClean="0"/>
              <a:t> (EU) and the </a:t>
            </a:r>
            <a:r>
              <a:rPr lang="en-US" dirty="0" smtClean="0">
                <a:hlinkClick r:id="rId7"/>
              </a:rPr>
              <a:t>European Economic Area</a:t>
            </a:r>
            <a:r>
              <a:rPr lang="en-US" dirty="0" smtClean="0"/>
              <a:t> (EEA). It also addresses the transfer of </a:t>
            </a:r>
            <a:r>
              <a:rPr lang="en-US" dirty="0" smtClean="0">
                <a:hlinkClick r:id="rId8" tooltip="Personal data"/>
              </a:rPr>
              <a:t>personal data</a:t>
            </a:r>
            <a:r>
              <a:rPr lang="en-US" dirty="0" smtClean="0"/>
              <a:t> outside the EU and EEA areas. </a:t>
            </a:r>
          </a:p>
          <a:p>
            <a:pPr algn="just"/>
            <a:r>
              <a:rPr lang="en-US" dirty="0" smtClean="0"/>
              <a:t>The GDPR's primary aim is to give individuals control over their personal data and to simplify the regulatory environment for </a:t>
            </a:r>
            <a:r>
              <a:rPr lang="en-US" dirty="0" smtClean="0">
                <a:hlinkClick r:id="rId9"/>
              </a:rPr>
              <a:t>international business</a:t>
            </a:r>
            <a:r>
              <a:rPr lang="en-US" dirty="0" smtClean="0"/>
              <a:t> by unifying the regulation within the EU.</a:t>
            </a:r>
            <a:endParaRPr lang="en-US" baseline="30000" dirty="0" smtClean="0"/>
          </a:p>
          <a:p>
            <a:pPr algn="just">
              <a:buNone/>
            </a:pPr>
            <a:endParaRPr lang="en-US" dirty="0" smtClean="0"/>
          </a:p>
          <a:p>
            <a:pPr algn="just"/>
            <a:r>
              <a:rPr lang="en-US" dirty="0" smtClean="0"/>
              <a:t>Superseding the </a:t>
            </a:r>
            <a:r>
              <a:rPr lang="en-US" dirty="0" smtClean="0">
                <a:hlinkClick r:id="rId10" tooltip="Data Protection Directive"/>
              </a:rPr>
              <a:t>Data Protection Directive</a:t>
            </a:r>
            <a:r>
              <a:rPr lang="en-US" dirty="0" smtClean="0"/>
              <a:t> 95/46/EC, the regulation contains provisions and requirements related to the processing of </a:t>
            </a:r>
            <a:r>
              <a:rPr lang="en-US" dirty="0" smtClean="0">
                <a:hlinkClick r:id="rId8" tooltip="Personal data"/>
              </a:rPr>
              <a:t>personal data</a:t>
            </a:r>
            <a:r>
              <a:rPr lang="en-US" dirty="0" smtClean="0"/>
              <a:t> of individuals (formally called </a:t>
            </a:r>
            <a:r>
              <a:rPr lang="en-US" i="1" dirty="0" smtClean="0"/>
              <a:t>data subjects</a:t>
            </a:r>
            <a:r>
              <a:rPr lang="en-US" dirty="0" smtClean="0"/>
              <a:t> in the GDPR) who are located in the EEA, and applies to any enterprise—regardless of its location and the data subjects' citizenship or residence—that is processing the personal information of individuals inside the EEA.</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b="0" cap="none" dirty="0" smtClean="0">
                <a:ln>
                  <a:noFill/>
                </a:ln>
                <a:solidFill>
                  <a:schemeClr val="tx1"/>
                </a:solidFill>
                <a:effectLst>
                  <a:reflection blurRad="12700" stA="50000" endPos="50000" dist="5000" dir="5400000" sy="-100000" rotWithShape="0"/>
                </a:effectLst>
              </a:rPr>
              <a:t>Real-life Examples</a:t>
            </a:r>
            <a:endParaRPr lang="en-US"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idx="1"/>
          </p:nvPr>
        </p:nvSpPr>
        <p:spPr>
          <a:xfrm>
            <a:off x="457200" y="2053087"/>
            <a:ext cx="8057072" cy="4402649"/>
          </a:xfrm>
        </p:spPr>
        <p:txBody>
          <a:bodyPr/>
          <a:lstStyle/>
          <a:p>
            <a:pPr algn="just"/>
            <a:r>
              <a:rPr lang="en-US" dirty="0" smtClean="0"/>
              <a:t>For </a:t>
            </a:r>
            <a:r>
              <a:rPr lang="en-US" b="1" dirty="0" smtClean="0"/>
              <a:t>example</a:t>
            </a:r>
            <a:r>
              <a:rPr lang="en-US" dirty="0" smtClean="0"/>
              <a:t>, a </a:t>
            </a:r>
            <a:r>
              <a:rPr lang="en-US" b="1" dirty="0" smtClean="0"/>
              <a:t>spoofed email</a:t>
            </a:r>
            <a:r>
              <a:rPr lang="en-US" dirty="0" smtClean="0"/>
              <a:t> may pretend to be from a well-known shopping website, asking the recipient to provide sensitive data, such as a password or credit card number. Alternatively, a </a:t>
            </a:r>
            <a:r>
              <a:rPr lang="en-US" b="1" dirty="0" smtClean="0"/>
              <a:t>spoofed email</a:t>
            </a:r>
            <a:r>
              <a:rPr lang="en-US" dirty="0" smtClean="0"/>
              <a:t> may include a link that installs malware on the user's device if clicked.</a:t>
            </a:r>
          </a:p>
          <a:p>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 </a:t>
            </a:r>
            <a:r>
              <a:rPr lang="en-US" cap="none" dirty="0" smtClean="0">
                <a:ln>
                  <a:noFill/>
                </a:ln>
                <a:solidFill>
                  <a:schemeClr val="tx1"/>
                </a:solidFill>
              </a:rPr>
              <a:t>How to stop e-mail spoofing</a:t>
            </a:r>
            <a:endParaRPr lang="en-US" dirty="0"/>
          </a:p>
        </p:txBody>
      </p:sp>
      <p:sp>
        <p:nvSpPr>
          <p:cNvPr id="3" name="Content Placeholder 2"/>
          <p:cNvSpPr>
            <a:spLocks noGrp="1"/>
          </p:cNvSpPr>
          <p:nvPr>
            <p:ph idx="1"/>
          </p:nvPr>
        </p:nvSpPr>
        <p:spPr>
          <a:xfrm>
            <a:off x="457200" y="1752600"/>
            <a:ext cx="7239000" cy="4703136"/>
          </a:xfrm>
        </p:spPr>
        <p:txBody>
          <a:bodyPr/>
          <a:lstStyle/>
          <a:p>
            <a:pPr algn="just"/>
            <a:r>
              <a:rPr lang="en-US" dirty="0" smtClean="0"/>
              <a:t>Keep antimalware software up to date.</a:t>
            </a:r>
          </a:p>
          <a:p>
            <a:pPr algn="just"/>
            <a:r>
              <a:rPr lang="en-US" dirty="0" smtClean="0"/>
              <a:t>Do not share private or financial information through email.</a:t>
            </a:r>
          </a:p>
          <a:p>
            <a:pPr algn="just"/>
            <a:r>
              <a:rPr lang="en-US" dirty="0" smtClean="0"/>
              <a:t>Avoid clicking suspicious links or downloading suspicious attachments.</a:t>
            </a:r>
          </a:p>
          <a:p>
            <a:pPr algn="just"/>
            <a:r>
              <a:rPr lang="en-US" dirty="0" smtClean="0"/>
              <a:t>Never enter sensitive information into the links that are not secure.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US" sz="4800" cap="none" dirty="0" smtClean="0">
                <a:ln>
                  <a:noFill/>
                </a:ln>
                <a:solidFill>
                  <a:schemeClr val="tx1"/>
                </a:solidFill>
              </a:rPr>
              <a:t>Conclusion</a:t>
            </a:r>
            <a:endParaRPr lang="en-US" sz="4800" dirty="0"/>
          </a:p>
        </p:txBody>
      </p:sp>
      <p:sp>
        <p:nvSpPr>
          <p:cNvPr id="3" name="Content Placeholder 2"/>
          <p:cNvSpPr>
            <a:spLocks noGrp="1"/>
          </p:cNvSpPr>
          <p:nvPr>
            <p:ph idx="1"/>
          </p:nvPr>
        </p:nvSpPr>
        <p:spPr/>
        <p:txBody>
          <a:bodyPr/>
          <a:lstStyle/>
          <a:p>
            <a:pPr algn="just"/>
            <a:r>
              <a:rPr lang="en-US" dirty="0" smtClean="0"/>
              <a:t>At the end, it is very hard to stop email spoofing attacks completely. Businesses must take action to stop them. Be alert of phishing attacks </a:t>
            </a:r>
            <a:r>
              <a:rPr lang="en-US" dirty="0" err="1" smtClean="0"/>
              <a:t>i.e</a:t>
            </a:r>
            <a:r>
              <a:rPr lang="en-US" dirty="0" smtClean="0"/>
              <a:t>, spam messages that link to false pages meant to appear like genuine website login pages.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lgn="just"/>
            <a:r>
              <a:rPr lang="en-US" b="1" dirty="0" smtClean="0"/>
              <a:t>Health Insurance Portability and Accountability Act of 1996 (HIPAA)</a:t>
            </a:r>
          </a:p>
          <a:p>
            <a:pPr algn="just"/>
            <a:r>
              <a:rPr lang="en-US" dirty="0" smtClean="0"/>
              <a:t>The Health Insurance Portability and Accountability Act of 1996 (HIPAA) is a federal law that required the creation of national standards to protect sensitive patient health information from being disclosed without the patient’s consent or knowledge.</a:t>
            </a:r>
          </a:p>
          <a:p>
            <a:pPr algn="just"/>
            <a:r>
              <a:rPr lang="en-US" dirty="0" smtClean="0"/>
              <a:t> The US Department of Health and Human Services (HHS) issued the HIPAA Privacy Rule to implement the requirements of HIPAA. The HIPAA Security Rule protects a subset of information covered by the Privacy Rule.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dirty="0" smtClean="0"/>
              <a:t>The Gramm-Leach-Bliley Act of 1999 (GLBA) is a US federal law that includes rules that protect the privacy and security of personally identifiable financial information relating to individuals. </a:t>
            </a:r>
          </a:p>
          <a:p>
            <a:pPr algn="just"/>
            <a:endParaRPr lang="en-US" dirty="0" smtClean="0"/>
          </a:p>
          <a:p>
            <a:pPr algn="just"/>
            <a:r>
              <a:rPr lang="en-US" dirty="0" smtClean="0"/>
              <a:t>It repealed the Glass-</a:t>
            </a:r>
            <a:r>
              <a:rPr lang="en-US" dirty="0" err="1" smtClean="0"/>
              <a:t>Steagall</a:t>
            </a:r>
            <a:r>
              <a:rPr lang="en-US" dirty="0" smtClean="0"/>
              <a:t> Act (which was part of the U.S. Banking Act of 1933) which limited commercial bank’s ability to engage in investment banking and insurance underwriting and from affiliating or merging with investment banks, insurance companies, and security firms. The GLBA was updated in 2015 and significant changes were introduced.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629400"/>
          </a:xfrm>
        </p:spPr>
        <p:txBody>
          <a:bodyPr>
            <a:normAutofit fontScale="70000" lnSpcReduction="20000"/>
          </a:bodyPr>
          <a:lstStyle/>
          <a:p>
            <a:pPr>
              <a:buNone/>
            </a:pPr>
            <a:r>
              <a:rPr lang="en-US" b="1" dirty="0"/>
              <a:t>What is Data Privacy</a:t>
            </a:r>
          </a:p>
          <a:p>
            <a:pPr algn="just"/>
            <a:r>
              <a:rPr lang="en-US" b="1" dirty="0" smtClean="0"/>
              <a:t>Data </a:t>
            </a:r>
            <a:r>
              <a:rPr lang="en-US" b="1" dirty="0"/>
              <a:t>privacy</a:t>
            </a:r>
            <a:r>
              <a:rPr lang="en-US" dirty="0"/>
              <a:t> or Information privacy is concerned with</a:t>
            </a:r>
            <a:r>
              <a:rPr lang="en-US" b="1" dirty="0"/>
              <a:t> proper handling, processing, storage and usage of personal information. </a:t>
            </a:r>
            <a:r>
              <a:rPr lang="en-US" dirty="0"/>
              <a:t>It is all about the </a:t>
            </a:r>
            <a:r>
              <a:rPr lang="en-US" dirty="0">
                <a:hlinkClick r:id="rId2"/>
              </a:rPr>
              <a:t>rights of individuals</a:t>
            </a:r>
            <a:r>
              <a:rPr lang="en-US" dirty="0"/>
              <a:t> with respect to their personal information.</a:t>
            </a:r>
          </a:p>
          <a:p>
            <a:pPr algn="just"/>
            <a:r>
              <a:rPr lang="en-US" b="1" dirty="0"/>
              <a:t>The most common concerns regarding data privacy are:</a:t>
            </a:r>
            <a:endParaRPr lang="en-US" dirty="0"/>
          </a:p>
          <a:p>
            <a:pPr algn="just"/>
            <a:r>
              <a:rPr lang="en-US" dirty="0"/>
              <a:t>Managing contracts or policies,</a:t>
            </a:r>
          </a:p>
          <a:p>
            <a:pPr algn="just"/>
            <a:r>
              <a:rPr lang="en-US" dirty="0"/>
              <a:t>Applying governing regulation or law (like </a:t>
            </a:r>
            <a:r>
              <a:rPr lang="en-US" dirty="0">
                <a:hlinkClick r:id="rId3"/>
              </a:rPr>
              <a:t>General Data Protection Regulation</a:t>
            </a:r>
            <a:r>
              <a:rPr lang="en-US" dirty="0"/>
              <a:t> or GDPR),</a:t>
            </a:r>
          </a:p>
          <a:p>
            <a:pPr algn="just"/>
            <a:r>
              <a:rPr lang="en-US" dirty="0">
                <a:hlinkClick r:id="rId4"/>
              </a:rPr>
              <a:t>Third-party management</a:t>
            </a:r>
            <a:endParaRPr lang="en-US" dirty="0"/>
          </a:p>
          <a:p>
            <a:pPr algn="just"/>
            <a:r>
              <a:rPr lang="en-US" dirty="0"/>
              <a:t>Privacy, in general</a:t>
            </a:r>
            <a:r>
              <a:rPr lang="en-US" b="1" dirty="0"/>
              <a:t>,</a:t>
            </a:r>
            <a:r>
              <a:rPr lang="en-US" dirty="0"/>
              <a:t> is an</a:t>
            </a:r>
            <a:r>
              <a:rPr lang="en-US" b="1" dirty="0"/>
              <a:t> individual’s right to freedom</a:t>
            </a:r>
            <a:r>
              <a:rPr lang="en-US" dirty="0"/>
              <a:t> from intrusion and prying eyes or the right of the person to be left alone.</a:t>
            </a:r>
          </a:p>
          <a:p>
            <a:pPr algn="just"/>
            <a:r>
              <a:rPr lang="en-US" dirty="0"/>
              <a:t>It is guaranteed under the constitution in many developed countries, which makes it a </a:t>
            </a:r>
            <a:r>
              <a:rPr lang="en-US" b="1" dirty="0"/>
              <a:t>fundamental human right</a:t>
            </a:r>
            <a:r>
              <a:rPr lang="en-US" dirty="0"/>
              <a:t> and one of the core principles of human dignity, the idea most people will agree about.</a:t>
            </a:r>
          </a:p>
          <a:p>
            <a:pPr algn="just"/>
            <a:r>
              <a:rPr lang="en-US" dirty="0"/>
              <a:t>Any </a:t>
            </a:r>
            <a:r>
              <a:rPr lang="en-US" dirty="0">
                <a:hlinkClick r:id="rId5"/>
              </a:rPr>
              <a:t>risk assessment</a:t>
            </a:r>
            <a:r>
              <a:rPr lang="en-US" dirty="0"/>
              <a:t> conducted for the purpose of enhancing the privacy of individuals’ personal data is performed from the perspective of protecting the rights and freedoms of those individuals.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a:buNone/>
            </a:pPr>
            <a:r>
              <a:rPr lang="en-US" sz="3400" b="1" dirty="0"/>
              <a:t>Data Privacy vs. Data Security</a:t>
            </a:r>
          </a:p>
          <a:p>
            <a:pPr algn="just"/>
            <a:r>
              <a:rPr lang="en-US" sz="3400" dirty="0"/>
              <a:t>Organizations commonly believe that keeping sensitive data secure from hackers means they’re automatically compliant with data privacy regulations. This is not the case</a:t>
            </a:r>
            <a:r>
              <a:rPr lang="en-US" sz="3400" dirty="0" smtClean="0"/>
              <a:t>.</a:t>
            </a:r>
          </a:p>
          <a:p>
            <a:pPr algn="just">
              <a:buNone/>
            </a:pPr>
            <a:endParaRPr lang="en-US" sz="3400" dirty="0"/>
          </a:p>
          <a:p>
            <a:pPr algn="just">
              <a:buNone/>
            </a:pPr>
            <a:r>
              <a:rPr lang="en-US" sz="3400" dirty="0" smtClean="0">
                <a:hlinkClick r:id="rId2"/>
              </a:rPr>
              <a:t>   Data </a:t>
            </a:r>
            <a:r>
              <a:rPr lang="en-US" sz="3400" dirty="0">
                <a:hlinkClick r:id="rId2"/>
              </a:rPr>
              <a:t>Security</a:t>
            </a:r>
            <a:r>
              <a:rPr lang="en-US" sz="3400" dirty="0"/>
              <a:t> and data privacy are often used </a:t>
            </a:r>
            <a:r>
              <a:rPr lang="en-US" sz="3400" dirty="0" smtClean="0"/>
              <a:t>interchangeably,  but </a:t>
            </a:r>
            <a:r>
              <a:rPr lang="en-US" sz="3400" dirty="0"/>
              <a:t>there are distinct </a:t>
            </a:r>
            <a:r>
              <a:rPr lang="en-US" sz="3400" dirty="0" smtClean="0"/>
              <a:t>differences</a:t>
            </a:r>
            <a:endParaRPr lang="en-US" sz="3400" dirty="0"/>
          </a:p>
          <a:p>
            <a:pPr algn="just">
              <a:buFont typeface="Wingdings" pitchFamily="2" charset="2"/>
              <a:buChar char="Ø"/>
            </a:pPr>
            <a:r>
              <a:rPr lang="en-US" sz="3400" dirty="0"/>
              <a:t>Data Security </a:t>
            </a:r>
            <a:r>
              <a:rPr lang="en-US" sz="3400" dirty="0">
                <a:hlinkClick r:id="rId3"/>
              </a:rPr>
              <a:t>protects data</a:t>
            </a:r>
            <a:r>
              <a:rPr lang="en-US" sz="3400" dirty="0"/>
              <a:t> from compromise by external attackers and malicious insiders.</a:t>
            </a:r>
          </a:p>
          <a:p>
            <a:pPr algn="just">
              <a:buFont typeface="Wingdings" pitchFamily="2" charset="2"/>
              <a:buChar char="Ø"/>
            </a:pPr>
            <a:r>
              <a:rPr lang="en-US" sz="3400" dirty="0"/>
              <a:t>Data Privacy governs how data is collected, shared and used.</a:t>
            </a:r>
          </a:p>
          <a:p>
            <a:pPr algn="just">
              <a:buFont typeface="Wingdings" pitchFamily="2" charset="2"/>
              <a:buChar char="Ø"/>
            </a:pPr>
            <a:r>
              <a:rPr lang="en-US" sz="3400" dirty="0"/>
              <a:t>Consider a scenario where you’ve gone to great lengths to secure personally identifiable information (PII). The data is encrypted, access is restricted, and multiple overlapping monitoring systems are in place. However, if that PII was collected without proper consent, you could be violating a data privacy regulation even though the data is secure.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90600" y="457200"/>
            <a:ext cx="7391400" cy="5668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1300</Words>
  <Application>Microsoft Office PowerPoint</Application>
  <PresentationFormat>On-screen Show (4:3)</PresentationFormat>
  <Paragraphs>167</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UNIT-V</vt:lpstr>
      <vt:lpstr>PRIVACY</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INDIAN BANKS LOSE MILLIONS OF RUPEES                                                                                                                                                                                                                                                                                                                                                                          </vt:lpstr>
      <vt:lpstr>CAUSE OF CRIME</vt:lpstr>
      <vt:lpstr>India's Cosmos Bank loses $13.5 mln in cyber attack </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E-mail spoofing    instances </vt:lpstr>
      <vt:lpstr>What is e-mail spoofing?</vt:lpstr>
      <vt:lpstr> Real-life Examples</vt:lpstr>
      <vt:lpstr> How to stop e-mail spoofing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amd</dc:creator>
  <cp:lastModifiedBy>amd</cp:lastModifiedBy>
  <cp:revision>40</cp:revision>
  <dcterms:created xsi:type="dcterms:W3CDTF">2021-06-21T10:15:12Z</dcterms:created>
  <dcterms:modified xsi:type="dcterms:W3CDTF">2021-07-12T05:43:50Z</dcterms:modified>
</cp:coreProperties>
</file>