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93" r:id="rId16"/>
    <p:sldId id="294"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11"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A9FF61-20A6-4383-88A3-06C41C4511BC}" type="datetimeFigureOut">
              <a:rPr lang="en-US" smtClean="0"/>
              <a:pPr/>
              <a:t>7/12/2021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49446E-FC7E-44A7-87DF-ACAE09162D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49446E-FC7E-44A7-87DF-ACAE09162D9D}"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29FA60-360D-45DD-AB27-00DA5A30BD38}" type="datetimeFigureOut">
              <a:rPr lang="en-US" smtClean="0"/>
              <a:pPr/>
              <a:t>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29FA60-360D-45DD-AB27-00DA5A30BD38}" type="datetimeFigureOut">
              <a:rPr lang="en-US" smtClean="0"/>
              <a:pPr/>
              <a:t>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29FA60-360D-45DD-AB27-00DA5A30BD38}" type="datetimeFigureOut">
              <a:rPr lang="en-US" smtClean="0"/>
              <a:pPr/>
              <a:t>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29FA60-360D-45DD-AB27-00DA5A30BD38}" type="datetimeFigureOut">
              <a:rPr lang="en-US" smtClean="0"/>
              <a:pPr/>
              <a:t>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29FA60-360D-45DD-AB27-00DA5A30BD38}" type="datetimeFigureOut">
              <a:rPr lang="en-US" smtClean="0"/>
              <a:pPr/>
              <a:t>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29FA60-360D-45DD-AB27-00DA5A30BD38}" type="datetimeFigureOut">
              <a:rPr lang="en-US" smtClean="0"/>
              <a:pPr/>
              <a:t>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29FA60-360D-45DD-AB27-00DA5A30BD38}" type="datetimeFigureOut">
              <a:rPr lang="en-US" smtClean="0"/>
              <a:pPr/>
              <a:t>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29FA60-360D-45DD-AB27-00DA5A30BD38}" type="datetimeFigureOut">
              <a:rPr lang="en-US" smtClean="0"/>
              <a:pPr/>
              <a:t>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9FA60-360D-45DD-AB27-00DA5A30BD38}" type="datetimeFigureOut">
              <a:rPr lang="en-US" smtClean="0"/>
              <a:pPr/>
              <a:t>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29FA60-360D-45DD-AB27-00DA5A30BD38}" type="datetimeFigureOut">
              <a:rPr lang="en-US" smtClean="0"/>
              <a:pPr/>
              <a:t>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29FA60-360D-45DD-AB27-00DA5A30BD38}" type="datetimeFigureOut">
              <a:rPr lang="en-US" smtClean="0"/>
              <a:pPr/>
              <a:t>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B077F7-B5D4-4AFD-99F6-2AA2B6B80A3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9FA60-360D-45DD-AB27-00DA5A30BD38}" type="datetimeFigureOut">
              <a:rPr lang="en-US" smtClean="0"/>
              <a:pPr/>
              <a:t>7/12/2021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077F7-B5D4-4AFD-99F6-2AA2B6B80A3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UNIT_IV</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 Security threats – paradigm shift.</a:t>
            </a:r>
            <a:r>
              <a:rPr lang="en-IN" b="1" dirty="0"/>
              <a:t/>
            </a:r>
            <a:br>
              <a:rPr lang="en-IN" b="1" dirty="0"/>
            </a:br>
            <a:endParaRPr lang="en-IN" dirty="0"/>
          </a:p>
        </p:txBody>
      </p:sp>
      <p:pic>
        <p:nvPicPr>
          <p:cNvPr id="4" name="image32.jpeg"/>
          <p:cNvPicPr>
            <a:picLocks noGrp="1"/>
          </p:cNvPicPr>
          <p:nvPr>
            <p:ph idx="1"/>
          </p:nvPr>
        </p:nvPicPr>
        <p:blipFill>
          <a:blip r:embed="rId2" cstate="print"/>
          <a:stretch>
            <a:fillRect/>
          </a:stretch>
        </p:blipFill>
        <p:spPr>
          <a:xfrm>
            <a:off x="357158" y="1720056"/>
            <a:ext cx="8429684" cy="4286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62500" lnSpcReduction="20000"/>
          </a:bodyPr>
          <a:lstStyle/>
          <a:p>
            <a:r>
              <a:rPr lang="en-US" dirty="0"/>
              <a:t>The </a:t>
            </a:r>
            <a:r>
              <a:rPr lang="en-US" dirty="0">
                <a:solidFill>
                  <a:srgbClr val="FFC000"/>
                </a:solidFill>
              </a:rPr>
              <a:t>key challenges </a:t>
            </a:r>
            <a:r>
              <a:rPr lang="en-US" dirty="0"/>
              <a:t>from emerging new information threats to organizations are as follows</a:t>
            </a:r>
            <a:r>
              <a:rPr lang="en-US" dirty="0" smtClean="0"/>
              <a:t>:</a:t>
            </a:r>
          </a:p>
          <a:p>
            <a:pPr>
              <a:buNone/>
            </a:pPr>
            <a:endParaRPr lang="en-IN" dirty="0"/>
          </a:p>
          <a:p>
            <a:pPr lvl="0"/>
            <a:r>
              <a:rPr lang="en-US" b="1" dirty="0">
                <a:solidFill>
                  <a:srgbClr val="FFC000"/>
                </a:solidFill>
              </a:rPr>
              <a:t>Industrial espionage: </a:t>
            </a:r>
            <a:r>
              <a:rPr lang="en-US" dirty="0"/>
              <a:t>There are several tools available for </a:t>
            </a:r>
            <a:r>
              <a:rPr lang="en-US" b="1" dirty="0"/>
              <a:t>web administrators to monitor and track the various pages </a:t>
            </a:r>
            <a:r>
              <a:rPr lang="en-US" dirty="0"/>
              <a:t>and objects that are accessed on their </a:t>
            </a:r>
            <a:r>
              <a:rPr lang="en-US" dirty="0" smtClean="0"/>
              <a:t>website</a:t>
            </a:r>
          </a:p>
          <a:p>
            <a:pPr lvl="0"/>
            <a:r>
              <a:rPr lang="en-US" dirty="0" smtClean="0"/>
              <a:t>.</a:t>
            </a:r>
            <a:endParaRPr lang="en-IN" dirty="0"/>
          </a:p>
          <a:p>
            <a:pPr lvl="0"/>
            <a:r>
              <a:rPr lang="en-US" b="1" dirty="0">
                <a:solidFill>
                  <a:srgbClr val="FFC000"/>
                </a:solidFill>
              </a:rPr>
              <a:t>IP-based blocking: </a:t>
            </a:r>
            <a:r>
              <a:rPr lang="en-US" dirty="0"/>
              <a:t>This process is often used for blocking the access of </a:t>
            </a:r>
            <a:r>
              <a:rPr lang="en-US" dirty="0" err="1"/>
              <a:t>speciﬁc</a:t>
            </a:r>
            <a:r>
              <a:rPr lang="en-US" dirty="0"/>
              <a:t> IP addresses and/or domain names</a:t>
            </a:r>
            <a:r>
              <a:rPr lang="en-US" dirty="0" smtClean="0"/>
              <a:t>.</a:t>
            </a:r>
          </a:p>
          <a:p>
            <a:pPr lvl="0"/>
            <a:endParaRPr lang="en-IN" dirty="0"/>
          </a:p>
          <a:p>
            <a:pPr lvl="0"/>
            <a:r>
              <a:rPr lang="en-US" b="1" dirty="0">
                <a:solidFill>
                  <a:srgbClr val="FFC000"/>
                </a:solidFill>
              </a:rPr>
              <a:t>IP-based “cloaking”: </a:t>
            </a:r>
            <a:r>
              <a:rPr lang="en-US" dirty="0"/>
              <a:t>Businesses are global in nature and economies are interconnected</a:t>
            </a:r>
            <a:r>
              <a:rPr lang="en-US" dirty="0" smtClean="0"/>
              <a:t>.</a:t>
            </a:r>
          </a:p>
          <a:p>
            <a:pPr lvl="0"/>
            <a:endParaRPr lang="en-IN" dirty="0"/>
          </a:p>
          <a:p>
            <a:pPr lvl="0"/>
            <a:r>
              <a:rPr lang="en-US" b="1" dirty="0" err="1">
                <a:solidFill>
                  <a:srgbClr val="FFC000"/>
                </a:solidFill>
              </a:rPr>
              <a:t>Cyberterrorism</a:t>
            </a:r>
            <a:r>
              <a:rPr lang="en-US" b="1" dirty="0">
                <a:solidFill>
                  <a:srgbClr val="FFC000"/>
                </a:solidFill>
              </a:rPr>
              <a:t>: </a:t>
            </a:r>
            <a:r>
              <a:rPr lang="en-US" dirty="0"/>
              <a:t>“</a:t>
            </a:r>
            <a:r>
              <a:rPr lang="en-US" dirty="0" err="1"/>
              <a:t>Cyberterrorism</a:t>
            </a:r>
            <a:r>
              <a:rPr lang="en-US" dirty="0"/>
              <a:t>” refers to the direct intervention of a threat source toward your organization’s website</a:t>
            </a:r>
            <a:r>
              <a:rPr lang="en-US" dirty="0" smtClean="0">
                <a:solidFill>
                  <a:srgbClr val="FFC000"/>
                </a:solidFill>
              </a:rPr>
              <a:t>.</a:t>
            </a:r>
          </a:p>
          <a:p>
            <a:pPr lvl="0"/>
            <a:endParaRPr lang="en-IN" dirty="0">
              <a:solidFill>
                <a:srgbClr val="FFC000"/>
              </a:solidFill>
            </a:endParaRPr>
          </a:p>
          <a:p>
            <a:r>
              <a:rPr lang="en-US" b="1" dirty="0" err="1">
                <a:solidFill>
                  <a:srgbClr val="FFC000"/>
                </a:solidFill>
              </a:rPr>
              <a:t>Conﬁdential</a:t>
            </a:r>
            <a:r>
              <a:rPr lang="en-US" b="1" dirty="0">
                <a:solidFill>
                  <a:srgbClr val="FFC000"/>
                </a:solidFill>
              </a:rPr>
              <a:t> information leakage: </a:t>
            </a:r>
            <a:r>
              <a:rPr lang="en-US" dirty="0"/>
              <a:t>“Insider attacks” are the worst ones. Typically, an organization is protected from external threats by your </a:t>
            </a:r>
            <a:r>
              <a:rPr lang="en-US" dirty="0" err="1"/>
              <a:t>ﬁrewall</a:t>
            </a:r>
            <a:r>
              <a:rPr lang="en-US" dirty="0"/>
              <a:t> and antivirus solutions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57158" y="500042"/>
            <a:ext cx="8143932" cy="661720"/>
          </a:xfrm>
          <a:prstGeom prst="rect">
            <a:avLst/>
          </a:prstGeom>
          <a:noFill/>
          <a:ln w="9525">
            <a:noFill/>
            <a:miter lim="800000"/>
            <a:headEnd/>
            <a:tailEnd/>
          </a:ln>
          <a:effectLst/>
        </p:spPr>
        <p:txBody>
          <a:bodyPr vert="horz" wrap="square" lIns="520536" tIns="45720" rIns="91440" bIns="0" numCol="1" anchor="ctr" anchorCtr="0" compatLnSpc="1">
            <a:prstTxWarp prst="textNoShape">
              <a:avLst/>
            </a:prstTxWarp>
            <a:spAutoFit/>
          </a:bodyPr>
          <a:lstStyle/>
          <a:p>
            <a:pPr marL="0" marR="0" lvl="0" indent="398463" algn="just" defTabSz="914400" rtl="0" eaLnBrk="1" fontAlgn="base" latinLnBrk="0" hangingPunct="1">
              <a:lnSpc>
                <a:spcPct val="100000"/>
              </a:lnSpc>
              <a:spcBef>
                <a:spcPct val="0"/>
              </a:spcBef>
              <a:spcAft>
                <a:spcPct val="0"/>
              </a:spcAft>
              <a:buClrTx/>
              <a:buSzTx/>
              <a:buFont typeface="Wingdings"/>
              <a:buChar char="è"/>
              <a:tabLst/>
            </a:pPr>
            <a:r>
              <a:rPr kumimoji="0" lang="en-US" sz="2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Cost of Cybercrimes and IPR Issues: Lessons for Organizations</a:t>
            </a:r>
            <a:r>
              <a:rPr kumimoji="0" lang="en-US" sz="20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 name="image33.png"/>
          <p:cNvPicPr/>
          <p:nvPr/>
        </p:nvPicPr>
        <p:blipFill>
          <a:blip r:embed="rId2" cstate="print"/>
          <a:stretch>
            <a:fillRect/>
          </a:stretch>
        </p:blipFill>
        <p:spPr>
          <a:xfrm>
            <a:off x="928662" y="1285860"/>
            <a:ext cx="7715304" cy="507209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pPr lvl="0"/>
            <a:r>
              <a:rPr lang="en-US" b="1" dirty="0" smtClean="0"/>
              <a:t>Organizations have Internal Costs Associated with Cyber security Incidents</a:t>
            </a:r>
            <a:r>
              <a:rPr lang="en-IN" b="1" dirty="0" smtClean="0"/>
              <a:t/>
            </a:r>
            <a:br>
              <a:rPr lang="en-IN" b="1" dirty="0" smtClean="0"/>
            </a:br>
            <a:endParaRPr lang="en-IN" dirty="0"/>
          </a:p>
        </p:txBody>
      </p:sp>
      <p:sp>
        <p:nvSpPr>
          <p:cNvPr id="3" name="Content Placeholder 2"/>
          <p:cNvSpPr>
            <a:spLocks noGrp="1"/>
          </p:cNvSpPr>
          <p:nvPr>
            <p:ph idx="1"/>
          </p:nvPr>
        </p:nvSpPr>
        <p:spPr>
          <a:xfrm>
            <a:off x="457200" y="1214422"/>
            <a:ext cx="8229600" cy="4911741"/>
          </a:xfrm>
        </p:spPr>
        <p:txBody>
          <a:bodyPr>
            <a:normAutofit fontScale="85000" lnSpcReduction="10000"/>
          </a:bodyPr>
          <a:lstStyle/>
          <a:p>
            <a:pPr>
              <a:buNone/>
            </a:pPr>
            <a:endParaRPr lang="en-IN" dirty="0"/>
          </a:p>
          <a:p>
            <a:pPr algn="just"/>
            <a:r>
              <a:rPr lang="en-US" dirty="0"/>
              <a:t>The </a:t>
            </a:r>
            <a:r>
              <a:rPr lang="en-US" dirty="0">
                <a:solidFill>
                  <a:srgbClr val="FFC000"/>
                </a:solidFill>
              </a:rPr>
              <a:t>internal costs </a:t>
            </a:r>
            <a:r>
              <a:rPr lang="en-US" dirty="0"/>
              <a:t>typically involve people costs, overhead costs and productivity losses. The internal costs, in order from largest to the lowest and that has been supported by the benchmark study mentioned:</a:t>
            </a:r>
            <a:endParaRPr lang="en-IN" dirty="0"/>
          </a:p>
          <a:p>
            <a:pPr lvl="0" algn="just"/>
            <a:r>
              <a:rPr lang="en-US" dirty="0"/>
              <a:t>Detection costs</a:t>
            </a:r>
            <a:r>
              <a:rPr lang="en-US" dirty="0" smtClean="0"/>
              <a:t>.(25%-Largest)</a:t>
            </a:r>
            <a:endParaRPr lang="en-IN" dirty="0"/>
          </a:p>
          <a:p>
            <a:pPr lvl="0" algn="just"/>
            <a:r>
              <a:rPr lang="en-US" dirty="0"/>
              <a:t>Recovery costs</a:t>
            </a:r>
            <a:r>
              <a:rPr lang="en-US" dirty="0" smtClean="0"/>
              <a:t>.(21%)</a:t>
            </a:r>
            <a:endParaRPr lang="en-IN" dirty="0"/>
          </a:p>
          <a:p>
            <a:pPr lvl="0" algn="just"/>
            <a:r>
              <a:rPr lang="en-US" dirty="0"/>
              <a:t>Post response costs</a:t>
            </a:r>
            <a:r>
              <a:rPr lang="en-US" dirty="0" smtClean="0"/>
              <a:t>.(19%)</a:t>
            </a:r>
            <a:endParaRPr lang="en-IN" dirty="0"/>
          </a:p>
          <a:p>
            <a:pPr lvl="0" algn="just"/>
            <a:r>
              <a:rPr lang="en-US" dirty="0"/>
              <a:t>Investigation costs</a:t>
            </a:r>
            <a:r>
              <a:rPr lang="en-US" dirty="0" smtClean="0"/>
              <a:t>.(14%)</a:t>
            </a:r>
            <a:endParaRPr lang="en-IN" dirty="0"/>
          </a:p>
          <a:p>
            <a:pPr lvl="0" algn="just"/>
            <a:r>
              <a:rPr lang="en-US" dirty="0"/>
              <a:t>Costs of escalation and incident management</a:t>
            </a:r>
            <a:r>
              <a:rPr lang="en-US" dirty="0" smtClean="0"/>
              <a:t>.(12%)</a:t>
            </a:r>
            <a:endParaRPr lang="en-IN" dirty="0"/>
          </a:p>
          <a:p>
            <a:pPr lvl="0" algn="just"/>
            <a:r>
              <a:rPr lang="en-US" dirty="0"/>
              <a:t>Cost of containment</a:t>
            </a:r>
            <a:r>
              <a:rPr lang="en-US" dirty="0" smtClean="0"/>
              <a:t>.(9%-Lower)</a:t>
            </a: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lvl="1"/>
            <a:r>
              <a:rPr lang="en-US" b="1" dirty="0"/>
              <a:t>The consequences of cybercrimes and their associated costs, mentioned</a:t>
            </a:r>
            <a:endParaRPr lang="en-IN" b="1" dirty="0"/>
          </a:p>
          <a:p>
            <a:pPr lvl="0"/>
            <a:r>
              <a:rPr lang="en-US" dirty="0"/>
              <a:t>Information loss/data theft</a:t>
            </a:r>
            <a:r>
              <a:rPr lang="en-US" dirty="0" smtClean="0"/>
              <a:t>.(Highest-42%)</a:t>
            </a:r>
            <a:endParaRPr lang="en-IN" sz="2800" dirty="0"/>
          </a:p>
          <a:p>
            <a:pPr lvl="0"/>
            <a:r>
              <a:rPr lang="en-US" dirty="0"/>
              <a:t>Business disruption</a:t>
            </a:r>
            <a:r>
              <a:rPr lang="en-US" dirty="0" smtClean="0"/>
              <a:t>.(22%)</a:t>
            </a:r>
            <a:r>
              <a:rPr lang="en-US" dirty="0"/>
              <a:t/>
            </a:r>
            <a:br>
              <a:rPr lang="en-US" dirty="0"/>
            </a:br>
            <a:r>
              <a:rPr lang="en-US" sz="800" dirty="0"/>
              <a:t> </a:t>
            </a:r>
            <a:endParaRPr lang="en-IN" dirty="0"/>
          </a:p>
          <a:p>
            <a:pPr lvl="0"/>
            <a:r>
              <a:rPr lang="en-US" dirty="0"/>
              <a:t>Damages to equipment, plant and property</a:t>
            </a:r>
            <a:r>
              <a:rPr lang="en-US" dirty="0" smtClean="0"/>
              <a:t>.(13%)</a:t>
            </a:r>
            <a:endParaRPr lang="en-IN" sz="2800" dirty="0"/>
          </a:p>
          <a:p>
            <a:pPr lvl="0"/>
            <a:r>
              <a:rPr lang="en-US" dirty="0"/>
              <a:t>Loss of revenue and brand tarnishing</a:t>
            </a:r>
            <a:r>
              <a:rPr lang="en-US" dirty="0" smtClean="0"/>
              <a:t>.(13%)</a:t>
            </a:r>
            <a:endParaRPr lang="en-IN" sz="2800" dirty="0"/>
          </a:p>
          <a:p>
            <a:pPr lvl="0"/>
            <a:r>
              <a:rPr lang="en-US" dirty="0"/>
              <a:t>Other costs</a:t>
            </a:r>
            <a:r>
              <a:rPr lang="en-US" dirty="0" smtClean="0"/>
              <a:t>.(10%)</a:t>
            </a:r>
            <a:endParaRPr lang="en-IN" sz="2800"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143932" cy="785818"/>
          </a:xfrm>
        </p:spPr>
        <p:txBody>
          <a:bodyPr>
            <a:normAutofit fontScale="90000"/>
          </a:bodyPr>
          <a:lstStyle/>
          <a:p>
            <a:r>
              <a:rPr lang="en-IN" dirty="0" smtClean="0"/>
              <a:t>Percentage of Organizations impacted by various types of cyber crimes</a:t>
            </a:r>
            <a:br>
              <a:rPr lang="en-IN" dirty="0" smtClean="0"/>
            </a:br>
            <a:r>
              <a:rPr lang="en-IN" dirty="0" smtClean="0"/>
              <a:t> </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1.Viruses,worms and Trojans(100%)</a:t>
            </a:r>
          </a:p>
          <a:p>
            <a:pPr>
              <a:buNone/>
            </a:pPr>
            <a:r>
              <a:rPr lang="en-IN" dirty="0" smtClean="0"/>
              <a:t>2.Malware(80%)</a:t>
            </a:r>
          </a:p>
          <a:p>
            <a:pPr>
              <a:buNone/>
            </a:pPr>
            <a:r>
              <a:rPr lang="en-IN" dirty="0" smtClean="0"/>
              <a:t>3.Botnets(73%)</a:t>
            </a:r>
          </a:p>
          <a:p>
            <a:pPr>
              <a:buNone/>
            </a:pPr>
            <a:r>
              <a:rPr lang="en-IN" dirty="0" smtClean="0"/>
              <a:t>4.Web-Based Attacks(53%)</a:t>
            </a:r>
          </a:p>
          <a:p>
            <a:pPr>
              <a:buNone/>
            </a:pPr>
            <a:r>
              <a:rPr lang="en-IN" dirty="0" smtClean="0"/>
              <a:t>5.Phishing and Social Engineering(47%)</a:t>
            </a:r>
          </a:p>
          <a:p>
            <a:pPr>
              <a:buNone/>
            </a:pPr>
            <a:r>
              <a:rPr lang="en-IN" dirty="0" smtClean="0"/>
              <a:t>6.Stolen devices(36%)</a:t>
            </a:r>
          </a:p>
          <a:p>
            <a:pPr>
              <a:buNone/>
            </a:pPr>
            <a:r>
              <a:rPr lang="en-IN" dirty="0" smtClean="0"/>
              <a:t>7.Malicious insiders(29%)</a:t>
            </a:r>
          </a:p>
          <a:p>
            <a:pPr>
              <a:buNone/>
            </a:pPr>
            <a:r>
              <a:rPr lang="en-IN" dirty="0" smtClean="0"/>
              <a:t>8.Malicious Code(27%)</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AVG days taken to Resolve Cyber attacks</a:t>
            </a:r>
            <a:endParaRPr lang="en-IN" dirty="0"/>
          </a:p>
        </p:txBody>
      </p:sp>
      <p:sp>
        <p:nvSpPr>
          <p:cNvPr id="3" name="Content Placeholder 2"/>
          <p:cNvSpPr>
            <a:spLocks noGrp="1"/>
          </p:cNvSpPr>
          <p:nvPr>
            <p:ph idx="1"/>
          </p:nvPr>
        </p:nvSpPr>
        <p:spPr/>
        <p:txBody>
          <a:bodyPr>
            <a:normAutofit lnSpcReduction="10000"/>
          </a:bodyPr>
          <a:lstStyle/>
          <a:p>
            <a:pPr>
              <a:buNone/>
            </a:pPr>
            <a:r>
              <a:rPr lang="en-IN" dirty="0" smtClean="0"/>
              <a:t>1.Attacks by Malicious Insiders(42days-Highest)</a:t>
            </a:r>
          </a:p>
          <a:p>
            <a:pPr>
              <a:buNone/>
            </a:pPr>
            <a:r>
              <a:rPr lang="en-IN" dirty="0" smtClean="0"/>
              <a:t>2.Malicious code(39days)</a:t>
            </a:r>
          </a:p>
          <a:p>
            <a:pPr>
              <a:buNone/>
            </a:pPr>
            <a:r>
              <a:rPr lang="en-IN" dirty="0" smtClean="0"/>
              <a:t>3.Webbased Attacks(19days)</a:t>
            </a:r>
          </a:p>
          <a:p>
            <a:pPr>
              <a:buNone/>
            </a:pPr>
            <a:r>
              <a:rPr lang="en-IN" dirty="0" smtClean="0"/>
              <a:t>4.Data loss due to stolen devices(10days)</a:t>
            </a:r>
          </a:p>
          <a:p>
            <a:pPr>
              <a:buNone/>
            </a:pPr>
            <a:r>
              <a:rPr lang="en-IN" dirty="0" smtClean="0"/>
              <a:t>5.Phishing and social engineering attacks(9days)</a:t>
            </a:r>
          </a:p>
          <a:p>
            <a:pPr>
              <a:buNone/>
            </a:pPr>
            <a:r>
              <a:rPr lang="en-IN" dirty="0" smtClean="0"/>
              <a:t>6.Viruses,worms and Trojans(2.5 days)</a:t>
            </a:r>
          </a:p>
          <a:p>
            <a:pPr>
              <a:buNone/>
            </a:pPr>
            <a:r>
              <a:rPr lang="en-IN" dirty="0" smtClean="0"/>
              <a:t>7.Malware(2days)</a:t>
            </a:r>
          </a:p>
          <a:p>
            <a:pPr>
              <a:buNone/>
            </a:pPr>
            <a:r>
              <a:rPr lang="en-IN" dirty="0" smtClean="0"/>
              <a:t>8.Botnets(2days)</a:t>
            </a:r>
          </a:p>
          <a:p>
            <a:pPr>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85000" lnSpcReduction="20000"/>
          </a:bodyPr>
          <a:lstStyle/>
          <a:p>
            <a:pPr lvl="1" algn="just"/>
            <a:r>
              <a:rPr lang="en-US" b="1" dirty="0"/>
              <a:t>There are many new endpoints in today’s complex networks; they include hand-held devices.</a:t>
            </a:r>
            <a:endParaRPr lang="en-IN" b="1" dirty="0"/>
          </a:p>
          <a:p>
            <a:pPr lvl="0" algn="just"/>
            <a:r>
              <a:rPr lang="en-US" b="1" dirty="0" smtClean="0">
                <a:solidFill>
                  <a:srgbClr val="00B050"/>
                </a:solidFill>
              </a:rPr>
              <a:t>Endpoint </a:t>
            </a:r>
            <a:r>
              <a:rPr lang="en-US" b="1" dirty="0">
                <a:solidFill>
                  <a:srgbClr val="00B050"/>
                </a:solidFill>
              </a:rPr>
              <a:t>protection: </a:t>
            </a:r>
            <a:r>
              <a:rPr lang="en-US" dirty="0"/>
              <a:t>It is an often-ignored area but it is IP-based printers, although they are passive devices, are also one of the endpoints.</a:t>
            </a:r>
            <a:endParaRPr lang="en-IN" sz="2800" dirty="0"/>
          </a:p>
          <a:p>
            <a:pPr lvl="0" algn="just"/>
            <a:r>
              <a:rPr lang="en-US" b="1" dirty="0">
                <a:solidFill>
                  <a:srgbClr val="00B050"/>
                </a:solidFill>
              </a:rPr>
              <a:t>Secure coding: </a:t>
            </a:r>
            <a:r>
              <a:rPr lang="en-US" dirty="0"/>
              <a:t>These practices are important because they are a good mitigation control to protect organizations from “Malicious Code” inside business applications.</a:t>
            </a:r>
            <a:endParaRPr lang="en-IN" sz="2800" dirty="0"/>
          </a:p>
          <a:p>
            <a:pPr lvl="0" algn="just"/>
            <a:r>
              <a:rPr lang="en-US" b="1" dirty="0">
                <a:solidFill>
                  <a:srgbClr val="00B050"/>
                </a:solidFill>
              </a:rPr>
              <a:t>HR checks: </a:t>
            </a:r>
            <a:r>
              <a:rPr lang="en-US" dirty="0"/>
              <a:t>These are important prior to employment as well as after employment.</a:t>
            </a:r>
            <a:endParaRPr lang="en-IN" sz="2800" dirty="0"/>
          </a:p>
          <a:p>
            <a:pPr lvl="0" algn="just"/>
            <a:r>
              <a:rPr lang="en-US" b="1" dirty="0">
                <a:solidFill>
                  <a:srgbClr val="00B050"/>
                </a:solidFill>
              </a:rPr>
              <a:t>Access controls: </a:t>
            </a:r>
            <a:r>
              <a:rPr lang="en-US" dirty="0"/>
              <a:t>These are always important, for example, shared IDs and shared laptops are dangerous</a:t>
            </a:r>
            <a:r>
              <a:rPr lang="en-US" dirty="0" smtClean="0"/>
              <a:t>.</a:t>
            </a:r>
            <a:endParaRPr lang="en-IN" sz="4000" dirty="0"/>
          </a:p>
          <a:p>
            <a:pPr lvl="0" algn="just"/>
            <a:r>
              <a:rPr lang="en-US" b="1" dirty="0">
                <a:solidFill>
                  <a:srgbClr val="00B050"/>
                </a:solidFill>
              </a:rPr>
              <a:t>Importance of security governance: </a:t>
            </a:r>
            <a:r>
              <a:rPr lang="en-US" dirty="0"/>
              <a:t>It cannot be ignored policies, procedures and their </a:t>
            </a:r>
            <a:r>
              <a:rPr lang="en-US" dirty="0" err="1"/>
              <a:t>eﬀective</a:t>
            </a:r>
            <a:r>
              <a:rPr lang="en-US" dirty="0"/>
              <a:t> implementation cannot be over-emphasized.</a:t>
            </a:r>
            <a:endParaRPr lang="en-IN" sz="2800"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20000"/>
          </a:bodyPr>
          <a:lstStyle/>
          <a:p>
            <a:pPr lvl="1"/>
            <a:r>
              <a:rPr lang="en-US" b="1" dirty="0"/>
              <a:t>Organizational Implications of Software Piracy</a:t>
            </a:r>
            <a:endParaRPr lang="en-IN" b="1" dirty="0"/>
          </a:p>
          <a:p>
            <a:pPr algn="just"/>
            <a:r>
              <a:rPr lang="en-US" dirty="0"/>
              <a:t>Use of pirated software is a major risk area for organizations.</a:t>
            </a:r>
            <a:endParaRPr lang="en-IN" dirty="0"/>
          </a:p>
          <a:p>
            <a:pPr algn="just"/>
            <a:r>
              <a:rPr lang="en-US" dirty="0"/>
              <a:t>From a legal standpoint, software piracy is an IPR violation crime. Use of pirated software increases serious threats and risks of cybercrime and computer security when it comes to legal liability.</a:t>
            </a:r>
            <a:endParaRPr lang="en-IN" dirty="0"/>
          </a:p>
          <a:p>
            <a:pPr algn="just">
              <a:buNone/>
            </a:pPr>
            <a:r>
              <a:rPr lang="en-US" dirty="0"/>
              <a:t>The most often quoted reasons by employees, for use of pirated software, are as follows</a:t>
            </a:r>
            <a:r>
              <a:rPr lang="en-US" dirty="0" smtClean="0"/>
              <a:t>:    </a:t>
            </a:r>
          </a:p>
          <a:p>
            <a:pPr algn="just"/>
            <a:r>
              <a:rPr lang="en-US" dirty="0"/>
              <a:t> </a:t>
            </a:r>
            <a:r>
              <a:rPr lang="en-US" dirty="0" smtClean="0"/>
              <a:t>Pirated </a:t>
            </a:r>
            <a:r>
              <a:rPr lang="en-US" dirty="0"/>
              <a:t>software is cheaper and more readily </a:t>
            </a:r>
            <a:r>
              <a:rPr lang="en-US" dirty="0" smtClean="0"/>
              <a:t>              available.</a:t>
            </a:r>
          </a:p>
          <a:p>
            <a:pPr algn="just"/>
            <a:r>
              <a:rPr lang="en-US" dirty="0" smtClean="0"/>
              <a:t>Many others use pirated software anyways.</a:t>
            </a:r>
            <a:endParaRPr lang="en-IN" sz="2400" dirty="0" smtClean="0"/>
          </a:p>
          <a:p>
            <a:pPr algn="just"/>
            <a:r>
              <a:rPr lang="en-US" dirty="0" smtClean="0"/>
              <a:t>Latest versions are available faster when pirated software is used.</a:t>
            </a:r>
            <a:endParaRPr lang="en-IN" sz="2400" dirty="0" smtClean="0"/>
          </a:p>
          <a:p>
            <a:pPr>
              <a:buNone/>
            </a:pPr>
            <a:endParaRPr lang="en-IN" sz="2400" dirty="0"/>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lnSpcReduction="10000"/>
          </a:bodyPr>
          <a:lstStyle/>
          <a:p>
            <a:r>
              <a:rPr lang="en-US" b="1" dirty="0"/>
              <a:t>Web Threats for Organizations: The Evils and Perils</a:t>
            </a:r>
            <a:endParaRPr lang="en-IN" b="1" dirty="0"/>
          </a:p>
          <a:p>
            <a:pPr lvl="1" algn="just"/>
            <a:r>
              <a:rPr lang="en-US" b="1" dirty="0" smtClean="0"/>
              <a:t>Overview </a:t>
            </a:r>
            <a:r>
              <a:rPr lang="en-US" b="1" dirty="0"/>
              <a:t>of Web Threats to Organizations</a:t>
            </a:r>
            <a:endParaRPr lang="en-IN" b="1" dirty="0"/>
          </a:p>
          <a:p>
            <a:pPr algn="just"/>
            <a:r>
              <a:rPr lang="en-US" dirty="0"/>
              <a:t>The Internet has engulfed us! Large number of companies as well as individuals have a connection to the Internet. Employees expect to have Internet access at work just like they do at home.</a:t>
            </a:r>
            <a:endParaRPr lang="en-IN" dirty="0"/>
          </a:p>
          <a:p>
            <a:pPr algn="just"/>
            <a:r>
              <a:rPr lang="en-US" dirty="0"/>
              <a:t>IT managers must also find a balance between </a:t>
            </a:r>
            <a:r>
              <a:rPr lang="en-US" b="1" dirty="0"/>
              <a:t>allowing reasonable personal Internet use at work and maintaining office work </a:t>
            </a:r>
            <a:r>
              <a:rPr lang="en-US" dirty="0"/>
              <a:t>productivity and work concentration in the office.</a:t>
            </a:r>
            <a:endParaRPr lang="en-IN"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9144000" cy="1167494"/>
          </a:xfrm>
        </p:spPr>
        <p:txBody>
          <a:bodyPr>
            <a:normAutofit fontScale="90000"/>
          </a:bodyPr>
          <a:lstStyle/>
          <a:p>
            <a:r>
              <a:rPr lang="en-US" dirty="0"/>
              <a:t> </a:t>
            </a:r>
            <a:r>
              <a:rPr lang="en-US" b="1" dirty="0" smtClean="0"/>
              <a:t>Cyber security</a:t>
            </a:r>
            <a:r>
              <a:rPr lang="en-US" b="1" dirty="0"/>
              <a:t>:  Organizational Implications</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algn="just"/>
            <a:r>
              <a:rPr lang="en-US" dirty="0"/>
              <a:t>In the global environment with continuous network connectivity, the possibilities for </a:t>
            </a:r>
            <a:r>
              <a:rPr lang="en-US" dirty="0" smtClean="0"/>
              <a:t>cyber attacks </a:t>
            </a:r>
            <a:r>
              <a:rPr lang="en-US" dirty="0"/>
              <a:t>can emanate from sources that are </a:t>
            </a:r>
            <a:r>
              <a:rPr lang="en-US" b="1" dirty="0"/>
              <a:t>local, remote, domestic or foreign. </a:t>
            </a:r>
            <a:endParaRPr lang="en-US" b="1" dirty="0" smtClean="0"/>
          </a:p>
          <a:p>
            <a:pPr algn="just"/>
            <a:r>
              <a:rPr lang="en-US" dirty="0" smtClean="0"/>
              <a:t>They </a:t>
            </a:r>
            <a:r>
              <a:rPr lang="en-US" dirty="0"/>
              <a:t>could be launched by an </a:t>
            </a:r>
            <a:r>
              <a:rPr lang="en-US" b="1" dirty="0"/>
              <a:t>individual or a group.</a:t>
            </a:r>
            <a:r>
              <a:rPr lang="en-US" dirty="0"/>
              <a:t> They could be casual probes from hackers using personal computers (PCs) in their homes, hand-held devices or intense scans from criminal groups.</a:t>
            </a:r>
            <a:endParaRPr lang="en-IN"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lvl="1"/>
            <a:r>
              <a:rPr lang="en-US" b="1" dirty="0"/>
              <a:t>Employee Time Wasted on Internet Surfing</a:t>
            </a:r>
            <a:endParaRPr lang="en-IN" b="1" dirty="0"/>
          </a:p>
          <a:p>
            <a:r>
              <a:rPr lang="en-US" dirty="0"/>
              <a:t>This is a very sensitive topic indeed, especially in organizations that claim to have a “liberal culture.” Some managers believe that it is crucial in today’s business world to have the </a:t>
            </a:r>
            <a:r>
              <a:rPr lang="en-US" dirty="0" err="1"/>
              <a:t>ﬁnger</a:t>
            </a:r>
            <a:r>
              <a:rPr lang="en-US" dirty="0"/>
              <a:t> on the pulse of your employees.</a:t>
            </a:r>
            <a:endParaRPr lang="en-IN" dirty="0"/>
          </a:p>
          <a:p>
            <a:r>
              <a:rPr lang="en-US" dirty="0"/>
              <a:t>People seem to spend approximately</a:t>
            </a:r>
            <a:r>
              <a:rPr lang="en-US" b="1" dirty="0"/>
              <a:t> 45-60 minutes each working day on personal </a:t>
            </a:r>
            <a:r>
              <a:rPr lang="en-US" dirty="0"/>
              <a:t>web surfing at work.</a:t>
            </a:r>
            <a:endParaRPr lang="en-IN"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lvl="1"/>
            <a:r>
              <a:rPr lang="en-US" b="1" dirty="0"/>
              <a:t>Enforcing Policy Usage in the Organization</a:t>
            </a:r>
            <a:endParaRPr lang="en-IN" b="1" dirty="0"/>
          </a:p>
          <a:p>
            <a:r>
              <a:rPr lang="en-US" dirty="0"/>
              <a:t>An organization has various types of policies. A security policy is a statement produced by the senior management of an organization, or by a selected policy board or committee to </a:t>
            </a:r>
            <a:r>
              <a:rPr lang="en-US" b="1" dirty="0"/>
              <a:t>dictate what type of role security plays within the organization</a:t>
            </a:r>
            <a:r>
              <a:rPr lang="en-US" b="1" dirty="0" smtClean="0"/>
              <a:t>.</a:t>
            </a:r>
            <a:endParaRPr lang="en-IN"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4.png"/>
          <p:cNvPicPr>
            <a:picLocks noGrp="1"/>
          </p:cNvPicPr>
          <p:nvPr>
            <p:ph idx="1"/>
          </p:nvPr>
        </p:nvPicPr>
        <p:blipFill>
          <a:blip r:embed="rId2" cstate="print"/>
          <a:stretch>
            <a:fillRect/>
          </a:stretch>
        </p:blipFill>
        <p:spPr>
          <a:xfrm>
            <a:off x="1857356" y="571480"/>
            <a:ext cx="6572296" cy="504243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7500" lnSpcReduction="20000"/>
          </a:bodyPr>
          <a:lstStyle/>
          <a:p>
            <a:pPr lvl="2">
              <a:buNone/>
            </a:pPr>
            <a:r>
              <a:rPr lang="en-US" sz="3300" b="1" dirty="0" smtClean="0">
                <a:solidFill>
                  <a:srgbClr val="00B050"/>
                </a:solidFill>
              </a:rPr>
              <a:t>Monitoring </a:t>
            </a:r>
            <a:r>
              <a:rPr lang="en-US" sz="3300" b="1" dirty="0">
                <a:solidFill>
                  <a:srgbClr val="00B050"/>
                </a:solidFill>
              </a:rPr>
              <a:t>and Controlling Employees’ Internet Surfing</a:t>
            </a:r>
            <a:endParaRPr lang="en-IN" sz="3300" dirty="0">
              <a:solidFill>
                <a:srgbClr val="00B050"/>
              </a:solidFill>
            </a:endParaRPr>
          </a:p>
          <a:p>
            <a:r>
              <a:rPr lang="en-US" dirty="0"/>
              <a:t>A powerful deterrent can be created through effective monitoring and reporting of employees’ Internet surfing.</a:t>
            </a:r>
            <a:endParaRPr lang="en-IN" dirty="0"/>
          </a:p>
          <a:p>
            <a:r>
              <a:rPr lang="en-US" dirty="0"/>
              <a:t>Even organizations with restrictive policies can justify a degree of relaxation; for example, allowing employees to access personal sites only during the lunch hour or during </a:t>
            </a:r>
            <a:r>
              <a:rPr lang="en-US" dirty="0" err="1"/>
              <a:t>speciﬁed</a:t>
            </a:r>
            <a:r>
              <a:rPr lang="en-US" dirty="0"/>
              <a:t> </a:t>
            </a:r>
            <a:r>
              <a:rPr lang="en-US" dirty="0" smtClean="0"/>
              <a:t>hours.</a:t>
            </a:r>
            <a:endParaRPr lang="en-IN" dirty="0" smtClean="0"/>
          </a:p>
          <a:p>
            <a:pPr>
              <a:buNone/>
            </a:pPr>
            <a:r>
              <a:rPr lang="en-US" b="1" dirty="0" smtClean="0">
                <a:solidFill>
                  <a:srgbClr val="00B050"/>
                </a:solidFill>
              </a:rPr>
              <a:t>Keeping </a:t>
            </a:r>
            <a:r>
              <a:rPr lang="en-US" b="1" dirty="0">
                <a:solidFill>
                  <a:srgbClr val="00B050"/>
                </a:solidFill>
              </a:rPr>
              <a:t>Security Patches and Virus Signatures Up to Date</a:t>
            </a:r>
            <a:endParaRPr lang="en-IN" b="1" dirty="0">
              <a:solidFill>
                <a:srgbClr val="00B050"/>
              </a:solidFill>
            </a:endParaRPr>
          </a:p>
          <a:p>
            <a:r>
              <a:rPr lang="en-US" dirty="0"/>
              <a:t>Updating security patches and virus signatures have now become a reality of life, a necessary activity for safety in the </a:t>
            </a:r>
            <a:r>
              <a:rPr lang="en-US" dirty="0" err="1"/>
              <a:t>cyberworld</a:t>
            </a:r>
            <a:r>
              <a:rPr lang="en-US" dirty="0"/>
              <a:t>! Keeping security systems up to date with security signatures, software patches, etc. is almost a nightmare for management.</a:t>
            </a:r>
            <a:endParaRPr lang="en-IN"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686800" cy="5483245"/>
          </a:xfrm>
        </p:spPr>
        <p:txBody>
          <a:bodyPr>
            <a:normAutofit fontScale="70000" lnSpcReduction="20000"/>
          </a:bodyPr>
          <a:lstStyle/>
          <a:p>
            <a:pPr lvl="1" algn="just">
              <a:buNone/>
            </a:pPr>
            <a:r>
              <a:rPr lang="en-US" sz="4000" b="1" dirty="0">
                <a:solidFill>
                  <a:srgbClr val="00B050"/>
                </a:solidFill>
              </a:rPr>
              <a:t>Surviving in the Era of Legal Risks</a:t>
            </a:r>
            <a:endParaRPr lang="en-IN" sz="4000" b="1" dirty="0">
              <a:solidFill>
                <a:srgbClr val="00B050"/>
              </a:solidFill>
            </a:endParaRPr>
          </a:p>
          <a:p>
            <a:pPr algn="just"/>
            <a:r>
              <a:rPr lang="en-US" dirty="0"/>
              <a:t>As website galore, most organizations get worried about employees visiting inappropriate or </a:t>
            </a:r>
            <a:r>
              <a:rPr lang="en-US" dirty="0" err="1"/>
              <a:t>oﬀensive</a:t>
            </a:r>
            <a:r>
              <a:rPr lang="en-US" dirty="0"/>
              <a:t> websites. We mentioned about Children’s Online Privacy Protection.</a:t>
            </a:r>
            <a:endParaRPr lang="en-IN" dirty="0"/>
          </a:p>
          <a:p>
            <a:pPr algn="just"/>
            <a:r>
              <a:rPr lang="en-US" dirty="0"/>
              <a:t>Serious legal liabilities arise for businesses from employee’s misuse/inappropriate use of the </a:t>
            </a:r>
            <a:r>
              <a:rPr lang="en-US" dirty="0" smtClean="0"/>
              <a:t>Internet.</a:t>
            </a:r>
            <a:endParaRPr lang="en-IN" dirty="0" smtClean="0"/>
          </a:p>
          <a:p>
            <a:pPr algn="just">
              <a:buNone/>
            </a:pPr>
            <a:r>
              <a:rPr lang="en-US" sz="4000" b="1" dirty="0" smtClean="0">
                <a:solidFill>
                  <a:srgbClr val="00B050"/>
                </a:solidFill>
              </a:rPr>
              <a:t>Bandwidth </a:t>
            </a:r>
            <a:r>
              <a:rPr lang="en-US" sz="4000" b="1" dirty="0">
                <a:solidFill>
                  <a:srgbClr val="00B050"/>
                </a:solidFill>
              </a:rPr>
              <a:t>Wastage Issues</a:t>
            </a:r>
            <a:endParaRPr lang="en-IN" sz="4000" b="1" dirty="0">
              <a:solidFill>
                <a:srgbClr val="00B050"/>
              </a:solidFill>
            </a:endParaRPr>
          </a:p>
          <a:p>
            <a:pPr algn="just"/>
            <a:r>
              <a:rPr lang="en-US" dirty="0"/>
              <a:t>Today’s applications are bandwidth hungry; there is an increasing image content in messages and that too, involving transmission of high-resolution images</a:t>
            </a:r>
            <a:r>
              <a:rPr lang="en-US" dirty="0" smtClean="0"/>
              <a:t>.</a:t>
            </a:r>
            <a:r>
              <a:rPr lang="en-US" dirty="0"/>
              <a:t> </a:t>
            </a:r>
            <a:endParaRPr lang="en-IN" sz="4000" dirty="0"/>
          </a:p>
          <a:p>
            <a:pPr algn="just"/>
            <a:r>
              <a:rPr lang="en-US" dirty="0"/>
              <a:t>There are tools to protect organization’s bandwidth by stopping unwanted traffic before it even reaches your Internet connection</a:t>
            </a:r>
            <a:r>
              <a:rPr lang="en-US" dirty="0" smtClean="0"/>
              <a:t>.</a:t>
            </a:r>
            <a:r>
              <a:rPr lang="en-US" dirty="0"/>
              <a:t> </a:t>
            </a:r>
            <a:endParaRPr lang="en-IN" sz="4000" dirty="0" smtClean="0"/>
          </a:p>
          <a:p>
            <a:pPr algn="just">
              <a:buNone/>
            </a:pPr>
            <a:r>
              <a:rPr lang="en-US" sz="4000" b="1" dirty="0" smtClean="0">
                <a:solidFill>
                  <a:srgbClr val="00B050"/>
                </a:solidFill>
              </a:rPr>
              <a:t>Mobile </a:t>
            </a:r>
            <a:r>
              <a:rPr lang="en-US" sz="4000" b="1" dirty="0">
                <a:solidFill>
                  <a:srgbClr val="00B050"/>
                </a:solidFill>
              </a:rPr>
              <a:t>Workers Pose Security </a:t>
            </a:r>
            <a:r>
              <a:rPr lang="en-US" sz="4000" b="1" dirty="0" smtClean="0">
                <a:solidFill>
                  <a:srgbClr val="00B050"/>
                </a:solidFill>
              </a:rPr>
              <a:t>Challenges</a:t>
            </a:r>
            <a:endParaRPr lang="en-IN" sz="4000" dirty="0">
              <a:solidFill>
                <a:srgbClr val="00B050"/>
              </a:solidFill>
            </a:endParaRPr>
          </a:p>
          <a:p>
            <a:pPr algn="just"/>
            <a:r>
              <a:rPr lang="en-US" dirty="0"/>
              <a:t>Use of mobile handset devices in cybercrimes. Most mobile communication devices for example, the personal digital assistant</a:t>
            </a:r>
            <a:endParaRPr lang="en-IN"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0000" lnSpcReduction="20000"/>
          </a:bodyPr>
          <a:lstStyle/>
          <a:p>
            <a:pPr lvl="1"/>
            <a:r>
              <a:rPr lang="en-US" sz="3600" b="1" dirty="0">
                <a:solidFill>
                  <a:srgbClr val="00B050"/>
                </a:solidFill>
              </a:rPr>
              <a:t>Challenges in Controlling Access to Web Applications</a:t>
            </a:r>
            <a:endParaRPr lang="en-IN" sz="3600" b="1" dirty="0">
              <a:solidFill>
                <a:srgbClr val="00B050"/>
              </a:solidFill>
            </a:endParaRPr>
          </a:p>
          <a:p>
            <a:r>
              <a:rPr lang="en-US" dirty="0"/>
              <a:t>Today, a large number of organizations’ </a:t>
            </a:r>
            <a:r>
              <a:rPr lang="en-US" b="1" dirty="0"/>
              <a:t>applications are web based</a:t>
            </a:r>
            <a:r>
              <a:rPr lang="en-US" dirty="0"/>
              <a:t>. There will be more in the future as the Internet </a:t>
            </a:r>
            <a:r>
              <a:rPr lang="en-US" dirty="0" err="1"/>
              <a:t>oﬀers</a:t>
            </a:r>
            <a:r>
              <a:rPr lang="en-US" dirty="0"/>
              <a:t> a wide range of online applications, from webmail or through social networking to sophisticated business applications.</a:t>
            </a:r>
            <a:endParaRPr lang="en-IN" dirty="0"/>
          </a:p>
          <a:p>
            <a:pPr lvl="1"/>
            <a:r>
              <a:rPr lang="en-US" b="1" dirty="0"/>
              <a:t>The Bane of Malware</a:t>
            </a:r>
            <a:endParaRPr lang="en-IN" b="1" dirty="0"/>
          </a:p>
          <a:p>
            <a:r>
              <a:rPr lang="en-US" dirty="0"/>
              <a:t>Many websites contain malware. Such websites are a growing security threat. Although most organizations are doing a good job of blocking sites declared dangerous, cyber attackers, too, are learning. Criminals change their techniques rapidly to avoid detection.</a:t>
            </a:r>
            <a:endParaRPr lang="en-IN" dirty="0"/>
          </a:p>
          <a:p>
            <a:pPr lvl="1"/>
            <a:r>
              <a:rPr lang="en-US" b="1" dirty="0"/>
              <a:t>The Need for Protecting Multiple Offices and Locations</a:t>
            </a:r>
            <a:endParaRPr lang="en-IN" b="1" dirty="0"/>
          </a:p>
          <a:p>
            <a:r>
              <a:rPr lang="en-US" dirty="0"/>
              <a:t>Delivery from multi-locations and teams collaborating from multi-locations to deliver a single project are a common working scenario today. Most large organizations have several </a:t>
            </a:r>
            <a:r>
              <a:rPr lang="en-US" dirty="0" err="1"/>
              <a:t>oﬃces</a:t>
            </a:r>
            <a:r>
              <a:rPr lang="en-US" dirty="0"/>
              <a:t> at multiple locations.</a:t>
            </a:r>
            <a:endParaRPr lang="en-IN" dirty="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fontScale="85000" lnSpcReduction="20000"/>
          </a:bodyPr>
          <a:lstStyle/>
          <a:p>
            <a:r>
              <a:rPr lang="en-US" b="1" dirty="0"/>
              <a:t>Social Media Marketing: Security Risks and Perils for Organizations</a:t>
            </a:r>
            <a:endParaRPr lang="en-IN" b="1" dirty="0"/>
          </a:p>
          <a:p>
            <a:pPr algn="just"/>
            <a:r>
              <a:rPr lang="en-US" dirty="0"/>
              <a:t>Social media marketing has become dominant in the industry.</a:t>
            </a:r>
            <a:endParaRPr lang="en-IN" dirty="0"/>
          </a:p>
          <a:p>
            <a:pPr algn="just"/>
            <a:r>
              <a:rPr lang="en-US" dirty="0"/>
              <a:t>According to fall 2009 survey by marketing professionals, usage of social media sites by large business-to-business (B2B) organizations shows the following:</a:t>
            </a:r>
            <a:endParaRPr lang="en-IN" dirty="0"/>
          </a:p>
          <a:p>
            <a:pPr lvl="0" algn="just"/>
            <a:r>
              <a:rPr lang="en-US" dirty="0" err="1"/>
              <a:t>Facebook</a:t>
            </a:r>
            <a:r>
              <a:rPr lang="en-US" dirty="0"/>
              <a:t> is used by 37% of the organizations.</a:t>
            </a:r>
            <a:endParaRPr lang="en-IN" dirty="0"/>
          </a:p>
          <a:p>
            <a:pPr lvl="0" algn="just"/>
            <a:r>
              <a:rPr lang="en-US" dirty="0"/>
              <a:t>LinkedIn is used by 36% of the organizations.</a:t>
            </a:r>
            <a:endParaRPr lang="en-IN" dirty="0"/>
          </a:p>
          <a:p>
            <a:pPr lvl="0" algn="just"/>
            <a:r>
              <a:rPr lang="en-US" dirty="0"/>
              <a:t>Twitter is used by 36% of the organizations.</a:t>
            </a:r>
            <a:endParaRPr lang="en-IN" dirty="0"/>
          </a:p>
          <a:p>
            <a:pPr lvl="0" algn="just"/>
            <a:r>
              <a:rPr lang="en-US" dirty="0"/>
              <a:t>YouTube is used by 22% of the organizations.</a:t>
            </a:r>
            <a:endParaRPr lang="en-IN" dirty="0"/>
          </a:p>
          <a:p>
            <a:pPr lvl="0" algn="just"/>
            <a:r>
              <a:rPr lang="en-US" dirty="0"/>
              <a:t>My Space is used by 6% of the organizations.</a:t>
            </a:r>
            <a:endParaRPr lang="en-IN" dirty="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5.png"/>
          <p:cNvPicPr>
            <a:picLocks noGrp="1"/>
          </p:cNvPicPr>
          <p:nvPr>
            <p:ph idx="1"/>
          </p:nvPr>
        </p:nvPicPr>
        <p:blipFill>
          <a:blip r:embed="rId2" cstate="print"/>
          <a:stretch>
            <a:fillRect/>
          </a:stretch>
        </p:blipFill>
        <p:spPr>
          <a:xfrm>
            <a:off x="1000100" y="571480"/>
            <a:ext cx="7072362" cy="555468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0"/>
            <a:ext cx="8229600" cy="6669360"/>
          </a:xfrm>
        </p:spPr>
        <p:txBody>
          <a:bodyPr>
            <a:normAutofit fontScale="55000" lnSpcReduction="20000"/>
          </a:bodyPr>
          <a:lstStyle/>
          <a:p>
            <a:pPr lvl="0" algn="just">
              <a:buNone/>
            </a:pPr>
            <a:r>
              <a:rPr lang="en-US" b="1" dirty="0"/>
              <a:t>Understanding Social Media Marketing</a:t>
            </a:r>
            <a:endParaRPr lang="en-IN" dirty="0"/>
          </a:p>
          <a:p>
            <a:pPr algn="just"/>
            <a:r>
              <a:rPr lang="en-US" dirty="0"/>
              <a:t>Most professionals today use social technologies for business purposes. Most common usage include: marketing, internal collaboration and learning, customer service and support, sales, human resources, strategic planning, product </a:t>
            </a:r>
            <a:r>
              <a:rPr lang="en-US" dirty="0" smtClean="0"/>
              <a:t>development.</a:t>
            </a:r>
            <a:endParaRPr lang="en-IN" dirty="0" smtClean="0"/>
          </a:p>
          <a:p>
            <a:pPr algn="just">
              <a:buNone/>
            </a:pPr>
            <a:endParaRPr lang="en-US" dirty="0" smtClean="0"/>
          </a:p>
          <a:p>
            <a:pPr algn="just">
              <a:buNone/>
            </a:pPr>
            <a:r>
              <a:rPr lang="en-US" dirty="0" smtClean="0"/>
              <a:t>Following are the most typical reasons why organizations use social media marketing to promote their products and services:</a:t>
            </a:r>
          </a:p>
          <a:p>
            <a:pPr algn="just">
              <a:buNone/>
            </a:pPr>
            <a:endParaRPr lang="en-IN" dirty="0" smtClean="0"/>
          </a:p>
          <a:p>
            <a:pPr lvl="0" algn="just"/>
            <a:r>
              <a:rPr lang="en-US" dirty="0" smtClean="0"/>
              <a:t>To </a:t>
            </a:r>
            <a:r>
              <a:rPr lang="en-US" dirty="0"/>
              <a:t>be able to reach to a larger target audience in a more spontaneous and instantaneous manner without paying large advertising fees.</a:t>
            </a:r>
            <a:endParaRPr lang="en-IN" dirty="0"/>
          </a:p>
          <a:p>
            <a:pPr lvl="0" algn="just"/>
            <a:r>
              <a:rPr lang="en-US" dirty="0"/>
              <a:t>To increase </a:t>
            </a:r>
            <a:r>
              <a:rPr lang="en-US" dirty="0" err="1"/>
              <a:t>traﬃc</a:t>
            </a:r>
            <a:r>
              <a:rPr lang="en-US" dirty="0"/>
              <a:t> to their website coming from other social media websites by using Blogs and social and business-networking. Companies believe that this, in turn, may increase their “page rank” resulting in increased </a:t>
            </a:r>
            <a:r>
              <a:rPr lang="en-US" dirty="0" err="1"/>
              <a:t>traﬃc</a:t>
            </a:r>
            <a:r>
              <a:rPr lang="en-US" dirty="0"/>
              <a:t> from leading search engines</a:t>
            </a:r>
            <a:r>
              <a:rPr lang="en-US" dirty="0" smtClean="0"/>
              <a:t>.</a:t>
            </a:r>
          </a:p>
          <a:p>
            <a:pPr lvl="0" algn="just">
              <a:buNone/>
            </a:pPr>
            <a:endParaRPr lang="en-IN" dirty="0"/>
          </a:p>
          <a:p>
            <a:pPr lvl="0" algn="just"/>
            <a:r>
              <a:rPr lang="en-US" dirty="0"/>
              <a:t>To reap other potential revenue </a:t>
            </a:r>
            <a:r>
              <a:rPr lang="en-US" dirty="0" err="1"/>
              <a:t>beneﬁts</a:t>
            </a:r>
            <a:r>
              <a:rPr lang="en-US" dirty="0"/>
              <a:t> and to minimize advertising costs because social media complements other marketing strategies such as a paid advertising campaign</a:t>
            </a:r>
            <a:r>
              <a:rPr lang="en-US" dirty="0" smtClean="0"/>
              <a:t>.</a:t>
            </a:r>
          </a:p>
          <a:p>
            <a:pPr lvl="0" algn="just">
              <a:buNone/>
            </a:pPr>
            <a:endParaRPr lang="en-IN" dirty="0"/>
          </a:p>
          <a:p>
            <a:pPr lvl="0" algn="just"/>
            <a:r>
              <a:rPr lang="en-US" dirty="0"/>
              <a:t>To build credibility by participating in relevant product promotion forums and responding to potential customers’ questions immediately</a:t>
            </a:r>
            <a:r>
              <a:rPr lang="en-US" dirty="0" smtClean="0"/>
              <a:t>.</a:t>
            </a:r>
          </a:p>
          <a:p>
            <a:pPr lvl="0" algn="just">
              <a:buNone/>
            </a:pPr>
            <a:endParaRPr lang="en-US" dirty="0" smtClean="0"/>
          </a:p>
          <a:p>
            <a:pPr lvl="0" algn="just"/>
            <a:r>
              <a:rPr lang="en-US" dirty="0" smtClean="0"/>
              <a:t>To collect potential customer </a:t>
            </a:r>
            <a:r>
              <a:rPr lang="en-US" dirty="0" err="1" smtClean="0"/>
              <a:t>proﬁles</a:t>
            </a:r>
            <a:r>
              <a:rPr lang="en-US" dirty="0" smtClean="0"/>
              <a:t>. Social media sites have information such as user </a:t>
            </a:r>
            <a:r>
              <a:rPr lang="en-US" dirty="0" err="1" smtClean="0"/>
              <a:t>proﬁle</a:t>
            </a:r>
            <a:r>
              <a:rPr lang="en-US" dirty="0" smtClean="0"/>
              <a:t> data, which can be used to target a </a:t>
            </a:r>
            <a:r>
              <a:rPr lang="en-US" dirty="0" err="1" smtClean="0"/>
              <a:t>speciﬁc</a:t>
            </a:r>
            <a:r>
              <a:rPr lang="en-US" dirty="0" smtClean="0"/>
              <a:t> set of users for advertising</a:t>
            </a:r>
            <a:endParaRPr lang="en-IN" dirty="0" smtClean="0"/>
          </a:p>
          <a:p>
            <a:endParaRPr lang="en-IN" dirty="0"/>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6000792"/>
          </a:xfrm>
        </p:spPr>
        <p:txBody>
          <a:bodyPr>
            <a:normAutofit fontScale="77500" lnSpcReduction="20000"/>
          </a:bodyPr>
          <a:lstStyle/>
          <a:p>
            <a:pPr>
              <a:buNone/>
            </a:pPr>
            <a:r>
              <a:rPr lang="en-US" dirty="0" smtClean="0"/>
              <a:t>There </a:t>
            </a:r>
            <a:r>
              <a:rPr lang="en-US" dirty="0"/>
              <a:t>are other tools too that organizations use; industry practices indicate the following:</a:t>
            </a:r>
            <a:endParaRPr lang="en-IN" dirty="0"/>
          </a:p>
          <a:p>
            <a:pPr algn="just">
              <a:buNone/>
            </a:pPr>
            <a:endParaRPr lang="en-IN" dirty="0"/>
          </a:p>
          <a:p>
            <a:pPr lvl="0" algn="just"/>
            <a:r>
              <a:rPr lang="en-US" dirty="0">
                <a:solidFill>
                  <a:srgbClr val="00B050"/>
                </a:solidFill>
              </a:rPr>
              <a:t>Twitter is </a:t>
            </a:r>
            <a:r>
              <a:rPr lang="en-US" dirty="0"/>
              <a:t>used with higher priority to reach out to maximum marketers in the technology space and monitor the space.</a:t>
            </a:r>
            <a:endParaRPr lang="en-IN" dirty="0"/>
          </a:p>
          <a:p>
            <a:pPr lvl="0" algn="just"/>
            <a:r>
              <a:rPr lang="en-US" dirty="0">
                <a:solidFill>
                  <a:srgbClr val="00B050"/>
                </a:solidFill>
              </a:rPr>
              <a:t>Professional networking tool LinkedIn </a:t>
            </a:r>
            <a:r>
              <a:rPr lang="en-US" dirty="0"/>
              <a:t>is used to connect with and create a community of top executives from the Fortune 500.</a:t>
            </a:r>
            <a:endParaRPr lang="en-IN" dirty="0"/>
          </a:p>
          <a:p>
            <a:pPr lvl="0" algn="just"/>
            <a:r>
              <a:rPr lang="en-US" dirty="0" err="1">
                <a:solidFill>
                  <a:srgbClr val="00B050"/>
                </a:solidFill>
              </a:rPr>
              <a:t>Facebook</a:t>
            </a:r>
            <a:r>
              <a:rPr lang="en-US" dirty="0">
                <a:solidFill>
                  <a:srgbClr val="00B050"/>
                </a:solidFill>
              </a:rPr>
              <a:t> as the social group or social community </a:t>
            </a:r>
            <a:r>
              <a:rPr lang="en-US" dirty="0"/>
              <a:t>tool is used to drive more </a:t>
            </a:r>
            <a:r>
              <a:rPr lang="en-US" dirty="0" err="1"/>
              <a:t>traﬃc</a:t>
            </a:r>
            <a:r>
              <a:rPr lang="en-US" dirty="0"/>
              <a:t> to </a:t>
            </a:r>
            <a:r>
              <a:rPr lang="en-US" dirty="0" err="1"/>
              <a:t>Websense</a:t>
            </a:r>
            <a:r>
              <a:rPr lang="en-US" dirty="0"/>
              <a:t> website and increase awareness about </a:t>
            </a:r>
            <a:r>
              <a:rPr lang="en-US" dirty="0" err="1"/>
              <a:t>Websense</a:t>
            </a:r>
            <a:r>
              <a:rPr lang="en-US" dirty="0"/>
              <a:t>.</a:t>
            </a:r>
            <a:endParaRPr lang="en-IN" dirty="0"/>
          </a:p>
          <a:p>
            <a:pPr lvl="0" algn="just"/>
            <a:r>
              <a:rPr lang="en-US" dirty="0">
                <a:solidFill>
                  <a:srgbClr val="00B050"/>
                </a:solidFill>
              </a:rPr>
              <a:t>YouTube (the video capability tool to run demonstrations of products/services, etc.)</a:t>
            </a:r>
            <a:r>
              <a:rPr lang="en-US" dirty="0"/>
              <a:t> is used to increase the brand awareness and create a presence for corporate videos</a:t>
            </a:r>
            <a:r>
              <a:rPr lang="en-US" dirty="0" smtClean="0"/>
              <a:t>.</a:t>
            </a:r>
          </a:p>
          <a:p>
            <a:pPr lvl="0" algn="just">
              <a:buNone/>
            </a:pPr>
            <a:endParaRPr lang="en-IN" dirty="0"/>
          </a:p>
          <a:p>
            <a:pPr lvl="0" algn="just"/>
            <a:r>
              <a:rPr lang="en-US" dirty="0">
                <a:solidFill>
                  <a:srgbClr val="00B050"/>
                </a:solidFill>
              </a:rPr>
              <a:t>Wikipedia </a:t>
            </a:r>
            <a:r>
              <a:rPr lang="en-US" dirty="0"/>
              <a:t>is also used for brand building and driving </a:t>
            </a:r>
            <a:r>
              <a:rPr lang="en-US" dirty="0" err="1"/>
              <a:t>traﬃc</a:t>
            </a:r>
            <a:r>
              <a:rPr lang="en-US" dirty="0"/>
              <a:t>.</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356"/>
            <a:ext cx="8229600" cy="703282"/>
          </a:xfrm>
        </p:spPr>
        <p:txBody>
          <a:bodyPr>
            <a:normAutofit fontScale="90000"/>
          </a:bodyPr>
          <a:lstStyle/>
          <a:p>
            <a:r>
              <a:rPr lang="en-US" b="1" dirty="0"/>
              <a:t>Fig: A </a:t>
            </a:r>
            <a:r>
              <a:rPr lang="en-US" b="1" dirty="0" smtClean="0"/>
              <a:t>cyber security </a:t>
            </a:r>
            <a:r>
              <a:rPr lang="en-US" b="1" dirty="0"/>
              <a:t>perspective. EU is the European Union.</a:t>
            </a:r>
            <a:r>
              <a:rPr lang="en-IN" b="1" dirty="0"/>
              <a:t/>
            </a:r>
            <a:br>
              <a:rPr lang="en-IN" b="1" dirty="0"/>
            </a:br>
            <a:endParaRPr lang="en-IN" dirty="0"/>
          </a:p>
        </p:txBody>
      </p:sp>
      <p:pic>
        <p:nvPicPr>
          <p:cNvPr id="4" name="image30.jpeg"/>
          <p:cNvPicPr>
            <a:picLocks noGrp="1"/>
          </p:cNvPicPr>
          <p:nvPr>
            <p:ph idx="1"/>
          </p:nvPr>
        </p:nvPicPr>
        <p:blipFill>
          <a:blip r:embed="rId2" cstate="print"/>
          <a:stretch>
            <a:fillRect/>
          </a:stretch>
        </p:blipFill>
        <p:spPr>
          <a:xfrm>
            <a:off x="1562100" y="1958181"/>
            <a:ext cx="6019800" cy="3810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69360"/>
          </a:xfrm>
        </p:spPr>
        <p:txBody>
          <a:bodyPr>
            <a:normAutofit fontScale="77500" lnSpcReduction="20000"/>
          </a:bodyPr>
          <a:lstStyle/>
          <a:p>
            <a:pPr algn="just">
              <a:buNone/>
            </a:pPr>
            <a:r>
              <a:rPr lang="en-US" b="1" dirty="0"/>
              <a:t>Security and Privacy Implications from Cloud Computing</a:t>
            </a:r>
            <a:endParaRPr lang="en-IN" b="1" dirty="0"/>
          </a:p>
          <a:p>
            <a:pPr algn="just"/>
            <a:r>
              <a:rPr lang="en-US" dirty="0"/>
              <a:t>There are data privacy risks associated with cloud computing. Basically, putting data in the cloud may impact privacy rights, obligations and status. There is much legal uncertainty about privacy rights in the cloud. Organizations should think about the privacy scenarios in terms of “user spheres.”</a:t>
            </a:r>
            <a:endParaRPr lang="en-IN" dirty="0"/>
          </a:p>
          <a:p>
            <a:pPr algn="just">
              <a:buNone/>
            </a:pPr>
            <a:r>
              <a:rPr lang="en-US" dirty="0"/>
              <a:t>There are three kinds of spheres and their characteristics are as follows</a:t>
            </a:r>
            <a:r>
              <a:rPr lang="en-US" dirty="0" smtClean="0"/>
              <a:t>:</a:t>
            </a:r>
            <a:r>
              <a:rPr lang="en-US" dirty="0"/>
              <a:t> </a:t>
            </a:r>
            <a:endParaRPr lang="en-IN" dirty="0"/>
          </a:p>
          <a:p>
            <a:pPr lvl="0" algn="just"/>
            <a:r>
              <a:rPr lang="en-US" b="1" dirty="0">
                <a:solidFill>
                  <a:srgbClr val="00B050"/>
                </a:solidFill>
              </a:rPr>
              <a:t>User sphere: </a:t>
            </a:r>
            <a:r>
              <a:rPr lang="en-US" dirty="0"/>
              <a:t>Here data is stored </a:t>
            </a:r>
            <a:r>
              <a:rPr lang="en-US" b="1" dirty="0"/>
              <a:t>on users’ desktops</a:t>
            </a:r>
            <a:r>
              <a:rPr lang="en-US" dirty="0"/>
              <a:t>, PCs, laptops, mobile phones, Radio Frequency Identification (RFID) chips, etc. </a:t>
            </a:r>
            <a:r>
              <a:rPr lang="en-US" b="1" dirty="0"/>
              <a:t>Organization’s responsibility </a:t>
            </a:r>
            <a:r>
              <a:rPr lang="en-US" dirty="0"/>
              <a:t>is to provide access to users and monitor that access to ensure misuse does not happen.</a:t>
            </a:r>
            <a:endParaRPr lang="en-IN" dirty="0"/>
          </a:p>
          <a:p>
            <a:pPr lvl="0" algn="just"/>
            <a:r>
              <a:rPr lang="en-US" b="1" dirty="0">
                <a:solidFill>
                  <a:srgbClr val="00B050"/>
                </a:solidFill>
              </a:rPr>
              <a:t>Recipient sphere: </a:t>
            </a:r>
            <a:r>
              <a:rPr lang="en-US" dirty="0"/>
              <a:t>Here, </a:t>
            </a:r>
            <a:r>
              <a:rPr lang="en-US" b="1" dirty="0"/>
              <a:t>data lies with recipients</a:t>
            </a:r>
            <a:r>
              <a:rPr lang="en-US" dirty="0"/>
              <a:t>: servers and databases of network providers, service providers or other parties with whom data recipient shares data.</a:t>
            </a:r>
            <a:endParaRPr lang="en-IN" dirty="0"/>
          </a:p>
          <a:p>
            <a:pPr algn="just"/>
            <a:r>
              <a:rPr lang="en-US" b="1" dirty="0">
                <a:solidFill>
                  <a:srgbClr val="00B050"/>
                </a:solidFill>
              </a:rPr>
              <a:t>Joint sphere: </a:t>
            </a:r>
            <a:r>
              <a:rPr lang="en-US" dirty="0"/>
              <a:t>Here </a:t>
            </a:r>
            <a:r>
              <a:rPr lang="en-US" b="1" dirty="0"/>
              <a:t>data lies with web service provider’s servers and databases. </a:t>
            </a:r>
            <a:r>
              <a:rPr lang="en-US" dirty="0"/>
              <a:t>This is the in between sphere where it is not clear to whom does the data belong</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168748"/>
          </a:xfrm>
        </p:spPr>
        <p:txBody>
          <a:bodyPr>
            <a:normAutofit fontScale="92500" lnSpcReduction="20000"/>
          </a:bodyPr>
          <a:lstStyle/>
          <a:p>
            <a:pPr algn="just">
              <a:buNone/>
            </a:pPr>
            <a:r>
              <a:rPr lang="en-US" b="1" dirty="0"/>
              <a:t>Protecting People’s Privacy in the Organization</a:t>
            </a:r>
            <a:endParaRPr lang="en-IN" b="1" dirty="0"/>
          </a:p>
          <a:p>
            <a:pPr algn="just"/>
            <a:r>
              <a:rPr lang="en-US" dirty="0"/>
              <a:t>The costs associated with cybercrimes. A key point in that discussion is that people perceive their PI/SPI to be very sensitive</a:t>
            </a:r>
            <a:r>
              <a:rPr lang="en-US" dirty="0" smtClean="0"/>
              <a:t>.</a:t>
            </a:r>
          </a:p>
          <a:p>
            <a:pPr algn="just"/>
            <a:r>
              <a:rPr lang="en-US" dirty="0" smtClean="0"/>
              <a:t> </a:t>
            </a:r>
            <a:r>
              <a:rPr lang="en-US" dirty="0"/>
              <a:t>From privacy perspective, people would hate to be monitored in terms of what they are doing, where they are moving.</a:t>
            </a:r>
            <a:endParaRPr lang="en-IN" dirty="0"/>
          </a:p>
          <a:p>
            <a:pPr algn="just"/>
            <a:r>
              <a:rPr lang="en-US" dirty="0"/>
              <a:t>In the US, Social Security Number is a well-established system/mechanism for uniquely identifying all American citizens; however, similar thoughts are now emerging in India. </a:t>
            </a:r>
            <a:endParaRPr lang="en-US" dirty="0" smtClean="0"/>
          </a:p>
          <a:p>
            <a:pPr algn="just"/>
            <a:r>
              <a:rPr lang="en-US" dirty="0" smtClean="0"/>
              <a:t>The </a:t>
            </a:r>
            <a:r>
              <a:rPr lang="en-US" dirty="0"/>
              <a:t>UID Project was started by Government of India and is running through an agency called Unique Identiﬁcation Authority of India (UIDAI) based on the similar concept.</a:t>
            </a:r>
            <a:endParaRPr lang="en-IN" dirty="0"/>
          </a:p>
          <a:p>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 Anonymity by web proxy.</a:t>
            </a:r>
            <a:r>
              <a:rPr lang="en-IN" b="1" dirty="0"/>
              <a:t/>
            </a:r>
            <a:br>
              <a:rPr lang="en-IN" b="1" dirty="0"/>
            </a:br>
            <a:endParaRPr lang="en-IN" dirty="0"/>
          </a:p>
        </p:txBody>
      </p:sp>
      <p:pic>
        <p:nvPicPr>
          <p:cNvPr id="4" name="image36.png"/>
          <p:cNvPicPr>
            <a:picLocks noGrp="1"/>
          </p:cNvPicPr>
          <p:nvPr>
            <p:ph idx="1"/>
          </p:nvPr>
        </p:nvPicPr>
        <p:blipFill>
          <a:blip r:embed="rId2" cstate="print"/>
          <a:stretch>
            <a:fillRect/>
          </a:stretch>
        </p:blipFill>
        <p:spPr>
          <a:xfrm>
            <a:off x="1285852" y="2143116"/>
            <a:ext cx="6643734" cy="252958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686800" cy="5411807"/>
          </a:xfrm>
        </p:spPr>
        <p:txBody>
          <a:bodyPr>
            <a:normAutofit fontScale="77500" lnSpcReduction="20000"/>
          </a:bodyPr>
          <a:lstStyle/>
          <a:p>
            <a:r>
              <a:rPr lang="en-US" b="1" dirty="0"/>
              <a:t>Forensics Best Practices for Organizations</a:t>
            </a:r>
            <a:endParaRPr lang="en-IN" dirty="0"/>
          </a:p>
          <a:p>
            <a:pPr algn="just"/>
            <a:r>
              <a:rPr lang="en-US" dirty="0"/>
              <a:t>This section focuses on forensics readiness of organizations. Organization’s forensics readiness is important forensics readiness is defined as the ability of an organization to maximize its potential to use digital evidence while minimizing the costs of an investigation</a:t>
            </a:r>
            <a:r>
              <a:rPr lang="en-US" dirty="0" smtClean="0"/>
              <a:t>.</a:t>
            </a:r>
          </a:p>
          <a:p>
            <a:pPr algn="just">
              <a:buNone/>
            </a:pPr>
            <a:endParaRPr lang="en-IN" dirty="0"/>
          </a:p>
          <a:p>
            <a:pPr algn="just"/>
            <a:r>
              <a:rPr lang="en-US" dirty="0"/>
              <a:t>Preparation to use digital evidence is not easy – it involves system and staﬀ monitoring, technical, physical and procedural means to secure data to evidential standards of admissibility, processes and procedures</a:t>
            </a:r>
            <a:r>
              <a:rPr lang="en-US" dirty="0" smtClean="0"/>
              <a:t>.</a:t>
            </a:r>
          </a:p>
          <a:p>
            <a:pPr algn="just">
              <a:buNone/>
            </a:pPr>
            <a:endParaRPr lang="en-US" dirty="0" smtClean="0"/>
          </a:p>
          <a:p>
            <a:pPr algn="just"/>
            <a:r>
              <a:rPr lang="en-US" dirty="0" smtClean="0"/>
              <a:t> </a:t>
            </a:r>
            <a:r>
              <a:rPr lang="en-US" dirty="0"/>
              <a:t>All this becomes essential for ensuring that staﬀ recognizes the importance and legal sensitivities of evidence, and appropriate legal advice and interfacing with law enforcement.</a:t>
            </a:r>
            <a:endParaRPr lang="en-IN" dirty="0"/>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Fig: Cyber forensics and case investigation: Where it ends.</a:t>
            </a:r>
            <a:r>
              <a:rPr lang="en-IN" b="1" dirty="0"/>
              <a:t/>
            </a:r>
            <a:br>
              <a:rPr lang="en-IN" b="1" dirty="0"/>
            </a:br>
            <a:endParaRPr lang="en-IN" dirty="0"/>
          </a:p>
        </p:txBody>
      </p:sp>
      <p:pic>
        <p:nvPicPr>
          <p:cNvPr id="4" name="image37.png"/>
          <p:cNvPicPr>
            <a:picLocks noGrp="1"/>
          </p:cNvPicPr>
          <p:nvPr>
            <p:ph idx="1"/>
          </p:nvPr>
        </p:nvPicPr>
        <p:blipFill>
          <a:blip r:embed="rId2" cstate="print"/>
          <a:stretch>
            <a:fillRect/>
          </a:stretch>
        </p:blipFill>
        <p:spPr>
          <a:xfrm>
            <a:off x="2248190" y="1986991"/>
            <a:ext cx="4647619" cy="375238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85000" lnSpcReduction="20000"/>
          </a:bodyPr>
          <a:lstStyle/>
          <a:p>
            <a:pPr lvl="0" algn="just">
              <a:buNone/>
            </a:pPr>
            <a:r>
              <a:rPr lang="en-US" b="1" dirty="0"/>
              <a:t>Organizations must Understand Digital Forensics Investigation and Digital Evidences</a:t>
            </a:r>
            <a:endParaRPr lang="en-IN" sz="2800" dirty="0"/>
          </a:p>
          <a:p>
            <a:pPr algn="just"/>
            <a:r>
              <a:rPr lang="en-US" dirty="0"/>
              <a:t>Organizations must appreciate that the quality and availability of evidence is a passive aspect of the DFI.</a:t>
            </a:r>
            <a:endParaRPr lang="en-IN" dirty="0"/>
          </a:p>
          <a:p>
            <a:pPr algn="just"/>
            <a:r>
              <a:rPr lang="en-US" dirty="0"/>
              <a:t>Cybercriminals are known to exploit the fact that investigation is costly and takes time</a:t>
            </a:r>
            <a:r>
              <a:rPr lang="en-US" dirty="0" smtClean="0"/>
              <a:t>.</a:t>
            </a:r>
            <a:r>
              <a:rPr lang="en-US" dirty="0"/>
              <a:t/>
            </a:r>
            <a:br>
              <a:rPr lang="en-US" dirty="0"/>
            </a:br>
            <a:r>
              <a:rPr lang="en-US" sz="800" dirty="0"/>
              <a:t> </a:t>
            </a:r>
            <a:endParaRPr lang="en-IN" sz="3600" dirty="0"/>
          </a:p>
          <a:p>
            <a:pPr algn="just"/>
            <a:r>
              <a:rPr lang="en-US" dirty="0"/>
              <a:t>The categories of guiding procedures and activities that facilitate DFI are as follows:</a:t>
            </a:r>
            <a:endParaRPr lang="en-IN" dirty="0"/>
          </a:p>
          <a:p>
            <a:pPr lvl="1" algn="just"/>
            <a:r>
              <a:rPr lang="en-US" dirty="0"/>
              <a:t>Retaining information;</a:t>
            </a:r>
            <a:endParaRPr lang="en-IN" sz="2400" dirty="0"/>
          </a:p>
          <a:p>
            <a:pPr lvl="1" algn="just"/>
            <a:r>
              <a:rPr lang="en-US" dirty="0"/>
              <a:t>Planning the response;</a:t>
            </a:r>
            <a:endParaRPr lang="en-IN" sz="2400" dirty="0"/>
          </a:p>
          <a:p>
            <a:pPr lvl="1" algn="just"/>
            <a:r>
              <a:rPr lang="en-US" dirty="0"/>
              <a:t>Training;</a:t>
            </a:r>
            <a:endParaRPr lang="en-IN" sz="2400" dirty="0"/>
          </a:p>
          <a:p>
            <a:pPr lvl="1" algn="just"/>
            <a:r>
              <a:rPr lang="en-US" dirty="0"/>
              <a:t>Accelerating the investigation;</a:t>
            </a:r>
            <a:endParaRPr lang="en-IN" sz="2400" dirty="0"/>
          </a:p>
          <a:p>
            <a:pPr lvl="1" algn="just"/>
            <a:r>
              <a:rPr lang="en-US" dirty="0"/>
              <a:t>Preventing anonymous activities;</a:t>
            </a:r>
            <a:endParaRPr lang="en-IN" sz="2400" dirty="0"/>
          </a:p>
          <a:p>
            <a:pPr lvl="1" algn="just"/>
            <a:r>
              <a:rPr lang="en-US" dirty="0"/>
              <a:t>Protecting the evidence.</a:t>
            </a:r>
            <a:endParaRPr lang="en-IN" sz="2400" dirty="0"/>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340369"/>
          </a:xfrm>
        </p:spPr>
        <p:txBody>
          <a:bodyPr>
            <a:normAutofit fontScale="85000" lnSpcReduction="10000"/>
          </a:bodyPr>
          <a:lstStyle/>
          <a:p>
            <a:pPr lvl="0" algn="just">
              <a:buNone/>
            </a:pPr>
            <a:r>
              <a:rPr lang="en-US" b="1" dirty="0"/>
              <a:t>Concerns with Being a Forensically Ready Organization</a:t>
            </a:r>
            <a:endParaRPr lang="en-IN" b="1" dirty="0"/>
          </a:p>
          <a:p>
            <a:pPr algn="just">
              <a:buNone/>
            </a:pPr>
            <a:r>
              <a:rPr lang="en-US" b="1" dirty="0"/>
              <a:t> </a:t>
            </a:r>
            <a:endParaRPr lang="en-IN" dirty="0"/>
          </a:p>
          <a:p>
            <a:pPr algn="just"/>
            <a:r>
              <a:rPr lang="en-US" dirty="0"/>
              <a:t>An </a:t>
            </a:r>
            <a:r>
              <a:rPr lang="en-US" dirty="0" err="1"/>
              <a:t>eﬀective</a:t>
            </a:r>
            <a:r>
              <a:rPr lang="en-US" dirty="0"/>
              <a:t> incident response system is pertinent to an organization’s forensics readiness this is because digital evidence is required whenever it can be used to support a legal process.</a:t>
            </a:r>
            <a:endParaRPr lang="en-IN" dirty="0"/>
          </a:p>
          <a:p>
            <a:pPr algn="just">
              <a:buNone/>
            </a:pPr>
            <a:endParaRPr lang="en-IN" dirty="0"/>
          </a:p>
          <a:p>
            <a:pPr lvl="0" algn="just">
              <a:buNone/>
            </a:pPr>
            <a:r>
              <a:rPr lang="en-US" b="1" dirty="0"/>
              <a:t>Key Activities for Organizations Getting Forensically </a:t>
            </a:r>
            <a:r>
              <a:rPr lang="en-US" b="1" dirty="0" smtClean="0"/>
              <a:t>Ready</a:t>
            </a:r>
            <a:endParaRPr lang="en-IN" dirty="0"/>
          </a:p>
          <a:p>
            <a:pPr algn="just"/>
            <a:r>
              <a:rPr lang="en-US" dirty="0"/>
              <a:t>In the context of forensic readiness discussion, the key activities are presented. These are the activities that an organization should consider if they wish to be forensically ready.</a:t>
            </a:r>
            <a:endParaRPr lang="en-IN" dirty="0"/>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pPr lvl="0"/>
            <a:r>
              <a:rPr lang="en-US" sz="3100" b="1" dirty="0" smtClean="0"/>
              <a:t>Benefits of Being a Forensically Ready Organization</a:t>
            </a:r>
            <a:r>
              <a:rPr lang="en-IN" b="1" dirty="0" smtClean="0"/>
              <a:t/>
            </a:r>
            <a:br>
              <a:rPr lang="en-IN" b="1" dirty="0" smtClean="0"/>
            </a:br>
            <a:endParaRPr lang="en-IN" dirty="0"/>
          </a:p>
        </p:txBody>
      </p:sp>
      <p:sp>
        <p:nvSpPr>
          <p:cNvPr id="3" name="Content Placeholder 2"/>
          <p:cNvSpPr>
            <a:spLocks noGrp="1"/>
          </p:cNvSpPr>
          <p:nvPr>
            <p:ph idx="1"/>
          </p:nvPr>
        </p:nvSpPr>
        <p:spPr>
          <a:xfrm>
            <a:off x="428596" y="428604"/>
            <a:ext cx="8175852" cy="6643734"/>
          </a:xfrm>
        </p:spPr>
        <p:txBody>
          <a:bodyPr>
            <a:normAutofit fontScale="40000" lnSpcReduction="20000"/>
          </a:bodyPr>
          <a:lstStyle/>
          <a:p>
            <a:pPr>
              <a:buNone/>
            </a:pPr>
            <a:r>
              <a:rPr lang="en-US" sz="4200" b="1" dirty="0"/>
              <a:t> </a:t>
            </a:r>
            <a:endParaRPr lang="en-IN" sz="8800" dirty="0"/>
          </a:p>
          <a:p>
            <a:pPr lvl="0" algn="just"/>
            <a:r>
              <a:rPr lang="en-US" sz="8000" dirty="0" smtClean="0"/>
              <a:t>The </a:t>
            </a:r>
            <a:r>
              <a:rPr lang="en-US" sz="8000" dirty="0"/>
              <a:t>ability to gather evidence that can serve in the company’s defense if subjected to a lawsuit.</a:t>
            </a:r>
            <a:endParaRPr lang="en-IN" sz="8000" dirty="0"/>
          </a:p>
          <a:p>
            <a:pPr lvl="0" algn="just"/>
            <a:r>
              <a:rPr lang="en-US" sz="8000" dirty="0"/>
              <a:t>Comprehensive evidence gathering can be developed as a deterrent to the insider threat</a:t>
            </a:r>
            <a:endParaRPr lang="en-IN" sz="8000" dirty="0"/>
          </a:p>
          <a:p>
            <a:pPr lvl="0" algn="just"/>
            <a:r>
              <a:rPr lang="en-US" sz="8000" dirty="0"/>
              <a:t>In case of a major incident, a rapid and eﬃcient investigation can be conducted and actions can be taken with a view to minimal disruption to the business.</a:t>
            </a:r>
            <a:endParaRPr lang="en-IN" sz="8000" dirty="0"/>
          </a:p>
          <a:p>
            <a:pPr lvl="0" algn="just"/>
            <a:r>
              <a:rPr lang="en-US" sz="8000" dirty="0"/>
              <a:t>Reduction in cost and time of an internal investigation through a systematic approach to evidence storage</a:t>
            </a:r>
            <a:r>
              <a:rPr lang="en-US" sz="8000" dirty="0" smtClean="0"/>
              <a:t>.</a:t>
            </a:r>
            <a:endParaRPr lang="en-IN" sz="8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pPr lvl="0" algn="just"/>
            <a:r>
              <a:rPr lang="en-US" dirty="0" smtClean="0"/>
              <a:t>A structured approach to evidence storage can reduce the costs of any court-ordered disclosure or regulatory or legal need to disclose data.</a:t>
            </a:r>
            <a:endParaRPr lang="en-IN" dirty="0" smtClean="0"/>
          </a:p>
          <a:p>
            <a:pPr lvl="0" algn="just"/>
            <a:r>
              <a:rPr lang="en-US" dirty="0" smtClean="0"/>
              <a:t>Forensics readiness can widen the scope of information security to the wider threat from cybercrime, such as IP protection, fraud or extortion.</a:t>
            </a:r>
            <a:endParaRPr lang="en-IN" dirty="0" smtClean="0"/>
          </a:p>
          <a:p>
            <a:pPr lvl="0" algn="just"/>
            <a:r>
              <a:rPr lang="en-US" dirty="0" smtClean="0"/>
              <a:t>It demonstrates due diligence and good corporate governance of the company’s information assets.</a:t>
            </a:r>
            <a:endParaRPr lang="en-IN" dirty="0" smtClean="0"/>
          </a:p>
          <a:p>
            <a:pPr lvl="0" algn="just"/>
            <a:r>
              <a:rPr lang="en-US" dirty="0" smtClean="0"/>
              <a:t>It can improve and facilitate the interface to law enforcement, if involved.</a:t>
            </a:r>
            <a:endParaRPr lang="en-IN" dirty="0" smtClean="0"/>
          </a:p>
          <a:p>
            <a:pPr lvl="0" algn="just"/>
            <a:r>
              <a:rPr lang="en-US" dirty="0" smtClean="0"/>
              <a:t>It can improve the prospects for a successful legal action.</a:t>
            </a:r>
            <a:endParaRPr lang="en-IN" dirty="0" smtClean="0"/>
          </a:p>
          <a:p>
            <a:pPr lvl="0" algn="just"/>
            <a:r>
              <a:rPr lang="en-US" dirty="0" smtClean="0"/>
              <a:t>It can provide evidence to resolve a commercial dispute.</a:t>
            </a:r>
            <a:endParaRPr lang="en-IN" dirty="0" smtClean="0"/>
          </a:p>
          <a:p>
            <a:pPr algn="just"/>
            <a:r>
              <a:rPr lang="en-US" dirty="0" smtClean="0"/>
              <a:t>It can support employee sanctions based on digital evidence.</a:t>
            </a:r>
            <a:endParaRPr lang="en-IN" dirty="0" smtClean="0"/>
          </a:p>
          <a:p>
            <a:endParaRPr lang="en-IN"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200" b="1" dirty="0"/>
              <a:t>The Ethical </a:t>
            </a:r>
            <a:r>
              <a:rPr lang="en-US" sz="3200" b="1" dirty="0" smtClean="0"/>
              <a:t>Dimensions </a:t>
            </a:r>
            <a:r>
              <a:rPr lang="en-US" sz="3200" b="1" dirty="0"/>
              <a:t>of Cybercrimes</a:t>
            </a:r>
            <a:r>
              <a:rPr lang="en-IN" b="1" dirty="0"/>
              <a:t/>
            </a:r>
            <a:br>
              <a:rPr lang="en-IN" b="1" dirty="0"/>
            </a:br>
            <a:endParaRPr lang="en-IN" dirty="0"/>
          </a:p>
        </p:txBody>
      </p:sp>
      <p:sp>
        <p:nvSpPr>
          <p:cNvPr id="3" name="Content Placeholder 2"/>
          <p:cNvSpPr>
            <a:spLocks noGrp="1"/>
          </p:cNvSpPr>
          <p:nvPr>
            <p:ph idx="1"/>
          </p:nvPr>
        </p:nvSpPr>
        <p:spPr>
          <a:xfrm>
            <a:off x="428596" y="1285860"/>
            <a:ext cx="8229600" cy="5214974"/>
          </a:xfrm>
        </p:spPr>
        <p:txBody>
          <a:bodyPr>
            <a:normAutofit/>
          </a:bodyPr>
          <a:lstStyle/>
          <a:p>
            <a:pPr algn="just"/>
            <a:r>
              <a:rPr lang="en-US" dirty="0"/>
              <a:t>“Moral” as a rule denotes privately good conduct whereas the word “ethical” is used to indicate a professional conduct. </a:t>
            </a:r>
            <a:endParaRPr lang="en-US" dirty="0" smtClean="0"/>
          </a:p>
          <a:p>
            <a:pPr algn="just"/>
            <a:r>
              <a:rPr lang="en-US" dirty="0"/>
              <a:t>Morality also is expressed by caring for others and by oﬀering help to distressed people, by expressing gratitude for favors, and by empathizing with people’s </a:t>
            </a:r>
            <a:r>
              <a:rPr lang="en-US" dirty="0" smtClean="0"/>
              <a:t>suﬀering</a:t>
            </a:r>
          </a:p>
          <a:p>
            <a:pPr algn="just"/>
            <a:r>
              <a:rPr lang="en-US" dirty="0"/>
              <a:t>An individual making an ethical decision may face complexity of situation – in the capacity as a member of diﬀerent groups. </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62500" lnSpcReduction="20000"/>
          </a:bodyPr>
          <a:lstStyle/>
          <a:p>
            <a:r>
              <a:rPr lang="en-US" b="1" dirty="0"/>
              <a:t>PI is information </a:t>
            </a:r>
            <a:r>
              <a:rPr lang="en-US" dirty="0"/>
              <a:t>that is, or can be, about or related to an identifiable individual. It includes any information that can be linked to an individual or used to directly or indirectly identify an individual</a:t>
            </a:r>
            <a:r>
              <a:rPr lang="en-US" dirty="0" smtClean="0"/>
              <a:t>.</a:t>
            </a:r>
          </a:p>
          <a:p>
            <a:endParaRPr lang="en-IN" dirty="0"/>
          </a:p>
          <a:p>
            <a:r>
              <a:rPr lang="en-US" dirty="0"/>
              <a:t>Most information the organization collects about an individual is likely to come under </a:t>
            </a:r>
            <a:r>
              <a:rPr lang="en-US" b="1" dirty="0"/>
              <a:t>“PI” category if it can be attributed to an individual</a:t>
            </a:r>
            <a:r>
              <a:rPr lang="en-US" dirty="0"/>
              <a:t>. For an example, </a:t>
            </a:r>
            <a:r>
              <a:rPr lang="en-US" b="1" dirty="0"/>
              <a:t>PI is an individual’s </a:t>
            </a:r>
            <a:r>
              <a:rPr lang="en-US" b="1" dirty="0" err="1"/>
              <a:t>ﬁrst</a:t>
            </a:r>
            <a:r>
              <a:rPr lang="en-US" b="1" dirty="0"/>
              <a:t> name or </a:t>
            </a:r>
            <a:r>
              <a:rPr lang="en-US" b="1" dirty="0" err="1"/>
              <a:t>ﬁrst</a:t>
            </a:r>
            <a:r>
              <a:rPr lang="en-US" b="1" dirty="0"/>
              <a:t> initial and last name in combination with any of the following data</a:t>
            </a:r>
            <a:r>
              <a:rPr lang="en-US" b="1" dirty="0" smtClean="0"/>
              <a:t>:</a:t>
            </a:r>
          </a:p>
          <a:p>
            <a:endParaRPr lang="en-IN" dirty="0"/>
          </a:p>
          <a:p>
            <a:pPr marL="514350" lvl="0" indent="-514350">
              <a:buFont typeface="+mj-lt"/>
              <a:buAutoNum type="alphaLcPeriod"/>
            </a:pPr>
            <a:r>
              <a:rPr lang="en-US" dirty="0"/>
              <a:t>Social security number (</a:t>
            </a:r>
            <a:r>
              <a:rPr lang="en-US" b="1" dirty="0"/>
              <a:t>SSN</a:t>
            </a:r>
            <a:r>
              <a:rPr lang="en-US" dirty="0"/>
              <a:t>)/social insurance number.</a:t>
            </a:r>
            <a:endParaRPr lang="en-IN" dirty="0"/>
          </a:p>
          <a:p>
            <a:pPr marL="514350" lvl="0" indent="-514350">
              <a:buFont typeface="+mj-lt"/>
              <a:buAutoNum type="alphaLcPeriod"/>
            </a:pPr>
            <a:r>
              <a:rPr lang="en-US" b="1" dirty="0"/>
              <a:t>Driver’s license number or </a:t>
            </a:r>
            <a:r>
              <a:rPr lang="en-US" b="1" dirty="0" err="1"/>
              <a:t>identiﬁcation</a:t>
            </a:r>
            <a:r>
              <a:rPr lang="en-US" b="1" dirty="0"/>
              <a:t> card nu</a:t>
            </a:r>
            <a:r>
              <a:rPr lang="en-US" dirty="0"/>
              <a:t>mber.</a:t>
            </a:r>
            <a:endParaRPr lang="en-IN" dirty="0"/>
          </a:p>
          <a:p>
            <a:pPr marL="514350" lvl="0" indent="-514350">
              <a:buFont typeface="+mj-lt"/>
              <a:buAutoNum type="alphaLcPeriod"/>
            </a:pPr>
            <a:r>
              <a:rPr lang="en-US" b="1" dirty="0"/>
              <a:t>Bank account number, credit or debit card number </a:t>
            </a:r>
            <a:r>
              <a:rPr lang="en-US" dirty="0"/>
              <a:t>with personal </a:t>
            </a:r>
            <a:r>
              <a:rPr lang="en-US" dirty="0" err="1"/>
              <a:t>identiﬁcation</a:t>
            </a:r>
            <a:r>
              <a:rPr lang="en-US" dirty="0"/>
              <a:t> number such as an access code, security codes or password that would permit access to an individual’s </a:t>
            </a:r>
            <a:r>
              <a:rPr lang="en-US" dirty="0" err="1"/>
              <a:t>ﬁnancial</a:t>
            </a:r>
            <a:r>
              <a:rPr lang="en-US" dirty="0"/>
              <a:t> account.</a:t>
            </a:r>
            <a:endParaRPr lang="en-IN" dirty="0"/>
          </a:p>
          <a:p>
            <a:pPr marL="514350" lvl="0" indent="-514350">
              <a:buFont typeface="+mj-lt"/>
              <a:buAutoNum type="alphaLcPeriod"/>
            </a:pPr>
            <a:r>
              <a:rPr lang="en-US" b="1" dirty="0"/>
              <a:t>Home address or E-Mail address.</a:t>
            </a:r>
            <a:endParaRPr lang="en-IN" b="1" dirty="0"/>
          </a:p>
          <a:p>
            <a:pPr marL="514350" lvl="0" indent="-514350">
              <a:buFont typeface="+mj-lt"/>
              <a:buAutoNum type="alphaLcPeriod"/>
            </a:pPr>
            <a:r>
              <a:rPr lang="en-US" b="1" dirty="0"/>
              <a:t>Medical or health information.</a:t>
            </a:r>
            <a:endParaRPr lang="en-IN" b="1" dirty="0"/>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TUDENT\Desktop\Contexts-of-Professional-Ethics.png"/>
          <p:cNvPicPr>
            <a:picLocks noGrp="1" noChangeAspect="1" noChangeArrowheads="1"/>
          </p:cNvPicPr>
          <p:nvPr>
            <p:ph idx="1"/>
          </p:nvPr>
        </p:nvPicPr>
        <p:blipFill>
          <a:blip r:embed="rId2" cstate="print"/>
          <a:srcRect/>
          <a:stretch>
            <a:fillRect/>
          </a:stretch>
        </p:blipFill>
        <p:spPr bwMode="auto">
          <a:xfrm>
            <a:off x="1500166" y="1142984"/>
            <a:ext cx="6429420" cy="4786346"/>
          </a:xfrm>
          <a:prstGeom prst="rect">
            <a:avLst/>
          </a:prstGeom>
          <a:noFill/>
        </p:spPr>
      </p:pic>
      <p:sp>
        <p:nvSpPr>
          <p:cNvPr id="1027" name="Rectangle 3"/>
          <p:cNvSpPr>
            <a:spLocks noChangeArrowheads="1"/>
          </p:cNvSpPr>
          <p:nvPr/>
        </p:nvSpPr>
        <p:spPr bwMode="auto">
          <a:xfrm>
            <a:off x="1643042" y="428604"/>
            <a:ext cx="6215074"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smtClean="0">
                <a:ln>
                  <a:noFill/>
                </a:ln>
                <a:solidFill>
                  <a:schemeClr val="tx1"/>
                </a:solidFill>
                <a:effectLst/>
                <a:latin typeface="Tahoma" pitchFamily="34" charset="0"/>
                <a:ea typeface="Times New Roman" pitchFamily="18" charset="0"/>
                <a:cs typeface="Tahoma" pitchFamily="34" charset="0"/>
              </a:rPr>
              <a:t> Contexts for professional ethics.</a:t>
            </a:r>
            <a:endParaRPr kumimoji="0" lang="en-US"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normAutofit fontScale="92500" lnSpcReduction="10000"/>
          </a:bodyPr>
          <a:lstStyle/>
          <a:p>
            <a:pPr algn="just"/>
            <a:r>
              <a:rPr lang="en-US" dirty="0" smtClean="0"/>
              <a:t>“Ethics</a:t>
            </a:r>
            <a:r>
              <a:rPr lang="en-US" dirty="0"/>
              <a:t>” we refer to particular set of attitudes, values, beliefs and habits displayed by a person or a group. </a:t>
            </a:r>
            <a:endParaRPr lang="en-US" dirty="0" smtClean="0"/>
          </a:p>
          <a:p>
            <a:pPr algn="just"/>
            <a:r>
              <a:rPr lang="en-US" dirty="0" smtClean="0"/>
              <a:t>“Mores</a:t>
            </a:r>
            <a:r>
              <a:rPr lang="en-US" dirty="0"/>
              <a:t>” the Latin root of “morals.” Thus, the term “Ethics” is derived from Ethos (Greek) and “Morality” is derived from Mores </a:t>
            </a:r>
            <a:r>
              <a:rPr lang="en-US" b="1" dirty="0"/>
              <a:t>(Latin</a:t>
            </a:r>
            <a:r>
              <a:rPr lang="en-US" b="1" dirty="0" smtClean="0"/>
              <a:t>)</a:t>
            </a:r>
            <a:r>
              <a:rPr lang="en-US" dirty="0" smtClean="0"/>
              <a:t>.</a:t>
            </a:r>
          </a:p>
          <a:p>
            <a:pPr algn="just"/>
            <a:r>
              <a:rPr lang="en-US" dirty="0" smtClean="0"/>
              <a:t>” </a:t>
            </a:r>
            <a:r>
              <a:rPr lang="en-US" dirty="0"/>
              <a:t>Ethics is defined as the </a:t>
            </a:r>
            <a:r>
              <a:rPr lang="en-US" b="1" dirty="0"/>
              <a:t>study of morality</a:t>
            </a:r>
            <a:r>
              <a:rPr lang="en-US" dirty="0"/>
              <a:t>, which raises two questions: (a) what is morality? and (b) what is the study of morality? Morality can be defined as: </a:t>
            </a:r>
            <a:r>
              <a:rPr lang="en-US" i="1" dirty="0"/>
              <a:t>a </a:t>
            </a:r>
            <a:r>
              <a:rPr lang="en-US" b="1" i="1" dirty="0"/>
              <a:t>system of rules </a:t>
            </a:r>
            <a:r>
              <a:rPr lang="en-US" i="1" dirty="0"/>
              <a:t>for guiding human conduct, and principles for evaluating those rules</a:t>
            </a:r>
            <a:r>
              <a:rPr lang="en-US" dirty="0"/>
              <a:t>.</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85794"/>
            <a:ext cx="8643966" cy="5286412"/>
          </a:xfrm>
        </p:spPr>
        <p:txBody>
          <a:bodyPr>
            <a:normAutofit/>
          </a:bodyPr>
          <a:lstStyle/>
          <a:p>
            <a:pPr algn="just"/>
            <a:r>
              <a:rPr lang="en-US" dirty="0"/>
              <a:t>Although the two words have the same origins as their noun counterparts, there are nuances in connotations that are probably more easily found in the adjectival forms. While “moral” as a rule refers to </a:t>
            </a:r>
            <a:r>
              <a:rPr lang="en-US" i="1" dirty="0"/>
              <a:t>privately virtuous conduct</a:t>
            </a:r>
            <a:r>
              <a:rPr lang="en-US" dirty="0"/>
              <a:t>, “ethical” is used when referring to </a:t>
            </a:r>
            <a:r>
              <a:rPr lang="en-US" i="1" dirty="0"/>
              <a:t>professional conduct</a:t>
            </a:r>
            <a:r>
              <a:rPr lang="en-US" dirty="0" smtClean="0"/>
              <a:t>.</a:t>
            </a:r>
          </a:p>
          <a:p>
            <a:pPr algn="just"/>
            <a:r>
              <a:rPr lang="en-US" b="1" dirty="0" smtClean="0"/>
              <a:t> </a:t>
            </a:r>
            <a:r>
              <a:rPr lang="en-US" b="1" dirty="0"/>
              <a:t>Ethical </a:t>
            </a:r>
            <a:r>
              <a:rPr lang="en-US" dirty="0"/>
              <a:t>misdeeds are actions that lead to prosecution in </a:t>
            </a:r>
            <a:r>
              <a:rPr lang="en-US" b="1" dirty="0"/>
              <a:t>civil court</a:t>
            </a:r>
            <a:r>
              <a:rPr lang="en-US" dirty="0"/>
              <a:t>, while </a:t>
            </a:r>
            <a:r>
              <a:rPr lang="en-US" b="1" dirty="0"/>
              <a:t>mora</a:t>
            </a:r>
            <a:r>
              <a:rPr lang="en-US" dirty="0"/>
              <a:t>l misdeeds usually call to </a:t>
            </a:r>
            <a:r>
              <a:rPr lang="en-US" b="1" dirty="0"/>
              <a:t>criminal court</a:t>
            </a:r>
            <a:r>
              <a:rPr lang="en-US" dirty="0"/>
              <a:t>.</a:t>
            </a:r>
            <a:endParaRPr lang="en-IN" dirty="0"/>
          </a:p>
          <a:p>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pPr lvl="2" algn="ctr" rtl="0">
              <a:spcBef>
                <a:spcPct val="0"/>
              </a:spcBef>
            </a:pPr>
            <a:r>
              <a:rPr lang="en-US" sz="3600" b="1" dirty="0"/>
              <a:t>Ethical Hackers: Good Guys in Bad Land</a:t>
            </a:r>
            <a:r>
              <a:rPr lang="en-IN" sz="1400" dirty="0"/>
              <a:t/>
            </a:r>
            <a:br>
              <a:rPr lang="en-IN" sz="1400" dirty="0"/>
            </a:br>
            <a:endParaRPr lang="en-IN" dirty="0"/>
          </a:p>
        </p:txBody>
      </p:sp>
      <p:sp>
        <p:nvSpPr>
          <p:cNvPr id="3" name="Content Placeholder 2"/>
          <p:cNvSpPr>
            <a:spLocks noGrp="1"/>
          </p:cNvSpPr>
          <p:nvPr>
            <p:ph idx="1"/>
          </p:nvPr>
        </p:nvSpPr>
        <p:spPr>
          <a:xfrm>
            <a:off x="500034" y="857232"/>
            <a:ext cx="8229600" cy="4983179"/>
          </a:xfrm>
        </p:spPr>
        <p:txBody>
          <a:bodyPr>
            <a:noAutofit/>
          </a:bodyPr>
          <a:lstStyle/>
          <a:p>
            <a:pPr algn="just"/>
            <a:r>
              <a:rPr lang="en-US" sz="2300" dirty="0"/>
              <a:t>Actually, the combination of the two words “ethical” and “hacker” itself is weird because one may wonder what is “ethical” about “hacking</a:t>
            </a:r>
            <a:r>
              <a:rPr lang="en-US" sz="2300" dirty="0" smtClean="0"/>
              <a:t>.”</a:t>
            </a:r>
          </a:p>
          <a:p>
            <a:pPr algn="just"/>
            <a:r>
              <a:rPr lang="en-US" sz="2300" dirty="0"/>
              <a:t>suppose an ethical hacker </a:t>
            </a:r>
            <a:r>
              <a:rPr lang="en-US" sz="2300" dirty="0" smtClean="0"/>
              <a:t> ﬁnds certain </a:t>
            </a:r>
            <a:r>
              <a:rPr lang="en-US" sz="2300" dirty="0"/>
              <a:t>vulnerabilities in the software developed or website designed for an organization that has hired the ethical hacker</a:t>
            </a:r>
            <a:r>
              <a:rPr lang="en-US" sz="2300" dirty="0" smtClean="0"/>
              <a:t>.</a:t>
            </a:r>
          </a:p>
          <a:p>
            <a:pPr algn="just"/>
            <a:r>
              <a:rPr lang="en-US" sz="2300" dirty="0" smtClean="0"/>
              <a:t> </a:t>
            </a:r>
            <a:r>
              <a:rPr lang="en-US" sz="2300" dirty="0"/>
              <a:t>After waiting for a requisite time, the hacker does not get any response from the organization indicating their action plan and date for closing the gap found (i.e., vulnerability), then in the interest of getting the gap closed, should the ethical hacker throw open the known vulnerability to the public hoping that some third party may oﬀer a solution to close the </a:t>
            </a:r>
            <a:r>
              <a:rPr lang="en-US" sz="2300" dirty="0" smtClean="0"/>
              <a:t>vulnerability</a:t>
            </a:r>
            <a:r>
              <a:rPr lang="en-US" sz="2300" dirty="0"/>
              <a:t>? </a:t>
            </a:r>
            <a:endParaRPr lang="en-US" sz="2300" dirty="0" smtClean="0"/>
          </a:p>
          <a:p>
            <a:pPr algn="just"/>
            <a:r>
              <a:rPr lang="en-US" sz="2300" dirty="0" smtClean="0"/>
              <a:t>This </a:t>
            </a:r>
            <a:r>
              <a:rPr lang="en-US" sz="2300" dirty="0"/>
              <a:t>is indeed an ethical issue because by making it known to the “public,” as much as the “good guys” acting on it, the hacker community also becomes aware of the weakness/vulnerability and they may as well make plans to exploit that </a:t>
            </a:r>
            <a:r>
              <a:rPr lang="en-US" sz="2300" dirty="0" smtClean="0"/>
              <a:t>vulnerability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Hackers Motives(Profit and damage)</a:t>
            </a:r>
            <a:endParaRPr lang="en-IN"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723900" y="1653381"/>
            <a:ext cx="7696200" cy="44196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411807"/>
          </a:xfrm>
        </p:spPr>
        <p:txBody>
          <a:bodyPr>
            <a:normAutofit fontScale="92500"/>
          </a:bodyPr>
          <a:lstStyle/>
          <a:p>
            <a:pPr algn="just"/>
            <a:r>
              <a:rPr lang="en-US" dirty="0"/>
              <a:t>Ethics is one aspect of practical philosophy to explain how professionals in computing domain should make decisions about professional and social behavior. Ethics is a set of moral principles that govern the behavior of a group or individual</a:t>
            </a:r>
            <a:r>
              <a:rPr lang="en-US" dirty="0" smtClean="0"/>
              <a:t>.</a:t>
            </a:r>
          </a:p>
          <a:p>
            <a:pPr algn="just"/>
            <a:r>
              <a:rPr lang="en-US" dirty="0" smtClean="0"/>
              <a:t> </a:t>
            </a:r>
            <a:r>
              <a:rPr lang="en-US" b="1" dirty="0"/>
              <a:t>Computer ethics </a:t>
            </a:r>
            <a:r>
              <a:rPr lang="en-US" dirty="0"/>
              <a:t>is set of moral principles that control the    use of computers. Some common issues of computer ethics include intellectual property rights (such as copyrighted electronic content), privacy concerns and how computers affect society</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80720"/>
          </a:xfrm>
        </p:spPr>
        <p:txBody>
          <a:bodyPr>
            <a:normAutofit fontScale="55000" lnSpcReduction="20000"/>
          </a:bodyPr>
          <a:lstStyle/>
          <a:p>
            <a:pPr algn="just">
              <a:buNone/>
            </a:pPr>
            <a:r>
              <a:rPr lang="en-US" sz="5100" dirty="0"/>
              <a:t>The </a:t>
            </a:r>
            <a:r>
              <a:rPr lang="en-US" sz="5100" b="1" dirty="0"/>
              <a:t>10 commandments of computer ethics </a:t>
            </a:r>
            <a:endParaRPr lang="en-US" sz="5100" b="1" dirty="0" smtClean="0"/>
          </a:p>
          <a:p>
            <a:pPr marL="514350" indent="-514350" algn="just">
              <a:lnSpc>
                <a:spcPct val="170000"/>
              </a:lnSpc>
              <a:buFont typeface="+mj-lt"/>
              <a:buAutoNum type="arabicPeriod"/>
            </a:pPr>
            <a:r>
              <a:rPr lang="en-US" dirty="0" smtClean="0">
                <a:latin typeface="Arial Rounded MT Bold" pitchFamily="34" charset="0"/>
                <a:cs typeface="Arial" pitchFamily="34" charset="0"/>
              </a:rPr>
              <a:t>Not use a computer to harm other people;</a:t>
            </a:r>
            <a:endParaRPr lang="en-IN" dirty="0" smtClean="0">
              <a:latin typeface="Arial Rounded MT Bold" pitchFamily="34" charset="0"/>
              <a:cs typeface="Arial" pitchFamily="34" charset="0"/>
            </a:endParaRPr>
          </a:p>
          <a:p>
            <a:pPr marL="514350" lvl="0" indent="-514350" algn="just">
              <a:lnSpc>
                <a:spcPct val="170000"/>
              </a:lnSpc>
              <a:buFont typeface="+mj-lt"/>
              <a:buAutoNum type="arabicPeriod"/>
            </a:pPr>
            <a:r>
              <a:rPr lang="en-US" dirty="0" smtClean="0">
                <a:latin typeface="Arial Rounded MT Bold" pitchFamily="34" charset="0"/>
                <a:cs typeface="Arial" pitchFamily="34" charset="0"/>
              </a:rPr>
              <a:t>Not </a:t>
            </a:r>
            <a:r>
              <a:rPr lang="en-US" dirty="0">
                <a:latin typeface="Arial Rounded MT Bold" pitchFamily="34" charset="0"/>
                <a:cs typeface="Arial" pitchFamily="34" charset="0"/>
              </a:rPr>
              <a:t>interfere </a:t>
            </a:r>
            <a:r>
              <a:rPr lang="en-US" dirty="0" smtClean="0">
                <a:latin typeface="Arial Rounded MT Bold" pitchFamily="34" charset="0"/>
                <a:cs typeface="Arial" pitchFamily="34" charset="0"/>
              </a:rPr>
              <a:t>with </a:t>
            </a:r>
            <a:r>
              <a:rPr lang="en-US" dirty="0">
                <a:latin typeface="Arial Rounded MT Bold" pitchFamily="34" charset="0"/>
                <a:cs typeface="Arial" pitchFamily="34" charset="0"/>
              </a:rPr>
              <a:t>other people’s computer work;</a:t>
            </a:r>
            <a:endParaRPr lang="en-IN" dirty="0">
              <a:latin typeface="Arial Rounded MT Bold" pitchFamily="34" charset="0"/>
              <a:cs typeface="Arial" pitchFamily="34" charset="0"/>
            </a:endParaRPr>
          </a:p>
          <a:p>
            <a:pPr marL="514350" lvl="0" indent="-514350" algn="just">
              <a:lnSpc>
                <a:spcPct val="170000"/>
              </a:lnSpc>
              <a:buFont typeface="+mj-lt"/>
              <a:buAutoNum type="arabicPeriod"/>
            </a:pPr>
            <a:r>
              <a:rPr lang="en-US" dirty="0" smtClean="0">
                <a:latin typeface="Arial Rounded MT Bold" pitchFamily="34" charset="0"/>
                <a:cs typeface="Arial" pitchFamily="34" charset="0"/>
              </a:rPr>
              <a:t>Not </a:t>
            </a:r>
            <a:r>
              <a:rPr lang="en-US" dirty="0">
                <a:latin typeface="Arial Rounded MT Bold" pitchFamily="34" charset="0"/>
                <a:cs typeface="Arial" pitchFamily="34" charset="0"/>
              </a:rPr>
              <a:t>snoop around in other people’s computer files;</a:t>
            </a:r>
            <a:endParaRPr lang="en-IN" dirty="0">
              <a:latin typeface="Arial Rounded MT Bold" pitchFamily="34" charset="0"/>
              <a:cs typeface="Arial" pitchFamily="34" charset="0"/>
            </a:endParaRPr>
          </a:p>
          <a:p>
            <a:pPr marL="514350" lvl="0" indent="-514350" algn="just">
              <a:lnSpc>
                <a:spcPct val="170000"/>
              </a:lnSpc>
              <a:buFont typeface="+mj-lt"/>
              <a:buAutoNum type="arabicPeriod"/>
            </a:pPr>
            <a:r>
              <a:rPr lang="en-US" dirty="0" smtClean="0">
                <a:latin typeface="Arial Rounded MT Bold" pitchFamily="34" charset="0"/>
                <a:cs typeface="Arial" pitchFamily="34" charset="0"/>
              </a:rPr>
              <a:t>Not </a:t>
            </a:r>
            <a:r>
              <a:rPr lang="en-US" dirty="0">
                <a:latin typeface="Arial Rounded MT Bold" pitchFamily="34" charset="0"/>
                <a:cs typeface="Arial" pitchFamily="34" charset="0"/>
              </a:rPr>
              <a:t>use a computer to steal;</a:t>
            </a:r>
            <a:endParaRPr lang="en-IN" dirty="0">
              <a:latin typeface="Arial Rounded MT Bold" pitchFamily="34" charset="0"/>
              <a:cs typeface="Arial" pitchFamily="34" charset="0"/>
            </a:endParaRPr>
          </a:p>
          <a:p>
            <a:pPr marL="514350" lvl="0" indent="-514350" algn="just">
              <a:lnSpc>
                <a:spcPct val="170000"/>
              </a:lnSpc>
              <a:buFont typeface="+mj-lt"/>
              <a:buAutoNum type="arabicPeriod"/>
            </a:pPr>
            <a:r>
              <a:rPr lang="en-US" dirty="0" smtClean="0">
                <a:latin typeface="Arial Rounded MT Bold" pitchFamily="34" charset="0"/>
                <a:cs typeface="Arial" pitchFamily="34" charset="0"/>
              </a:rPr>
              <a:t>Not </a:t>
            </a:r>
            <a:r>
              <a:rPr lang="en-US" dirty="0">
                <a:latin typeface="Arial Rounded MT Bold" pitchFamily="34" charset="0"/>
                <a:cs typeface="Arial" pitchFamily="34" charset="0"/>
              </a:rPr>
              <a:t>use a computer to bear false witness;</a:t>
            </a:r>
            <a:endParaRPr lang="en-IN" dirty="0">
              <a:latin typeface="Arial Rounded MT Bold" pitchFamily="34" charset="0"/>
              <a:cs typeface="Arial" pitchFamily="34" charset="0"/>
            </a:endParaRPr>
          </a:p>
          <a:p>
            <a:pPr marL="514350" lvl="0" indent="-514350">
              <a:lnSpc>
                <a:spcPct val="170000"/>
              </a:lnSpc>
              <a:buFont typeface="+mj-lt"/>
              <a:buAutoNum type="arabicPeriod"/>
            </a:pPr>
            <a:r>
              <a:rPr lang="en-US" dirty="0" smtClean="0">
                <a:latin typeface="Arial Rounded MT Bold" pitchFamily="34" charset="0"/>
                <a:cs typeface="Arial" pitchFamily="34" charset="0"/>
              </a:rPr>
              <a:t>Not </a:t>
            </a:r>
            <a:r>
              <a:rPr lang="en-US" dirty="0">
                <a:latin typeface="Arial Rounded MT Bold" pitchFamily="34" charset="0"/>
                <a:cs typeface="Arial" pitchFamily="34" charset="0"/>
              </a:rPr>
              <a:t>copy or use proprietary software for which you have not paid;</a:t>
            </a:r>
            <a:endParaRPr lang="en-IN" dirty="0">
              <a:latin typeface="Arial Rounded MT Bold" pitchFamily="34" charset="0"/>
              <a:cs typeface="Arial" pitchFamily="34" charset="0"/>
            </a:endParaRPr>
          </a:p>
          <a:p>
            <a:pPr marL="514350" lvl="0" indent="-514350">
              <a:lnSpc>
                <a:spcPct val="170000"/>
              </a:lnSpc>
              <a:buFont typeface="+mj-lt"/>
              <a:buAutoNum type="arabicPeriod"/>
            </a:pPr>
            <a:r>
              <a:rPr lang="en-US" dirty="0" smtClean="0">
                <a:latin typeface="Arial Rounded MT Bold" pitchFamily="34" charset="0"/>
                <a:cs typeface="Arial" pitchFamily="34" charset="0"/>
              </a:rPr>
              <a:t>Not </a:t>
            </a:r>
            <a:r>
              <a:rPr lang="en-US" dirty="0">
                <a:latin typeface="Arial Rounded MT Bold" pitchFamily="34" charset="0"/>
                <a:cs typeface="Arial" pitchFamily="34" charset="0"/>
              </a:rPr>
              <a:t>use other people’s computer resources without authorization or proper compensation;</a:t>
            </a:r>
            <a:endParaRPr lang="en-IN" dirty="0">
              <a:latin typeface="Arial Rounded MT Bold" pitchFamily="34" charset="0"/>
              <a:cs typeface="Arial" pitchFamily="34" charset="0"/>
            </a:endParaRPr>
          </a:p>
          <a:p>
            <a:pPr marL="514350" lvl="0" indent="-514350">
              <a:lnSpc>
                <a:spcPct val="170000"/>
              </a:lnSpc>
              <a:buFont typeface="+mj-lt"/>
              <a:buAutoNum type="arabicPeriod"/>
            </a:pPr>
            <a:r>
              <a:rPr lang="en-US" dirty="0" smtClean="0">
                <a:latin typeface="Arial Rounded MT Bold" pitchFamily="34" charset="0"/>
                <a:cs typeface="Arial" pitchFamily="34" charset="0"/>
              </a:rPr>
              <a:t>Not </a:t>
            </a:r>
            <a:r>
              <a:rPr lang="en-US" dirty="0">
                <a:latin typeface="Arial Rounded MT Bold" pitchFamily="34" charset="0"/>
                <a:cs typeface="Arial" pitchFamily="34" charset="0"/>
              </a:rPr>
              <a:t>appropriate other people’s intellectual output;</a:t>
            </a:r>
            <a:endParaRPr lang="en-IN" dirty="0">
              <a:latin typeface="Arial Rounded MT Bold" pitchFamily="34" charset="0"/>
              <a:cs typeface="Arial" pitchFamily="34" charset="0"/>
            </a:endParaRPr>
          </a:p>
          <a:p>
            <a:pPr marL="514350" lvl="0" indent="-514350">
              <a:lnSpc>
                <a:spcPct val="170000"/>
              </a:lnSpc>
              <a:buFont typeface="+mj-lt"/>
              <a:buAutoNum type="arabicPeriod"/>
            </a:pPr>
            <a:r>
              <a:rPr lang="en-US" dirty="0">
                <a:latin typeface="Arial Rounded MT Bold" pitchFamily="34" charset="0"/>
                <a:cs typeface="Arial" pitchFamily="34" charset="0"/>
              </a:rPr>
              <a:t>T</a:t>
            </a:r>
            <a:r>
              <a:rPr lang="en-US" dirty="0" smtClean="0">
                <a:latin typeface="Arial Rounded MT Bold" pitchFamily="34" charset="0"/>
                <a:cs typeface="Arial" pitchFamily="34" charset="0"/>
              </a:rPr>
              <a:t>hink </a:t>
            </a:r>
            <a:r>
              <a:rPr lang="en-US" dirty="0">
                <a:latin typeface="Arial Rounded MT Bold" pitchFamily="34" charset="0"/>
                <a:cs typeface="Arial" pitchFamily="34" charset="0"/>
              </a:rPr>
              <a:t>about the social consequences of the program you are writing or the system you are designing;</a:t>
            </a:r>
            <a:endParaRPr lang="en-IN" dirty="0">
              <a:latin typeface="Arial Rounded MT Bold" pitchFamily="34" charset="0"/>
              <a:cs typeface="Arial" pitchFamily="34" charset="0"/>
            </a:endParaRPr>
          </a:p>
          <a:p>
            <a:pPr marL="514350" lvl="0" indent="-514350">
              <a:lnSpc>
                <a:spcPct val="170000"/>
              </a:lnSpc>
              <a:buFont typeface="+mj-lt"/>
              <a:buAutoNum type="arabicPeriod"/>
            </a:pPr>
            <a:r>
              <a:rPr lang="en-US" dirty="0">
                <a:latin typeface="Arial Rounded MT Bold" pitchFamily="34" charset="0"/>
                <a:cs typeface="Arial" pitchFamily="34" charset="0"/>
              </a:rPr>
              <a:t>A</a:t>
            </a:r>
            <a:r>
              <a:rPr lang="en-US" dirty="0" smtClean="0">
                <a:latin typeface="Arial Rounded MT Bold" pitchFamily="34" charset="0"/>
                <a:cs typeface="Arial" pitchFamily="34" charset="0"/>
              </a:rPr>
              <a:t>lways </a:t>
            </a:r>
            <a:r>
              <a:rPr lang="en-US" dirty="0">
                <a:latin typeface="Arial Rounded MT Bold" pitchFamily="34" charset="0"/>
                <a:cs typeface="Arial" pitchFamily="34" charset="0"/>
              </a:rPr>
              <a:t>use a computer in ways that insure consideration and respect for your fellow humans.</a:t>
            </a:r>
            <a:endParaRPr lang="en-IN" dirty="0">
              <a:latin typeface="Arial Rounded MT Bold" pitchFamily="34" charset="0"/>
              <a:cs typeface="Arial" pitchFamily="34" charset="0"/>
            </a:endParaRP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43956" cy="1143000"/>
          </a:xfrm>
        </p:spPr>
        <p:txBody>
          <a:bodyPr/>
          <a:lstStyle/>
          <a:p>
            <a:pPr lvl="1" algn="ctr" rtl="0">
              <a:spcBef>
                <a:spcPct val="0"/>
              </a:spcBef>
            </a:pPr>
            <a:r>
              <a:rPr lang="en-US" sz="2400" b="1" dirty="0"/>
              <a:t>The Psychology, Mindset and Skills of Hackers and Other Cybercriminals</a:t>
            </a:r>
            <a:r>
              <a:rPr lang="en-IN" b="1" dirty="0"/>
              <a:t/>
            </a:r>
            <a:br>
              <a:rPr lang="en-IN" b="1" dirty="0"/>
            </a:br>
            <a:endParaRPr lang="en-IN" dirty="0"/>
          </a:p>
        </p:txBody>
      </p:sp>
      <p:pic>
        <p:nvPicPr>
          <p:cNvPr id="17410" name="Picture 2"/>
          <p:cNvPicPr>
            <a:picLocks noGrp="1" noChangeAspect="1" noChangeArrowheads="1"/>
          </p:cNvPicPr>
          <p:nvPr>
            <p:ph idx="1"/>
          </p:nvPr>
        </p:nvPicPr>
        <p:blipFill>
          <a:blip r:embed="rId2" cstate="print"/>
          <a:srcRect/>
          <a:stretch>
            <a:fillRect/>
          </a:stretch>
        </p:blipFill>
        <p:spPr bwMode="auto">
          <a:xfrm>
            <a:off x="928662" y="1357298"/>
            <a:ext cx="7215238" cy="5072097"/>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US" sz="2400" b="1" dirty="0" smtClean="0"/>
              <a:t>Inside the Minds and Shoes of Hackers and Cybercriminals</a:t>
            </a:r>
            <a:r>
              <a:rPr lang="en-IN" b="1" dirty="0" smtClean="0"/>
              <a:t/>
            </a:r>
            <a:br>
              <a:rPr lang="en-IN" b="1" dirty="0" smtClean="0"/>
            </a:br>
            <a:endParaRPr lang="en-IN" dirty="0"/>
          </a:p>
        </p:txBody>
      </p:sp>
      <p:sp>
        <p:nvSpPr>
          <p:cNvPr id="3" name="Content Placeholder 2"/>
          <p:cNvSpPr>
            <a:spLocks noGrp="1"/>
          </p:cNvSpPr>
          <p:nvPr>
            <p:ph idx="1"/>
          </p:nvPr>
        </p:nvSpPr>
        <p:spPr/>
        <p:txBody>
          <a:bodyPr>
            <a:normAutofit fontScale="92500"/>
          </a:bodyPr>
          <a:lstStyle/>
          <a:p>
            <a:pPr algn="just"/>
            <a:r>
              <a:rPr lang="en-US" dirty="0"/>
              <a:t>The basic motives behind web attacks and hacking are: (a) money, (b) freedom, (c) love, (d) personal </a:t>
            </a:r>
            <a:r>
              <a:rPr lang="en-US" dirty="0" smtClean="0"/>
              <a:t>gain</a:t>
            </a:r>
            <a:endParaRPr lang="en-IN" dirty="0"/>
          </a:p>
          <a:p>
            <a:pPr algn="just">
              <a:buNone/>
            </a:pPr>
            <a:r>
              <a:rPr lang="en-US" b="1" dirty="0" smtClean="0"/>
              <a:t>a) Money </a:t>
            </a:r>
            <a:r>
              <a:rPr lang="en-US" b="1" dirty="0"/>
              <a:t>as the motive: </a:t>
            </a:r>
            <a:r>
              <a:rPr lang="en-US" dirty="0"/>
              <a:t>Majority of hackers get into cybercrime for monetary gain. Money is the primary motivation behind cybercrime whether it is stealing people’s bank account information, fraudulently obtaining money or property by altering computerized information. </a:t>
            </a:r>
            <a:endParaRPr lang="en-IN" sz="4000" dirty="0"/>
          </a:p>
          <a:p>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429684" cy="6215082"/>
          </a:xfrm>
        </p:spPr>
        <p:txBody>
          <a:bodyPr>
            <a:normAutofit lnSpcReduction="10000"/>
          </a:bodyPr>
          <a:lstStyle/>
          <a:p>
            <a:pPr marL="342900" lvl="3" indent="-342900" algn="just">
              <a:buNone/>
            </a:pPr>
            <a:r>
              <a:rPr lang="en-US" sz="2400" b="1" dirty="0" smtClean="0"/>
              <a:t>b) Freedom </a:t>
            </a:r>
            <a:r>
              <a:rPr lang="en-US" sz="2400" b="1" dirty="0"/>
              <a:t>as the motive: </a:t>
            </a:r>
            <a:r>
              <a:rPr lang="en-US" sz="2400" dirty="0" smtClean="0"/>
              <a:t>Many </a:t>
            </a:r>
            <a:r>
              <a:rPr lang="en-US" sz="2400" dirty="0"/>
              <a:t>hackers believe that the Internet should be free and that all computers should be completely accessible. They could also have a political or social agenda where their aim is to damage high-</a:t>
            </a:r>
            <a:r>
              <a:rPr lang="en-US" sz="2400" dirty="0" err="1"/>
              <a:t>proﬁle</a:t>
            </a:r>
            <a:r>
              <a:rPr lang="en-US" sz="2400" dirty="0"/>
              <a:t> computers to make a gain. </a:t>
            </a:r>
            <a:r>
              <a:rPr lang="en-US" sz="2400" dirty="0" smtClean="0"/>
              <a:t> Ex: Defacement and DOS attacks</a:t>
            </a:r>
          </a:p>
          <a:p>
            <a:pPr marL="342900" lvl="3" indent="-342900" algn="just">
              <a:buNone/>
            </a:pPr>
            <a:endParaRPr lang="en-US" sz="2400" dirty="0" smtClean="0"/>
          </a:p>
          <a:p>
            <a:pPr marL="342900" lvl="3" indent="-342900" algn="just">
              <a:buNone/>
            </a:pPr>
            <a:r>
              <a:rPr lang="en-US" sz="2400" b="1" dirty="0" smtClean="0"/>
              <a:t>c) Love </a:t>
            </a:r>
            <a:r>
              <a:rPr lang="en-US" sz="2400" b="1" dirty="0"/>
              <a:t>as the motive: </a:t>
            </a:r>
            <a:r>
              <a:rPr lang="en-US" sz="2400" dirty="0"/>
              <a:t>This sounds wonderful and it is also one of the motives. Being in love has </a:t>
            </a:r>
            <a:r>
              <a:rPr lang="en-US" sz="2400" dirty="0" smtClean="0"/>
              <a:t>prospered </a:t>
            </a:r>
            <a:r>
              <a:rPr lang="en-US" sz="2400" dirty="0"/>
              <a:t>many and being in love has destroyed </a:t>
            </a:r>
            <a:r>
              <a:rPr lang="en-US" sz="2400" dirty="0" smtClean="0"/>
              <a:t>many.</a:t>
            </a:r>
            <a:r>
              <a:rPr lang="en-US" sz="2400" dirty="0"/>
              <a:t> This example is mentioned here only to illustrate the point about “being cheated” in love or relationship, acting as a motive to </a:t>
            </a:r>
            <a:r>
              <a:rPr lang="en-US" sz="2400" dirty="0" smtClean="0"/>
              <a:t>hack</a:t>
            </a:r>
          </a:p>
          <a:p>
            <a:pPr marL="342900" lvl="3" indent="-342900" algn="just">
              <a:buNone/>
            </a:pPr>
            <a:endParaRPr lang="en-US" sz="2400" dirty="0"/>
          </a:p>
          <a:p>
            <a:pPr marL="342900" lvl="3" indent="-342900" algn="just">
              <a:buNone/>
            </a:pPr>
            <a:r>
              <a:rPr lang="en-US" sz="2400" b="1" dirty="0" err="1" smtClean="0"/>
              <a:t>d.Personal</a:t>
            </a:r>
            <a:r>
              <a:rPr lang="en-US" sz="2400" b="1" dirty="0" smtClean="0"/>
              <a:t> </a:t>
            </a:r>
            <a:r>
              <a:rPr lang="en-US" sz="2400" b="1" dirty="0"/>
              <a:t>gain as the motive: </a:t>
            </a:r>
            <a:r>
              <a:rPr lang="en-US" sz="2400" dirty="0"/>
              <a:t>In hacker community, a “</a:t>
            </a:r>
            <a:r>
              <a:rPr lang="en-US" sz="2400" i="1" dirty="0"/>
              <a:t>script </a:t>
            </a:r>
            <a:r>
              <a:rPr lang="en-US" sz="2400" i="1" dirty="0" err="1"/>
              <a:t>kiddie</a:t>
            </a:r>
            <a:r>
              <a:rPr lang="en-US" sz="2400" dirty="0"/>
              <a:t>” or “</a:t>
            </a:r>
            <a:r>
              <a:rPr lang="en-US" sz="2400" i="1" dirty="0" err="1"/>
              <a:t>skiddie</a:t>
            </a:r>
            <a:r>
              <a:rPr lang="en-US" sz="2400" dirty="0"/>
              <a:t>” is often assumed to be a juvenile using script developed by others to attack computer systems and networks either to impress friends or gain credit in computer-enthusiast communities.</a:t>
            </a:r>
            <a:endParaRPr lang="en-US" sz="2400"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77500" lnSpcReduction="20000"/>
          </a:bodyPr>
          <a:lstStyle/>
          <a:p>
            <a:pPr algn="just"/>
            <a:r>
              <a:rPr lang="en-US" b="1" dirty="0"/>
              <a:t>An insider threat </a:t>
            </a:r>
            <a:r>
              <a:rPr lang="en-US" dirty="0"/>
              <a:t>is defined as “the misuse or destruction of sensitive or confidential information, as well as IT equipment that houses this data by employees, contractors and other ‘trusted’ individuals.”</a:t>
            </a:r>
            <a:endParaRPr lang="en-IN" dirty="0"/>
          </a:p>
          <a:p>
            <a:pPr algn="just"/>
            <a:r>
              <a:rPr lang="en-US" dirty="0"/>
              <a:t>Insider threats are caused by </a:t>
            </a:r>
            <a:r>
              <a:rPr lang="en-US" b="1" dirty="0"/>
              <a:t>human actions such as mistakes, negligence, reckless behavior, theft, fraud and even sabotage. </a:t>
            </a:r>
            <a:endParaRPr lang="en-US" b="1" dirty="0" smtClean="0"/>
          </a:p>
          <a:p>
            <a:pPr algn="just"/>
            <a:r>
              <a:rPr lang="en-US" dirty="0" smtClean="0"/>
              <a:t>There </a:t>
            </a:r>
            <a:r>
              <a:rPr lang="en-US" dirty="0"/>
              <a:t>are three types of </a:t>
            </a:r>
            <a:r>
              <a:rPr lang="en-US" b="1" dirty="0"/>
              <a:t>“insiders” </a:t>
            </a:r>
            <a:r>
              <a:rPr lang="en-US" dirty="0"/>
              <a:t>such as:</a:t>
            </a:r>
            <a:endParaRPr lang="en-IN" dirty="0"/>
          </a:p>
          <a:p>
            <a:pPr lvl="1" algn="just"/>
            <a:r>
              <a:rPr lang="en-US" dirty="0"/>
              <a:t>A </a:t>
            </a:r>
            <a:r>
              <a:rPr lang="en-US" b="1" dirty="0"/>
              <a:t>malicious insider </a:t>
            </a:r>
            <a:r>
              <a:rPr lang="en-US" dirty="0"/>
              <a:t>is </a:t>
            </a:r>
            <a:r>
              <a:rPr lang="en-US" b="1" dirty="0"/>
              <a:t>motivated to adversely </a:t>
            </a:r>
            <a:r>
              <a:rPr lang="en-US" dirty="0"/>
              <a:t>impact an organization through a range of actions that compromise information conﬁdentiality, integrity and/or availability.</a:t>
            </a:r>
            <a:endParaRPr lang="en-IN" sz="2400" dirty="0"/>
          </a:p>
          <a:p>
            <a:pPr lvl="1" algn="just"/>
            <a:r>
              <a:rPr lang="en-US" dirty="0"/>
              <a:t>A </a:t>
            </a:r>
            <a:r>
              <a:rPr lang="en-US" b="1" dirty="0"/>
              <a:t>careless insider </a:t>
            </a:r>
            <a:r>
              <a:rPr lang="en-US" dirty="0"/>
              <a:t>can bring about a data compromise </a:t>
            </a:r>
            <a:r>
              <a:rPr lang="en-US" b="1" dirty="0"/>
              <a:t>not by any bad intention </a:t>
            </a:r>
            <a:r>
              <a:rPr lang="en-US" dirty="0"/>
              <a:t>but simply by being careless due to an accident, mistake or plain negligence</a:t>
            </a:r>
            <a:r>
              <a:rPr lang="en-US" dirty="0" smtClean="0"/>
              <a:t>.</a:t>
            </a:r>
            <a:endParaRPr lang="en-IN" sz="4400" dirty="0"/>
          </a:p>
          <a:p>
            <a:pPr lvl="1" algn="just"/>
            <a:r>
              <a:rPr lang="en-US" dirty="0"/>
              <a:t>A </a:t>
            </a:r>
            <a:r>
              <a:rPr lang="en-US" b="1" dirty="0"/>
              <a:t>tricked insider </a:t>
            </a:r>
            <a:r>
              <a:rPr lang="en-US" dirty="0"/>
              <a:t>is a </a:t>
            </a:r>
            <a:r>
              <a:rPr lang="en-US" b="1" dirty="0"/>
              <a:t>person who is “tricked” into or led to providing sensitive or private company data </a:t>
            </a:r>
            <a:r>
              <a:rPr lang="en-US" dirty="0"/>
              <a:t>by people who are not truthful about their identity or purpose via “pretexting” (known as social engineering).</a:t>
            </a:r>
            <a:endParaRPr lang="en-IN" sz="2400" dirty="0"/>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rtl="0">
              <a:spcBef>
                <a:spcPct val="0"/>
              </a:spcBef>
            </a:pPr>
            <a:r>
              <a:rPr lang="en-US" sz="2400" b="1" dirty="0"/>
              <a:t>Hackers and Cybercriminals: Evolution of Technical Prowess and Skills</a:t>
            </a:r>
            <a:r>
              <a:rPr lang="en-IN" b="1" dirty="0"/>
              <a:t/>
            </a:r>
            <a:br>
              <a:rPr lang="en-IN" b="1" dirty="0"/>
            </a:br>
            <a:endParaRPr lang="en-IN" dirty="0"/>
          </a:p>
        </p:txBody>
      </p:sp>
      <p:sp>
        <p:nvSpPr>
          <p:cNvPr id="3" name="Content Placeholder 2"/>
          <p:cNvSpPr>
            <a:spLocks noGrp="1"/>
          </p:cNvSpPr>
          <p:nvPr>
            <p:ph idx="1"/>
          </p:nvPr>
        </p:nvSpPr>
        <p:spPr>
          <a:xfrm>
            <a:off x="467544" y="1257336"/>
            <a:ext cx="8472518" cy="5600664"/>
          </a:xfrm>
        </p:spPr>
        <p:txBody>
          <a:bodyPr>
            <a:normAutofit fontScale="62500" lnSpcReduction="20000"/>
          </a:bodyPr>
          <a:lstStyle/>
          <a:p>
            <a:r>
              <a:rPr lang="en-US" dirty="0" smtClean="0"/>
              <a:t>“</a:t>
            </a:r>
            <a:r>
              <a:rPr lang="en-US" b="1" dirty="0"/>
              <a:t>Black Hat Hacker” and “White Hat Hacker</a:t>
            </a:r>
            <a:r>
              <a:rPr lang="en-US" b="1" dirty="0" smtClean="0"/>
              <a:t>”</a:t>
            </a:r>
          </a:p>
          <a:p>
            <a:pPr marL="514350" indent="-514350" algn="just">
              <a:buFont typeface="+mj-lt"/>
              <a:buAutoNum type="arabicPeriod"/>
            </a:pPr>
            <a:r>
              <a:rPr lang="en-US" sz="3800" b="1" dirty="0" smtClean="0"/>
              <a:t>There </a:t>
            </a:r>
            <a:r>
              <a:rPr lang="en-US" sz="3800" b="1" dirty="0"/>
              <a:t>are also “generations of hackers.” For example, the </a:t>
            </a:r>
            <a:r>
              <a:rPr lang="en-US" sz="3800" b="1" dirty="0" err="1" smtClean="0"/>
              <a:t>ﬁrst</a:t>
            </a:r>
            <a:r>
              <a:rPr lang="en-US" sz="3800" b="1" dirty="0" smtClean="0"/>
              <a:t>  </a:t>
            </a:r>
            <a:r>
              <a:rPr lang="en-US" sz="3800" b="1" dirty="0"/>
              <a:t>generation in 1960s was the creative programmer breed. They employed novel methods for program- </a:t>
            </a:r>
            <a:r>
              <a:rPr lang="en-US" sz="3800" b="1" dirty="0" err="1"/>
              <a:t>ming</a:t>
            </a:r>
            <a:r>
              <a:rPr lang="en-US" sz="3800" b="1" dirty="0"/>
              <a:t>, known as code bumming. </a:t>
            </a:r>
            <a:endParaRPr lang="en-US" sz="3800" b="1" dirty="0" smtClean="0"/>
          </a:p>
          <a:p>
            <a:pPr marL="514350" indent="-514350" algn="just">
              <a:buFont typeface="+mj-lt"/>
              <a:buAutoNum type="arabicPeriod"/>
            </a:pPr>
            <a:endParaRPr lang="en-US" sz="3800" b="1" dirty="0" smtClean="0"/>
          </a:p>
          <a:p>
            <a:pPr marL="514350" indent="-514350" algn="just">
              <a:buFont typeface="+mj-lt"/>
              <a:buAutoNum type="arabicPeriod"/>
            </a:pPr>
            <a:r>
              <a:rPr lang="en-US" sz="3800" b="1" dirty="0" smtClean="0"/>
              <a:t>The </a:t>
            </a:r>
            <a:r>
              <a:rPr lang="en-US" sz="3800" b="1" dirty="0"/>
              <a:t>second generation in 1970s was termed as the computer evolutionary generation. </a:t>
            </a:r>
            <a:r>
              <a:rPr lang="en-US" sz="3800" b="1" dirty="0" smtClean="0"/>
              <a:t>(software Piracy)</a:t>
            </a:r>
          </a:p>
          <a:p>
            <a:pPr marL="514350" indent="-514350" algn="just">
              <a:buFont typeface="+mj-lt"/>
              <a:buAutoNum type="arabicPeriod"/>
            </a:pPr>
            <a:endParaRPr lang="en-US" sz="3800" b="1" dirty="0" smtClean="0"/>
          </a:p>
          <a:p>
            <a:pPr marL="514350" indent="-514350" algn="just">
              <a:buFont typeface="+mj-lt"/>
              <a:buAutoNum type="arabicPeriod"/>
            </a:pPr>
            <a:r>
              <a:rPr lang="en-US" sz="3800" b="1" dirty="0" smtClean="0"/>
              <a:t>The </a:t>
            </a:r>
            <a:r>
              <a:rPr lang="en-US" sz="3800" b="1" dirty="0"/>
              <a:t>third generation in 1980s was the games and copyright breakers</a:t>
            </a:r>
            <a:r>
              <a:rPr lang="en-US" sz="3800" b="1" dirty="0" smtClean="0"/>
              <a:t>.</a:t>
            </a:r>
            <a:r>
              <a:rPr lang="en-US" sz="3800" b="1" dirty="0"/>
              <a:t> They enjoyed developing </a:t>
            </a:r>
            <a:r>
              <a:rPr lang="en-US" sz="3800" b="1" dirty="0" smtClean="0"/>
              <a:t>methods </a:t>
            </a:r>
            <a:r>
              <a:rPr lang="en-US" sz="3800" b="1" dirty="0"/>
              <a:t>for protecting and breaking copyright codes on games. </a:t>
            </a:r>
            <a:endParaRPr lang="en-US" sz="3800" b="1" dirty="0" smtClean="0"/>
          </a:p>
          <a:p>
            <a:pPr marL="514350" indent="-514350" algn="just">
              <a:buFont typeface="+mj-lt"/>
              <a:buAutoNum type="arabicPeriod"/>
            </a:pPr>
            <a:endParaRPr lang="en-US" sz="3800" b="1" dirty="0" smtClean="0"/>
          </a:p>
          <a:p>
            <a:pPr marL="514350" indent="-514350" algn="just">
              <a:buFont typeface="+mj-lt"/>
              <a:buAutoNum type="arabicPeriod"/>
            </a:pPr>
            <a:r>
              <a:rPr lang="en-US" sz="3800" b="1" dirty="0" smtClean="0"/>
              <a:t> </a:t>
            </a:r>
            <a:r>
              <a:rPr lang="en-US" sz="3800" b="1" dirty="0"/>
              <a:t>The 1990s saw the rise of fourth generation – the criminals and </a:t>
            </a:r>
            <a:r>
              <a:rPr lang="en-US" sz="3800" b="1" dirty="0" smtClean="0"/>
              <a:t>cyberpunks.</a:t>
            </a:r>
            <a:r>
              <a:rPr lang="en-US" sz="3800" b="1" dirty="0"/>
              <a:t> Hackers of this generation are criminally oriented and motivated primarily by greed, power, revenge, malicious </a:t>
            </a:r>
            <a:r>
              <a:rPr lang="en-US" sz="3800" b="1" dirty="0" smtClean="0"/>
              <a:t>intent</a:t>
            </a:r>
            <a:endParaRPr lang="en-IN" sz="3800" b="1" dirty="0"/>
          </a:p>
          <a:p>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Sophistication of hacker attacks.</a:t>
            </a:r>
            <a:endParaRPr lang="en-IN" dirty="0"/>
          </a:p>
        </p:txBody>
      </p:sp>
      <p:pic>
        <p:nvPicPr>
          <p:cNvPr id="18434" name="Picture 2"/>
          <p:cNvPicPr>
            <a:picLocks noGrp="1" noChangeAspect="1" noChangeArrowheads="1"/>
          </p:cNvPicPr>
          <p:nvPr>
            <p:ph idx="1"/>
          </p:nvPr>
        </p:nvPicPr>
        <p:blipFill>
          <a:blip r:embed="rId2" cstate="print"/>
          <a:srcRect/>
          <a:stretch>
            <a:fillRect/>
          </a:stretch>
        </p:blipFill>
        <p:spPr bwMode="auto">
          <a:xfrm>
            <a:off x="428597" y="1428737"/>
            <a:ext cx="7929618" cy="449660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197493"/>
          </a:xfrm>
        </p:spPr>
        <p:txBody>
          <a:bodyPr>
            <a:normAutofit fontScale="85000" lnSpcReduction="10000"/>
          </a:bodyPr>
          <a:lstStyle/>
          <a:p>
            <a:r>
              <a:rPr lang="en-US" sz="2800" dirty="0"/>
              <a:t>This studious community called “</a:t>
            </a:r>
            <a:r>
              <a:rPr lang="en-US" sz="2800" dirty="0" smtClean="0"/>
              <a:t>hackers</a:t>
            </a:r>
            <a:r>
              <a:rPr lang="en-US" sz="2800" dirty="0"/>
              <a:t>” is a technologically advanced community; </a:t>
            </a:r>
            <a:endParaRPr lang="en-US" sz="2800" dirty="0" smtClean="0"/>
          </a:p>
          <a:p>
            <a:r>
              <a:rPr lang="en-US" dirty="0" smtClean="0"/>
              <a:t>Hackers tools </a:t>
            </a:r>
            <a:r>
              <a:rPr lang="en-US" dirty="0"/>
              <a:t>are of two types: </a:t>
            </a:r>
            <a:endParaRPr lang="en-US" dirty="0" smtClean="0"/>
          </a:p>
          <a:p>
            <a:pPr algn="just">
              <a:buNone/>
            </a:pPr>
            <a:r>
              <a:rPr lang="en-US" dirty="0" smtClean="0"/>
              <a:t>(</a:t>
            </a:r>
            <a:r>
              <a:rPr lang="en-US" dirty="0"/>
              <a:t>a) </a:t>
            </a:r>
            <a:r>
              <a:rPr lang="en-US" b="1" dirty="0"/>
              <a:t>Reconnaissance </a:t>
            </a:r>
            <a:r>
              <a:rPr lang="en-US" b="1" dirty="0" smtClean="0"/>
              <a:t>tools. </a:t>
            </a:r>
            <a:r>
              <a:rPr lang="en-US" i="1" dirty="0"/>
              <a:t>Reconnaissance </a:t>
            </a:r>
            <a:r>
              <a:rPr lang="en-US" dirty="0"/>
              <a:t>often begins with searches of Internet databases including Domain Name System (DNS) </a:t>
            </a:r>
            <a:r>
              <a:rPr lang="en-US" dirty="0" smtClean="0"/>
              <a:t>registries, databases</a:t>
            </a:r>
            <a:r>
              <a:rPr lang="en-US" dirty="0"/>
              <a:t>, Google, online news sources, business postings and many other online </a:t>
            </a:r>
            <a:r>
              <a:rPr lang="en-US" dirty="0" smtClean="0"/>
              <a:t>resources</a:t>
            </a:r>
          </a:p>
          <a:p>
            <a:pPr algn="just">
              <a:buNone/>
            </a:pPr>
            <a:r>
              <a:rPr lang="en-US" i="1" dirty="0" smtClean="0"/>
              <a:t>(b) </a:t>
            </a:r>
            <a:r>
              <a:rPr lang="en-US" b="1" i="1" dirty="0" smtClean="0"/>
              <a:t>Exploitation </a:t>
            </a:r>
            <a:r>
              <a:rPr lang="en-US" b="1" i="1" dirty="0"/>
              <a:t>tools </a:t>
            </a:r>
            <a:r>
              <a:rPr lang="en-US" dirty="0"/>
              <a:t>are used to verify that an actual vulnerability exists by exploiting it. It is one thing to have vulnerability testing software or banners indicating the possibility of an exploitable service, but quite another to exploit that vulnerability.</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Grp="1" noChangeAspect="1" noChangeArrowheads="1"/>
          </p:cNvPicPr>
          <p:nvPr>
            <p:ph idx="1"/>
          </p:nvPr>
        </p:nvPicPr>
        <p:blipFill>
          <a:blip r:embed="rId2" cstate="print"/>
          <a:srcRect/>
          <a:stretch>
            <a:fillRect/>
          </a:stretch>
        </p:blipFill>
        <p:spPr bwMode="auto">
          <a:xfrm>
            <a:off x="857224" y="1500174"/>
            <a:ext cx="8121883" cy="335758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fontScale="92500" lnSpcReduction="20000"/>
          </a:bodyPr>
          <a:lstStyle/>
          <a:p>
            <a:pPr lvl="1">
              <a:buNone/>
            </a:pPr>
            <a:r>
              <a:rPr lang="en-US" b="1" dirty="0"/>
              <a:t>Insider Attack Example 1: Heartland Payment System Fraud</a:t>
            </a:r>
            <a:endParaRPr lang="en-IN" b="1" dirty="0"/>
          </a:p>
          <a:p>
            <a:pPr>
              <a:buNone/>
            </a:pPr>
            <a:r>
              <a:rPr lang="en-US" b="1" dirty="0"/>
              <a:t> </a:t>
            </a:r>
            <a:endParaRPr lang="en-IN" sz="2400" dirty="0"/>
          </a:p>
          <a:p>
            <a:pPr algn="just"/>
            <a:r>
              <a:rPr lang="en-US" dirty="0"/>
              <a:t>A case in point is the infamous “</a:t>
            </a:r>
            <a:r>
              <a:rPr lang="en-US" b="1" dirty="0"/>
              <a:t>Heartland Payment System Fraud” that was uncovered in January </a:t>
            </a:r>
            <a:r>
              <a:rPr lang="en-US" b="1" dirty="0" smtClean="0"/>
              <a:t>2010</a:t>
            </a:r>
          </a:p>
          <a:p>
            <a:pPr algn="just"/>
            <a:r>
              <a:rPr lang="en-US" dirty="0" smtClean="0"/>
              <a:t> </a:t>
            </a:r>
            <a:r>
              <a:rPr lang="en-US" dirty="0"/>
              <a:t>In this case, the concerned organization </a:t>
            </a:r>
            <a:r>
              <a:rPr lang="en-US" dirty="0" err="1"/>
              <a:t>suﬀered</a:t>
            </a:r>
            <a:r>
              <a:rPr lang="en-US" dirty="0"/>
              <a:t> a serious blow through nearly </a:t>
            </a:r>
            <a:r>
              <a:rPr lang="en-US" b="1" dirty="0"/>
              <a:t>100 million credit cards compromised from at least 650 </a:t>
            </a:r>
            <a:r>
              <a:rPr lang="en-US" b="1" dirty="0" err="1"/>
              <a:t>ﬁnancial</a:t>
            </a:r>
            <a:r>
              <a:rPr lang="en-US" b="1" dirty="0"/>
              <a:t> services companies. </a:t>
            </a:r>
            <a:r>
              <a:rPr lang="en-US" dirty="0"/>
              <a:t>When a card is used to make a purchase, the card information is </a:t>
            </a:r>
            <a:r>
              <a:rPr lang="en-US" dirty="0" smtClean="0"/>
              <a:t>transmitted </a:t>
            </a:r>
            <a:r>
              <a:rPr lang="en-US" dirty="0"/>
              <a:t>through a payment </a:t>
            </a:r>
            <a:r>
              <a:rPr lang="en-US" dirty="0" smtClean="0"/>
              <a:t>network. The info on card magnetic stripe is stolen by attackers/</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normAutofit fontScale="92500" lnSpcReduction="10000"/>
          </a:bodyPr>
          <a:lstStyle/>
          <a:p>
            <a:pPr lvl="1" algn="just"/>
            <a:r>
              <a:rPr lang="en-US" b="1" dirty="0"/>
              <a:t>Insider Attack Example 2: Blue Shield Blue Cross (BCBS</a:t>
            </a:r>
            <a:r>
              <a:rPr lang="en-US" b="1" dirty="0" smtClean="0"/>
              <a:t>)</a:t>
            </a:r>
            <a:endParaRPr lang="en-IN" sz="2400" dirty="0"/>
          </a:p>
          <a:p>
            <a:pPr algn="just"/>
            <a:r>
              <a:rPr lang="en-US" dirty="0"/>
              <a:t>Yet another incidence is </a:t>
            </a:r>
            <a:r>
              <a:rPr lang="en-US" b="1" dirty="0"/>
              <a:t>the Blue Cross Blue Shield (BCBS) Data Breach in October 2009 </a:t>
            </a:r>
            <a:r>
              <a:rPr lang="en-US" dirty="0"/>
              <a:t>the </a:t>
            </a:r>
            <a:r>
              <a:rPr lang="en-US" b="1" dirty="0"/>
              <a:t>theft of 57 hard drives </a:t>
            </a:r>
            <a:r>
              <a:rPr lang="en-US" dirty="0"/>
              <a:t>from a BlueCross BlueShield of Tennessee training facility puts the </a:t>
            </a:r>
            <a:r>
              <a:rPr lang="en-US" b="1" dirty="0"/>
              <a:t>private information of approximately 500,000 customers at risk in at least 32 states</a:t>
            </a:r>
            <a:r>
              <a:rPr lang="en-US" b="1" dirty="0" smtClean="0"/>
              <a:t>.</a:t>
            </a:r>
          </a:p>
          <a:p>
            <a:pPr algn="just">
              <a:buNone/>
            </a:pPr>
            <a:r>
              <a:rPr lang="en-US" dirty="0"/>
              <a:t>The </a:t>
            </a:r>
            <a:r>
              <a:rPr lang="en-US" b="1" dirty="0"/>
              <a:t>two lessons </a:t>
            </a:r>
            <a:r>
              <a:rPr lang="en-US" dirty="0"/>
              <a:t>to be learnt from this are:</a:t>
            </a:r>
            <a:endParaRPr lang="en-IN" dirty="0"/>
          </a:p>
          <a:p>
            <a:pPr lvl="0" algn="just"/>
            <a:r>
              <a:rPr lang="en-US" dirty="0"/>
              <a:t>Physical security is very important.</a:t>
            </a:r>
            <a:endParaRPr lang="en-IN" dirty="0"/>
          </a:p>
          <a:p>
            <a:pPr lvl="0" algn="just"/>
            <a:r>
              <a:rPr lang="en-US" dirty="0"/>
              <a:t>Insider threats cannot be ignored.</a:t>
            </a:r>
            <a:endParaRPr lang="en-IN" dirty="0"/>
          </a:p>
          <a:p>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794"/>
            <a:ext cx="8229600" cy="868346"/>
          </a:xfrm>
        </p:spPr>
        <p:txBody>
          <a:bodyPr>
            <a:normAutofit fontScale="90000"/>
          </a:bodyPr>
          <a:lstStyle/>
          <a:p>
            <a:r>
              <a:rPr lang="en-US" b="1" dirty="0"/>
              <a:t>Fig: Cybercrimes – the flow and connections.</a:t>
            </a:r>
            <a:r>
              <a:rPr lang="en-IN" b="1" dirty="0"/>
              <a:t/>
            </a:r>
            <a:br>
              <a:rPr lang="en-IN" b="1" dirty="0"/>
            </a:br>
            <a:endParaRPr lang="en-IN" dirty="0"/>
          </a:p>
        </p:txBody>
      </p:sp>
      <p:pic>
        <p:nvPicPr>
          <p:cNvPr id="4" name="image31.jpeg"/>
          <p:cNvPicPr>
            <a:picLocks noGrp="1"/>
          </p:cNvPicPr>
          <p:nvPr>
            <p:ph idx="1"/>
          </p:nvPr>
        </p:nvPicPr>
        <p:blipFill>
          <a:blip r:embed="rId2" cstate="print"/>
          <a:stretch>
            <a:fillRect/>
          </a:stretch>
        </p:blipFill>
        <p:spPr>
          <a:xfrm>
            <a:off x="714349" y="1667669"/>
            <a:ext cx="7643866" cy="43910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fontScale="70000" lnSpcReduction="20000"/>
          </a:bodyPr>
          <a:lstStyle/>
          <a:p>
            <a:pPr algn="just"/>
            <a:r>
              <a:rPr lang="en-US" sz="3400" b="1" dirty="0"/>
              <a:t>Cybercrimes take place due to weakness of </a:t>
            </a:r>
            <a:r>
              <a:rPr lang="en-US" sz="3400" b="1" dirty="0" err="1"/>
              <a:t>cybersecurity</a:t>
            </a:r>
            <a:r>
              <a:rPr lang="en-US" sz="3400" b="1" dirty="0"/>
              <a:t> practices and “privacy” </a:t>
            </a:r>
            <a:r>
              <a:rPr lang="en-US" sz="3400" dirty="0"/>
              <a:t>which may get impacted when cybercrimes happen</a:t>
            </a:r>
            <a:r>
              <a:rPr lang="en-US" sz="3400" dirty="0" smtClean="0"/>
              <a:t>.</a:t>
            </a:r>
          </a:p>
          <a:p>
            <a:pPr algn="just"/>
            <a:endParaRPr lang="en-US" sz="3400" dirty="0" smtClean="0"/>
          </a:p>
          <a:p>
            <a:pPr algn="just">
              <a:buNone/>
            </a:pPr>
            <a:r>
              <a:rPr lang="en-US" sz="3400" b="1" dirty="0">
                <a:solidFill>
                  <a:srgbClr val="FFC000"/>
                </a:solidFill>
              </a:rPr>
              <a:t>Privacy</a:t>
            </a:r>
            <a:r>
              <a:rPr lang="en-US" sz="3400" dirty="0">
                <a:solidFill>
                  <a:srgbClr val="FFC000"/>
                </a:solidFill>
              </a:rPr>
              <a:t> </a:t>
            </a:r>
            <a:r>
              <a:rPr lang="en-US" sz="3400" dirty="0"/>
              <a:t>has following four key dimensions</a:t>
            </a:r>
            <a:r>
              <a:rPr lang="en-US" sz="3400" dirty="0" smtClean="0"/>
              <a:t>:</a:t>
            </a:r>
            <a:endParaRPr lang="en-IN" sz="3400" dirty="0">
              <a:solidFill>
                <a:srgbClr val="FFC000"/>
              </a:solidFill>
            </a:endParaRPr>
          </a:p>
          <a:p>
            <a:pPr lvl="0" algn="just"/>
            <a:r>
              <a:rPr lang="en-US" sz="3400" b="1" dirty="0">
                <a:solidFill>
                  <a:srgbClr val="FFC000"/>
                </a:solidFill>
              </a:rPr>
              <a:t>Informational/data privacy: </a:t>
            </a:r>
            <a:r>
              <a:rPr lang="en-US" sz="3400" dirty="0"/>
              <a:t>It is about </a:t>
            </a:r>
            <a:r>
              <a:rPr lang="en-US" sz="3400" b="1" dirty="0"/>
              <a:t>data protection, and the users’ rights to determine how, when and to what extent </a:t>
            </a:r>
            <a:r>
              <a:rPr lang="en-US" sz="3400" dirty="0"/>
              <a:t>information about them is communicated to other parties.</a:t>
            </a:r>
            <a:endParaRPr lang="en-IN" sz="3400" dirty="0"/>
          </a:p>
          <a:p>
            <a:pPr lvl="0" algn="just"/>
            <a:r>
              <a:rPr lang="en-US" sz="3400" b="1" dirty="0">
                <a:solidFill>
                  <a:srgbClr val="FFC000"/>
                </a:solidFill>
              </a:rPr>
              <a:t>Personal privacy: </a:t>
            </a:r>
            <a:r>
              <a:rPr lang="en-US" sz="3400" dirty="0"/>
              <a:t>It is about </a:t>
            </a:r>
            <a:r>
              <a:rPr lang="en-US" sz="3400" b="1" dirty="0"/>
              <a:t>content ﬁltering and other mechanisms to ensure that the end-users are not exposed to whatever </a:t>
            </a:r>
            <a:r>
              <a:rPr lang="en-US" sz="3400" dirty="0"/>
              <a:t>violates their moral senses.</a:t>
            </a:r>
            <a:endParaRPr lang="en-IN" sz="3400" dirty="0"/>
          </a:p>
          <a:p>
            <a:pPr lvl="0" algn="just"/>
            <a:r>
              <a:rPr lang="en-US" sz="3400" b="1" dirty="0">
                <a:solidFill>
                  <a:srgbClr val="FFC000"/>
                </a:solidFill>
              </a:rPr>
              <a:t>Communication privacy: </a:t>
            </a:r>
            <a:r>
              <a:rPr lang="en-US" sz="3400" dirty="0"/>
              <a:t>This is as in networks, where</a:t>
            </a:r>
            <a:r>
              <a:rPr lang="en-US" sz="3400" b="1" dirty="0"/>
              <a:t> encryption of data </a:t>
            </a:r>
            <a:r>
              <a:rPr lang="en-US" sz="3400" dirty="0"/>
              <a:t>being transmitted is important.</a:t>
            </a:r>
            <a:endParaRPr lang="en-IN" sz="3400" dirty="0"/>
          </a:p>
          <a:p>
            <a:pPr lvl="0" algn="just"/>
            <a:r>
              <a:rPr lang="en-US" sz="3400" b="1" dirty="0">
                <a:solidFill>
                  <a:srgbClr val="FFC000"/>
                </a:solidFill>
              </a:rPr>
              <a:t>Territorial privacy: </a:t>
            </a:r>
            <a:r>
              <a:rPr lang="en-US" sz="3400" dirty="0"/>
              <a:t>It is about </a:t>
            </a:r>
            <a:r>
              <a:rPr lang="en-US" sz="3400" b="1" dirty="0"/>
              <a:t>protecting users’ property </a:t>
            </a:r>
            <a:r>
              <a:rPr lang="en-US" sz="3400" dirty="0"/>
              <a:t>for example, the user devices from being invaded by undesired content such as SMS or E-Mail/Spam messages. </a:t>
            </a:r>
            <a:endParaRPr lang="en-IN"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1703</TotalTime>
  <Words>3695</Words>
  <Application>Microsoft Office PowerPoint</Application>
  <PresentationFormat>On-screen Show (4:3)</PresentationFormat>
  <Paragraphs>254</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UNIT_IV</vt:lpstr>
      <vt:lpstr> Cyber security:  Organizational Implications </vt:lpstr>
      <vt:lpstr>Fig: A cyber security perspective. EU is the European Union. </vt:lpstr>
      <vt:lpstr>Slide 4</vt:lpstr>
      <vt:lpstr>Slide 5</vt:lpstr>
      <vt:lpstr>Slide 6</vt:lpstr>
      <vt:lpstr>Slide 7</vt:lpstr>
      <vt:lpstr>Fig: Cybercrimes – the flow and connections. </vt:lpstr>
      <vt:lpstr>Slide 9</vt:lpstr>
      <vt:lpstr>Fig: Security threats – paradigm shift. </vt:lpstr>
      <vt:lpstr>Slide 11</vt:lpstr>
      <vt:lpstr>Slide 12</vt:lpstr>
      <vt:lpstr>Organizations have Internal Costs Associated with Cyber security Incidents </vt:lpstr>
      <vt:lpstr>Slide 14</vt:lpstr>
      <vt:lpstr>Percentage of Organizations impacted by various types of cyber crimes  </vt:lpstr>
      <vt:lpstr>AVG days taken to Resolve Cyber attacks</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Fig: Anonymity by web proxy. </vt:lpstr>
      <vt:lpstr>Slide 33</vt:lpstr>
      <vt:lpstr>Fig: Cyber forensics and case investigation: Where it ends. </vt:lpstr>
      <vt:lpstr>Slide 35</vt:lpstr>
      <vt:lpstr>Slide 36</vt:lpstr>
      <vt:lpstr>Benefits of Being a Forensically Ready Organization </vt:lpstr>
      <vt:lpstr>Slide 38</vt:lpstr>
      <vt:lpstr>The Ethical Dimensions of Cybercrimes </vt:lpstr>
      <vt:lpstr>Slide 40</vt:lpstr>
      <vt:lpstr>Slide 41</vt:lpstr>
      <vt:lpstr>Slide 42</vt:lpstr>
      <vt:lpstr>Ethical Hackers: Good Guys in Bad Land </vt:lpstr>
      <vt:lpstr>Hackers Motives(Profit and damage)</vt:lpstr>
      <vt:lpstr>Slide 45</vt:lpstr>
      <vt:lpstr>Slide 46</vt:lpstr>
      <vt:lpstr>The Psychology, Mindset and Skills of Hackers and Other Cybercriminals </vt:lpstr>
      <vt:lpstr>Inside the Minds and Shoes of Hackers and Cybercriminals </vt:lpstr>
      <vt:lpstr>Slide 49</vt:lpstr>
      <vt:lpstr>Hackers and Cybercriminals: Evolution of Technical Prowess and Skills </vt:lpstr>
      <vt:lpstr>Sophistication of hacker attacks.</vt:lpstr>
      <vt:lpstr>Slide 52</vt:lpstr>
      <vt:lpstr>Slide 53</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UNIT_IV</dc:title>
  <dc:creator>STUDENT</dc:creator>
  <cp:lastModifiedBy>amd</cp:lastModifiedBy>
  <cp:revision>104</cp:revision>
  <dcterms:created xsi:type="dcterms:W3CDTF">2020-02-18T06:21:15Z</dcterms:created>
  <dcterms:modified xsi:type="dcterms:W3CDTF">2021-07-12T05:39:07Z</dcterms:modified>
</cp:coreProperties>
</file>