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6279-C41B-4520-B3D1-69C611B0EAC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3946-BC59-4A97-9D0F-5E38F1D610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Indexing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indexing is the process of </a:t>
            </a:r>
            <a:r>
              <a:rPr lang="en-US" dirty="0">
                <a:solidFill>
                  <a:srgbClr val="7030A0"/>
                </a:solidFill>
              </a:rPr>
              <a:t>analyzing an item to extract</a:t>
            </a:r>
            <a:r>
              <a:rPr lang="en-US" dirty="0"/>
              <a:t> the information to be </a:t>
            </a:r>
            <a:r>
              <a:rPr lang="en-US" dirty="0" smtClean="0"/>
              <a:t>permanently </a:t>
            </a:r>
            <a:r>
              <a:rPr lang="en-US" dirty="0"/>
              <a:t>kept in </a:t>
            </a:r>
            <a:r>
              <a:rPr lang="en-US" dirty="0" smtClean="0"/>
              <a:t>index.</a:t>
            </a:r>
          </a:p>
          <a:p>
            <a:r>
              <a:rPr lang="en-US" dirty="0" smtClean="0"/>
              <a:t>This process is closely linked to creating searchable data structures that represent the item.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32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left side of the figure including Identify Processing Tokens, Apply Stop Lists, Characterize tokens, Apply Stemming and Create Searchable Data Structure is all part of the indexing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214422"/>
            <a:ext cx="5000660" cy="55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dirty="0" smtClean="0"/>
              <a:t>The indexing process begins with zoning the document, which divides it into manageable sections. </a:t>
            </a:r>
          </a:p>
          <a:p>
            <a:r>
              <a:rPr lang="en-US" dirty="0" smtClean="0"/>
              <a:t>This is followed by identifying processing tokens—key elements that will be indexed. </a:t>
            </a:r>
          </a:p>
          <a:p>
            <a:r>
              <a:rPr lang="en-US" dirty="0" smtClean="0"/>
              <a:t>To refine these tokens, filters like stop lists (which eliminate common, uninformative words) and stemming algorithms (which reduce words to their base forms) are applied.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token refinement, the </a:t>
            </a:r>
            <a:r>
              <a:rPr lang="en-US" dirty="0" smtClean="0">
                <a:solidFill>
                  <a:srgbClr val="7030A0"/>
                </a:solidFill>
              </a:rPr>
              <a:t>system’s search strategy determines how to utilize the index.</a:t>
            </a:r>
          </a:p>
          <a:p>
            <a:r>
              <a:rPr lang="en-US" dirty="0" smtClean="0"/>
              <a:t>Search strategies fall into three main categories: </a:t>
            </a:r>
          </a:p>
          <a:p>
            <a:pPr lvl="1"/>
            <a:r>
              <a:rPr lang="en-US" dirty="0" smtClean="0"/>
              <a:t>statistical, </a:t>
            </a:r>
          </a:p>
          <a:p>
            <a:pPr lvl="1"/>
            <a:r>
              <a:rPr lang="en-US" dirty="0" smtClean="0"/>
              <a:t>natural language, and </a:t>
            </a:r>
          </a:p>
          <a:p>
            <a:pPr lvl="1"/>
            <a:r>
              <a:rPr lang="en-US" dirty="0" smtClean="0"/>
              <a:t>concept-based. </a:t>
            </a:r>
          </a:p>
          <a:p>
            <a:r>
              <a:rPr lang="en-US" dirty="0" smtClean="0"/>
              <a:t>Ultimately, the </a:t>
            </a:r>
            <a:r>
              <a:rPr lang="en-US" dirty="0" smtClean="0">
                <a:solidFill>
                  <a:srgbClr val="7030A0"/>
                </a:solidFill>
              </a:rPr>
              <a:t>index itself is a data structure designed to support these strategies</a:t>
            </a:r>
            <a:r>
              <a:rPr lang="en-US" dirty="0" smtClean="0"/>
              <a:t>, enabling efficient retrieval of information based on user queries.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Statistical strategy - </a:t>
            </a:r>
            <a:r>
              <a:rPr lang="en-US" dirty="0"/>
              <a:t>covers the broadest range of indexing techniques and common in </a:t>
            </a:r>
            <a:r>
              <a:rPr lang="en-US" dirty="0" smtClean="0"/>
              <a:t>commercial </a:t>
            </a:r>
            <a:r>
              <a:rPr lang="en-US" dirty="0"/>
              <a:t>systems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 smtClean="0">
                <a:solidFill>
                  <a:srgbClr val="7030A0"/>
                </a:solidFill>
              </a:rPr>
              <a:t>strategies are based on the frequency of occurrence of events</a:t>
            </a:r>
            <a:r>
              <a:rPr lang="en-US" dirty="0" smtClean="0"/>
              <a:t>, particularly the processing tokens (words or phrases) found in documents and databases.</a:t>
            </a:r>
          </a:p>
          <a:p>
            <a:r>
              <a:rPr lang="en-US" dirty="0" smtClean="0"/>
              <a:t>These tokens serve as the domain of searchable values.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Various statistical methods are applied to this event data, including probabilistic, Bayesian, vector space, and neural network approaches:</a:t>
            </a:r>
          </a:p>
          <a:p>
            <a:pPr lvl="1"/>
            <a:r>
              <a:rPr lang="en-US" b="1" dirty="0" smtClean="0"/>
              <a:t>Static Approach</a:t>
            </a:r>
            <a:r>
              <a:rPr lang="en-US" dirty="0" smtClean="0"/>
              <a:t>: This method records basic statistics, such as the </a:t>
            </a:r>
            <a:r>
              <a:rPr lang="en-US" dirty="0" smtClean="0">
                <a:solidFill>
                  <a:srgbClr val="7030A0"/>
                </a:solidFill>
              </a:rPr>
              <a:t>frequency of each word </a:t>
            </a:r>
            <a:r>
              <a:rPr lang="en-US" dirty="0" smtClean="0"/>
              <a:t>in an item, which helps generate relevance scores following a standard Boolean search.</a:t>
            </a:r>
          </a:p>
          <a:p>
            <a:pPr lvl="1"/>
            <a:r>
              <a:rPr lang="en-US" b="1" dirty="0" smtClean="0"/>
              <a:t>Probabilistic Indexing</a:t>
            </a:r>
            <a:r>
              <a:rPr lang="en-US" dirty="0" smtClean="0"/>
              <a:t>: This technique </a:t>
            </a:r>
            <a:r>
              <a:rPr lang="en-US" dirty="0" smtClean="0">
                <a:solidFill>
                  <a:srgbClr val="7030A0"/>
                </a:solidFill>
              </a:rPr>
              <a:t>calculates the probability that a specific item is relevant </a:t>
            </a:r>
            <a:r>
              <a:rPr lang="en-US" dirty="0" smtClean="0"/>
              <a:t>to a given query by storing relevant statistical information.</a:t>
            </a:r>
          </a:p>
          <a:p>
            <a:pPr lvl="1"/>
            <a:r>
              <a:rPr lang="en-US" b="1" dirty="0"/>
              <a:t>Bayesian and vector space </a:t>
            </a:r>
            <a:r>
              <a:rPr lang="en-US" dirty="0"/>
              <a:t>– </a:t>
            </a:r>
            <a:r>
              <a:rPr lang="en-US" dirty="0" smtClean="0"/>
              <a:t>The Bayesian and Vector Space approaches both gather and analyze information to evaluate how confident we can be about an item's relevance to a query.</a:t>
            </a:r>
          </a:p>
          <a:p>
            <a:pPr lvl="1"/>
            <a:r>
              <a:rPr lang="en-US" b="1" dirty="0" smtClean="0"/>
              <a:t>Neural Networks</a:t>
            </a:r>
            <a:r>
              <a:rPr lang="en-US" dirty="0" smtClean="0"/>
              <a:t>: These are dynamic learning structures that fall under concept indexing. They help identify concept classes and are particularly useful for understanding the relationships between terms and concepts in data.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Natural Language approaches </a:t>
            </a:r>
            <a:r>
              <a:rPr lang="en-US" dirty="0" smtClean="0"/>
              <a:t>begin similarly to statistical techniques by identifying processing tokens, but they go further by </a:t>
            </a:r>
            <a:r>
              <a:rPr lang="en-US" dirty="0" smtClean="0">
                <a:solidFill>
                  <a:srgbClr val="7030A0"/>
                </a:solidFill>
              </a:rPr>
              <a:t>incorporating natural language parsing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parsing helps clarify the </a:t>
            </a:r>
            <a:r>
              <a:rPr lang="en-US" dirty="0" smtClean="0">
                <a:solidFill>
                  <a:srgbClr val="7030A0"/>
                </a:solidFill>
              </a:rPr>
              <a:t>context of these tokens</a:t>
            </a:r>
            <a:r>
              <a:rPr lang="en-US" dirty="0" smtClean="0"/>
              <a:t>, allowing the system to understand nuances such as verb tenses (e.g., present, past, future) and to generalize to broader concepts.</a:t>
            </a:r>
          </a:p>
          <a:p>
            <a:r>
              <a:rPr lang="en-US" dirty="0">
                <a:solidFill>
                  <a:srgbClr val="7030A0"/>
                </a:solidFill>
              </a:rPr>
              <a:t>Concept indexing </a:t>
            </a:r>
            <a:r>
              <a:rPr lang="en-US" dirty="0"/>
              <a:t>uses the words within an item to </a:t>
            </a:r>
            <a:r>
              <a:rPr lang="en-US" dirty="0">
                <a:solidFill>
                  <a:srgbClr val="7030A0"/>
                </a:solidFill>
              </a:rPr>
              <a:t>correlate to concepts </a:t>
            </a:r>
            <a:r>
              <a:rPr lang="en-US" dirty="0"/>
              <a:t>discussed in the </a:t>
            </a:r>
            <a:r>
              <a:rPr lang="en-US" dirty="0" smtClean="0"/>
              <a:t>index </a:t>
            </a:r>
            <a:r>
              <a:rPr lang="en-US" dirty="0"/>
              <a:t>item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generating concept classes automatically, it’s possible that the resulting concepts do not have specific names associated with them; instead, they are defined solely by their statistical significance. </a:t>
            </a:r>
          </a:p>
          <a:p>
            <a:pPr lvl="1"/>
            <a:r>
              <a:rPr lang="en-US" dirty="0" smtClean="0"/>
              <a:t>This means that the system identifies and </a:t>
            </a:r>
            <a:r>
              <a:rPr lang="en-US" dirty="0" smtClean="0">
                <a:solidFill>
                  <a:srgbClr val="7030A0"/>
                </a:solidFill>
              </a:rPr>
              <a:t>groups related terms </a:t>
            </a:r>
            <a:r>
              <a:rPr lang="en-US" dirty="0" smtClean="0"/>
              <a:t>based on their occurrence patterns and </a:t>
            </a:r>
            <a:r>
              <a:rPr lang="en-US" dirty="0" smtClean="0">
                <a:solidFill>
                  <a:srgbClr val="7030A0"/>
                </a:solidFill>
              </a:rPr>
              <a:t>relationships within the data</a:t>
            </a:r>
            <a:r>
              <a:rPr lang="en-US" dirty="0" smtClean="0"/>
              <a:t>, rather than assigning traditional labels.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Classes of Automatic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Finally, a </a:t>
            </a:r>
            <a:r>
              <a:rPr lang="en-US" dirty="0">
                <a:solidFill>
                  <a:srgbClr val="7030A0"/>
                </a:solidFill>
              </a:rPr>
              <a:t>special class of indexing </a:t>
            </a:r>
            <a:r>
              <a:rPr lang="en-US" dirty="0"/>
              <a:t>can be defined by creation of </a:t>
            </a:r>
            <a:r>
              <a:rPr lang="en-US" dirty="0">
                <a:solidFill>
                  <a:srgbClr val="7030A0"/>
                </a:solidFill>
              </a:rPr>
              <a:t>hypertext </a:t>
            </a:r>
            <a:r>
              <a:rPr lang="en-US" dirty="0" smtClean="0">
                <a:solidFill>
                  <a:srgbClr val="7030A0"/>
                </a:solidFill>
              </a:rPr>
              <a:t>linkages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linkages provide virtual </a:t>
            </a:r>
            <a:r>
              <a:rPr lang="en-US" dirty="0" smtClean="0"/>
              <a:t>threads (connection) </a:t>
            </a:r>
            <a:r>
              <a:rPr lang="en-US" dirty="0"/>
              <a:t>of concepts between items versus directly defining the </a:t>
            </a:r>
            <a:r>
              <a:rPr lang="en-US" dirty="0" smtClean="0"/>
              <a:t>concept </a:t>
            </a:r>
            <a:r>
              <a:rPr lang="en-US" dirty="0"/>
              <a:t>within an item. </a:t>
            </a:r>
            <a:endParaRPr lang="en-US" dirty="0" smtClean="0"/>
          </a:p>
          <a:p>
            <a:r>
              <a:rPr lang="en-US" dirty="0" smtClean="0"/>
              <a:t>Each indexing technique has its strengths and weaknesses. </a:t>
            </a:r>
          </a:p>
          <a:p>
            <a:r>
              <a:rPr lang="en-US" dirty="0" smtClean="0"/>
              <a:t>Current evaluations from TREC conferences indicate that </a:t>
            </a:r>
            <a:r>
              <a:rPr lang="en-US" dirty="0" smtClean="0">
                <a:solidFill>
                  <a:srgbClr val="7030A0"/>
                </a:solidFill>
              </a:rPr>
              <a:t>to achieve the best results in locating relevant items</a:t>
            </a:r>
            <a:r>
              <a:rPr lang="en-US" dirty="0" smtClean="0"/>
              <a:t>, it is beneficial to </a:t>
            </a:r>
            <a:r>
              <a:rPr lang="en-US" dirty="0" smtClean="0">
                <a:solidFill>
                  <a:srgbClr val="7030A0"/>
                </a:solidFill>
              </a:rPr>
              <a:t>apply multiple algorithms to the same dataset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this </a:t>
            </a:r>
            <a:r>
              <a:rPr lang="en-US" dirty="0" smtClean="0">
                <a:solidFill>
                  <a:srgbClr val="7030A0"/>
                </a:solidFill>
              </a:rPr>
              <a:t>multi-algorithm approach comes with </a:t>
            </a:r>
            <a:r>
              <a:rPr lang="en-US" dirty="0" smtClean="0"/>
              <a:t>significant storage and </a:t>
            </a:r>
            <a:r>
              <a:rPr lang="en-US" dirty="0" smtClean="0">
                <a:solidFill>
                  <a:srgbClr val="7030A0"/>
                </a:solidFill>
              </a:rPr>
              <a:t>processing overhead</a:t>
            </a:r>
            <a:r>
              <a:rPr lang="en-US" dirty="0" smtClean="0"/>
              <a:t>, making it essential to balance effectiveness with resource efficiency.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Automatic Indexing</vt:lpstr>
      <vt:lpstr>Classes of Automatic Indexing</vt:lpstr>
      <vt:lpstr>Classes of Automatic Indexing</vt:lpstr>
      <vt:lpstr>Classes of Automatic Indexing</vt:lpstr>
      <vt:lpstr>Classes of Automatic Indexing</vt:lpstr>
      <vt:lpstr>Classes of Automatic Indexing</vt:lpstr>
      <vt:lpstr>Classes of Automatic Indexing</vt:lpstr>
      <vt:lpstr>Classes of Automatic Indexing</vt:lpstr>
      <vt:lpstr>Classes of Automatic Indexing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Indexing</dc:title>
  <dc:creator>gaddamanugu sravani</dc:creator>
  <cp:lastModifiedBy>gaddamanugu sravani</cp:lastModifiedBy>
  <cp:revision>8</cp:revision>
  <dcterms:created xsi:type="dcterms:W3CDTF">2024-09-26T17:31:25Z</dcterms:created>
  <dcterms:modified xsi:type="dcterms:W3CDTF">2024-09-26T18:24:00Z</dcterms:modified>
</cp:coreProperties>
</file>