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3"/>
  </p:notesMasterIdLst>
  <p:sldIdLst>
    <p:sldId id="34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5" r:id="rId58"/>
    <p:sldId id="406" r:id="rId59"/>
    <p:sldId id="407" r:id="rId60"/>
    <p:sldId id="408" r:id="rId61"/>
    <p:sldId id="409" r:id="rId62"/>
    <p:sldId id="410" r:id="rId63"/>
    <p:sldId id="411" r:id="rId64"/>
    <p:sldId id="412" r:id="rId65"/>
    <p:sldId id="413" r:id="rId66"/>
    <p:sldId id="414" r:id="rId67"/>
    <p:sldId id="415" r:id="rId68"/>
    <p:sldId id="416" r:id="rId69"/>
    <p:sldId id="417" r:id="rId70"/>
    <p:sldId id="418" r:id="rId71"/>
    <p:sldId id="419" r:id="rId72"/>
    <p:sldId id="420" r:id="rId73"/>
    <p:sldId id="421" r:id="rId74"/>
    <p:sldId id="256" r:id="rId75"/>
    <p:sldId id="258" r:id="rId76"/>
    <p:sldId id="259" r:id="rId77"/>
    <p:sldId id="260" r:id="rId78"/>
    <p:sldId id="261" r:id="rId79"/>
    <p:sldId id="262" r:id="rId80"/>
    <p:sldId id="263" r:id="rId81"/>
    <p:sldId id="264" r:id="rId82"/>
    <p:sldId id="265" r:id="rId83"/>
    <p:sldId id="266" r:id="rId84"/>
    <p:sldId id="267" r:id="rId85"/>
    <p:sldId id="268" r:id="rId86"/>
    <p:sldId id="269" r:id="rId87"/>
    <p:sldId id="270" r:id="rId88"/>
    <p:sldId id="271" r:id="rId89"/>
    <p:sldId id="272" r:id="rId90"/>
    <p:sldId id="273" r:id="rId91"/>
    <p:sldId id="274" r:id="rId92"/>
    <p:sldId id="275" r:id="rId93"/>
    <p:sldId id="276" r:id="rId94"/>
    <p:sldId id="277" r:id="rId95"/>
    <p:sldId id="278" r:id="rId96"/>
    <p:sldId id="279" r:id="rId97"/>
    <p:sldId id="280" r:id="rId98"/>
    <p:sldId id="281" r:id="rId99"/>
    <p:sldId id="282" r:id="rId100"/>
    <p:sldId id="283" r:id="rId101"/>
    <p:sldId id="284" r:id="rId102"/>
    <p:sldId id="285" r:id="rId103"/>
    <p:sldId id="286" r:id="rId104"/>
    <p:sldId id="287" r:id="rId105"/>
    <p:sldId id="288" r:id="rId106"/>
    <p:sldId id="289" r:id="rId107"/>
    <p:sldId id="290" r:id="rId108"/>
    <p:sldId id="291" r:id="rId109"/>
    <p:sldId id="292" r:id="rId110"/>
    <p:sldId id="293" r:id="rId111"/>
    <p:sldId id="294" r:id="rId112"/>
    <p:sldId id="295" r:id="rId113"/>
    <p:sldId id="296" r:id="rId114"/>
    <p:sldId id="297" r:id="rId115"/>
    <p:sldId id="298" r:id="rId116"/>
    <p:sldId id="299" r:id="rId117"/>
    <p:sldId id="300" r:id="rId118"/>
    <p:sldId id="301" r:id="rId119"/>
    <p:sldId id="302" r:id="rId120"/>
    <p:sldId id="303" r:id="rId121"/>
    <p:sldId id="304" r:id="rId122"/>
    <p:sldId id="305" r:id="rId123"/>
    <p:sldId id="306" r:id="rId124"/>
    <p:sldId id="307" r:id="rId125"/>
    <p:sldId id="308" r:id="rId126"/>
    <p:sldId id="309" r:id="rId127"/>
    <p:sldId id="310" r:id="rId128"/>
    <p:sldId id="311" r:id="rId129"/>
    <p:sldId id="323" r:id="rId130"/>
    <p:sldId id="312" r:id="rId131"/>
    <p:sldId id="324" r:id="rId132"/>
    <p:sldId id="325" r:id="rId133"/>
    <p:sldId id="326" r:id="rId134"/>
    <p:sldId id="327" r:id="rId135"/>
    <p:sldId id="313" r:id="rId136"/>
    <p:sldId id="314" r:id="rId137"/>
    <p:sldId id="315" r:id="rId138"/>
    <p:sldId id="316" r:id="rId139"/>
    <p:sldId id="321" r:id="rId140"/>
    <p:sldId id="317" r:id="rId141"/>
    <p:sldId id="318" r:id="rId142"/>
    <p:sldId id="319" r:id="rId143"/>
    <p:sldId id="320" r:id="rId144"/>
    <p:sldId id="328" r:id="rId145"/>
    <p:sldId id="329" r:id="rId146"/>
    <p:sldId id="330" r:id="rId147"/>
    <p:sldId id="332" r:id="rId148"/>
    <p:sldId id="331" r:id="rId149"/>
    <p:sldId id="333" r:id="rId150"/>
    <p:sldId id="334" r:id="rId151"/>
    <p:sldId id="335" r:id="rId152"/>
    <p:sldId id="336" r:id="rId153"/>
    <p:sldId id="337" r:id="rId154"/>
    <p:sldId id="338" r:id="rId155"/>
    <p:sldId id="339" r:id="rId156"/>
    <p:sldId id="340" r:id="rId157"/>
    <p:sldId id="341" r:id="rId158"/>
    <p:sldId id="342" r:id="rId159"/>
    <p:sldId id="343" r:id="rId160"/>
    <p:sldId id="345" r:id="rId161"/>
    <p:sldId id="344" r:id="rId1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2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A0CB87-5323-4C3B-8925-43DC0FAD1810}" type="datetimeFigureOut">
              <a:rPr lang="en-US" smtClean="0"/>
              <a:pPr/>
              <a:t>8/9/2023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C4F7B7-1D46-4846-AD93-F92EB564EB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5BCEB33-E9D3-47A9-86C0-9B18117FA840}" type="datetime1">
              <a:rPr lang="en-US" smtClean="0"/>
              <a:pPr/>
              <a:t>8/9/2023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512825A-3602-4B7D-A150-73BA7EF9FCF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09D24B-FA08-492B-8031-9BA74DC182F3}" type="datetime1">
              <a:rPr lang="en-US" smtClean="0"/>
              <a:pPr/>
              <a:t>8/9/2023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12825A-3602-4B7D-A150-73BA7EF9FC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52ACB0-FBFB-4FF9-AB45-000C7464B404}" type="datetime1">
              <a:rPr lang="en-US" smtClean="0"/>
              <a:pPr/>
              <a:t>8/9/2023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12825A-3602-4B7D-A150-73BA7EF9FC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FF0509-F65E-4617-9F62-3160280F02D5}" type="datetime1">
              <a:rPr lang="en-US" smtClean="0"/>
              <a:pPr/>
              <a:t>8/9/2023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12825A-3602-4B7D-A150-73BA7EF9FC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C3CA80E-A831-4CFF-B242-C8E25FD0B676}" type="datetime1">
              <a:rPr lang="en-US" smtClean="0"/>
              <a:pPr/>
              <a:t>8/9/2023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12825A-3602-4B7D-A150-73BA7EF9FCF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64FA94-8C92-4846-A43C-FF6EE7BB8389}" type="datetime1">
              <a:rPr lang="en-US" smtClean="0"/>
              <a:pPr/>
              <a:t>8/9/2023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12825A-3602-4B7D-A150-73BA7EF9FC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A0ECB3-DA54-44A1-BA46-5687E77E8EA3}" type="datetime1">
              <a:rPr lang="en-US" smtClean="0"/>
              <a:pPr/>
              <a:t>8/9/2023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512825A-3602-4B7D-A150-73BA7EF9FC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38FE173-A947-4F21-8180-4716B86953D9}" type="datetime1">
              <a:rPr lang="en-US" smtClean="0"/>
              <a:pPr/>
              <a:t>8/9/2023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512825A-3602-4B7D-A150-73BA7EF9FC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2EDA76B-F082-44C3-AD09-E64514294606}" type="datetime1">
              <a:rPr lang="en-US" smtClean="0"/>
              <a:pPr/>
              <a:t>8/9/2023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512825A-3602-4B7D-A150-73BA7EF9FCF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EDFD3B-3ADF-4FD1-A43D-9B04D4DDBFAE}" type="datetime1">
              <a:rPr lang="en-US" smtClean="0"/>
              <a:pPr/>
              <a:t>8/9/2023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12825A-3602-4B7D-A150-73BA7EF9FC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2D21DD5-114E-45E2-A8B2-C883E01DB55E}" type="datetime1">
              <a:rPr lang="en-US" smtClean="0"/>
              <a:pPr/>
              <a:t>8/9/2023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12825A-3602-4B7D-A150-73BA7EF9FCF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B3B7D73-3EA2-466A-8340-0BC78286DAC5}" type="datetime1">
              <a:rPr lang="en-US" smtClean="0"/>
              <a:pPr/>
              <a:t>8/9/2023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512825A-3602-4B7D-A150-73BA7EF9FCF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etworkworld.com/topics/wireless.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hyperlink" Target="http://www.webopedia.com/TERM/M/memory.html" TargetMode="External"/><Relationship Id="rId3" Type="http://schemas.openxmlformats.org/officeDocument/2006/relationships/hyperlink" Target="http://www.webopedia.com/TERM/N/network.html" TargetMode="External"/><Relationship Id="rId7" Type="http://schemas.openxmlformats.org/officeDocument/2006/relationships/hyperlink" Target="http://www.webopedia.com/TERM/H/host.html" TargetMode="External"/><Relationship Id="rId2" Type="http://schemas.openxmlformats.org/officeDocument/2006/relationships/hyperlink" Target="http://www.webopedia.com/TERM/D/DOS.html" TargetMode="External"/><Relationship Id="rId1" Type="http://schemas.openxmlformats.org/officeDocument/2006/relationships/slideLayout" Target="../slideLayouts/slideLayout2.xml"/><Relationship Id="rId6" Type="http://schemas.openxmlformats.org/officeDocument/2006/relationships/hyperlink" Target="http://www.webopedia.com/TERM/S/server.html" TargetMode="External"/><Relationship Id="rId5" Type="http://schemas.openxmlformats.org/officeDocument/2006/relationships/hyperlink" Target="http://www.webopedia.com/TERM/P/packet.html" TargetMode="External"/><Relationship Id="rId4" Type="http://schemas.openxmlformats.org/officeDocument/2006/relationships/hyperlink" Target="http://www.webopedia.com/TERM/T/traffic.html" TargetMode="External"/><Relationship Id="rId9" Type="http://schemas.openxmlformats.org/officeDocument/2006/relationships/hyperlink" Target="http://www.webopedia.com/TERM/B/buffer.html" TargetMode="External"/></Relationships>
</file>

<file path=ppt/slides/_rels/slide137.xml.rels><?xml version="1.0" encoding="UTF-8" standalone="yes"?>
<Relationships xmlns="http://schemas.openxmlformats.org/package/2006/relationships"><Relationship Id="rId3" Type="http://schemas.openxmlformats.org/officeDocument/2006/relationships/hyperlink" Target="http://searchunifiedcommunications.techtarget.com/definition/Internet-Protocol" TargetMode="External"/><Relationship Id="rId2" Type="http://schemas.openxmlformats.org/officeDocument/2006/relationships/hyperlink" Target="http://searchsoftwarequality.techtarget.com/definition/denial-of-service" TargetMode="External"/><Relationship Id="rId1" Type="http://schemas.openxmlformats.org/officeDocument/2006/relationships/slideLayout" Target="../slideLayouts/slideLayout2.xml"/><Relationship Id="rId4" Type="http://schemas.openxmlformats.org/officeDocument/2006/relationships/hyperlink" Target="http://searchnetworking.techtarget.com/definition/protocol"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hyperlink" Target="http://en.wikipedia.org/wiki/Internet_Control_Message_Protocol" TargetMode="External"/><Relationship Id="rId2" Type="http://schemas.openxmlformats.org/officeDocument/2006/relationships/hyperlink" Target="http://en.wikipedia.org/wiki/Computer_networking" TargetMode="External"/><Relationship Id="rId1" Type="http://schemas.openxmlformats.org/officeDocument/2006/relationships/slideLayout" Target="../slideLayouts/slideLayout2.xml"/><Relationship Id="rId4" Type="http://schemas.openxmlformats.org/officeDocument/2006/relationships/hyperlink" Target="http://en.wikipedia.org/wiki/Ping_(networking_utility)"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hyperlink" Target="http://en.wikipedia.org/wiki/Heap_(programming)" TargetMode="External"/><Relationship Id="rId2" Type="http://schemas.openxmlformats.org/officeDocument/2006/relationships/hyperlink" Target="http://en.wikipedia.org/wiki/Buffer_overflow" TargetMode="External"/><Relationship Id="rId1" Type="http://schemas.openxmlformats.org/officeDocument/2006/relationships/slideLayout" Target="../slideLayouts/slideLayout2.xml"/><Relationship Id="rId4" Type="http://schemas.openxmlformats.org/officeDocument/2006/relationships/hyperlink" Target="http://en.wikipedia.org/wiki/Stack_overflo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en.wikipedia.org/wiki/Shellcode" TargetMode="External"/><Relationship Id="rId2" Type="http://schemas.openxmlformats.org/officeDocument/2006/relationships/hyperlink" Target="http://en.wikipedia.org/wiki/No-op"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wikihow.com/Find-the-IMEI-Number-on-a-Mobile-Phon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wikihow.com/Make-SIM-Card-Earring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ikihow.com/Protect-a-Mobile-Phone-from-Being-Stolen" TargetMode="External"/><Relationship Id="rId2" Type="http://schemas.openxmlformats.org/officeDocument/2006/relationships/hyperlink" Target="http://www.wikihow.com/Find-the-IMEI-Number-on-a-Mobile-Phon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wikihow.com/Protect-a-Mobile-Phone-from-Being-Stole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webopedia.com/TERM/M/malware.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mailto:sms.alert@visa.com/VISA" TargetMode="External"/><Relationship Id="rId2" Type="http://schemas.openxmlformats.org/officeDocument/2006/relationships/hyperlink" Target="mailto:sms.alert@visa.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experian.com/assets/data-breach/brochures/2014-ponemon-2nd-annual-preparedness.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Trojan_horse_(computin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asswordsgenerator.net/md5-hash-generator/"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0"/>
            <a:ext cx="7406640" cy="1853184"/>
          </a:xfrm>
        </p:spPr>
        <p:txBody>
          <a:bodyPr>
            <a:normAutofit fontScale="90000"/>
          </a:bodyPr>
          <a:lstStyle/>
          <a:p>
            <a:pPr algn="ctr"/>
            <a:r>
              <a:rPr lang="en-US" dirty="0" smtClean="0"/>
              <a:t>Cybercrime: </a:t>
            </a:r>
            <a:br>
              <a:rPr lang="en-US" dirty="0" smtClean="0"/>
            </a:br>
            <a:r>
              <a:rPr lang="en-US" dirty="0" smtClean="0"/>
              <a:t>Mobile and Wireless Devices</a:t>
            </a:r>
            <a:br>
              <a:rPr lang="en-US" dirty="0" smtClean="0"/>
            </a:br>
            <a:r>
              <a:rPr lang="en-US" dirty="0" smtClean="0"/>
              <a:t>UNIT - 2</a:t>
            </a:r>
            <a:endParaRPr lang="en-US" dirty="0"/>
          </a:p>
        </p:txBody>
      </p:sp>
      <p:sp>
        <p:nvSpPr>
          <p:cNvPr id="3" name="Slide Number Placeholder 2"/>
          <p:cNvSpPr>
            <a:spLocks noGrp="1"/>
          </p:cNvSpPr>
          <p:nvPr>
            <p:ph type="sldNum" sz="quarter" idx="12"/>
          </p:nvPr>
        </p:nvSpPr>
        <p:spPr/>
        <p:txBody>
          <a:bodyPr/>
          <a:lstStyle/>
          <a:p>
            <a:fld id="{2512825A-3602-4B7D-A150-73BA7EF9FCF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143000"/>
          </a:xfrm>
        </p:spPr>
        <p:txBody>
          <a:bodyPr/>
          <a:lstStyle/>
          <a:p>
            <a:r>
              <a:rPr lang="en-US" dirty="0" smtClean="0"/>
              <a:t>list of mobile vulnerabilities </a:t>
            </a:r>
            <a:endParaRPr lang="en-US" dirty="0"/>
          </a:p>
        </p:txBody>
      </p:sp>
      <p:sp>
        <p:nvSpPr>
          <p:cNvPr id="3" name="Content Placeholder 2"/>
          <p:cNvSpPr>
            <a:spLocks noGrp="1"/>
          </p:cNvSpPr>
          <p:nvPr>
            <p:ph idx="1"/>
          </p:nvPr>
        </p:nvSpPr>
        <p:spPr>
          <a:xfrm>
            <a:off x="914400" y="1676400"/>
            <a:ext cx="8229600" cy="4724400"/>
          </a:xfrm>
        </p:spPr>
        <p:txBody>
          <a:bodyPr>
            <a:normAutofit fontScale="70000" lnSpcReduction="20000"/>
          </a:bodyPr>
          <a:lstStyle/>
          <a:p>
            <a:r>
              <a:rPr lang="en-US" dirty="0" smtClean="0"/>
              <a:t>Mobile devices often do not have passwords enabled. </a:t>
            </a:r>
          </a:p>
          <a:p>
            <a:r>
              <a:rPr lang="en-US" dirty="0" smtClean="0"/>
              <a:t>Two-factor authentication is not always used when conducting sensitive transactions on mobile devices. </a:t>
            </a:r>
          </a:p>
          <a:p>
            <a:r>
              <a:rPr lang="en-US" dirty="0" smtClean="0">
                <a:hlinkClick r:id="rId2"/>
              </a:rPr>
              <a:t>Wireless</a:t>
            </a:r>
            <a:r>
              <a:rPr lang="en-US" dirty="0" smtClean="0"/>
              <a:t> transmissions are not always encrypted</a:t>
            </a:r>
          </a:p>
          <a:p>
            <a:r>
              <a:rPr lang="en-US" dirty="0" smtClean="0"/>
              <a:t>Mobile devices may contain malware.</a:t>
            </a:r>
          </a:p>
          <a:p>
            <a:r>
              <a:rPr lang="en-US" dirty="0" smtClean="0"/>
              <a:t>Mobile devices often do not use security software.</a:t>
            </a:r>
          </a:p>
          <a:p>
            <a:r>
              <a:rPr lang="en-US" dirty="0" smtClean="0"/>
              <a:t>Operating systems may be out-of-date. </a:t>
            </a:r>
          </a:p>
          <a:p>
            <a:r>
              <a:rPr lang="en-US" dirty="0" smtClean="0"/>
              <a:t>Software on mobile devices may be out-of-date</a:t>
            </a:r>
          </a:p>
          <a:p>
            <a:r>
              <a:rPr lang="en-US" dirty="0" smtClean="0"/>
              <a:t>Mobile devices often do not limit Internet connections.</a:t>
            </a:r>
          </a:p>
          <a:p>
            <a:r>
              <a:rPr lang="en-US" dirty="0" smtClean="0"/>
              <a:t>Mobile devices may have unauthorized modifications.</a:t>
            </a:r>
          </a:p>
          <a:p>
            <a:r>
              <a:rPr lang="en-US" dirty="0" smtClean="0"/>
              <a:t>an unsecured </a:t>
            </a:r>
            <a:r>
              <a:rPr lang="en-US" dirty="0" err="1" smtClean="0"/>
              <a:t>WiFi</a:t>
            </a:r>
            <a:r>
              <a:rPr lang="en-US" dirty="0" smtClean="0"/>
              <a:t> network could let an attacker access personal information from a device, putting users at risk for data and identity theft.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Antikeyloggers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051872" y="1524000"/>
            <a:ext cx="7787328" cy="5334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2512825A-3602-4B7D-A150-73BA7EF9FCF4}"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Spywares </a:t>
            </a:r>
            <a:endParaRPr lang="en-US" dirty="0"/>
          </a:p>
        </p:txBody>
      </p:sp>
      <p:sp>
        <p:nvSpPr>
          <p:cNvPr id="3" name="Content Placeholder 2"/>
          <p:cNvSpPr>
            <a:spLocks noGrp="1"/>
          </p:cNvSpPr>
          <p:nvPr>
            <p:ph idx="1"/>
          </p:nvPr>
        </p:nvSpPr>
        <p:spPr/>
        <p:txBody>
          <a:bodyPr/>
          <a:lstStyle/>
          <a:p>
            <a:pPr algn="just"/>
            <a:r>
              <a:rPr lang="en-US" b="1" dirty="0" smtClean="0"/>
              <a:t>Spyware</a:t>
            </a:r>
            <a:r>
              <a:rPr lang="en-US" dirty="0" smtClean="0"/>
              <a:t> is software that aims to gather information about a person or organization without their knowledge and that may send such information to another entity without the consumer's consent, or that asserts control over a computer without the consumer's knowledge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Virus and Worms</a:t>
            </a:r>
            <a:endParaRPr lang="en-US" dirty="0"/>
          </a:p>
        </p:txBody>
      </p:sp>
      <p:sp>
        <p:nvSpPr>
          <p:cNvPr id="3" name="Content Placeholder 2"/>
          <p:cNvSpPr>
            <a:spLocks noGrp="1"/>
          </p:cNvSpPr>
          <p:nvPr>
            <p:ph idx="1"/>
          </p:nvPr>
        </p:nvSpPr>
        <p:spPr/>
        <p:txBody>
          <a:bodyPr/>
          <a:lstStyle/>
          <a:p>
            <a:r>
              <a:rPr lang="en-US" dirty="0" smtClean="0"/>
              <a:t>A computer virus is a </a:t>
            </a:r>
            <a:r>
              <a:rPr lang="en-US" b="1" dirty="0" smtClean="0"/>
              <a:t>malware</a:t>
            </a:r>
            <a:r>
              <a:rPr lang="en-US" dirty="0" smtClean="0"/>
              <a:t> program that, when executed, replicates by inserting copies of itself (possibly modified) into other computer programs, data files, or the boot sector of the hard drive; when this replication succeeds, the affected areas are then said to be "</a:t>
            </a:r>
            <a:r>
              <a:rPr lang="en-US" b="1" dirty="0" smtClean="0"/>
              <a:t>infected</a:t>
            </a:r>
            <a:r>
              <a:rPr lang="en-US" dirty="0" smtClean="0"/>
              <a: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typical virus actions</a:t>
            </a:r>
            <a:endParaRPr lang="en-US" dirty="0"/>
          </a:p>
        </p:txBody>
      </p:sp>
      <p:sp>
        <p:nvSpPr>
          <p:cNvPr id="3" name="Content Placeholder 2"/>
          <p:cNvSpPr>
            <a:spLocks noGrp="1"/>
          </p:cNvSpPr>
          <p:nvPr>
            <p:ph idx="1"/>
          </p:nvPr>
        </p:nvSpPr>
        <p:spPr/>
        <p:txBody>
          <a:bodyPr/>
          <a:lstStyle/>
          <a:p>
            <a:r>
              <a:rPr lang="en-US" dirty="0" smtClean="0"/>
              <a:t>Display a message to prompt an action</a:t>
            </a:r>
          </a:p>
          <a:p>
            <a:r>
              <a:rPr lang="en-US" dirty="0" smtClean="0"/>
              <a:t>Delete files in the system</a:t>
            </a:r>
          </a:p>
          <a:p>
            <a:r>
              <a:rPr lang="en-US" dirty="0" smtClean="0"/>
              <a:t>Scramble data on a hard disk</a:t>
            </a:r>
          </a:p>
          <a:p>
            <a:r>
              <a:rPr lang="en-US" dirty="0" smtClean="0"/>
              <a:t>Cause erratic screen behavior</a:t>
            </a:r>
          </a:p>
          <a:p>
            <a:r>
              <a:rPr lang="en-US" dirty="0" smtClean="0"/>
              <a:t>Halt the system</a:t>
            </a:r>
          </a:p>
          <a:p>
            <a:r>
              <a:rPr lang="en-US" dirty="0" smtClean="0"/>
              <a:t>Replicate themselves to propagate further harm</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 spread through</a:t>
            </a:r>
            <a:endParaRPr lang="en-US" dirty="0"/>
          </a:p>
        </p:txBody>
      </p:sp>
      <p:sp>
        <p:nvSpPr>
          <p:cNvPr id="3" name="Content Placeholder 2"/>
          <p:cNvSpPr>
            <a:spLocks noGrp="1"/>
          </p:cNvSpPr>
          <p:nvPr>
            <p:ph idx="1"/>
          </p:nvPr>
        </p:nvSpPr>
        <p:spPr/>
        <p:txBody>
          <a:bodyPr/>
          <a:lstStyle/>
          <a:p>
            <a:r>
              <a:rPr lang="en-US" dirty="0" smtClean="0"/>
              <a:t>The internet</a:t>
            </a:r>
          </a:p>
          <a:p>
            <a:r>
              <a:rPr lang="en-US" dirty="0" smtClean="0"/>
              <a:t>A stand alone PC</a:t>
            </a:r>
          </a:p>
          <a:p>
            <a:r>
              <a:rPr lang="en-US" dirty="0" smtClean="0"/>
              <a:t>Local networks</a:t>
            </a:r>
          </a:p>
          <a:p>
            <a:pPr>
              <a:buNone/>
            </a:pP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rmAutofit fontScale="90000"/>
          </a:bodyPr>
          <a:lstStyle/>
          <a:p>
            <a:r>
              <a:rPr lang="en-US" dirty="0" smtClean="0"/>
              <a:t>Difference between virus and worm</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143001" y="871538"/>
            <a:ext cx="7848600" cy="599208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2512825A-3602-4B7D-A150-73BA7EF9FCF4}"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viruses</a:t>
            </a:r>
            <a:endParaRPr lang="en-US" dirty="0"/>
          </a:p>
        </p:txBody>
      </p:sp>
      <p:sp>
        <p:nvSpPr>
          <p:cNvPr id="3" name="Content Placeholder 2"/>
          <p:cNvSpPr>
            <a:spLocks noGrp="1"/>
          </p:cNvSpPr>
          <p:nvPr>
            <p:ph idx="1"/>
          </p:nvPr>
        </p:nvSpPr>
        <p:spPr/>
        <p:txBody>
          <a:bodyPr/>
          <a:lstStyle/>
          <a:p>
            <a:r>
              <a:rPr lang="en-US" dirty="0" smtClean="0"/>
              <a:t>Boot sector viruses</a:t>
            </a:r>
          </a:p>
          <a:p>
            <a:r>
              <a:rPr lang="en-US" dirty="0" smtClean="0"/>
              <a:t>Program viruses</a:t>
            </a:r>
          </a:p>
          <a:p>
            <a:r>
              <a:rPr lang="en-US" dirty="0" smtClean="0"/>
              <a:t>Multipartite viruses</a:t>
            </a:r>
          </a:p>
          <a:p>
            <a:r>
              <a:rPr lang="en-US" dirty="0" smtClean="0"/>
              <a:t>Stealth viruses</a:t>
            </a:r>
          </a:p>
          <a:p>
            <a:r>
              <a:rPr lang="en-US" dirty="0" smtClean="0"/>
              <a:t>Polymorphic viruses</a:t>
            </a:r>
          </a:p>
          <a:p>
            <a:r>
              <a:rPr lang="en-US" dirty="0" err="1" smtClean="0"/>
              <a:t>Macroviruses</a:t>
            </a:r>
            <a:endParaRPr lang="en-US" dirty="0" smtClean="0"/>
          </a:p>
          <a:p>
            <a:r>
              <a:rPr lang="en-US" dirty="0" smtClean="0"/>
              <a:t>Active X and Java </a:t>
            </a:r>
            <a:r>
              <a:rPr lang="en-US" dirty="0" err="1" smtClean="0"/>
              <a:t>contrl</a:t>
            </a:r>
            <a:endParaRPr lang="en-US" dirty="0" smtClean="0"/>
          </a:p>
        </p:txBody>
      </p:sp>
      <p:sp>
        <p:nvSpPr>
          <p:cNvPr id="4" name="Slide Number Placeholder 3"/>
          <p:cNvSpPr>
            <a:spLocks noGrp="1"/>
          </p:cNvSpPr>
          <p:nvPr>
            <p:ph type="sldNum" sz="quarter" idx="12"/>
          </p:nvPr>
        </p:nvSpPr>
        <p:spPr/>
        <p:txBody>
          <a:bodyPr/>
          <a:lstStyle/>
          <a:p>
            <a:fld id="{2512825A-3602-4B7D-A150-73BA7EF9FCF4}"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 sector viruses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boot sector virus is a computer virus that infects a storage device's master boot record (MBR). </a:t>
            </a:r>
          </a:p>
          <a:p>
            <a:r>
              <a:rPr lang="en-US" dirty="0" smtClean="0"/>
              <a:t>It is not mandatory that a boot sector virus successfully boot the victim's PC to infect it. </a:t>
            </a:r>
          </a:p>
          <a:p>
            <a:r>
              <a:rPr lang="en-US" dirty="0" smtClean="0"/>
              <a:t>As a result, even non-bootable media can trigger the spread of boot sector viruses. </a:t>
            </a:r>
          </a:p>
          <a:p>
            <a:r>
              <a:rPr lang="en-US" dirty="0" smtClean="0"/>
              <a:t>These viruses copy their infected code either to the floppy disk's boot sector or to the hard disk's partition table. During start-up, the virus gets loaded to the computer's memory. As soon as the virus is saved to the memory, it infects the non-infected disks used by the system. </a:t>
            </a:r>
          </a:p>
          <a:p>
            <a:r>
              <a:rPr lang="en-US" dirty="0" smtClean="0"/>
              <a:t>The propagation of boot sector viruses has become very rare since the decline of floppy disks. Also, present-day operating systems include boot-sector safeguards that make it difficult for boot sector viruses to infect them.</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viruses</a:t>
            </a:r>
            <a:endParaRPr lang="en-US" dirty="0"/>
          </a:p>
        </p:txBody>
      </p:sp>
      <p:sp>
        <p:nvSpPr>
          <p:cNvPr id="3" name="Content Placeholder 2"/>
          <p:cNvSpPr>
            <a:spLocks noGrp="1"/>
          </p:cNvSpPr>
          <p:nvPr>
            <p:ph idx="1"/>
          </p:nvPr>
        </p:nvSpPr>
        <p:spPr/>
        <p:txBody>
          <a:bodyPr/>
          <a:lstStyle/>
          <a:p>
            <a:r>
              <a:rPr lang="en-US" dirty="0" smtClean="0"/>
              <a:t>A program virus becomes active when the program file (usually with extensions .BIN, .COM, .EXE, .OVL, .DRV) carrying the virus is opened. </a:t>
            </a:r>
          </a:p>
          <a:p>
            <a:r>
              <a:rPr lang="en-US" dirty="0" smtClean="0"/>
              <a:t>Once active, the virus will make copies of itself and will infect other programs on the computer.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Multipartite viruses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A multipartite virus is a fast-moving virus that uses file infectors or boot infectors to attack the boot sector and executable files simultaneously. </a:t>
            </a:r>
          </a:p>
          <a:p>
            <a:pPr algn="just"/>
            <a:r>
              <a:rPr lang="en-US" dirty="0" smtClean="0"/>
              <a:t>Most viruses either affect the boot sector, the system or the program files. </a:t>
            </a:r>
          </a:p>
          <a:p>
            <a:pPr algn="just"/>
            <a:r>
              <a:rPr lang="en-US" dirty="0" smtClean="0"/>
              <a:t>The multipartite virus can affect both the boot sector and the program files at the same time, thus causing more damage than any other kind of virus. </a:t>
            </a:r>
          </a:p>
          <a:p>
            <a:pPr algn="just"/>
            <a:r>
              <a:rPr lang="en-US" dirty="0" smtClean="0"/>
              <a:t>When the boot sector is infected, simply turning on the computer will trigger a boot sector virus because it latches on to the hard drive that contains the data that is needed to start the computer. Once the virus has been triggered, destructive payloads are launched throughout the program files.</a:t>
            </a:r>
          </a:p>
          <a:p>
            <a:pPr algn="just"/>
            <a:r>
              <a:rPr lang="en-US" dirty="0" smtClean="0"/>
              <a:t>A multipartite virus infects computer systems multiple times and at different times. In order for it to be eradicated, the entire virus must be removed from the system.</a:t>
            </a:r>
          </a:p>
          <a:p>
            <a:pPr algn="just"/>
            <a:r>
              <a:rPr lang="en-US" dirty="0" smtClean="0"/>
              <a:t>A multipartite virus is also known as a hybrid virus.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Fraud</a:t>
            </a:r>
            <a:endParaRPr lang="en-US" dirty="0"/>
          </a:p>
        </p:txBody>
      </p:sp>
      <p:sp>
        <p:nvSpPr>
          <p:cNvPr id="3" name="Content Placeholder 2"/>
          <p:cNvSpPr>
            <a:spLocks noGrp="1"/>
          </p:cNvSpPr>
          <p:nvPr>
            <p:ph idx="1"/>
          </p:nvPr>
        </p:nvSpPr>
        <p:spPr/>
        <p:txBody>
          <a:bodyPr/>
          <a:lstStyle/>
          <a:p>
            <a:r>
              <a:rPr lang="en-US" b="1" dirty="0" smtClean="0"/>
              <a:t>Traditional technique</a:t>
            </a:r>
          </a:p>
          <a:p>
            <a:pPr lvl="1"/>
            <a:r>
              <a:rPr lang="en-US" dirty="0" smtClean="0"/>
              <a:t>Application fraud: </a:t>
            </a:r>
            <a:r>
              <a:rPr lang="en-US" b="1" dirty="0" smtClean="0"/>
              <a:t>ID theft </a:t>
            </a:r>
            <a:r>
              <a:rPr lang="en-US" dirty="0" smtClean="0"/>
              <a:t>and </a:t>
            </a:r>
            <a:r>
              <a:rPr lang="en-US" b="1" dirty="0" smtClean="0"/>
              <a:t>Financial Fraud</a:t>
            </a:r>
          </a:p>
          <a:p>
            <a:r>
              <a:rPr lang="en-US" b="1" dirty="0" smtClean="0"/>
              <a:t>Modern technique</a:t>
            </a:r>
          </a:p>
          <a:p>
            <a:pPr lvl="1"/>
            <a:r>
              <a:rPr lang="en-US" dirty="0" smtClean="0"/>
              <a:t>Triangulation</a:t>
            </a:r>
          </a:p>
          <a:p>
            <a:pPr lvl="1"/>
            <a:r>
              <a:rPr lang="en-US" dirty="0" smtClean="0"/>
              <a:t>Credit Card generators</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Stealth viruses</a:t>
            </a:r>
            <a:endParaRPr lang="en-US" dirty="0"/>
          </a:p>
        </p:txBody>
      </p:sp>
      <p:sp>
        <p:nvSpPr>
          <p:cNvPr id="3" name="Content Placeholder 2"/>
          <p:cNvSpPr>
            <a:spLocks noGrp="1"/>
          </p:cNvSpPr>
          <p:nvPr>
            <p:ph idx="1"/>
          </p:nvPr>
        </p:nvSpPr>
        <p:spPr/>
        <p:txBody>
          <a:bodyPr>
            <a:normAutofit lnSpcReduction="10000"/>
          </a:bodyPr>
          <a:lstStyle/>
          <a:p>
            <a:r>
              <a:rPr lang="en-US" dirty="0" smtClean="0"/>
              <a:t>A stealth virus is a hidden computer virus that attacks operating system processes and averts typical anti-virus or anti-malware scans. Stealth viruses hide in files, partitions and boot sectors and are adept at deliberately avoiding detection. </a:t>
            </a:r>
            <a:br>
              <a:rPr lang="en-US" dirty="0" smtClean="0"/>
            </a:br>
            <a:r>
              <a:rPr lang="en-US" dirty="0" smtClean="0"/>
              <a:t/>
            </a:r>
            <a:br>
              <a:rPr lang="en-US" dirty="0" smtClean="0"/>
            </a:br>
            <a:r>
              <a:rPr lang="en-US" dirty="0" smtClean="0"/>
              <a:t>Stealth virus eradication requires advanced anti-virus software or a clean system reboot.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Polymorphic viruses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polymorphic virus is a complicated computer virus that affects data types and functions. </a:t>
            </a:r>
          </a:p>
          <a:p>
            <a:pPr algn="just"/>
            <a:r>
              <a:rPr lang="en-US" dirty="0" smtClean="0"/>
              <a:t>It is a self-encrypted virus designed to avoid detection by a scanner. </a:t>
            </a:r>
          </a:p>
          <a:p>
            <a:pPr algn="just"/>
            <a:r>
              <a:rPr lang="en-US" dirty="0" smtClean="0"/>
              <a:t>Upon infection, the polymorphic virus duplicates itself by creating usable, albeit slightly modified, copies of itself.</a:t>
            </a:r>
            <a:br>
              <a:rPr lang="en-US" dirty="0" smtClean="0"/>
            </a:br>
            <a:endParaRPr lang="en-US" dirty="0" smtClean="0"/>
          </a:p>
          <a:p>
            <a:pPr algn="just"/>
            <a:r>
              <a:rPr lang="en-US" dirty="0" smtClean="0"/>
              <a:t>Polymorphism, in computing terms, means that a single definition can be used with varying amounts of data. In order for scanners to detect this type of virus, brute-force programs must be written to combat and detect the polymorphic virus with novel variant configurations.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Macroviruses</a:t>
            </a:r>
            <a:endParaRPr lang="en-US" dirty="0"/>
          </a:p>
        </p:txBody>
      </p:sp>
      <p:sp>
        <p:nvSpPr>
          <p:cNvPr id="3" name="Content Placeholder 2"/>
          <p:cNvSpPr>
            <a:spLocks noGrp="1"/>
          </p:cNvSpPr>
          <p:nvPr>
            <p:ph idx="1"/>
          </p:nvPr>
        </p:nvSpPr>
        <p:spPr/>
        <p:txBody>
          <a:bodyPr/>
          <a:lstStyle/>
          <a:p>
            <a:r>
              <a:rPr lang="en-US" b="1" dirty="0" smtClean="0"/>
              <a:t>A macro virus is a computer virus that "infects" a Microsoft Word or similar application and causes a sequence of actions to be performed automatically when the application is started or something else triggers it.</a:t>
            </a:r>
          </a:p>
          <a:p>
            <a:pPr>
              <a:buNone/>
            </a:pP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Active X and Java </a:t>
            </a:r>
            <a:r>
              <a:rPr lang="en-US" dirty="0" err="1" smtClean="0"/>
              <a:t>contrl</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ActiveX and Java were created for web page designers to incorporate a wide array of impressive effects on web pages, giving movement and added dimension to the previously "flat" web pages.</a:t>
            </a:r>
          </a:p>
          <a:p>
            <a:pPr algn="just"/>
            <a:r>
              <a:rPr lang="en-US" dirty="0" smtClean="0"/>
              <a:t>To operate properly, these ActiveX controls and Java applets need to gain access to your hard disk. Insufficient memory and bandwidth problems necessitate this approach. Although this desktop access provides a wealth of beneficial applications of these controls and applets, malicious code developers have the same access. They are now using it to read and delete or corrupt files, access RAM, and even access files on computers attached via a LAN.</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gend of the Trojan War (Beware of Greeks Bearing Gifts) Illustration"/>
          <p:cNvPicPr>
            <a:picLocks noChangeAspect="1" noChangeArrowheads="1"/>
          </p:cNvPicPr>
          <p:nvPr/>
        </p:nvPicPr>
        <p:blipFill>
          <a:blip r:embed="rId2"/>
          <a:srcRect/>
          <a:stretch>
            <a:fillRect/>
          </a:stretch>
        </p:blipFill>
        <p:spPr bwMode="auto">
          <a:xfrm>
            <a:off x="6734175" y="4419600"/>
            <a:ext cx="2409825" cy="2438400"/>
          </a:xfrm>
          <a:prstGeom prst="rect">
            <a:avLst/>
          </a:prstGeom>
          <a:noFill/>
        </p:spPr>
      </p:pic>
      <p:sp>
        <p:nvSpPr>
          <p:cNvPr id="2" name="Title 1"/>
          <p:cNvSpPr>
            <a:spLocks noGrp="1"/>
          </p:cNvSpPr>
          <p:nvPr>
            <p:ph type="title"/>
          </p:nvPr>
        </p:nvSpPr>
        <p:spPr/>
        <p:txBody>
          <a:bodyPr/>
          <a:lstStyle/>
          <a:p>
            <a:r>
              <a:rPr lang="en-US" dirty="0" smtClean="0"/>
              <a:t>6. Trojan horses and Backdoors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Trojan horse</a:t>
            </a:r>
            <a:r>
              <a:rPr lang="en-US" dirty="0" smtClean="0"/>
              <a:t>, or </a:t>
            </a:r>
            <a:r>
              <a:rPr lang="en-US" b="1" dirty="0" smtClean="0"/>
              <a:t>Trojan</a:t>
            </a:r>
            <a:r>
              <a:rPr lang="en-US" dirty="0" smtClean="0"/>
              <a:t>, in computing is generally a non-self-replicating type of malware program containing malicious code that, when executed, carries out actions determined by the nature of the Trojan, typically causing loss or theft of data, and possible system harm</a:t>
            </a:r>
            <a:endParaRPr lang="en-US" dirty="0"/>
          </a:p>
        </p:txBody>
      </p:sp>
      <p:sp>
        <p:nvSpPr>
          <p:cNvPr id="5" name="Slide Number Placeholder 4"/>
          <p:cNvSpPr>
            <a:spLocks noGrp="1"/>
          </p:cNvSpPr>
          <p:nvPr>
            <p:ph type="sldNum" sz="quarter" idx="12"/>
          </p:nvPr>
        </p:nvSpPr>
        <p:spPr/>
        <p:txBody>
          <a:bodyPr/>
          <a:lstStyle/>
          <a:p>
            <a:fld id="{2512825A-3602-4B7D-A150-73BA7EF9FCF4}"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threats by </a:t>
            </a:r>
            <a:r>
              <a:rPr lang="en-US" dirty="0" err="1" smtClean="0"/>
              <a:t>trojans</a:t>
            </a:r>
            <a:endParaRPr lang="en-US" dirty="0"/>
          </a:p>
        </p:txBody>
      </p:sp>
      <p:sp>
        <p:nvSpPr>
          <p:cNvPr id="3" name="Content Placeholder 2"/>
          <p:cNvSpPr>
            <a:spLocks noGrp="1"/>
          </p:cNvSpPr>
          <p:nvPr>
            <p:ph idx="1"/>
          </p:nvPr>
        </p:nvSpPr>
        <p:spPr>
          <a:xfrm>
            <a:off x="1435608" y="1447800"/>
            <a:ext cx="7498080" cy="5029200"/>
          </a:xfrm>
        </p:spPr>
        <p:txBody>
          <a:bodyPr>
            <a:normAutofit fontScale="70000" lnSpcReduction="20000"/>
          </a:bodyPr>
          <a:lstStyle/>
          <a:p>
            <a:r>
              <a:rPr lang="en-US" dirty="0" smtClean="0"/>
              <a:t>Erase, overwrite or corrupt data on a computer</a:t>
            </a:r>
          </a:p>
          <a:p>
            <a:r>
              <a:rPr lang="en-US" dirty="0" smtClean="0"/>
              <a:t>Help to spread other malware such as viruses- dropper </a:t>
            </a:r>
            <a:r>
              <a:rPr lang="en-US" dirty="0" err="1" smtClean="0"/>
              <a:t>trojan</a:t>
            </a:r>
            <a:endParaRPr lang="en-US" dirty="0" smtClean="0"/>
          </a:p>
          <a:p>
            <a:r>
              <a:rPr lang="en-US" dirty="0" smtClean="0"/>
              <a:t>Deactivate or interface with antivirus and firewall programs</a:t>
            </a:r>
          </a:p>
          <a:p>
            <a:r>
              <a:rPr lang="en-US" dirty="0" smtClean="0"/>
              <a:t>Allow remote access to your computer- remote access </a:t>
            </a:r>
            <a:r>
              <a:rPr lang="en-US" dirty="0" err="1" smtClean="0"/>
              <a:t>trojan</a:t>
            </a:r>
            <a:endParaRPr lang="en-US" dirty="0" smtClean="0"/>
          </a:p>
          <a:p>
            <a:r>
              <a:rPr lang="en-US" dirty="0" smtClean="0"/>
              <a:t>Upload and download files</a:t>
            </a:r>
          </a:p>
          <a:p>
            <a:r>
              <a:rPr lang="en-US" dirty="0" smtClean="0"/>
              <a:t>Gather E-mail address and use for spam</a:t>
            </a:r>
          </a:p>
          <a:p>
            <a:r>
              <a:rPr lang="en-US" dirty="0" smtClean="0"/>
              <a:t>Log keystrokes to steal information – </a:t>
            </a:r>
            <a:r>
              <a:rPr lang="en-US" dirty="0" err="1" smtClean="0"/>
              <a:t>pwds</a:t>
            </a:r>
            <a:r>
              <a:rPr lang="en-US" dirty="0" smtClean="0"/>
              <a:t>, CC numbers</a:t>
            </a:r>
          </a:p>
          <a:p>
            <a:r>
              <a:rPr lang="en-US" dirty="0" smtClean="0"/>
              <a:t>Copy fake links to false websites</a:t>
            </a:r>
          </a:p>
          <a:p>
            <a:r>
              <a:rPr lang="en-US" dirty="0" smtClean="0"/>
              <a:t>slowdown, restart or shutdown the system</a:t>
            </a:r>
          </a:p>
          <a:p>
            <a:r>
              <a:rPr lang="en-US" dirty="0" smtClean="0"/>
              <a:t>Disable task manager</a:t>
            </a:r>
          </a:p>
          <a:p>
            <a:r>
              <a:rPr lang="en-US" dirty="0" smtClean="0"/>
              <a:t>Disable the control panel</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security-faqs.com/wp-content/uploads/2010/05/back-door-risks.jpg"/>
          <p:cNvPicPr>
            <a:picLocks noChangeAspect="1" noChangeArrowheads="1"/>
          </p:cNvPicPr>
          <p:nvPr/>
        </p:nvPicPr>
        <p:blipFill>
          <a:blip r:embed="rId2"/>
          <a:srcRect/>
          <a:stretch>
            <a:fillRect/>
          </a:stretch>
        </p:blipFill>
        <p:spPr bwMode="auto">
          <a:xfrm>
            <a:off x="6858000" y="0"/>
            <a:ext cx="2286000" cy="1829731"/>
          </a:xfrm>
          <a:prstGeom prst="rect">
            <a:avLst/>
          </a:prstGeom>
          <a:noFill/>
        </p:spPr>
      </p:pic>
      <p:sp>
        <p:nvSpPr>
          <p:cNvPr id="2" name="Title 1"/>
          <p:cNvSpPr>
            <a:spLocks noGrp="1"/>
          </p:cNvSpPr>
          <p:nvPr>
            <p:ph type="title"/>
          </p:nvPr>
        </p:nvSpPr>
        <p:spPr/>
        <p:txBody>
          <a:bodyPr/>
          <a:lstStyle/>
          <a:p>
            <a:r>
              <a:rPr lang="en-US" dirty="0" smtClean="0"/>
              <a:t>Backdoors </a:t>
            </a:r>
            <a:endParaRPr lang="en-US" dirty="0"/>
          </a:p>
        </p:txBody>
      </p:sp>
      <p:sp>
        <p:nvSpPr>
          <p:cNvPr id="3" name="Content Placeholder 2"/>
          <p:cNvSpPr>
            <a:spLocks noGrp="1"/>
          </p:cNvSpPr>
          <p:nvPr>
            <p:ph idx="1"/>
          </p:nvPr>
        </p:nvSpPr>
        <p:spPr>
          <a:xfrm>
            <a:off x="1447800" y="1676400"/>
            <a:ext cx="7498080" cy="4800600"/>
          </a:xfrm>
        </p:spPr>
        <p:txBody>
          <a:bodyPr>
            <a:normAutofit fontScale="85000" lnSpcReduction="10000"/>
          </a:bodyPr>
          <a:lstStyle/>
          <a:p>
            <a:pPr algn="just"/>
            <a:r>
              <a:rPr lang="en-US" dirty="0" smtClean="0"/>
              <a:t>A </a:t>
            </a:r>
            <a:r>
              <a:rPr lang="en-US" b="1" dirty="0" smtClean="0"/>
              <a:t>backdoor</a:t>
            </a:r>
            <a:r>
              <a:rPr lang="en-US" dirty="0" smtClean="0"/>
              <a:t> in a computer system is a method of bypassing normal authentication, securing unauthorized remote access to a computer, obtaining access to plaintext, and so on, while attempting to remain undetected.</a:t>
            </a:r>
          </a:p>
          <a:p>
            <a:pPr algn="just"/>
            <a:r>
              <a:rPr lang="en-US" dirty="0" smtClean="0"/>
              <a:t>Also called a </a:t>
            </a:r>
            <a:r>
              <a:rPr lang="en-US" i="1" dirty="0" smtClean="0"/>
              <a:t>trapdoor</a:t>
            </a:r>
            <a:r>
              <a:rPr lang="en-US" dirty="0" smtClean="0"/>
              <a:t>. An undocumented way of gaining access to a program, online service or an entire computer system. </a:t>
            </a:r>
          </a:p>
          <a:p>
            <a:pPr algn="just"/>
            <a:r>
              <a:rPr lang="en-US" dirty="0" smtClean="0"/>
              <a:t>The backdoor is written by the programmer who creates the code for the program. It is often only known by the programmer. A backdoor is a potential security risk.</a:t>
            </a:r>
            <a:endParaRPr lang="en-US" dirty="0"/>
          </a:p>
        </p:txBody>
      </p:sp>
      <p:sp>
        <p:nvSpPr>
          <p:cNvPr id="5" name="Slide Number Placeholder 4"/>
          <p:cNvSpPr>
            <a:spLocks noGrp="1"/>
          </p:cNvSpPr>
          <p:nvPr>
            <p:ph type="sldNum" sz="quarter" idx="12"/>
          </p:nvPr>
        </p:nvSpPr>
        <p:spPr/>
        <p:txBody>
          <a:bodyPr/>
          <a:lstStyle/>
          <a:p>
            <a:fld id="{2512825A-3602-4B7D-A150-73BA7EF9FCF4}"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backdoors</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Allows an attacker to </a:t>
            </a:r>
          </a:p>
          <a:p>
            <a:r>
              <a:rPr lang="en-US" dirty="0" smtClean="0"/>
              <a:t>create, delete, rename, copy or edit any file</a:t>
            </a:r>
          </a:p>
          <a:p>
            <a:r>
              <a:rPr lang="en-US" dirty="0" smtClean="0"/>
              <a:t>Execute commands to change system settings</a:t>
            </a:r>
          </a:p>
          <a:p>
            <a:r>
              <a:rPr lang="en-US" dirty="0" smtClean="0"/>
              <a:t>Alter the windows registry</a:t>
            </a:r>
          </a:p>
          <a:p>
            <a:r>
              <a:rPr lang="en-US" dirty="0" smtClean="0"/>
              <a:t>Run, control and terminate applications</a:t>
            </a:r>
          </a:p>
          <a:p>
            <a:r>
              <a:rPr lang="en-US" dirty="0" smtClean="0"/>
              <a:t>Install arbitrary software and parasites</a:t>
            </a:r>
          </a:p>
          <a:p>
            <a:r>
              <a:rPr lang="en-US" dirty="0" smtClean="0"/>
              <a:t>Control computer hardware devices, </a:t>
            </a:r>
          </a:p>
          <a:p>
            <a:r>
              <a:rPr lang="en-US" dirty="0" smtClean="0"/>
              <a:t>Shutdown or restart computer</a:t>
            </a:r>
          </a:p>
          <a:p>
            <a:pPr>
              <a:buNone/>
            </a:pP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backdoors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Steals sensitive personal information, valuable documents, passwords, login name…</a:t>
            </a:r>
          </a:p>
          <a:p>
            <a:r>
              <a:rPr lang="en-US" dirty="0" smtClean="0"/>
              <a:t>Records keystrokes, captures screenshots</a:t>
            </a:r>
          </a:p>
          <a:p>
            <a:r>
              <a:rPr lang="en-US" dirty="0" smtClean="0"/>
              <a:t>Sends gathered data to predefined E-mail addresses</a:t>
            </a:r>
          </a:p>
          <a:p>
            <a:r>
              <a:rPr lang="en-US" dirty="0" smtClean="0"/>
              <a:t>Infects files, corrupts installed apps, damages entire system</a:t>
            </a:r>
          </a:p>
          <a:p>
            <a:r>
              <a:rPr lang="en-US" dirty="0" smtClean="0"/>
              <a:t>Distributes infected files to remote computers</a:t>
            </a:r>
          </a:p>
          <a:p>
            <a:r>
              <a:rPr lang="en-US" dirty="0" smtClean="0"/>
              <a:t>Installs hidden FTP server</a:t>
            </a:r>
          </a:p>
          <a:p>
            <a:r>
              <a:rPr lang="en-US" dirty="0" smtClean="0"/>
              <a:t>Degrades internet connection and overall system performance</a:t>
            </a:r>
          </a:p>
          <a:p>
            <a:r>
              <a:rPr lang="en-US" dirty="0" smtClean="0"/>
              <a:t>Decreases system security</a:t>
            </a:r>
          </a:p>
          <a:p>
            <a:r>
              <a:rPr lang="en-US" dirty="0" smtClean="0"/>
              <a:t>Provides no uninstall feature, hides processes, files and other objects</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lstStyle/>
          <a:p>
            <a:r>
              <a:rPr lang="en-US" dirty="0" smtClean="0"/>
              <a:t>Examples of Backdoor </a:t>
            </a:r>
            <a:r>
              <a:rPr lang="en-US" dirty="0" err="1" smtClean="0"/>
              <a:t>trojans</a:t>
            </a:r>
            <a:endParaRPr lang="en-US" dirty="0"/>
          </a:p>
        </p:txBody>
      </p:sp>
      <p:sp>
        <p:nvSpPr>
          <p:cNvPr id="3" name="Content Placeholder 2"/>
          <p:cNvSpPr>
            <a:spLocks noGrp="1"/>
          </p:cNvSpPr>
          <p:nvPr>
            <p:ph idx="1"/>
          </p:nvPr>
        </p:nvSpPr>
        <p:spPr>
          <a:xfrm>
            <a:off x="1295400" y="1143000"/>
            <a:ext cx="7498080" cy="5181600"/>
          </a:xfrm>
        </p:spPr>
        <p:txBody>
          <a:bodyPr>
            <a:normAutofit fontScale="92500" lnSpcReduction="20000"/>
          </a:bodyPr>
          <a:lstStyle/>
          <a:p>
            <a:pPr algn="just"/>
            <a:r>
              <a:rPr lang="en-US" b="1" dirty="0" smtClean="0"/>
              <a:t>Back Orifice </a:t>
            </a:r>
            <a:r>
              <a:rPr lang="en-US" dirty="0" smtClean="0"/>
              <a:t>: for remote system administration</a:t>
            </a:r>
          </a:p>
          <a:p>
            <a:pPr algn="just"/>
            <a:r>
              <a:rPr lang="en-US" b="1" dirty="0" err="1" smtClean="0"/>
              <a:t>Bifrost</a:t>
            </a:r>
            <a:r>
              <a:rPr lang="en-US" b="1" dirty="0" smtClean="0"/>
              <a:t> </a:t>
            </a:r>
            <a:r>
              <a:rPr lang="en-US" dirty="0" smtClean="0"/>
              <a:t>: can infect Win95 through Vista, execute arbitrary code </a:t>
            </a:r>
          </a:p>
          <a:p>
            <a:pPr algn="just"/>
            <a:r>
              <a:rPr lang="en-US" b="1" dirty="0" smtClean="0"/>
              <a:t>SAP backdoors </a:t>
            </a:r>
            <a:r>
              <a:rPr lang="en-US" dirty="0" smtClean="0"/>
              <a:t>: infects SAP business objects</a:t>
            </a:r>
          </a:p>
          <a:p>
            <a:pPr algn="just"/>
            <a:r>
              <a:rPr lang="en-US" b="1" dirty="0" err="1" smtClean="0"/>
              <a:t>Onapsis</a:t>
            </a:r>
            <a:r>
              <a:rPr lang="en-US" b="1" dirty="0" smtClean="0"/>
              <a:t> </a:t>
            </a:r>
            <a:r>
              <a:rPr lang="en-US" b="1" dirty="0" err="1" smtClean="0"/>
              <a:t>Bizploit</a:t>
            </a:r>
            <a:r>
              <a:rPr lang="en-US" b="1" dirty="0" smtClean="0"/>
              <a:t>: </a:t>
            </a:r>
            <a:r>
              <a:rPr lang="en-US" dirty="0" err="1" smtClean="0"/>
              <a:t>Onapsis</a:t>
            </a:r>
            <a:r>
              <a:rPr lang="en-US" dirty="0" smtClean="0"/>
              <a:t> </a:t>
            </a:r>
            <a:r>
              <a:rPr lang="en-US" dirty="0" err="1" smtClean="0"/>
              <a:t>Bizploit</a:t>
            </a:r>
            <a:r>
              <a:rPr lang="en-US" dirty="0" smtClean="0"/>
              <a:t> is an SAP penetration testing framework to assist security professionals in the discovery, exploration, vulnerability assessment and exploitation phases of specialized SAP security assessment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challenges posed by mobile devices:</a:t>
            </a:r>
            <a:endParaRPr lang="en-US" dirty="0"/>
          </a:p>
        </p:txBody>
      </p:sp>
      <p:sp>
        <p:nvSpPr>
          <p:cNvPr id="3" name="Content Placeholder 2"/>
          <p:cNvSpPr>
            <a:spLocks noGrp="1"/>
          </p:cNvSpPr>
          <p:nvPr>
            <p:ph idx="1"/>
          </p:nvPr>
        </p:nvSpPr>
        <p:spPr/>
        <p:txBody>
          <a:bodyPr/>
          <a:lstStyle/>
          <a:p>
            <a:r>
              <a:rPr lang="en-US" dirty="0" smtClean="0"/>
              <a:t>One at the device level: </a:t>
            </a:r>
            <a:r>
              <a:rPr lang="en-US" b="1" dirty="0" err="1" smtClean="0"/>
              <a:t>microchallenges</a:t>
            </a:r>
            <a:endParaRPr lang="en-US" b="1" dirty="0" smtClean="0"/>
          </a:p>
          <a:p>
            <a:r>
              <a:rPr lang="en-US" dirty="0" smtClean="0"/>
              <a:t>Another at the organization level: </a:t>
            </a:r>
            <a:r>
              <a:rPr lang="en-US" b="1" dirty="0" err="1" smtClean="0"/>
              <a:t>macrochallenges</a:t>
            </a:r>
            <a:endParaRPr lang="en-US" b="1"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protect from Trojan Horses and backdoors</a:t>
            </a:r>
            <a:endParaRPr lang="en-US" dirty="0"/>
          </a:p>
        </p:txBody>
      </p:sp>
      <p:sp>
        <p:nvSpPr>
          <p:cNvPr id="3" name="Content Placeholder 2"/>
          <p:cNvSpPr>
            <a:spLocks noGrp="1"/>
          </p:cNvSpPr>
          <p:nvPr>
            <p:ph idx="1"/>
          </p:nvPr>
        </p:nvSpPr>
        <p:spPr>
          <a:xfrm>
            <a:off x="1447800" y="2057400"/>
            <a:ext cx="7498080" cy="4800600"/>
          </a:xfrm>
        </p:spPr>
        <p:txBody>
          <a:bodyPr/>
          <a:lstStyle/>
          <a:p>
            <a:r>
              <a:rPr lang="en-US" dirty="0" smtClean="0"/>
              <a:t>Stay away from suspect websites/ links</a:t>
            </a:r>
          </a:p>
          <a:p>
            <a:pPr>
              <a:buNone/>
            </a:pPr>
            <a:endParaRPr lang="en-US" dirty="0" smtClean="0"/>
          </a:p>
          <a:p>
            <a:r>
              <a:rPr lang="en-US" dirty="0" smtClean="0"/>
              <a:t>Surf on the web cautiously : avoid P2P networks</a:t>
            </a:r>
          </a:p>
          <a:p>
            <a:pPr>
              <a:buNone/>
            </a:pPr>
            <a:endParaRPr lang="en-US" dirty="0" smtClean="0"/>
          </a:p>
          <a:p>
            <a:r>
              <a:rPr lang="en-US" dirty="0" smtClean="0"/>
              <a:t>Install antivirus/ Trojan remover software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Steganography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Steganography (from Greek </a:t>
            </a:r>
            <a:r>
              <a:rPr lang="en-US" dirty="0" err="1" smtClean="0"/>
              <a:t>steganos</a:t>
            </a:r>
            <a:r>
              <a:rPr lang="en-US" dirty="0" smtClean="0"/>
              <a:t>, or "covered," and </a:t>
            </a:r>
            <a:r>
              <a:rPr lang="en-US" dirty="0" err="1" smtClean="0"/>
              <a:t>graphie</a:t>
            </a:r>
            <a:r>
              <a:rPr lang="en-US" dirty="0" smtClean="0"/>
              <a:t>, or "writing") is the hiding of a secret message within an ordinary message and the extraction of it at its destination.</a:t>
            </a:r>
          </a:p>
          <a:p>
            <a:pPr algn="just"/>
            <a:r>
              <a:rPr lang="en-US" dirty="0" smtClean="0"/>
              <a:t>Steganography takes cryptography a step farther by hiding an encrypted message so that no one suspects it exists. Ideally, anyone scanning your data will fail to know it contains encrypted data.</a:t>
            </a:r>
          </a:p>
          <a:p>
            <a:pPr algn="just"/>
            <a:r>
              <a:rPr lang="en-US" dirty="0" smtClean="0"/>
              <a:t>Other names: data hiding,  information hiding, digital watermarking</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http://www.easysector.com/secretlayer/img/stega-per-pics.png"/>
          <p:cNvPicPr>
            <a:picLocks noChangeAspect="1" noChangeArrowheads="1"/>
          </p:cNvPicPr>
          <p:nvPr/>
        </p:nvPicPr>
        <p:blipFill>
          <a:blip r:embed="rId2"/>
          <a:srcRect/>
          <a:stretch>
            <a:fillRect/>
          </a:stretch>
        </p:blipFill>
        <p:spPr bwMode="auto">
          <a:xfrm>
            <a:off x="2667000" y="3390900"/>
            <a:ext cx="4943475" cy="3467100"/>
          </a:xfrm>
          <a:prstGeom prst="rect">
            <a:avLst/>
          </a:prstGeom>
          <a:noFill/>
        </p:spPr>
      </p:pic>
      <p:pic>
        <p:nvPicPr>
          <p:cNvPr id="1028" name="Picture 4" descr="Image result for Steganography"/>
          <p:cNvPicPr>
            <a:picLocks noChangeAspect="1" noChangeArrowheads="1"/>
          </p:cNvPicPr>
          <p:nvPr/>
        </p:nvPicPr>
        <p:blipFill>
          <a:blip r:embed="rId3"/>
          <a:srcRect/>
          <a:stretch>
            <a:fillRect/>
          </a:stretch>
        </p:blipFill>
        <p:spPr bwMode="auto">
          <a:xfrm>
            <a:off x="2819400" y="-304800"/>
            <a:ext cx="4724400" cy="3627906"/>
          </a:xfrm>
          <a:prstGeom prst="rect">
            <a:avLst/>
          </a:prstGeom>
          <a:noFill/>
        </p:spPr>
      </p:pic>
      <p:sp>
        <p:nvSpPr>
          <p:cNvPr id="6" name="Slide Number Placeholder 5"/>
          <p:cNvSpPr>
            <a:spLocks noGrp="1"/>
          </p:cNvSpPr>
          <p:nvPr>
            <p:ph type="sldNum" sz="quarter" idx="12"/>
          </p:nvPr>
        </p:nvSpPr>
        <p:spPr/>
        <p:txBody>
          <a:bodyPr/>
          <a:lstStyle/>
          <a:p>
            <a:fld id="{2512825A-3602-4B7D-A150-73BA7EF9FCF4}"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watermarking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Digital watermarking is the act of hiding a message (trademark) related to a digital signal (i.e. an image, song, video) within the signal itself. </a:t>
            </a:r>
          </a:p>
          <a:p>
            <a:r>
              <a:rPr lang="en-US" dirty="0" smtClean="0"/>
              <a:t>It is a concept closely related to steganography, in that they both hide a message inside a digital signal. </a:t>
            </a:r>
          </a:p>
          <a:p>
            <a:r>
              <a:rPr lang="en-US" dirty="0" smtClean="0"/>
              <a:t>However, what separates them is their goal. </a:t>
            </a:r>
          </a:p>
          <a:p>
            <a:r>
              <a:rPr lang="en-US" dirty="0" smtClean="0"/>
              <a:t>Watermarking tries to hide a message related to the actual content of the digital signal, </a:t>
            </a:r>
          </a:p>
          <a:p>
            <a:r>
              <a:rPr lang="en-US" dirty="0" smtClean="0"/>
              <a:t>while in steganography the digital signal has no relation to the message, and it is merely used as a cover to hide its existence. </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steganography and </a:t>
            </a:r>
            <a:r>
              <a:rPr lang="en-US" b="1" i="1" dirty="0" smtClean="0"/>
              <a:t>cryptography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Cryptography is the study of hiding information, while Steganography deals with composing hidden messages so that only the sender and the receiver know that the message even exists. </a:t>
            </a:r>
          </a:p>
          <a:p>
            <a:pPr algn="just"/>
            <a:r>
              <a:rPr lang="en-US" dirty="0" smtClean="0"/>
              <a:t>In Steganography, only the sender and the receiver know the existence of the message, whereas in cryptography the existence of the encrypted message is visible to the world. </a:t>
            </a:r>
          </a:p>
          <a:p>
            <a:pPr algn="just"/>
            <a:r>
              <a:rPr lang="en-US" dirty="0" smtClean="0"/>
              <a:t>Due to this, Steganography removes the unwanted attention coming to the hidden message.</a:t>
            </a:r>
          </a:p>
          <a:p>
            <a:pPr algn="just"/>
            <a:r>
              <a:rPr lang="en-US" dirty="0" smtClean="0"/>
              <a:t>Cryptographic methods try to protect the content of a message, while Steganography uses methods that would hide both the message as well as the content. </a:t>
            </a:r>
          </a:p>
          <a:p>
            <a:pPr algn="just"/>
            <a:r>
              <a:rPr lang="en-US" dirty="0" smtClean="0"/>
              <a:t>By combining Steganography and Cryptography one can achieve better security.</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Steganalysis</a:t>
            </a:r>
            <a:r>
              <a:rPr lang="en-US" dirty="0" smtClean="0"/>
              <a:t> </a:t>
            </a:r>
            <a:endParaRPr lang="en-US" dirty="0"/>
          </a:p>
        </p:txBody>
      </p:sp>
      <p:sp>
        <p:nvSpPr>
          <p:cNvPr id="3" name="Content Placeholder 2"/>
          <p:cNvSpPr>
            <a:spLocks noGrp="1"/>
          </p:cNvSpPr>
          <p:nvPr>
            <p:ph idx="1"/>
          </p:nvPr>
        </p:nvSpPr>
        <p:spPr/>
        <p:txBody>
          <a:bodyPr/>
          <a:lstStyle/>
          <a:p>
            <a:pPr algn="just"/>
            <a:r>
              <a:rPr lang="en-US" b="1" dirty="0" err="1" smtClean="0"/>
              <a:t>Steganalysis</a:t>
            </a:r>
            <a:r>
              <a:rPr lang="en-US" dirty="0" smtClean="0"/>
              <a:t> is the study of detecting messages hidden using steganography;</a:t>
            </a:r>
          </a:p>
          <a:p>
            <a:pPr algn="just"/>
            <a:r>
              <a:rPr lang="en-US" dirty="0" smtClean="0"/>
              <a:t>The goal of </a:t>
            </a:r>
            <a:r>
              <a:rPr lang="en-US" dirty="0" err="1" smtClean="0"/>
              <a:t>steganalysis</a:t>
            </a:r>
            <a:r>
              <a:rPr lang="en-US" dirty="0" smtClean="0"/>
              <a:t> is to identify suspected packages, determine whether or not they have a payload encoded into them, and, if possible, recover that payload.</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8.DoS and </a:t>
            </a:r>
            <a:r>
              <a:rPr lang="en-US" dirty="0" err="1" smtClean="0"/>
              <a:t>DDoS</a:t>
            </a:r>
            <a:r>
              <a:rPr lang="en-US" dirty="0" smtClean="0"/>
              <a:t> attacks</a:t>
            </a:r>
            <a:endParaRPr lang="en-US" dirty="0"/>
          </a:p>
        </p:txBody>
      </p:sp>
      <p:sp>
        <p:nvSpPr>
          <p:cNvPr id="3" name="Content Placeholder 2"/>
          <p:cNvSpPr>
            <a:spLocks noGrp="1"/>
          </p:cNvSpPr>
          <p:nvPr>
            <p:ph idx="1"/>
          </p:nvPr>
        </p:nvSpPr>
        <p:spPr/>
        <p:txBody>
          <a:bodyPr/>
          <a:lstStyle/>
          <a:p>
            <a:pPr algn="just"/>
            <a:r>
              <a:rPr lang="en-US" dirty="0" smtClean="0"/>
              <a:t>In computing, a </a:t>
            </a:r>
            <a:r>
              <a:rPr lang="en-US" b="1" dirty="0" smtClean="0"/>
              <a:t>denial-of-service</a:t>
            </a:r>
            <a:r>
              <a:rPr lang="en-US" dirty="0" smtClean="0"/>
              <a:t> (</a:t>
            </a:r>
            <a:r>
              <a:rPr lang="en-US" b="1" dirty="0" err="1" smtClean="0"/>
              <a:t>DoS</a:t>
            </a:r>
            <a:r>
              <a:rPr lang="en-US" dirty="0" smtClean="0"/>
              <a:t>) or distributed </a:t>
            </a:r>
            <a:r>
              <a:rPr lang="en-US" b="1" dirty="0" smtClean="0"/>
              <a:t>denial-of-service</a:t>
            </a:r>
            <a:r>
              <a:rPr lang="en-US" dirty="0" smtClean="0"/>
              <a:t> (</a:t>
            </a:r>
            <a:r>
              <a:rPr lang="en-US" b="1" dirty="0" err="1" smtClean="0"/>
              <a:t>DDoS</a:t>
            </a:r>
            <a:r>
              <a:rPr lang="en-US" dirty="0" smtClean="0"/>
              <a:t>) </a:t>
            </a:r>
            <a:r>
              <a:rPr lang="en-US" b="1" dirty="0" smtClean="0"/>
              <a:t>attack</a:t>
            </a:r>
            <a:r>
              <a:rPr lang="en-US" dirty="0" smtClean="0"/>
              <a:t> is an attempt to make a machine or network resource unavailable to its intended users. </a:t>
            </a:r>
          </a:p>
          <a:p>
            <a:pPr algn="just"/>
            <a:r>
              <a:rPr lang="en-US" dirty="0" smtClean="0"/>
              <a:t>A </a:t>
            </a:r>
            <a:r>
              <a:rPr lang="en-US" b="1" dirty="0" err="1" smtClean="0"/>
              <a:t>DoS</a:t>
            </a:r>
            <a:r>
              <a:rPr lang="en-US" b="1" dirty="0" smtClean="0"/>
              <a:t> attack</a:t>
            </a:r>
            <a:r>
              <a:rPr lang="en-US" dirty="0" smtClean="0"/>
              <a:t> generally consists of efforts to temporarily or indefinitely interrupt or suspend services of a host connected to the Internet.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 of </a:t>
            </a:r>
            <a:r>
              <a:rPr lang="en-US" dirty="0" err="1" smtClean="0"/>
              <a:t>DoS</a:t>
            </a:r>
            <a:r>
              <a:rPr lang="en-US" dirty="0" smtClean="0"/>
              <a:t> attacks</a:t>
            </a:r>
            <a:endParaRPr lang="en-US" dirty="0"/>
          </a:p>
        </p:txBody>
      </p:sp>
      <p:sp>
        <p:nvSpPr>
          <p:cNvPr id="3" name="Content Placeholder 2"/>
          <p:cNvSpPr>
            <a:spLocks noGrp="1"/>
          </p:cNvSpPr>
          <p:nvPr>
            <p:ph idx="1"/>
          </p:nvPr>
        </p:nvSpPr>
        <p:spPr/>
        <p:txBody>
          <a:bodyPr/>
          <a:lstStyle/>
          <a:p>
            <a:r>
              <a:rPr lang="en-US" dirty="0" smtClean="0"/>
              <a:t>Slow network performance</a:t>
            </a:r>
          </a:p>
          <a:p>
            <a:r>
              <a:rPr lang="en-US" dirty="0" smtClean="0"/>
              <a:t>Unavailability of a particular website</a:t>
            </a:r>
          </a:p>
          <a:p>
            <a:r>
              <a:rPr lang="en-US" dirty="0" smtClean="0"/>
              <a:t>Inability to access any website</a:t>
            </a:r>
          </a:p>
          <a:p>
            <a:r>
              <a:rPr lang="en-US" dirty="0" smtClean="0"/>
              <a:t>Dramatic increase in number of Spam E-mails received</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DoS</a:t>
            </a:r>
            <a:r>
              <a:rPr lang="en-US" dirty="0" smtClean="0"/>
              <a:t> attack may do the following</a:t>
            </a:r>
            <a:endParaRPr lang="en-US" dirty="0"/>
          </a:p>
        </p:txBody>
      </p:sp>
      <p:sp>
        <p:nvSpPr>
          <p:cNvPr id="3" name="Content Placeholder 2"/>
          <p:cNvSpPr>
            <a:spLocks noGrp="1"/>
          </p:cNvSpPr>
          <p:nvPr>
            <p:ph idx="1"/>
          </p:nvPr>
        </p:nvSpPr>
        <p:spPr/>
        <p:txBody>
          <a:bodyPr/>
          <a:lstStyle/>
          <a:p>
            <a:r>
              <a:rPr lang="en-US" dirty="0" smtClean="0"/>
              <a:t>Flood the traffic, thereby preventing network traffic</a:t>
            </a:r>
          </a:p>
          <a:p>
            <a:r>
              <a:rPr lang="en-US" dirty="0" smtClean="0"/>
              <a:t>Disrupt connections between two systems- preventing access to service</a:t>
            </a:r>
          </a:p>
          <a:p>
            <a:r>
              <a:rPr lang="en-US" dirty="0" smtClean="0"/>
              <a:t>Prevent a particular individual from accessing a service</a:t>
            </a:r>
          </a:p>
          <a:p>
            <a:r>
              <a:rPr lang="en-US" dirty="0" smtClean="0"/>
              <a:t>Disrupt service to a specific system or person</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512825A-3602-4B7D-A150-73BA7EF9FCF4}"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Well know challenges in mobile security: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Managing the registry setting and configuration</a:t>
            </a:r>
          </a:p>
          <a:p>
            <a:r>
              <a:rPr lang="en-US" dirty="0" smtClean="0"/>
              <a:t>Authentication Service Security</a:t>
            </a:r>
          </a:p>
          <a:p>
            <a:r>
              <a:rPr lang="en-US" dirty="0" smtClean="0"/>
              <a:t>Cryptography Security</a:t>
            </a:r>
          </a:p>
          <a:p>
            <a:r>
              <a:rPr lang="en-US" dirty="0" smtClean="0"/>
              <a:t>Lightweight Directory Access protocol(LADP) Security</a:t>
            </a:r>
          </a:p>
          <a:p>
            <a:r>
              <a:rPr lang="en-US" dirty="0" smtClean="0"/>
              <a:t>Remote Access Server(RAS) security</a:t>
            </a:r>
          </a:p>
          <a:p>
            <a:r>
              <a:rPr lang="en-US" dirty="0" smtClean="0"/>
              <a:t>Media Player Control Security</a:t>
            </a:r>
          </a:p>
          <a:p>
            <a:r>
              <a:rPr lang="en-US" dirty="0" smtClean="0"/>
              <a:t>Network Application Program Interface (API) security</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a:t>
            </a:r>
            <a:r>
              <a:rPr lang="en-US" dirty="0" err="1" smtClean="0"/>
              <a:t>DoS</a:t>
            </a:r>
            <a:endParaRPr lang="en-US" dirty="0"/>
          </a:p>
        </p:txBody>
      </p:sp>
      <p:sp>
        <p:nvSpPr>
          <p:cNvPr id="3" name="Content Placeholder 2"/>
          <p:cNvSpPr>
            <a:spLocks noGrp="1"/>
          </p:cNvSpPr>
          <p:nvPr>
            <p:ph idx="1"/>
          </p:nvPr>
        </p:nvSpPr>
        <p:spPr/>
        <p:txBody>
          <a:bodyPr/>
          <a:lstStyle/>
          <a:p>
            <a:r>
              <a:rPr lang="en-US" dirty="0" smtClean="0"/>
              <a:t>Bandwidth attacks</a:t>
            </a:r>
          </a:p>
          <a:p>
            <a:r>
              <a:rPr lang="en-US" dirty="0" smtClean="0"/>
              <a:t>Logic attacks</a:t>
            </a:r>
          </a:p>
          <a:p>
            <a:r>
              <a:rPr lang="en-US" dirty="0" smtClean="0"/>
              <a:t>Protocol attacks</a:t>
            </a:r>
          </a:p>
          <a:p>
            <a:r>
              <a:rPr lang="en-US" dirty="0" smtClean="0"/>
              <a:t>Unintentional </a:t>
            </a:r>
            <a:r>
              <a:rPr lang="en-US" dirty="0" err="1" smtClean="0"/>
              <a:t>DoS</a:t>
            </a:r>
            <a:r>
              <a:rPr lang="en-US" dirty="0" smtClean="0"/>
              <a:t> attack</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Bandwidth attacks</a:t>
            </a:r>
            <a:endParaRPr lang="en-US" dirty="0"/>
          </a:p>
        </p:txBody>
      </p:sp>
      <p:sp>
        <p:nvSpPr>
          <p:cNvPr id="3" name="Content Placeholder 2"/>
          <p:cNvSpPr>
            <a:spLocks noGrp="1"/>
          </p:cNvSpPr>
          <p:nvPr>
            <p:ph idx="1"/>
          </p:nvPr>
        </p:nvSpPr>
        <p:spPr/>
        <p:txBody>
          <a:bodyPr/>
          <a:lstStyle/>
          <a:p>
            <a:r>
              <a:rPr lang="en-US" dirty="0" smtClean="0"/>
              <a:t>The most common </a:t>
            </a:r>
            <a:r>
              <a:rPr lang="en-US" dirty="0" err="1" smtClean="0"/>
              <a:t>DoS</a:t>
            </a:r>
            <a:r>
              <a:rPr lang="en-US" dirty="0" smtClean="0"/>
              <a:t> attacks</a:t>
            </a:r>
          </a:p>
          <a:p>
            <a:r>
              <a:rPr lang="en-US" dirty="0" smtClean="0"/>
              <a:t>target the computer's network bandwidth or connectivity. </a:t>
            </a:r>
          </a:p>
          <a:p>
            <a:r>
              <a:rPr lang="en-US" dirty="0" smtClean="0"/>
              <a:t>Bandwidth attacks flood the network with such a high volume of traffic, that all available network resources are consumed and legitimate user requests can not get through.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attacks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An attacker sends more requests to a server than it can handle, usually in a relentless manner, until the server buckles and gives in to the attacker. Once this type of attack ends, the server can return to normal operation.</a:t>
            </a:r>
          </a:p>
          <a:p>
            <a:pPr algn="just"/>
            <a:r>
              <a:rPr lang="en-US" dirty="0" smtClean="0"/>
              <a:t>Generally, a logic attack requires your server to have a discoverable weakness that the attacker can locate and then use against it. </a:t>
            </a:r>
          </a:p>
          <a:p>
            <a:pPr algn="just"/>
            <a:r>
              <a:rPr lang="en-US" dirty="0" smtClean="0"/>
              <a:t>Because of this prerequisite, it is usually easy to prevent by keeping your server software and hardware up-to-date with the latest security patches and firmware respectively</a:t>
            </a:r>
            <a:br>
              <a:rPr lang="en-US" dirty="0" smtClean="0"/>
            </a:b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Protocol attacks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Denial of service attacks may take advantage of certain standard protocol features.</a:t>
            </a:r>
          </a:p>
          <a:p>
            <a:pPr algn="just"/>
            <a:r>
              <a:rPr lang="en-US" dirty="0" smtClean="0"/>
              <a:t>Several attacks capitalize on the fact that IP source addresses can be spoofed. </a:t>
            </a:r>
          </a:p>
          <a:p>
            <a:pPr algn="just"/>
            <a:r>
              <a:rPr lang="en-US" dirty="0" smtClean="0"/>
              <a:t>In addition, connection depletion attacks take advantage of the fact that many connection-oriented protocols require servers to maintain state information after a connection request is made but before the connection is fully established. </a:t>
            </a:r>
          </a:p>
          <a:p>
            <a:pPr algn="just"/>
            <a:r>
              <a:rPr lang="en-US" dirty="0" smtClean="0"/>
              <a:t>The most common connection depletion attack is SYN flooding</a:t>
            </a:r>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Unintentional </a:t>
            </a:r>
            <a:r>
              <a:rPr lang="en-US" dirty="0" err="1" smtClean="0"/>
              <a:t>DoS</a:t>
            </a:r>
            <a:r>
              <a:rPr lang="en-US" dirty="0" smtClean="0"/>
              <a:t> attack</a:t>
            </a:r>
            <a:endParaRPr lang="en-US" dirty="0"/>
          </a:p>
        </p:txBody>
      </p:sp>
      <p:sp>
        <p:nvSpPr>
          <p:cNvPr id="3" name="Content Placeholder 2"/>
          <p:cNvSpPr>
            <a:spLocks noGrp="1"/>
          </p:cNvSpPr>
          <p:nvPr>
            <p:ph idx="1"/>
          </p:nvPr>
        </p:nvSpPr>
        <p:spPr/>
        <p:txBody>
          <a:bodyPr/>
          <a:lstStyle/>
          <a:p>
            <a:pPr algn="just"/>
            <a:r>
              <a:rPr lang="en-US" dirty="0" smtClean="0"/>
              <a:t>This describes a situation where a website ends up denied, not due to a deliberate attack by a single individual or group of individuals, but simply due to a sudden enormous spike in popularity.</a:t>
            </a:r>
          </a:p>
          <a:p>
            <a:pPr algn="just"/>
            <a:r>
              <a:rPr lang="en-US" dirty="0" smtClean="0"/>
              <a:t> This can happen when an extremely popular website posts a prominent link to a second, less well-prepared site, for example, as part of a news story.</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or levels of </a:t>
            </a:r>
            <a:r>
              <a:rPr lang="en-US" dirty="0" err="1" smtClean="0"/>
              <a:t>DoS</a:t>
            </a:r>
            <a:r>
              <a:rPr lang="en-US" dirty="0" smtClean="0"/>
              <a:t> attacks</a:t>
            </a:r>
            <a:endParaRPr lang="en-US" dirty="0"/>
          </a:p>
        </p:txBody>
      </p:sp>
      <p:sp>
        <p:nvSpPr>
          <p:cNvPr id="3" name="Content Placeholder 2"/>
          <p:cNvSpPr>
            <a:spLocks noGrp="1"/>
          </p:cNvSpPr>
          <p:nvPr>
            <p:ph idx="1"/>
          </p:nvPr>
        </p:nvSpPr>
        <p:spPr/>
        <p:txBody>
          <a:bodyPr/>
          <a:lstStyle/>
          <a:p>
            <a:r>
              <a:rPr lang="en-US" dirty="0" smtClean="0"/>
              <a:t>Flood attack</a:t>
            </a:r>
          </a:p>
          <a:p>
            <a:r>
              <a:rPr lang="en-US" dirty="0" smtClean="0"/>
              <a:t>Ping of death attack</a:t>
            </a:r>
          </a:p>
          <a:p>
            <a:r>
              <a:rPr lang="en-US" dirty="0" smtClean="0"/>
              <a:t>SYN attack</a:t>
            </a:r>
          </a:p>
          <a:p>
            <a:r>
              <a:rPr lang="en-US" dirty="0" smtClean="0"/>
              <a:t>Teardrop attack </a:t>
            </a:r>
          </a:p>
          <a:p>
            <a:r>
              <a:rPr lang="en-US" dirty="0" smtClean="0"/>
              <a:t>Smurf attack</a:t>
            </a:r>
          </a:p>
          <a:p>
            <a:r>
              <a:rPr lang="en-US" dirty="0" smtClean="0"/>
              <a:t>nuke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Flood attack</a:t>
            </a:r>
            <a:br>
              <a:rPr lang="en-US" dirty="0" smtClean="0"/>
            </a:br>
            <a:endParaRPr lang="en-US" dirty="0"/>
          </a:p>
        </p:txBody>
      </p:sp>
      <p:sp>
        <p:nvSpPr>
          <p:cNvPr id="3" name="Content Placeholder 2"/>
          <p:cNvSpPr>
            <a:spLocks noGrp="1"/>
          </p:cNvSpPr>
          <p:nvPr>
            <p:ph idx="1"/>
          </p:nvPr>
        </p:nvSpPr>
        <p:spPr>
          <a:xfrm>
            <a:off x="1435608" y="990600"/>
            <a:ext cx="7498080" cy="5257800"/>
          </a:xfrm>
        </p:spPr>
        <p:txBody>
          <a:bodyPr>
            <a:normAutofit fontScale="85000" lnSpcReduction="10000"/>
          </a:bodyPr>
          <a:lstStyle/>
          <a:p>
            <a:pPr algn="just"/>
            <a:r>
              <a:rPr lang="en-US" dirty="0" smtClean="0"/>
              <a:t>Flooding is a </a:t>
            </a:r>
            <a:r>
              <a:rPr lang="en-US" dirty="0" smtClean="0">
                <a:hlinkClick r:id="rId2"/>
              </a:rPr>
              <a:t>Denial of Service</a:t>
            </a:r>
            <a:r>
              <a:rPr lang="en-US" dirty="0" smtClean="0"/>
              <a:t> (</a:t>
            </a:r>
            <a:r>
              <a:rPr lang="en-US" dirty="0" err="1" smtClean="0"/>
              <a:t>DoS</a:t>
            </a:r>
            <a:r>
              <a:rPr lang="en-US" dirty="0" smtClean="0"/>
              <a:t>) attack that is designed to bring a </a:t>
            </a:r>
            <a:r>
              <a:rPr lang="en-US" dirty="0" smtClean="0">
                <a:hlinkClick r:id="rId3"/>
              </a:rPr>
              <a:t>network</a:t>
            </a:r>
            <a:r>
              <a:rPr lang="en-US" dirty="0" smtClean="0"/>
              <a:t> or service down by flooding it with large amounts of </a:t>
            </a:r>
            <a:r>
              <a:rPr lang="en-US" dirty="0" smtClean="0">
                <a:hlinkClick r:id="rId4"/>
              </a:rPr>
              <a:t>traffic</a:t>
            </a:r>
            <a:r>
              <a:rPr lang="en-US" dirty="0" smtClean="0"/>
              <a:t>. </a:t>
            </a:r>
          </a:p>
          <a:p>
            <a:pPr algn="just"/>
            <a:r>
              <a:rPr lang="en-US" dirty="0" smtClean="0"/>
              <a:t>Flood attacks occur when a network or service becomes so weighed down with </a:t>
            </a:r>
            <a:r>
              <a:rPr lang="en-US" dirty="0" smtClean="0">
                <a:hlinkClick r:id="rId5"/>
              </a:rPr>
              <a:t>packets</a:t>
            </a:r>
            <a:r>
              <a:rPr lang="en-US" dirty="0" smtClean="0"/>
              <a:t> initiating incomplete connection requests that it can no longer process genuine connection requests. </a:t>
            </a:r>
          </a:p>
          <a:p>
            <a:pPr algn="just"/>
            <a:r>
              <a:rPr lang="en-US" dirty="0" smtClean="0"/>
              <a:t>By flooding a </a:t>
            </a:r>
            <a:r>
              <a:rPr lang="en-US" dirty="0" smtClean="0">
                <a:hlinkClick r:id="rId6"/>
              </a:rPr>
              <a:t>server</a:t>
            </a:r>
            <a:r>
              <a:rPr lang="en-US" dirty="0" smtClean="0"/>
              <a:t> or </a:t>
            </a:r>
            <a:r>
              <a:rPr lang="en-US" dirty="0" smtClean="0">
                <a:hlinkClick r:id="rId7"/>
              </a:rPr>
              <a:t>host</a:t>
            </a:r>
            <a:r>
              <a:rPr lang="en-US" dirty="0" smtClean="0"/>
              <a:t> with connections that cannot be completed, the flood attack eventually fills the hosts </a:t>
            </a:r>
            <a:r>
              <a:rPr lang="en-US" dirty="0" smtClean="0">
                <a:hlinkClick r:id="rId8"/>
              </a:rPr>
              <a:t>memory</a:t>
            </a:r>
            <a:r>
              <a:rPr lang="en-US" dirty="0" smtClean="0"/>
              <a:t> </a:t>
            </a:r>
            <a:r>
              <a:rPr lang="en-US" dirty="0" smtClean="0">
                <a:hlinkClick r:id="rId9"/>
              </a:rPr>
              <a:t>buffer</a:t>
            </a:r>
            <a:r>
              <a:rPr lang="en-US" dirty="0" smtClean="0"/>
              <a:t>. Once this buffer is full no further connections can be made, and the result is a Denial of Service.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ping of death attack</a:t>
            </a:r>
            <a:endParaRPr lang="en-US" dirty="0"/>
          </a:p>
        </p:txBody>
      </p:sp>
      <p:sp>
        <p:nvSpPr>
          <p:cNvPr id="3" name="Content Placeholder 2"/>
          <p:cNvSpPr>
            <a:spLocks noGrp="1"/>
          </p:cNvSpPr>
          <p:nvPr>
            <p:ph idx="1"/>
          </p:nvPr>
        </p:nvSpPr>
        <p:spPr/>
        <p:txBody>
          <a:bodyPr/>
          <a:lstStyle/>
          <a:p>
            <a:pPr algn="just"/>
            <a:r>
              <a:rPr lang="en-US" dirty="0" smtClean="0"/>
              <a:t>ping of death is a </a:t>
            </a:r>
            <a:r>
              <a:rPr lang="en-US" dirty="0" smtClean="0">
                <a:hlinkClick r:id="rId2"/>
              </a:rPr>
              <a:t>denial of service</a:t>
            </a:r>
            <a:r>
              <a:rPr lang="en-US" dirty="0" smtClean="0"/>
              <a:t> (</a:t>
            </a:r>
            <a:r>
              <a:rPr lang="en-US" dirty="0" err="1" smtClean="0"/>
              <a:t>DoS</a:t>
            </a:r>
            <a:r>
              <a:rPr lang="en-US" dirty="0" smtClean="0"/>
              <a:t>) attack caused by an attacker deliberately sending an </a:t>
            </a:r>
            <a:r>
              <a:rPr lang="en-US" dirty="0" smtClean="0">
                <a:hlinkClick r:id="rId3"/>
              </a:rPr>
              <a:t>IP</a:t>
            </a:r>
            <a:r>
              <a:rPr lang="en-US" dirty="0" smtClean="0"/>
              <a:t> packet larger than the 65,536 bytes allowed by the IP </a:t>
            </a:r>
            <a:r>
              <a:rPr lang="en-US" dirty="0" smtClean="0">
                <a:hlinkClick r:id="rId4"/>
              </a:rPr>
              <a:t>protocol</a:t>
            </a:r>
            <a:r>
              <a:rPr lang="en-US" dirty="0" smtClean="0"/>
              <a: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 attack</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SYN flood occurs when a host sends a flood of TCP/SYN packets, often with a forged sender address. </a:t>
            </a:r>
          </a:p>
          <a:p>
            <a:pPr algn="just"/>
            <a:r>
              <a:rPr lang="en-US" dirty="0" smtClean="0"/>
              <a:t>Each of these packets are handled like a connection request, causing the server to spawn a half-open connection, by sending back a TCP/SYN-ACK packet (Acknowledge), and waiting for a packet in response from the sender address (response to the ACK Packet). </a:t>
            </a:r>
          </a:p>
          <a:p>
            <a:pPr algn="just"/>
            <a:r>
              <a:rPr lang="en-US" dirty="0" smtClean="0"/>
              <a:t>However, because the sender address is forged, the response never comes. These half-open connections saturate the number of available connections the server can make, keeping it from responding to legitimate requests until after the attack ends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 attack</a:t>
            </a:r>
            <a:endParaRPr lang="en-US" dirty="0"/>
          </a:p>
        </p:txBody>
      </p:sp>
      <p:sp>
        <p:nvSpPr>
          <p:cNvPr id="3" name="Content Placeholder 2"/>
          <p:cNvSpPr>
            <a:spLocks noGrp="1"/>
          </p:cNvSpPr>
          <p:nvPr>
            <p:ph idx="1"/>
          </p:nvPr>
        </p:nvSpPr>
        <p:spPr/>
        <p:txBody>
          <a:bodyPr/>
          <a:lstStyle/>
          <a:p>
            <a:endParaRPr lang="en-US"/>
          </a:p>
        </p:txBody>
      </p:sp>
      <p:pic>
        <p:nvPicPr>
          <p:cNvPr id="63490" name="Picture 2"/>
          <p:cNvPicPr>
            <a:picLocks noChangeAspect="1" noChangeArrowheads="1"/>
          </p:cNvPicPr>
          <p:nvPr/>
        </p:nvPicPr>
        <p:blipFill>
          <a:blip r:embed="rId2"/>
          <a:srcRect/>
          <a:stretch>
            <a:fillRect/>
          </a:stretch>
        </p:blipFill>
        <p:spPr bwMode="auto">
          <a:xfrm>
            <a:off x="1247775" y="1143000"/>
            <a:ext cx="7896225" cy="52863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2512825A-3602-4B7D-A150-73BA7EF9FCF4}"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1.Registry settings for mobile devices: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Microsoft Active Sync : synchronize PCs and MS Outlook</a:t>
            </a:r>
          </a:p>
          <a:p>
            <a:r>
              <a:rPr lang="en-US" dirty="0" smtClean="0"/>
              <a:t>Gateway between Windows-Powered PC and Windows mobile-Powered device</a:t>
            </a:r>
          </a:p>
          <a:p>
            <a:r>
              <a:rPr lang="en-US" dirty="0" smtClean="0"/>
              <a:t>Enables transfer of Outlook information, MS Office documents, pictures, music, videos and applications</a:t>
            </a:r>
          </a:p>
          <a:p>
            <a:r>
              <a:rPr lang="en-US" dirty="0" smtClean="0"/>
              <a:t>Active sync can synchronize directly with MS Exchange Sever so that the user can keep their E-Mails, calendar, notes and contacts updated wirelessly.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Teardrop attack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teardrop attack is a denial of service (</a:t>
            </a:r>
            <a:r>
              <a:rPr lang="en-US" dirty="0" err="1" smtClean="0"/>
              <a:t>DoS</a:t>
            </a:r>
            <a:r>
              <a:rPr lang="en-US" dirty="0" smtClean="0"/>
              <a:t>) attack conducted by targeting TCP/IP fragmentation reassembly codes. </a:t>
            </a:r>
          </a:p>
          <a:p>
            <a:pPr algn="just"/>
            <a:r>
              <a:rPr lang="en-US" dirty="0" smtClean="0"/>
              <a:t>This attack causes fragmented packets to overlap one another on the host receipt; </a:t>
            </a:r>
          </a:p>
          <a:p>
            <a:pPr algn="just"/>
            <a:r>
              <a:rPr lang="en-US" dirty="0" smtClean="0"/>
              <a:t>the host attempts to reconstruct them during the process but fails. </a:t>
            </a:r>
          </a:p>
          <a:p>
            <a:pPr algn="just"/>
            <a:r>
              <a:rPr lang="en-US" dirty="0" smtClean="0"/>
              <a:t>Gigantic payloads are sent to the machine that is being targeted, causing system crashes.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Smurf attack</a:t>
            </a:r>
            <a:endParaRPr lang="en-US" dirty="0"/>
          </a:p>
        </p:txBody>
      </p:sp>
      <p:sp>
        <p:nvSpPr>
          <p:cNvPr id="3" name="Content Placeholder 2"/>
          <p:cNvSpPr>
            <a:spLocks noGrp="1"/>
          </p:cNvSpPr>
          <p:nvPr>
            <p:ph idx="1"/>
          </p:nvPr>
        </p:nvSpPr>
        <p:spPr/>
        <p:txBody>
          <a:bodyPr/>
          <a:lstStyle/>
          <a:p>
            <a:pPr algn="just"/>
            <a:r>
              <a:rPr lang="en-US" dirty="0" smtClean="0"/>
              <a:t>A </a:t>
            </a:r>
            <a:r>
              <a:rPr lang="en-US" dirty="0" err="1" smtClean="0"/>
              <a:t>smurf</a:t>
            </a:r>
            <a:r>
              <a:rPr lang="en-US" dirty="0" smtClean="0"/>
              <a:t> attack is a type of denial of service attack in which a system is flooded with spoofed ping messages. </a:t>
            </a:r>
          </a:p>
          <a:p>
            <a:pPr algn="just"/>
            <a:r>
              <a:rPr lang="en-US" dirty="0" smtClean="0"/>
              <a:t>This creates high computer network traffic on the victim’s network, which often renders it unresponsive.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Nuke </a:t>
            </a:r>
            <a:endParaRPr lang="en-US" dirty="0"/>
          </a:p>
        </p:txBody>
      </p:sp>
      <p:sp>
        <p:nvSpPr>
          <p:cNvPr id="3" name="Content Placeholder 2"/>
          <p:cNvSpPr>
            <a:spLocks noGrp="1"/>
          </p:cNvSpPr>
          <p:nvPr>
            <p:ph idx="1"/>
          </p:nvPr>
        </p:nvSpPr>
        <p:spPr/>
        <p:txBody>
          <a:bodyPr/>
          <a:lstStyle/>
          <a:p>
            <a:pPr algn="just"/>
            <a:r>
              <a:rPr lang="en-US" dirty="0" smtClean="0"/>
              <a:t>A Nuke is an old denial-of-service attack against </a:t>
            </a:r>
            <a:r>
              <a:rPr lang="en-US" dirty="0" smtClean="0">
                <a:hlinkClick r:id="rId2" tooltip="Computer networking"/>
              </a:rPr>
              <a:t>computer networks</a:t>
            </a:r>
            <a:r>
              <a:rPr lang="en-US" dirty="0" smtClean="0"/>
              <a:t> consisting of fragmented or otherwise invalid </a:t>
            </a:r>
            <a:r>
              <a:rPr lang="en-US" dirty="0" smtClean="0">
                <a:hlinkClick r:id="rId3" tooltip="Internet Control Message Protocol"/>
              </a:rPr>
              <a:t>ICMP</a:t>
            </a:r>
            <a:r>
              <a:rPr lang="en-US" dirty="0" smtClean="0"/>
              <a:t> packets sent to the target, achieved by using a modified </a:t>
            </a:r>
            <a:r>
              <a:rPr lang="en-US" dirty="0" smtClean="0">
                <a:hlinkClick r:id="rId4" tooltip="Ping (networking utility)"/>
              </a:rPr>
              <a:t>ping</a:t>
            </a:r>
            <a:r>
              <a:rPr lang="en-US" dirty="0" smtClean="0"/>
              <a:t> utility to repeatedly send this corrupt data, thus slowing down the affected computer until it comes to a complete stop.</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DDoS</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A Distributed Denial of Service (</a:t>
            </a:r>
            <a:r>
              <a:rPr lang="en-US" dirty="0" err="1" smtClean="0"/>
              <a:t>DDoS</a:t>
            </a:r>
            <a:r>
              <a:rPr lang="en-US" dirty="0" smtClean="0"/>
              <a:t>) attack is an attempt to make an online service unavailable by overwhelming it with traffic from multiple sources. </a:t>
            </a:r>
          </a:p>
          <a:p>
            <a:r>
              <a:rPr lang="en-US" dirty="0" smtClean="0"/>
              <a:t>They target a wide variety of important resources, from banks to news websites, and present a major challenge to making sure people can publish and access important information.</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4514" name="Picture 2" descr="http://zaielacademic.net/security/images/ddos_attack_diagram.gif"/>
          <p:cNvPicPr>
            <a:picLocks noChangeAspect="1" noChangeArrowheads="1"/>
          </p:cNvPicPr>
          <p:nvPr/>
        </p:nvPicPr>
        <p:blipFill>
          <a:blip r:embed="rId2"/>
          <a:srcRect/>
          <a:stretch>
            <a:fillRect/>
          </a:stretch>
        </p:blipFill>
        <p:spPr bwMode="auto">
          <a:xfrm>
            <a:off x="1219200" y="228600"/>
            <a:ext cx="7620000" cy="6324600"/>
          </a:xfrm>
          <a:prstGeom prst="rect">
            <a:avLst/>
          </a:prstGeom>
          <a:noFill/>
        </p:spPr>
      </p:pic>
      <p:sp>
        <p:nvSpPr>
          <p:cNvPr id="5" name="Slide Number Placeholder 4"/>
          <p:cNvSpPr>
            <a:spLocks noGrp="1"/>
          </p:cNvSpPr>
          <p:nvPr>
            <p:ph type="sldNum" sz="quarter" idx="12"/>
          </p:nvPr>
        </p:nvSpPr>
        <p:spPr/>
        <p:txBody>
          <a:bodyPr/>
          <a:lstStyle/>
          <a:p>
            <a:fld id="{2512825A-3602-4B7D-A150-73BA7EF9FCF4}"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dos/</a:t>
            </a:r>
            <a:r>
              <a:rPr lang="en-US" dirty="0" err="1" smtClean="0"/>
              <a:t>ddos</a:t>
            </a:r>
            <a:r>
              <a:rPr lang="en-US" dirty="0" smtClean="0"/>
              <a:t> attacks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Filtering:</a:t>
            </a:r>
            <a:r>
              <a:rPr lang="en-US" dirty="0" smtClean="0"/>
              <a:t> Routers at the edge of the network can be trained to spot and drop DDOS connections, preventing them from slowing the network or the server.</a:t>
            </a:r>
          </a:p>
          <a:p>
            <a:r>
              <a:rPr lang="en-US" b="1" dirty="0" smtClean="0"/>
              <a:t>Moving:</a:t>
            </a:r>
            <a:r>
              <a:rPr lang="en-US" dirty="0" smtClean="0"/>
              <a:t> If the attack is pointed at a specific IP address, the site’s IP can be changed. </a:t>
            </a:r>
          </a:p>
          <a:p>
            <a:r>
              <a:rPr lang="en-US" b="1" dirty="0" err="1" smtClean="0"/>
              <a:t>Blackholing</a:t>
            </a:r>
            <a:r>
              <a:rPr lang="en-US" b="1" dirty="0" smtClean="0"/>
              <a:t>:</a:t>
            </a:r>
            <a:r>
              <a:rPr lang="en-US" dirty="0" smtClean="0"/>
              <a:t> A host may simply “</a:t>
            </a:r>
            <a:r>
              <a:rPr lang="en-US" dirty="0" err="1" smtClean="0"/>
              <a:t>blackhole</a:t>
            </a:r>
            <a:r>
              <a:rPr lang="en-US" dirty="0" smtClean="0"/>
              <a:t>” a site that is being </a:t>
            </a:r>
            <a:r>
              <a:rPr lang="en-US" dirty="0" err="1" smtClean="0"/>
              <a:t>DDOSed</a:t>
            </a:r>
            <a:r>
              <a:rPr lang="en-US" dirty="0" smtClean="0"/>
              <a:t>, directing all traffic to it to an address that doesn’t exist. This is normally a last resort.</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145</a:t>
            </a:fld>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SQL Injection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SQL injection</a:t>
            </a:r>
            <a:r>
              <a:rPr lang="en-US" dirty="0" smtClean="0"/>
              <a:t> is a code </a:t>
            </a:r>
            <a:r>
              <a:rPr lang="en-US" b="1" dirty="0" smtClean="0"/>
              <a:t>injection</a:t>
            </a:r>
            <a:r>
              <a:rPr lang="en-US" dirty="0" smtClean="0"/>
              <a:t> technique, used to attack data-driven applications, in which malicious </a:t>
            </a:r>
            <a:r>
              <a:rPr lang="en-US" b="1" dirty="0" smtClean="0"/>
              <a:t>SQL</a:t>
            </a:r>
            <a:r>
              <a:rPr lang="en-US" dirty="0" smtClean="0"/>
              <a:t> statements are inserted into an entry field for execution (e.g. to dump the database contents to the attacker).</a:t>
            </a:r>
          </a:p>
          <a:p>
            <a:pPr algn="just"/>
            <a:r>
              <a:rPr lang="en-US" dirty="0" smtClean="0"/>
              <a:t>It is the type of attack that takes advantage of improper coding of your web applications that allows hacker to inject SQL commands into say a login form to allow them to gain access to the data held within your database.</a:t>
            </a:r>
            <a:endParaRPr lang="en-US" dirty="0"/>
          </a:p>
        </p:txBody>
      </p:sp>
      <p:pic>
        <p:nvPicPr>
          <p:cNvPr id="87042" name="Picture 2" descr="http://cdn.guru99.com/images/EthicalHacking/Article_13_1.png"/>
          <p:cNvPicPr>
            <a:picLocks noChangeAspect="1" noChangeArrowheads="1"/>
          </p:cNvPicPr>
          <p:nvPr/>
        </p:nvPicPr>
        <p:blipFill>
          <a:blip r:embed="rId2"/>
          <a:srcRect/>
          <a:stretch>
            <a:fillRect/>
          </a:stretch>
        </p:blipFill>
        <p:spPr bwMode="auto">
          <a:xfrm>
            <a:off x="6172200" y="0"/>
            <a:ext cx="2971800" cy="1438276"/>
          </a:xfrm>
          <a:prstGeom prst="rect">
            <a:avLst/>
          </a:prstGeom>
          <a:noFill/>
        </p:spPr>
      </p:pic>
      <p:sp>
        <p:nvSpPr>
          <p:cNvPr id="5" name="Slide Number Placeholder 4"/>
          <p:cNvSpPr>
            <a:spLocks noGrp="1"/>
          </p:cNvSpPr>
          <p:nvPr>
            <p:ph type="sldNum" sz="quarter" idx="12"/>
          </p:nvPr>
        </p:nvSpPr>
        <p:spPr/>
        <p:txBody>
          <a:bodyPr/>
          <a:lstStyle/>
          <a:p>
            <a:fld id="{2512825A-3602-4B7D-A150-73BA7EF9FCF4}" type="slidenum">
              <a:rPr lang="en-US" smtClean="0"/>
              <a:pPr/>
              <a:t>146</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an attacker can do?</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 </a:t>
            </a:r>
            <a:r>
              <a:rPr lang="en-US" dirty="0" err="1" smtClean="0"/>
              <a:t>ByPassing</a:t>
            </a:r>
            <a:r>
              <a:rPr lang="en-US" dirty="0" smtClean="0"/>
              <a:t> Logins : by obtaining username and passwords</a:t>
            </a:r>
          </a:p>
          <a:p>
            <a:pPr>
              <a:buNone/>
            </a:pPr>
            <a:r>
              <a:rPr lang="en-US" dirty="0" smtClean="0"/>
              <a:t/>
            </a:r>
            <a:br>
              <a:rPr lang="en-US" dirty="0" smtClean="0"/>
            </a:br>
            <a:r>
              <a:rPr lang="en-US" dirty="0" smtClean="0"/>
              <a:t>* Accessing secret data : reconnaissance</a:t>
            </a:r>
          </a:p>
          <a:p>
            <a:pPr>
              <a:buNone/>
            </a:pPr>
            <a:r>
              <a:rPr lang="en-US" dirty="0" smtClean="0"/>
              <a:t/>
            </a:r>
            <a:br>
              <a:rPr lang="en-US" dirty="0" smtClean="0"/>
            </a:br>
            <a:r>
              <a:rPr lang="en-US" dirty="0" smtClean="0"/>
              <a:t>* Adding new data or Modifying contents of website: INSERT/UPDATE</a:t>
            </a:r>
          </a:p>
          <a:p>
            <a:pPr>
              <a:buNone/>
            </a:pPr>
            <a:r>
              <a:rPr lang="en-US" dirty="0" smtClean="0"/>
              <a:t/>
            </a:r>
            <a:br>
              <a:rPr lang="en-US" dirty="0" smtClean="0"/>
            </a:br>
            <a:r>
              <a:rPr lang="en-US" dirty="0" smtClean="0"/>
              <a:t>* Shutting down the My SQL server</a:t>
            </a:r>
          </a:p>
          <a:p>
            <a:pPr>
              <a:buNone/>
            </a:pP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147</a:t>
            </a:fld>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SQL Injection attack</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Step 1: Finding Vulnerable Website:</a:t>
            </a:r>
          </a:p>
          <a:p>
            <a:pPr lvl="1"/>
            <a:r>
              <a:rPr lang="en-US" dirty="0" smtClean="0"/>
              <a:t>find the Vulnerable websites(</a:t>
            </a:r>
            <a:r>
              <a:rPr lang="en-US" dirty="0" err="1" smtClean="0"/>
              <a:t>hackable</a:t>
            </a:r>
            <a:r>
              <a:rPr lang="en-US" dirty="0" smtClean="0"/>
              <a:t> websites) using Google Dork list. </a:t>
            </a:r>
          </a:p>
          <a:p>
            <a:pPr lvl="1"/>
            <a:r>
              <a:rPr lang="en-US" dirty="0" err="1" smtClean="0"/>
              <a:t>google</a:t>
            </a:r>
            <a:r>
              <a:rPr lang="en-US" dirty="0" smtClean="0"/>
              <a:t> dork is searching for vulnerable websites using the </a:t>
            </a:r>
            <a:r>
              <a:rPr lang="en-US" dirty="0" err="1" smtClean="0"/>
              <a:t>google</a:t>
            </a:r>
            <a:r>
              <a:rPr lang="en-US" dirty="0" smtClean="0"/>
              <a:t> searching tricks</a:t>
            </a:r>
          </a:p>
          <a:p>
            <a:pPr lvl="1"/>
            <a:r>
              <a:rPr lang="en-US" dirty="0" smtClean="0"/>
              <a:t>use “</a:t>
            </a:r>
            <a:r>
              <a:rPr lang="en-US" dirty="0" err="1" smtClean="0"/>
              <a:t>inurl</a:t>
            </a:r>
            <a:r>
              <a:rPr lang="en-US" dirty="0" smtClean="0"/>
              <a:t>:” command for finding the vulnerable websites.</a:t>
            </a:r>
          </a:p>
          <a:p>
            <a:r>
              <a:rPr lang="en-US" dirty="0" smtClean="0"/>
              <a:t>Some Examples:</a:t>
            </a:r>
            <a:br>
              <a:rPr lang="en-US" dirty="0" smtClean="0"/>
            </a:br>
            <a:r>
              <a:rPr lang="en-US" dirty="0" err="1" smtClean="0"/>
              <a:t>inurl:index.php?id</a:t>
            </a:r>
            <a:r>
              <a:rPr lang="en-US" dirty="0" smtClean="0"/>
              <a:t>=</a:t>
            </a:r>
            <a:br>
              <a:rPr lang="en-US" dirty="0" smtClean="0"/>
            </a:br>
            <a:r>
              <a:rPr lang="en-US" dirty="0" err="1" smtClean="0"/>
              <a:t>inurl:gallery.php?id</a:t>
            </a:r>
            <a:r>
              <a:rPr lang="en-US" dirty="0" smtClean="0"/>
              <a:t>=</a:t>
            </a:r>
            <a:br>
              <a:rPr lang="en-US" dirty="0" smtClean="0"/>
            </a:br>
            <a:r>
              <a:rPr lang="en-US" dirty="0" err="1" smtClean="0"/>
              <a:t>inurl:article.php?id</a:t>
            </a:r>
            <a:r>
              <a:rPr lang="en-US" dirty="0" smtClean="0"/>
              <a:t>=</a:t>
            </a:r>
            <a:br>
              <a:rPr lang="en-US" dirty="0" smtClean="0"/>
            </a:br>
            <a:r>
              <a:rPr lang="en-US" dirty="0" err="1" smtClean="0"/>
              <a:t>inurl:pageid</a:t>
            </a:r>
            <a:r>
              <a:rPr lang="en-US" dirty="0" smtClean="0"/>
              <a:t>=</a:t>
            </a:r>
          </a:p>
          <a:p>
            <a:r>
              <a:rPr lang="en-US" b="1" dirty="0" smtClean="0"/>
              <a:t>How to use?</a:t>
            </a:r>
            <a:r>
              <a:rPr lang="en-US" dirty="0" smtClean="0"/>
              <a:t/>
            </a:r>
            <a:br>
              <a:rPr lang="en-US" dirty="0" smtClean="0"/>
            </a:br>
            <a:r>
              <a:rPr lang="en-US" dirty="0" smtClean="0"/>
              <a:t>copy one of the above command and paste in the </a:t>
            </a:r>
            <a:r>
              <a:rPr lang="en-US" dirty="0" err="1" smtClean="0"/>
              <a:t>google</a:t>
            </a:r>
            <a:r>
              <a:rPr lang="en-US" dirty="0" smtClean="0"/>
              <a:t> search engine box.</a:t>
            </a:r>
            <a:br>
              <a:rPr lang="en-US" dirty="0" smtClean="0"/>
            </a:br>
            <a:r>
              <a:rPr lang="en-US" dirty="0" smtClean="0"/>
              <a:t>Hit enter.</a:t>
            </a:r>
            <a:br>
              <a:rPr lang="en-US" dirty="0" smtClean="0"/>
            </a:br>
            <a:r>
              <a:rPr lang="en-US" dirty="0" smtClean="0"/>
              <a:t>You can get list of web sites.</a:t>
            </a:r>
            <a:br>
              <a:rPr lang="en-US" dirty="0" smtClean="0"/>
            </a:br>
            <a:r>
              <a:rPr lang="en-US" dirty="0" smtClean="0"/>
              <a:t>We have to visit the websites one by one for checking the vulnerability.</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148</a:t>
            </a:fld>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 </a:t>
            </a:r>
            <a:r>
              <a:rPr lang="en-US" b="1" dirty="0" smtClean="0"/>
              <a:t>Step 2: Checking the Vulnerability:</a:t>
            </a:r>
          </a:p>
          <a:p>
            <a:pPr lvl="1"/>
            <a:r>
              <a:rPr lang="en-US" dirty="0" smtClean="0"/>
              <a:t>Now we should check the vulnerability of websites. </a:t>
            </a:r>
          </a:p>
          <a:p>
            <a:pPr lvl="1"/>
            <a:r>
              <a:rPr lang="en-US" dirty="0" smtClean="0"/>
              <a:t>In order to check the vulnerability ,add the single quotes(‘) at the end of the </a:t>
            </a:r>
            <a:r>
              <a:rPr lang="en-US" dirty="0" err="1" smtClean="0"/>
              <a:t>url</a:t>
            </a:r>
            <a:r>
              <a:rPr lang="en-US" dirty="0" smtClean="0"/>
              <a:t> and hit enter. </a:t>
            </a:r>
          </a:p>
          <a:p>
            <a:r>
              <a:rPr lang="en-US" dirty="0" smtClean="0"/>
              <a:t>For </a:t>
            </a:r>
            <a:r>
              <a:rPr lang="en-US" dirty="0" err="1" smtClean="0"/>
              <a:t>eg</a:t>
            </a:r>
            <a:r>
              <a:rPr lang="en-US" dirty="0" smtClean="0"/>
              <a:t>:</a:t>
            </a:r>
            <a:br>
              <a:rPr lang="en-US" dirty="0" smtClean="0"/>
            </a:br>
            <a:r>
              <a:rPr lang="en-US" dirty="0" smtClean="0"/>
              <a:t>	http://www.victimsite.com/index.php?id=2' </a:t>
            </a:r>
          </a:p>
          <a:p>
            <a:pPr lvl="1"/>
            <a:r>
              <a:rPr lang="en-US" dirty="0" smtClean="0"/>
              <a:t> If the page remains in same page or showing that page not found or showing some other </a:t>
            </a:r>
            <a:r>
              <a:rPr lang="en-US" dirty="0" err="1" smtClean="0"/>
              <a:t>webpages</a:t>
            </a:r>
            <a:r>
              <a:rPr lang="en-US" dirty="0" smtClean="0"/>
              <a:t>. Then it is not vulnerable. </a:t>
            </a:r>
          </a:p>
          <a:p>
            <a:pPr lvl="1"/>
            <a:r>
              <a:rPr lang="en-US" dirty="0" smtClean="0"/>
              <a:t>If it showing any errors which is related to </a:t>
            </a:r>
            <a:r>
              <a:rPr lang="en-US" dirty="0" err="1" smtClean="0"/>
              <a:t>sql</a:t>
            </a:r>
            <a:r>
              <a:rPr lang="en-US" dirty="0" smtClean="0"/>
              <a:t> query, then it is vulnerable.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2512825A-3602-4B7D-A150-73BA7EF9FCF4}" type="slidenum">
              <a:rPr lang="en-US" smtClean="0"/>
              <a:pPr/>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Managing the registry setting and configuration: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If you use an Active Directory® environment to administer the computers in your network, Group Policy provides a comprehensive set of policy settings to manage Windows® Internet Explorer® 8 after you have deployed it to your users' computers.</a:t>
            </a:r>
          </a:p>
          <a:p>
            <a:pPr algn="just"/>
            <a:r>
              <a:rPr lang="en-US" dirty="0" smtClean="0"/>
              <a:t>You can use the Administrative Template policy settings to establish and lock registry-based policies for hundreds of Internet Explorer 8 options, including security options. </a:t>
            </a:r>
          </a:p>
          <a:p>
            <a:pPr algn="just"/>
            <a:r>
              <a:rPr lang="en-US" dirty="0" smtClean="0"/>
              <a:t>1700 settings in a standard group policy</a:t>
            </a:r>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Step 3: Finding Number of columns:</a:t>
            </a:r>
          </a:p>
          <a:p>
            <a:pPr lvl="1"/>
            <a:r>
              <a:rPr lang="en-US" dirty="0" smtClean="0"/>
              <a:t>Now we have found the website is vulnerable. </a:t>
            </a:r>
          </a:p>
          <a:p>
            <a:pPr lvl="1"/>
            <a:r>
              <a:rPr lang="en-US" dirty="0" smtClean="0"/>
              <a:t>Next step is to find the number of columns in the table. </a:t>
            </a:r>
            <a:br>
              <a:rPr lang="en-US" dirty="0" smtClean="0"/>
            </a:br>
            <a:r>
              <a:rPr lang="en-US" dirty="0" smtClean="0"/>
              <a:t>For that replace the single quotes(‘) with “order by </a:t>
            </a:r>
            <a:r>
              <a:rPr lang="en-US" u="sng" dirty="0" smtClean="0"/>
              <a:t>n</a:t>
            </a:r>
            <a:r>
              <a:rPr lang="en-US" dirty="0" smtClean="0"/>
              <a:t>” statement</a:t>
            </a:r>
          </a:p>
          <a:p>
            <a:pPr lvl="1"/>
            <a:r>
              <a:rPr lang="en-US" dirty="0" smtClean="0"/>
              <a:t>Change the n from 1,2,3,4,,5,6,…n. Until you get the error like “unknown column “.</a:t>
            </a:r>
          </a:p>
          <a:p>
            <a:r>
              <a:rPr lang="en-US" dirty="0" smtClean="0"/>
              <a:t>For </a:t>
            </a:r>
            <a:r>
              <a:rPr lang="en-US" dirty="0" err="1" smtClean="0"/>
              <a:t>eg</a:t>
            </a:r>
            <a:r>
              <a:rPr lang="en-US" dirty="0" smtClean="0"/>
              <a:t>:</a:t>
            </a:r>
            <a:br>
              <a:rPr lang="en-US" dirty="0" smtClean="0"/>
            </a:br>
            <a:endParaRPr lang="en-US" dirty="0" smtClean="0"/>
          </a:p>
          <a:p>
            <a:r>
              <a:rPr lang="en-US" dirty="0" smtClean="0"/>
              <a:t>http://www.victimsite.com/index.php?id=2 order by 1</a:t>
            </a:r>
            <a:br>
              <a:rPr lang="en-US" dirty="0" smtClean="0"/>
            </a:br>
            <a:r>
              <a:rPr lang="en-US" dirty="0" smtClean="0"/>
              <a:t>http://www.victimsite.com/index.php?id=2 order by 2</a:t>
            </a:r>
            <a:br>
              <a:rPr lang="en-US" dirty="0" smtClean="0"/>
            </a:br>
            <a:r>
              <a:rPr lang="en-US" dirty="0" smtClean="0"/>
              <a:t>http://www.victimsite.com/index.php?id=2 order by 3</a:t>
            </a:r>
            <a:br>
              <a:rPr lang="en-US" dirty="0" smtClean="0"/>
            </a:br>
            <a:r>
              <a:rPr lang="en-US" dirty="0" smtClean="0"/>
              <a:t>http://www.victimsite.com/index.php?id=2 order by 4</a:t>
            </a:r>
          </a:p>
          <a:p>
            <a:pPr>
              <a:buNone/>
            </a:pPr>
            <a:r>
              <a:rPr lang="en-US" dirty="0" smtClean="0"/>
              <a:t>	…..</a:t>
            </a:r>
          </a:p>
          <a:p>
            <a:pPr>
              <a:buNone/>
            </a:pPr>
            <a:r>
              <a:rPr lang="en-US" dirty="0" smtClean="0"/>
              <a:t>	http://www.victimsite.com/index.php?id=2 order by 8(error)</a:t>
            </a:r>
          </a:p>
          <a:p>
            <a:pPr>
              <a:buNone/>
            </a:pPr>
            <a:r>
              <a:rPr lang="en-US" dirty="0" smtClean="0"/>
              <a:t>so now x=8 , The number of column is x-1 </a:t>
            </a:r>
            <a:r>
              <a:rPr lang="en-US" dirty="0" err="1" smtClean="0"/>
              <a:t>i.e</a:t>
            </a:r>
            <a:r>
              <a:rPr lang="en-US" dirty="0" smtClean="0"/>
              <a:t>, 7.</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150</a:t>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92500" lnSpcReduction="20000"/>
          </a:bodyPr>
          <a:lstStyle/>
          <a:p>
            <a:r>
              <a:rPr lang="en-US" b="1" dirty="0" smtClean="0"/>
              <a:t>Step 4: Displaying the Vulnerable columns:</a:t>
            </a:r>
          </a:p>
          <a:p>
            <a:pPr lvl="1"/>
            <a:r>
              <a:rPr lang="en-US" dirty="0" smtClean="0"/>
              <a:t>Using “union select </a:t>
            </a:r>
            <a:r>
              <a:rPr lang="en-US" u="sng" dirty="0" err="1" smtClean="0"/>
              <a:t>columns_sequence</a:t>
            </a:r>
            <a:r>
              <a:rPr lang="en-US" dirty="0" smtClean="0"/>
              <a:t>” we can find the vulnerable part of the table. Replace the “order by n” with this statement. </a:t>
            </a:r>
          </a:p>
          <a:p>
            <a:pPr lvl="1"/>
            <a:r>
              <a:rPr lang="en-US" dirty="0" smtClean="0"/>
              <a:t>And change the id value to negative</a:t>
            </a:r>
          </a:p>
          <a:p>
            <a:pPr lvl="1"/>
            <a:r>
              <a:rPr lang="en-US" dirty="0" smtClean="0"/>
              <a:t>Replace the </a:t>
            </a:r>
            <a:r>
              <a:rPr lang="en-US" dirty="0" err="1" smtClean="0"/>
              <a:t>columns_sequence</a:t>
            </a:r>
            <a:r>
              <a:rPr lang="en-US" dirty="0" smtClean="0"/>
              <a:t> with the no from 1 to x-1(number of columns) separated with commas(,).</a:t>
            </a:r>
          </a:p>
          <a:p>
            <a:r>
              <a:rPr lang="en-US" dirty="0" smtClean="0"/>
              <a:t>For </a:t>
            </a:r>
            <a:r>
              <a:rPr lang="en-US" dirty="0" err="1" smtClean="0"/>
              <a:t>eg</a:t>
            </a:r>
            <a:r>
              <a:rPr lang="en-US" dirty="0" smtClean="0"/>
              <a:t>:</a:t>
            </a:r>
            <a:br>
              <a:rPr lang="en-US" dirty="0" smtClean="0"/>
            </a:br>
            <a:r>
              <a:rPr lang="en-US" dirty="0" smtClean="0"/>
              <a:t>if the number of columns is 7 ,then the query is as follow:</a:t>
            </a:r>
            <a:br>
              <a:rPr lang="en-US" dirty="0" smtClean="0"/>
            </a:br>
            <a:endParaRPr lang="en-US" dirty="0" smtClean="0"/>
          </a:p>
          <a:p>
            <a:r>
              <a:rPr lang="en-US" dirty="0" smtClean="0"/>
              <a:t>http://www.victimsite.com/index.php?id=-2 union select 1,2,3,4,5,6,7—</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151</a:t>
            </a:fld>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Blind SQL injection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Blind SQL Injection is used when a web application is vulnerable to an SQL injection but the results of the injection are not visible to the attacker. </a:t>
            </a:r>
          </a:p>
          <a:p>
            <a:pPr algn="just"/>
            <a:r>
              <a:rPr lang="en-US" dirty="0" smtClean="0"/>
              <a:t>The page with the vulnerability may not be one that displays data but will display differently depending on the results of a logical statement injected into the legitimate SQL statement called for that page. </a:t>
            </a:r>
          </a:p>
          <a:p>
            <a:pPr algn="just"/>
            <a:r>
              <a:rPr lang="en-US" dirty="0" smtClean="0"/>
              <a:t>This type of attack can become time-intensive because a new statement must be crafted for each bit recovered.</a:t>
            </a:r>
          </a:p>
          <a:p>
            <a:pPr algn="just"/>
            <a:r>
              <a:rPr lang="en-US" dirty="0" smtClean="0"/>
              <a:t> There are several tools that can automate these attacks once the location of the vulnerability and the target information has been established</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152</a:t>
            </a:fld>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prevent SQL Injection attacks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Input validation</a:t>
            </a:r>
          </a:p>
          <a:p>
            <a:pPr lvl="1"/>
            <a:r>
              <a:rPr lang="en-US" dirty="0" smtClean="0"/>
              <a:t>Replace all single quotes to two single quotes</a:t>
            </a:r>
          </a:p>
          <a:p>
            <a:pPr lvl="1"/>
            <a:r>
              <a:rPr lang="en-US" dirty="0" smtClean="0"/>
              <a:t>Sanitize the input: clean characters like ;, --, select, etc</a:t>
            </a:r>
          </a:p>
          <a:p>
            <a:pPr lvl="1"/>
            <a:r>
              <a:rPr lang="en-US" dirty="0" smtClean="0"/>
              <a:t>Numeric values should be checked while accepting a query string value</a:t>
            </a:r>
          </a:p>
          <a:p>
            <a:pPr lvl="1"/>
            <a:r>
              <a:rPr lang="en-US" dirty="0" smtClean="0"/>
              <a:t>Keep all text boxes and form fields short</a:t>
            </a:r>
          </a:p>
          <a:p>
            <a:r>
              <a:rPr lang="en-US" dirty="0" smtClean="0"/>
              <a:t>Modify error reports</a:t>
            </a:r>
          </a:p>
          <a:p>
            <a:pPr lvl="1"/>
            <a:r>
              <a:rPr lang="en-US" dirty="0" smtClean="0"/>
              <a:t>SQL errors should not be displayed to the outside world</a:t>
            </a:r>
          </a:p>
          <a:p>
            <a:r>
              <a:rPr lang="en-US" dirty="0" smtClean="0"/>
              <a:t>Other preventions</a:t>
            </a:r>
          </a:p>
          <a:p>
            <a:pPr lvl="1"/>
            <a:r>
              <a:rPr lang="en-US" dirty="0" smtClean="0"/>
              <a:t>Never use default system accounts for SQL server 2000</a:t>
            </a:r>
          </a:p>
          <a:p>
            <a:pPr lvl="1"/>
            <a:r>
              <a:rPr lang="en-US" dirty="0" smtClean="0"/>
              <a:t>Isolate database server and </a:t>
            </a:r>
            <a:r>
              <a:rPr lang="en-US" dirty="0" err="1" smtClean="0"/>
              <a:t>webserver</a:t>
            </a:r>
            <a:r>
              <a:rPr lang="en-US" dirty="0" smtClean="0"/>
              <a:t>: different machines</a:t>
            </a:r>
          </a:p>
          <a:p>
            <a:pPr lvl="1"/>
            <a:r>
              <a:rPr lang="en-US" dirty="0" smtClean="0"/>
              <a:t>Extended stored procedures, user defined functions should be moved to an isolated server.</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153</a:t>
            </a:fld>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Buffer overflow</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In computer security and programming, a </a:t>
            </a:r>
            <a:r>
              <a:rPr lang="en-US" b="1" dirty="0" smtClean="0"/>
              <a:t>buffer overflow</a:t>
            </a:r>
            <a:r>
              <a:rPr lang="en-US" dirty="0" smtClean="0"/>
              <a:t>, or </a:t>
            </a:r>
            <a:r>
              <a:rPr lang="en-US" b="1" dirty="0" smtClean="0"/>
              <a:t>buffer</a:t>
            </a:r>
            <a:r>
              <a:rPr lang="en-US" dirty="0" smtClean="0"/>
              <a:t> overrun, is an anomaly where a program, while writing data to a </a:t>
            </a:r>
            <a:r>
              <a:rPr lang="en-US" b="1" dirty="0" smtClean="0"/>
              <a:t>buffer</a:t>
            </a:r>
            <a:r>
              <a:rPr lang="en-US" dirty="0" smtClean="0"/>
              <a:t>, overruns the </a:t>
            </a:r>
            <a:r>
              <a:rPr lang="en-US" b="1" dirty="0" smtClean="0"/>
              <a:t>buffer's</a:t>
            </a:r>
            <a:r>
              <a:rPr lang="en-US" dirty="0" smtClean="0"/>
              <a:t> boundary and overwrites adjacent memory. This is a special case of violation of memory safety.</a:t>
            </a:r>
          </a:p>
          <a:p>
            <a:pPr algn="just"/>
            <a:r>
              <a:rPr lang="en-US" dirty="0" smtClean="0"/>
              <a:t>This may result in erratic program behavior</a:t>
            </a:r>
          </a:p>
          <a:p>
            <a:pPr algn="just"/>
            <a:r>
              <a:rPr lang="en-US" dirty="0" smtClean="0"/>
              <a:t>Buffer overflows are not easy to discover and even when one is discovered, it is generally extremely difficult to exploit.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154</a:t>
            </a:fld>
            <a:endParaRPr 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457200"/>
            <a:ext cx="7498080" cy="6019800"/>
          </a:xfrm>
        </p:spPr>
        <p:txBody>
          <a:bodyPr>
            <a:normAutofit fontScale="70000" lnSpcReduction="20000"/>
          </a:bodyPr>
          <a:lstStyle/>
          <a:p>
            <a:pPr algn="just"/>
            <a:r>
              <a:rPr lang="en-US" dirty="0" smtClean="0"/>
              <a:t>In a classic buffer overflow exploit, the attacker sends data to a program, which it stores in an undersized stack buffer. The result is that information on the call stack is overwritten, including the function's return pointer. </a:t>
            </a:r>
          </a:p>
          <a:p>
            <a:pPr algn="just"/>
            <a:r>
              <a:rPr lang="en-US" dirty="0" smtClean="0"/>
              <a:t>The data sets the value of the return pointer so that when the function returns, it transfers control to malicious code contained in the attacker's data.</a:t>
            </a:r>
          </a:p>
          <a:p>
            <a:pPr algn="just"/>
            <a:r>
              <a:rPr lang="en-US" dirty="0" smtClean="0"/>
              <a:t>At the code level, buffer overflow vulnerabilities usually involve the violation of a programmer's assumptions. </a:t>
            </a:r>
          </a:p>
          <a:p>
            <a:pPr algn="just"/>
            <a:r>
              <a:rPr lang="en-US" dirty="0" smtClean="0"/>
              <a:t>Many memory manipulation functions in C and C++ do not perform bounds checking and can easily overwrite the allocated bounds of the buffers they operate upon. </a:t>
            </a:r>
          </a:p>
          <a:p>
            <a:pPr algn="just"/>
            <a:r>
              <a:rPr lang="en-US" dirty="0" smtClean="0"/>
              <a:t>Even bounded functions, such as </a:t>
            </a:r>
            <a:r>
              <a:rPr lang="en-US" dirty="0" err="1" smtClean="0"/>
              <a:t>strncpy</a:t>
            </a:r>
            <a:r>
              <a:rPr lang="en-US" dirty="0" smtClean="0"/>
              <a:t>(), can cause vulnerabilities when used incorrectly. </a:t>
            </a:r>
          </a:p>
          <a:p>
            <a:pPr algn="just"/>
            <a:r>
              <a:rPr lang="en-US" dirty="0" smtClean="0"/>
              <a:t>The combination of memory manipulation and mistaken assumptions about the size or makeup of a piece of data is the root cause of most buffer overflows.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155</a:t>
            </a:fld>
            <a:endParaRPr 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35608" y="1143000"/>
            <a:ext cx="7498080" cy="5105400"/>
          </a:xfrm>
        </p:spPr>
        <p:txBody>
          <a:bodyPr>
            <a:normAutofit fontScale="62500" lnSpcReduction="20000"/>
          </a:bodyPr>
          <a:lstStyle/>
          <a:p>
            <a:r>
              <a:rPr lang="en-US" dirty="0" smtClean="0"/>
              <a:t>The code in this example also relies on user input to control its behavior, but it adds a level of indirection with the use of the bounded memory copy function </a:t>
            </a:r>
            <a:r>
              <a:rPr lang="en-US" dirty="0" err="1" smtClean="0"/>
              <a:t>memcpy</a:t>
            </a:r>
            <a:r>
              <a:rPr lang="en-US" dirty="0" smtClean="0"/>
              <a:t>().</a:t>
            </a:r>
          </a:p>
          <a:p>
            <a:r>
              <a:rPr lang="en-US" dirty="0" smtClean="0"/>
              <a:t> This function accepts a destination buffer, a source buffer, and the number of bytes to copy. The input buffer is filled by a bounded call to read(), but the user specifies the number of bytes that </a:t>
            </a:r>
            <a:r>
              <a:rPr lang="en-US" dirty="0" err="1" smtClean="0"/>
              <a:t>memcpy</a:t>
            </a:r>
            <a:r>
              <a:rPr lang="en-US" dirty="0" smtClean="0"/>
              <a:t>() copies. </a:t>
            </a:r>
          </a:p>
          <a:p>
            <a:pPr>
              <a:buNone/>
            </a:pPr>
            <a:r>
              <a:rPr lang="en-US" dirty="0" smtClean="0"/>
              <a:t>		... char </a:t>
            </a:r>
            <a:r>
              <a:rPr lang="en-US" dirty="0" err="1" smtClean="0"/>
              <a:t>buf</a:t>
            </a:r>
            <a:r>
              <a:rPr lang="en-US" dirty="0" smtClean="0"/>
              <a:t>[64], in[MAX_SIZE];</a:t>
            </a:r>
          </a:p>
          <a:p>
            <a:pPr>
              <a:buNone/>
            </a:pPr>
            <a:r>
              <a:rPr lang="en-US" dirty="0" smtClean="0"/>
              <a:t>		 </a:t>
            </a:r>
            <a:r>
              <a:rPr lang="en-US" dirty="0" err="1" smtClean="0"/>
              <a:t>printf</a:t>
            </a:r>
            <a:r>
              <a:rPr lang="en-US" dirty="0" smtClean="0"/>
              <a:t>("Enter buffer contents:\n"); </a:t>
            </a:r>
          </a:p>
          <a:p>
            <a:pPr>
              <a:buNone/>
            </a:pPr>
            <a:r>
              <a:rPr lang="en-US" dirty="0" smtClean="0"/>
              <a:t>		read(0, in, MAX_SIZE-1); </a:t>
            </a:r>
          </a:p>
          <a:p>
            <a:pPr>
              <a:buNone/>
            </a:pPr>
            <a:r>
              <a:rPr lang="en-US" dirty="0" smtClean="0"/>
              <a:t>		</a:t>
            </a:r>
            <a:r>
              <a:rPr lang="en-US" dirty="0" err="1" smtClean="0"/>
              <a:t>printf</a:t>
            </a:r>
            <a:r>
              <a:rPr lang="en-US" dirty="0" smtClean="0"/>
              <a:t>("Bytes to copy:\n"); </a:t>
            </a:r>
          </a:p>
          <a:p>
            <a:pPr>
              <a:buNone/>
            </a:pPr>
            <a:r>
              <a:rPr lang="en-US" dirty="0" smtClean="0"/>
              <a:t>		</a:t>
            </a:r>
            <a:r>
              <a:rPr lang="en-US" dirty="0" err="1" smtClean="0"/>
              <a:t>scanf</a:t>
            </a:r>
            <a:r>
              <a:rPr lang="en-US" dirty="0" smtClean="0"/>
              <a:t>("%d", &amp;bytes); </a:t>
            </a:r>
          </a:p>
          <a:p>
            <a:pPr>
              <a:buNone/>
            </a:pPr>
            <a:r>
              <a:rPr lang="en-US" dirty="0" smtClean="0"/>
              <a:t>		</a:t>
            </a:r>
            <a:r>
              <a:rPr lang="en-US" dirty="0" err="1" smtClean="0"/>
              <a:t>memcpy</a:t>
            </a:r>
            <a:r>
              <a:rPr lang="en-US" dirty="0" smtClean="0"/>
              <a:t>(</a:t>
            </a:r>
            <a:r>
              <a:rPr lang="en-US" dirty="0" err="1" smtClean="0"/>
              <a:t>buf</a:t>
            </a:r>
            <a:r>
              <a:rPr lang="en-US" dirty="0" smtClean="0"/>
              <a:t>, in, bytes); ...</a:t>
            </a:r>
          </a:p>
          <a:p>
            <a:r>
              <a:rPr lang="en-US" b="1" dirty="0" smtClean="0"/>
              <a:t>Note:</a:t>
            </a:r>
            <a:r>
              <a:rPr lang="en-US" dirty="0" smtClean="0"/>
              <a:t> This type of buffer overflow vulnerability (where a program reads data and then trusts a value from the data in subsequent memory operations on the remaining data) has turned up with some frequency in image, audio, and other file processing libraries. </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156</a:t>
            </a:fld>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buffer overflow</a:t>
            </a:r>
            <a:endParaRPr lang="en-US" dirty="0"/>
          </a:p>
        </p:txBody>
      </p:sp>
      <p:sp>
        <p:nvSpPr>
          <p:cNvPr id="3" name="Content Placeholder 2"/>
          <p:cNvSpPr>
            <a:spLocks noGrp="1"/>
          </p:cNvSpPr>
          <p:nvPr>
            <p:ph idx="1"/>
          </p:nvPr>
        </p:nvSpPr>
        <p:spPr/>
        <p:txBody>
          <a:bodyPr/>
          <a:lstStyle/>
          <a:p>
            <a:r>
              <a:rPr lang="en-US" dirty="0" smtClean="0"/>
              <a:t>stack-based buffer overflow</a:t>
            </a:r>
          </a:p>
          <a:p>
            <a:r>
              <a:rPr lang="en-US" dirty="0" smtClean="0"/>
              <a:t>Heap buffer overflow</a:t>
            </a:r>
          </a:p>
          <a:p>
            <a:r>
              <a:rPr lang="en-US" dirty="0" smtClean="0"/>
              <a:t>NOPs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157</a:t>
            </a:fld>
            <a:endParaRPr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stack-based buffer overflow</a:t>
            </a:r>
            <a:endParaRPr lang="en-US" dirty="0"/>
          </a:p>
        </p:txBody>
      </p:sp>
      <p:sp>
        <p:nvSpPr>
          <p:cNvPr id="3" name="Content Placeholder 2"/>
          <p:cNvSpPr>
            <a:spLocks noGrp="1"/>
          </p:cNvSpPr>
          <p:nvPr>
            <p:ph idx="1"/>
          </p:nvPr>
        </p:nvSpPr>
        <p:spPr/>
        <p:txBody>
          <a:bodyPr/>
          <a:lstStyle/>
          <a:p>
            <a:r>
              <a:rPr lang="en-US" dirty="0" smtClean="0"/>
              <a:t>A stack-based buffer overflow condition is a condition where the buffer being overwritten is allocated on the stack</a:t>
            </a:r>
          </a:p>
          <a:p>
            <a:r>
              <a:rPr lang="en-US" dirty="0" smtClean="0"/>
              <a:t>Attack may exploit this to manipulate the program by</a:t>
            </a:r>
          </a:p>
          <a:p>
            <a:pPr lvl="1"/>
            <a:r>
              <a:rPr lang="en-US" dirty="0" smtClean="0"/>
              <a:t>Changing the local variable</a:t>
            </a:r>
          </a:p>
          <a:p>
            <a:pPr lvl="1"/>
            <a:r>
              <a:rPr lang="en-US" dirty="0" smtClean="0"/>
              <a:t>Changing the return address</a:t>
            </a:r>
          </a:p>
          <a:p>
            <a:pPr lvl="1"/>
            <a:r>
              <a:rPr lang="en-US" dirty="0" smtClean="0"/>
              <a:t>Changing the function pointer or exception handler</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158</a:t>
            </a:fld>
            <a:endParaRPr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buffer overflow</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b="1" dirty="0" smtClean="0"/>
              <a:t>heap overflow</a:t>
            </a:r>
            <a:r>
              <a:rPr lang="en-US" dirty="0" smtClean="0"/>
              <a:t> is a type of </a:t>
            </a:r>
            <a:r>
              <a:rPr lang="en-US" dirty="0" smtClean="0">
                <a:hlinkClick r:id="rId2" tooltip="Buffer overflow"/>
              </a:rPr>
              <a:t>buffer overflow</a:t>
            </a:r>
            <a:r>
              <a:rPr lang="en-US" dirty="0" smtClean="0"/>
              <a:t> that occurs in the </a:t>
            </a:r>
            <a:r>
              <a:rPr lang="en-US" dirty="0" smtClean="0">
                <a:hlinkClick r:id="rId3" tooltip="Heap (programming)"/>
              </a:rPr>
              <a:t>heap</a:t>
            </a:r>
            <a:r>
              <a:rPr lang="en-US" dirty="0" smtClean="0"/>
              <a:t> data area. </a:t>
            </a:r>
          </a:p>
          <a:p>
            <a:pPr algn="just"/>
            <a:r>
              <a:rPr lang="en-US" dirty="0" smtClean="0"/>
              <a:t>Heap overflows are exploitable in a different manner to that of </a:t>
            </a:r>
            <a:r>
              <a:rPr lang="en-US" dirty="0" smtClean="0">
                <a:hlinkClick r:id="rId4" tooltip="Stack overflow"/>
              </a:rPr>
              <a:t>stack-based overflows</a:t>
            </a:r>
            <a:r>
              <a:rPr lang="en-US" dirty="0" smtClean="0"/>
              <a:t>. </a:t>
            </a:r>
          </a:p>
          <a:p>
            <a:pPr algn="just"/>
            <a:r>
              <a:rPr lang="en-US" dirty="0" smtClean="0"/>
              <a:t>Memory on the heap is dynamically allocated by the application at run-time and typically contains program data. </a:t>
            </a:r>
          </a:p>
          <a:p>
            <a:pPr algn="just"/>
            <a:r>
              <a:rPr lang="en-US" dirty="0" smtClean="0"/>
              <a:t>Exploitation is performed by corrupting this data in specific ways to cause the application to overwrite internal structures such as linked list pointers.</a:t>
            </a:r>
          </a:p>
          <a:p>
            <a:pPr algn="just"/>
            <a:r>
              <a:rPr lang="en-US" dirty="0" smtClean="0"/>
              <a:t>The canonical heap overflow technique overwrites dynamic memory allocation linkage (such as </a:t>
            </a:r>
            <a:r>
              <a:rPr lang="en-US" dirty="0" err="1" smtClean="0"/>
              <a:t>malloc</a:t>
            </a:r>
            <a:r>
              <a:rPr lang="en-US" dirty="0" smtClean="0"/>
              <a:t> meta data) and uses the resulting pointer exchange to overwrite a program function pointer.</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159</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Even if the user  go through every control panel setting and group policy option- no desired baseline security.</a:t>
            </a:r>
          </a:p>
          <a:p>
            <a:pPr>
              <a:buNone/>
            </a:pPr>
            <a:endParaRPr lang="en-US" dirty="0" smtClean="0"/>
          </a:p>
          <a:p>
            <a:r>
              <a:rPr lang="en-US" dirty="0" smtClean="0"/>
              <a:t>So make additional registry changes that are not exposed to any interface: avoid “registry hacks”.</a:t>
            </a:r>
          </a:p>
          <a:p>
            <a:endParaRPr lang="en-US" dirty="0" smtClean="0"/>
          </a:p>
        </p:txBody>
      </p:sp>
      <p:sp>
        <p:nvSpPr>
          <p:cNvPr id="4" name="Title 1"/>
          <p:cNvSpPr>
            <a:spLocks noGrp="1"/>
          </p:cNvSpPr>
          <p:nvPr>
            <p:ph type="title"/>
          </p:nvPr>
        </p:nvSpPr>
        <p:spPr/>
        <p:txBody>
          <a:bodyPr>
            <a:normAutofit fontScale="90000"/>
          </a:bodyPr>
          <a:lstStyle/>
          <a:p>
            <a:r>
              <a:rPr lang="en-US" dirty="0" smtClean="0"/>
              <a:t>Managing the registry setting and configuration:</a:t>
            </a:r>
            <a:endParaRPr lang="en-US" dirty="0"/>
          </a:p>
        </p:txBody>
      </p:sp>
      <p:sp>
        <p:nvSpPr>
          <p:cNvPr id="5" name="Slide Number Placeholder 4"/>
          <p:cNvSpPr>
            <a:spLocks noGrp="1"/>
          </p:cNvSpPr>
          <p:nvPr>
            <p:ph type="sldNum" sz="quarter" idx="12"/>
          </p:nvPr>
        </p:nvSpPr>
        <p:spPr/>
        <p:txBody>
          <a:bodyPr/>
          <a:lstStyle/>
          <a:p>
            <a:fld id="{2512825A-3602-4B7D-A150-73BA7EF9FCF4}"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NOP-sled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A NOP-sled is the oldest and most widely known technique for successfully exploiting a stack buffer overflow.</a:t>
            </a:r>
            <a:endParaRPr lang="en-US" baseline="30000" dirty="0" smtClean="0"/>
          </a:p>
          <a:p>
            <a:pPr algn="just"/>
            <a:r>
              <a:rPr lang="en-US" dirty="0" smtClean="0"/>
              <a:t>It solves the problem of finding the exact address of the buffer by effectively increasing the size of the target area. </a:t>
            </a:r>
          </a:p>
          <a:p>
            <a:pPr algn="just"/>
            <a:r>
              <a:rPr lang="en-US" dirty="0" smtClean="0"/>
              <a:t>To do this, much larger sections of the stack are corrupted with the </a:t>
            </a:r>
            <a:r>
              <a:rPr lang="en-US" dirty="0" smtClean="0">
                <a:hlinkClick r:id="rId2" tooltip="No-op"/>
              </a:rPr>
              <a:t>no-op</a:t>
            </a:r>
            <a:r>
              <a:rPr lang="en-US" dirty="0" smtClean="0"/>
              <a:t> machine instruction. At the end of the attacker-supplied data, after the no-op instructions, the attacker places an instruction to perform a relative jump to the top of the buffer where the </a:t>
            </a:r>
            <a:r>
              <a:rPr lang="en-US" dirty="0" err="1" smtClean="0">
                <a:hlinkClick r:id="rId3" tooltip="Shellcode"/>
              </a:rPr>
              <a:t>shellcode</a:t>
            </a:r>
            <a:r>
              <a:rPr lang="en-US" dirty="0" smtClean="0"/>
              <a:t> is located. </a:t>
            </a:r>
            <a:endParaRPr lang="en-US" smtClean="0"/>
          </a:p>
          <a:p>
            <a:pPr algn="just"/>
            <a:r>
              <a:rPr lang="en-US" smtClean="0"/>
              <a:t>This </a:t>
            </a:r>
            <a:r>
              <a:rPr lang="en-US" dirty="0" smtClean="0"/>
              <a:t>collection of no-ops is referred to as the "NOP-sled" because if the return address is overwritten with any address within the no-op region of the buffer it will "slide" down the no-ops until it is redirected to the actual malicious code by the jump at the end. </a:t>
            </a:r>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160</a:t>
            </a:fld>
            <a:endParaRPr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minimize buffer overflow</a:t>
            </a:r>
            <a:endParaRPr lang="en-US" dirty="0"/>
          </a:p>
        </p:txBody>
      </p:sp>
      <p:sp>
        <p:nvSpPr>
          <p:cNvPr id="3" name="Content Placeholder 2"/>
          <p:cNvSpPr>
            <a:spLocks noGrp="1"/>
          </p:cNvSpPr>
          <p:nvPr>
            <p:ph idx="1"/>
          </p:nvPr>
        </p:nvSpPr>
        <p:spPr/>
        <p:txBody>
          <a:bodyPr>
            <a:normAutofit lnSpcReduction="10000"/>
          </a:bodyPr>
          <a:lstStyle/>
          <a:p>
            <a:r>
              <a:rPr lang="en-US" dirty="0" smtClean="0"/>
              <a:t>Assessment of secure code manually</a:t>
            </a:r>
          </a:p>
          <a:p>
            <a:r>
              <a:rPr lang="en-US" dirty="0" smtClean="0"/>
              <a:t>Disable stack execution</a:t>
            </a:r>
          </a:p>
          <a:p>
            <a:r>
              <a:rPr lang="en-US" dirty="0" smtClean="0"/>
              <a:t>Compiler tools</a:t>
            </a:r>
          </a:p>
          <a:p>
            <a:r>
              <a:rPr lang="en-US" dirty="0" smtClean="0"/>
              <a:t>Dynamic run-time checks</a:t>
            </a:r>
          </a:p>
          <a:p>
            <a:r>
              <a:rPr lang="en-US" dirty="0" smtClean="0"/>
              <a:t>Various tools are used to detect/ defend buffer overflow</a:t>
            </a:r>
          </a:p>
          <a:p>
            <a:pPr lvl="1"/>
            <a:r>
              <a:rPr lang="en-US" dirty="0" err="1" smtClean="0"/>
              <a:t>stackGaurd</a:t>
            </a:r>
            <a:endParaRPr lang="en-US" dirty="0" smtClean="0"/>
          </a:p>
          <a:p>
            <a:pPr lvl="1"/>
            <a:r>
              <a:rPr lang="en-US" dirty="0" err="1" smtClean="0"/>
              <a:t>Propolice</a:t>
            </a:r>
            <a:endParaRPr lang="en-US" dirty="0" smtClean="0"/>
          </a:p>
          <a:p>
            <a:pPr lvl="1"/>
            <a:r>
              <a:rPr lang="en-US" dirty="0" err="1" smtClean="0"/>
              <a:t>LibSafe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161</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57200" y="1935480"/>
            <a:ext cx="4495800" cy="4389120"/>
          </a:xfrm>
        </p:spPr>
        <p:txBody>
          <a:bodyPr>
            <a:normAutofit fontScale="85000" lnSpcReduction="20000"/>
          </a:bodyPr>
          <a:lstStyle/>
          <a:p>
            <a:r>
              <a:rPr lang="en-US" dirty="0" smtClean="0"/>
              <a:t>When using Pick-IT ASP in Internet Explorer, the SIP (software input panel, or virtual keyboard) will pop up when a textbox is activated. We cannot control this panel through Pick-IT.</a:t>
            </a:r>
            <a:br>
              <a:rPr lang="en-US" dirty="0" smtClean="0"/>
            </a:br>
            <a:r>
              <a:rPr lang="en-US" dirty="0" smtClean="0"/>
              <a:t/>
            </a:r>
            <a:br>
              <a:rPr lang="en-US" dirty="0" smtClean="0"/>
            </a:br>
            <a:r>
              <a:rPr lang="en-US" dirty="0" smtClean="0"/>
              <a:t>The method disables this SIP, depending on your mobile device model and operating system.</a:t>
            </a:r>
            <a:endParaRPr lang="en-US" dirty="0"/>
          </a:p>
        </p:txBody>
      </p:sp>
      <p:pic>
        <p:nvPicPr>
          <p:cNvPr id="1026" name="Picture 2" descr="http://www.exactsoftware.com/docs/DocBinBlob.aspx?ID=%7B7f09d989-9c12-4186-9ed5-e28d60867819%7D"/>
          <p:cNvPicPr>
            <a:picLocks noChangeAspect="1" noChangeArrowheads="1"/>
          </p:cNvPicPr>
          <p:nvPr/>
        </p:nvPicPr>
        <p:blipFill>
          <a:blip r:embed="rId2"/>
          <a:srcRect/>
          <a:stretch>
            <a:fillRect/>
          </a:stretch>
        </p:blipFill>
        <p:spPr bwMode="auto">
          <a:xfrm>
            <a:off x="4800600" y="533400"/>
            <a:ext cx="4343400" cy="5562600"/>
          </a:xfrm>
          <a:prstGeom prst="rect">
            <a:avLst/>
          </a:prstGeom>
          <a:noFill/>
        </p:spPr>
      </p:pic>
      <p:sp>
        <p:nvSpPr>
          <p:cNvPr id="5" name="Slide Number Placeholder 4"/>
          <p:cNvSpPr>
            <a:spLocks noGrp="1"/>
          </p:cNvSpPr>
          <p:nvPr>
            <p:ph type="sldNum" sz="quarter" idx="12"/>
          </p:nvPr>
        </p:nvSpPr>
        <p:spPr/>
        <p:txBody>
          <a:bodyPr/>
          <a:lstStyle/>
          <a:p>
            <a:fld id="{2512825A-3602-4B7D-A150-73BA7EF9FCF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Authentication Service Security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Two components of security in mobile computing:</a:t>
            </a:r>
          </a:p>
          <a:p>
            <a:pPr marL="514350" indent="-514350">
              <a:buAutoNum type="arabicPeriod"/>
            </a:pPr>
            <a:r>
              <a:rPr lang="en-US" dirty="0" smtClean="0"/>
              <a:t>Security of devices</a:t>
            </a:r>
          </a:p>
          <a:p>
            <a:pPr marL="514350" indent="-514350">
              <a:buAutoNum type="arabicPeriod"/>
            </a:pPr>
            <a:r>
              <a:rPr lang="en-US" dirty="0" smtClean="0"/>
              <a:t>Security in Networks</a:t>
            </a:r>
          </a:p>
          <a:p>
            <a:pPr marL="880110" lvl="1" indent="-514350"/>
            <a:r>
              <a:rPr lang="en-US" dirty="0" smtClean="0"/>
              <a:t>Involves mutual authentication between the device and the base station/ servers.</a:t>
            </a:r>
          </a:p>
          <a:p>
            <a:pPr marL="880110" lvl="1" indent="-514350"/>
            <a:r>
              <a:rPr lang="en-US" dirty="0" smtClean="0"/>
              <a:t>Ensures that only authenticated devices can be connected to the network</a:t>
            </a:r>
          </a:p>
          <a:p>
            <a:pPr marL="880110" lvl="1" indent="-514350"/>
            <a:r>
              <a:rPr lang="en-US" dirty="0" smtClean="0"/>
              <a:t>Hence, no malicious code can impersonate the service provider to trick the device.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Eminent kinds of attacks on mobile devices:</a:t>
            </a:r>
            <a:endParaRPr lang="en-US" dirty="0"/>
          </a:p>
        </p:txBody>
      </p:sp>
      <p:sp>
        <p:nvSpPr>
          <p:cNvPr id="3" name="Content Placeholder 2"/>
          <p:cNvSpPr>
            <a:spLocks noGrp="1"/>
          </p:cNvSpPr>
          <p:nvPr>
            <p:ph idx="1"/>
          </p:nvPr>
        </p:nvSpPr>
        <p:spPr/>
        <p:txBody>
          <a:bodyPr/>
          <a:lstStyle/>
          <a:p>
            <a:r>
              <a:rPr lang="en-US" dirty="0" smtClean="0"/>
              <a:t>Push attacks</a:t>
            </a:r>
          </a:p>
          <a:p>
            <a:pPr>
              <a:buNone/>
            </a:pPr>
            <a:endParaRPr lang="en-US" dirty="0" smtClean="0"/>
          </a:p>
          <a:p>
            <a:r>
              <a:rPr lang="en-US" dirty="0" smtClean="0"/>
              <a:t>Pull attacks</a:t>
            </a:r>
          </a:p>
          <a:p>
            <a:pPr>
              <a:buNone/>
            </a:pPr>
            <a:endParaRPr lang="en-US" dirty="0" smtClean="0"/>
          </a:p>
          <a:p>
            <a:r>
              <a:rPr lang="en-US" dirty="0" smtClean="0"/>
              <a:t>Crash attack</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2: Learning Objectives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Understand the security challenges presented by mobile devices and information systems  access in the cybercrime world.</a:t>
            </a:r>
          </a:p>
          <a:p>
            <a:pPr algn="just"/>
            <a:r>
              <a:rPr lang="en-US" dirty="0" smtClean="0"/>
              <a:t>Understand challenges faced by the mobile workforce and implication under the cybercrime era</a:t>
            </a:r>
          </a:p>
          <a:p>
            <a:pPr algn="just"/>
            <a:r>
              <a:rPr lang="en-US" dirty="0" smtClean="0"/>
              <a:t>Mitigation strategy – credit card users.</a:t>
            </a:r>
          </a:p>
          <a:p>
            <a:pPr algn="just"/>
            <a:r>
              <a:rPr lang="en-US" dirty="0" smtClean="0"/>
              <a:t>Security issues due to use of media players</a:t>
            </a:r>
          </a:p>
          <a:p>
            <a:pPr algn="just"/>
            <a:r>
              <a:rPr lang="en-US" dirty="0" smtClean="0"/>
              <a:t>Organizational security implications with electronic gadgets </a:t>
            </a:r>
          </a:p>
          <a:p>
            <a:pPr algn="just"/>
            <a:r>
              <a:rPr lang="en-US" dirty="0" smtClean="0"/>
              <a:t>Organizational measures for protecting information systems from threats in mobile computing area.</a:t>
            </a:r>
          </a:p>
          <a:p>
            <a:pPr algn="just"/>
            <a:r>
              <a:rPr lang="en-US" dirty="0" err="1" smtClean="0"/>
              <a:t>Smishing</a:t>
            </a:r>
            <a:r>
              <a:rPr lang="en-US" dirty="0" smtClean="0"/>
              <a:t>, </a:t>
            </a:r>
            <a:r>
              <a:rPr lang="en-US" dirty="0" err="1" smtClean="0"/>
              <a:t>vishing</a:t>
            </a:r>
            <a:r>
              <a:rPr lang="en-US" dirty="0" smtClean="0"/>
              <a:t> attacks in mobile world.</a:t>
            </a:r>
          </a:p>
          <a:p>
            <a:pPr algn="just"/>
            <a:r>
              <a:rPr lang="en-US" dirty="0" smtClean="0"/>
              <a:t>Security issues arising due to use of removable media- pen drives</a:t>
            </a:r>
          </a:p>
        </p:txBody>
      </p:sp>
      <p:sp>
        <p:nvSpPr>
          <p:cNvPr id="4" name="Slide Number Placeholder 3"/>
          <p:cNvSpPr>
            <a:spLocks noGrp="1"/>
          </p:cNvSpPr>
          <p:nvPr>
            <p:ph type="sldNum" sz="quarter" idx="12"/>
          </p:nvPr>
        </p:nvSpPr>
        <p:spPr/>
        <p:txBody>
          <a:bodyPr/>
          <a:lstStyle/>
          <a:p>
            <a:fld id="{2512825A-3602-4B7D-A150-73BA7EF9FCF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3.Cryptographic Security for Mobile Devices: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Cryptographically Generated Address (CGA)</a:t>
            </a:r>
          </a:p>
          <a:p>
            <a:r>
              <a:rPr lang="en-US" dirty="0" smtClean="0"/>
              <a:t>CGA is IPv6: generated by hashing owner’s public-key address</a:t>
            </a:r>
          </a:p>
          <a:p>
            <a:r>
              <a:rPr lang="en-US" dirty="0" smtClean="0"/>
              <a:t>The address the owner uses is the corresponding private key to assert address ownership and</a:t>
            </a:r>
          </a:p>
          <a:p>
            <a:r>
              <a:rPr lang="en-US" dirty="0" smtClean="0"/>
              <a:t>To sign messages sent from the address without a Public-Key Infrastructure(PKI)</a:t>
            </a:r>
          </a:p>
          <a:p>
            <a:r>
              <a:rPr lang="en-US" dirty="0" smtClean="0"/>
              <a:t>CGA-based Authentication can be used to protect IP-Layer signaling protocols </a:t>
            </a:r>
          </a:p>
          <a:p>
            <a:r>
              <a:rPr lang="en-US" dirty="0" smtClean="0"/>
              <a:t>Also used in key –exchange and create  an IPSec security association for encryption and data authentication</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Palm OS5</a:t>
            </a:r>
            <a:endParaRPr lang="en-US" dirty="0"/>
          </a:p>
        </p:txBody>
      </p:sp>
      <p:sp>
        <p:nvSpPr>
          <p:cNvPr id="3" name="Content Placeholder 2"/>
          <p:cNvSpPr>
            <a:spLocks noGrp="1"/>
          </p:cNvSpPr>
          <p:nvPr>
            <p:ph idx="1"/>
          </p:nvPr>
        </p:nvSpPr>
        <p:spPr/>
        <p:txBody>
          <a:bodyPr/>
          <a:lstStyle/>
          <a:p>
            <a:pPr algn="just">
              <a:buNone/>
            </a:pPr>
            <a:endParaRPr lang="en-US" dirty="0" smtClean="0"/>
          </a:p>
          <a:p>
            <a:pPr algn="just">
              <a:buNone/>
            </a:pPr>
            <a:r>
              <a:rPr lang="en-US" dirty="0" smtClean="0"/>
              <a:t>  Cryptographic Provider Manage(CPM) in Palm OS5 is a system-wide suite of cryptographic services for securing data and resources on a Palm- powered device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LDAP security for hand held mobile computing devices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pPr algn="just"/>
            <a:r>
              <a:rPr lang="en-US" dirty="0" smtClean="0"/>
              <a:t>LDAP is a software protocol for enabling anyone to locate individuals, organizations and other resources like files and devices on the network.</a:t>
            </a:r>
          </a:p>
          <a:p>
            <a:pPr algn="just">
              <a:buNone/>
            </a:pPr>
            <a:endParaRPr lang="en-US" dirty="0" smtClean="0"/>
          </a:p>
          <a:p>
            <a:pPr algn="just"/>
            <a:r>
              <a:rPr lang="en-US" dirty="0" smtClean="0"/>
              <a:t>LDAP is light weight version of Directory Access Protocol(DAP) since it does not include security features in its initial version.</a:t>
            </a:r>
          </a:p>
          <a:p>
            <a:pPr algn="just">
              <a:buNone/>
            </a:pPr>
            <a:endParaRPr lang="en-US" dirty="0" smtClean="0"/>
          </a:p>
          <a:p>
            <a:pPr algn="just"/>
            <a:r>
              <a:rPr lang="en-US" dirty="0" smtClean="0"/>
              <a:t>It originated at the University of Michigan.</a:t>
            </a:r>
          </a:p>
          <a:p>
            <a:pPr algn="just"/>
            <a:endParaRPr lang="en-US" dirty="0" smtClean="0"/>
          </a:p>
          <a:p>
            <a:pPr algn="just"/>
            <a:r>
              <a:rPr lang="en-US" dirty="0" smtClean="0"/>
              <a:t>Endorsed by </a:t>
            </a:r>
            <a:r>
              <a:rPr lang="en-US" dirty="0" err="1" smtClean="0"/>
              <a:t>atleast</a:t>
            </a:r>
            <a:r>
              <a:rPr lang="en-US" dirty="0" smtClean="0"/>
              <a:t> 40 companies.</a:t>
            </a:r>
          </a:p>
          <a:p>
            <a:pPr algn="just"/>
            <a:endParaRPr lang="en-US" dirty="0" smtClean="0"/>
          </a:p>
          <a:p>
            <a:pPr algn="just"/>
            <a:r>
              <a:rPr lang="en-US" dirty="0" smtClean="0"/>
              <a:t>Centralized directories such as LDAP make revoking permissions quick and easy.</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LDAP directory Structure: simple tree structure</a:t>
            </a:r>
            <a:endParaRPr lang="en-US" dirty="0"/>
          </a:p>
        </p:txBody>
      </p:sp>
      <p:sp>
        <p:nvSpPr>
          <p:cNvPr id="3" name="Content Placeholder 2"/>
          <p:cNvSpPr>
            <a:spLocks noGrp="1"/>
          </p:cNvSpPr>
          <p:nvPr>
            <p:ph idx="1"/>
          </p:nvPr>
        </p:nvSpPr>
        <p:spPr/>
        <p:txBody>
          <a:bodyPr/>
          <a:lstStyle/>
          <a:p>
            <a:r>
              <a:rPr lang="en-US" dirty="0" smtClean="0"/>
              <a:t>Root directory</a:t>
            </a:r>
          </a:p>
          <a:p>
            <a:r>
              <a:rPr lang="en-US" dirty="0" smtClean="0"/>
              <a:t>Countries</a:t>
            </a:r>
          </a:p>
          <a:p>
            <a:r>
              <a:rPr lang="en-US" dirty="0" smtClean="0"/>
              <a:t>Organizations</a:t>
            </a:r>
          </a:p>
          <a:p>
            <a:r>
              <a:rPr lang="en-US" dirty="0" smtClean="0"/>
              <a:t>Organizational units</a:t>
            </a:r>
          </a:p>
          <a:p>
            <a:r>
              <a:rPr lang="en-US" dirty="0" smtClean="0"/>
              <a:t>individuals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RAS security for mobile devices</a:t>
            </a:r>
            <a:endParaRPr lang="en-US" dirty="0"/>
          </a:p>
        </p:txBody>
      </p:sp>
      <p:sp>
        <p:nvSpPr>
          <p:cNvPr id="3" name="Content Placeholder 2"/>
          <p:cNvSpPr>
            <a:spLocks noGrp="1"/>
          </p:cNvSpPr>
          <p:nvPr>
            <p:ph idx="1"/>
          </p:nvPr>
        </p:nvSpPr>
        <p:spPr>
          <a:xfrm>
            <a:off x="1435608" y="1143000"/>
            <a:ext cx="7498080" cy="5105400"/>
          </a:xfrm>
        </p:spPr>
        <p:txBody>
          <a:bodyPr>
            <a:normAutofit fontScale="77500" lnSpcReduction="20000"/>
          </a:bodyPr>
          <a:lstStyle/>
          <a:p>
            <a:pPr algn="just"/>
            <a:r>
              <a:rPr lang="en-US" dirty="0" smtClean="0"/>
              <a:t>RAS is important for protecting business sensitive data that ay reside on the employee’s mobile devices.</a:t>
            </a:r>
          </a:p>
          <a:p>
            <a:pPr algn="just">
              <a:buNone/>
            </a:pPr>
            <a:endParaRPr lang="en-US" dirty="0" smtClean="0"/>
          </a:p>
          <a:p>
            <a:pPr algn="just"/>
            <a:r>
              <a:rPr lang="en-US" dirty="0" smtClean="0"/>
              <a:t>Vulnerable to unauthorized access : resulting in providing a route into the systems with which they connect</a:t>
            </a:r>
          </a:p>
          <a:p>
            <a:pPr lvl="1" algn="just"/>
            <a:r>
              <a:rPr lang="en-US" dirty="0" smtClean="0"/>
              <a:t>By impersonating or masquerading to these systems, a cracker is able to steal data or compromise corporate systems in other ways.</a:t>
            </a:r>
          </a:p>
          <a:p>
            <a:pPr lvl="1" algn="just">
              <a:buNone/>
            </a:pPr>
            <a:endParaRPr lang="en-US" dirty="0" smtClean="0"/>
          </a:p>
          <a:p>
            <a:pPr algn="just"/>
            <a:r>
              <a:rPr lang="en-US" dirty="0" smtClean="0"/>
              <a:t>Another threat is by port scanning: DNS server- locate IP address- scan the port on this IP address that are unprotected.</a:t>
            </a:r>
          </a:p>
          <a:p>
            <a:pPr algn="just">
              <a:buNone/>
            </a:pPr>
            <a:endParaRPr lang="en-US" dirty="0" smtClean="0"/>
          </a:p>
          <a:p>
            <a:pPr algn="just"/>
            <a:r>
              <a:rPr lang="en-US" dirty="0" smtClean="0"/>
              <a:t>Precautions: a personal firewall.</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RAS system security for Mobile device clients</a:t>
            </a:r>
            <a:endParaRPr lang="en-US" dirty="0"/>
          </a:p>
        </p:txBody>
      </p:sp>
      <p:sp>
        <p:nvSpPr>
          <p:cNvPr id="3" name="Content Placeholder 2"/>
          <p:cNvSpPr>
            <a:spLocks noGrp="1"/>
          </p:cNvSpPr>
          <p:nvPr>
            <p:ph idx="1"/>
          </p:nvPr>
        </p:nvSpPr>
        <p:spPr/>
        <p:txBody>
          <a:bodyPr/>
          <a:lstStyle/>
          <a:p>
            <a:r>
              <a:rPr lang="en-US" dirty="0" smtClean="0"/>
              <a:t>The security of the RAS server</a:t>
            </a:r>
          </a:p>
          <a:p>
            <a:r>
              <a:rPr lang="en-US" dirty="0" smtClean="0"/>
              <a:t>The security of the RAS client</a:t>
            </a:r>
          </a:p>
          <a:p>
            <a:r>
              <a:rPr lang="en-US" dirty="0" smtClean="0"/>
              <a:t>The secure data transmission</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Media Player Control Security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Potential security attacks on mobile devices through the “music gateways”.</a:t>
            </a:r>
          </a:p>
          <a:p>
            <a:pPr algn="just"/>
            <a:r>
              <a:rPr lang="en-US" dirty="0" smtClean="0"/>
              <a:t>Windows media player: MS warned about security loop holes.</a:t>
            </a:r>
          </a:p>
          <a:p>
            <a:pPr algn="just"/>
            <a:r>
              <a:rPr lang="en-US" dirty="0" smtClean="0"/>
              <a:t>Corrupt files posing as normal music and video files.</a:t>
            </a:r>
          </a:p>
          <a:p>
            <a:pPr lvl="1" algn="just"/>
            <a:r>
              <a:rPr lang="en-US" dirty="0" smtClean="0"/>
              <a:t>May open a website from where the </a:t>
            </a:r>
            <a:r>
              <a:rPr lang="en-US" dirty="0" err="1" smtClean="0"/>
              <a:t>Javascript</a:t>
            </a:r>
            <a:r>
              <a:rPr lang="en-US" dirty="0" smtClean="0"/>
              <a:t> can be operated.</a:t>
            </a:r>
          </a:p>
          <a:p>
            <a:pPr lvl="1" algn="just"/>
            <a:r>
              <a:rPr lang="en-US" dirty="0" smtClean="0"/>
              <a:t>Allow attacker to download and use the code on user’s machine</a:t>
            </a:r>
          </a:p>
          <a:p>
            <a:pPr lvl="1" algn="just"/>
            <a:r>
              <a:rPr lang="en-US" dirty="0" smtClean="0"/>
              <a:t>Create buffer overrun errors.</a:t>
            </a:r>
          </a:p>
          <a:p>
            <a:pPr lvl="1"/>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Networking API security for                mobile computing applications</a:t>
            </a:r>
            <a:endParaRPr lang="en-US" dirty="0"/>
          </a:p>
        </p:txBody>
      </p:sp>
      <p:sp>
        <p:nvSpPr>
          <p:cNvPr id="3" name="Content Placeholder 2"/>
          <p:cNvSpPr>
            <a:spLocks noGrp="1"/>
          </p:cNvSpPr>
          <p:nvPr>
            <p:ph idx="1"/>
          </p:nvPr>
        </p:nvSpPr>
        <p:spPr/>
        <p:txBody>
          <a:bodyPr/>
          <a:lstStyle/>
          <a:p>
            <a:pPr algn="just">
              <a:buNone/>
            </a:pPr>
            <a:r>
              <a:rPr lang="en-US" dirty="0" smtClean="0"/>
              <a:t>  </a:t>
            </a:r>
          </a:p>
          <a:p>
            <a:pPr algn="just">
              <a:buNone/>
            </a:pPr>
            <a:endParaRPr lang="en-US" dirty="0" smtClean="0"/>
          </a:p>
          <a:p>
            <a:pPr algn="just">
              <a:buNone/>
            </a:pPr>
            <a:r>
              <a:rPr lang="en-US" dirty="0" smtClean="0"/>
              <a:t>   Development of various API’s to enable software and hardware developers to write single applications to target multiple security platforms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Mobile/ cell phones</a:t>
            </a:r>
            <a:endParaRPr lang="en-US" dirty="0"/>
          </a:p>
        </p:txBody>
      </p:sp>
      <p:sp>
        <p:nvSpPr>
          <p:cNvPr id="3" name="Content Placeholder 2"/>
          <p:cNvSpPr>
            <a:spLocks noGrp="1"/>
          </p:cNvSpPr>
          <p:nvPr>
            <p:ph idx="1"/>
          </p:nvPr>
        </p:nvSpPr>
        <p:spPr/>
        <p:txBody>
          <a:bodyPr/>
          <a:lstStyle/>
          <a:p>
            <a:r>
              <a:rPr lang="en-US" dirty="0" smtClean="0"/>
              <a:t>Mobile Phone Theft</a:t>
            </a:r>
          </a:p>
          <a:p>
            <a:r>
              <a:rPr lang="en-US" dirty="0" smtClean="0"/>
              <a:t>Mobile Viruses</a:t>
            </a:r>
          </a:p>
          <a:p>
            <a:r>
              <a:rPr lang="en-US" dirty="0" err="1" smtClean="0"/>
              <a:t>Mishing</a:t>
            </a:r>
            <a:endParaRPr lang="en-US" dirty="0" smtClean="0"/>
          </a:p>
          <a:p>
            <a:r>
              <a:rPr lang="en-US" dirty="0" err="1" smtClean="0"/>
              <a:t>Vishing</a:t>
            </a:r>
            <a:endParaRPr lang="en-US" dirty="0" smtClean="0"/>
          </a:p>
          <a:p>
            <a:r>
              <a:rPr lang="en-US" dirty="0" err="1" smtClean="0"/>
              <a:t>Smishing</a:t>
            </a:r>
            <a:endParaRPr lang="en-US" dirty="0" smtClean="0"/>
          </a:p>
          <a:p>
            <a:r>
              <a:rPr lang="en-US" dirty="0" smtClean="0"/>
              <a:t>Hacking </a:t>
            </a:r>
            <a:r>
              <a:rPr lang="en-US" dirty="0" err="1" smtClean="0"/>
              <a:t>bluetooth</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phone theft</a:t>
            </a:r>
            <a:endParaRPr lang="en-US" dirty="0"/>
          </a:p>
        </p:txBody>
      </p:sp>
      <p:sp>
        <p:nvSpPr>
          <p:cNvPr id="3" name="Content Placeholder 2"/>
          <p:cNvSpPr>
            <a:spLocks noGrp="1"/>
          </p:cNvSpPr>
          <p:nvPr>
            <p:ph idx="1"/>
          </p:nvPr>
        </p:nvSpPr>
        <p:spPr>
          <a:xfrm>
            <a:off x="1435608" y="1219200"/>
            <a:ext cx="7498080" cy="5334000"/>
          </a:xfrm>
        </p:spPr>
        <p:txBody>
          <a:bodyPr>
            <a:normAutofit fontScale="70000" lnSpcReduction="20000"/>
          </a:bodyPr>
          <a:lstStyle/>
          <a:p>
            <a:pPr algn="just">
              <a:buNone/>
            </a:pPr>
            <a:r>
              <a:rPr lang="en-US" sz="3400" dirty="0" smtClean="0"/>
              <a:t>With mobiles or cell phones becoming fancier, more popular, and more expensive, they are increasingly liable to theft.</a:t>
            </a:r>
          </a:p>
          <a:p>
            <a:pPr algn="just">
              <a:buNone/>
            </a:pPr>
            <a:endParaRPr lang="en-US" dirty="0" smtClean="0"/>
          </a:p>
          <a:p>
            <a:pPr algn="just">
              <a:buNone/>
            </a:pPr>
            <a:r>
              <a:rPr lang="en-US" dirty="0" smtClean="0"/>
              <a:t>The following factors contribute for outbreaks on mobile devices:</a:t>
            </a:r>
          </a:p>
          <a:p>
            <a:pPr algn="just">
              <a:buNone/>
            </a:pPr>
            <a:endParaRPr lang="en-US" sz="1100" dirty="0" smtClean="0"/>
          </a:p>
          <a:p>
            <a:pPr marL="514350" indent="-514350" algn="just">
              <a:buAutoNum type="arabicPeriod"/>
            </a:pPr>
            <a:r>
              <a:rPr lang="en-US" b="1" dirty="0" smtClean="0"/>
              <a:t>Enough target terminals:</a:t>
            </a:r>
            <a:r>
              <a:rPr lang="en-US" dirty="0" smtClean="0"/>
              <a:t> first mobile virus in 2004 :- Mosquito – this virus sent SMS text messages to the organization(</a:t>
            </a:r>
            <a:r>
              <a:rPr lang="en-US" dirty="0" err="1" smtClean="0"/>
              <a:t>Ojam</a:t>
            </a:r>
            <a:r>
              <a:rPr lang="en-US" dirty="0" smtClean="0"/>
              <a:t>).</a:t>
            </a:r>
          </a:p>
          <a:p>
            <a:pPr marL="514350" indent="-514350" algn="just">
              <a:buNone/>
            </a:pPr>
            <a:endParaRPr lang="en-US" dirty="0" smtClean="0"/>
          </a:p>
          <a:p>
            <a:pPr marL="514350" indent="-514350" algn="just">
              <a:buNone/>
            </a:pPr>
            <a:r>
              <a:rPr lang="en-US" b="1" dirty="0" smtClean="0"/>
              <a:t>2. Enough functionality: </a:t>
            </a:r>
            <a:r>
              <a:rPr lang="en-US" dirty="0" smtClean="0"/>
              <a:t>office functionality, critical data and applications protected insufficiently or not at all expanded functionality increases the probability of malware.</a:t>
            </a:r>
          </a:p>
          <a:p>
            <a:pPr marL="514350" indent="-514350" algn="just">
              <a:buNone/>
            </a:pPr>
            <a:endParaRPr lang="en-US" dirty="0" smtClean="0"/>
          </a:p>
          <a:p>
            <a:pPr marL="514350" indent="-514350" algn="just">
              <a:buNone/>
            </a:pPr>
            <a:r>
              <a:rPr lang="en-US" b="1" dirty="0" smtClean="0"/>
              <a:t>3. Enough connectivity: </a:t>
            </a:r>
            <a:r>
              <a:rPr lang="en-US" dirty="0" smtClean="0"/>
              <a:t>SMS, MMS, Synchronization, blue tooth, infrared(IR) and WLAN connections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Proliferation of mobile and wireless devices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You see them everywhere: people hunched over their smart phones or tablets in cafes, airports, supermarkets and even at bus stops, seemingly oblivious to anything or anyone around them. </a:t>
            </a:r>
          </a:p>
          <a:p>
            <a:pPr algn="just"/>
            <a:r>
              <a:rPr lang="en-US" dirty="0" smtClean="0"/>
              <a:t>They play games, download email, go shopping or check their bank balances on the go.</a:t>
            </a:r>
          </a:p>
          <a:p>
            <a:pPr algn="just"/>
            <a:r>
              <a:rPr lang="en-US" dirty="0" smtClean="0"/>
              <a:t>They might even access corporate networks and pull up a document or two on their mobile gadgets.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tx1"/>
                </a:solidFill>
              </a:rPr>
              <a:t>How to Protect a Mobile Phone from Being Stolen</a:t>
            </a:r>
            <a:endParaRPr lang="en-US" sz="3200" dirty="0"/>
          </a:p>
        </p:txBody>
      </p:sp>
      <p:sp>
        <p:nvSpPr>
          <p:cNvPr id="3" name="Content Placeholder 2"/>
          <p:cNvSpPr>
            <a:spLocks noGrp="1"/>
          </p:cNvSpPr>
          <p:nvPr>
            <p:ph idx="1"/>
          </p:nvPr>
        </p:nvSpPr>
        <p:spPr>
          <a:xfrm>
            <a:off x="1435608" y="1447800"/>
            <a:ext cx="7498080" cy="5181600"/>
          </a:xfrm>
        </p:spPr>
        <p:txBody>
          <a:bodyPr>
            <a:normAutofit/>
          </a:bodyPr>
          <a:lstStyle/>
          <a:p>
            <a:pPr algn="just"/>
            <a:r>
              <a:rPr lang="en-US" sz="2800" b="1" dirty="0" smtClean="0"/>
              <a:t>Keep details.</a:t>
            </a:r>
            <a:r>
              <a:rPr lang="en-US" sz="2800" dirty="0" smtClean="0"/>
              <a:t> Make a record of all your phone information and keep this in a safe place. Include the following elements in the information: Your phone number.</a:t>
            </a:r>
          </a:p>
          <a:p>
            <a:pPr algn="just">
              <a:buNone/>
            </a:pPr>
            <a:endParaRPr lang="en-US" sz="100" dirty="0" smtClean="0"/>
          </a:p>
          <a:p>
            <a:pPr algn="just"/>
            <a:r>
              <a:rPr lang="en-US" sz="2800" dirty="0" smtClean="0"/>
              <a:t>The make and model.</a:t>
            </a:r>
          </a:p>
          <a:p>
            <a:pPr algn="just">
              <a:buNone/>
            </a:pPr>
            <a:endParaRPr lang="en-US" sz="300" dirty="0" smtClean="0"/>
          </a:p>
          <a:p>
            <a:pPr algn="just"/>
            <a:r>
              <a:rPr lang="en-US" sz="2800" dirty="0" smtClean="0"/>
              <a:t>Color and appearance details.</a:t>
            </a:r>
          </a:p>
          <a:p>
            <a:pPr algn="just">
              <a:buNone/>
            </a:pPr>
            <a:endParaRPr lang="en-US" sz="300" dirty="0" smtClean="0"/>
          </a:p>
          <a:p>
            <a:pPr algn="just"/>
            <a:r>
              <a:rPr lang="en-US" sz="2800" dirty="0" smtClean="0"/>
              <a:t>The pin or security lock code.</a:t>
            </a:r>
          </a:p>
          <a:p>
            <a:pPr algn="just">
              <a:buNone/>
            </a:pPr>
            <a:endParaRPr lang="en-US" sz="600" dirty="0" smtClean="0"/>
          </a:p>
          <a:p>
            <a:pPr algn="just"/>
            <a:r>
              <a:rPr lang="en-US" sz="2800" dirty="0" smtClean="0">
                <a:hlinkClick r:id="rId2" tooltip="Find the IMEI Number on a Mobile Phone"/>
              </a:rPr>
              <a:t>The IMEI number</a:t>
            </a:r>
            <a:r>
              <a:rPr lang="en-US" sz="2800" dirty="0" smtClean="0"/>
              <a:t> (on GSM phones) </a:t>
            </a:r>
          </a:p>
          <a:p>
            <a:pPr lvl="1" algn="just"/>
            <a:r>
              <a:rPr lang="en-US" sz="2400" dirty="0" smtClean="0"/>
              <a:t>International Mobile Equipment Identity</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a:bodyPr>
          <a:lstStyle/>
          <a:p>
            <a:pPr algn="just"/>
            <a:r>
              <a:rPr lang="en-US" b="1" dirty="0" smtClean="0"/>
              <a:t>Add a security mark.</a:t>
            </a:r>
            <a:r>
              <a:rPr lang="en-US" dirty="0" smtClean="0"/>
              <a:t> </a:t>
            </a:r>
          </a:p>
          <a:p>
            <a:pPr algn="just"/>
            <a:r>
              <a:rPr lang="en-US" dirty="0" smtClean="0"/>
              <a:t>  </a:t>
            </a:r>
            <a:r>
              <a:rPr lang="en-US" sz="1800" dirty="0" smtClean="0"/>
              <a:t>Use an ultra violet pen to print your post code and house number onto both your mobile handset and battery. This makes it easily identifiable as your property if lost or stolen. It would also be good if you write your alternate contact number or email id on your phone.</a:t>
            </a:r>
          </a:p>
          <a:p>
            <a:pPr algn="just">
              <a:buNone/>
            </a:pPr>
            <a:endParaRPr lang="en-US" sz="1800" dirty="0" smtClean="0"/>
          </a:p>
          <a:p>
            <a:pPr algn="just"/>
            <a:r>
              <a:rPr lang="en-US" sz="1800" dirty="0" smtClean="0"/>
              <a:t> This would help the finder of your handset to contact you if he or she intents to return it. The ultra-violet pen marking will wear off every couple of months, so reapply it when you feel necessary.</a:t>
            </a:r>
          </a:p>
          <a:p>
            <a:pPr algn="just"/>
            <a:endParaRPr lang="en-IN" sz="1800" dirty="0" smtClean="0"/>
          </a:p>
          <a:p>
            <a:pPr algn="just"/>
            <a:r>
              <a:rPr lang="en-US" sz="1800" b="1" dirty="0" smtClean="0"/>
              <a:t>Use the security lock code, or PIN feature, to lock your phone.</a:t>
            </a:r>
            <a:r>
              <a:rPr lang="en-US" sz="1800" dirty="0" smtClean="0"/>
              <a:t> This will make it less valuable to a thief and deny them access to personal numbers stored on your </a:t>
            </a:r>
            <a:r>
              <a:rPr lang="en-US" sz="1800" dirty="0" smtClean="0">
                <a:hlinkClick r:id="rId2" tooltip="Make SIM Card Earrings"/>
              </a:rPr>
              <a:t>SIM card</a:t>
            </a:r>
            <a:r>
              <a:rPr lang="en-US" sz="1800" dirty="0" smtClean="0"/>
              <a:t>.</a:t>
            </a:r>
          </a:p>
          <a:p>
            <a:pPr algn="just"/>
            <a:endParaRPr lang="en-US" sz="1800"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324600"/>
          </a:xfrm>
        </p:spPr>
        <p:txBody>
          <a:bodyPr>
            <a:normAutofit fontScale="77500" lnSpcReduction="20000"/>
          </a:bodyPr>
          <a:lstStyle/>
          <a:p>
            <a:pPr algn="just"/>
            <a:endParaRPr lang="en-US" b="1" dirty="0" smtClean="0"/>
          </a:p>
          <a:p>
            <a:pPr algn="just"/>
            <a:r>
              <a:rPr lang="en-US" b="1" dirty="0" smtClean="0"/>
              <a:t>Register your phone with your network operator.</a:t>
            </a:r>
            <a:r>
              <a:rPr lang="en-US" dirty="0" smtClean="0"/>
              <a:t> If your phone is stolen, report the loss to them immediately. Using your </a:t>
            </a:r>
            <a:r>
              <a:rPr lang="en-US" dirty="0" smtClean="0">
                <a:hlinkClick r:id="rId2" tooltip="Find the IMEI Number on a Mobile Phone"/>
              </a:rPr>
              <a:t>IMEI number</a:t>
            </a:r>
            <a:r>
              <a:rPr lang="en-US" dirty="0" smtClean="0"/>
              <a:t>, they may be able to block your hand set and account details. </a:t>
            </a:r>
          </a:p>
          <a:p>
            <a:pPr algn="just">
              <a:buNone/>
            </a:pPr>
            <a:endParaRPr lang="en-US" dirty="0" smtClean="0"/>
          </a:p>
          <a:p>
            <a:pPr algn="just"/>
            <a:r>
              <a:rPr lang="en-US" dirty="0" smtClean="0"/>
              <a:t>Some wireless carriers are willing to do this, and some aren't. If done, this will prevent anyone from using the phone across any network, even if the SIM card is changed. Keep in mind that once the phone is disabled, it may not be able to be used again, even if you get it back.</a:t>
            </a:r>
          </a:p>
          <a:p>
            <a:pPr algn="just">
              <a:buNone/>
            </a:pPr>
            <a:endParaRPr lang="en-US" dirty="0" smtClean="0"/>
          </a:p>
          <a:p>
            <a:pPr algn="just"/>
            <a:r>
              <a:rPr lang="en-US" dirty="0" smtClean="0"/>
              <a:t>Keep records of this call--the date, time, name of the person you spoke to, what they said, and their extension. Ask for confirmation in writing that your phone has been disabled.</a:t>
            </a:r>
            <a:r>
              <a:rPr lang="en-US" baseline="30000" dirty="0" smtClean="0">
                <a:hlinkClick r:id="rId3"/>
              </a:rPr>
              <a:t>[2]</a:t>
            </a:r>
            <a:r>
              <a:rPr lang="en-US" dirty="0" smtClean="0"/>
              <a:t> This is important in case the thief makes fraudulent charges on your account.</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fontScale="85000" lnSpcReduction="20000"/>
          </a:bodyPr>
          <a:lstStyle/>
          <a:p>
            <a:r>
              <a:rPr lang="en-US" b="1" dirty="0" smtClean="0"/>
              <a:t>Have your phone number disabled.</a:t>
            </a:r>
            <a:r>
              <a:rPr lang="en-US" dirty="0" smtClean="0"/>
              <a:t> </a:t>
            </a:r>
          </a:p>
          <a:p>
            <a:pPr>
              <a:buNone/>
            </a:pPr>
            <a:r>
              <a:rPr lang="en-US" dirty="0" smtClean="0"/>
              <a:t>   </a:t>
            </a:r>
          </a:p>
          <a:p>
            <a:pPr algn="just">
              <a:buNone/>
            </a:pPr>
            <a:r>
              <a:rPr lang="en-US" dirty="0" smtClean="0"/>
              <a:t>   In addition to reporting your phone lost or stolen, you should also disable your phone number (not account) so that no further charges can be applied. This is in case the thief figures out how to access your account through another hand set, or in case the carrier is unwilling to block the handset. </a:t>
            </a:r>
          </a:p>
          <a:p>
            <a:pPr algn="just">
              <a:buNone/>
            </a:pPr>
            <a:endParaRPr lang="en-US" dirty="0" smtClean="0"/>
          </a:p>
          <a:p>
            <a:pPr algn="just">
              <a:buNone/>
            </a:pPr>
            <a:r>
              <a:rPr lang="en-US" dirty="0" smtClean="0"/>
              <a:t>   Remember that, as mentioned earlier, many thieves stand to benefit from using your service rather than selling your phone, especially between the moment they steal it and the moment you realize your phone is missing.</a:t>
            </a:r>
            <a:r>
              <a:rPr lang="en-US" baseline="30000" dirty="0" smtClean="0">
                <a:hlinkClick r:id="rId2"/>
              </a:rPr>
              <a:t>[3]</a:t>
            </a:r>
            <a:r>
              <a:rPr lang="en-US" dirty="0" smtClean="0"/>
              <a:t> As in the previous step, keep detailed records of when you requested your account to be disabled.</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fontScale="92500" lnSpcReduction="20000"/>
          </a:bodyPr>
          <a:lstStyle/>
          <a:p>
            <a:r>
              <a:rPr lang="en-US" sz="2800" b="1" dirty="0" smtClean="0"/>
              <a:t>Request an immediate, formal   investigation from your carrier.</a:t>
            </a:r>
            <a:r>
              <a:rPr lang="en-US" sz="2800" dirty="0" smtClean="0"/>
              <a:t> </a:t>
            </a:r>
          </a:p>
          <a:p>
            <a:pPr algn="just">
              <a:buNone/>
            </a:pPr>
            <a:r>
              <a:rPr lang="en-US" sz="2800" dirty="0" smtClean="0"/>
              <a:t>   Sometimes this can prevent (or at least delay) the carrier from launching a collections effort and tainting your credit, if things get ugly. </a:t>
            </a:r>
          </a:p>
          <a:p>
            <a:pPr algn="just">
              <a:buNone/>
            </a:pPr>
            <a:r>
              <a:rPr lang="en-US" sz="2800" dirty="0" smtClean="0"/>
              <a:t> </a:t>
            </a:r>
          </a:p>
          <a:p>
            <a:r>
              <a:rPr lang="en-US" sz="2800" b="1" dirty="0" smtClean="0"/>
              <a:t>File a police report immediately.</a:t>
            </a:r>
          </a:p>
          <a:p>
            <a:pPr>
              <a:buNone/>
            </a:pPr>
            <a:r>
              <a:rPr lang="en-US" sz="2800" dirty="0" smtClean="0"/>
              <a:t> </a:t>
            </a:r>
          </a:p>
          <a:p>
            <a:pPr algn="just">
              <a:buNone/>
            </a:pPr>
            <a:r>
              <a:rPr lang="en-US" sz="2800" dirty="0" smtClean="0"/>
              <a:t>   Time is money, literally. A thief can add over US$10,000 to your cell phone bill in just hours by making international calls, and you might end up being asked to foot the bill. Some phone companies may require proof that the phone was actually stolen, versus it having been lost. A police report serves as evidence, which will make your wireless provider more cooperative, especially if insurance is involved</a:t>
            </a:r>
            <a:r>
              <a:rPr lang="en-US" dirty="0" smtClean="0"/>
              <a: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096000"/>
          </a:xfrm>
        </p:spPr>
        <p:txBody>
          <a:bodyPr>
            <a:normAutofit/>
          </a:bodyPr>
          <a:lstStyle/>
          <a:p>
            <a:pPr algn="just"/>
            <a:endParaRPr lang="en-US" sz="2800" b="1" dirty="0" smtClean="0"/>
          </a:p>
          <a:p>
            <a:pPr algn="just"/>
            <a:r>
              <a:rPr lang="en-US" sz="2800" b="1" dirty="0" smtClean="0"/>
              <a:t>Install anti phone theft software.</a:t>
            </a:r>
            <a:r>
              <a:rPr lang="en-US" sz="2800" dirty="0" smtClean="0"/>
              <a:t> There are suppliers that provide modern anti theft software for your phone. The software enables you to remotely contact your mobile and stay in control. For example, one of the recently published solutions for </a:t>
            </a:r>
            <a:r>
              <a:rPr lang="en-US" sz="2800" dirty="0" err="1" smtClean="0"/>
              <a:t>Symbian</a:t>
            </a:r>
            <a:r>
              <a:rPr lang="en-US" sz="2800" dirty="0" smtClean="0"/>
              <a:t> and Android is Theft Aware; others provide Windows Mobile or Blackberry support.</a:t>
            </a:r>
          </a:p>
          <a:p>
            <a:pPr algn="just">
              <a:buNone/>
            </a:pPr>
            <a:r>
              <a:rPr lang="en-US" sz="2800" dirty="0" smtClean="0"/>
              <a:t> </a:t>
            </a:r>
          </a:p>
          <a:p>
            <a:pPr algn="just"/>
            <a:r>
              <a:rPr lang="en-US" sz="2800" b="1" dirty="0" smtClean="0"/>
              <a:t>Never let the phone get out of your sight.</a:t>
            </a:r>
            <a:r>
              <a:rPr lang="en-US" sz="2800" dirty="0" smtClean="0"/>
              <a:t> Unless you are sleeping of course, always have your eyes on the phone.</a:t>
            </a:r>
            <a:endParaRPr lang="en-US" sz="2800"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Mobile Viruses</a:t>
            </a:r>
            <a:endParaRPr lang="en-US" dirty="0"/>
          </a:p>
        </p:txBody>
      </p:sp>
      <p:sp>
        <p:nvSpPr>
          <p:cNvPr id="3" name="Content Placeholder 2"/>
          <p:cNvSpPr>
            <a:spLocks noGrp="1"/>
          </p:cNvSpPr>
          <p:nvPr>
            <p:ph idx="1"/>
          </p:nvPr>
        </p:nvSpPr>
        <p:spPr/>
        <p:txBody>
          <a:bodyPr/>
          <a:lstStyle/>
          <a:p>
            <a:r>
              <a:rPr lang="en-US" dirty="0" smtClean="0"/>
              <a:t>40 virus families</a:t>
            </a:r>
          </a:p>
          <a:p>
            <a:r>
              <a:rPr lang="en-US" dirty="0" smtClean="0"/>
              <a:t>300+ mobile viruses identified</a:t>
            </a:r>
          </a:p>
          <a:p>
            <a:r>
              <a:rPr lang="en-US" dirty="0" smtClean="0"/>
              <a:t>First mobile virus : </a:t>
            </a:r>
            <a:r>
              <a:rPr lang="en-US" dirty="0" err="1" smtClean="0"/>
              <a:t>june</a:t>
            </a:r>
            <a:r>
              <a:rPr lang="en-US" dirty="0" smtClean="0"/>
              <a:t> 2004</a:t>
            </a:r>
          </a:p>
          <a:p>
            <a:r>
              <a:rPr lang="en-US" dirty="0" smtClean="0"/>
              <a:t>Spread through dominant communication protocols</a:t>
            </a:r>
          </a:p>
          <a:p>
            <a:pPr lvl="1"/>
            <a:r>
              <a:rPr lang="en-US" dirty="0" smtClean="0"/>
              <a:t>Bluetooth, MMS</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protect from mobile malware attacks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Download or accept </a:t>
            </a:r>
            <a:r>
              <a:rPr lang="en-US" dirty="0" err="1" smtClean="0"/>
              <a:t>progrms</a:t>
            </a:r>
            <a:r>
              <a:rPr lang="en-US" dirty="0" smtClean="0"/>
              <a:t> and content only from a trusted source.</a:t>
            </a:r>
          </a:p>
          <a:p>
            <a:pPr>
              <a:buNone/>
            </a:pPr>
            <a:endParaRPr lang="en-US" dirty="0" smtClean="0"/>
          </a:p>
          <a:p>
            <a:r>
              <a:rPr lang="en-US" dirty="0" smtClean="0"/>
              <a:t>Turn off </a:t>
            </a:r>
            <a:r>
              <a:rPr lang="en-US" dirty="0" err="1" smtClean="0"/>
              <a:t>bluetooth</a:t>
            </a:r>
            <a:r>
              <a:rPr lang="en-US" dirty="0" smtClean="0"/>
              <a:t> or set it to non-discoverable when not in use.</a:t>
            </a:r>
          </a:p>
          <a:p>
            <a:pPr>
              <a:buNone/>
            </a:pPr>
            <a:endParaRPr lang="en-US" dirty="0" smtClean="0"/>
          </a:p>
          <a:p>
            <a:r>
              <a:rPr lang="en-US" dirty="0" smtClean="0"/>
              <a:t>Receive IR beams only from trusted source.</a:t>
            </a:r>
          </a:p>
          <a:p>
            <a:pPr>
              <a:buNone/>
            </a:pPr>
            <a:endParaRPr lang="en-US" dirty="0" smtClean="0"/>
          </a:p>
          <a:p>
            <a:r>
              <a:rPr lang="en-US" dirty="0" smtClean="0"/>
              <a:t>Install antivirus software.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Mobile Phone Virus Hoax</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Forwarded messages claim that a destructive virus will infect your mobile (cell) phone if you receive a call that displays "ACE" or "XALAN" on the  screen.</a:t>
            </a:r>
            <a:br>
              <a:rPr lang="en-US" dirty="0" smtClean="0"/>
            </a:br>
            <a:endParaRPr lang="en-US" dirty="0" smtClean="0"/>
          </a:p>
        </p:txBody>
      </p:sp>
      <p:sp>
        <p:nvSpPr>
          <p:cNvPr id="4" name="Slide Number Placeholder 3"/>
          <p:cNvSpPr>
            <a:spLocks noGrp="1"/>
          </p:cNvSpPr>
          <p:nvPr>
            <p:ph type="sldNum" sz="quarter" idx="12"/>
          </p:nvPr>
        </p:nvSpPr>
        <p:spPr/>
        <p:txBody>
          <a:bodyPr/>
          <a:lstStyle/>
          <a:p>
            <a:fld id="{2512825A-3602-4B7D-A150-73BA7EF9FCF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35608" y="1143000"/>
            <a:ext cx="7498080" cy="5105400"/>
          </a:xfrm>
        </p:spPr>
        <p:txBody>
          <a:bodyPr>
            <a:normAutofit fontScale="70000" lnSpcReduction="20000"/>
          </a:bodyPr>
          <a:lstStyle/>
          <a:p>
            <a:pPr algn="just">
              <a:buNone/>
            </a:pPr>
            <a:r>
              <a:rPr lang="en-US" dirty="0" smtClean="0"/>
              <a:t>   All mobile users pay attention!!!!!!!!!</a:t>
            </a:r>
            <a:br>
              <a:rPr lang="en-US" dirty="0" smtClean="0"/>
            </a:br>
            <a:r>
              <a:rPr lang="en-US" dirty="0" smtClean="0"/>
              <a:t/>
            </a:r>
            <a:br>
              <a:rPr lang="en-US" dirty="0" smtClean="0"/>
            </a:br>
            <a:r>
              <a:rPr lang="en-US" i="1" dirty="0" smtClean="0"/>
              <a:t>If you receive a phone call and your mobile phone displays(XALAN)on the screen don't answer the call, END THE CALL IMMEDIATELY, if you answer the call, your phone will be infected by a virus. This virus WILL ERASE all IMEI and IMSI information from both your phone and your SIM card, which will make your phone unable to connect with the telephone network. You will have to buy a new phone. This information has been confirmed by both Motorola and Nokia. There are over 3 Million mobile phones being infected by this virus in all around the world now. You can also check this news in the CNN web site.</a:t>
            </a:r>
            <a:br>
              <a:rPr lang="en-US" i="1" dirty="0" smtClean="0"/>
            </a:br>
            <a:r>
              <a:rPr lang="en-US" dirty="0" smtClean="0"/>
              <a:t/>
            </a:r>
            <a:br>
              <a:rPr lang="en-US" dirty="0" smtClean="0"/>
            </a:br>
            <a:r>
              <a:rPr lang="en-US" dirty="0" smtClean="0"/>
              <a:t>PLEASE FORWARD THIS PIECE OF INFORMATION TO ALL YOUR FRIENDS HAVING A MOBILE PHONE.</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Security?</a:t>
            </a:r>
            <a:endParaRPr lang="en-US" dirty="0"/>
          </a:p>
        </p:txBody>
      </p:sp>
      <p:sp>
        <p:nvSpPr>
          <p:cNvPr id="3" name="Content Placeholder 2"/>
          <p:cNvSpPr>
            <a:spLocks noGrp="1"/>
          </p:cNvSpPr>
          <p:nvPr>
            <p:ph idx="1"/>
          </p:nvPr>
        </p:nvSpPr>
        <p:spPr>
          <a:xfrm>
            <a:off x="457200" y="762000"/>
            <a:ext cx="8229600" cy="5638800"/>
          </a:xfrm>
        </p:spPr>
        <p:txBody>
          <a:bodyPr>
            <a:normAutofit fontScale="70000" lnSpcReduction="20000"/>
          </a:bodyPr>
          <a:lstStyle/>
          <a:p>
            <a:pPr algn="just"/>
            <a:r>
              <a:rPr lang="en-US" dirty="0" smtClean="0"/>
              <a:t>But as wireless devices become increasingly ingrained into our daily lives, they open the door to heightened security risks. </a:t>
            </a:r>
          </a:p>
          <a:p>
            <a:pPr algn="just">
              <a:buNone/>
            </a:pPr>
            <a:endParaRPr lang="en-US" dirty="0" smtClean="0"/>
          </a:p>
          <a:p>
            <a:pPr algn="just"/>
            <a:r>
              <a:rPr lang="en-US" dirty="0" smtClean="0"/>
              <a:t>Not only do such devices become points of access for cybercriminals, but they also may be more easily breached than personal computers since many consumers do not secure their smart phones or tablets with antivirus software or take simple precautions such as enabling password protection.</a:t>
            </a:r>
          </a:p>
          <a:p>
            <a:pPr algn="just">
              <a:buNone/>
            </a:pPr>
            <a:endParaRPr lang="en-US" dirty="0" smtClean="0"/>
          </a:p>
          <a:p>
            <a:pPr algn="just"/>
            <a:r>
              <a:rPr lang="en-US" dirty="0" smtClean="0"/>
              <a:t>According to a Harris Interactive survey commissioned by CTIA, a wireless trade group, </a:t>
            </a:r>
          </a:p>
          <a:p>
            <a:pPr lvl="1" algn="just"/>
            <a:r>
              <a:rPr lang="en-US" dirty="0" smtClean="0"/>
              <a:t>less than half of all wireless device owners use passwords or personal identification numbers (PINs) on their handsets</a:t>
            </a:r>
          </a:p>
          <a:p>
            <a:pPr lvl="1" algn="just"/>
            <a:r>
              <a:rPr lang="en-US" dirty="0" smtClean="0"/>
              <a:t>Among those who conduct online banking on mobile devices, only half encrypt the data or use some form of security software.</a:t>
            </a:r>
          </a:p>
          <a:p>
            <a:pPr lvl="1" algn="just"/>
            <a:r>
              <a:rPr lang="en-US" dirty="0" smtClean="0"/>
              <a:t>Moreover, less than one third of users have installed antivirus software on their mobile devices compared to 91% on their laptops. </a:t>
            </a:r>
          </a:p>
          <a:p>
            <a:pPr lvl="1" algn="just"/>
            <a:r>
              <a:rPr lang="en-US" dirty="0" smtClean="0"/>
              <a:t>This may explain why: 45% do not see </a:t>
            </a:r>
            <a:r>
              <a:rPr lang="en-US" dirty="0" smtClean="0"/>
              <a:t>cyber security </a:t>
            </a:r>
            <a:r>
              <a:rPr lang="en-US" dirty="0" smtClean="0"/>
              <a:t>on their mobile devices as a threat in the same way as they see it on their computers</a:t>
            </a:r>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Variants of this hoax have been circulating since 1999. The information in the email is completely untrue and has certainly not been "confirmed by both Motorola and Nokia".</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Mishing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800" dirty="0" smtClean="0"/>
              <a:t>'</a:t>
            </a:r>
            <a:r>
              <a:rPr lang="en-US" sz="2800" dirty="0" err="1" smtClean="0"/>
              <a:t>Mishing</a:t>
            </a:r>
            <a:r>
              <a:rPr lang="en-US" sz="2800" dirty="0" smtClean="0"/>
              <a:t>' is a combination of the words mobile phone and phishing. </a:t>
            </a:r>
          </a:p>
          <a:p>
            <a:pPr algn="just">
              <a:buNone/>
            </a:pPr>
            <a:endParaRPr lang="en-US" sz="2800" dirty="0" smtClean="0"/>
          </a:p>
          <a:p>
            <a:pPr algn="just"/>
            <a:r>
              <a:rPr lang="en-US" sz="2800" dirty="0" err="1" smtClean="0"/>
              <a:t>Mishing</a:t>
            </a:r>
            <a:r>
              <a:rPr lang="en-US" sz="2800" dirty="0" smtClean="0"/>
              <a:t> is very similar to phishing—the only difference is the technology. </a:t>
            </a:r>
          </a:p>
          <a:p>
            <a:pPr algn="just">
              <a:buNone/>
            </a:pPr>
            <a:endParaRPr lang="en-US" sz="2800" dirty="0" smtClean="0"/>
          </a:p>
          <a:p>
            <a:pPr algn="just"/>
            <a:r>
              <a:rPr lang="en-US" sz="2800" dirty="0" smtClean="0"/>
              <a:t>Phishing involves the use of emails to trick you into providing your personal details, whereas </a:t>
            </a:r>
            <a:r>
              <a:rPr lang="en-US" sz="2800" dirty="0" err="1" smtClean="0"/>
              <a:t>mishing</a:t>
            </a:r>
            <a:r>
              <a:rPr lang="en-US" sz="2800" dirty="0" smtClean="0"/>
              <a:t> involves mobile phones. </a:t>
            </a:r>
          </a:p>
          <a:p>
            <a:pPr algn="just">
              <a:buNone/>
            </a:pPr>
            <a:endParaRPr lang="en-US" sz="2800" dirty="0" smtClean="0"/>
          </a:p>
          <a:p>
            <a:pPr algn="just"/>
            <a:r>
              <a:rPr lang="en-US" sz="2800" dirty="0" smtClean="0"/>
              <a:t>If you use your mobile phone for purchasing goods and services and convenient banking, you could be more vulnerable to a </a:t>
            </a:r>
            <a:r>
              <a:rPr lang="en-US" sz="2800" dirty="0" err="1" smtClean="0"/>
              <a:t>mishing</a:t>
            </a:r>
            <a:r>
              <a:rPr lang="en-US" sz="2800" dirty="0" smtClean="0"/>
              <a:t> scam.</a:t>
            </a:r>
            <a:endParaRPr lang="en-US" sz="2800"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 of </a:t>
            </a:r>
            <a:r>
              <a:rPr lang="en-US" dirty="0" err="1" smtClean="0"/>
              <a:t>Mishing</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Vishing</a:t>
            </a:r>
            <a:r>
              <a:rPr lang="en-US" dirty="0" smtClean="0"/>
              <a:t>  : </a:t>
            </a:r>
            <a:r>
              <a:rPr lang="en-US" dirty="0" err="1" smtClean="0"/>
              <a:t>Mishing</a:t>
            </a:r>
            <a:r>
              <a:rPr lang="en-US" dirty="0" smtClean="0"/>
              <a:t> attacker makes call for phishing</a:t>
            </a:r>
          </a:p>
          <a:p>
            <a:endParaRPr lang="en-US" dirty="0" smtClean="0"/>
          </a:p>
          <a:p>
            <a:r>
              <a:rPr lang="en-US" dirty="0" err="1" smtClean="0"/>
              <a:t>Smishing</a:t>
            </a:r>
            <a:r>
              <a:rPr lang="en-US" dirty="0" smtClean="0"/>
              <a:t>: </a:t>
            </a:r>
            <a:r>
              <a:rPr lang="en-US" dirty="0" err="1" smtClean="0"/>
              <a:t>Mishing</a:t>
            </a:r>
            <a:r>
              <a:rPr lang="en-US" dirty="0" smtClean="0"/>
              <a:t> attacker sends SMS for phishing</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smtClean="0"/>
              <a:t>Vishing</a:t>
            </a:r>
            <a:r>
              <a:rPr lang="en-US" dirty="0" smtClean="0"/>
              <a:t> </a:t>
            </a:r>
            <a:endParaRPr lang="en-US" dirty="0"/>
          </a:p>
        </p:txBody>
      </p:sp>
      <p:sp>
        <p:nvSpPr>
          <p:cNvPr id="3" name="Content Placeholder 2"/>
          <p:cNvSpPr>
            <a:spLocks noGrp="1"/>
          </p:cNvSpPr>
          <p:nvPr>
            <p:ph idx="1"/>
          </p:nvPr>
        </p:nvSpPr>
        <p:spPr>
          <a:xfrm>
            <a:off x="533400" y="1143000"/>
            <a:ext cx="8229600" cy="5410200"/>
          </a:xfrm>
        </p:spPr>
        <p:txBody>
          <a:bodyPr>
            <a:normAutofit fontScale="70000" lnSpcReduction="20000"/>
          </a:bodyPr>
          <a:lstStyle/>
          <a:p>
            <a:pPr algn="just"/>
            <a:endParaRPr lang="en-US" dirty="0" smtClean="0"/>
          </a:p>
          <a:p>
            <a:pPr algn="just"/>
            <a:r>
              <a:rPr lang="en-US" dirty="0" smtClean="0"/>
              <a:t>The term "</a:t>
            </a:r>
            <a:r>
              <a:rPr lang="en-US" dirty="0" err="1" smtClean="0"/>
              <a:t>vishing</a:t>
            </a:r>
            <a:r>
              <a:rPr lang="en-US" dirty="0" smtClean="0"/>
              <a:t>" is a socially engineered technique for stealing information or money from consumers using the telephone network. </a:t>
            </a:r>
          </a:p>
          <a:p>
            <a:pPr algn="just">
              <a:buNone/>
            </a:pPr>
            <a:endParaRPr lang="en-US" dirty="0" smtClean="0"/>
          </a:p>
          <a:p>
            <a:pPr algn="just"/>
            <a:r>
              <a:rPr lang="en-US" dirty="0" smtClean="0"/>
              <a:t>The term comes from combining "voice" with "phishing," which are online scams that get people to give up personal information.</a:t>
            </a:r>
          </a:p>
          <a:p>
            <a:pPr algn="just">
              <a:buNone/>
            </a:pPr>
            <a:endParaRPr lang="en-US" dirty="0" smtClean="0"/>
          </a:p>
          <a:p>
            <a:pPr algn="just"/>
            <a:r>
              <a:rPr lang="en-US" dirty="0" err="1" smtClean="0"/>
              <a:t>Vishing</a:t>
            </a:r>
            <a:r>
              <a:rPr lang="en-US" dirty="0" smtClean="0"/>
              <a:t> is very similar to phishing—the only difference is the technology. </a:t>
            </a:r>
          </a:p>
          <a:p>
            <a:pPr algn="just">
              <a:buNone/>
            </a:pPr>
            <a:endParaRPr lang="en-US" dirty="0" smtClean="0"/>
          </a:p>
          <a:p>
            <a:pPr algn="just"/>
            <a:r>
              <a:rPr lang="en-US" dirty="0" err="1" smtClean="0"/>
              <a:t>Vishing</a:t>
            </a:r>
            <a:r>
              <a:rPr lang="en-US" dirty="0" smtClean="0"/>
              <a:t> involves voice or telephone services. If you use a Voice over Internet Protocol (VoIP) phone service, you are particularly vulnerable to a </a:t>
            </a:r>
            <a:r>
              <a:rPr lang="en-US" dirty="0" err="1" smtClean="0"/>
              <a:t>vishing</a:t>
            </a:r>
            <a:r>
              <a:rPr lang="en-US" dirty="0" smtClean="0"/>
              <a:t> scam. </a:t>
            </a:r>
          </a:p>
          <a:p>
            <a:pPr algn="just">
              <a:buNone/>
            </a:pPr>
            <a:endParaRPr lang="en-US" dirty="0" smtClean="0"/>
          </a:p>
          <a:p>
            <a:pPr algn="just"/>
            <a:r>
              <a:rPr lang="en-US" dirty="0" err="1" smtClean="0"/>
              <a:t>Vishing</a:t>
            </a:r>
            <a:r>
              <a:rPr lang="en-US" dirty="0" smtClean="0"/>
              <a:t> is usually used to steal credit card numbers or other related data used in ID theft schemes from individuals.</a:t>
            </a:r>
          </a:p>
        </p:txBody>
      </p:sp>
      <p:sp>
        <p:nvSpPr>
          <p:cNvPr id="4" name="Slide Number Placeholder 3"/>
          <p:cNvSpPr>
            <a:spLocks noGrp="1"/>
          </p:cNvSpPr>
          <p:nvPr>
            <p:ph type="sldNum" sz="quarter" idx="12"/>
          </p:nvPr>
        </p:nvSpPr>
        <p:spPr/>
        <p:txBody>
          <a:bodyPr/>
          <a:lstStyle/>
          <a:p>
            <a:fld id="{2512825A-3602-4B7D-A150-73BA7EF9FCF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normAutofit fontScale="90000"/>
          </a:bodyPr>
          <a:lstStyle/>
          <a:p>
            <a:r>
              <a:rPr lang="en-US" dirty="0" smtClean="0"/>
              <a:t>Profitable uses of the information gained through a </a:t>
            </a:r>
            <a:r>
              <a:rPr lang="en-US" dirty="0" err="1" smtClean="0"/>
              <a:t>Vishing</a:t>
            </a:r>
            <a:r>
              <a:rPr lang="en-US" dirty="0" smtClean="0"/>
              <a:t> attack include:</a:t>
            </a:r>
            <a:endParaRPr lang="en-US" dirty="0"/>
          </a:p>
        </p:txBody>
      </p:sp>
      <p:sp>
        <p:nvSpPr>
          <p:cNvPr id="3" name="Content Placeholder 2"/>
          <p:cNvSpPr>
            <a:spLocks noGrp="1"/>
          </p:cNvSpPr>
          <p:nvPr>
            <p:ph idx="1"/>
          </p:nvPr>
        </p:nvSpPr>
        <p:spPr>
          <a:xfrm>
            <a:off x="457200" y="1676400"/>
            <a:ext cx="8229600" cy="4389120"/>
          </a:xfrm>
        </p:spPr>
        <p:txBody>
          <a:bodyPr/>
          <a:lstStyle/>
          <a:p>
            <a:endParaRPr lang="en-US" dirty="0" smtClean="0"/>
          </a:p>
          <a:p>
            <a:r>
              <a:rPr lang="en-US" dirty="0" smtClean="0"/>
              <a:t>ID theft.</a:t>
            </a:r>
          </a:p>
          <a:p>
            <a:r>
              <a:rPr lang="en-US" dirty="0" smtClean="0"/>
              <a:t>Purchasing luxury goods and services.</a:t>
            </a:r>
          </a:p>
          <a:p>
            <a:r>
              <a:rPr lang="en-US" dirty="0" smtClean="0"/>
              <a:t>Transferring money/ funds.</a:t>
            </a:r>
          </a:p>
          <a:p>
            <a:r>
              <a:rPr lang="en-US" dirty="0" smtClean="0"/>
              <a:t>Monitoring the victims bank accounts.</a:t>
            </a:r>
          </a:p>
          <a:p>
            <a:r>
              <a:rPr lang="en-US" dirty="0" smtClean="0"/>
              <a:t>Making applications for loans and credit cards.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Vishing</a:t>
            </a:r>
            <a:r>
              <a:rPr lang="en-US" dirty="0" smtClean="0"/>
              <a:t> works?</a:t>
            </a:r>
            <a:endParaRPr lang="en-US" dirty="0"/>
          </a:p>
        </p:txBody>
      </p:sp>
      <p:sp>
        <p:nvSpPr>
          <p:cNvPr id="3" name="Content Placeholder 2"/>
          <p:cNvSpPr>
            <a:spLocks noGrp="1"/>
          </p:cNvSpPr>
          <p:nvPr>
            <p:ph idx="1"/>
          </p:nvPr>
        </p:nvSpPr>
        <p:spPr>
          <a:xfrm>
            <a:off x="1435608" y="1143000"/>
            <a:ext cx="7498080" cy="5334000"/>
          </a:xfrm>
        </p:spPr>
        <p:txBody>
          <a:bodyPr>
            <a:normAutofit fontScale="77500" lnSpcReduction="20000"/>
          </a:bodyPr>
          <a:lstStyle/>
          <a:p>
            <a:pPr algn="just"/>
            <a:r>
              <a:rPr lang="en-US" dirty="0" smtClean="0"/>
              <a:t>a </a:t>
            </a:r>
            <a:r>
              <a:rPr lang="en-US" dirty="0" err="1" smtClean="0"/>
              <a:t>vishing</a:t>
            </a:r>
            <a:r>
              <a:rPr lang="en-US" dirty="0" smtClean="0"/>
              <a:t> perpetrator (</a:t>
            </a:r>
            <a:r>
              <a:rPr lang="en-US" dirty="0" err="1" smtClean="0"/>
              <a:t>visher</a:t>
            </a:r>
            <a:r>
              <a:rPr lang="en-US" dirty="0" smtClean="0"/>
              <a:t>) may gain access to a group of private customer phone numbers.</a:t>
            </a:r>
          </a:p>
          <a:p>
            <a:pPr algn="just">
              <a:buNone/>
            </a:pPr>
            <a:endParaRPr lang="en-US" dirty="0" smtClean="0"/>
          </a:p>
          <a:p>
            <a:pPr algn="just"/>
            <a:r>
              <a:rPr lang="en-US" dirty="0" smtClean="0"/>
              <a:t>The </a:t>
            </a:r>
            <a:r>
              <a:rPr lang="en-US" dirty="0" err="1" smtClean="0"/>
              <a:t>visher</a:t>
            </a:r>
            <a:r>
              <a:rPr lang="en-US" dirty="0" smtClean="0"/>
              <a:t> may then call the group(may use war dialer).</a:t>
            </a:r>
          </a:p>
          <a:p>
            <a:pPr algn="just">
              <a:buNone/>
            </a:pPr>
            <a:endParaRPr lang="en-US" dirty="0" smtClean="0"/>
          </a:p>
          <a:p>
            <a:pPr algn="just"/>
            <a:r>
              <a:rPr lang="en-US" dirty="0" smtClean="0"/>
              <a:t>When a potential victim answers the phone, he or she hears an automated recording informing him that his bank account has been compromised.</a:t>
            </a:r>
          </a:p>
          <a:p>
            <a:pPr algn="just">
              <a:buNone/>
            </a:pPr>
            <a:r>
              <a:rPr lang="en-US" dirty="0" smtClean="0"/>
              <a:t> </a:t>
            </a:r>
          </a:p>
          <a:p>
            <a:pPr algn="just"/>
            <a:r>
              <a:rPr lang="en-US" dirty="0" smtClean="0"/>
              <a:t>He then calls the specified toll-free number to reset his security settings and hears another automated message requesting the user’s bank account number and/or other personal details via the phone keypad.</a:t>
            </a:r>
          </a:p>
        </p:txBody>
      </p:sp>
      <p:sp>
        <p:nvSpPr>
          <p:cNvPr id="4" name="Slide Number Placeholder 3"/>
          <p:cNvSpPr>
            <a:spLocks noGrp="1"/>
          </p:cNvSpPr>
          <p:nvPr>
            <p:ph type="sldNum" sz="quarter" idx="12"/>
          </p:nvPr>
        </p:nvSpPr>
        <p:spPr/>
        <p:txBody>
          <a:bodyPr/>
          <a:lstStyle/>
          <a:p>
            <a:fld id="{2512825A-3602-4B7D-A150-73BA7EF9FCF4}"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protect from </a:t>
            </a:r>
            <a:r>
              <a:rPr lang="en-US" dirty="0" err="1" smtClean="0"/>
              <a:t>Vishing</a:t>
            </a:r>
            <a:r>
              <a:rPr lang="en-US" dirty="0" smtClean="0"/>
              <a:t> attack?</a:t>
            </a:r>
            <a:endParaRPr lang="en-US" dirty="0"/>
          </a:p>
        </p:txBody>
      </p:sp>
      <p:sp>
        <p:nvSpPr>
          <p:cNvPr id="3" name="Content Placeholder 2"/>
          <p:cNvSpPr>
            <a:spLocks noGrp="1"/>
          </p:cNvSpPr>
          <p:nvPr>
            <p:ph idx="1"/>
          </p:nvPr>
        </p:nvSpPr>
        <p:spPr>
          <a:xfrm>
            <a:off x="1435608" y="1066800"/>
            <a:ext cx="7498080" cy="5562600"/>
          </a:xfrm>
        </p:spPr>
        <p:txBody>
          <a:bodyPr>
            <a:normAutofit/>
          </a:bodyPr>
          <a:lstStyle/>
          <a:p>
            <a:pPr>
              <a:buNone/>
            </a:pPr>
            <a:endParaRPr lang="en-US" sz="400" b="1" dirty="0" smtClean="0"/>
          </a:p>
          <a:p>
            <a:r>
              <a:rPr lang="en-US" sz="2800" b="1" dirty="0" smtClean="0"/>
              <a:t>Be suspicious of all unknown callers.</a:t>
            </a:r>
          </a:p>
          <a:p>
            <a:r>
              <a:rPr lang="en-US" sz="2800" b="1" dirty="0" smtClean="0"/>
              <a:t>Don't trust caller ID</a:t>
            </a:r>
            <a:r>
              <a:rPr lang="en-US" sz="2800" dirty="0" smtClean="0"/>
              <a:t>: caller ID spoofing is easy.</a:t>
            </a:r>
          </a:p>
          <a:p>
            <a:r>
              <a:rPr lang="en-US" sz="2800" b="1" dirty="0" smtClean="0"/>
              <a:t>Ask questions</a:t>
            </a:r>
            <a:r>
              <a:rPr lang="en-US" sz="2800" dirty="0" smtClean="0"/>
              <a:t>: ask them to identify who they work for, and then check them out to see if they are legitimate.</a:t>
            </a:r>
          </a:p>
          <a:p>
            <a:r>
              <a:rPr lang="en-US" sz="2800" b="1" dirty="0" smtClean="0"/>
              <a:t>Call them back</a:t>
            </a:r>
            <a:r>
              <a:rPr lang="en-US" sz="2800" dirty="0" smtClean="0"/>
              <a:t>: call them back using a number from your bill or your card. Never provide credit card information or other private information to anyone who calls you.</a:t>
            </a:r>
          </a:p>
          <a:p>
            <a:r>
              <a:rPr lang="en-US" sz="2800" b="1" dirty="0" smtClean="0"/>
              <a:t>Report incidents</a:t>
            </a:r>
            <a:r>
              <a:rPr lang="en-US" sz="2800" dirty="0" smtClean="0"/>
              <a:t>: to nearest  </a:t>
            </a:r>
            <a:r>
              <a:rPr lang="en-US" sz="2800" dirty="0" err="1" smtClean="0"/>
              <a:t>cyberpolice</a:t>
            </a:r>
            <a:r>
              <a:rPr lang="en-US" sz="2800" dirty="0" smtClean="0"/>
              <a:t> cell.</a:t>
            </a:r>
            <a:endParaRPr lang="en-US" sz="2800"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Smishing</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Short for SMS Phishing, </a:t>
            </a:r>
            <a:r>
              <a:rPr lang="en-US" dirty="0" err="1" smtClean="0"/>
              <a:t>smishing</a:t>
            </a:r>
            <a:r>
              <a:rPr lang="en-US" dirty="0" smtClean="0"/>
              <a:t> is a variant of phishing email scams that instead utilizes Short Message Service (SMS) systems to send bogus text messages. </a:t>
            </a:r>
          </a:p>
          <a:p>
            <a:pPr algn="just">
              <a:buNone/>
            </a:pPr>
            <a:endParaRPr lang="en-US" dirty="0" smtClean="0"/>
          </a:p>
          <a:p>
            <a:pPr algn="just"/>
            <a:r>
              <a:rPr lang="en-US" dirty="0" smtClean="0"/>
              <a:t>Also written as </a:t>
            </a:r>
            <a:r>
              <a:rPr lang="en-US" dirty="0" err="1" smtClean="0"/>
              <a:t>SMiShing</a:t>
            </a:r>
            <a:r>
              <a:rPr lang="en-US" dirty="0" smtClean="0"/>
              <a:t>, SMS phishing made recent headlines when a vulnerability in the iPhone's SMS text messaging system was discovered that made </a:t>
            </a:r>
            <a:r>
              <a:rPr lang="en-US" dirty="0" err="1" smtClean="0"/>
              <a:t>smishing</a:t>
            </a:r>
            <a:r>
              <a:rPr lang="en-US" dirty="0" smtClean="0"/>
              <a:t> on the mobile device possible.</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smishing</a:t>
            </a:r>
            <a:r>
              <a:rPr lang="en-US" dirty="0" smtClean="0"/>
              <a:t> works?</a:t>
            </a:r>
            <a:endParaRPr lang="en-US" dirty="0"/>
          </a:p>
        </p:txBody>
      </p:sp>
      <p:sp>
        <p:nvSpPr>
          <p:cNvPr id="3" name="Content Placeholder 2"/>
          <p:cNvSpPr>
            <a:spLocks noGrp="1"/>
          </p:cNvSpPr>
          <p:nvPr>
            <p:ph idx="1"/>
          </p:nvPr>
        </p:nvSpPr>
        <p:spPr/>
        <p:txBody>
          <a:bodyPr>
            <a:normAutofit lnSpcReduction="10000"/>
          </a:bodyPr>
          <a:lstStyle/>
          <a:p>
            <a:pPr algn="just"/>
            <a:r>
              <a:rPr lang="en-US" dirty="0" err="1" smtClean="0"/>
              <a:t>Smishing</a:t>
            </a:r>
            <a:r>
              <a:rPr lang="en-US" dirty="0" smtClean="0"/>
              <a:t> scams frequently seek to direct the text message recipient to visit a website or call a phone number, at which point the person being scammed is enticed to provide sensitive information such as credit card details or passwords. </a:t>
            </a:r>
          </a:p>
          <a:p>
            <a:pPr algn="just"/>
            <a:endParaRPr lang="en-US" dirty="0" smtClean="0"/>
          </a:p>
          <a:p>
            <a:pPr algn="just"/>
            <a:r>
              <a:rPr lang="en-US" dirty="0" err="1" smtClean="0"/>
              <a:t>Smishing</a:t>
            </a:r>
            <a:r>
              <a:rPr lang="en-US" dirty="0" smtClean="0"/>
              <a:t> websites are also known to attempt to infect the person's computer with </a:t>
            </a:r>
            <a:r>
              <a:rPr lang="en-US" dirty="0" smtClean="0">
                <a:hlinkClick r:id="rId2"/>
              </a:rPr>
              <a:t>malware</a:t>
            </a:r>
            <a:r>
              <a:rPr lang="en-US" dirty="0" smtClean="0"/>
              <a: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Text message originating from either </a:t>
            </a:r>
            <a:r>
              <a:rPr lang="en-US" dirty="0" err="1" smtClean="0"/>
              <a:t>notice@jpecu</a:t>
            </a:r>
            <a:r>
              <a:rPr lang="en-US" dirty="0" smtClean="0"/>
              <a:t> or  </a:t>
            </a:r>
            <a:r>
              <a:rPr lang="en-US" dirty="0" err="1" smtClean="0"/>
              <a:t>message@cccu</a:t>
            </a:r>
            <a:r>
              <a:rPr lang="en-US" dirty="0" smtClean="0"/>
              <a:t> : </a:t>
            </a:r>
          </a:p>
          <a:p>
            <a:r>
              <a:rPr lang="en-US" dirty="0" smtClean="0"/>
              <a:t>ABC CU – has –deactivated – your </a:t>
            </a:r>
            <a:r>
              <a:rPr lang="en-US" dirty="0" err="1" smtClean="0"/>
              <a:t>Debit_card</a:t>
            </a:r>
            <a:r>
              <a:rPr lang="en-US" dirty="0" smtClean="0"/>
              <a:t>. To reactivate contact:210957XXXX </a:t>
            </a:r>
          </a:p>
          <a:p>
            <a:pPr>
              <a:buNone/>
            </a:pPr>
            <a:r>
              <a:rPr lang="en-US" dirty="0" smtClean="0"/>
              <a:t>This is an automated message from ABC Bank. </a:t>
            </a:r>
          </a:p>
          <a:p>
            <a:r>
              <a:rPr lang="en-US" dirty="0" smtClean="0"/>
              <a:t>Your ATM card has been suspended. To reactivate call  urgent at  1 866 215 XXXX </a:t>
            </a:r>
          </a:p>
          <a:p>
            <a:pPr>
              <a:buNone/>
            </a:pPr>
            <a:r>
              <a:rPr lang="en-US" dirty="0" smtClean="0"/>
              <a:t>Text message originating from  </a:t>
            </a:r>
            <a:r>
              <a:rPr lang="en-US" dirty="0" smtClean="0">
                <a:hlinkClick r:id="rId2"/>
              </a:rPr>
              <a:t>sms.alert@visa.com</a:t>
            </a:r>
            <a:r>
              <a:rPr lang="en-US" dirty="0" smtClean="0"/>
              <a:t> : </a:t>
            </a:r>
          </a:p>
          <a:p>
            <a:r>
              <a:rPr lang="en-US" dirty="0" smtClean="0">
                <a:hlinkClick r:id="rId3"/>
              </a:rPr>
              <a:t>sms.alert@visa.com/VISA</a:t>
            </a:r>
            <a:r>
              <a:rPr lang="en-US" dirty="0" smtClean="0"/>
              <a:t>. (Card Blocked) Alert. For more information please call 1-877-269-XXXX</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Risk factor:</a:t>
            </a:r>
            <a:endParaRPr lang="en-US" dirty="0"/>
          </a:p>
        </p:txBody>
      </p:sp>
      <p:sp>
        <p:nvSpPr>
          <p:cNvPr id="3" name="Content Placeholder 2"/>
          <p:cNvSpPr>
            <a:spLocks noGrp="1"/>
          </p:cNvSpPr>
          <p:nvPr>
            <p:ph idx="1"/>
          </p:nvPr>
        </p:nvSpPr>
        <p:spPr>
          <a:xfrm>
            <a:off x="533400" y="1524000"/>
            <a:ext cx="8229600" cy="4953000"/>
          </a:xfrm>
        </p:spPr>
        <p:txBody>
          <a:bodyPr>
            <a:normAutofit fontScale="70000" lnSpcReduction="20000"/>
          </a:bodyPr>
          <a:lstStyle/>
          <a:p>
            <a:r>
              <a:rPr lang="en-US" dirty="0" smtClean="0"/>
              <a:t>The dangers, of course, are plenty.</a:t>
            </a:r>
          </a:p>
          <a:p>
            <a:r>
              <a:rPr lang="en-US" dirty="0" smtClean="0"/>
              <a:t>Rogue mobile apps can record the information that users type into a device, such as bank account numbers and PINs. </a:t>
            </a:r>
          </a:p>
          <a:p>
            <a:r>
              <a:rPr lang="en-US" dirty="0" smtClean="0"/>
              <a:t>They can read data stored on a handset, such as emails, text messages, attachments, credit card numbers, and log-ins and passwords to corporate networks.</a:t>
            </a:r>
          </a:p>
          <a:p>
            <a:r>
              <a:rPr lang="en-US" dirty="0" smtClean="0"/>
              <a:t> A phone can even secretly record conversations within earshot. </a:t>
            </a:r>
          </a:p>
          <a:p>
            <a:r>
              <a:rPr lang="en-US" dirty="0" smtClean="0"/>
              <a:t>Data that leaves a mobile device wirelessly to connect to a Wi-Fi network could be hijacked in midair in “man in the middle” attacks. </a:t>
            </a:r>
          </a:p>
          <a:p>
            <a:r>
              <a:rPr lang="en-US" dirty="0" smtClean="0"/>
              <a:t>Consumers may not be as concerned about securing a wireless device because they do not view it as a small computer. “They think, ‘Oh, it’s just my phone.</a:t>
            </a:r>
          </a:p>
          <a:p>
            <a:r>
              <a:rPr lang="en-US" dirty="0" smtClean="0"/>
              <a:t>he risks are transferred to the workplace as more people bring their devices to the office for both personal and professional use, a phenomenon known as BYOD or “Bring Your Own Device.”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protect from </a:t>
            </a:r>
            <a:r>
              <a:rPr lang="en-US" dirty="0" err="1" smtClean="0"/>
              <a:t>Smishing</a:t>
            </a:r>
            <a:r>
              <a:rPr lang="en-US" dirty="0" smtClean="0"/>
              <a:t> attacks?</a:t>
            </a:r>
            <a:endParaRPr lang="en-US" dirty="0"/>
          </a:p>
        </p:txBody>
      </p:sp>
      <p:sp>
        <p:nvSpPr>
          <p:cNvPr id="3" name="Content Placeholder 2"/>
          <p:cNvSpPr>
            <a:spLocks noGrp="1"/>
          </p:cNvSpPr>
          <p:nvPr>
            <p:ph idx="1"/>
          </p:nvPr>
        </p:nvSpPr>
        <p:spPr/>
        <p:txBody>
          <a:bodyPr/>
          <a:lstStyle/>
          <a:p>
            <a:endParaRPr lang="en-US" dirty="0" smtClean="0"/>
          </a:p>
          <a:p>
            <a:r>
              <a:rPr lang="en-US" dirty="0" smtClean="0"/>
              <a:t>Do not answer a text message</a:t>
            </a:r>
          </a:p>
          <a:p>
            <a:r>
              <a:rPr lang="en-US" dirty="0" smtClean="0"/>
              <a:t>Avoid calling any phone numbers</a:t>
            </a:r>
          </a:p>
          <a:p>
            <a:r>
              <a:rPr lang="en-US" dirty="0" smtClean="0"/>
              <a:t>Never click on a hot link received through messages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obile Bluetooth Hacking"/>
          <p:cNvPicPr>
            <a:picLocks noChangeAspect="1" noChangeArrowheads="1"/>
          </p:cNvPicPr>
          <p:nvPr/>
        </p:nvPicPr>
        <p:blipFill>
          <a:blip r:embed="rId2"/>
          <a:srcRect/>
          <a:stretch>
            <a:fillRect/>
          </a:stretch>
        </p:blipFill>
        <p:spPr bwMode="auto">
          <a:xfrm>
            <a:off x="5943600" y="914400"/>
            <a:ext cx="1345868" cy="1295400"/>
          </a:xfrm>
          <a:prstGeom prst="rect">
            <a:avLst/>
          </a:prstGeom>
          <a:noFill/>
        </p:spPr>
      </p:pic>
      <p:sp>
        <p:nvSpPr>
          <p:cNvPr id="2" name="Title 1"/>
          <p:cNvSpPr>
            <a:spLocks noGrp="1"/>
          </p:cNvSpPr>
          <p:nvPr>
            <p:ph type="title"/>
          </p:nvPr>
        </p:nvSpPr>
        <p:spPr/>
        <p:txBody>
          <a:bodyPr/>
          <a:lstStyle/>
          <a:p>
            <a:r>
              <a:rPr lang="en-US" dirty="0" smtClean="0"/>
              <a:t>Hacking </a:t>
            </a:r>
            <a:r>
              <a:rPr lang="en-US" dirty="0" err="1" smtClean="0"/>
              <a:t>bluetooth</a:t>
            </a:r>
            <a:endParaRPr lang="en-US" dirty="0"/>
          </a:p>
        </p:txBody>
      </p:sp>
      <p:sp>
        <p:nvSpPr>
          <p:cNvPr id="3" name="Content Placeholder 2"/>
          <p:cNvSpPr>
            <a:spLocks noGrp="1"/>
          </p:cNvSpPr>
          <p:nvPr>
            <p:ph idx="1"/>
          </p:nvPr>
        </p:nvSpPr>
        <p:spPr/>
        <p:txBody>
          <a:bodyPr>
            <a:normAutofit fontScale="70000" lnSpcReduction="20000"/>
          </a:bodyPr>
          <a:lstStyle/>
          <a:p>
            <a:pPr algn="just"/>
            <a:endParaRPr lang="en-US" dirty="0" smtClean="0"/>
          </a:p>
          <a:p>
            <a:pPr algn="just"/>
            <a:r>
              <a:rPr lang="en-US" dirty="0" smtClean="0"/>
              <a:t>Bluetooth hacking is a technique used to get information from another Bluetooth enabled device without any permissions from the host.</a:t>
            </a:r>
          </a:p>
          <a:p>
            <a:pPr algn="just"/>
            <a:endParaRPr lang="en-US" sz="2600" dirty="0" smtClean="0"/>
          </a:p>
          <a:p>
            <a:pPr algn="just"/>
            <a:r>
              <a:rPr lang="en-US" dirty="0" smtClean="0"/>
              <a:t>This event takes place due to security flaws in the Bluetooth technology.</a:t>
            </a:r>
          </a:p>
          <a:p>
            <a:pPr algn="just">
              <a:buNone/>
            </a:pPr>
            <a:endParaRPr lang="en-US" dirty="0" smtClean="0"/>
          </a:p>
          <a:p>
            <a:pPr algn="just"/>
            <a:r>
              <a:rPr lang="en-US" dirty="0" smtClean="0"/>
              <a:t>It is also known as </a:t>
            </a:r>
            <a:r>
              <a:rPr lang="en-US" dirty="0" err="1" smtClean="0"/>
              <a:t>Bluesnarfing</a:t>
            </a:r>
            <a:r>
              <a:rPr lang="en-US" dirty="0" smtClean="0"/>
              <a:t>.</a:t>
            </a:r>
          </a:p>
          <a:p>
            <a:pPr algn="just">
              <a:buNone/>
            </a:pPr>
            <a:endParaRPr lang="en-US" sz="2300" dirty="0" smtClean="0"/>
          </a:p>
          <a:p>
            <a:pPr algn="just"/>
            <a:r>
              <a:rPr lang="en-US" dirty="0" smtClean="0"/>
              <a:t>Bluetooth hacking is not limited to cell phones, but is also used to hack PDAs, Laptops and desktop computers. </a:t>
            </a:r>
          </a:p>
          <a:p>
            <a:pPr algn="just">
              <a:buNone/>
            </a:pPr>
            <a:endParaRPr lang="en-US" dirty="0" smtClean="0"/>
          </a:p>
          <a:p>
            <a:pPr algn="just"/>
            <a:r>
              <a:rPr lang="en-US" dirty="0" smtClean="0"/>
              <a:t>Bluetooth hacking is illegal and can lead to serious consequences. </a:t>
            </a:r>
            <a:endParaRPr lang="en-US" dirty="0"/>
          </a:p>
        </p:txBody>
      </p:sp>
      <p:sp>
        <p:nvSpPr>
          <p:cNvPr id="5" name="Slide Number Placeholder 4"/>
          <p:cNvSpPr>
            <a:spLocks noGrp="1"/>
          </p:cNvSpPr>
          <p:nvPr>
            <p:ph type="sldNum" sz="quarter" idx="12"/>
          </p:nvPr>
        </p:nvSpPr>
        <p:spPr/>
        <p:txBody>
          <a:bodyPr/>
          <a:lstStyle/>
          <a:p>
            <a:fld id="{2512825A-3602-4B7D-A150-73BA7EF9FCF4}"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1905000"/>
          </a:xfrm>
        </p:spPr>
        <p:txBody>
          <a:bodyPr>
            <a:noAutofit/>
          </a:bodyPr>
          <a:lstStyle/>
          <a:p>
            <a:pPr algn="just"/>
            <a:r>
              <a:rPr lang="en-US" sz="3600" dirty="0" smtClean="0"/>
              <a:t>Following are threats a person can face when his/her mobile phone gets </a:t>
            </a:r>
            <a:r>
              <a:rPr lang="en-US" sz="3600" dirty="0" err="1" smtClean="0"/>
              <a:t>bluesnarfed</a:t>
            </a:r>
            <a:r>
              <a:rPr lang="en-US" sz="3600" dirty="0" smtClean="0"/>
              <a:t>: </a:t>
            </a:r>
            <a:endParaRPr lang="en-US" sz="3600" dirty="0"/>
          </a:p>
        </p:txBody>
      </p:sp>
      <p:sp>
        <p:nvSpPr>
          <p:cNvPr id="3" name="Content Placeholder 2"/>
          <p:cNvSpPr>
            <a:spLocks noGrp="1"/>
          </p:cNvSpPr>
          <p:nvPr>
            <p:ph idx="1"/>
          </p:nvPr>
        </p:nvSpPr>
        <p:spPr>
          <a:xfrm>
            <a:off x="914400" y="1828800"/>
            <a:ext cx="8229600" cy="4846320"/>
          </a:xfrm>
        </p:spPr>
        <p:txBody>
          <a:bodyPr>
            <a:normAutofit fontScale="62500" lnSpcReduction="20000"/>
          </a:bodyPr>
          <a:lstStyle/>
          <a:p>
            <a:pPr algn="just"/>
            <a:r>
              <a:rPr lang="en-US" dirty="0" smtClean="0"/>
              <a:t>The hacker can steal, delete contacts.</a:t>
            </a:r>
          </a:p>
          <a:p>
            <a:pPr algn="just">
              <a:buNone/>
            </a:pPr>
            <a:endParaRPr lang="en-US" dirty="0" smtClean="0"/>
          </a:p>
          <a:p>
            <a:pPr algn="just"/>
            <a:r>
              <a:rPr lang="en-US" dirty="0" smtClean="0"/>
              <a:t>Hacker can extract personal files/pictures etc.</a:t>
            </a:r>
          </a:p>
          <a:p>
            <a:pPr algn="just">
              <a:buNone/>
            </a:pPr>
            <a:endParaRPr lang="en-US" dirty="0" smtClean="0"/>
          </a:p>
          <a:p>
            <a:pPr algn="just"/>
            <a:r>
              <a:rPr lang="en-US" dirty="0" smtClean="0"/>
              <a:t>Your cell phone can be used for making calls and using internet at your expense.</a:t>
            </a:r>
          </a:p>
          <a:p>
            <a:pPr algn="just">
              <a:buNone/>
            </a:pPr>
            <a:endParaRPr lang="en-US" dirty="0" smtClean="0"/>
          </a:p>
          <a:p>
            <a:pPr algn="just"/>
            <a:r>
              <a:rPr lang="en-US" dirty="0" smtClean="0"/>
              <a:t>The hacker may call or text your contacts to annoy them.</a:t>
            </a:r>
          </a:p>
          <a:p>
            <a:pPr algn="just">
              <a:buNone/>
            </a:pPr>
            <a:endParaRPr lang="en-US" dirty="0" smtClean="0"/>
          </a:p>
          <a:p>
            <a:pPr algn="just"/>
            <a:r>
              <a:rPr lang="en-US" dirty="0" smtClean="0"/>
              <a:t>You mobile phone can be reset to default factory settings hence deleting your personal settings.</a:t>
            </a:r>
          </a:p>
          <a:p>
            <a:pPr algn="just">
              <a:buNone/>
            </a:pPr>
            <a:endParaRPr lang="en-US" dirty="0" smtClean="0"/>
          </a:p>
          <a:p>
            <a:pPr algn="just"/>
            <a:r>
              <a:rPr lang="en-US" dirty="0" smtClean="0"/>
              <a:t>Hacker can even access your calendar, clock, International Mobile Equipment Identity (IMEI) number. IMEI number can be used to clone your cell phone so that your messages are also routed to another number. Cloning is also considered illegal.</a:t>
            </a:r>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attacks</a:t>
            </a:r>
            <a:endParaRPr lang="en-US" dirty="0"/>
          </a:p>
        </p:txBody>
      </p:sp>
      <p:sp>
        <p:nvSpPr>
          <p:cNvPr id="3" name="Content Placeholder 2"/>
          <p:cNvSpPr>
            <a:spLocks noGrp="1"/>
          </p:cNvSpPr>
          <p:nvPr>
            <p:ph idx="1"/>
          </p:nvPr>
        </p:nvSpPr>
        <p:spPr/>
        <p:txBody>
          <a:bodyPr/>
          <a:lstStyle/>
          <a:p>
            <a:r>
              <a:rPr lang="en-US" dirty="0" smtClean="0"/>
              <a:t>Bluejacking:</a:t>
            </a:r>
          </a:p>
          <a:p>
            <a:r>
              <a:rPr lang="en-US" dirty="0" smtClean="0"/>
              <a:t>Bluesnarfing</a:t>
            </a:r>
          </a:p>
          <a:p>
            <a:r>
              <a:rPr lang="en-US" dirty="0" err="1" smtClean="0"/>
              <a:t>Bluebugging</a:t>
            </a:r>
            <a:endParaRPr lang="en-US" dirty="0" smtClean="0"/>
          </a:p>
          <a:p>
            <a:r>
              <a:rPr lang="en-US" dirty="0" smtClean="0"/>
              <a:t>Car </a:t>
            </a:r>
            <a:r>
              <a:rPr lang="en-US" dirty="0" err="1" smtClean="0"/>
              <a:t>wishper</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Bluejacking</a:t>
            </a:r>
            <a:endParaRPr lang="en-US" dirty="0"/>
          </a:p>
        </p:txBody>
      </p:sp>
      <p:sp>
        <p:nvSpPr>
          <p:cNvPr id="3" name="Content Placeholder 2"/>
          <p:cNvSpPr>
            <a:spLocks noGrp="1"/>
          </p:cNvSpPr>
          <p:nvPr>
            <p:ph idx="1"/>
          </p:nvPr>
        </p:nvSpPr>
        <p:spPr>
          <a:xfrm>
            <a:off x="914400" y="1219200"/>
            <a:ext cx="8229600" cy="5181600"/>
          </a:xfrm>
        </p:spPr>
        <p:txBody>
          <a:bodyPr>
            <a:normAutofit fontScale="85000" lnSpcReduction="20000"/>
          </a:bodyPr>
          <a:lstStyle/>
          <a:p>
            <a:pPr algn="just"/>
            <a:r>
              <a:rPr lang="en-US" i="1" dirty="0" smtClean="0"/>
              <a:t>Bluejacking</a:t>
            </a:r>
            <a:r>
              <a:rPr lang="en-US" dirty="0" smtClean="0"/>
              <a:t> is the sending of unsolicited messages over Bluetooth to Bluetooth-enabled devices such as mobile phones, PDAs or laptop computers, sending a vCard which typically contains a message in the name field (i.e., for </a:t>
            </a:r>
            <a:r>
              <a:rPr lang="en-US" dirty="0" err="1" smtClean="0"/>
              <a:t>bluedating</a:t>
            </a:r>
            <a:r>
              <a:rPr lang="en-US" dirty="0" smtClean="0"/>
              <a:t> or </a:t>
            </a:r>
            <a:r>
              <a:rPr lang="en-US" dirty="0" err="1" smtClean="0"/>
              <a:t>bluechat</a:t>
            </a:r>
            <a:r>
              <a:rPr lang="en-US" dirty="0" smtClean="0"/>
              <a:t>) to another Bluetooth-enabled device .</a:t>
            </a:r>
          </a:p>
          <a:p>
            <a:pPr algn="just">
              <a:buNone/>
            </a:pPr>
            <a:endParaRPr lang="en-US" dirty="0" smtClean="0"/>
          </a:p>
          <a:p>
            <a:pPr algn="just"/>
            <a:r>
              <a:rPr lang="en-US" dirty="0" smtClean="0"/>
              <a:t>Bluejacking is also known as </a:t>
            </a:r>
            <a:r>
              <a:rPr lang="en-US" dirty="0" err="1" smtClean="0"/>
              <a:t>bluehacking</a:t>
            </a:r>
            <a:r>
              <a:rPr lang="en-US" dirty="0" smtClean="0"/>
              <a:t>.</a:t>
            </a:r>
          </a:p>
          <a:p>
            <a:pPr algn="just">
              <a:buNone/>
            </a:pPr>
            <a:endParaRPr lang="en-US" dirty="0" smtClean="0"/>
          </a:p>
          <a:p>
            <a:pPr algn="just"/>
            <a:r>
              <a:rPr lang="en-US" dirty="0" smtClean="0"/>
              <a:t>Bluejacking exploits a basic Bluetooth feature that allows devices to send messages to contacts within range.</a:t>
            </a:r>
          </a:p>
          <a:p>
            <a:pPr algn="just">
              <a:buNone/>
            </a:pPr>
            <a:endParaRPr lang="en-US" dirty="0" smtClean="0"/>
          </a:p>
          <a:p>
            <a:pPr algn="just"/>
            <a:r>
              <a:rPr lang="en-US" dirty="0" smtClean="0"/>
              <a:t>Bluejacking is harmless.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Bluesnarfing</a:t>
            </a:r>
            <a:endParaRPr lang="en-US" dirty="0"/>
          </a:p>
        </p:txBody>
      </p:sp>
      <p:sp>
        <p:nvSpPr>
          <p:cNvPr id="3" name="Content Placeholder 2"/>
          <p:cNvSpPr>
            <a:spLocks noGrp="1"/>
          </p:cNvSpPr>
          <p:nvPr>
            <p:ph idx="1"/>
          </p:nvPr>
        </p:nvSpPr>
        <p:spPr>
          <a:xfrm>
            <a:off x="914400" y="1219200"/>
            <a:ext cx="8229600" cy="5029200"/>
          </a:xfrm>
        </p:spPr>
        <p:txBody>
          <a:bodyPr>
            <a:noAutofit/>
          </a:bodyPr>
          <a:lstStyle/>
          <a:p>
            <a:pPr algn="just"/>
            <a:r>
              <a:rPr lang="en-US" sz="2000" b="1" dirty="0" smtClean="0"/>
              <a:t>Bluesnarfing</a:t>
            </a:r>
            <a:r>
              <a:rPr lang="en-US" sz="2000" dirty="0" smtClean="0"/>
              <a:t> is the unauthorized access of information from a wireless device through a Bluetooth connection, often between phones, desktops, laptops, and PDAs (personal digital assistant). </a:t>
            </a:r>
          </a:p>
          <a:p>
            <a:pPr algn="just">
              <a:buNone/>
            </a:pPr>
            <a:endParaRPr lang="en-US" sz="2000" dirty="0" smtClean="0"/>
          </a:p>
          <a:p>
            <a:pPr algn="just"/>
            <a:r>
              <a:rPr lang="en-US" sz="2000" dirty="0" smtClean="0"/>
              <a:t>This allows access to a calendar, contact list, emails and text messages, and on some phones, users can copy pictures and private videos. </a:t>
            </a:r>
          </a:p>
          <a:p>
            <a:pPr algn="just">
              <a:buNone/>
            </a:pPr>
            <a:endParaRPr lang="en-US" sz="2000" dirty="0" smtClean="0"/>
          </a:p>
          <a:p>
            <a:pPr algn="just"/>
            <a:r>
              <a:rPr lang="en-US" sz="2000" dirty="0" smtClean="0"/>
              <a:t>Both Bluesnarfing and Bluejacking exploit others' Bluetooth connections without their knowledge. </a:t>
            </a:r>
          </a:p>
          <a:p>
            <a:pPr algn="just">
              <a:buNone/>
            </a:pPr>
            <a:endParaRPr lang="en-US" sz="2000" dirty="0" smtClean="0"/>
          </a:p>
          <a:p>
            <a:pPr algn="just"/>
            <a:r>
              <a:rPr lang="en-US" sz="2000" dirty="0" smtClean="0"/>
              <a:t>While Bluejacking is essentially harmless as it only transmits data to the target device, Bluesnarfing is the theft of information from the target device.</a:t>
            </a:r>
            <a:endParaRPr lang="en-US" sz="2000"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err="1" smtClean="0"/>
              <a:t>Bluebugging</a:t>
            </a:r>
            <a:endParaRPr lang="en-US" dirty="0"/>
          </a:p>
        </p:txBody>
      </p:sp>
      <p:sp>
        <p:nvSpPr>
          <p:cNvPr id="3" name="Content Placeholder 2"/>
          <p:cNvSpPr>
            <a:spLocks noGrp="1"/>
          </p:cNvSpPr>
          <p:nvPr>
            <p:ph idx="1"/>
          </p:nvPr>
        </p:nvSpPr>
        <p:spPr>
          <a:xfrm>
            <a:off x="914400" y="914400"/>
            <a:ext cx="8229600" cy="5638800"/>
          </a:xfrm>
        </p:spPr>
        <p:txBody>
          <a:bodyPr>
            <a:noAutofit/>
          </a:bodyPr>
          <a:lstStyle/>
          <a:p>
            <a:pPr algn="just"/>
            <a:r>
              <a:rPr lang="en-US" sz="2000" b="1" dirty="0" err="1" smtClean="0"/>
              <a:t>Bluebugging</a:t>
            </a:r>
            <a:r>
              <a:rPr lang="en-US" sz="2000" dirty="0" smtClean="0"/>
              <a:t> is a form of Bluetooth attack often caused by a lack of awareness. </a:t>
            </a:r>
          </a:p>
          <a:p>
            <a:pPr algn="just">
              <a:buNone/>
            </a:pPr>
            <a:endParaRPr lang="en-US" sz="200" dirty="0" smtClean="0"/>
          </a:p>
          <a:p>
            <a:pPr algn="just"/>
            <a:r>
              <a:rPr lang="en-US" sz="2000" dirty="0" smtClean="0"/>
              <a:t>It was developed after the onset of bluejacking and bluesnarfing.  Similar to bluesnarfing, </a:t>
            </a:r>
            <a:r>
              <a:rPr lang="en-US" sz="2000" dirty="0" err="1" smtClean="0"/>
              <a:t>bluebugging</a:t>
            </a:r>
            <a:r>
              <a:rPr lang="en-US" sz="2000" dirty="0" smtClean="0"/>
              <a:t> accesses and uses all phone features.</a:t>
            </a:r>
          </a:p>
          <a:p>
            <a:pPr algn="just">
              <a:buNone/>
            </a:pPr>
            <a:endParaRPr lang="en-US" sz="1050" dirty="0" smtClean="0"/>
          </a:p>
          <a:p>
            <a:pPr algn="just"/>
            <a:r>
              <a:rPr lang="en-US" sz="2000" dirty="0" err="1" smtClean="0"/>
              <a:t>Bluebugging</a:t>
            </a:r>
            <a:r>
              <a:rPr lang="en-US" sz="2000" dirty="0" smtClean="0"/>
              <a:t> manipulates a target phone into compromising its security, this to create a backdoor attack before returning control of the phone to its owner. Once control of a phone has been established, it is used to call back the hacker who is then able to listen-in to conversations.</a:t>
            </a:r>
          </a:p>
          <a:p>
            <a:pPr algn="just">
              <a:buNone/>
            </a:pPr>
            <a:endParaRPr lang="en-US" sz="1050" dirty="0" smtClean="0"/>
          </a:p>
          <a:p>
            <a:pPr algn="just"/>
            <a:r>
              <a:rPr lang="en-US" sz="2000" dirty="0" smtClean="0"/>
              <a:t> The </a:t>
            </a:r>
            <a:r>
              <a:rPr lang="en-US" sz="2000" dirty="0" err="1" smtClean="0"/>
              <a:t>Bluebug</a:t>
            </a:r>
            <a:r>
              <a:rPr lang="en-US" sz="2000" dirty="0" smtClean="0"/>
              <a:t> program also has the capability to create a call forwarding application whereby the hacker receives calls intended for the target phone.</a:t>
            </a:r>
            <a:endParaRPr lang="en-US" sz="2000" baseline="30000" dirty="0" smtClean="0"/>
          </a:p>
          <a:p>
            <a:pPr algn="just"/>
            <a:endParaRPr lang="en-US" sz="1050" dirty="0" smtClean="0"/>
          </a:p>
          <a:p>
            <a:pPr algn="just"/>
            <a:r>
              <a:rPr lang="en-US" sz="2000" dirty="0" smtClean="0"/>
              <a:t>Not only can a hacker receive calls intended for the target phone, he can send messages, read phonebooks, and examine calendars.</a:t>
            </a:r>
          </a:p>
        </p:txBody>
      </p:sp>
      <p:sp>
        <p:nvSpPr>
          <p:cNvPr id="4" name="Slide Number Placeholder 3"/>
          <p:cNvSpPr>
            <a:spLocks noGrp="1"/>
          </p:cNvSpPr>
          <p:nvPr>
            <p:ph type="sldNum" sz="quarter" idx="12"/>
          </p:nvPr>
        </p:nvSpPr>
        <p:spPr/>
        <p:txBody>
          <a:bodyPr/>
          <a:lstStyle/>
          <a:p>
            <a:fld id="{2512825A-3602-4B7D-A150-73BA7EF9FCF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err="1" smtClean="0"/>
              <a:t>bluetooth</a:t>
            </a:r>
            <a:r>
              <a:rPr lang="en-US" dirty="0" smtClean="0"/>
              <a:t> attack tools</a:t>
            </a:r>
            <a:endParaRPr lang="en-US" dirty="0"/>
          </a:p>
        </p:txBody>
      </p:sp>
      <p:sp>
        <p:nvSpPr>
          <p:cNvPr id="3" name="Content Placeholder 2"/>
          <p:cNvSpPr>
            <a:spLocks noGrp="1"/>
          </p:cNvSpPr>
          <p:nvPr>
            <p:ph idx="1"/>
          </p:nvPr>
        </p:nvSpPr>
        <p:spPr/>
        <p:txBody>
          <a:bodyPr/>
          <a:lstStyle/>
          <a:p>
            <a:r>
              <a:rPr lang="en-US" b="1" dirty="0" err="1" smtClean="0"/>
              <a:t>BTScanner</a:t>
            </a:r>
            <a:endParaRPr lang="en-US" b="1" dirty="0" smtClean="0"/>
          </a:p>
          <a:p>
            <a:r>
              <a:rPr lang="en-US" b="1" dirty="0" err="1" smtClean="0"/>
              <a:t>Bluesnarfer</a:t>
            </a:r>
            <a:endParaRPr lang="en-US" b="1" dirty="0" smtClean="0"/>
          </a:p>
          <a:p>
            <a:r>
              <a:rPr lang="en-US" b="1" dirty="0" err="1" smtClean="0"/>
              <a:t>Bluediving</a:t>
            </a:r>
            <a:endParaRPr lang="en-US" b="1" dirty="0" smtClean="0"/>
          </a:p>
          <a:p>
            <a:r>
              <a:rPr lang="en-US" b="1" dirty="0" smtClean="0"/>
              <a:t>Blue bugger</a:t>
            </a:r>
          </a:p>
          <a:p>
            <a:r>
              <a:rPr lang="en-US" b="1" dirty="0" err="1" smtClean="0"/>
              <a:t>bluesniff</a:t>
            </a:r>
            <a:endParaRPr lang="en-US" b="1" dirty="0" smtClean="0"/>
          </a:p>
          <a:p>
            <a:pPr>
              <a:buNone/>
            </a:pPr>
            <a:endParaRPr lang="en-US" b="1" dirty="0" smtClean="0"/>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r>
              <a:rPr lang="en-US" dirty="0" smtClean="0"/>
              <a:t>Mobile Devices: </a:t>
            </a:r>
            <a:br>
              <a:rPr lang="en-US" dirty="0" smtClean="0"/>
            </a:br>
            <a:r>
              <a:rPr lang="en-US" dirty="0" smtClean="0"/>
              <a:t>Security Implications for Organizations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Managing diversity and proliferation of Hand-Held devices.</a:t>
            </a:r>
          </a:p>
          <a:p>
            <a:r>
              <a:rPr lang="en-US" dirty="0" smtClean="0"/>
              <a:t>Unconventional/ stealth storage devices.</a:t>
            </a:r>
          </a:p>
          <a:p>
            <a:r>
              <a:rPr lang="en-US" dirty="0" smtClean="0"/>
              <a:t>Threat through lost and stolen devices.</a:t>
            </a:r>
          </a:p>
          <a:p>
            <a:r>
              <a:rPr lang="en-US" dirty="0" smtClean="0"/>
              <a:t>Protecting data on lost devices.</a:t>
            </a:r>
          </a:p>
          <a:p>
            <a:r>
              <a:rPr lang="en-US" dirty="0" smtClean="0"/>
              <a:t>Educating the laptop users.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Managing diversity and proliferation of Hand-Held devices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Employees aren't just bringing their mobile devices to the workplace—they're </a:t>
            </a:r>
            <a:r>
              <a:rPr lang="en-US" i="1" dirty="0" smtClean="0"/>
              <a:t>living</a:t>
            </a:r>
            <a:r>
              <a:rPr lang="en-US" dirty="0" smtClean="0"/>
              <a:t> on them.</a:t>
            </a:r>
          </a:p>
          <a:p>
            <a:pPr algn="just">
              <a:buNone/>
            </a:pPr>
            <a:endParaRPr lang="en-US" sz="1100" dirty="0" smtClean="0"/>
          </a:p>
          <a:p>
            <a:pPr algn="just"/>
            <a:r>
              <a:rPr lang="en-US" dirty="0" smtClean="0"/>
              <a:t>As </a:t>
            </a:r>
            <a:r>
              <a:rPr lang="en-US" dirty="0" err="1" smtClean="0"/>
              <a:t>smartphones</a:t>
            </a:r>
            <a:r>
              <a:rPr lang="en-US" dirty="0" smtClean="0"/>
              <a:t> and tablets become constant companions, cyber attackers are using every avenue available to break into them.</a:t>
            </a:r>
          </a:p>
          <a:p>
            <a:pPr algn="just">
              <a:buNone/>
            </a:pPr>
            <a:endParaRPr lang="en-US" sz="1400" dirty="0" smtClean="0"/>
          </a:p>
          <a:p>
            <a:pPr algn="just"/>
            <a:r>
              <a:rPr lang="en-US" dirty="0" smtClean="0"/>
              <a:t>With the right (inexpensive) equipment, hackers can gain access to a nearby mobile device in less than 30 seconds and either mirror the device and see everything on it, or install malware that will enable them to siphon data from it at their leisure.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 types of attacks against 3G mobile networks:</a:t>
            </a:r>
            <a:endParaRPr lang="en-US" dirty="0"/>
          </a:p>
        </p:txBody>
      </p:sp>
      <p:sp>
        <p:nvSpPr>
          <p:cNvPr id="3" name="Content Placeholder 2"/>
          <p:cNvSpPr>
            <a:spLocks noGrp="1"/>
          </p:cNvSpPr>
          <p:nvPr>
            <p:ph idx="1"/>
          </p:nvPr>
        </p:nvSpPr>
        <p:spPr/>
        <p:txBody>
          <a:bodyPr>
            <a:normAutofit/>
          </a:bodyPr>
          <a:lstStyle/>
          <a:p>
            <a:r>
              <a:rPr lang="en-US" dirty="0" smtClean="0"/>
              <a:t>Malware, viruses and worms</a:t>
            </a:r>
          </a:p>
          <a:p>
            <a:pPr lvl="1"/>
            <a:r>
              <a:rPr lang="en-US" dirty="0" smtClean="0"/>
              <a:t>Skull </a:t>
            </a:r>
            <a:r>
              <a:rPr lang="en-US" dirty="0" err="1" smtClean="0"/>
              <a:t>trojans</a:t>
            </a:r>
            <a:endParaRPr lang="en-US" dirty="0" smtClean="0"/>
          </a:p>
          <a:p>
            <a:pPr lvl="1"/>
            <a:r>
              <a:rPr lang="en-US" dirty="0" err="1" smtClean="0"/>
              <a:t>Cabir</a:t>
            </a:r>
            <a:r>
              <a:rPr lang="en-US" dirty="0" smtClean="0"/>
              <a:t> worm</a:t>
            </a:r>
          </a:p>
          <a:p>
            <a:pPr lvl="1"/>
            <a:r>
              <a:rPr lang="en-US" dirty="0" smtClean="0"/>
              <a:t>Mosquito worm</a:t>
            </a:r>
          </a:p>
          <a:p>
            <a:r>
              <a:rPr lang="en-US" dirty="0" smtClean="0"/>
              <a:t>Denial-of-service</a:t>
            </a:r>
          </a:p>
          <a:p>
            <a:r>
              <a:rPr lang="en-US" dirty="0" smtClean="0"/>
              <a:t>Overbilling attack</a:t>
            </a:r>
          </a:p>
          <a:p>
            <a:r>
              <a:rPr lang="en-US" dirty="0" smtClean="0"/>
              <a:t>Spoofed policy development process</a:t>
            </a:r>
          </a:p>
          <a:p>
            <a:r>
              <a:rPr lang="en-US" dirty="0" smtClean="0"/>
              <a:t>Signaling-level attacks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endParaRPr lang="en-US" dirty="0" smtClean="0"/>
          </a:p>
          <a:p>
            <a:pPr algn="just"/>
            <a:r>
              <a:rPr lang="en-US" dirty="0" smtClean="0"/>
              <a:t>Analysts predict that by 2018, 25 percent of corporate data will completely bypass perimeter security and flow directly from mobile devices to the cloud.</a:t>
            </a:r>
          </a:p>
          <a:p>
            <a:pPr algn="just">
              <a:buNone/>
            </a:pPr>
            <a:endParaRPr lang="en-US" dirty="0" smtClean="0"/>
          </a:p>
          <a:p>
            <a:pPr algn="just"/>
            <a:r>
              <a:rPr lang="en-US" dirty="0" smtClean="0"/>
              <a:t>Chief information security officers (CISOs) and other security executives are finding that the proliferation of mobile devices and cloud services are their </a:t>
            </a:r>
            <a:r>
              <a:rPr lang="en-US" dirty="0" smtClean="0">
                <a:hlinkClick r:id="rId2"/>
              </a:rPr>
              <a:t>biggest barriers</a:t>
            </a:r>
            <a:r>
              <a:rPr lang="en-US" dirty="0" smtClean="0"/>
              <a:t> to effective breach response. </a:t>
            </a:r>
          </a:p>
          <a:p>
            <a:pPr algn="just">
              <a:buNone/>
            </a:pPr>
            <a:endParaRPr lang="en-US" dirty="0" smtClean="0"/>
          </a:p>
          <a:p>
            <a:pPr algn="just"/>
            <a:r>
              <a:rPr lang="en-US" dirty="0" smtClean="0"/>
              <a:t>In order to secure the corporate data passing through or residing on mobile devices, it is imperative to fully understand the issues they present.</a:t>
            </a:r>
            <a:endParaRPr lang="en-US" dirty="0"/>
          </a:p>
        </p:txBody>
      </p:sp>
      <p:sp>
        <p:nvSpPr>
          <p:cNvPr id="4" name="Title 1"/>
          <p:cNvSpPr>
            <a:spLocks noGrp="1"/>
          </p:cNvSpPr>
          <p:nvPr>
            <p:ph type="title"/>
          </p:nvPr>
        </p:nvSpPr>
        <p:spPr/>
        <p:txBody>
          <a:bodyPr>
            <a:normAutofit fontScale="90000"/>
          </a:bodyPr>
          <a:lstStyle/>
          <a:p>
            <a:r>
              <a:rPr lang="en-US" dirty="0" smtClean="0"/>
              <a:t>Managing diversity and proliferation of Hand-Held devices</a:t>
            </a:r>
            <a:endParaRPr lang="en-US" dirty="0"/>
          </a:p>
        </p:txBody>
      </p:sp>
      <p:sp>
        <p:nvSpPr>
          <p:cNvPr id="5" name="Slide Number Placeholder 4"/>
          <p:cNvSpPr>
            <a:spLocks noGrp="1"/>
          </p:cNvSpPr>
          <p:nvPr>
            <p:ph type="sldNum" sz="quarter" idx="12"/>
          </p:nvPr>
        </p:nvSpPr>
        <p:spPr/>
        <p:txBody>
          <a:bodyPr/>
          <a:lstStyle/>
          <a:p>
            <a:fld id="{2512825A-3602-4B7D-A150-73BA7EF9FCF4}"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Security Risks and a Surprising Challenge</a:t>
            </a:r>
            <a:endParaRPr lang="en-US" dirty="0"/>
          </a:p>
        </p:txBody>
      </p:sp>
      <p:sp>
        <p:nvSpPr>
          <p:cNvPr id="3" name="Content Placeholder 2"/>
          <p:cNvSpPr>
            <a:spLocks noGrp="1"/>
          </p:cNvSpPr>
          <p:nvPr>
            <p:ph idx="1"/>
          </p:nvPr>
        </p:nvSpPr>
        <p:spPr/>
        <p:txBody>
          <a:bodyPr/>
          <a:lstStyle/>
          <a:p>
            <a:pPr marL="514350" indent="-514350">
              <a:buAutoNum type="arabicPeriod"/>
            </a:pPr>
            <a:endParaRPr lang="en-US" b="1" dirty="0" smtClean="0"/>
          </a:p>
          <a:p>
            <a:pPr marL="514350" indent="-514350">
              <a:buAutoNum type="arabicPeriod"/>
            </a:pPr>
            <a:r>
              <a:rPr lang="en-US" b="1" dirty="0" smtClean="0"/>
              <a:t>Physical access</a:t>
            </a:r>
          </a:p>
          <a:p>
            <a:pPr marL="514350" indent="-514350">
              <a:buAutoNum type="arabicPeriod"/>
            </a:pPr>
            <a:r>
              <a:rPr lang="en-US" b="1" dirty="0" smtClean="0"/>
              <a:t>Malicious Code</a:t>
            </a:r>
          </a:p>
          <a:p>
            <a:pPr marL="514350" indent="-514350">
              <a:buAutoNum type="arabicPeriod"/>
            </a:pPr>
            <a:r>
              <a:rPr lang="en-US" b="1" dirty="0" smtClean="0"/>
              <a:t>Device Attacks</a:t>
            </a:r>
          </a:p>
          <a:p>
            <a:pPr marL="514350" indent="-514350">
              <a:buAutoNum type="arabicPeriod"/>
            </a:pPr>
            <a:r>
              <a:rPr lang="en-US" b="1" dirty="0" smtClean="0"/>
              <a:t>Communication Interception</a:t>
            </a:r>
          </a:p>
          <a:p>
            <a:pPr marL="514350" indent="-514350">
              <a:buAutoNum type="arabicPeriod"/>
            </a:pPr>
            <a:r>
              <a:rPr lang="en-US" b="1" dirty="0" smtClean="0"/>
              <a:t>Insider Threats</a:t>
            </a:r>
          </a:p>
          <a:p>
            <a:pPr marL="514350" indent="-514350">
              <a:buNone/>
            </a:pP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marL="514350" indent="-514350"/>
            <a:r>
              <a:rPr lang="en-US" b="1" dirty="0" smtClean="0"/>
              <a:t>Physical access</a:t>
            </a:r>
          </a:p>
        </p:txBody>
      </p:sp>
      <p:sp>
        <p:nvSpPr>
          <p:cNvPr id="3" name="Content Placeholder 2"/>
          <p:cNvSpPr>
            <a:spLocks noGrp="1"/>
          </p:cNvSpPr>
          <p:nvPr>
            <p:ph idx="1"/>
          </p:nvPr>
        </p:nvSpPr>
        <p:spPr>
          <a:xfrm>
            <a:off x="609600" y="1143000"/>
            <a:ext cx="8229600" cy="4389120"/>
          </a:xfrm>
        </p:spPr>
        <p:txBody>
          <a:bodyPr>
            <a:noAutofit/>
          </a:bodyPr>
          <a:lstStyle/>
          <a:p>
            <a:pPr algn="just"/>
            <a:r>
              <a:rPr lang="en-US" sz="2200" dirty="0" smtClean="0"/>
              <a:t>Mobile devices are small, easily portable and extremely lightweight. </a:t>
            </a:r>
          </a:p>
          <a:p>
            <a:pPr algn="just"/>
            <a:r>
              <a:rPr lang="en-US" sz="2200" dirty="0" smtClean="0"/>
              <a:t>hence easy to steal or leave behind in airports, airplanes or taxicabs. </a:t>
            </a:r>
          </a:p>
          <a:p>
            <a:pPr algn="just"/>
            <a:r>
              <a:rPr lang="en-US" sz="2200" dirty="0" smtClean="0"/>
              <a:t>As with more traditional devices, physical access to a mobile device equals “game over.” </a:t>
            </a:r>
          </a:p>
          <a:p>
            <a:pPr algn="just"/>
            <a:r>
              <a:rPr lang="en-US" sz="2200" dirty="0" smtClean="0"/>
              <a:t>The cleverest intrusion-detection system and best anti-virus software are useless against a malicious person with physical access.</a:t>
            </a:r>
          </a:p>
          <a:p>
            <a:pPr algn="just"/>
            <a:r>
              <a:rPr lang="en-US" sz="2200" dirty="0" smtClean="0"/>
              <a:t>Circumventing a password or lock is a trivial task for a seasoned attacker, and even encrypted data can be accessed. </a:t>
            </a:r>
          </a:p>
          <a:p>
            <a:pPr algn="just"/>
            <a:r>
              <a:rPr lang="en-US" sz="2200" dirty="0" smtClean="0"/>
              <a:t>This may include not only corporate data found in the device, but also passwords residing in places like the </a:t>
            </a:r>
            <a:r>
              <a:rPr lang="en-US" sz="2200" dirty="0" err="1" smtClean="0"/>
              <a:t>iPhone</a:t>
            </a:r>
            <a:r>
              <a:rPr lang="en-US" sz="2200" dirty="0" smtClean="0"/>
              <a:t> Keychain, which could grant access to corporate services such as email and virtual private network (VPN). </a:t>
            </a:r>
          </a:p>
        </p:txBody>
      </p:sp>
      <p:sp>
        <p:nvSpPr>
          <p:cNvPr id="4" name="Slide Number Placeholder 3"/>
          <p:cNvSpPr>
            <a:spLocks noGrp="1"/>
          </p:cNvSpPr>
          <p:nvPr>
            <p:ph type="sldNum" sz="quarter" idx="12"/>
          </p:nvPr>
        </p:nvSpPr>
        <p:spPr/>
        <p:txBody>
          <a:bodyPr/>
          <a:lstStyle/>
          <a:p>
            <a:fld id="{2512825A-3602-4B7D-A150-73BA7EF9FCF4}"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Malicious Code</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Mobile malware threats are typically socially engineered and focus on tricking the user into accepting what the hacker is selling.</a:t>
            </a:r>
          </a:p>
          <a:p>
            <a:pPr algn="just">
              <a:buNone/>
            </a:pPr>
            <a:endParaRPr lang="en-US" dirty="0" smtClean="0"/>
          </a:p>
          <a:p>
            <a:pPr algn="just"/>
            <a:r>
              <a:rPr lang="en-US" dirty="0" smtClean="0"/>
              <a:t>The most prolific include spam, </a:t>
            </a:r>
            <a:r>
              <a:rPr lang="en-US" dirty="0" err="1" smtClean="0"/>
              <a:t>weaponized</a:t>
            </a:r>
            <a:r>
              <a:rPr lang="en-US" dirty="0" smtClean="0"/>
              <a:t> links on social networking sites and rogue applications. </a:t>
            </a:r>
          </a:p>
          <a:p>
            <a:pPr algn="just">
              <a:buNone/>
            </a:pPr>
            <a:endParaRPr lang="en-US" dirty="0" smtClean="0"/>
          </a:p>
          <a:p>
            <a:pPr algn="just"/>
            <a:r>
              <a:rPr lang="en-US" dirty="0" smtClean="0"/>
              <a:t>Android devices are the biggest targets, as they are widely used and easy to develop software for. </a:t>
            </a:r>
          </a:p>
          <a:p>
            <a:pPr algn="just">
              <a:buNone/>
            </a:pPr>
            <a:endParaRPr lang="en-US" dirty="0" smtClean="0"/>
          </a:p>
          <a:p>
            <a:pPr algn="just"/>
            <a:r>
              <a:rPr lang="en-US" dirty="0" smtClean="0"/>
              <a:t>Mobile malware Trojans designed to steal data can operate over either the mobile phone network or any connected Wi-Fi network. </a:t>
            </a:r>
          </a:p>
          <a:p>
            <a:pPr algn="just"/>
            <a:r>
              <a:rPr lang="en-US" dirty="0" smtClean="0"/>
              <a:t>They are often sent via SMS (text message); once the user clicks on a link in the message, the Trojan is delivered by way of an application, where it is then free to spread to other devices. </a:t>
            </a:r>
          </a:p>
          <a:p>
            <a:pPr algn="just"/>
            <a:r>
              <a:rPr lang="en-US" dirty="0" smtClean="0"/>
              <a:t>When these applications transmit their information over mobile phone networks, they present a large information gap that is difficult to overcome in a corporate environment.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Device Attacks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Attacks targeted at the device itself are similar to the PC attacks of the past. </a:t>
            </a:r>
          </a:p>
          <a:p>
            <a:pPr algn="just"/>
            <a:r>
              <a:rPr lang="en-US" dirty="0" smtClean="0"/>
              <a:t>Browser-based attacks, buffer overflow exploitations and other attacks are possible. </a:t>
            </a:r>
          </a:p>
          <a:p>
            <a:pPr algn="just"/>
            <a:r>
              <a:rPr lang="en-US" dirty="0" smtClean="0"/>
              <a:t>The short message service (SMS) and multimedia message service (MMS) offered on mobile devices afford additional avenues to hackers. </a:t>
            </a:r>
          </a:p>
          <a:p>
            <a:pPr algn="just"/>
            <a:r>
              <a:rPr lang="en-US" dirty="0" smtClean="0"/>
              <a:t>Device attacks are typically designed to either gain control of the device and access data, or to attempt a distributed denial of service (</a:t>
            </a:r>
            <a:r>
              <a:rPr lang="en-US" dirty="0" err="1" smtClean="0"/>
              <a:t>DDoS</a:t>
            </a:r>
            <a:r>
              <a:rPr lang="en-US" dirty="0" smtClean="0"/>
              <a: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r>
              <a:rPr lang="en-US" b="1" dirty="0" smtClean="0"/>
              <a:t>Communication Interception</a:t>
            </a:r>
          </a:p>
        </p:txBody>
      </p:sp>
      <p:sp>
        <p:nvSpPr>
          <p:cNvPr id="3" name="Content Placeholder 2"/>
          <p:cNvSpPr>
            <a:spLocks noGrp="1"/>
          </p:cNvSpPr>
          <p:nvPr>
            <p:ph idx="1"/>
          </p:nvPr>
        </p:nvSpPr>
        <p:spPr/>
        <p:txBody>
          <a:bodyPr>
            <a:normAutofit fontScale="62500" lnSpcReduction="20000"/>
          </a:bodyPr>
          <a:lstStyle/>
          <a:p>
            <a:pPr algn="just"/>
            <a:r>
              <a:rPr lang="en-US" dirty="0" smtClean="0"/>
              <a:t>Wi-Fi-enabled </a:t>
            </a:r>
            <a:r>
              <a:rPr lang="en-US" dirty="0" err="1" smtClean="0"/>
              <a:t>smartphones</a:t>
            </a:r>
            <a:r>
              <a:rPr lang="en-US" dirty="0" smtClean="0"/>
              <a:t> are susceptible to the same attacks that affect other Wi-Fi-capable devices. </a:t>
            </a:r>
          </a:p>
          <a:p>
            <a:pPr algn="just"/>
            <a:r>
              <a:rPr lang="en-US" dirty="0" smtClean="0"/>
              <a:t>The technology to hack into wireless networks is readily available, and much of it is accessible online, making Wi-Fi hacking and man-in-the-middle (MITM) attacks easy to perform. </a:t>
            </a:r>
          </a:p>
          <a:p>
            <a:pPr algn="just"/>
            <a:r>
              <a:rPr lang="en-US" dirty="0" smtClean="0"/>
              <a:t>Cellular data transmission can also be intercepted and decrypted. </a:t>
            </a:r>
          </a:p>
          <a:p>
            <a:pPr algn="just"/>
            <a:r>
              <a:rPr lang="en-US" dirty="0" smtClean="0"/>
              <a:t>Hackers can exploit weaknesses in these Wi-Fi and cellular data protocols to eavesdrop on data transmission, or to hijack users’ sessions for online services, including web-based email.</a:t>
            </a:r>
          </a:p>
          <a:p>
            <a:pPr algn="just"/>
            <a:r>
              <a:rPr lang="en-US" dirty="0" smtClean="0"/>
              <a:t>For companies with workers who use free Wi-Fi hot spot services, the stakes are high. </a:t>
            </a:r>
          </a:p>
          <a:p>
            <a:pPr algn="just"/>
            <a:r>
              <a:rPr lang="en-US" dirty="0" smtClean="0"/>
              <a:t>While losing a personal social networking login may be inconvenient, people logging on to enterprise systems may be giving hackers access to an entire corporate database.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Insider Threats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Mobile devices can also facilitate threats from employees and other insiders.</a:t>
            </a:r>
          </a:p>
          <a:p>
            <a:pPr algn="just"/>
            <a:r>
              <a:rPr lang="en-US" dirty="0" smtClean="0"/>
              <a:t>Malicious insiders can use a </a:t>
            </a:r>
            <a:r>
              <a:rPr lang="en-US" dirty="0" err="1" smtClean="0"/>
              <a:t>smartphone</a:t>
            </a:r>
            <a:r>
              <a:rPr lang="en-US" dirty="0" smtClean="0"/>
              <a:t> to misuse or misappropriate data by downloading large amounts of corporate information to the device’s secure digital (SD) flash memory card, or by using the device to transmit data via email services to external accounts. </a:t>
            </a:r>
          </a:p>
          <a:p>
            <a:pPr algn="just"/>
            <a:r>
              <a:rPr lang="en-US" dirty="0" smtClean="0"/>
              <a:t>The downloading of applications can also lead to unintentional threats. </a:t>
            </a:r>
          </a:p>
          <a:p>
            <a:pPr algn="just"/>
            <a:r>
              <a:rPr lang="en-US" dirty="0" smtClean="0"/>
              <a:t>The misuse of personal cloud services through mobile applications is another issue; when used to convey enterprise data, these applications can lead to data leaks that the organization remains entirely unaware of.</a:t>
            </a:r>
          </a:p>
          <a:p>
            <a:pPr algn="just"/>
            <a:r>
              <a:rPr lang="en-US" dirty="0" smtClean="0"/>
              <a:t>Many device users remain unaware of threats, and the devices themselves tend to lack basic tools that are readily available for other platforms, such as anti-virus, anti-spam, and endpoint firewalls.</a:t>
            </a:r>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making efforts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Organization needs to establish security practice subject to legal and external constraints.</a:t>
            </a:r>
          </a:p>
          <a:p>
            <a:pPr algn="just"/>
            <a:r>
              <a:rPr lang="en-US" dirty="0" smtClean="0"/>
              <a:t>Policy making effort starts with the commitment of CEO, president or Director who takes </a:t>
            </a:r>
            <a:r>
              <a:rPr lang="en-US" dirty="0" err="1" smtClean="0"/>
              <a:t>cybersecurity</a:t>
            </a:r>
            <a:r>
              <a:rPr lang="en-US" dirty="0" smtClean="0"/>
              <a:t> seriously.</a:t>
            </a:r>
          </a:p>
          <a:p>
            <a:pPr algn="just"/>
            <a:r>
              <a:rPr lang="en-US" dirty="0" smtClean="0"/>
              <a:t>Mobile devices of the employees should be registered in the corporate asset register.</a:t>
            </a:r>
          </a:p>
          <a:p>
            <a:pPr algn="just"/>
            <a:r>
              <a:rPr lang="en-US" dirty="0" smtClean="0"/>
              <a:t>Close monitoring of these devices.</a:t>
            </a:r>
          </a:p>
          <a:p>
            <a:pPr algn="just"/>
            <a:r>
              <a:rPr lang="en-US" dirty="0" smtClean="0"/>
              <a:t>Physical access to corporate resources must be removed from mobile devices before the employee leaves.</a:t>
            </a:r>
          </a:p>
          <a:p>
            <a:pPr algn="just"/>
            <a:r>
              <a:rPr lang="en-US" dirty="0" smtClean="0"/>
              <a:t>Employees register their device with the IT department: to control the access.</a:t>
            </a:r>
          </a:p>
        </p:txBody>
      </p:sp>
      <p:sp>
        <p:nvSpPr>
          <p:cNvPr id="4" name="Slide Number Placeholder 3"/>
          <p:cNvSpPr>
            <a:spLocks noGrp="1"/>
          </p:cNvSpPr>
          <p:nvPr>
            <p:ph type="sldNum" sz="quarter" idx="12"/>
          </p:nvPr>
        </p:nvSpPr>
        <p:spPr/>
        <p:txBody>
          <a:bodyPr/>
          <a:lstStyle/>
          <a:p>
            <a:fld id="{2512825A-3602-4B7D-A150-73BA7EF9FCF4}"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Unconventional/ Stealth Storage devices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Secondary storage devices</a:t>
            </a:r>
          </a:p>
          <a:p>
            <a:pPr lvl="1"/>
            <a:r>
              <a:rPr lang="en-US" dirty="0" smtClean="0"/>
              <a:t>CDs</a:t>
            </a:r>
          </a:p>
          <a:p>
            <a:pPr lvl="1"/>
            <a:r>
              <a:rPr lang="en-US" dirty="0" smtClean="0"/>
              <a:t>USBs</a:t>
            </a:r>
          </a:p>
          <a:p>
            <a:pPr lvl="1"/>
            <a:r>
              <a:rPr lang="en-US" dirty="0" smtClean="0"/>
              <a:t>Portable external hard disks</a:t>
            </a:r>
          </a:p>
          <a:p>
            <a:pPr marL="274320" lvl="1" indent="-274320">
              <a:buClr>
                <a:schemeClr val="accent3"/>
              </a:buClr>
              <a:buSzPct val="95000"/>
            </a:pPr>
            <a:r>
              <a:rPr lang="en-US" dirty="0" smtClean="0"/>
              <a:t>Portable storage devices  can be easily lost or stolen. </a:t>
            </a:r>
          </a:p>
          <a:p>
            <a:pPr marL="274320" lvl="1" indent="-274320">
              <a:buClr>
                <a:schemeClr val="accent3"/>
              </a:buClr>
              <a:buSzPct val="95000"/>
            </a:pPr>
            <a:r>
              <a:rPr lang="en-US" dirty="0" smtClean="0"/>
              <a:t>Decrease in size and emerge in new shape and sizes – difficult to detect. </a:t>
            </a:r>
          </a:p>
          <a:p>
            <a:pPr marL="274320" lvl="1" indent="-274320">
              <a:buClr>
                <a:schemeClr val="accent3"/>
              </a:buClr>
              <a:buSzPct val="95000"/>
            </a:pPr>
            <a:r>
              <a:rPr lang="en-US" dirty="0" smtClean="0"/>
              <a:t>Prime challenge for organizational security.</a:t>
            </a:r>
          </a:p>
          <a:p>
            <a:pPr marL="274320" lvl="1" indent="-274320">
              <a:buClr>
                <a:schemeClr val="accent3"/>
              </a:buClr>
              <a:buSzPct val="95000"/>
            </a:pPr>
            <a:r>
              <a:rPr lang="en-US" dirty="0" smtClean="0"/>
              <a:t>Firewalls and antivirus software are no defense against the open USB ports.</a:t>
            </a:r>
          </a:p>
          <a:p>
            <a:pPr marL="274320" lvl="1" indent="-274320">
              <a:buClr>
                <a:schemeClr val="accent3"/>
              </a:buClr>
              <a:buSzPct val="95000"/>
            </a:pPr>
            <a:r>
              <a:rPr lang="en-US" dirty="0" smtClean="0"/>
              <a:t>Remedy- block these ports, but Windows OS do not support</a:t>
            </a:r>
          </a:p>
          <a:p>
            <a:pPr marL="274320" lvl="1" indent="-274320">
              <a:buClr>
                <a:schemeClr val="accent3"/>
              </a:buClr>
              <a:buSzPct val="95000"/>
            </a:pPr>
            <a:r>
              <a:rPr lang="en-US" dirty="0" smtClean="0"/>
              <a:t>Disgruntled employee can use these to download confidential data or upload harmful virus.</a:t>
            </a:r>
          </a:p>
          <a:p>
            <a:endParaRPr lang="en-US" dirty="0" smtClean="0"/>
          </a:p>
          <a:p>
            <a:endParaRPr lang="en-US" dirty="0" smtClean="0"/>
          </a:p>
          <a:p>
            <a:pPr lvl="1">
              <a:buNone/>
            </a:pPr>
            <a:endParaRPr lang="en-US" dirty="0" smtClean="0"/>
          </a:p>
        </p:txBody>
      </p:sp>
      <p:sp>
        <p:nvSpPr>
          <p:cNvPr id="4" name="Slide Number Placeholder 3"/>
          <p:cNvSpPr>
            <a:spLocks noGrp="1"/>
          </p:cNvSpPr>
          <p:nvPr>
            <p:ph type="sldNum" sz="quarter" idx="12"/>
          </p:nvPr>
        </p:nvSpPr>
        <p:spPr/>
        <p:txBody>
          <a:bodyPr/>
          <a:lstStyle/>
          <a:p>
            <a:fld id="{2512825A-3602-4B7D-A150-73BA7EF9FCF4}"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lock software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Device Lock </a:t>
            </a:r>
            <a:r>
              <a:rPr lang="en-US" dirty="0" smtClean="0"/>
              <a:t>provides network administrators the ability to set and enforce contextual policies for how, when, where to, and by whom data can or can’t be moved to or from company laptops or desktop PCs via devices like phones, digital cameras, USB sticks, CD/DVD-R, tablets, printers or MP3 players.</a:t>
            </a:r>
          </a:p>
          <a:p>
            <a:pPr algn="just">
              <a:buNone/>
            </a:pPr>
            <a:endParaRPr lang="en-US" dirty="0" smtClean="0"/>
          </a:p>
          <a:p>
            <a:pPr algn="just"/>
            <a:r>
              <a:rPr lang="en-US" dirty="0" smtClean="0"/>
              <a:t>In addition, policies can be set and enforced for copy operations via the Windows Clipboard, as well as screenshot operations on the endpoint computer.</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800" dirty="0" smtClean="0"/>
              <a:t>Skull </a:t>
            </a:r>
            <a:r>
              <a:rPr lang="en-US" sz="2800" dirty="0" err="1" smtClean="0"/>
              <a:t>trojan</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lnSpcReduction="10000"/>
          </a:bodyPr>
          <a:lstStyle/>
          <a:p>
            <a:r>
              <a:rPr lang="en-US" dirty="0" smtClean="0"/>
              <a:t>A </a:t>
            </a:r>
            <a:r>
              <a:rPr lang="en-US" dirty="0" err="1" smtClean="0"/>
              <a:t>trojan</a:t>
            </a:r>
            <a:r>
              <a:rPr lang="en-US" dirty="0" smtClean="0"/>
              <a:t> horse piece of code that targets mainly </a:t>
            </a:r>
            <a:r>
              <a:rPr lang="en-US" dirty="0" err="1" smtClean="0"/>
              <a:t>Symbian</a:t>
            </a:r>
            <a:r>
              <a:rPr lang="en-US" dirty="0" smtClean="0"/>
              <a:t> OS. Once downloaded, the virus replaces all phone desktop icons with images of a skull. It also renders all phone applications useless. This malware also tends to mass text messages containing malicious links to all contacts accessible through the device in order to spread the damage. This mass texting can also give rise to high expenses.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6" name="Picture 4" descr="http://www.axteq.com/product-images/premium/NU271.jpg"/>
          <p:cNvPicPr>
            <a:picLocks noChangeAspect="1" noChangeArrowheads="1"/>
          </p:cNvPicPr>
          <p:nvPr/>
        </p:nvPicPr>
        <p:blipFill>
          <a:blip r:embed="rId2"/>
          <a:srcRect/>
          <a:stretch>
            <a:fillRect/>
          </a:stretch>
        </p:blipFill>
        <p:spPr bwMode="auto">
          <a:xfrm>
            <a:off x="5867400" y="1143000"/>
            <a:ext cx="2857500" cy="2857500"/>
          </a:xfrm>
          <a:prstGeom prst="rect">
            <a:avLst/>
          </a:prstGeom>
          <a:noFill/>
        </p:spPr>
      </p:pic>
      <p:pic>
        <p:nvPicPr>
          <p:cNvPr id="69634" name="Picture 2" descr="http://i1-news.softpedia-static.com/images/news2/Super-Talent-Also-Delivers-Key-Shaped-Flash-Drives-2.jpg"/>
          <p:cNvPicPr>
            <a:picLocks noChangeAspect="1" noChangeArrowheads="1"/>
          </p:cNvPicPr>
          <p:nvPr/>
        </p:nvPicPr>
        <p:blipFill>
          <a:blip r:embed="rId3"/>
          <a:srcRect/>
          <a:stretch>
            <a:fillRect/>
          </a:stretch>
        </p:blipFill>
        <p:spPr bwMode="auto">
          <a:xfrm>
            <a:off x="1752600" y="609600"/>
            <a:ext cx="3743325" cy="3743325"/>
          </a:xfrm>
          <a:prstGeom prst="rect">
            <a:avLst/>
          </a:prstGeom>
          <a:noFill/>
        </p:spPr>
      </p:pic>
      <p:sp>
        <p:nvSpPr>
          <p:cNvPr id="2" name="Title 1"/>
          <p:cNvSpPr>
            <a:spLocks noGrp="1"/>
          </p:cNvSpPr>
          <p:nvPr>
            <p:ph type="title"/>
          </p:nvPr>
        </p:nvSpPr>
        <p:spPr/>
        <p:txBody>
          <a:bodyPr/>
          <a:lstStyle/>
          <a:p>
            <a:r>
              <a:rPr lang="en-US" dirty="0" smtClean="0"/>
              <a:t>Stealth storage devices</a:t>
            </a:r>
            <a:endParaRPr lang="en-US" dirty="0"/>
          </a:p>
        </p:txBody>
      </p:sp>
      <p:sp>
        <p:nvSpPr>
          <p:cNvPr id="3" name="Content Placeholder 2"/>
          <p:cNvSpPr>
            <a:spLocks noGrp="1"/>
          </p:cNvSpPr>
          <p:nvPr>
            <p:ph idx="1"/>
          </p:nvPr>
        </p:nvSpPr>
        <p:spPr/>
        <p:txBody>
          <a:bodyPr/>
          <a:lstStyle/>
          <a:p>
            <a:endParaRPr lang="en-US" dirty="0"/>
          </a:p>
        </p:txBody>
      </p:sp>
      <p:pic>
        <p:nvPicPr>
          <p:cNvPr id="69638" name="Picture 6" descr="http://cdn.hotfrog.in/companies/Fancy-Pen-Drives-Custom-and-Designer-USB-Flash-Drives/images/Fancy-Pen-Drives-Custom-and-Designer-USB-Flash-Drives_45473_image.jpg"/>
          <p:cNvPicPr>
            <a:picLocks noChangeAspect="1" noChangeArrowheads="1"/>
          </p:cNvPicPr>
          <p:nvPr/>
        </p:nvPicPr>
        <p:blipFill>
          <a:blip r:embed="rId4"/>
          <a:srcRect/>
          <a:stretch>
            <a:fillRect/>
          </a:stretch>
        </p:blipFill>
        <p:spPr bwMode="auto">
          <a:xfrm>
            <a:off x="0" y="3429000"/>
            <a:ext cx="3048000" cy="3048001"/>
          </a:xfrm>
          <a:prstGeom prst="rect">
            <a:avLst/>
          </a:prstGeom>
          <a:noFill/>
        </p:spPr>
      </p:pic>
      <p:pic>
        <p:nvPicPr>
          <p:cNvPr id="69640" name="Picture 8" descr="https://encrypted-tbn0.gstatic.com/images?q=tbn:ANd9GcRRYgoP9J75j0xPKLot6SmvH5rmH7W20MLTwNpsWKqT7lLbflt6"/>
          <p:cNvPicPr>
            <a:picLocks noChangeAspect="1" noChangeArrowheads="1"/>
          </p:cNvPicPr>
          <p:nvPr/>
        </p:nvPicPr>
        <p:blipFill>
          <a:blip r:embed="rId5"/>
          <a:srcRect/>
          <a:stretch>
            <a:fillRect/>
          </a:stretch>
        </p:blipFill>
        <p:spPr bwMode="auto">
          <a:xfrm>
            <a:off x="3962400" y="4191000"/>
            <a:ext cx="3467100" cy="2239747"/>
          </a:xfrm>
          <a:prstGeom prst="rect">
            <a:avLst/>
          </a:prstGeom>
          <a:noFill/>
        </p:spPr>
      </p:pic>
      <p:sp>
        <p:nvSpPr>
          <p:cNvPr id="8" name="Slide Number Placeholder 7"/>
          <p:cNvSpPr>
            <a:spLocks noGrp="1"/>
          </p:cNvSpPr>
          <p:nvPr>
            <p:ph type="sldNum" sz="quarter" idx="12"/>
          </p:nvPr>
        </p:nvSpPr>
        <p:spPr/>
        <p:txBody>
          <a:bodyPr/>
          <a:lstStyle/>
          <a:p>
            <a:fld id="{2512825A-3602-4B7D-A150-73BA7EF9FCF4}"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Threats through lost and stolen devices</a:t>
            </a:r>
            <a:endParaRPr lang="en-US" dirty="0"/>
          </a:p>
        </p:txBody>
      </p:sp>
      <p:sp>
        <p:nvSpPr>
          <p:cNvPr id="3" name="Content Placeholder 2"/>
          <p:cNvSpPr>
            <a:spLocks noGrp="1"/>
          </p:cNvSpPr>
          <p:nvPr>
            <p:ph idx="1"/>
          </p:nvPr>
        </p:nvSpPr>
        <p:spPr/>
        <p:txBody>
          <a:bodyPr/>
          <a:lstStyle/>
          <a:p>
            <a:endParaRPr lang="en-US" dirty="0"/>
          </a:p>
        </p:txBody>
      </p:sp>
      <p:pic>
        <p:nvPicPr>
          <p:cNvPr id="89090" name="Picture 2"/>
          <p:cNvPicPr>
            <a:picLocks noChangeAspect="1" noChangeArrowheads="1"/>
          </p:cNvPicPr>
          <p:nvPr/>
        </p:nvPicPr>
        <p:blipFill>
          <a:blip r:embed="rId2"/>
          <a:srcRect/>
          <a:stretch>
            <a:fillRect/>
          </a:stretch>
        </p:blipFill>
        <p:spPr bwMode="auto">
          <a:xfrm>
            <a:off x="533400" y="1752601"/>
            <a:ext cx="7848600" cy="502919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2512825A-3602-4B7D-A150-73BA7EF9FCF4}"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Protecting data on lost devices</a:t>
            </a:r>
            <a:endParaRPr lang="en-US" dirty="0"/>
          </a:p>
        </p:txBody>
      </p:sp>
      <p:sp>
        <p:nvSpPr>
          <p:cNvPr id="3" name="Content Placeholder 2"/>
          <p:cNvSpPr>
            <a:spLocks noGrp="1"/>
          </p:cNvSpPr>
          <p:nvPr>
            <p:ph idx="1"/>
          </p:nvPr>
        </p:nvSpPr>
        <p:spPr/>
        <p:txBody>
          <a:bodyPr/>
          <a:lstStyle/>
          <a:p>
            <a:r>
              <a:rPr lang="en-US" dirty="0" smtClean="0"/>
              <a:t>Encrypting sensitive data</a:t>
            </a:r>
          </a:p>
          <a:p>
            <a:r>
              <a:rPr lang="en-US" dirty="0" smtClean="0"/>
              <a:t>Encrypting entire file system</a:t>
            </a:r>
          </a:p>
          <a:p>
            <a:r>
              <a:rPr lang="en-US" dirty="0" smtClean="0"/>
              <a:t>Encrypting servers: third party solutions</a:t>
            </a:r>
          </a:p>
          <a:p>
            <a:r>
              <a:rPr lang="en-US" dirty="0" smtClean="0"/>
              <a:t>Create  a database action to delete the entire data on the user’s device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Educating the Laptop users</a:t>
            </a:r>
            <a:endParaRPr lang="en-US" dirty="0"/>
          </a:p>
        </p:txBody>
      </p:sp>
      <p:sp>
        <p:nvSpPr>
          <p:cNvPr id="3" name="Content Placeholder 2"/>
          <p:cNvSpPr>
            <a:spLocks noGrp="1"/>
          </p:cNvSpPr>
          <p:nvPr>
            <p:ph idx="1"/>
          </p:nvPr>
        </p:nvSpPr>
        <p:spPr/>
        <p:txBody>
          <a:bodyPr/>
          <a:lstStyle/>
          <a:p>
            <a:r>
              <a:rPr lang="en-US" dirty="0" smtClean="0"/>
              <a:t>No free downloads</a:t>
            </a:r>
          </a:p>
          <a:p>
            <a:r>
              <a:rPr lang="en-US" dirty="0" smtClean="0"/>
              <a:t>Illegal music files and movies</a:t>
            </a:r>
          </a:p>
          <a:p>
            <a:r>
              <a:rPr lang="en-US" dirty="0" smtClean="0"/>
              <a:t>86% employees </a:t>
            </a:r>
            <a:r>
              <a:rPr lang="en-US" smtClean="0"/>
              <a:t>do this</a:t>
            </a:r>
          </a:p>
          <a:p>
            <a:pPr>
              <a:buNone/>
            </a:pPr>
            <a:endParaRPr lang="en-US"/>
          </a:p>
        </p:txBody>
      </p:sp>
      <p:sp>
        <p:nvSpPr>
          <p:cNvPr id="4" name="Slide Number Placeholder 3"/>
          <p:cNvSpPr>
            <a:spLocks noGrp="1"/>
          </p:cNvSpPr>
          <p:nvPr>
            <p:ph type="sldNum" sz="quarter" idx="12"/>
          </p:nvPr>
        </p:nvSpPr>
        <p:spPr/>
        <p:txBody>
          <a:bodyPr/>
          <a:lstStyle/>
          <a:p>
            <a:fld id="{2512825A-3602-4B7D-A150-73BA7EF9FCF4}"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Tools and Methods used in Cybercrime</a:t>
            </a:r>
            <a:endParaRPr lang="en-US" dirty="0"/>
          </a:p>
        </p:txBody>
      </p:sp>
      <p:sp>
        <p:nvSpPr>
          <p:cNvPr id="3" name="Subtitle 2"/>
          <p:cNvSpPr>
            <a:spLocks noGrp="1"/>
          </p:cNvSpPr>
          <p:nvPr>
            <p:ph type="subTitle" idx="1"/>
          </p:nvPr>
        </p:nvSpPr>
        <p:spPr>
          <a:xfrm>
            <a:off x="1295400" y="2667000"/>
            <a:ext cx="7406640" cy="1752600"/>
          </a:xfrm>
        </p:spPr>
        <p:txBody>
          <a:bodyPr/>
          <a:lstStyle/>
          <a:p>
            <a:pPr algn="ctr"/>
            <a:r>
              <a:rPr lang="en-US" dirty="0" smtClean="0"/>
              <a:t>UNIT-2 </a:t>
            </a:r>
          </a:p>
          <a:p>
            <a:pPr algn="ctr"/>
            <a:r>
              <a:rPr lang="en-IN" dirty="0" smtClean="0"/>
              <a:t>PART-2</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4: Learning Objectives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Proxy servers and </a:t>
            </a:r>
            <a:r>
              <a:rPr lang="en-US" dirty="0" err="1" smtClean="0"/>
              <a:t>anonymizers</a:t>
            </a:r>
            <a:endParaRPr lang="en-US" dirty="0" smtClean="0"/>
          </a:p>
          <a:p>
            <a:pPr algn="just"/>
            <a:r>
              <a:rPr lang="en-US" dirty="0" smtClean="0"/>
              <a:t>Password cracking</a:t>
            </a:r>
          </a:p>
          <a:p>
            <a:pPr algn="just"/>
            <a:r>
              <a:rPr lang="en-US" dirty="0" err="1" smtClean="0"/>
              <a:t>Keyloggers</a:t>
            </a:r>
            <a:r>
              <a:rPr lang="en-US" dirty="0" smtClean="0"/>
              <a:t> and spywares</a:t>
            </a:r>
          </a:p>
          <a:p>
            <a:pPr algn="just"/>
            <a:r>
              <a:rPr lang="en-US" dirty="0" smtClean="0"/>
              <a:t>Overview of virus and worms</a:t>
            </a:r>
          </a:p>
          <a:p>
            <a:pPr algn="just"/>
            <a:r>
              <a:rPr lang="en-US" dirty="0" smtClean="0"/>
              <a:t>Trojan horses and backdoors</a:t>
            </a:r>
          </a:p>
          <a:p>
            <a:pPr algn="just"/>
            <a:r>
              <a:rPr lang="en-US" dirty="0" smtClean="0"/>
              <a:t>Steganography</a:t>
            </a:r>
          </a:p>
          <a:p>
            <a:pPr algn="just"/>
            <a:r>
              <a:rPr lang="en-US" dirty="0" err="1" smtClean="0"/>
              <a:t>DoS</a:t>
            </a:r>
            <a:r>
              <a:rPr lang="en-US" dirty="0" smtClean="0"/>
              <a:t> and </a:t>
            </a:r>
            <a:r>
              <a:rPr lang="en-US" dirty="0" err="1" smtClean="0"/>
              <a:t>DDoS</a:t>
            </a:r>
            <a:r>
              <a:rPr lang="en-US" dirty="0" smtClean="0"/>
              <a:t> attacks</a:t>
            </a:r>
          </a:p>
          <a:p>
            <a:pPr algn="just"/>
            <a:r>
              <a:rPr lang="en-US" dirty="0" smtClean="0"/>
              <a:t>SQL injection</a:t>
            </a:r>
          </a:p>
          <a:p>
            <a:pPr algn="just"/>
            <a:r>
              <a:rPr lang="en-US" dirty="0" smtClean="0"/>
              <a:t>Buffer overflow</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an attack on network</a:t>
            </a:r>
            <a:endParaRPr lang="en-US" dirty="0"/>
          </a:p>
        </p:txBody>
      </p:sp>
      <p:sp>
        <p:nvSpPr>
          <p:cNvPr id="3" name="Content Placeholder 2"/>
          <p:cNvSpPr>
            <a:spLocks noGrp="1"/>
          </p:cNvSpPr>
          <p:nvPr>
            <p:ph idx="1"/>
          </p:nvPr>
        </p:nvSpPr>
        <p:spPr/>
        <p:txBody>
          <a:bodyPr>
            <a:normAutofit lnSpcReduction="10000"/>
          </a:bodyPr>
          <a:lstStyle/>
          <a:p>
            <a:pPr marL="596646" indent="-514350">
              <a:buFont typeface="+mj-lt"/>
              <a:buAutoNum type="arabicPeriod"/>
            </a:pPr>
            <a:r>
              <a:rPr lang="en-US" b="1" dirty="0" smtClean="0"/>
              <a:t>Initial covering:  </a:t>
            </a:r>
            <a:r>
              <a:rPr lang="en-US" dirty="0" smtClean="0"/>
              <a:t>two stages </a:t>
            </a:r>
          </a:p>
          <a:p>
            <a:pPr marL="870966" lvl="1" indent="-514350">
              <a:buFont typeface="+mj-lt"/>
              <a:buAutoNum type="arabicPeriod"/>
            </a:pPr>
            <a:r>
              <a:rPr lang="en-US" dirty="0" smtClean="0"/>
              <a:t>Reconnaissance- social networking websites</a:t>
            </a:r>
          </a:p>
          <a:p>
            <a:pPr marL="870966" lvl="1" indent="-514350">
              <a:buFont typeface="+mj-lt"/>
              <a:buAutoNum type="arabicPeriod"/>
            </a:pPr>
            <a:r>
              <a:rPr lang="en-US" dirty="0" smtClean="0"/>
              <a:t>Uncovers information on company’s IP</a:t>
            </a:r>
          </a:p>
          <a:p>
            <a:pPr marL="596646" indent="-514350">
              <a:buFont typeface="+mj-lt"/>
              <a:buAutoNum type="arabicPeriod"/>
            </a:pPr>
            <a:r>
              <a:rPr lang="en-US" b="1" dirty="0" smtClean="0"/>
              <a:t>Network probe: </a:t>
            </a:r>
          </a:p>
          <a:p>
            <a:pPr marL="870966" lvl="1" indent="-514350">
              <a:buFont typeface="+mj-lt"/>
              <a:buAutoNum type="arabicPeriod"/>
            </a:pPr>
            <a:r>
              <a:rPr lang="en-US" dirty="0" smtClean="0"/>
              <a:t>Ping sweep- seek out potential targets</a:t>
            </a:r>
          </a:p>
          <a:p>
            <a:pPr marL="870966" lvl="1" indent="-514350">
              <a:buFont typeface="+mj-lt"/>
              <a:buAutoNum type="arabicPeriod"/>
            </a:pPr>
            <a:r>
              <a:rPr lang="en-US" dirty="0" smtClean="0"/>
              <a:t>Port scanning</a:t>
            </a:r>
          </a:p>
          <a:p>
            <a:pPr marL="596646" indent="-514350">
              <a:buFont typeface="+mj-lt"/>
              <a:buAutoNum type="arabicPeriod"/>
            </a:pPr>
            <a:r>
              <a:rPr lang="en-US" b="1" dirty="0" smtClean="0"/>
              <a:t>Crossing the line toward electronic crime: </a:t>
            </a:r>
          </a:p>
          <a:p>
            <a:pPr marL="870966" lvl="1" indent="-514350">
              <a:buFont typeface="+mj-lt"/>
              <a:buAutoNum type="arabicPeriod"/>
            </a:pPr>
            <a:r>
              <a:rPr lang="en-US" dirty="0" smtClean="0"/>
              <a:t>Commits computer crime by exploiting possible holes on the target system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66800"/>
            <a:ext cx="7498080" cy="5562600"/>
          </a:xfrm>
        </p:spPr>
        <p:txBody>
          <a:bodyPr>
            <a:normAutofit fontScale="77500" lnSpcReduction="20000"/>
          </a:bodyPr>
          <a:lstStyle/>
          <a:p>
            <a:pPr>
              <a:buNone/>
            </a:pPr>
            <a:r>
              <a:rPr lang="en-US" dirty="0" smtClean="0"/>
              <a:t>4</a:t>
            </a:r>
            <a:r>
              <a:rPr lang="en-US" b="1" dirty="0" smtClean="0"/>
              <a:t>. Capturing the network:</a:t>
            </a:r>
          </a:p>
          <a:p>
            <a:pPr>
              <a:buNone/>
            </a:pPr>
            <a:r>
              <a:rPr lang="en-US" dirty="0" smtClean="0"/>
              <a:t>  	- attackers attempts to own the network</a:t>
            </a:r>
          </a:p>
          <a:p>
            <a:pPr>
              <a:buNone/>
            </a:pPr>
            <a:r>
              <a:rPr lang="en-US" dirty="0" smtClean="0"/>
              <a:t>   - uses tools to  remove any evidence of the attack</a:t>
            </a:r>
          </a:p>
          <a:p>
            <a:pPr>
              <a:buNone/>
            </a:pPr>
            <a:r>
              <a:rPr lang="en-US" dirty="0" smtClean="0"/>
              <a:t>   - </a:t>
            </a:r>
            <a:r>
              <a:rPr lang="en-US" dirty="0" err="1" smtClean="0"/>
              <a:t>trojan</a:t>
            </a:r>
            <a:r>
              <a:rPr lang="en-US" dirty="0" smtClean="0"/>
              <a:t> horses, backdoors</a:t>
            </a:r>
          </a:p>
          <a:p>
            <a:pPr>
              <a:buNone/>
            </a:pPr>
            <a:r>
              <a:rPr lang="en-US" dirty="0" smtClean="0"/>
              <a:t>5</a:t>
            </a:r>
            <a:r>
              <a:rPr lang="en-US" b="1" dirty="0" smtClean="0"/>
              <a:t>. Grab the data:</a:t>
            </a:r>
          </a:p>
          <a:p>
            <a:pPr>
              <a:buNone/>
            </a:pPr>
            <a:r>
              <a:rPr lang="en-US" dirty="0" smtClean="0"/>
              <a:t>	- attacker has captured the network</a:t>
            </a:r>
          </a:p>
          <a:p>
            <a:pPr>
              <a:buNone/>
            </a:pPr>
            <a:r>
              <a:rPr lang="en-US" dirty="0" smtClean="0"/>
              <a:t>	- steal confidential data, customer CC information, deface </a:t>
            </a:r>
            <a:r>
              <a:rPr lang="en-US" dirty="0" err="1" smtClean="0"/>
              <a:t>webpages</a:t>
            </a:r>
            <a:r>
              <a:rPr lang="en-US" dirty="0" smtClean="0"/>
              <a:t>…</a:t>
            </a:r>
          </a:p>
          <a:p>
            <a:pPr>
              <a:buNone/>
            </a:pPr>
            <a:r>
              <a:rPr lang="en-US" b="1" dirty="0" smtClean="0"/>
              <a:t>6. Covering the attack:</a:t>
            </a:r>
          </a:p>
          <a:p>
            <a:pPr>
              <a:buNone/>
            </a:pPr>
            <a:r>
              <a:rPr lang="en-US" dirty="0" smtClean="0"/>
              <a:t>	- extend misuse of the attack without being detected.</a:t>
            </a:r>
          </a:p>
          <a:p>
            <a:pPr>
              <a:buNone/>
            </a:pPr>
            <a:r>
              <a:rPr lang="en-US" dirty="0" smtClean="0"/>
              <a:t>	- start a fresh reconnaissance to a related target system</a:t>
            </a:r>
          </a:p>
          <a:p>
            <a:pPr>
              <a:buNone/>
            </a:pPr>
            <a:r>
              <a:rPr lang="en-US" dirty="0" smtClean="0"/>
              <a:t>	- continue use of resources</a:t>
            </a:r>
          </a:p>
          <a:p>
            <a:pPr>
              <a:buNone/>
            </a:pPr>
            <a:r>
              <a:rPr lang="en-US" dirty="0" smtClean="0"/>
              <a:t>	- remove evidence of hacking</a:t>
            </a:r>
          </a:p>
        </p:txBody>
      </p:sp>
      <p:sp>
        <p:nvSpPr>
          <p:cNvPr id="4" name="Title 1"/>
          <p:cNvSpPr txBox="1">
            <a:spLocks/>
          </p:cNvSpPr>
          <p:nvPr/>
        </p:nvSpPr>
        <p:spPr>
          <a:xfrm>
            <a:off x="1371600" y="457200"/>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300" b="0" i="0" u="none" strike="noStrike" kern="1200" cap="none" spc="0" normalizeH="0" baseline="0" noProof="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itle 1"/>
          <p:cNvSpPr txBox="1">
            <a:spLocks/>
          </p:cNvSpPr>
          <p:nvPr/>
        </p:nvSpPr>
        <p:spPr>
          <a:xfrm>
            <a:off x="1371600" y="-152400"/>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Stages of an attack on network</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2512825A-3602-4B7D-A150-73BA7EF9FCF4}"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tools used for the attack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Proxy severs and </a:t>
            </a:r>
            <a:r>
              <a:rPr lang="en-US" dirty="0" err="1" smtClean="0"/>
              <a:t>Anonymizers</a:t>
            </a:r>
            <a:endParaRPr lang="en-US" dirty="0" smtClean="0"/>
          </a:p>
          <a:p>
            <a:r>
              <a:rPr lang="en-US" dirty="0" smtClean="0"/>
              <a:t>Phishing </a:t>
            </a:r>
          </a:p>
          <a:p>
            <a:r>
              <a:rPr lang="en-US" dirty="0" smtClean="0"/>
              <a:t>Password cracking</a:t>
            </a:r>
          </a:p>
          <a:p>
            <a:r>
              <a:rPr lang="en-US" dirty="0" err="1" smtClean="0"/>
              <a:t>Keyloggers</a:t>
            </a:r>
            <a:r>
              <a:rPr lang="en-US" dirty="0" smtClean="0"/>
              <a:t> and spywares</a:t>
            </a:r>
          </a:p>
          <a:p>
            <a:r>
              <a:rPr lang="en-US" dirty="0" smtClean="0"/>
              <a:t>Virus and Worms</a:t>
            </a:r>
          </a:p>
          <a:p>
            <a:r>
              <a:rPr lang="en-US" dirty="0" smtClean="0"/>
              <a:t>Trojan horses and Backdoors</a:t>
            </a:r>
          </a:p>
          <a:p>
            <a:r>
              <a:rPr lang="en-US" dirty="0" smtClean="0"/>
              <a:t>Steganography</a:t>
            </a:r>
          </a:p>
          <a:p>
            <a:r>
              <a:rPr lang="en-US" dirty="0" smtClean="0"/>
              <a:t>SQL injection</a:t>
            </a:r>
          </a:p>
          <a:p>
            <a:r>
              <a:rPr lang="en-US" dirty="0" err="1" smtClean="0"/>
              <a:t>DoS</a:t>
            </a:r>
            <a:r>
              <a:rPr lang="en-US" dirty="0" smtClean="0"/>
              <a:t> and </a:t>
            </a:r>
            <a:r>
              <a:rPr lang="en-US" dirty="0" err="1" smtClean="0"/>
              <a:t>DDoS</a:t>
            </a:r>
            <a:r>
              <a:rPr lang="en-US" dirty="0" smtClean="0"/>
              <a:t> attack tools</a:t>
            </a:r>
          </a:p>
          <a:p>
            <a:r>
              <a:rPr lang="en-US" dirty="0" smtClean="0"/>
              <a:t>Buffer overflow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Proxy severs and </a:t>
            </a:r>
            <a:r>
              <a:rPr lang="en-US" dirty="0" err="1" smtClean="0"/>
              <a:t>Anonymizers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b="1" dirty="0" smtClean="0"/>
              <a:t>proxy server</a:t>
            </a:r>
            <a:r>
              <a:rPr lang="en-US" dirty="0" smtClean="0"/>
              <a:t> is a dedicated computer or a software system running on a computer that acts as an intermediary between an endpoint device, such as a computer, and another </a:t>
            </a:r>
            <a:r>
              <a:rPr lang="en-US" b="1" dirty="0" smtClean="0"/>
              <a:t>server</a:t>
            </a:r>
            <a:r>
              <a:rPr lang="en-US" dirty="0" smtClean="0"/>
              <a:t> from which a user or client is requesting a service.</a:t>
            </a:r>
          </a:p>
          <a:p>
            <a:pPr algn="just"/>
            <a:r>
              <a:rPr lang="en-US" dirty="0" smtClean="0"/>
              <a:t>A client connects to the proxy server, requesting some service, such as a file, connection, web page, or other resource available from a different server and the proxy server evaluates the request as a way to simplify and control its complexity.</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Cabir</a:t>
            </a:r>
            <a:r>
              <a:rPr lang="en-US" dirty="0" smtClean="0"/>
              <a:t> worm</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This malware infects mobile phones running on </a:t>
            </a:r>
            <a:r>
              <a:rPr lang="en-US" dirty="0" err="1" smtClean="0"/>
              <a:t>Symbian</a:t>
            </a:r>
            <a:r>
              <a:rPr lang="en-US" dirty="0" smtClean="0"/>
              <a:t> OS and was first identified in June 2004. When a phone is infected, the message '</a:t>
            </a:r>
            <a:r>
              <a:rPr lang="en-US" dirty="0" err="1" smtClean="0"/>
              <a:t>Caribe</a:t>
            </a:r>
            <a:r>
              <a:rPr lang="en-US" dirty="0" smtClean="0"/>
              <a:t>' is displayed on the phone's screen and is displayed every time the phone is turned on. The worm then attempts to spread to other phones in the area using wireless Bluetooth signals, although the recipient has to confirm this manually.</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a proxy server</a:t>
            </a:r>
            <a:endParaRPr lang="en-US" dirty="0"/>
          </a:p>
        </p:txBody>
      </p:sp>
      <p:sp>
        <p:nvSpPr>
          <p:cNvPr id="3" name="Content Placeholder 2"/>
          <p:cNvSpPr>
            <a:spLocks noGrp="1"/>
          </p:cNvSpPr>
          <p:nvPr>
            <p:ph idx="1"/>
          </p:nvPr>
        </p:nvSpPr>
        <p:spPr/>
        <p:txBody>
          <a:bodyPr>
            <a:normAutofit fontScale="92500"/>
          </a:bodyPr>
          <a:lstStyle/>
          <a:p>
            <a:r>
              <a:rPr lang="en-US" b="1" dirty="0" smtClean="0"/>
              <a:t>Improve Performance:</a:t>
            </a:r>
            <a:r>
              <a:rPr lang="en-US" dirty="0" smtClean="0"/>
              <a:t> </a:t>
            </a:r>
          </a:p>
          <a:p>
            <a:r>
              <a:rPr lang="en-US" b="1" dirty="0" smtClean="0"/>
              <a:t>Filter Requests</a:t>
            </a:r>
          </a:p>
          <a:p>
            <a:r>
              <a:rPr lang="en-US" b="1" dirty="0" smtClean="0"/>
              <a:t>Keep system behind the curtain</a:t>
            </a:r>
          </a:p>
          <a:p>
            <a:r>
              <a:rPr lang="en-US" b="1" dirty="0" smtClean="0"/>
              <a:t>Used as IP address multiplexer</a:t>
            </a:r>
          </a:p>
          <a:p>
            <a:r>
              <a:rPr lang="en-US" b="1" dirty="0" smtClean="0"/>
              <a:t>Its Cache memory can serve all users </a:t>
            </a:r>
          </a:p>
          <a:p>
            <a:pPr>
              <a:buNone/>
            </a:pPr>
            <a:r>
              <a:rPr lang="en-US" b="1" dirty="0" smtClean="0"/>
              <a:t>Attack on this: the attacker first connects to a proxy server- establishes connection with the target through existing connection with the proxy.</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err="1" smtClean="0"/>
              <a:t>Anonymizer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An </a:t>
            </a:r>
            <a:r>
              <a:rPr lang="en-US" b="1" dirty="0" err="1" smtClean="0"/>
              <a:t>anonymizer</a:t>
            </a:r>
            <a:r>
              <a:rPr lang="en-US" dirty="0" smtClean="0"/>
              <a:t> or an </a:t>
            </a:r>
            <a:r>
              <a:rPr lang="en-US" b="1" dirty="0" smtClean="0"/>
              <a:t>anonymous proxy</a:t>
            </a:r>
            <a:r>
              <a:rPr lang="en-US" dirty="0" smtClean="0"/>
              <a:t> is a tool that attempts to make activity on the Internet untraceable. </a:t>
            </a:r>
          </a:p>
          <a:p>
            <a:pPr algn="just"/>
            <a:r>
              <a:rPr lang="en-US" dirty="0" smtClean="0"/>
              <a:t>It is a proxy server computer that acts as an intermediary and privacy shield between a client computer and the rest of the Internet. </a:t>
            </a:r>
          </a:p>
          <a:p>
            <a:pPr algn="just"/>
            <a:r>
              <a:rPr lang="en-US" dirty="0" smtClean="0"/>
              <a:t>It accesses the Internet on the user's behalf, protecting personal information by hiding the client computer's identifying information.</a:t>
            </a:r>
          </a:p>
          <a:p>
            <a:pPr algn="just"/>
            <a:r>
              <a:rPr lang="en-US" dirty="0" smtClean="0"/>
              <a:t>For example, large news outlets such as CNN target the viewers according to region and give different information to different populations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Phishing </a:t>
            </a:r>
            <a:endParaRPr lang="en-US" dirty="0"/>
          </a:p>
        </p:txBody>
      </p:sp>
      <p:sp>
        <p:nvSpPr>
          <p:cNvPr id="3" name="Content Placeholder 2"/>
          <p:cNvSpPr>
            <a:spLocks noGrp="1"/>
          </p:cNvSpPr>
          <p:nvPr>
            <p:ph idx="1"/>
          </p:nvPr>
        </p:nvSpPr>
        <p:spPr/>
        <p:txBody>
          <a:bodyPr/>
          <a:lstStyle/>
          <a:p>
            <a:r>
              <a:rPr lang="en-US" dirty="0" smtClean="0"/>
              <a:t>Stealing personal and financial data</a:t>
            </a:r>
          </a:p>
          <a:p>
            <a:r>
              <a:rPr lang="en-US" dirty="0" smtClean="0"/>
              <a:t>Also can infect systems with viruses</a:t>
            </a:r>
          </a:p>
          <a:p>
            <a:r>
              <a:rPr lang="en-US" dirty="0" smtClean="0"/>
              <a:t>A method of online ID theft</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Phishing works?</a:t>
            </a:r>
            <a:endParaRPr lang="en-US" dirty="0"/>
          </a:p>
        </p:txBody>
      </p:sp>
      <p:sp>
        <p:nvSpPr>
          <p:cNvPr id="3" name="Content Placeholder 2"/>
          <p:cNvSpPr>
            <a:spLocks noGrp="1"/>
          </p:cNvSpPr>
          <p:nvPr>
            <p:ph idx="1"/>
          </p:nvPr>
        </p:nvSpPr>
        <p:spPr/>
        <p:txBody>
          <a:bodyPr>
            <a:normAutofit lnSpcReduction="10000"/>
          </a:bodyPr>
          <a:lstStyle/>
          <a:p>
            <a:pPr marL="596646" indent="-514350">
              <a:buFont typeface="+mj-lt"/>
              <a:buAutoNum type="arabicPeriod"/>
            </a:pPr>
            <a:r>
              <a:rPr lang="en-US" dirty="0" smtClean="0"/>
              <a:t>Planning : use mass mailing and address collection techniques- spammers</a:t>
            </a:r>
          </a:p>
          <a:p>
            <a:pPr marL="596646" indent="-514350">
              <a:buFont typeface="+mj-lt"/>
              <a:buAutoNum type="arabicPeriod"/>
            </a:pPr>
            <a:r>
              <a:rPr lang="en-US" dirty="0" smtClean="0"/>
              <a:t>Setup : E-Mail / webpage to collect data about the target</a:t>
            </a:r>
          </a:p>
          <a:p>
            <a:pPr marL="596646" indent="-514350">
              <a:buFont typeface="+mj-lt"/>
              <a:buAutoNum type="arabicPeriod"/>
            </a:pPr>
            <a:r>
              <a:rPr lang="en-US" dirty="0" smtClean="0"/>
              <a:t>Attack : send a phony message to the target</a:t>
            </a:r>
          </a:p>
          <a:p>
            <a:pPr marL="596646" indent="-514350">
              <a:buFont typeface="+mj-lt"/>
              <a:buAutoNum type="arabicPeriod"/>
            </a:pPr>
            <a:r>
              <a:rPr lang="en-US" dirty="0" smtClean="0"/>
              <a:t>Collection: record the information obtained</a:t>
            </a:r>
          </a:p>
          <a:p>
            <a:pPr marL="596646" indent="-514350">
              <a:buFont typeface="+mj-lt"/>
              <a:buAutoNum type="arabicPeriod"/>
            </a:pPr>
            <a:r>
              <a:rPr lang="en-US" dirty="0" smtClean="0"/>
              <a:t>Identity theft and fraud: use information to commit fraud or illegal purchases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Password Cracking</a:t>
            </a:r>
            <a:endParaRPr lang="en-US" dirty="0"/>
          </a:p>
        </p:txBody>
      </p:sp>
      <p:sp>
        <p:nvSpPr>
          <p:cNvPr id="3" name="Content Placeholder 2"/>
          <p:cNvSpPr>
            <a:spLocks noGrp="1"/>
          </p:cNvSpPr>
          <p:nvPr>
            <p:ph idx="1"/>
          </p:nvPr>
        </p:nvSpPr>
        <p:spPr>
          <a:xfrm>
            <a:off x="1435608" y="1447800"/>
            <a:ext cx="7498080" cy="5181600"/>
          </a:xfrm>
        </p:spPr>
        <p:txBody>
          <a:bodyPr>
            <a:normAutofit/>
          </a:bodyPr>
          <a:lstStyle/>
          <a:p>
            <a:pPr algn="just"/>
            <a:r>
              <a:rPr lang="en-US" b="1" dirty="0" smtClean="0"/>
              <a:t>password cracking</a:t>
            </a:r>
            <a:r>
              <a:rPr lang="en-US" dirty="0" smtClean="0"/>
              <a:t> is the process of recovering passwords from data that have been stored in or transmitted by a computer system. </a:t>
            </a:r>
          </a:p>
          <a:p>
            <a:pPr algn="just"/>
            <a:r>
              <a:rPr lang="en-US" dirty="0" smtClean="0"/>
              <a:t>A common approach (brute-force attack) is to try guesses repeatedly for the password and check them against an available cryptographic hash of the password.</a:t>
            </a:r>
            <a:endParaRPr lang="en-US" baseline="30000" dirty="0" smtClean="0"/>
          </a:p>
          <a:p>
            <a:pPr algn="just"/>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purpose of password cracking</a:t>
            </a:r>
            <a:endParaRPr lang="en-US" dirty="0"/>
          </a:p>
        </p:txBody>
      </p:sp>
      <p:sp>
        <p:nvSpPr>
          <p:cNvPr id="3" name="Content Placeholder 2"/>
          <p:cNvSpPr>
            <a:spLocks noGrp="1"/>
          </p:cNvSpPr>
          <p:nvPr>
            <p:ph idx="1"/>
          </p:nvPr>
        </p:nvSpPr>
        <p:spPr/>
        <p:txBody>
          <a:bodyPr/>
          <a:lstStyle/>
          <a:p>
            <a:r>
              <a:rPr lang="en-US" dirty="0" smtClean="0"/>
              <a:t>help a user recover a forgotten password </a:t>
            </a:r>
          </a:p>
          <a:p>
            <a:r>
              <a:rPr lang="en-US" dirty="0" smtClean="0"/>
              <a:t>to gain unauthorized access to a system, </a:t>
            </a:r>
          </a:p>
          <a:p>
            <a:r>
              <a:rPr lang="en-US" dirty="0" smtClean="0"/>
              <a:t>or as a preventive measure by System Administrators to check for easily </a:t>
            </a:r>
            <a:r>
              <a:rPr lang="en-US" dirty="0" err="1" smtClean="0"/>
              <a:t>crackable</a:t>
            </a:r>
            <a:r>
              <a:rPr lang="en-US" dirty="0" smtClean="0"/>
              <a:t> passwords</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Manual Password Cracking Algorithm</a:t>
            </a:r>
            <a:endParaRPr lang="en-US" dirty="0"/>
          </a:p>
        </p:txBody>
      </p:sp>
      <p:sp>
        <p:nvSpPr>
          <p:cNvPr id="3" name="Content Placeholder 2"/>
          <p:cNvSpPr>
            <a:spLocks noGrp="1"/>
          </p:cNvSpPr>
          <p:nvPr>
            <p:ph idx="1"/>
          </p:nvPr>
        </p:nvSpPr>
        <p:spPr/>
        <p:txBody>
          <a:bodyPr/>
          <a:lstStyle/>
          <a:p>
            <a:r>
              <a:rPr lang="en-US" b="1" dirty="0" smtClean="0"/>
              <a:t>Find a valid user</a:t>
            </a:r>
            <a:r>
              <a:rPr lang="en-US" dirty="0" smtClean="0"/>
              <a:t/>
            </a:r>
            <a:br>
              <a:rPr lang="en-US" dirty="0" smtClean="0"/>
            </a:br>
            <a:r>
              <a:rPr lang="en-US" b="1" dirty="0" smtClean="0"/>
              <a:t>•Create a list of possible passwords</a:t>
            </a:r>
            <a:r>
              <a:rPr lang="en-US" dirty="0" smtClean="0"/>
              <a:t/>
            </a:r>
            <a:br>
              <a:rPr lang="en-US" dirty="0" smtClean="0"/>
            </a:br>
            <a:r>
              <a:rPr lang="en-US" b="1" dirty="0" smtClean="0"/>
              <a:t>•Rank the passwords from high probability to low</a:t>
            </a:r>
            <a:r>
              <a:rPr lang="en-US" dirty="0" smtClean="0"/>
              <a:t/>
            </a:r>
            <a:br>
              <a:rPr lang="en-US" dirty="0" smtClean="0"/>
            </a:br>
            <a:r>
              <a:rPr lang="en-US" b="1" dirty="0" smtClean="0"/>
              <a:t>•Key in each password</a:t>
            </a:r>
            <a:r>
              <a:rPr lang="en-US" dirty="0" smtClean="0"/>
              <a:t/>
            </a:r>
            <a:br>
              <a:rPr lang="en-US" dirty="0" smtClean="0"/>
            </a:br>
            <a:r>
              <a:rPr lang="en-US" b="1" dirty="0" smtClean="0"/>
              <a:t>•If the system allows you in - Success</a:t>
            </a:r>
            <a:r>
              <a:rPr lang="en-US" dirty="0" smtClean="0"/>
              <a:t/>
            </a:r>
            <a:br>
              <a:rPr lang="en-US" dirty="0" smtClean="0"/>
            </a:br>
            <a:r>
              <a:rPr lang="en-US" b="1" dirty="0" smtClean="0"/>
              <a:t>•Else try till success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guessable passwords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Blank</a:t>
            </a:r>
          </a:p>
          <a:p>
            <a:r>
              <a:rPr lang="en-US" dirty="0" smtClean="0"/>
              <a:t>Words like “</a:t>
            </a:r>
            <a:r>
              <a:rPr lang="en-US" dirty="0" err="1" smtClean="0"/>
              <a:t>passcode</a:t>
            </a:r>
            <a:r>
              <a:rPr lang="en-US" dirty="0" smtClean="0"/>
              <a:t>” ,”password”, “admin”</a:t>
            </a:r>
          </a:p>
          <a:p>
            <a:r>
              <a:rPr lang="en-US" dirty="0" smtClean="0"/>
              <a:t>Series of letters “QWERTY”</a:t>
            </a:r>
          </a:p>
          <a:p>
            <a:r>
              <a:rPr lang="en-US" dirty="0" smtClean="0"/>
              <a:t>User’ s name or login name</a:t>
            </a:r>
          </a:p>
          <a:p>
            <a:r>
              <a:rPr lang="en-US" dirty="0" smtClean="0"/>
              <a:t>Name of the user’s friend/relative/pet</a:t>
            </a:r>
          </a:p>
          <a:p>
            <a:r>
              <a:rPr lang="en-US" dirty="0" smtClean="0"/>
              <a:t>User’s birth place, DOB</a:t>
            </a:r>
          </a:p>
          <a:p>
            <a:r>
              <a:rPr lang="en-US" dirty="0" smtClean="0"/>
              <a:t>Vehicle number, office number ..</a:t>
            </a:r>
          </a:p>
          <a:p>
            <a:r>
              <a:rPr lang="en-US" dirty="0" smtClean="0"/>
              <a:t>Name of celebrity</a:t>
            </a:r>
          </a:p>
          <a:p>
            <a:r>
              <a:rPr lang="en-US" dirty="0" smtClean="0"/>
              <a:t>Simple modification of one of the </a:t>
            </a:r>
            <a:r>
              <a:rPr lang="en-US" dirty="0" err="1" smtClean="0"/>
              <a:t>precedings</a:t>
            </a:r>
            <a:r>
              <a:rPr lang="en-US" dirty="0" smtClean="0"/>
              <a:t>, suffixing 1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password cracking attacks:</a:t>
            </a:r>
            <a:endParaRPr lang="en-US" dirty="0"/>
          </a:p>
        </p:txBody>
      </p:sp>
      <p:sp>
        <p:nvSpPr>
          <p:cNvPr id="3" name="Content Placeholder 2"/>
          <p:cNvSpPr>
            <a:spLocks noGrp="1"/>
          </p:cNvSpPr>
          <p:nvPr>
            <p:ph idx="1"/>
          </p:nvPr>
        </p:nvSpPr>
        <p:spPr/>
        <p:txBody>
          <a:bodyPr/>
          <a:lstStyle/>
          <a:p>
            <a:r>
              <a:rPr lang="en-US" dirty="0" smtClean="0"/>
              <a:t>Online attacks</a:t>
            </a:r>
          </a:p>
          <a:p>
            <a:r>
              <a:rPr lang="en-US" dirty="0" smtClean="0"/>
              <a:t>Offline attacks</a:t>
            </a:r>
          </a:p>
          <a:p>
            <a:r>
              <a:rPr lang="en-US" dirty="0" smtClean="0"/>
              <a:t>Non-electronic attacks</a:t>
            </a:r>
          </a:p>
          <a:p>
            <a:pPr lvl="1"/>
            <a:r>
              <a:rPr lang="en-US" dirty="0" smtClean="0"/>
              <a:t>Social engineering</a:t>
            </a:r>
          </a:p>
          <a:p>
            <a:pPr lvl="1"/>
            <a:r>
              <a:rPr lang="en-US" dirty="0" smtClean="0"/>
              <a:t>Shoulder surfing</a:t>
            </a:r>
          </a:p>
          <a:p>
            <a:pPr lvl="1"/>
            <a:r>
              <a:rPr lang="en-US" dirty="0" smtClean="0"/>
              <a:t>Dumpster diving</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attacks</a:t>
            </a:r>
            <a:endParaRPr lang="en-US" dirty="0"/>
          </a:p>
        </p:txBody>
      </p:sp>
      <p:sp>
        <p:nvSpPr>
          <p:cNvPr id="3" name="Content Placeholder 2"/>
          <p:cNvSpPr>
            <a:spLocks noGrp="1"/>
          </p:cNvSpPr>
          <p:nvPr>
            <p:ph idx="1"/>
          </p:nvPr>
        </p:nvSpPr>
        <p:spPr/>
        <p:txBody>
          <a:bodyPr>
            <a:normAutofit lnSpcReduction="10000"/>
          </a:bodyPr>
          <a:lstStyle/>
          <a:p>
            <a:r>
              <a:rPr lang="en-US" dirty="0" smtClean="0"/>
              <a:t>An attacker may create a script- automated program- to try each password</a:t>
            </a:r>
          </a:p>
          <a:p>
            <a:r>
              <a:rPr lang="en-US" dirty="0" smtClean="0"/>
              <a:t>Most popular online attack;- man-in-the-middle attack or bucket-brigade attack</a:t>
            </a:r>
          </a:p>
          <a:p>
            <a:r>
              <a:rPr lang="en-US" dirty="0" smtClean="0"/>
              <a:t>Used to obtain passwords for E-mail accounts on public websites like </a:t>
            </a:r>
            <a:r>
              <a:rPr lang="en-US" dirty="0" err="1" smtClean="0"/>
              <a:t>gmail</a:t>
            </a:r>
            <a:r>
              <a:rPr lang="en-US" dirty="0" smtClean="0"/>
              <a:t>, </a:t>
            </a:r>
            <a:r>
              <a:rPr lang="en-US" dirty="0" err="1" smtClean="0"/>
              <a:t>yahoomail</a:t>
            </a:r>
            <a:endParaRPr lang="en-US" dirty="0" smtClean="0"/>
          </a:p>
          <a:p>
            <a:r>
              <a:rPr lang="en-US" dirty="0" smtClean="0"/>
              <a:t>Also to get passwords for financial websites</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Mosquito worm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June 2004, it was discovered that a company called </a:t>
            </a:r>
            <a:r>
              <a:rPr lang="en-US" dirty="0" err="1" smtClean="0"/>
              <a:t>Ojam</a:t>
            </a:r>
            <a:r>
              <a:rPr lang="en-US" dirty="0" smtClean="0"/>
              <a:t> had engineered an anti-piracy </a:t>
            </a:r>
            <a:r>
              <a:rPr lang="en-US" dirty="0" smtClean="0">
                <a:hlinkClick r:id="rId2" tooltip="Trojan horse (computing)"/>
              </a:rPr>
              <a:t>Trojan</a:t>
            </a:r>
            <a:r>
              <a:rPr lang="en-US" dirty="0" smtClean="0"/>
              <a:t> virus in older versions of its mobile phone game, </a:t>
            </a:r>
            <a:r>
              <a:rPr lang="en-US" i="1" dirty="0" smtClean="0"/>
              <a:t>Mosquito.</a:t>
            </a:r>
            <a:r>
              <a:rPr lang="en-US" dirty="0" smtClean="0"/>
              <a:t> </a:t>
            </a:r>
          </a:p>
          <a:p>
            <a:pPr algn="just">
              <a:buNone/>
            </a:pPr>
            <a:endParaRPr lang="en-US" dirty="0" smtClean="0"/>
          </a:p>
          <a:p>
            <a:pPr algn="just"/>
            <a:r>
              <a:rPr lang="en-US" dirty="0" smtClean="0"/>
              <a:t>This virus sent SMS text messages to the company without the user's knowledge. </a:t>
            </a:r>
          </a:p>
          <a:p>
            <a:pPr algn="just">
              <a:buNone/>
            </a:pPr>
            <a:endParaRPr lang="en-US" dirty="0" smtClean="0"/>
          </a:p>
          <a:p>
            <a:pPr algn="just"/>
            <a:r>
              <a:rPr lang="en-US" dirty="0" smtClean="0"/>
              <a:t>Although this malware was removed from the game's more recent versions, it still exists in older, unlicensed versions, and these may still be distributed on file-sharing networks and free software download web sites.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attacks</a:t>
            </a:r>
            <a:endParaRPr lang="en-US" dirty="0"/>
          </a:p>
        </p:txBody>
      </p:sp>
      <p:sp>
        <p:nvSpPr>
          <p:cNvPr id="3" name="Content Placeholder 2"/>
          <p:cNvSpPr>
            <a:spLocks noGrp="1"/>
          </p:cNvSpPr>
          <p:nvPr>
            <p:ph idx="1"/>
          </p:nvPr>
        </p:nvSpPr>
        <p:spPr/>
        <p:txBody>
          <a:bodyPr/>
          <a:lstStyle/>
          <a:p>
            <a:r>
              <a:rPr lang="en-US" dirty="0" smtClean="0"/>
              <a:t>Are performed from a location other than the target where these passwords reside or are used</a:t>
            </a:r>
          </a:p>
          <a:p>
            <a:r>
              <a:rPr lang="en-US" dirty="0" smtClean="0"/>
              <a:t>Require physical access to the computer and copying the password</a:t>
            </a:r>
          </a:p>
          <a:p>
            <a:pPr>
              <a:buNone/>
            </a:pP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Password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Password Guessing</a:t>
            </a:r>
          </a:p>
          <a:p>
            <a:pPr lvl="1"/>
            <a:r>
              <a:rPr lang="en-US" dirty="0" smtClean="0"/>
              <a:t>Attackers can guess passwords locally or remotely using either a manual or automated approach</a:t>
            </a:r>
          </a:p>
          <a:p>
            <a:r>
              <a:rPr lang="en-US" dirty="0" smtClean="0"/>
              <a:t>Dictionary attacks</a:t>
            </a:r>
          </a:p>
          <a:p>
            <a:pPr lvl="1"/>
            <a:r>
              <a:rPr lang="en-US" dirty="0" smtClean="0"/>
              <a:t>work on the assumption that most passwords consist of whole words, dates, or numbers taken from a dictionary.</a:t>
            </a:r>
          </a:p>
          <a:p>
            <a:r>
              <a:rPr lang="en-US" dirty="0" smtClean="0"/>
              <a:t>Hybrid password</a:t>
            </a:r>
          </a:p>
          <a:p>
            <a:pPr lvl="1"/>
            <a:r>
              <a:rPr lang="en-US" dirty="0" smtClean="0"/>
              <a:t>assume that network administrators push users to make their passwords at least slightly different from a word that appears in a dictionary.</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Weak passwords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password contains less than eight characters </a:t>
            </a:r>
          </a:p>
          <a:p>
            <a:r>
              <a:rPr lang="en-US" dirty="0" smtClean="0"/>
              <a:t>The password is a word found in a dictionary (English or foreign) </a:t>
            </a:r>
          </a:p>
          <a:p>
            <a:r>
              <a:rPr lang="en-US" dirty="0" smtClean="0"/>
              <a:t>The password is a common usage word such as: </a:t>
            </a:r>
          </a:p>
          <a:p>
            <a:r>
              <a:rPr lang="en-US" dirty="0" smtClean="0"/>
              <a:t>Names of family, pets, friends, co-workers, fantasy characters, etc. </a:t>
            </a:r>
          </a:p>
          <a:p>
            <a:r>
              <a:rPr lang="en-US" dirty="0" smtClean="0"/>
              <a:t>Computer terms and names, commands, sites, companies,  hardware,  software. </a:t>
            </a:r>
          </a:p>
          <a:p>
            <a:r>
              <a:rPr lang="en-US" dirty="0" smtClean="0"/>
              <a:t>The words "&lt;Company Name&gt;", "</a:t>
            </a:r>
            <a:r>
              <a:rPr lang="en-US" dirty="0" err="1" smtClean="0"/>
              <a:t>sanjose</a:t>
            </a:r>
            <a:r>
              <a:rPr lang="en-US" dirty="0" smtClean="0"/>
              <a:t>", "</a:t>
            </a:r>
            <a:r>
              <a:rPr lang="en-US" dirty="0" err="1" smtClean="0"/>
              <a:t>sanfran</a:t>
            </a:r>
            <a:r>
              <a:rPr lang="en-US" dirty="0" smtClean="0"/>
              <a:t>" or any derivation. </a:t>
            </a:r>
          </a:p>
          <a:p>
            <a:r>
              <a:rPr lang="en-US" dirty="0" smtClean="0"/>
              <a:t>Birthdays and other personal information such as addresses and phone numbers. </a:t>
            </a:r>
          </a:p>
          <a:p>
            <a:r>
              <a:rPr lang="en-US" dirty="0" smtClean="0"/>
              <a:t>Word or number patterns like </a:t>
            </a:r>
            <a:r>
              <a:rPr lang="en-US" dirty="0" err="1" smtClean="0"/>
              <a:t>aaabbb</a:t>
            </a:r>
            <a:r>
              <a:rPr lang="en-US" dirty="0" smtClean="0"/>
              <a:t>, qwerty, </a:t>
            </a:r>
            <a:r>
              <a:rPr lang="en-US" dirty="0" err="1" smtClean="0"/>
              <a:t>zyxwvuts</a:t>
            </a:r>
            <a:r>
              <a:rPr lang="en-US" dirty="0" smtClean="0"/>
              <a:t>, 123321, etc. </a:t>
            </a:r>
          </a:p>
          <a:p>
            <a:r>
              <a:rPr lang="en-US" dirty="0" smtClean="0"/>
              <a:t>Any of the above spelled backwards. </a:t>
            </a:r>
          </a:p>
          <a:p>
            <a:r>
              <a:rPr lang="en-US" dirty="0" smtClean="0"/>
              <a:t>Any of the above preceded or followed by a digit (e.g., secret1,1secret</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Passwords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Contain both upper and lower case characters (e.g., a-z, A-Z) </a:t>
            </a:r>
          </a:p>
          <a:p>
            <a:r>
              <a:rPr lang="en-US" dirty="0" smtClean="0"/>
              <a:t>Have digits and punctuation characters as well as letters e.g., 0-9, @#$%^&amp;*()_+|~-=\`{}[]:";'&lt;&gt;?,./) </a:t>
            </a:r>
          </a:p>
          <a:p>
            <a:r>
              <a:rPr lang="en-US" dirty="0" smtClean="0"/>
              <a:t>Are at least eight alphanumeric characters long. </a:t>
            </a:r>
          </a:p>
          <a:p>
            <a:r>
              <a:rPr lang="en-US" dirty="0" smtClean="0"/>
              <a:t>Are not a word in any language, slang, dialect,  jargon, etc. </a:t>
            </a:r>
          </a:p>
          <a:p>
            <a:r>
              <a:rPr lang="en-US" dirty="0" smtClean="0"/>
              <a:t>Are not based on personal information, names of family, etc. </a:t>
            </a:r>
          </a:p>
          <a:p>
            <a:r>
              <a:rPr lang="en-US" dirty="0" smtClean="0"/>
              <a:t>Passwords should never be written down or stored on-line. </a:t>
            </a:r>
          </a:p>
          <a:p>
            <a:r>
              <a:rPr lang="en-US" dirty="0" smtClean="0"/>
              <a:t>Try to create passwords that can be easily remembered. </a:t>
            </a:r>
          </a:p>
          <a:p>
            <a:r>
              <a:rPr lang="en-US" dirty="0" smtClean="0"/>
              <a:t>One way to do this is create a password based on a song title, affirmation, or other phrase. </a:t>
            </a:r>
          </a:p>
          <a:p>
            <a:r>
              <a:rPr lang="en-US" dirty="0" smtClean="0"/>
              <a:t>For example,  the phrase might be: "This May Be One Way To Remember" </a:t>
            </a:r>
          </a:p>
          <a:p>
            <a:r>
              <a:rPr lang="en-US" dirty="0" smtClean="0"/>
              <a:t>and the  password could be: "TmB1w2R!" or "Tmb1W&gt;r~" or some other variation. </a:t>
            </a:r>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passwords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smtClean="0"/>
          </a:p>
          <a:p>
            <a:r>
              <a:rPr lang="en-US" dirty="0" smtClean="0"/>
              <a:t>Secure Password Generator</a:t>
            </a:r>
          </a:p>
          <a:p>
            <a:r>
              <a:rPr lang="en-US" dirty="0" smtClean="0"/>
              <a:t>Password Length:</a:t>
            </a:r>
          </a:p>
          <a:p>
            <a:r>
              <a:rPr lang="en-US" dirty="0" smtClean="0"/>
              <a:t>Include Symbols:</a:t>
            </a:r>
          </a:p>
          <a:p>
            <a:r>
              <a:rPr lang="en-US" dirty="0" smtClean="0"/>
              <a:t>( e.g. @#$% )</a:t>
            </a:r>
          </a:p>
          <a:p>
            <a:r>
              <a:rPr lang="en-US" dirty="0" smtClean="0"/>
              <a:t>Include Numbers:</a:t>
            </a:r>
          </a:p>
          <a:p>
            <a:r>
              <a:rPr lang="en-US" dirty="0" smtClean="0"/>
              <a:t>( e.g. 123456 )</a:t>
            </a:r>
          </a:p>
          <a:p>
            <a:r>
              <a:rPr lang="en-US" dirty="0" smtClean="0"/>
              <a:t>Include Lowercase Characters:</a:t>
            </a:r>
          </a:p>
          <a:p>
            <a:r>
              <a:rPr lang="en-US" dirty="0" smtClean="0"/>
              <a:t>( e.g. </a:t>
            </a:r>
            <a:r>
              <a:rPr lang="en-US" dirty="0" err="1" smtClean="0"/>
              <a:t>abcdefgh</a:t>
            </a:r>
            <a:r>
              <a:rPr lang="en-US" dirty="0" smtClean="0"/>
              <a:t> )</a:t>
            </a:r>
          </a:p>
          <a:p>
            <a:r>
              <a:rPr lang="en-US" dirty="0" smtClean="0"/>
              <a:t>Include Uppercase Characters:</a:t>
            </a:r>
          </a:p>
          <a:p>
            <a:r>
              <a:rPr lang="en-US" dirty="0" smtClean="0"/>
              <a:t>( e.g. ABCDEFGH )</a:t>
            </a:r>
          </a:p>
          <a:p>
            <a:r>
              <a:rPr lang="en-US" dirty="0" smtClean="0"/>
              <a:t>Exclude Similar Characters:</a:t>
            </a:r>
          </a:p>
          <a:p>
            <a:r>
              <a:rPr lang="en-US" dirty="0" smtClean="0"/>
              <a:t>( e.g. </a:t>
            </a:r>
            <a:r>
              <a:rPr lang="en-US" dirty="0" err="1" smtClean="0"/>
              <a:t>i</a:t>
            </a:r>
            <a:r>
              <a:rPr lang="en-US" dirty="0" smtClean="0"/>
              <a:t>, l, 1, L, o, 0, O )</a:t>
            </a:r>
          </a:p>
          <a:p>
            <a:r>
              <a:rPr lang="en-US" dirty="0" smtClean="0"/>
              <a:t>Exclude Ambiguous Characters:</a:t>
            </a:r>
          </a:p>
          <a:p>
            <a:r>
              <a:rPr lang="en-US" dirty="0" smtClean="0"/>
              <a:t>( { } [ ] ( ) / \ ' " ` ~ , ; : . &lt; &gt; )</a:t>
            </a:r>
          </a:p>
          <a:p>
            <a:r>
              <a:rPr lang="en-US" dirty="0" smtClean="0"/>
              <a:t>Generate On The Client Side:</a:t>
            </a:r>
          </a:p>
          <a:p>
            <a:r>
              <a:rPr lang="en-US" dirty="0" smtClean="0"/>
              <a:t>( do NOT send across the Internet )</a:t>
            </a:r>
          </a:p>
          <a:p>
            <a:r>
              <a:rPr lang="en-US" dirty="0" smtClean="0"/>
              <a:t>Auto-Select:</a:t>
            </a:r>
          </a:p>
          <a:p>
            <a:r>
              <a:rPr lang="en-US" dirty="0" smtClean="0"/>
              <a:t>( select the password automatically )</a:t>
            </a:r>
          </a:p>
          <a:p>
            <a:r>
              <a:rPr lang="en-US" dirty="0" smtClean="0"/>
              <a:t>Save My Preference:</a:t>
            </a:r>
          </a:p>
          <a:p>
            <a:r>
              <a:rPr lang="en-US" dirty="0" smtClean="0"/>
              <a:t>( save all the settings above for later use )</a:t>
            </a:r>
          </a:p>
          <a:p>
            <a:r>
              <a:rPr lang="en-US" dirty="0" smtClean="0"/>
              <a:t>Load My Settings Anywhere:</a:t>
            </a:r>
          </a:p>
          <a:p>
            <a:r>
              <a:rPr lang="en-US" dirty="0" smtClean="0"/>
              <a:t>URL to load my settings on other computers quickly</a:t>
            </a:r>
          </a:p>
          <a:p>
            <a:r>
              <a:rPr lang="en-US" dirty="0" smtClean="0"/>
              <a:t>Your New Password:</a:t>
            </a:r>
          </a:p>
          <a:p>
            <a:r>
              <a:rPr lang="en-US" dirty="0" smtClean="0"/>
              <a:t>Remember your password:</a:t>
            </a:r>
          </a:p>
          <a:p>
            <a:r>
              <a:rPr lang="en-US" dirty="0" smtClean="0"/>
              <a:t>Remember your password with the first letters of each word in this sentence.</a:t>
            </a:r>
          </a:p>
          <a:p>
            <a:r>
              <a:rPr lang="en-US" dirty="0" smtClean="0"/>
              <a:t>To prevent your passwords from being hacked by social engineering, brute force or dictionary attack method, you should notice that:</a:t>
            </a:r>
          </a:p>
          <a:p>
            <a:r>
              <a:rPr lang="en-US" dirty="0" smtClean="0"/>
              <a:t>1. Do not use the same password for multiple important accounts.</a:t>
            </a:r>
          </a:p>
          <a:p>
            <a:r>
              <a:rPr lang="en-US" dirty="0" smtClean="0"/>
              <a:t>2. Use a password that has at least 16 characters, use at least one number, one uppercase letter, one lowercase letter and one special symbol.</a:t>
            </a:r>
          </a:p>
          <a:p>
            <a:r>
              <a:rPr lang="en-US" dirty="0" smtClean="0"/>
              <a:t>3. Do not use the names of your families, friends or pets in your passwords.</a:t>
            </a:r>
          </a:p>
          <a:p>
            <a:r>
              <a:rPr lang="en-US" dirty="0" smtClean="0"/>
              <a:t>4. Do not use postcodes, house numbers, phone numbers, birthdates, ID card numbers, social security numbers, and so on in your passwords.</a:t>
            </a:r>
          </a:p>
          <a:p>
            <a:r>
              <a:rPr lang="en-US" dirty="0" smtClean="0"/>
              <a:t>5. Do not use any dictionary word in your passwords.</a:t>
            </a:r>
          </a:p>
          <a:p>
            <a:r>
              <a:rPr lang="en-US" dirty="0" smtClean="0"/>
              <a:t>6. Do not use something that can be cloned( but you can't change ) as your passwords, such as your fingerprints.</a:t>
            </a:r>
          </a:p>
          <a:p>
            <a:r>
              <a:rPr lang="en-US" dirty="0" smtClean="0"/>
              <a:t>7. Do not let your Web browsers( </a:t>
            </a:r>
            <a:r>
              <a:rPr lang="en-US" dirty="0" err="1" smtClean="0"/>
              <a:t>FireFox</a:t>
            </a:r>
            <a:r>
              <a:rPr lang="en-US" dirty="0" smtClean="0"/>
              <a:t>, Chrome, Safari, Opera, IE ) store your passwords, since all passwords saved in Web browsers can be revealed easily.</a:t>
            </a:r>
          </a:p>
          <a:p>
            <a:r>
              <a:rPr lang="en-US" dirty="0" smtClean="0"/>
              <a:t>8. Do not log in to important accounts on the computers of others, or when connected to a public Wi-Fi hotspot, Tor, free VPN or web proxy.</a:t>
            </a:r>
          </a:p>
          <a:p>
            <a:r>
              <a:rPr lang="en-US" dirty="0" smtClean="0"/>
              <a:t>9. Do not send sensitive information online via HTTP or FTP connections, because messages in these connections can be sniffed with very little effort. You should use encrypted connections such as HTTPS and SFTP whenever possible.</a:t>
            </a:r>
          </a:p>
          <a:p>
            <a:r>
              <a:rPr lang="en-US" dirty="0" smtClean="0"/>
              <a:t>10. When travelling, you can encrypt your Internet connections before they leave your laptop, tablet, mobile phone or router. For example, you can set up a private VPN on your own server( home computer, dedicated server or VPS ) and connect to it. Alternatively, you can set up an encrypted SSH tunnel between your router and your home computer( or a remote server of your own ) with </a:t>
            </a:r>
            <a:r>
              <a:rPr lang="en-US" dirty="0" err="1" smtClean="0"/>
              <a:t>PuTTY</a:t>
            </a:r>
            <a:r>
              <a:rPr lang="en-US" dirty="0" smtClean="0"/>
              <a:t> and connect your programs( e.g. </a:t>
            </a:r>
            <a:r>
              <a:rPr lang="en-US" dirty="0" err="1" smtClean="0"/>
              <a:t>FireFox</a:t>
            </a:r>
            <a:r>
              <a:rPr lang="en-US" dirty="0" smtClean="0"/>
              <a:t> ) to </a:t>
            </a:r>
            <a:r>
              <a:rPr lang="en-US" dirty="0" err="1" smtClean="0"/>
              <a:t>PuTTY</a:t>
            </a:r>
            <a:r>
              <a:rPr lang="en-US" dirty="0" smtClean="0"/>
              <a:t>. Then even if somebody captures your data as it is transmitted between your device( e.g. laptop, </a:t>
            </a:r>
            <a:r>
              <a:rPr lang="en-US" dirty="0" err="1" smtClean="0"/>
              <a:t>iPhone</a:t>
            </a:r>
            <a:r>
              <a:rPr lang="en-US" dirty="0" smtClean="0"/>
              <a:t>, </a:t>
            </a:r>
            <a:r>
              <a:rPr lang="en-US" dirty="0" err="1" smtClean="0"/>
              <a:t>iPad</a:t>
            </a:r>
            <a:r>
              <a:rPr lang="en-US" dirty="0" smtClean="0"/>
              <a:t> ) and your server with a packet sniffer, he'll won't be able to steal your data and passwords from the encrypted streaming data.</a:t>
            </a:r>
          </a:p>
          <a:p>
            <a:r>
              <a:rPr lang="en-US" dirty="0" smtClean="0"/>
              <a:t>11. How secure is my password? Perhaps you believe that your passwords are very strong, difficult to hack. But if a hacker has stolen your username and the MD5 hash value of your password from a company's server, and the rainbow table of the hacker contains this MD5 hash, then your password will be cracked quickly.</a:t>
            </a:r>
          </a:p>
          <a:p>
            <a:r>
              <a:rPr lang="en-US" dirty="0" smtClean="0"/>
              <a:t>     To check the strength of your passwords and know whether they're inside the popular rainbow tables, you can convert your passwords to MD5 hashes on this </a:t>
            </a:r>
            <a:r>
              <a:rPr lang="en-US" dirty="0" smtClean="0">
                <a:hlinkClick r:id="rId2"/>
              </a:rPr>
              <a:t>MD5 hash generator</a:t>
            </a:r>
            <a:r>
              <a:rPr lang="en-US" dirty="0" smtClean="0"/>
              <a:t>, then decrypt your passwords by submitting these hashes to an online MD5 decryption service. For instance, your password is "0123456789A", using the brute-force method, it may take a computer almost one year to crack your password, but if you decrypt it by submitting its MD5 hash( C8E7279CD035B23BB9C0F1F954DFF5B3 ) to a MD5 decryption website, how long will it take to crack it? You can perform the test yourself.</a:t>
            </a:r>
          </a:p>
          <a:p>
            <a:r>
              <a:rPr lang="en-US" dirty="0" smtClean="0"/>
              <a:t>12. It's recommended to change your passwords every 10 weeks.</a:t>
            </a:r>
          </a:p>
          <a:p>
            <a:r>
              <a:rPr lang="en-US" dirty="0" smtClean="0"/>
              <a:t>13. It's recommended that you remember a few master passwords, store other passwords in a plain text file and encrypt this file with 7-Zip, GPG or a disk encryption software such as </a:t>
            </a:r>
            <a:r>
              <a:rPr lang="en-US" dirty="0" err="1" smtClean="0"/>
              <a:t>BitLocker</a:t>
            </a:r>
            <a:r>
              <a:rPr lang="en-US" dirty="0" smtClean="0"/>
              <a:t>, or manage your passwords with a password management software.</a:t>
            </a:r>
          </a:p>
          <a:p>
            <a:r>
              <a:rPr lang="en-US" dirty="0" smtClean="0"/>
              <a:t>14. Encrypt and backup your passwords to different locations, then if you lost access to your computer or account, you can retrieve your passwords back quickly.</a:t>
            </a:r>
          </a:p>
          <a:p>
            <a:r>
              <a:rPr lang="en-US" dirty="0" smtClean="0"/>
              <a:t>15. Turn on 2-step authentication whenever possible.</a:t>
            </a:r>
          </a:p>
          <a:p>
            <a:r>
              <a:rPr lang="en-US" dirty="0" smtClean="0"/>
              <a:t>16. Do not store your critical passwords in the cloud.</a:t>
            </a:r>
          </a:p>
          <a:p>
            <a:r>
              <a:rPr lang="en-US" dirty="0" smtClean="0"/>
              <a:t>17. Access important websites( e.g. </a:t>
            </a:r>
            <a:r>
              <a:rPr lang="en-US" dirty="0" err="1" smtClean="0"/>
              <a:t>Paypal</a:t>
            </a:r>
            <a:r>
              <a:rPr lang="en-US" dirty="0" smtClean="0"/>
              <a:t> ) from bookmarks directly, otherwise please check its domain name carefully, it's a good idea to check the popularity of a website with </a:t>
            </a:r>
            <a:r>
              <a:rPr lang="en-US" dirty="0" err="1" smtClean="0"/>
              <a:t>Alexa</a:t>
            </a:r>
            <a:r>
              <a:rPr lang="en-US" dirty="0" smtClean="0"/>
              <a:t> toolbar to ensure that it's not a phishing site before entering your password.</a:t>
            </a:r>
          </a:p>
          <a:p>
            <a:r>
              <a:rPr lang="en-US" dirty="0" smtClean="0"/>
              <a:t>18. Protect your computer with firewall and antivirus software, download software from reputable sites only, and verify the MD5 or SHA1 checksum of the installation package whenever possible.</a:t>
            </a:r>
          </a:p>
          <a:p>
            <a:r>
              <a:rPr lang="en-US" dirty="0" smtClean="0"/>
              <a:t>19. Be careful when using online paste tools and screen capture tools, do not let them to upload your passwords to the cloud.</a:t>
            </a:r>
          </a:p>
          <a:p>
            <a:r>
              <a:rPr lang="en-US" dirty="0" smtClean="0"/>
              <a:t>20. If there are important files on your computer, and it can be accessed by others, check if there are hardware </a:t>
            </a:r>
            <a:r>
              <a:rPr lang="en-US" dirty="0" err="1" smtClean="0"/>
              <a:t>keyloggers</a:t>
            </a:r>
            <a:r>
              <a:rPr lang="en-US" dirty="0" smtClean="0"/>
              <a:t>( e.g. wireless keyboard sniffer ), software </a:t>
            </a:r>
            <a:r>
              <a:rPr lang="en-US" dirty="0" err="1" smtClean="0"/>
              <a:t>keyloggers</a:t>
            </a:r>
            <a:r>
              <a:rPr lang="en-US" dirty="0" smtClean="0"/>
              <a:t> and hidden cameras when you feel it's necessary.</a:t>
            </a:r>
          </a:p>
          <a:p>
            <a:r>
              <a:rPr lang="en-US" dirty="0" smtClean="0"/>
              <a:t>21. If you're a webmaster, do not store the users passwords in the database, you should store the salted hash values of passwords </a:t>
            </a:r>
            <a:r>
              <a:rPr lang="en-US" dirty="0" err="1" smtClean="0"/>
              <a:t>inste</a:t>
            </a:r>
            <a:endParaRPr lang="en-US" dirty="0" smtClean="0"/>
          </a:p>
          <a:p>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keyloggers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Keystroke logging</a:t>
            </a:r>
            <a:r>
              <a:rPr lang="en-US" dirty="0" smtClean="0"/>
              <a:t>, often referred to as </a:t>
            </a:r>
            <a:r>
              <a:rPr lang="en-US" b="1" dirty="0" err="1" smtClean="0"/>
              <a:t>keylogging</a:t>
            </a:r>
            <a:r>
              <a:rPr lang="en-US" dirty="0" smtClean="0"/>
              <a:t> or </a:t>
            </a:r>
            <a:r>
              <a:rPr lang="en-US" b="1" dirty="0" smtClean="0"/>
              <a:t>keyboard capturing</a:t>
            </a:r>
            <a:r>
              <a:rPr lang="en-US" dirty="0" smtClean="0"/>
              <a:t>, is the action of recording (or logging) the keys struck on a keyboard, typically in a covert manner so that the person using the keyboard is unaware that their actions are being monitored.</a:t>
            </a:r>
            <a:endParaRPr lang="en-US" baseline="30000" dirty="0" smtClean="0"/>
          </a:p>
          <a:p>
            <a:pPr algn="just"/>
            <a:r>
              <a:rPr lang="en-US" dirty="0" smtClean="0"/>
              <a:t>It has uses in the study of human–computer interaction. </a:t>
            </a:r>
          </a:p>
          <a:p>
            <a:pPr algn="just"/>
            <a:r>
              <a:rPr lang="en-US" dirty="0" smtClean="0"/>
              <a:t>There are numerous </a:t>
            </a:r>
            <a:r>
              <a:rPr lang="en-US" dirty="0" err="1" smtClean="0"/>
              <a:t>keylogging</a:t>
            </a:r>
            <a:r>
              <a:rPr lang="en-US" dirty="0" smtClean="0"/>
              <a:t> methods, ranging from hardware and software-based approaches to acoustic analysis.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Software-based </a:t>
            </a:r>
            <a:r>
              <a:rPr lang="en-US" dirty="0" err="1" smtClean="0"/>
              <a:t>keyloggers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Software-based </a:t>
            </a:r>
            <a:r>
              <a:rPr lang="en-US" dirty="0" err="1" smtClean="0"/>
              <a:t>keyloggers</a:t>
            </a:r>
            <a:r>
              <a:rPr lang="en-US" dirty="0" smtClean="0"/>
              <a:t> use the target computer’s operating system in various ways, including: imitating a virtual machine, acting as the keyboard driver (kernel-based), using the application programming interface to watch keyboard strokes (API-based), recording information submitted on web-based forms (Form Grabber based) or capturing network traffic associated with HTTP POST events to steal passwords (Packet analyzers). </a:t>
            </a:r>
          </a:p>
          <a:p>
            <a:pPr algn="just"/>
            <a:r>
              <a:rPr lang="en-US" dirty="0" smtClean="0"/>
              <a:t>Usually consists of two files DLL and EXE</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r>
              <a:rPr lang="en-US" dirty="0" err="1" smtClean="0"/>
              <a:t>keyloggers</a:t>
            </a:r>
            <a:endParaRPr lang="en-US" dirty="0"/>
          </a:p>
        </p:txBody>
      </p:sp>
      <p:sp>
        <p:nvSpPr>
          <p:cNvPr id="3" name="Content Placeholder 2"/>
          <p:cNvSpPr>
            <a:spLocks noGrp="1"/>
          </p:cNvSpPr>
          <p:nvPr>
            <p:ph idx="1"/>
          </p:nvPr>
        </p:nvSpPr>
        <p:spPr/>
        <p:txBody>
          <a:bodyPr/>
          <a:lstStyle/>
          <a:p>
            <a:r>
              <a:rPr lang="en-US" dirty="0" smtClean="0"/>
              <a:t>installing a hardware circuit between the keyboard and the computer that logs keyboard stroke activity (keyboard hardware).</a:t>
            </a:r>
          </a:p>
          <a:p>
            <a:r>
              <a:rPr lang="en-US" dirty="0" smtClean="0"/>
              <a:t>Target- ATMs</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Acoustic </a:t>
            </a:r>
            <a:r>
              <a:rPr lang="en-US" dirty="0" err="1" smtClean="0"/>
              <a:t>keylogging</a:t>
            </a:r>
            <a:endParaRPr lang="en-US" dirty="0"/>
          </a:p>
        </p:txBody>
      </p:sp>
      <p:sp>
        <p:nvSpPr>
          <p:cNvPr id="3" name="Content Placeholder 2"/>
          <p:cNvSpPr>
            <a:spLocks noGrp="1"/>
          </p:cNvSpPr>
          <p:nvPr>
            <p:ph idx="1"/>
          </p:nvPr>
        </p:nvSpPr>
        <p:spPr/>
        <p:txBody>
          <a:bodyPr/>
          <a:lstStyle/>
          <a:p>
            <a:r>
              <a:rPr lang="en-US" dirty="0" smtClean="0"/>
              <a:t>Acoustic </a:t>
            </a:r>
            <a:r>
              <a:rPr lang="en-US" dirty="0" err="1" smtClean="0"/>
              <a:t>keylogging</a:t>
            </a:r>
            <a:r>
              <a:rPr lang="en-US" dirty="0" smtClean="0"/>
              <a:t> monitors the sound created by each individual keystroke and uses the subtly different acoustic signature that each key emits to analyze and determine what the target computer’s user is typing.</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AntiKeylogger</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anti-</a:t>
            </a:r>
            <a:r>
              <a:rPr lang="en-US" b="1" dirty="0" err="1" smtClean="0"/>
              <a:t>keylogger</a:t>
            </a:r>
            <a:r>
              <a:rPr lang="en-US" dirty="0" smtClean="0"/>
              <a:t> (or </a:t>
            </a:r>
            <a:r>
              <a:rPr lang="en-US" b="1" dirty="0" smtClean="0"/>
              <a:t>anti–keystroke logger</a:t>
            </a:r>
            <a:r>
              <a:rPr lang="en-US" dirty="0" smtClean="0"/>
              <a:t>) is a type of software specifically designed for the detection of keystroke logger software; often, such software will also incorporate the ability to delete or at least immobilize hidden keystroke logger software on your computer. </a:t>
            </a:r>
            <a:endParaRPr lang="en-US" dirty="0"/>
          </a:p>
        </p:txBody>
      </p:sp>
      <p:sp>
        <p:nvSpPr>
          <p:cNvPr id="4" name="Slide Number Placeholder 3"/>
          <p:cNvSpPr>
            <a:spLocks noGrp="1"/>
          </p:cNvSpPr>
          <p:nvPr>
            <p:ph type="sldNum" sz="quarter" idx="12"/>
          </p:nvPr>
        </p:nvSpPr>
        <p:spPr/>
        <p:txBody>
          <a:bodyPr/>
          <a:lstStyle/>
          <a:p>
            <a:fld id="{2512825A-3602-4B7D-A150-73BA7EF9FCF4}" type="slidenum">
              <a:rPr lang="en-US" smtClean="0"/>
              <a:pPr/>
              <a:t>99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1295</TotalTime>
  <Words>10538</Words>
  <Application>Microsoft Office PowerPoint</Application>
  <PresentationFormat>On-screen Show (4:3)</PresentationFormat>
  <Paragraphs>1105</Paragraphs>
  <Slides>161</Slides>
  <Notes>0</Notes>
  <HiddenSlides>0</HiddenSlides>
  <MMClips>0</MMClips>
  <ScaleCrop>false</ScaleCrop>
  <HeadingPairs>
    <vt:vector size="4" baseType="variant">
      <vt:variant>
        <vt:lpstr>Theme</vt:lpstr>
      </vt:variant>
      <vt:variant>
        <vt:i4>1</vt:i4>
      </vt:variant>
      <vt:variant>
        <vt:lpstr>Slide Titles</vt:lpstr>
      </vt:variant>
      <vt:variant>
        <vt:i4>161</vt:i4>
      </vt:variant>
    </vt:vector>
  </HeadingPairs>
  <TitlesOfParts>
    <vt:vector size="162" baseType="lpstr">
      <vt:lpstr>Solstice</vt:lpstr>
      <vt:lpstr>Cybercrime:  Mobile and Wireless Devices UNIT - 2</vt:lpstr>
      <vt:lpstr>Unit 2: Learning Objectives</vt:lpstr>
      <vt:lpstr>Proliferation of mobile and wireless devices</vt:lpstr>
      <vt:lpstr>Security?</vt:lpstr>
      <vt:lpstr>Risk factor:</vt:lpstr>
      <vt:lpstr>Popular types of attacks against 3G mobile networks:</vt:lpstr>
      <vt:lpstr>Skull trojan </vt:lpstr>
      <vt:lpstr>Cabir worm</vt:lpstr>
      <vt:lpstr>Mosquito worm</vt:lpstr>
      <vt:lpstr>list of mobile vulnerabilities </vt:lpstr>
      <vt:lpstr>Credit Card Fraud</vt:lpstr>
      <vt:lpstr>Security challenges posed by mobile devices:</vt:lpstr>
      <vt:lpstr>Well know challenges in mobile security:</vt:lpstr>
      <vt:lpstr>1.Registry settings for mobile devices:  example</vt:lpstr>
      <vt:lpstr>Managing the registry setting and configuration:</vt:lpstr>
      <vt:lpstr>Managing the registry setting and configuration:</vt:lpstr>
      <vt:lpstr>Example </vt:lpstr>
      <vt:lpstr>2. Authentication Service Security</vt:lpstr>
      <vt:lpstr>Eminent kinds of attacks on mobile devices:</vt:lpstr>
      <vt:lpstr>3.Cryptographic Security for Mobile Devices:</vt:lpstr>
      <vt:lpstr>Example: Palm OS5</vt:lpstr>
      <vt:lpstr>4. LDAP security for hand held mobile computing devices</vt:lpstr>
      <vt:lpstr>LDAP directory Structure: simple tree structure</vt:lpstr>
      <vt:lpstr>5. RAS security for mobile devices</vt:lpstr>
      <vt:lpstr>RAS system security for Mobile device clients</vt:lpstr>
      <vt:lpstr>6. Media Player Control Security</vt:lpstr>
      <vt:lpstr>7. Networking API security for                mobile computing applications</vt:lpstr>
      <vt:lpstr>Attacks on Mobile/ cell phones</vt:lpstr>
      <vt:lpstr>Mobile phone theft</vt:lpstr>
      <vt:lpstr>How to Protect a Mobile Phone from Being Stolen</vt:lpstr>
      <vt:lpstr>Slide 31</vt:lpstr>
      <vt:lpstr>Slide 32</vt:lpstr>
      <vt:lpstr>Slide 33</vt:lpstr>
      <vt:lpstr>Slide 34</vt:lpstr>
      <vt:lpstr>Slide 35</vt:lpstr>
      <vt:lpstr>2. Mobile Viruses</vt:lpstr>
      <vt:lpstr>How to protect from mobile malware attacks  </vt:lpstr>
      <vt:lpstr>Mobile Phone Virus Hoax</vt:lpstr>
      <vt:lpstr>Example</vt:lpstr>
      <vt:lpstr>Slide 40</vt:lpstr>
      <vt:lpstr>3. Mishing</vt:lpstr>
      <vt:lpstr>Variants of Mishing</vt:lpstr>
      <vt:lpstr>Vishing </vt:lpstr>
      <vt:lpstr>Profitable uses of the information gained through a Vishing attack include:</vt:lpstr>
      <vt:lpstr>How Vishing works?</vt:lpstr>
      <vt:lpstr>How to protect from Vishing attack?</vt:lpstr>
      <vt:lpstr>Smishing </vt:lpstr>
      <vt:lpstr>How smishing works?</vt:lpstr>
      <vt:lpstr>Example </vt:lpstr>
      <vt:lpstr>How to protect from Smishing attacks?</vt:lpstr>
      <vt:lpstr>Hacking bluetooth</vt:lpstr>
      <vt:lpstr>Following are threats a person can face when his/her mobile phone gets bluesnarfed: </vt:lpstr>
      <vt:lpstr>Common attacks</vt:lpstr>
      <vt:lpstr>Bluejacking</vt:lpstr>
      <vt:lpstr>Bluesnarfing</vt:lpstr>
      <vt:lpstr>Bluebugging</vt:lpstr>
      <vt:lpstr>Common bluetooth attack tools</vt:lpstr>
      <vt:lpstr>Mobile Devices:  Security Implications for Organizations</vt:lpstr>
      <vt:lpstr>1. Managing diversity and proliferation of Hand-Held devices</vt:lpstr>
      <vt:lpstr>Managing diversity and proliferation of Hand-Held devices</vt:lpstr>
      <vt:lpstr>5 Security Risks and a Surprising Challenge</vt:lpstr>
      <vt:lpstr>Physical access</vt:lpstr>
      <vt:lpstr>Malicious Code</vt:lpstr>
      <vt:lpstr>Device Attacks</vt:lpstr>
      <vt:lpstr>Communication Interception</vt:lpstr>
      <vt:lpstr>Insider Threats</vt:lpstr>
      <vt:lpstr>Policy making efforts</vt:lpstr>
      <vt:lpstr>Unconventional/ Stealth Storage devices</vt:lpstr>
      <vt:lpstr>Device lock software</vt:lpstr>
      <vt:lpstr>Stealth storage devices</vt:lpstr>
      <vt:lpstr>3. Threats through lost and stolen devices</vt:lpstr>
      <vt:lpstr>4. Protecting data on lost devices</vt:lpstr>
      <vt:lpstr>5. Educating the Laptop users</vt:lpstr>
      <vt:lpstr>Tools and Methods used in Cybercrime</vt:lpstr>
      <vt:lpstr>Unit 4: Learning Objectives</vt:lpstr>
      <vt:lpstr>Stages of an attack on network</vt:lpstr>
      <vt:lpstr>Slide 77</vt:lpstr>
      <vt:lpstr>Various tools used for the attack</vt:lpstr>
      <vt:lpstr>1. Proxy severs and Anonymizers</vt:lpstr>
      <vt:lpstr>Purpose of a proxy server</vt:lpstr>
      <vt:lpstr>An Anonymizer</vt:lpstr>
      <vt:lpstr>2. Phishing </vt:lpstr>
      <vt:lpstr>How Phishing works?</vt:lpstr>
      <vt:lpstr>3. Password Cracking</vt:lpstr>
      <vt:lpstr>The purpose of password cracking</vt:lpstr>
      <vt:lpstr>Manual Password Cracking Algorithm</vt:lpstr>
      <vt:lpstr>examples of guessable passwords</vt:lpstr>
      <vt:lpstr>Categories of password cracking attacks:</vt:lpstr>
      <vt:lpstr>Online attacks</vt:lpstr>
      <vt:lpstr>Offline attacks</vt:lpstr>
      <vt:lpstr>Types of Password Attacks</vt:lpstr>
      <vt:lpstr>Weak passwords</vt:lpstr>
      <vt:lpstr>Strong Passwords</vt:lpstr>
      <vt:lpstr>Random passwords</vt:lpstr>
      <vt:lpstr>4. keyloggers</vt:lpstr>
      <vt:lpstr>Software-based keyloggers</vt:lpstr>
      <vt:lpstr>Hardware keyloggers</vt:lpstr>
      <vt:lpstr>Acoustic keylogging</vt:lpstr>
      <vt:lpstr>AntiKeylogger</vt:lpstr>
      <vt:lpstr>Benefits of Antikeyloggers</vt:lpstr>
      <vt:lpstr>Spywares </vt:lpstr>
      <vt:lpstr>5. Virus and Worms</vt:lpstr>
      <vt:lpstr>Some typical virus actions</vt:lpstr>
      <vt:lpstr>Virus spread through</vt:lpstr>
      <vt:lpstr>Difference between virus and worm</vt:lpstr>
      <vt:lpstr>Types of viruses</vt:lpstr>
      <vt:lpstr>Boot sector viruses</vt:lpstr>
      <vt:lpstr>Program viruses</vt:lpstr>
      <vt:lpstr>Multipartite viruses</vt:lpstr>
      <vt:lpstr>Stealth viruses</vt:lpstr>
      <vt:lpstr>Polymorphic viruses</vt:lpstr>
      <vt:lpstr>Macroviruses</vt:lpstr>
      <vt:lpstr>Active X and Java contrl</vt:lpstr>
      <vt:lpstr>6. Trojan horses and Backdoors</vt:lpstr>
      <vt:lpstr>Examples of threats by trojans</vt:lpstr>
      <vt:lpstr>Backdoors </vt:lpstr>
      <vt:lpstr>Functions of backdoors</vt:lpstr>
      <vt:lpstr>Functions of backdoors</vt:lpstr>
      <vt:lpstr>Examples of Backdoor trojans</vt:lpstr>
      <vt:lpstr>How to protect from Trojan Horses and backdoors</vt:lpstr>
      <vt:lpstr>7. Steganography</vt:lpstr>
      <vt:lpstr>Slide 122</vt:lpstr>
      <vt:lpstr>digital watermarking</vt:lpstr>
      <vt:lpstr>Difference between steganography and cryptography</vt:lpstr>
      <vt:lpstr>Steganalysis </vt:lpstr>
      <vt:lpstr>8.DoS and DDoS attacks</vt:lpstr>
      <vt:lpstr>Symptoms of DoS attacks</vt:lpstr>
      <vt:lpstr>A DoS attack may do the following</vt:lpstr>
      <vt:lpstr>Slide 129</vt:lpstr>
      <vt:lpstr>Classification of DoS</vt:lpstr>
      <vt:lpstr>Bandwidth attacks</vt:lpstr>
      <vt:lpstr>Logic attacks</vt:lpstr>
      <vt:lpstr>Protocol attacks </vt:lpstr>
      <vt:lpstr>Unintentional DoS attack</vt:lpstr>
      <vt:lpstr>Types or levels of DoS attacks</vt:lpstr>
      <vt:lpstr>Flood attack </vt:lpstr>
      <vt:lpstr>ping of death attack</vt:lpstr>
      <vt:lpstr>SYN attack</vt:lpstr>
      <vt:lpstr>SYN attack</vt:lpstr>
      <vt:lpstr>Teardrop attack </vt:lpstr>
      <vt:lpstr>Smurf attack</vt:lpstr>
      <vt:lpstr>Nuke </vt:lpstr>
      <vt:lpstr>DDoS attack</vt:lpstr>
      <vt:lpstr>Slide 144</vt:lpstr>
      <vt:lpstr>how to prevent dos/ddos attacks</vt:lpstr>
      <vt:lpstr>9. SQL Injection</vt:lpstr>
      <vt:lpstr>What an attacker can do? </vt:lpstr>
      <vt:lpstr>steps for SQL Injection attack</vt:lpstr>
      <vt:lpstr>Slide 149</vt:lpstr>
      <vt:lpstr>Slide 150</vt:lpstr>
      <vt:lpstr>Slide 151</vt:lpstr>
      <vt:lpstr>Blind SQL injection</vt:lpstr>
      <vt:lpstr>How to prevent SQL Injection attacks</vt:lpstr>
      <vt:lpstr>10. Buffer overflow</vt:lpstr>
      <vt:lpstr>Slide 155</vt:lpstr>
      <vt:lpstr>example</vt:lpstr>
      <vt:lpstr>Types of buffer overflow</vt:lpstr>
      <vt:lpstr>stack-based buffer overflow</vt:lpstr>
      <vt:lpstr>heap buffer overflow</vt:lpstr>
      <vt:lpstr> NOP-sled </vt:lpstr>
      <vt:lpstr>How to minimize buffer overflow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and Methods used in Cybercrime</dc:title>
  <dc:creator>user</dc:creator>
  <cp:lastModifiedBy>UIIC</cp:lastModifiedBy>
  <cp:revision>149</cp:revision>
  <dcterms:created xsi:type="dcterms:W3CDTF">2015-04-22T17:24:53Z</dcterms:created>
  <dcterms:modified xsi:type="dcterms:W3CDTF">2023-08-09T04:37:17Z</dcterms:modified>
</cp:coreProperties>
</file>