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8" r:id="rId2"/>
    <p:sldId id="292" r:id="rId3"/>
    <p:sldId id="293" r:id="rId4"/>
    <p:sldId id="261" r:id="rId5"/>
    <p:sldId id="280" r:id="rId6"/>
    <p:sldId id="281" r:id="rId7"/>
    <p:sldId id="296" r:id="rId8"/>
    <p:sldId id="282" r:id="rId9"/>
    <p:sldId id="264" r:id="rId10"/>
    <p:sldId id="294" r:id="rId11"/>
    <p:sldId id="295" r:id="rId12"/>
    <p:sldId id="283" r:id="rId13"/>
    <p:sldId id="284" r:id="rId14"/>
    <p:sldId id="285" r:id="rId15"/>
    <p:sldId id="286" r:id="rId16"/>
    <p:sldId id="278" r:id="rId17"/>
    <p:sldId id="287" r:id="rId18"/>
    <p:sldId id="297" r:id="rId19"/>
    <p:sldId id="298" r:id="rId20"/>
    <p:sldId id="299" r:id="rId21"/>
    <p:sldId id="300" r:id="rId22"/>
    <p:sldId id="301" r:id="rId23"/>
    <p:sldId id="288" r:id="rId24"/>
    <p:sldId id="289" r:id="rId25"/>
    <p:sldId id="269" r:id="rId26"/>
    <p:sldId id="302" r:id="rId27"/>
    <p:sldId id="303" r:id="rId28"/>
    <p:sldId id="304" r:id="rId29"/>
    <p:sldId id="305" r:id="rId30"/>
    <p:sldId id="306" r:id="rId31"/>
    <p:sldId id="266" r:id="rId32"/>
    <p:sldId id="277" r:id="rId33"/>
    <p:sldId id="273" r:id="rId34"/>
    <p:sldId id="290" r:id="rId35"/>
    <p:sldId id="291" r:id="rId36"/>
    <p:sldId id="275" r:id="rId37"/>
    <p:sldId id="268" r:id="rId38"/>
    <p:sldId id="270" r:id="rId39"/>
    <p:sldId id="27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1" d="100"/>
          <a:sy n="81" d="100"/>
        </p:scale>
        <p:origin x="15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CE36-8691-4636-8426-8EC286EFF5BC}" type="datetimeFigureOut">
              <a:rPr lang="en-US" smtClean="0"/>
              <a:t>8/4/2023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FF9673-BF22-4B4C-944C-9870DF48C85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1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79434F-09DE-4C46-954A-09EB3AFBC67C}" type="slidenum">
              <a:rPr lang="en-US" smtClean="0"/>
              <a:pPr fontAlgn="base">
                <a:spcBef>
                  <a:spcPct val="0"/>
                </a:spcBef>
                <a:spcAft>
                  <a:spcPct val="0"/>
                </a:spcAft>
                <a:defRPr/>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cloud-service-models#PaaS" TargetMode="External"/><Relationship Id="rId2" Type="http://schemas.openxmlformats.org/officeDocument/2006/relationships/hyperlink" Target="https://www.javatpoint.com/cloud-service-models#IaaS"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javatpoint.com/cloud-service-models#Saa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0425"/>
            <a:ext cx="8305800" cy="1470025"/>
          </a:xfrm>
        </p:spPr>
        <p:txBody>
          <a:bodyPr>
            <a:normAutofit/>
          </a:bodyPr>
          <a:lstStyle/>
          <a:p>
            <a:r>
              <a:rPr lang="en-US" sz="5400" b="1" dirty="0">
                <a:solidFill>
                  <a:srgbClr val="FF0000"/>
                </a:solidFill>
                <a:latin typeface="Bookman Old Style" pitchFamily="18" charset="0"/>
              </a:rPr>
              <a:t>CLOUD COMPUTING</a:t>
            </a:r>
          </a:p>
        </p:txBody>
      </p:sp>
      <p:sp>
        <p:nvSpPr>
          <p:cNvPr id="3" name="Subtitle 2"/>
          <p:cNvSpPr>
            <a:spLocks noGrp="1"/>
          </p:cNvSpPr>
          <p:nvPr>
            <p:ph type="subTitle" idx="1"/>
          </p:nvPr>
        </p:nvSpPr>
        <p:spPr>
          <a:xfrm>
            <a:off x="533400" y="3429000"/>
            <a:ext cx="8001000" cy="2209800"/>
          </a:xfrm>
        </p:spPr>
        <p:txBody>
          <a:bodyPr>
            <a:normAutofit/>
          </a:bodyPr>
          <a:lstStyle/>
          <a:p>
            <a:r>
              <a:rPr lang="en-US" sz="2000" dirty="0">
                <a:solidFill>
                  <a:schemeClr val="tx1"/>
                </a:solidFill>
                <a:latin typeface="Bookman Old Style" pitchFamily="18" charset="0"/>
              </a:rPr>
              <a:t>I </a:t>
            </a:r>
            <a:r>
              <a:rPr lang="en-US" sz="2000" dirty="0" err="1">
                <a:solidFill>
                  <a:schemeClr val="tx1"/>
                </a:solidFill>
                <a:latin typeface="Bookman Old Style" pitchFamily="18" charset="0"/>
              </a:rPr>
              <a:t>MTech</a:t>
            </a:r>
            <a:r>
              <a:rPr lang="en-US" sz="2000" dirty="0">
                <a:solidFill>
                  <a:schemeClr val="tx1"/>
                </a:solidFill>
                <a:latin typeface="Bookman Old Style" pitchFamily="18" charset="0"/>
              </a:rPr>
              <a:t> - I SEMESTER JNTUH</a:t>
            </a:r>
          </a:p>
          <a:p>
            <a:endParaRPr lang="en-US" sz="2000" dirty="0">
              <a:solidFill>
                <a:schemeClr val="tx1"/>
              </a:solidFill>
              <a:latin typeface="Bookman Old Styl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FBD64-9F96-C3C8-7CEC-408185BB98B2}"/>
              </a:ext>
            </a:extLst>
          </p:cNvPr>
          <p:cNvSpPr>
            <a:spLocks noGrp="1"/>
          </p:cNvSpPr>
          <p:nvPr>
            <p:ph idx="1"/>
          </p:nvPr>
        </p:nvSpPr>
        <p:spPr>
          <a:xfrm>
            <a:off x="228600" y="152400"/>
            <a:ext cx="8686800" cy="6553200"/>
          </a:xfrm>
        </p:spPr>
        <p:txBody>
          <a:bodyPr/>
          <a:lstStyle/>
          <a:p>
            <a:pPr algn="just"/>
            <a:r>
              <a:rPr lang="en-US" sz="3200" b="1" dirty="0">
                <a:solidFill>
                  <a:srgbClr val="FF0000"/>
                </a:solidFill>
                <a:latin typeface="Bookman Old Style" pitchFamily="18" charset="0"/>
              </a:rPr>
              <a:t>NIST Definition of Cloud </a:t>
            </a:r>
          </a:p>
          <a:p>
            <a:pPr algn="just"/>
            <a:r>
              <a:rPr lang="en-US" sz="3200" dirty="0">
                <a:solidFill>
                  <a:schemeClr val="tx1"/>
                </a:solidFill>
                <a:latin typeface="Bookman Old Style" pitchFamily="18" charset="0"/>
              </a:rPr>
              <a:t>Cloud computing is a computing infrastructure and software model for enabling </a:t>
            </a:r>
            <a:r>
              <a:rPr lang="en-US" sz="3200" dirty="0">
                <a:solidFill>
                  <a:srgbClr val="FF0000"/>
                </a:solidFill>
                <a:latin typeface="Bookman Old Style" pitchFamily="18" charset="0"/>
              </a:rPr>
              <a:t>ubiquitous</a:t>
            </a:r>
            <a:r>
              <a:rPr lang="en-US" sz="3200" dirty="0">
                <a:solidFill>
                  <a:schemeClr val="tx1"/>
                </a:solidFill>
                <a:latin typeface="Bookman Old Style" pitchFamily="18" charset="0"/>
              </a:rPr>
              <a:t>, </a:t>
            </a:r>
            <a:r>
              <a:rPr lang="en-US" sz="3200" dirty="0">
                <a:solidFill>
                  <a:srgbClr val="FF0000"/>
                </a:solidFill>
                <a:latin typeface="Bookman Old Style" pitchFamily="18" charset="0"/>
              </a:rPr>
              <a:t>convenient</a:t>
            </a:r>
            <a:r>
              <a:rPr lang="en-US" sz="3200" dirty="0">
                <a:solidFill>
                  <a:schemeClr val="tx1"/>
                </a:solidFill>
                <a:latin typeface="Bookman Old Style" pitchFamily="18" charset="0"/>
              </a:rPr>
              <a:t> and </a:t>
            </a:r>
            <a:r>
              <a:rPr lang="en-US" sz="3200" dirty="0">
                <a:solidFill>
                  <a:srgbClr val="FF0000"/>
                </a:solidFill>
                <a:latin typeface="Bookman Old Style" pitchFamily="18" charset="0"/>
              </a:rPr>
              <a:t>on demand network access to shared pools of configurable computing resources </a:t>
            </a:r>
            <a:r>
              <a:rPr lang="en-US" sz="3200" dirty="0">
                <a:solidFill>
                  <a:schemeClr val="tx1"/>
                </a:solidFill>
                <a:latin typeface="Bookman Old Style" pitchFamily="18" charset="0"/>
              </a:rPr>
              <a:t>(e.g., computer networks, servers, storage, applications and services), which can be </a:t>
            </a:r>
            <a:r>
              <a:rPr lang="en-US" sz="3200" dirty="0">
                <a:solidFill>
                  <a:srgbClr val="FF0000"/>
                </a:solidFill>
                <a:latin typeface="Bookman Old Style" pitchFamily="18" charset="0"/>
              </a:rPr>
              <a:t>rapidly provisioned </a:t>
            </a:r>
            <a:r>
              <a:rPr lang="en-US" sz="3200" dirty="0">
                <a:solidFill>
                  <a:schemeClr val="tx1"/>
                </a:solidFill>
                <a:latin typeface="Bookman Old Style" pitchFamily="18" charset="0"/>
              </a:rPr>
              <a:t>with minimal management effort and Service provider interaction over the Internet. </a:t>
            </a:r>
          </a:p>
          <a:p>
            <a:endParaRPr lang="en-IN" dirty="0"/>
          </a:p>
        </p:txBody>
      </p:sp>
    </p:spTree>
    <p:extLst>
      <p:ext uri="{BB962C8B-B14F-4D97-AF65-F5344CB8AC3E}">
        <p14:creationId xmlns:p14="http://schemas.microsoft.com/office/powerpoint/2010/main" val="3146806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CC\CC MCA JNTUH\Cloud_computing.svg.png">
            <a:extLst>
              <a:ext uri="{FF2B5EF4-FFF2-40B4-BE49-F238E27FC236}">
                <a16:creationId xmlns:a16="http://schemas.microsoft.com/office/drawing/2014/main" id="{6ECD8EE0-75E8-A981-50D3-54730FF72E8D}"/>
              </a:ext>
            </a:extLst>
          </p:cNvPr>
          <p:cNvPicPr>
            <a:picLocks noGrp="1" noChangeAspect="1" noChangeArrowheads="1"/>
          </p:cNvPicPr>
          <p:nvPr>
            <p:ph idx="1"/>
          </p:nvPr>
        </p:nvPicPr>
        <p:blipFill>
          <a:blip r:embed="rId2" cstate="print"/>
          <a:srcRect/>
          <a:stretch>
            <a:fillRect/>
          </a:stretch>
        </p:blipFill>
        <p:spPr bwMode="auto">
          <a:xfrm>
            <a:off x="1522642" y="381000"/>
            <a:ext cx="6706957" cy="6066745"/>
          </a:xfrm>
          <a:prstGeom prst="rect">
            <a:avLst/>
          </a:prstGeom>
          <a:noFill/>
        </p:spPr>
      </p:pic>
    </p:spTree>
    <p:extLst>
      <p:ext uri="{BB962C8B-B14F-4D97-AF65-F5344CB8AC3E}">
        <p14:creationId xmlns:p14="http://schemas.microsoft.com/office/powerpoint/2010/main" val="414894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7010400"/>
          </a:xfrm>
        </p:spPr>
        <p:txBody>
          <a:bodyPr/>
          <a:lstStyle/>
          <a:p>
            <a:pPr algn="just"/>
            <a:r>
              <a:rPr lang="en-US" dirty="0"/>
              <a:t>The </a:t>
            </a:r>
            <a:r>
              <a:rPr lang="en-US" b="1" dirty="0"/>
              <a:t>cloud resource includes </a:t>
            </a:r>
            <a:r>
              <a:rPr lang="en-US" dirty="0"/>
              <a:t>computer H/w, licensed system S/</a:t>
            </a:r>
            <a:r>
              <a:rPr lang="en-US" dirty="0" err="1"/>
              <a:t>ws</a:t>
            </a:r>
            <a:r>
              <a:rPr lang="en-US" dirty="0"/>
              <a:t>, application S/</a:t>
            </a:r>
            <a:r>
              <a:rPr lang="en-US" dirty="0" err="1"/>
              <a:t>ws</a:t>
            </a:r>
            <a:r>
              <a:rPr lang="en-US" dirty="0"/>
              <a:t>, storage, networking, servers, databases </a:t>
            </a:r>
            <a:r>
              <a:rPr lang="en-US" dirty="0" err="1"/>
              <a:t>etc</a:t>
            </a:r>
            <a:r>
              <a:rPr lang="en-US" dirty="0"/>
              <a:t> </a:t>
            </a:r>
          </a:p>
          <a:p>
            <a:pPr algn="just"/>
            <a:r>
              <a:rPr lang="en-US" b="1" dirty="0"/>
              <a:t>Ubiquitous service means</a:t>
            </a:r>
            <a:r>
              <a:rPr lang="en-US" dirty="0"/>
              <a:t>, the cloud service is always available around the clock and can be accessed from any location in the world.</a:t>
            </a:r>
          </a:p>
          <a:p>
            <a:pPr algn="just"/>
            <a:r>
              <a:rPr lang="en-US" b="1" dirty="0"/>
              <a:t>Convenient means</a:t>
            </a:r>
            <a:r>
              <a:rPr lang="en-US" dirty="0"/>
              <a:t>, the service is very comfortable to the user and information stored at cloud can be easily shared with colleagues, friends and security to the data is ensured.</a:t>
            </a:r>
          </a:p>
          <a:p>
            <a:pPr algn="just"/>
            <a:r>
              <a:rPr lang="en-US" b="1" dirty="0"/>
              <a:t>On demand network access means</a:t>
            </a:r>
            <a:r>
              <a:rPr lang="en-US" dirty="0"/>
              <a:t>, cloud network should support to all devices. Using any electronic device we can access the cloud services</a:t>
            </a:r>
          </a:p>
          <a:p>
            <a:pPr marL="0" indent="0">
              <a:buNone/>
            </a:pPr>
            <a:endParaRPr lang="en-US" dirty="0"/>
          </a:p>
          <a:p>
            <a:endParaRPr lang="en-US" dirty="0"/>
          </a:p>
        </p:txBody>
      </p:sp>
    </p:spTree>
    <p:extLst>
      <p:ext uri="{BB962C8B-B14F-4D97-AF65-F5344CB8AC3E}">
        <p14:creationId xmlns:p14="http://schemas.microsoft.com/office/powerpoint/2010/main" val="405079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algn="just"/>
            <a:r>
              <a:rPr lang="en-US" b="1" dirty="0"/>
              <a:t>The shared pool of configurable resources means</a:t>
            </a:r>
            <a:r>
              <a:rPr lang="en-US" dirty="0"/>
              <a:t>, the computing resources are shared by multiple users </a:t>
            </a:r>
            <a:r>
              <a:rPr lang="en-US" dirty="0" err="1"/>
              <a:t>i.e</a:t>
            </a:r>
            <a:r>
              <a:rPr lang="en-US" dirty="0"/>
              <a:t> each resource in the cloud provides services to the multiple users using </a:t>
            </a:r>
            <a:r>
              <a:rPr lang="en-US" b="1" dirty="0"/>
              <a:t>multitenant</a:t>
            </a:r>
            <a:r>
              <a:rPr lang="en-US" dirty="0"/>
              <a:t> model.</a:t>
            </a:r>
          </a:p>
          <a:p>
            <a:pPr algn="just"/>
            <a:r>
              <a:rPr lang="en-US" b="1" dirty="0"/>
              <a:t>The meaning of minimal management effort is</a:t>
            </a:r>
            <a:r>
              <a:rPr lang="en-US" dirty="0"/>
              <a:t>, the customer who is getting services from the cloud is required to maintain his own computing resources, he need not bother about the maintenance of computer resources in the cloud.</a:t>
            </a:r>
          </a:p>
          <a:p>
            <a:pPr algn="just"/>
            <a:r>
              <a:rPr lang="en-US" b="1" dirty="0"/>
              <a:t>Rapid provision and release means </a:t>
            </a:r>
            <a:r>
              <a:rPr lang="en-US" dirty="0"/>
              <a:t>the cloud is capable of quickly allocate the computing resources to the customer based on need and quickly deallocates resources to the customer once the requirement is over or task is done.</a:t>
            </a:r>
          </a:p>
        </p:txBody>
      </p:sp>
    </p:spTree>
    <p:extLst>
      <p:ext uri="{BB962C8B-B14F-4D97-AF65-F5344CB8AC3E}">
        <p14:creationId xmlns:p14="http://schemas.microsoft.com/office/powerpoint/2010/main" val="334828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r>
              <a:rPr lang="en-US" b="1" dirty="0"/>
              <a:t>Cloud can be viewed as a Service</a:t>
            </a:r>
          </a:p>
          <a:p>
            <a:pPr algn="just"/>
            <a:r>
              <a:rPr lang="en-US" dirty="0"/>
              <a:t>Like our normal computer, cloud provides a facility to the customer to store our photos, videos, songs on to the cloud and can be accessed at any time, from any where and by any device.</a:t>
            </a:r>
          </a:p>
          <a:p>
            <a:pPr algn="just"/>
            <a:r>
              <a:rPr lang="en-US" dirty="0"/>
              <a:t>The </a:t>
            </a:r>
            <a:r>
              <a:rPr lang="en-US" b="1" dirty="0">
                <a:solidFill>
                  <a:srgbClr val="FF0000"/>
                </a:solidFill>
              </a:rPr>
              <a:t>Flickr Application </a:t>
            </a:r>
            <a:r>
              <a:rPr lang="en-US" dirty="0"/>
              <a:t>is a best example for a cloud service. It is to allow the users to store and share the photos with the colleagues, friends and relatives.</a:t>
            </a:r>
          </a:p>
          <a:p>
            <a:pPr algn="just"/>
            <a:r>
              <a:rPr lang="en-US" dirty="0"/>
              <a:t>Have the multiple backups. </a:t>
            </a:r>
          </a:p>
        </p:txBody>
      </p:sp>
    </p:spTree>
    <p:extLst>
      <p:ext uri="{BB962C8B-B14F-4D97-AF65-F5344CB8AC3E}">
        <p14:creationId xmlns:p14="http://schemas.microsoft.com/office/powerpoint/2010/main" val="16483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gn="just"/>
            <a:r>
              <a:rPr lang="en-US" b="1" dirty="0"/>
              <a:t>Cloud is a platform</a:t>
            </a:r>
          </a:p>
          <a:p>
            <a:pPr algn="just"/>
            <a:r>
              <a:rPr lang="en-US" dirty="0"/>
              <a:t>The platform means a support or base over which the programs written by the users can be executed and give result.</a:t>
            </a:r>
          </a:p>
          <a:p>
            <a:pPr algn="just"/>
            <a:r>
              <a:rPr lang="en-US" dirty="0"/>
              <a:t>Platform can be </a:t>
            </a:r>
            <a:r>
              <a:rPr lang="en-US" b="1" dirty="0"/>
              <a:t>hardware platform, software platform, IDE environment </a:t>
            </a:r>
            <a:r>
              <a:rPr lang="en-US" dirty="0"/>
              <a:t>etc.</a:t>
            </a:r>
          </a:p>
          <a:p>
            <a:pPr algn="just"/>
            <a:r>
              <a:rPr lang="en-US" dirty="0"/>
              <a:t>Early days – 8085 Architecture</a:t>
            </a:r>
          </a:p>
          <a:p>
            <a:pPr algn="just"/>
            <a:r>
              <a:rPr lang="en-US" dirty="0"/>
              <a:t>More Advanced </a:t>
            </a:r>
            <a:r>
              <a:rPr lang="en-US" b="1" dirty="0"/>
              <a:t>hardware platform – </a:t>
            </a:r>
            <a:r>
              <a:rPr lang="en-US" dirty="0"/>
              <a:t>8086, 80186 platforms, IBM Machines, Mainframe</a:t>
            </a:r>
          </a:p>
          <a:p>
            <a:pPr algn="just"/>
            <a:r>
              <a:rPr lang="en-US" b="1" dirty="0"/>
              <a:t>Operating System is acting as a platform </a:t>
            </a:r>
            <a:r>
              <a:rPr lang="en-US" dirty="0"/>
              <a:t>–windows platform, Linux, Unix, </a:t>
            </a:r>
            <a:r>
              <a:rPr lang="en-US" dirty="0" err="1"/>
              <a:t>Solaries</a:t>
            </a:r>
            <a:r>
              <a:rPr lang="en-US" dirty="0"/>
              <a:t> Platforms</a:t>
            </a:r>
          </a:p>
          <a:p>
            <a:pPr algn="just"/>
            <a:r>
              <a:rPr lang="en-US" b="1" dirty="0"/>
              <a:t>IDE</a:t>
            </a:r>
            <a:r>
              <a:rPr lang="en-US" dirty="0"/>
              <a:t> – Java, </a:t>
            </a:r>
            <a:r>
              <a:rPr lang="en-US" dirty="0" err="1"/>
              <a:t>Eclips</a:t>
            </a:r>
            <a:r>
              <a:rPr lang="en-US" dirty="0"/>
              <a:t>, </a:t>
            </a:r>
            <a:r>
              <a:rPr lang="en-US" dirty="0" err="1"/>
              <a:t>Dotnet</a:t>
            </a:r>
            <a:r>
              <a:rPr lang="en-US" dirty="0"/>
              <a:t> are acting as platform</a:t>
            </a:r>
          </a:p>
          <a:p>
            <a:pPr algn="just"/>
            <a:r>
              <a:rPr lang="en-US" dirty="0"/>
              <a:t>World wide web becoming the platform today</a:t>
            </a:r>
          </a:p>
        </p:txBody>
      </p:sp>
    </p:spTree>
    <p:extLst>
      <p:ext uri="{BB962C8B-B14F-4D97-AF65-F5344CB8AC3E}">
        <p14:creationId xmlns:p14="http://schemas.microsoft.com/office/powerpoint/2010/main" val="384153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45162"/>
          </a:xfrm>
        </p:spPr>
        <p:txBody>
          <a:bodyPr/>
          <a:lstStyle/>
          <a:p>
            <a:pPr algn="just"/>
            <a:r>
              <a:rPr lang="en-US" b="1" dirty="0">
                <a:solidFill>
                  <a:srgbClr val="FF0000"/>
                </a:solidFill>
              </a:rPr>
              <a:t>Principles of Cloud Computing</a:t>
            </a:r>
          </a:p>
          <a:p>
            <a:pPr algn="just"/>
            <a:r>
              <a:rPr lang="en-US" dirty="0"/>
              <a:t>Cloud Computing can be done anywhere, any time and by any device.</a:t>
            </a:r>
          </a:p>
          <a:p>
            <a:pPr algn="just"/>
            <a:r>
              <a:rPr lang="en-US" dirty="0"/>
              <a:t>The Cloud developed as per the definition of NIST, is possessing following principles</a:t>
            </a:r>
          </a:p>
          <a:p>
            <a:pPr algn="just"/>
            <a:r>
              <a:rPr lang="en-US" dirty="0"/>
              <a:t>5-4-3 Principle</a:t>
            </a:r>
          </a:p>
          <a:p>
            <a:pPr marL="0" indent="0" algn="just">
              <a:buNone/>
            </a:pPr>
            <a:r>
              <a:rPr lang="en-US" dirty="0"/>
              <a:t>	1) Five Essential Characteristics</a:t>
            </a:r>
          </a:p>
          <a:p>
            <a:pPr marL="0" indent="0" algn="just">
              <a:buNone/>
            </a:pPr>
            <a:r>
              <a:rPr lang="en-US" dirty="0"/>
              <a:t>	2) Four Cloud Deployment Models</a:t>
            </a:r>
          </a:p>
          <a:p>
            <a:pPr marL="0" indent="0" algn="just">
              <a:buNone/>
            </a:pPr>
            <a:r>
              <a:rPr lang="en-US" dirty="0"/>
              <a:t>	3) Three Service Offering Models</a:t>
            </a:r>
          </a:p>
        </p:txBody>
      </p:sp>
    </p:spTree>
    <p:extLst>
      <p:ext uri="{BB962C8B-B14F-4D97-AF65-F5344CB8AC3E}">
        <p14:creationId xmlns:p14="http://schemas.microsoft.com/office/powerpoint/2010/main" val="179127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r>
              <a:rPr lang="en-US" b="1" dirty="0">
                <a:solidFill>
                  <a:srgbClr val="FF0000"/>
                </a:solidFill>
              </a:rPr>
              <a:t>Characteristics of Cloud</a:t>
            </a:r>
          </a:p>
          <a:p>
            <a:pPr algn="just"/>
            <a:r>
              <a:rPr lang="en-US" dirty="0"/>
              <a:t>These features discuss the opportunities of the cloud, why cloud is to be used by the users or organizations.</a:t>
            </a:r>
          </a:p>
          <a:p>
            <a:pPr marL="514350" indent="-514350" algn="just">
              <a:buAutoNum type="arabicParenR"/>
            </a:pPr>
            <a:r>
              <a:rPr lang="en-US" dirty="0"/>
              <a:t>On Demand Self-Service</a:t>
            </a:r>
          </a:p>
          <a:p>
            <a:pPr marL="514350" indent="-514350" algn="just">
              <a:buAutoNum type="arabicParenR"/>
            </a:pPr>
            <a:r>
              <a:rPr lang="en-US" dirty="0"/>
              <a:t>Broad Network Access</a:t>
            </a:r>
          </a:p>
          <a:p>
            <a:pPr marL="514350" indent="-514350" algn="just">
              <a:buAutoNum type="arabicParenR"/>
            </a:pPr>
            <a:r>
              <a:rPr lang="en-US" dirty="0"/>
              <a:t>Elastic Pooling of Resources</a:t>
            </a:r>
          </a:p>
          <a:p>
            <a:pPr marL="514350" indent="-514350" algn="just">
              <a:buAutoNum type="arabicParenR"/>
            </a:pPr>
            <a:r>
              <a:rPr lang="en-US" dirty="0"/>
              <a:t>Rapid Elasticity</a:t>
            </a:r>
          </a:p>
          <a:p>
            <a:pPr marL="514350" indent="-514350" algn="just">
              <a:buAutoNum type="arabicParenR"/>
            </a:pPr>
            <a:r>
              <a:rPr lang="en-US" dirty="0"/>
              <a:t>Measured Service</a:t>
            </a:r>
          </a:p>
        </p:txBody>
      </p:sp>
    </p:spTree>
    <p:extLst>
      <p:ext uri="{BB962C8B-B14F-4D97-AF65-F5344CB8AC3E}">
        <p14:creationId xmlns:p14="http://schemas.microsoft.com/office/powerpoint/2010/main" val="1805716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49A3D-5B5B-4D72-C3DF-F92A0ED71000}"/>
              </a:ext>
            </a:extLst>
          </p:cNvPr>
          <p:cNvSpPr>
            <a:spLocks noGrp="1"/>
          </p:cNvSpPr>
          <p:nvPr>
            <p:ph idx="1"/>
          </p:nvPr>
        </p:nvSpPr>
        <p:spPr>
          <a:xfrm>
            <a:off x="152400" y="76200"/>
            <a:ext cx="8839200" cy="6629400"/>
          </a:xfrm>
        </p:spPr>
        <p:txBody>
          <a:bodyPr>
            <a:normAutofit lnSpcReduction="10000"/>
          </a:bodyPr>
          <a:lstStyle/>
          <a:p>
            <a:pPr marL="0" indent="0" algn="ctr">
              <a:buNone/>
            </a:pPr>
            <a:r>
              <a:rPr lang="en-US" sz="4800" dirty="0">
                <a:solidFill>
                  <a:srgbClr val="FF0000"/>
                </a:solidFill>
              </a:rPr>
              <a:t>On Demand Self-Service</a:t>
            </a:r>
          </a:p>
          <a:p>
            <a:pPr marL="655320" algn="just">
              <a:lnSpc>
                <a:spcPct val="107000"/>
              </a:lnSpc>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cloud ensure that every cloud user is unilaterally provisioned with the cloud computing resources based on the computational need without making any request to the cloud service provider. </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655320" algn="just">
              <a:lnSpc>
                <a:spcPct val="107000"/>
              </a:lnSpc>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cloud system itself estimates the user computing needs and allocates the resources dynamically.</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12420" indent="0" algn="just">
              <a:lnSpc>
                <a:spcPct val="107000"/>
              </a:lnSpc>
              <a:buNone/>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12420" indent="0" algn="just">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80759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437570-F0F3-60E6-8AA9-1DBD9883012D}"/>
              </a:ext>
            </a:extLst>
          </p:cNvPr>
          <p:cNvSpPr>
            <a:spLocks noGrp="1"/>
          </p:cNvSpPr>
          <p:nvPr>
            <p:ph idx="1"/>
          </p:nvPr>
        </p:nvSpPr>
        <p:spPr>
          <a:xfrm>
            <a:off x="152400" y="152400"/>
            <a:ext cx="8839200" cy="6629400"/>
          </a:xfrm>
        </p:spPr>
        <p:txBody>
          <a:bodyPr/>
          <a:lstStyle/>
          <a:p>
            <a:pPr marL="312420" indent="0" algn="ctr">
              <a:lnSpc>
                <a:spcPct val="107000"/>
              </a:lnSpc>
              <a:buNone/>
            </a:pPr>
            <a:r>
              <a:rPr lang="en-US" sz="5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Broad Network Access</a:t>
            </a:r>
            <a:endParaRPr lang="en-IN" sz="5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The cloud must have the capability to support various network protocols to give access to different varieties of devices like thin client </a:t>
            </a:r>
            <a:r>
              <a:rPr lang="en-US" kern="100">
                <a:effectLst/>
                <a:latin typeface="Calibri" panose="020F0502020204030204" pitchFamily="34" charset="0"/>
                <a:ea typeface="Calibri" panose="020F0502020204030204" pitchFamily="34" charset="0"/>
                <a:cs typeface="Times New Roman" panose="02020603050405020304" pitchFamily="18" charset="0"/>
              </a:rPr>
              <a:t>and thick </a:t>
            </a:r>
            <a:r>
              <a:rPr lang="en-US" kern="100" dirty="0">
                <a:effectLst/>
                <a:latin typeface="Calibri" panose="020F0502020204030204" pitchFamily="34" charset="0"/>
                <a:ea typeface="Calibri" panose="020F0502020204030204" pitchFamily="34" charset="0"/>
                <a:cs typeface="Times New Roman" panose="02020603050405020304" pitchFamily="18" charset="0"/>
              </a:rPr>
              <a:t>client platforms.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12420" indent="0" algn="just">
              <a:lnSpc>
                <a:spcPct val="107000"/>
              </a:lnSpc>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Today, users are gaining access to the cloud through smart phone, laptops, tablets and through many more other devices. The cloud must provide access and support to all these devices.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2569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652463" y="762000"/>
            <a:ext cx="6230937" cy="944563"/>
          </a:xfrm>
          <a:prstGeom prst="rect">
            <a:avLst/>
          </a:prstGeom>
          <a:noFill/>
          <a:ln w="9525">
            <a:noFill/>
            <a:miter lim="800000"/>
            <a:headEnd/>
            <a:tailEnd/>
          </a:ln>
        </p:spPr>
        <p:txBody>
          <a:bodyPr wrap="none" anchor="ctr">
            <a:spAutoFit/>
          </a:bodyPr>
          <a:lstStyle/>
          <a:p>
            <a:pPr algn="ctr" eaLnBrk="0" hangingPunct="0">
              <a:buFontTx/>
              <a:buNone/>
            </a:pPr>
            <a:r>
              <a:rPr lang="en-US" sz="3200">
                <a:solidFill>
                  <a:srgbClr val="DA1F28"/>
                </a:solidFill>
                <a:latin typeface="Arial" charset="0"/>
              </a:rPr>
              <a:t>Scientific applications</a:t>
            </a:r>
            <a:r>
              <a:rPr lang="en-US" sz="3200">
                <a:solidFill>
                  <a:srgbClr val="000000"/>
                </a:solidFill>
                <a:latin typeface="Arial" charset="0"/>
              </a:rPr>
              <a:t> </a:t>
            </a:r>
            <a:r>
              <a:rPr lang="en-US" sz="3200">
                <a:solidFill>
                  <a:srgbClr val="DA1F28"/>
                </a:solidFill>
                <a:latin typeface="Arial" charset="0"/>
              </a:rPr>
              <a:t>– Problems</a:t>
            </a:r>
          </a:p>
          <a:p>
            <a:pPr algn="ctr" eaLnBrk="0" hangingPunct="0">
              <a:buFontTx/>
              <a:buNone/>
            </a:pPr>
            <a:r>
              <a:rPr lang="en-US" sz="2400">
                <a:solidFill>
                  <a:srgbClr val="DA1F28"/>
                </a:solidFill>
                <a:latin typeface="Arial" charset="0"/>
              </a:rPr>
              <a:t>[Grand Challenge Applications]</a:t>
            </a:r>
          </a:p>
        </p:txBody>
      </p:sp>
      <p:sp>
        <p:nvSpPr>
          <p:cNvPr id="10243" name="Rectangle 5"/>
          <p:cNvSpPr>
            <a:spLocks noChangeArrowheads="1"/>
          </p:cNvSpPr>
          <p:nvPr/>
        </p:nvSpPr>
        <p:spPr bwMode="auto">
          <a:xfrm>
            <a:off x="1828800" y="1752600"/>
            <a:ext cx="4537075" cy="2227263"/>
          </a:xfrm>
          <a:prstGeom prst="rect">
            <a:avLst/>
          </a:prstGeom>
          <a:noFill/>
          <a:ln w="9525">
            <a:noFill/>
            <a:miter lim="800000"/>
            <a:headEnd/>
            <a:tailEnd/>
          </a:ln>
        </p:spPr>
        <p:txBody>
          <a:bodyPr wrap="none" anchor="ctr">
            <a:spAutoFit/>
          </a:bodyPr>
          <a:lstStyle/>
          <a:p>
            <a:pPr eaLnBrk="0" hangingPunct="0">
              <a:buFontTx/>
              <a:buNone/>
            </a:pPr>
            <a:r>
              <a:rPr lang="en-US" sz="2800">
                <a:solidFill>
                  <a:srgbClr val="000000"/>
                </a:solidFill>
                <a:latin typeface="Arial" charset="0"/>
              </a:rPr>
              <a:t>1.High energy physics </a:t>
            </a:r>
          </a:p>
          <a:p>
            <a:pPr eaLnBrk="0" hangingPunct="0">
              <a:buFontTx/>
              <a:buNone/>
            </a:pPr>
            <a:r>
              <a:rPr lang="en-US" sz="2800">
                <a:solidFill>
                  <a:srgbClr val="000000"/>
                </a:solidFill>
                <a:latin typeface="Arial" charset="0"/>
              </a:rPr>
              <a:t>2.Bioinformatics</a:t>
            </a:r>
          </a:p>
          <a:p>
            <a:pPr eaLnBrk="0" hangingPunct="0">
              <a:buFontTx/>
              <a:buNone/>
            </a:pPr>
            <a:r>
              <a:rPr lang="en-US" sz="2800">
                <a:solidFill>
                  <a:srgbClr val="000000"/>
                </a:solidFill>
                <a:latin typeface="Arial" charset="0"/>
              </a:rPr>
              <a:t>3.Remote sensing</a:t>
            </a:r>
          </a:p>
          <a:p>
            <a:pPr eaLnBrk="0" hangingPunct="0">
              <a:buFontTx/>
              <a:buNone/>
            </a:pPr>
            <a:r>
              <a:rPr lang="en-US" sz="2800">
                <a:solidFill>
                  <a:srgbClr val="000000"/>
                </a:solidFill>
                <a:latin typeface="Arial" charset="0"/>
              </a:rPr>
              <a:t>4.Pattern matching</a:t>
            </a:r>
          </a:p>
          <a:p>
            <a:pPr eaLnBrk="0" hangingPunct="0">
              <a:buFontTx/>
              <a:buNone/>
            </a:pPr>
            <a:r>
              <a:rPr lang="en-US" sz="2800">
                <a:solidFill>
                  <a:srgbClr val="000000"/>
                </a:solidFill>
                <a:latin typeface="Arial" charset="0"/>
              </a:rPr>
              <a:t>5.Weather forecasting  etc.,</a:t>
            </a:r>
          </a:p>
        </p:txBody>
      </p:sp>
      <p:sp>
        <p:nvSpPr>
          <p:cNvPr id="10244" name="Rectangle 6"/>
          <p:cNvSpPr>
            <a:spLocks noChangeArrowheads="1"/>
          </p:cNvSpPr>
          <p:nvPr/>
        </p:nvSpPr>
        <p:spPr bwMode="auto">
          <a:xfrm>
            <a:off x="1676400" y="4495800"/>
            <a:ext cx="5518150" cy="1373188"/>
          </a:xfrm>
          <a:prstGeom prst="rect">
            <a:avLst/>
          </a:prstGeom>
          <a:noFill/>
          <a:ln w="9525">
            <a:noFill/>
            <a:miter lim="800000"/>
            <a:headEnd/>
            <a:tailEnd/>
          </a:ln>
        </p:spPr>
        <p:txBody>
          <a:bodyPr wrap="none" anchor="ctr">
            <a:spAutoFit/>
          </a:bodyPr>
          <a:lstStyle/>
          <a:p>
            <a:pPr eaLnBrk="0" hangingPunct="0"/>
            <a:r>
              <a:rPr lang="en-US" sz="2800">
                <a:solidFill>
                  <a:srgbClr val="000000"/>
                </a:solidFill>
                <a:latin typeface="Arial" charset="0"/>
              </a:rPr>
              <a:t>Memory management technique </a:t>
            </a:r>
          </a:p>
          <a:p>
            <a:pPr eaLnBrk="0" hangingPunct="0"/>
            <a:r>
              <a:rPr lang="en-US" sz="2800">
                <a:solidFill>
                  <a:srgbClr val="000000"/>
                </a:solidFill>
                <a:latin typeface="Arial" charset="0"/>
              </a:rPr>
              <a:t>Proper Scheduling mechanism </a:t>
            </a:r>
          </a:p>
          <a:p>
            <a:pPr eaLnBrk="0" hangingPunct="0"/>
            <a:r>
              <a:rPr lang="en-US" sz="2800">
                <a:solidFill>
                  <a:srgbClr val="000000"/>
                </a:solidFill>
                <a:latin typeface="Arial" charset="0"/>
              </a:rPr>
              <a:t>Load balancing mechanism</a:t>
            </a:r>
          </a:p>
        </p:txBody>
      </p:sp>
      <p:sp>
        <p:nvSpPr>
          <p:cNvPr id="10245" name="Text Box 7"/>
          <p:cNvSpPr txBox="1">
            <a:spLocks noChangeArrowheads="1"/>
          </p:cNvSpPr>
          <p:nvPr/>
        </p:nvSpPr>
        <p:spPr bwMode="auto">
          <a:xfrm>
            <a:off x="685800" y="3962400"/>
            <a:ext cx="5530850" cy="579438"/>
          </a:xfrm>
          <a:prstGeom prst="rect">
            <a:avLst/>
          </a:prstGeom>
          <a:noFill/>
          <a:ln w="9525">
            <a:noFill/>
            <a:miter lim="800000"/>
            <a:headEnd/>
            <a:tailEnd/>
          </a:ln>
        </p:spPr>
        <p:txBody>
          <a:bodyPr wrap="none">
            <a:spAutoFit/>
          </a:bodyPr>
          <a:lstStyle/>
          <a:p>
            <a:pPr>
              <a:buFontTx/>
              <a:buNone/>
            </a:pPr>
            <a:r>
              <a:rPr lang="en-US" sz="3200">
                <a:solidFill>
                  <a:srgbClr val="DA1F28"/>
                </a:solidFill>
                <a:latin typeface="Arial" charset="0"/>
              </a:rPr>
              <a:t>Solution is Cluster Computing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318DC1-0D5B-415D-E056-AE51A338BE23}"/>
              </a:ext>
            </a:extLst>
          </p:cNvPr>
          <p:cNvSpPr>
            <a:spLocks noGrp="1"/>
          </p:cNvSpPr>
          <p:nvPr>
            <p:ph idx="1"/>
          </p:nvPr>
        </p:nvSpPr>
        <p:spPr>
          <a:xfrm>
            <a:off x="76200" y="76200"/>
            <a:ext cx="8915400" cy="6705600"/>
          </a:xfrm>
        </p:spPr>
        <p:txBody>
          <a:bodyPr>
            <a:normAutofit fontScale="92500" lnSpcReduction="20000"/>
          </a:bodyPr>
          <a:lstStyle/>
          <a:p>
            <a:pPr marL="0" indent="0" algn="ctr">
              <a:buNone/>
            </a:pPr>
            <a:r>
              <a:rPr lang="en-US" sz="4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Elastic Resource Pooling</a:t>
            </a:r>
          </a:p>
          <a:p>
            <a:pPr marL="342900" lvl="0" indent="-342900" algn="just">
              <a:lnSpc>
                <a:spcPct val="107000"/>
              </a:lnSpc>
              <a:buFont typeface="Symbol" panose="05050102010706020507" pitchFamily="18" charset="2"/>
              <a:buChar char=""/>
            </a:pPr>
            <a:r>
              <a:rPr lang="en-US" sz="3400" kern="100" dirty="0">
                <a:effectLst/>
                <a:latin typeface="Calibri" panose="020F0502020204030204" pitchFamily="34" charset="0"/>
                <a:ea typeface="Calibri" panose="020F0502020204030204" pitchFamily="34" charset="0"/>
                <a:cs typeface="Times New Roman" panose="02020603050405020304" pitchFamily="18" charset="0"/>
              </a:rPr>
              <a:t>The cloud collects all the resources available at different places over the Internet from time to time and allocates all these resources to the users based on their computational requirement.</a:t>
            </a:r>
            <a:endParaRPr lang="en-IN" sz="3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3400" kern="100" dirty="0">
                <a:effectLst/>
                <a:latin typeface="Calibri" panose="020F0502020204030204" pitchFamily="34" charset="0"/>
                <a:ea typeface="Calibri" panose="020F0502020204030204" pitchFamily="34" charset="0"/>
                <a:cs typeface="Times New Roman" panose="02020603050405020304" pitchFamily="18" charset="0"/>
              </a:rPr>
              <a:t>Each resource serves multiple users simultaneously using </a:t>
            </a:r>
            <a:r>
              <a:rPr lang="en-US" sz="3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multitenant model</a:t>
            </a:r>
            <a:r>
              <a:rPr lang="en-US" sz="3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3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3400" kern="100" dirty="0">
                <a:effectLst/>
                <a:latin typeface="Calibri" panose="020F0502020204030204" pitchFamily="34" charset="0"/>
                <a:ea typeface="Calibri" panose="020F0502020204030204" pitchFamily="34" charset="0"/>
                <a:cs typeface="Times New Roman" panose="02020603050405020304" pitchFamily="18" charset="0"/>
              </a:rPr>
              <a:t>Cloud has a feature called </a:t>
            </a:r>
            <a:r>
              <a:rPr lang="en-US" sz="3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“sense of location independence” </a:t>
            </a:r>
            <a:r>
              <a:rPr lang="en-US" sz="3400"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3400" kern="100" dirty="0">
                <a:effectLst/>
                <a:latin typeface="Calibri" panose="020F0502020204030204" pitchFamily="34" charset="0"/>
                <a:ea typeface="Calibri" panose="020F0502020204030204" pitchFamily="34" charset="0"/>
                <a:cs typeface="Times New Roman" panose="02020603050405020304" pitchFamily="18" charset="0"/>
              </a:rPr>
              <a:t> the cloud user do not have control over the cloud resources, even the user do not know the location of the resources serving them the user do not have knowledge of resources from which country they are serving the user.  This is called “</a:t>
            </a:r>
            <a:r>
              <a:rPr lang="en-US" sz="3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sense of location independence</a:t>
            </a:r>
            <a:r>
              <a:rPr lang="en-US" sz="3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3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4000" dirty="0">
              <a:solidFill>
                <a:srgbClr val="FF0000"/>
              </a:solidFill>
            </a:endParaRPr>
          </a:p>
        </p:txBody>
      </p:sp>
    </p:spTree>
    <p:extLst>
      <p:ext uri="{BB962C8B-B14F-4D97-AF65-F5344CB8AC3E}">
        <p14:creationId xmlns:p14="http://schemas.microsoft.com/office/powerpoint/2010/main" val="1727171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587D05-CE5A-08D5-9A79-4055C08EE38B}"/>
              </a:ext>
            </a:extLst>
          </p:cNvPr>
          <p:cNvSpPr>
            <a:spLocks noGrp="1"/>
          </p:cNvSpPr>
          <p:nvPr>
            <p:ph idx="1"/>
          </p:nvPr>
        </p:nvSpPr>
        <p:spPr>
          <a:xfrm>
            <a:off x="228600" y="152400"/>
            <a:ext cx="8763000" cy="6629400"/>
          </a:xfrm>
        </p:spPr>
        <p:txBody>
          <a:bodyPr>
            <a:normAutofit fontScale="77500" lnSpcReduction="20000"/>
          </a:bodyPr>
          <a:lstStyle/>
          <a:p>
            <a:pPr marL="0" indent="0" algn="ctr">
              <a:buNone/>
            </a:pPr>
            <a:r>
              <a:rPr lang="en-US" sz="4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Rapid Elasticity</a:t>
            </a:r>
          </a:p>
          <a:p>
            <a:pPr marL="228600" algn="just">
              <a:lnSpc>
                <a:spcPct val="107000"/>
              </a:lnSpc>
              <a:spcAft>
                <a:spcPts val="800"/>
              </a:spcAft>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cloud computing system is capable of allocating the resources whenever user wants more computing resources. The required number of resources are </a:t>
            </a:r>
            <a:r>
              <a:rPr lang="en-US" sz="3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allocated with in no time </a:t>
            </a:r>
            <a:r>
              <a:rPr lang="en-US" sz="3600"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 as quickly as possible without making any request to the cloud service provider. This is called rapid elasticity. </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Similarly, the cloud system also capable of </a:t>
            </a:r>
            <a:r>
              <a:rPr lang="en-US" sz="3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deallocating</a:t>
            </a: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 resources as quickly as possible when the resources are not used by the user. Thus, cloud can </a:t>
            </a:r>
            <a:r>
              <a:rPr lang="en-US" sz="3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scale-in</a:t>
            </a: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3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scale-out</a:t>
            </a: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 the resources as quickly as possible based on user computational requirement.</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cloud creates an illusion to the user that the infinite amount of computing resources are available at the cloud.</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4000" dirty="0">
              <a:solidFill>
                <a:srgbClr val="FF0000"/>
              </a:solidFill>
            </a:endParaRPr>
          </a:p>
        </p:txBody>
      </p:sp>
    </p:spTree>
    <p:extLst>
      <p:ext uri="{BB962C8B-B14F-4D97-AF65-F5344CB8AC3E}">
        <p14:creationId xmlns:p14="http://schemas.microsoft.com/office/powerpoint/2010/main" val="3478532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7F8FFF-F866-2D01-05A6-9B5764F1B5BD}"/>
              </a:ext>
            </a:extLst>
          </p:cNvPr>
          <p:cNvSpPr>
            <a:spLocks noGrp="1"/>
          </p:cNvSpPr>
          <p:nvPr>
            <p:ph idx="1"/>
          </p:nvPr>
        </p:nvSpPr>
        <p:spPr>
          <a:xfrm>
            <a:off x="152400" y="152400"/>
            <a:ext cx="8839200" cy="6629400"/>
          </a:xfrm>
        </p:spPr>
        <p:txBody>
          <a:bodyPr>
            <a:normAutofit fontScale="92500" lnSpcReduction="20000"/>
          </a:bodyPr>
          <a:lstStyle/>
          <a:p>
            <a:pPr marL="0" indent="0" algn="ctr">
              <a:lnSpc>
                <a:spcPct val="107000"/>
              </a:lnSpc>
              <a:spcAft>
                <a:spcPts val="800"/>
              </a:spcAft>
              <a:buNone/>
            </a:pPr>
            <a:r>
              <a:rPr lang="en-US" sz="4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Measured Services</a:t>
            </a:r>
            <a:endParaRPr lang="en-IN" sz="4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In a cloud system, every resource is shared and measured by the cloud. The users are charged to pay the amount of resources they consumed. The measuring of resources are to provide the transparency to both the cloud service provider and user. So that they do not have any dispute in the future.</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The cloud uses a model called </a:t>
            </a:r>
            <a:r>
              <a:rPr lang="en-US" sz="3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pay-as-you-use model</a:t>
            </a: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600"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 the user need to pay only for the resources consumed by him/her. </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22785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1"/>
            <a:ext cx="8534400" cy="457199"/>
          </a:xfrm>
        </p:spPr>
        <p:txBody>
          <a:bodyPr>
            <a:noAutofit/>
          </a:bodyPr>
          <a:lstStyle/>
          <a:p>
            <a:r>
              <a:rPr lang="en-US" sz="2000" b="1" dirty="0">
                <a:solidFill>
                  <a:srgbClr val="FF0000"/>
                </a:solidFill>
                <a:latin typeface="Bookman Old Style" pitchFamily="18" charset="0"/>
              </a:rPr>
              <a:t>Characteristics</a:t>
            </a:r>
          </a:p>
        </p:txBody>
      </p:sp>
      <p:sp>
        <p:nvSpPr>
          <p:cNvPr id="3" name="Subtitle 2"/>
          <p:cNvSpPr>
            <a:spLocks noGrp="1"/>
          </p:cNvSpPr>
          <p:nvPr>
            <p:ph type="subTitle" idx="1"/>
          </p:nvPr>
        </p:nvSpPr>
        <p:spPr>
          <a:xfrm>
            <a:off x="304800" y="914400"/>
            <a:ext cx="8534400" cy="5943600"/>
          </a:xfrm>
        </p:spPr>
        <p:txBody>
          <a:bodyPr>
            <a:normAutofit/>
          </a:bodyPr>
          <a:lstStyle/>
          <a:p>
            <a:pPr algn="just"/>
            <a:endParaRPr lang="en-US" sz="1800" dirty="0">
              <a:solidFill>
                <a:schemeClr val="tx1"/>
              </a:solidFill>
              <a:latin typeface="Bookman Old Style" pitchFamily="18" charset="0"/>
            </a:endParaRPr>
          </a:p>
          <a:p>
            <a:pPr algn="just"/>
            <a:endParaRPr lang="en-US" sz="1800" dirty="0">
              <a:solidFill>
                <a:schemeClr val="tx1"/>
              </a:solidFill>
              <a:latin typeface="Bookman Old Style" pitchFamily="18" charset="0"/>
            </a:endParaRPr>
          </a:p>
          <a:p>
            <a:pPr algn="just"/>
            <a:endParaRPr lang="en-US" sz="1800" dirty="0">
              <a:solidFill>
                <a:schemeClr val="tx1"/>
              </a:solidFill>
              <a:latin typeface="Bookman Old Style" pitchFamily="18" charset="0"/>
            </a:endParaRPr>
          </a:p>
          <a:p>
            <a:pPr algn="just"/>
            <a:endParaRPr lang="en-US" sz="1800" dirty="0">
              <a:solidFill>
                <a:schemeClr val="tx1"/>
              </a:solidFill>
              <a:latin typeface="Bookman Old Style" pitchFamily="18" charset="0"/>
            </a:endParaRPr>
          </a:p>
        </p:txBody>
      </p:sp>
      <p:sp>
        <p:nvSpPr>
          <p:cNvPr id="6" name="Rectangle 5"/>
          <p:cNvSpPr/>
          <p:nvPr/>
        </p:nvSpPr>
        <p:spPr>
          <a:xfrm>
            <a:off x="457200" y="914400"/>
            <a:ext cx="8229600" cy="6047809"/>
          </a:xfrm>
          <a:prstGeom prst="rect">
            <a:avLst/>
          </a:prstGeom>
        </p:spPr>
        <p:txBody>
          <a:bodyPr wrap="square">
            <a:spAutoFit/>
          </a:bodyPr>
          <a:lstStyle/>
          <a:p>
            <a:endParaRPr lang="en-US" dirty="0">
              <a:latin typeface="Bookman Old Style" pitchFamily="18" charset="0"/>
            </a:endParaRPr>
          </a:p>
          <a:p>
            <a:pPr algn="just"/>
            <a:r>
              <a:rPr lang="en-US" dirty="0">
                <a:latin typeface="Bookman Old Style" pitchFamily="18" charset="0"/>
              </a:rPr>
              <a:t>Cloud computing exhibits the following key characteristics:</a:t>
            </a:r>
          </a:p>
          <a:p>
            <a:pPr algn="just">
              <a:lnSpc>
                <a:spcPct val="150000"/>
              </a:lnSpc>
              <a:buFont typeface="Arial" pitchFamily="34" charset="0"/>
              <a:buChar char="•"/>
            </a:pPr>
            <a:r>
              <a:rPr lang="en-US" dirty="0">
                <a:latin typeface="Bookman Old Style" pitchFamily="18" charset="0"/>
              </a:rPr>
              <a:t> </a:t>
            </a:r>
            <a:r>
              <a:rPr lang="en-US" dirty="0">
                <a:solidFill>
                  <a:srgbClr val="FF0000"/>
                </a:solidFill>
                <a:latin typeface="Bookman Old Style" pitchFamily="18" charset="0"/>
              </a:rPr>
              <a:t>Agility – </a:t>
            </a:r>
            <a:r>
              <a:rPr lang="en-US" dirty="0">
                <a:latin typeface="Bookman Old Style" pitchFamily="18" charset="0"/>
              </a:rPr>
              <a:t>Ability to implement from any ware (move independently)</a:t>
            </a:r>
          </a:p>
          <a:p>
            <a:pPr algn="just">
              <a:lnSpc>
                <a:spcPct val="150000"/>
              </a:lnSpc>
            </a:pPr>
            <a:r>
              <a:rPr lang="en-US" dirty="0">
                <a:latin typeface="Bookman Old Style" pitchFamily="18" charset="0"/>
              </a:rPr>
              <a:t>Cloud works in distributed computing environment. It shares resources among users and works very fast.</a:t>
            </a:r>
          </a:p>
          <a:p>
            <a:pPr algn="just">
              <a:lnSpc>
                <a:spcPct val="150000"/>
              </a:lnSpc>
              <a:buFont typeface="Arial" pitchFamily="34" charset="0"/>
              <a:buChar char="•"/>
            </a:pPr>
            <a:r>
              <a:rPr lang="en-US" dirty="0">
                <a:solidFill>
                  <a:srgbClr val="FF0000"/>
                </a:solidFill>
                <a:latin typeface="Bookman Old Style" pitchFamily="18" charset="0"/>
              </a:rPr>
              <a:t> Cost Reductions – </a:t>
            </a:r>
            <a:r>
              <a:rPr lang="en-US" dirty="0">
                <a:latin typeface="Bookman Old Style" pitchFamily="18" charset="0"/>
              </a:rPr>
              <a:t>By using cloud computing, the cost will be reduced because of taking the services from cloud. The company need not to set its own infrastructure.  We have a Service Level Agreement(SLA) b/w Vendor and Client. H/w issues, monitoring issues, purchasing issues and security issues etc are taken care by vendor only.</a:t>
            </a:r>
          </a:p>
          <a:p>
            <a:pPr algn="just">
              <a:lnSpc>
                <a:spcPct val="150000"/>
              </a:lnSpc>
              <a:buFont typeface="Arial" pitchFamily="34" charset="0"/>
              <a:buChar char="•"/>
            </a:pPr>
            <a:r>
              <a:rPr lang="en-US" dirty="0">
                <a:solidFill>
                  <a:srgbClr val="FF0000"/>
                </a:solidFill>
                <a:latin typeface="Bookman Old Style" pitchFamily="18" charset="0"/>
              </a:rPr>
              <a:t> Device and Location Independence – </a:t>
            </a:r>
            <a:r>
              <a:rPr lang="en-US" dirty="0">
                <a:latin typeface="Bookman Old Style" pitchFamily="18" charset="0"/>
              </a:rPr>
              <a:t>Any electronic devices like desktop, laptop, tablet, mobiles etc.</a:t>
            </a:r>
          </a:p>
          <a:p>
            <a:pPr algn="just">
              <a:lnSpc>
                <a:spcPct val="150000"/>
              </a:lnSpc>
              <a:buFont typeface="Arial" pitchFamily="34" charset="0"/>
              <a:buChar char="•"/>
            </a:pPr>
            <a:r>
              <a:rPr lang="en-US" dirty="0">
                <a:solidFill>
                  <a:srgbClr val="FF0000"/>
                </a:solidFill>
                <a:latin typeface="Bookman Old Style" pitchFamily="18" charset="0"/>
              </a:rPr>
              <a:t> Maintenance – </a:t>
            </a:r>
            <a:r>
              <a:rPr lang="en-US" dirty="0">
                <a:latin typeface="Bookman Old Style" pitchFamily="18" charset="0"/>
              </a:rPr>
              <a:t>Maintenance of cloud computing application is easier. Since they don't need to be installed on each user’s computer.</a:t>
            </a:r>
          </a:p>
          <a:p>
            <a:pPr>
              <a:lnSpc>
                <a:spcPct val="150000"/>
              </a:lnSpc>
            </a:pPr>
            <a:r>
              <a:rPr lang="en-US" dirty="0">
                <a:solidFill>
                  <a:srgbClr val="FF0000"/>
                </a:solidFill>
                <a:latin typeface="Bookman Old Style" pitchFamily="18" charset="0"/>
              </a:rPr>
              <a:t> </a:t>
            </a:r>
          </a:p>
        </p:txBody>
      </p:sp>
    </p:spTree>
    <p:extLst>
      <p:ext uri="{BB962C8B-B14F-4D97-AF65-F5344CB8AC3E}">
        <p14:creationId xmlns:p14="http://schemas.microsoft.com/office/powerpoint/2010/main" val="1525208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04801"/>
            <a:ext cx="8229600" cy="5078313"/>
          </a:xfrm>
          <a:prstGeom prst="rect">
            <a:avLst/>
          </a:prstGeom>
        </p:spPr>
        <p:txBody>
          <a:bodyPr wrap="square">
            <a:spAutoFit/>
          </a:bodyPr>
          <a:lstStyle/>
          <a:p>
            <a:pPr>
              <a:lnSpc>
                <a:spcPct val="150000"/>
              </a:lnSpc>
              <a:buFont typeface="Arial" pitchFamily="34" charset="0"/>
              <a:buChar char="•"/>
            </a:pPr>
            <a:r>
              <a:rPr lang="en-US" dirty="0">
                <a:solidFill>
                  <a:srgbClr val="FF0000"/>
                </a:solidFill>
                <a:latin typeface="Bookman Old Style" pitchFamily="18" charset="0"/>
              </a:rPr>
              <a:t> Multi-tenancy – </a:t>
            </a:r>
            <a:r>
              <a:rPr lang="en-US" dirty="0">
                <a:latin typeface="Bookman Old Style" pitchFamily="18" charset="0"/>
              </a:rPr>
              <a:t>with the help of cloud computing multiple users can work efficiently. Single resource  can be shared by many people.</a:t>
            </a:r>
          </a:p>
          <a:p>
            <a:pPr>
              <a:lnSpc>
                <a:spcPct val="150000"/>
              </a:lnSpc>
            </a:pPr>
            <a:r>
              <a:rPr lang="en-US" dirty="0" err="1">
                <a:latin typeface="Bookman Old Style" pitchFamily="18" charset="0"/>
              </a:rPr>
              <a:t>Eg</a:t>
            </a:r>
            <a:r>
              <a:rPr lang="en-US" dirty="0">
                <a:latin typeface="Bookman Old Style" pitchFamily="18" charset="0"/>
              </a:rPr>
              <a:t>: Play store</a:t>
            </a:r>
          </a:p>
          <a:p>
            <a:pPr>
              <a:lnSpc>
                <a:spcPct val="150000"/>
              </a:lnSpc>
              <a:buFont typeface="Arial" pitchFamily="34" charset="0"/>
              <a:buChar char="•"/>
            </a:pPr>
            <a:r>
              <a:rPr lang="en-US" dirty="0">
                <a:solidFill>
                  <a:srgbClr val="FF0000"/>
                </a:solidFill>
                <a:latin typeface="Bookman Old Style" pitchFamily="18" charset="0"/>
              </a:rPr>
              <a:t>Efficient Performance</a:t>
            </a:r>
          </a:p>
          <a:p>
            <a:pPr>
              <a:lnSpc>
                <a:spcPct val="150000"/>
              </a:lnSpc>
              <a:buFont typeface="Arial" pitchFamily="34" charset="0"/>
              <a:buChar char="•"/>
            </a:pPr>
            <a:r>
              <a:rPr lang="en-US" dirty="0">
                <a:solidFill>
                  <a:srgbClr val="FF0000"/>
                </a:solidFill>
                <a:latin typeface="Bookman Old Style" pitchFamily="18" charset="0"/>
              </a:rPr>
              <a:t> Resource Pooling – </a:t>
            </a:r>
            <a:r>
              <a:rPr lang="en-US" dirty="0">
                <a:latin typeface="Bookman Old Style" pitchFamily="18" charset="0"/>
              </a:rPr>
              <a:t>Combinations of Data resource, S/w, Infrastructure are used based on the situations.</a:t>
            </a:r>
          </a:p>
          <a:p>
            <a:pPr>
              <a:lnSpc>
                <a:spcPct val="150000"/>
              </a:lnSpc>
              <a:buFont typeface="Arial" pitchFamily="34" charset="0"/>
              <a:buChar char="•"/>
            </a:pPr>
            <a:r>
              <a:rPr lang="en-US" dirty="0">
                <a:solidFill>
                  <a:srgbClr val="FF0000"/>
                </a:solidFill>
                <a:latin typeface="Bookman Old Style" pitchFamily="18" charset="0"/>
              </a:rPr>
              <a:t> Productivity – </a:t>
            </a:r>
            <a:r>
              <a:rPr lang="en-US" dirty="0">
                <a:latin typeface="Bookman Old Style" pitchFamily="18" charset="0"/>
              </a:rPr>
              <a:t>High throughput.</a:t>
            </a:r>
          </a:p>
          <a:p>
            <a:pPr>
              <a:lnSpc>
                <a:spcPct val="150000"/>
              </a:lnSpc>
              <a:buFont typeface="Arial" pitchFamily="34" charset="0"/>
              <a:buChar char="•"/>
            </a:pPr>
            <a:r>
              <a:rPr lang="en-US" dirty="0">
                <a:solidFill>
                  <a:srgbClr val="FF0000"/>
                </a:solidFill>
                <a:latin typeface="Bookman Old Style" pitchFamily="18" charset="0"/>
              </a:rPr>
              <a:t> Reliability – </a:t>
            </a:r>
            <a:r>
              <a:rPr lang="en-US" dirty="0">
                <a:latin typeface="Bookman Old Style" pitchFamily="18" charset="0"/>
              </a:rPr>
              <a:t>Availability of services is high and more reliable because chances of infrastructure failure is minimal.</a:t>
            </a:r>
          </a:p>
          <a:p>
            <a:pPr>
              <a:lnSpc>
                <a:spcPct val="150000"/>
              </a:lnSpc>
              <a:buFont typeface="Arial" pitchFamily="34" charset="0"/>
              <a:buChar char="•"/>
            </a:pPr>
            <a:r>
              <a:rPr lang="en-US" dirty="0">
                <a:solidFill>
                  <a:srgbClr val="FF0000"/>
                </a:solidFill>
                <a:latin typeface="Bookman Old Style" pitchFamily="18" charset="0"/>
              </a:rPr>
              <a:t> Scalability and Elasticity -</a:t>
            </a:r>
            <a:r>
              <a:rPr lang="en-US" dirty="0">
                <a:latin typeface="Bookman Old Style" pitchFamily="18" charset="0"/>
              </a:rPr>
              <a:t>increasing or decreasing the quantity of resources of cloud (pay for concept). </a:t>
            </a:r>
          </a:p>
          <a:p>
            <a:pPr>
              <a:lnSpc>
                <a:spcPct val="150000"/>
              </a:lnSpc>
              <a:buFont typeface="Arial" pitchFamily="34" charset="0"/>
              <a:buChar char="•"/>
            </a:pPr>
            <a:r>
              <a:rPr lang="en-US" dirty="0">
                <a:solidFill>
                  <a:srgbClr val="FF0000"/>
                </a:solidFill>
                <a:latin typeface="Bookman Old Style" pitchFamily="18" charset="0"/>
              </a:rPr>
              <a:t> Security – </a:t>
            </a:r>
            <a:r>
              <a:rPr lang="en-US" dirty="0">
                <a:latin typeface="Bookman Old Style" pitchFamily="18" charset="0"/>
              </a:rPr>
              <a:t>Combination of security algorithms.</a:t>
            </a:r>
          </a:p>
        </p:txBody>
      </p:sp>
    </p:spTree>
    <p:extLst>
      <p:ext uri="{BB962C8B-B14F-4D97-AF65-F5344CB8AC3E}">
        <p14:creationId xmlns:p14="http://schemas.microsoft.com/office/powerpoint/2010/main" val="1814471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1"/>
            <a:ext cx="8534400" cy="457199"/>
          </a:xfrm>
        </p:spPr>
        <p:txBody>
          <a:bodyPr>
            <a:noAutofit/>
          </a:bodyPr>
          <a:lstStyle/>
          <a:p>
            <a:r>
              <a:rPr lang="en-US" sz="2000" b="1" dirty="0">
                <a:solidFill>
                  <a:srgbClr val="FF0000"/>
                </a:solidFill>
                <a:latin typeface="Bookman Old Style" pitchFamily="18" charset="0"/>
              </a:rPr>
              <a:t>Deployment Models </a:t>
            </a:r>
          </a:p>
        </p:txBody>
      </p:sp>
      <p:sp>
        <p:nvSpPr>
          <p:cNvPr id="3" name="Subtitle 2"/>
          <p:cNvSpPr>
            <a:spLocks noGrp="1"/>
          </p:cNvSpPr>
          <p:nvPr>
            <p:ph type="subTitle" idx="1"/>
          </p:nvPr>
        </p:nvSpPr>
        <p:spPr>
          <a:xfrm>
            <a:off x="304800" y="914400"/>
            <a:ext cx="8534400" cy="5943600"/>
          </a:xfrm>
        </p:spPr>
        <p:txBody>
          <a:bodyPr>
            <a:normAutofit/>
          </a:bodyPr>
          <a:lstStyle/>
          <a:p>
            <a:pPr algn="just"/>
            <a:endParaRPr lang="en-US" sz="1800" dirty="0">
              <a:solidFill>
                <a:schemeClr val="tx1"/>
              </a:solidFill>
              <a:latin typeface="Bookman Old Style" pitchFamily="18" charset="0"/>
            </a:endParaRPr>
          </a:p>
          <a:p>
            <a:pPr algn="just"/>
            <a:endParaRPr lang="en-US" sz="1800" dirty="0">
              <a:solidFill>
                <a:schemeClr val="tx1"/>
              </a:solidFill>
              <a:latin typeface="Bookman Old Style" pitchFamily="18" charset="0"/>
            </a:endParaRPr>
          </a:p>
        </p:txBody>
      </p:sp>
      <p:sp>
        <p:nvSpPr>
          <p:cNvPr id="6" name="Rectangle 5"/>
          <p:cNvSpPr/>
          <p:nvPr/>
        </p:nvSpPr>
        <p:spPr>
          <a:xfrm>
            <a:off x="457200" y="914400"/>
            <a:ext cx="8229600" cy="6370975"/>
          </a:xfrm>
          <a:prstGeom prst="rect">
            <a:avLst/>
          </a:prstGeom>
        </p:spPr>
        <p:txBody>
          <a:bodyPr wrap="square">
            <a:spAutoFit/>
          </a:bodyPr>
          <a:lstStyle/>
          <a:p>
            <a:pPr algn="ctr"/>
            <a:endParaRPr lang="en-US" dirty="0">
              <a:latin typeface="Bookman Old Style" pitchFamily="18" charset="0"/>
            </a:endParaRPr>
          </a:p>
          <a:p>
            <a:pPr algn="just"/>
            <a:endParaRPr lang="en-US" dirty="0">
              <a:latin typeface="Bookman Old Style" pitchFamily="18" charset="0"/>
            </a:endParaRPr>
          </a:p>
          <a:p>
            <a:pPr algn="just"/>
            <a:endParaRPr lang="en-US" dirty="0">
              <a:latin typeface="Bookman Old Style" pitchFamily="18" charset="0"/>
            </a:endParaRPr>
          </a:p>
          <a:p>
            <a:pPr algn="just"/>
            <a:endParaRPr lang="en-US" dirty="0">
              <a:latin typeface="Bookman Old Style" pitchFamily="18" charset="0"/>
            </a:endParaRPr>
          </a:p>
          <a:p>
            <a:pPr algn="just"/>
            <a:endParaRPr lang="en-US" dirty="0">
              <a:latin typeface="Bookman Old Style" pitchFamily="18" charset="0"/>
            </a:endParaRPr>
          </a:p>
          <a:p>
            <a:pPr algn="just"/>
            <a:endParaRPr lang="en-US" dirty="0">
              <a:latin typeface="Bookman Old Style" pitchFamily="18" charset="0"/>
            </a:endParaRPr>
          </a:p>
          <a:p>
            <a:pPr algn="just"/>
            <a:endParaRPr lang="en-US" dirty="0">
              <a:latin typeface="Bookman Old Style" pitchFamily="18" charset="0"/>
            </a:endParaRPr>
          </a:p>
          <a:p>
            <a:pPr algn="just"/>
            <a:endParaRPr lang="en-US" dirty="0">
              <a:latin typeface="Bookman Old Style" pitchFamily="18" charset="0"/>
            </a:endParaRPr>
          </a:p>
          <a:p>
            <a:pPr algn="just"/>
            <a:endParaRPr lang="en-US" dirty="0">
              <a:latin typeface="Bookman Old Style" pitchFamily="18" charset="0"/>
            </a:endParaRPr>
          </a:p>
          <a:p>
            <a:pPr algn="just"/>
            <a:endParaRPr lang="en-US" dirty="0">
              <a:latin typeface="Bookman Old Style" pitchFamily="18" charset="0"/>
            </a:endParaRPr>
          </a:p>
          <a:p>
            <a:pPr algn="just"/>
            <a:r>
              <a:rPr lang="en-US" sz="1500" b="1" dirty="0">
                <a:latin typeface="Bookman Old Style" pitchFamily="18" charset="0"/>
              </a:rPr>
              <a:t>Public Cloud:</a:t>
            </a:r>
          </a:p>
          <a:p>
            <a:pPr algn="just"/>
            <a:r>
              <a:rPr lang="en-US" sz="1500" dirty="0">
                <a:latin typeface="Bookman Old Style" pitchFamily="18" charset="0"/>
              </a:rPr>
              <a:t>A cloud is called a "public cloud" when the services are rendered over a network that is open for public use. Public cloud services may be free.</a:t>
            </a:r>
          </a:p>
          <a:p>
            <a:pPr algn="just"/>
            <a:r>
              <a:rPr lang="en-US" sz="1500" b="1" dirty="0">
                <a:latin typeface="Bookman Old Style" pitchFamily="18" charset="0"/>
              </a:rPr>
              <a:t>Private cloud:</a:t>
            </a:r>
          </a:p>
          <a:p>
            <a:pPr algn="just"/>
            <a:r>
              <a:rPr lang="en-US" sz="1500" dirty="0">
                <a:latin typeface="Bookman Old Style" pitchFamily="18" charset="0"/>
              </a:rPr>
              <a:t>Private cloud is cloud infrastructure operated solely for a single organization, whether managed internally or by a third-party, and hosted either internally or externally.</a:t>
            </a:r>
          </a:p>
          <a:p>
            <a:pPr algn="just"/>
            <a:r>
              <a:rPr lang="en-US" sz="1500" b="1" dirty="0">
                <a:latin typeface="Bookman Old Style" pitchFamily="18" charset="0"/>
              </a:rPr>
              <a:t>Community Cloud: </a:t>
            </a:r>
            <a:r>
              <a:rPr lang="en-US" sz="1500" dirty="0">
                <a:latin typeface="Bookman Old Style" pitchFamily="18" charset="0"/>
              </a:rPr>
              <a:t>Group of individual or organization working on similar task.</a:t>
            </a:r>
          </a:p>
          <a:p>
            <a:pPr algn="just"/>
            <a:r>
              <a:rPr lang="en-US" sz="1500" dirty="0" err="1">
                <a:latin typeface="Bookman Old Style" pitchFamily="18" charset="0"/>
              </a:rPr>
              <a:t>Eg</a:t>
            </a:r>
            <a:r>
              <a:rPr lang="en-US" sz="1500" dirty="0">
                <a:latin typeface="Bookman Old Style" pitchFamily="18" charset="0"/>
              </a:rPr>
              <a:t>: University College(Attendance), SBH, SBI Application, Railway Reservation system</a:t>
            </a:r>
          </a:p>
          <a:p>
            <a:pPr algn="just"/>
            <a:r>
              <a:rPr lang="en-US" sz="1500" b="1" dirty="0">
                <a:latin typeface="Bookman Old Style" pitchFamily="18" charset="0"/>
              </a:rPr>
              <a:t>Hybrid Cloud:</a:t>
            </a:r>
          </a:p>
          <a:p>
            <a:pPr algn="just"/>
            <a:r>
              <a:rPr lang="en-US" sz="1500" dirty="0">
                <a:latin typeface="Bookman Old Style" pitchFamily="18" charset="0"/>
              </a:rPr>
              <a:t>Hybrid cloud is a composition of two or more clouds (private, community or public) that remain distinct entities but are bound together, offering the benefits of multiple deployment models. Hybrid cloud can also mean the ability to connect collocation, managed and/or dedicated services with cloud resources.</a:t>
            </a:r>
          </a:p>
          <a:p>
            <a:pPr algn="just"/>
            <a:endParaRPr lang="en-US" dirty="0">
              <a:latin typeface="Bookman Old Style" pitchFamily="18" charset="0"/>
            </a:endParaRPr>
          </a:p>
        </p:txBody>
      </p:sp>
      <p:pic>
        <p:nvPicPr>
          <p:cNvPr id="2050" name="Picture 2" descr="D:\CC\CC MCA JNTUH\Cloud_computing_types.svg.png"/>
          <p:cNvPicPr>
            <a:picLocks noChangeAspect="1" noChangeArrowheads="1"/>
          </p:cNvPicPr>
          <p:nvPr/>
        </p:nvPicPr>
        <p:blipFill>
          <a:blip r:embed="rId2" cstate="print"/>
          <a:srcRect/>
          <a:stretch>
            <a:fillRect/>
          </a:stretch>
        </p:blipFill>
        <p:spPr bwMode="auto">
          <a:xfrm>
            <a:off x="2438400" y="838200"/>
            <a:ext cx="4572000" cy="2743200"/>
          </a:xfrm>
          <a:prstGeom prst="rect">
            <a:avLst/>
          </a:prstGeom>
          <a:noFill/>
        </p:spPr>
      </p:pic>
    </p:spTree>
    <p:extLst>
      <p:ext uri="{BB962C8B-B14F-4D97-AF65-F5344CB8AC3E}">
        <p14:creationId xmlns:p14="http://schemas.microsoft.com/office/powerpoint/2010/main" val="1588401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D89F01-2C9B-E22D-8F6E-8355FE392275}"/>
              </a:ext>
            </a:extLst>
          </p:cNvPr>
          <p:cNvSpPr>
            <a:spLocks noGrp="1"/>
          </p:cNvSpPr>
          <p:nvPr>
            <p:ph idx="1"/>
          </p:nvPr>
        </p:nvSpPr>
        <p:spPr>
          <a:xfrm>
            <a:off x="23567" y="-13355"/>
            <a:ext cx="8839200" cy="6553200"/>
          </a:xfrm>
        </p:spPr>
        <p:txBody>
          <a:bodyPr/>
          <a:lstStyle/>
          <a:p>
            <a:pPr marL="0" indent="0" algn="ctr">
              <a:buNone/>
            </a:pPr>
            <a:r>
              <a:rPr lang="en-US" b="0" i="0" dirty="0">
                <a:solidFill>
                  <a:srgbClr val="FF0000"/>
                </a:solidFill>
                <a:effectLst/>
                <a:latin typeface="erdana"/>
              </a:rPr>
              <a:t>Cloud Service Models</a:t>
            </a:r>
          </a:p>
          <a:p>
            <a:pPr algn="just"/>
            <a:r>
              <a:rPr lang="en-US" b="0" i="0" dirty="0">
                <a:solidFill>
                  <a:srgbClr val="333333"/>
                </a:solidFill>
                <a:effectLst/>
                <a:latin typeface="inter-regular"/>
              </a:rPr>
              <a:t>There are the following three types of cloud service models -</a:t>
            </a:r>
          </a:p>
          <a:p>
            <a:pPr algn="just">
              <a:buFont typeface="+mj-lt"/>
              <a:buAutoNum type="arabicPeriod"/>
            </a:pPr>
            <a:r>
              <a:rPr lang="en-US" b="0" i="0" strike="noStrike" dirty="0">
                <a:solidFill>
                  <a:srgbClr val="008000"/>
                </a:solidFill>
                <a:effectLst/>
                <a:latin typeface="inter-regular"/>
                <a:hlinkClick r:id="rId2"/>
              </a:rPr>
              <a:t>Infrastructure</a:t>
            </a:r>
            <a:r>
              <a:rPr lang="en-US" b="0" i="0" u="sng" strike="noStrike" dirty="0">
                <a:solidFill>
                  <a:srgbClr val="008000"/>
                </a:solidFill>
                <a:effectLst/>
                <a:latin typeface="inter-regular"/>
                <a:hlinkClick r:id="rId2"/>
              </a:rPr>
              <a:t> as a Service (IaaS)</a:t>
            </a:r>
            <a:endParaRPr lang="en-US" b="0" i="0" u="sng" dirty="0">
              <a:solidFill>
                <a:srgbClr val="000000"/>
              </a:solidFill>
              <a:effectLst/>
              <a:latin typeface="inter-regular"/>
            </a:endParaRPr>
          </a:p>
          <a:p>
            <a:pPr algn="just">
              <a:buFont typeface="+mj-lt"/>
              <a:buAutoNum type="arabicPeriod"/>
            </a:pPr>
            <a:r>
              <a:rPr lang="en-US" b="0" i="0" u="sng" strike="noStrike" dirty="0">
                <a:solidFill>
                  <a:srgbClr val="008000"/>
                </a:solidFill>
                <a:effectLst/>
                <a:latin typeface="inter-regular"/>
                <a:hlinkClick r:id="rId3"/>
              </a:rPr>
              <a:t>Platform as a Service (PaaS)</a:t>
            </a:r>
            <a:endParaRPr lang="en-US" b="0" i="0" u="sng" dirty="0">
              <a:solidFill>
                <a:srgbClr val="000000"/>
              </a:solidFill>
              <a:effectLst/>
              <a:latin typeface="inter-regular"/>
            </a:endParaRPr>
          </a:p>
          <a:p>
            <a:pPr algn="just">
              <a:buFont typeface="+mj-lt"/>
              <a:buAutoNum type="arabicPeriod"/>
            </a:pPr>
            <a:r>
              <a:rPr lang="en-US" b="0" i="0" u="sng" strike="noStrike" dirty="0">
                <a:solidFill>
                  <a:srgbClr val="008000"/>
                </a:solidFill>
                <a:effectLst/>
                <a:latin typeface="inter-regular"/>
                <a:hlinkClick r:id="rId4"/>
              </a:rPr>
              <a:t>Software as a Service (SaaS)</a:t>
            </a:r>
            <a:endParaRPr lang="en-US" b="0" i="0" u="sng" dirty="0">
              <a:solidFill>
                <a:srgbClr val="000000"/>
              </a:solidFill>
              <a:effectLst/>
              <a:latin typeface="inter-regular"/>
            </a:endParaRPr>
          </a:p>
          <a:p>
            <a:endParaRPr lang="en-IN" dirty="0"/>
          </a:p>
        </p:txBody>
      </p:sp>
      <p:pic>
        <p:nvPicPr>
          <p:cNvPr id="1026" name="Picture 2" descr="Cloud Service Models">
            <a:extLst>
              <a:ext uri="{FF2B5EF4-FFF2-40B4-BE49-F238E27FC236}">
                <a16:creationId xmlns:a16="http://schemas.microsoft.com/office/drawing/2014/main" id="{37F9A6DB-4AA6-075B-2BD6-F70897C217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581400"/>
            <a:ext cx="3095134" cy="276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851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A09029-3AA5-969D-A2C4-D6F85CB83184}"/>
              </a:ext>
            </a:extLst>
          </p:cNvPr>
          <p:cNvSpPr>
            <a:spLocks noGrp="1"/>
          </p:cNvSpPr>
          <p:nvPr>
            <p:ph idx="1"/>
          </p:nvPr>
        </p:nvSpPr>
        <p:spPr>
          <a:xfrm>
            <a:off x="152400" y="152400"/>
            <a:ext cx="8839200" cy="6629400"/>
          </a:xfrm>
        </p:spPr>
        <p:txBody>
          <a:bodyPr>
            <a:normAutofit fontScale="92500" lnSpcReduction="20000"/>
          </a:bodyPr>
          <a:lstStyle/>
          <a:p>
            <a:pPr marL="0" indent="0" algn="ctr">
              <a:buNone/>
            </a:pPr>
            <a:r>
              <a:rPr lang="en-US" sz="3900" b="0" i="0" dirty="0">
                <a:solidFill>
                  <a:srgbClr val="FF0000"/>
                </a:solidFill>
                <a:effectLst/>
                <a:latin typeface="erdana"/>
              </a:rPr>
              <a:t>Infrastructure as a Service (IaaS)</a:t>
            </a:r>
          </a:p>
          <a:p>
            <a:pPr algn="just"/>
            <a:r>
              <a:rPr lang="en-US" b="0" i="0" dirty="0">
                <a:solidFill>
                  <a:srgbClr val="333333"/>
                </a:solidFill>
                <a:effectLst/>
                <a:latin typeface="inter-regular"/>
              </a:rPr>
              <a:t>IaaS is also known as </a:t>
            </a:r>
            <a:r>
              <a:rPr lang="en-US" b="1" i="0" dirty="0">
                <a:solidFill>
                  <a:srgbClr val="333333"/>
                </a:solidFill>
                <a:effectLst/>
                <a:latin typeface="inter-bold"/>
              </a:rPr>
              <a:t>Hardware as a Service (</a:t>
            </a:r>
            <a:r>
              <a:rPr lang="en-US" b="1" i="0" dirty="0" err="1">
                <a:solidFill>
                  <a:srgbClr val="333333"/>
                </a:solidFill>
                <a:effectLst/>
                <a:latin typeface="inter-bold"/>
              </a:rPr>
              <a:t>HaaS</a:t>
            </a:r>
            <a:r>
              <a:rPr lang="en-US" b="1" i="0" dirty="0">
                <a:solidFill>
                  <a:srgbClr val="333333"/>
                </a:solidFill>
                <a:effectLst/>
                <a:latin typeface="inter-bold"/>
              </a:rPr>
              <a:t>)</a:t>
            </a:r>
            <a:r>
              <a:rPr lang="en-US" b="0" i="0" dirty="0">
                <a:solidFill>
                  <a:srgbClr val="333333"/>
                </a:solidFill>
                <a:effectLst/>
                <a:latin typeface="inter-regular"/>
              </a:rPr>
              <a:t>. It is a computing infrastructure managed over the internet. The main advantage of using IaaS is that it helps users to avoid the cost and complexity of purchasing and managing the physical servers.</a:t>
            </a:r>
          </a:p>
          <a:p>
            <a:pPr marL="0" indent="0" algn="ctr">
              <a:buNone/>
            </a:pPr>
            <a:r>
              <a:rPr lang="en-US" b="0" i="0" dirty="0">
                <a:solidFill>
                  <a:srgbClr val="FF0000"/>
                </a:solidFill>
                <a:effectLst/>
                <a:latin typeface="erdana"/>
              </a:rPr>
              <a:t>Characteristics of IaaS</a:t>
            </a:r>
          </a:p>
          <a:p>
            <a:pPr algn="just">
              <a:buFont typeface="Arial" panose="020B0604020202020204" pitchFamily="34" charset="0"/>
              <a:buChar char="•"/>
            </a:pPr>
            <a:r>
              <a:rPr lang="en-US" b="0" i="0" dirty="0">
                <a:solidFill>
                  <a:srgbClr val="000000"/>
                </a:solidFill>
                <a:effectLst/>
                <a:latin typeface="inter-regular"/>
              </a:rPr>
              <a:t>Resources are available as a service</a:t>
            </a:r>
          </a:p>
          <a:p>
            <a:pPr algn="just">
              <a:buFont typeface="Arial" panose="020B0604020202020204" pitchFamily="34" charset="0"/>
              <a:buChar char="•"/>
            </a:pPr>
            <a:r>
              <a:rPr lang="en-US" b="0" i="0" dirty="0">
                <a:solidFill>
                  <a:srgbClr val="000000"/>
                </a:solidFill>
                <a:effectLst/>
                <a:latin typeface="inter-regular"/>
              </a:rPr>
              <a:t>Services are highly scalable</a:t>
            </a:r>
          </a:p>
          <a:p>
            <a:pPr algn="just">
              <a:buFont typeface="Arial" panose="020B0604020202020204" pitchFamily="34" charset="0"/>
              <a:buChar char="•"/>
            </a:pPr>
            <a:r>
              <a:rPr lang="en-US" b="0" i="0" dirty="0">
                <a:solidFill>
                  <a:srgbClr val="000000"/>
                </a:solidFill>
                <a:effectLst/>
                <a:latin typeface="inter-regular"/>
              </a:rPr>
              <a:t>Dynamic and flexible</a:t>
            </a:r>
          </a:p>
          <a:p>
            <a:pPr algn="just">
              <a:buFont typeface="Arial" panose="020B0604020202020204" pitchFamily="34" charset="0"/>
              <a:buChar char="•"/>
            </a:pPr>
            <a:r>
              <a:rPr lang="en-US" b="0" i="0" dirty="0">
                <a:solidFill>
                  <a:srgbClr val="000000"/>
                </a:solidFill>
                <a:effectLst/>
                <a:latin typeface="inter-regular"/>
              </a:rPr>
              <a:t>GUI and API-based access</a:t>
            </a:r>
          </a:p>
          <a:p>
            <a:pPr algn="just">
              <a:buFont typeface="Arial" panose="020B0604020202020204" pitchFamily="34" charset="0"/>
              <a:buChar char="•"/>
            </a:pPr>
            <a:r>
              <a:rPr lang="en-US" b="0" i="0" dirty="0">
                <a:solidFill>
                  <a:srgbClr val="000000"/>
                </a:solidFill>
                <a:effectLst/>
                <a:latin typeface="inter-regular"/>
              </a:rPr>
              <a:t>Automated administrative tasks</a:t>
            </a:r>
          </a:p>
          <a:p>
            <a:pPr algn="just"/>
            <a:r>
              <a:rPr lang="en-US" b="1" i="0" dirty="0">
                <a:solidFill>
                  <a:srgbClr val="333333"/>
                </a:solidFill>
                <a:effectLst/>
                <a:latin typeface="inter-bold"/>
              </a:rPr>
              <a:t>Example:</a:t>
            </a:r>
            <a:r>
              <a:rPr lang="en-US" b="0" i="0" dirty="0">
                <a:solidFill>
                  <a:srgbClr val="333333"/>
                </a:solidFill>
                <a:effectLst/>
                <a:latin typeface="inter-regular"/>
              </a:rPr>
              <a:t> </a:t>
            </a:r>
            <a:r>
              <a:rPr lang="en-US" b="0" i="0" dirty="0" err="1">
                <a:solidFill>
                  <a:srgbClr val="333333"/>
                </a:solidFill>
                <a:effectLst/>
                <a:latin typeface="inter-regular"/>
              </a:rPr>
              <a:t>DigitalOcean</a:t>
            </a:r>
            <a:r>
              <a:rPr lang="en-US" b="0" i="0" dirty="0">
                <a:solidFill>
                  <a:srgbClr val="333333"/>
                </a:solidFill>
                <a:effectLst/>
                <a:latin typeface="inter-regular"/>
              </a:rPr>
              <a:t>, </a:t>
            </a:r>
            <a:r>
              <a:rPr lang="en-US" b="0" i="0" dirty="0" err="1">
                <a:solidFill>
                  <a:srgbClr val="333333"/>
                </a:solidFill>
                <a:effectLst/>
                <a:latin typeface="inter-regular"/>
              </a:rPr>
              <a:t>Linode</a:t>
            </a:r>
            <a:r>
              <a:rPr lang="en-US" b="0" i="0" dirty="0">
                <a:solidFill>
                  <a:srgbClr val="333333"/>
                </a:solidFill>
                <a:effectLst/>
                <a:latin typeface="inter-regular"/>
              </a:rPr>
              <a:t>, Amazon Web Services (AWS), Microsoft Azure, Google Compute Engine (GCE), Rackspace, and Cisco </a:t>
            </a:r>
            <a:r>
              <a:rPr lang="en-US" b="0" i="0" dirty="0" err="1">
                <a:solidFill>
                  <a:srgbClr val="333333"/>
                </a:solidFill>
                <a:effectLst/>
                <a:latin typeface="inter-regular"/>
              </a:rPr>
              <a:t>Metacloud</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3165619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507604-6465-64B6-8C13-A98DD1E71893}"/>
              </a:ext>
            </a:extLst>
          </p:cNvPr>
          <p:cNvSpPr>
            <a:spLocks noGrp="1"/>
          </p:cNvSpPr>
          <p:nvPr>
            <p:ph idx="1"/>
          </p:nvPr>
        </p:nvSpPr>
        <p:spPr>
          <a:xfrm>
            <a:off x="152400" y="152400"/>
            <a:ext cx="8839200" cy="6705600"/>
          </a:xfrm>
        </p:spPr>
        <p:txBody>
          <a:bodyPr>
            <a:normAutofit fontScale="92500" lnSpcReduction="20000"/>
          </a:bodyPr>
          <a:lstStyle/>
          <a:p>
            <a:pPr marL="0" indent="0" algn="ctr">
              <a:buNone/>
            </a:pPr>
            <a:r>
              <a:rPr lang="en-US" b="0" i="0" dirty="0">
                <a:solidFill>
                  <a:srgbClr val="FF0000"/>
                </a:solidFill>
                <a:effectLst/>
                <a:latin typeface="erdana"/>
              </a:rPr>
              <a:t>Platform as a Service (PaaS)</a:t>
            </a:r>
          </a:p>
          <a:p>
            <a:pPr algn="just"/>
            <a:r>
              <a:rPr lang="en-US" b="0" i="0" dirty="0">
                <a:solidFill>
                  <a:srgbClr val="333333"/>
                </a:solidFill>
                <a:effectLst/>
                <a:latin typeface="inter-regular"/>
              </a:rPr>
              <a:t>PaaS cloud computing platform is created for the programmer to develop, test, run, and manage the applications.</a:t>
            </a:r>
          </a:p>
          <a:p>
            <a:pPr marL="0" indent="0" algn="ctr">
              <a:buNone/>
            </a:pPr>
            <a:r>
              <a:rPr lang="en-US" b="0" i="0" dirty="0">
                <a:solidFill>
                  <a:srgbClr val="FF0000"/>
                </a:solidFill>
                <a:effectLst/>
                <a:latin typeface="erdana"/>
              </a:rPr>
              <a:t>Characteristics of PaaS</a:t>
            </a:r>
          </a:p>
          <a:p>
            <a:pPr algn="just">
              <a:buFont typeface="Arial" panose="020B0604020202020204" pitchFamily="34" charset="0"/>
              <a:buChar char="•"/>
            </a:pPr>
            <a:r>
              <a:rPr lang="en-US" b="0" i="0" dirty="0">
                <a:solidFill>
                  <a:srgbClr val="000000"/>
                </a:solidFill>
                <a:effectLst/>
                <a:latin typeface="inter-regular"/>
              </a:rPr>
              <a:t>Accessible to various users via the same development application.</a:t>
            </a:r>
          </a:p>
          <a:p>
            <a:pPr algn="just">
              <a:buFont typeface="Arial" panose="020B0604020202020204" pitchFamily="34" charset="0"/>
              <a:buChar char="•"/>
            </a:pPr>
            <a:r>
              <a:rPr lang="en-US" b="0" i="0" dirty="0">
                <a:solidFill>
                  <a:srgbClr val="000000"/>
                </a:solidFill>
                <a:effectLst/>
                <a:latin typeface="inter-regular"/>
              </a:rPr>
              <a:t>Integrates with web services and databases.</a:t>
            </a:r>
          </a:p>
          <a:p>
            <a:pPr algn="just">
              <a:buFont typeface="Arial" panose="020B0604020202020204" pitchFamily="34" charset="0"/>
              <a:buChar char="•"/>
            </a:pPr>
            <a:r>
              <a:rPr lang="en-US" b="0" i="0" dirty="0">
                <a:solidFill>
                  <a:srgbClr val="000000"/>
                </a:solidFill>
                <a:effectLst/>
                <a:latin typeface="inter-regular"/>
              </a:rPr>
              <a:t>Builds on virtualization technology, so resources can easily be </a:t>
            </a:r>
            <a:r>
              <a:rPr lang="en-US" b="0" i="0" dirty="0">
                <a:solidFill>
                  <a:srgbClr val="FF0000"/>
                </a:solidFill>
                <a:effectLst/>
                <a:latin typeface="inter-regular"/>
              </a:rPr>
              <a:t>scaled up or down </a:t>
            </a:r>
            <a:r>
              <a:rPr lang="en-US" b="0" i="0" dirty="0">
                <a:solidFill>
                  <a:srgbClr val="000000"/>
                </a:solidFill>
                <a:effectLst/>
                <a:latin typeface="inter-regular"/>
              </a:rPr>
              <a:t>as per the organization's need.</a:t>
            </a:r>
          </a:p>
          <a:p>
            <a:pPr algn="just">
              <a:buFont typeface="Arial" panose="020B0604020202020204" pitchFamily="34" charset="0"/>
              <a:buChar char="•"/>
            </a:pPr>
            <a:r>
              <a:rPr lang="en-US" b="0" i="0" dirty="0">
                <a:solidFill>
                  <a:srgbClr val="000000"/>
                </a:solidFill>
                <a:effectLst/>
                <a:latin typeface="inter-regular"/>
              </a:rPr>
              <a:t>Support multiple languages and frameworks.</a:t>
            </a:r>
          </a:p>
          <a:p>
            <a:pPr algn="just">
              <a:buFont typeface="Arial" panose="020B0604020202020204" pitchFamily="34" charset="0"/>
              <a:buChar char="•"/>
            </a:pPr>
            <a:r>
              <a:rPr lang="en-US" b="0" i="0" dirty="0">
                <a:solidFill>
                  <a:srgbClr val="000000"/>
                </a:solidFill>
                <a:effectLst/>
                <a:latin typeface="inter-regular"/>
              </a:rPr>
              <a:t>Provides an ability to "</a:t>
            </a:r>
            <a:r>
              <a:rPr lang="en-US" b="1" i="0" dirty="0">
                <a:solidFill>
                  <a:srgbClr val="000000"/>
                </a:solidFill>
                <a:effectLst/>
                <a:latin typeface="inter-bold"/>
              </a:rPr>
              <a:t>Auto-scale</a:t>
            </a:r>
            <a:r>
              <a:rPr lang="en-US" b="0" i="0" dirty="0">
                <a:solidFill>
                  <a:srgbClr val="000000"/>
                </a:solidFill>
                <a:effectLst/>
                <a:latin typeface="inter-regular"/>
              </a:rPr>
              <a:t>".</a:t>
            </a:r>
          </a:p>
          <a:p>
            <a:pPr algn="just"/>
            <a:r>
              <a:rPr lang="en-US" b="1" i="0" dirty="0">
                <a:solidFill>
                  <a:srgbClr val="333333"/>
                </a:solidFill>
                <a:effectLst/>
                <a:latin typeface="inter-bold"/>
              </a:rPr>
              <a:t>Example:</a:t>
            </a:r>
            <a:r>
              <a:rPr lang="en-US" b="0" i="0" dirty="0">
                <a:solidFill>
                  <a:srgbClr val="333333"/>
                </a:solidFill>
                <a:effectLst/>
                <a:latin typeface="inter-regular"/>
              </a:rPr>
              <a:t> AWS Elastic Beanstalk, Windows Azure, Heroku, Force.com, Google App Engine, Apache Stratos, Magento Commerce Cloud, and OpenShift.</a:t>
            </a:r>
          </a:p>
          <a:p>
            <a:endParaRPr lang="en-IN" dirty="0"/>
          </a:p>
        </p:txBody>
      </p:sp>
    </p:spTree>
    <p:extLst>
      <p:ext uri="{BB962C8B-B14F-4D97-AF65-F5344CB8AC3E}">
        <p14:creationId xmlns:p14="http://schemas.microsoft.com/office/powerpoint/2010/main" val="1339211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7B9858-77A5-5C28-C69E-DF05D51C5F89}"/>
              </a:ext>
            </a:extLst>
          </p:cNvPr>
          <p:cNvSpPr>
            <a:spLocks noGrp="1"/>
          </p:cNvSpPr>
          <p:nvPr>
            <p:ph idx="1"/>
          </p:nvPr>
        </p:nvSpPr>
        <p:spPr>
          <a:xfrm>
            <a:off x="76200" y="152400"/>
            <a:ext cx="8991600" cy="6553200"/>
          </a:xfrm>
        </p:spPr>
        <p:txBody>
          <a:bodyPr>
            <a:normAutofit fontScale="85000" lnSpcReduction="10000"/>
          </a:bodyPr>
          <a:lstStyle/>
          <a:p>
            <a:pPr marL="0" indent="0" algn="ctr">
              <a:buNone/>
            </a:pPr>
            <a:r>
              <a:rPr lang="en-US" sz="4200" b="0" i="0" dirty="0">
                <a:solidFill>
                  <a:srgbClr val="FF0000"/>
                </a:solidFill>
                <a:effectLst/>
                <a:latin typeface="erdana"/>
              </a:rPr>
              <a:t>Software as a Service (SaaS)</a:t>
            </a:r>
          </a:p>
          <a:p>
            <a:pPr algn="just"/>
            <a:r>
              <a:rPr lang="en-US" b="0" i="0" dirty="0">
                <a:solidFill>
                  <a:srgbClr val="333333"/>
                </a:solidFill>
                <a:effectLst/>
                <a:latin typeface="inter-regular"/>
              </a:rPr>
              <a:t>SaaS is also known as "</a:t>
            </a:r>
            <a:r>
              <a:rPr lang="en-US" b="1" i="0" dirty="0">
                <a:solidFill>
                  <a:srgbClr val="333333"/>
                </a:solidFill>
                <a:effectLst/>
                <a:latin typeface="inter-bold"/>
              </a:rPr>
              <a:t>on-demand software</a:t>
            </a:r>
            <a:r>
              <a:rPr lang="en-US" b="0" i="0" dirty="0">
                <a:solidFill>
                  <a:srgbClr val="333333"/>
                </a:solidFill>
                <a:effectLst/>
                <a:latin typeface="inter-regular"/>
              </a:rPr>
              <a:t>". It is a software in which the applications are hosted by a cloud service provider. Users can access these applications with the help of internet connection and web browser.</a:t>
            </a:r>
          </a:p>
          <a:p>
            <a:pPr marL="0" indent="0" algn="ctr">
              <a:buNone/>
            </a:pPr>
            <a:r>
              <a:rPr lang="en-US" sz="3800" b="0" i="0" dirty="0">
                <a:solidFill>
                  <a:srgbClr val="FF0000"/>
                </a:solidFill>
                <a:effectLst/>
                <a:latin typeface="erdana"/>
              </a:rPr>
              <a:t>Characteristics of SaaS</a:t>
            </a:r>
          </a:p>
          <a:p>
            <a:pPr algn="just">
              <a:buFont typeface="Arial" panose="020B0604020202020204" pitchFamily="34" charset="0"/>
              <a:buChar char="•"/>
            </a:pPr>
            <a:r>
              <a:rPr lang="en-US" b="0" i="0" dirty="0">
                <a:solidFill>
                  <a:srgbClr val="000000"/>
                </a:solidFill>
                <a:effectLst/>
                <a:latin typeface="inter-regular"/>
              </a:rPr>
              <a:t>Managed from a central location</a:t>
            </a:r>
          </a:p>
          <a:p>
            <a:pPr algn="just">
              <a:buFont typeface="Arial" panose="020B0604020202020204" pitchFamily="34" charset="0"/>
              <a:buChar char="•"/>
            </a:pPr>
            <a:r>
              <a:rPr lang="en-US" b="0" i="0" dirty="0">
                <a:solidFill>
                  <a:srgbClr val="000000"/>
                </a:solidFill>
                <a:effectLst/>
                <a:latin typeface="inter-regular"/>
              </a:rPr>
              <a:t>Hosted on a remote server</a:t>
            </a:r>
          </a:p>
          <a:p>
            <a:pPr algn="just">
              <a:buFont typeface="Arial" panose="020B0604020202020204" pitchFamily="34" charset="0"/>
              <a:buChar char="•"/>
            </a:pPr>
            <a:r>
              <a:rPr lang="en-US" b="0" i="0" dirty="0">
                <a:solidFill>
                  <a:srgbClr val="000000"/>
                </a:solidFill>
                <a:effectLst/>
                <a:latin typeface="inter-regular"/>
              </a:rPr>
              <a:t>Accessible over the internet</a:t>
            </a:r>
          </a:p>
          <a:p>
            <a:pPr algn="just">
              <a:buFont typeface="Arial" panose="020B0604020202020204" pitchFamily="34" charset="0"/>
              <a:buChar char="•"/>
            </a:pPr>
            <a:r>
              <a:rPr lang="en-US" b="0" i="0" dirty="0">
                <a:solidFill>
                  <a:srgbClr val="000000"/>
                </a:solidFill>
                <a:effectLst/>
                <a:latin typeface="inter-regular"/>
              </a:rPr>
              <a:t>Users are not responsible for hardware and software updates. Updates are applied automatically.</a:t>
            </a:r>
          </a:p>
          <a:p>
            <a:pPr algn="just">
              <a:buFont typeface="Arial" panose="020B0604020202020204" pitchFamily="34" charset="0"/>
              <a:buChar char="•"/>
            </a:pPr>
            <a:r>
              <a:rPr lang="en-US" b="0" i="0" dirty="0">
                <a:solidFill>
                  <a:srgbClr val="000000"/>
                </a:solidFill>
                <a:effectLst/>
                <a:latin typeface="inter-regular"/>
              </a:rPr>
              <a:t>The services are purchased on the pay-as-per-use basis</a:t>
            </a:r>
          </a:p>
          <a:p>
            <a:pPr algn="just"/>
            <a:r>
              <a:rPr lang="en-US" b="1" i="0" dirty="0">
                <a:solidFill>
                  <a:srgbClr val="333333"/>
                </a:solidFill>
                <a:effectLst/>
                <a:latin typeface="inter-bold"/>
              </a:rPr>
              <a:t>Example:</a:t>
            </a:r>
            <a:r>
              <a:rPr lang="en-US" b="0" i="0" dirty="0">
                <a:solidFill>
                  <a:srgbClr val="333333"/>
                </a:solidFill>
                <a:effectLst/>
                <a:latin typeface="inter-regular"/>
              </a:rPr>
              <a:t> BigCommerce, Google Apps, Salesforce, Dropbox, </a:t>
            </a:r>
            <a:r>
              <a:rPr lang="en-US" b="0" i="0" dirty="0" err="1">
                <a:solidFill>
                  <a:srgbClr val="333333"/>
                </a:solidFill>
                <a:effectLst/>
                <a:latin typeface="inter-regular"/>
              </a:rPr>
              <a:t>ZenDesk</a:t>
            </a:r>
            <a:r>
              <a:rPr lang="en-US" b="0" i="0" dirty="0">
                <a:solidFill>
                  <a:srgbClr val="333333"/>
                </a:solidFill>
                <a:effectLst/>
                <a:latin typeface="inter-regular"/>
              </a:rPr>
              <a:t>, Cisco WebEx, </a:t>
            </a:r>
            <a:r>
              <a:rPr lang="en-US" b="0" i="0" dirty="0" err="1">
                <a:solidFill>
                  <a:srgbClr val="333333"/>
                </a:solidFill>
                <a:effectLst/>
                <a:latin typeface="inter-regular"/>
              </a:rPr>
              <a:t>ZenDesk</a:t>
            </a:r>
            <a:r>
              <a:rPr lang="en-US" b="0" i="0" dirty="0">
                <a:solidFill>
                  <a:srgbClr val="333333"/>
                </a:solidFill>
                <a:effectLst/>
                <a:latin typeface="inter-regular"/>
              </a:rPr>
              <a:t>, Slack, and GoToMeeting.</a:t>
            </a:r>
          </a:p>
          <a:p>
            <a:endParaRPr lang="en-IN" dirty="0"/>
          </a:p>
        </p:txBody>
      </p:sp>
    </p:spTree>
    <p:extLst>
      <p:ext uri="{BB962C8B-B14F-4D97-AF65-F5344CB8AC3E}">
        <p14:creationId xmlns:p14="http://schemas.microsoft.com/office/powerpoint/2010/main" val="158126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1447800"/>
            <a:ext cx="8229600" cy="4419600"/>
          </a:xfrm>
        </p:spPr>
        <p:txBody>
          <a:bodyPr/>
          <a:lstStyle/>
          <a:p>
            <a:pPr eaLnBrk="1" hangingPunct="1">
              <a:lnSpc>
                <a:spcPct val="80000"/>
              </a:lnSpc>
              <a:buFont typeface="Wingdings 3" pitchFamily="18" charset="2"/>
              <a:buNone/>
            </a:pPr>
            <a:r>
              <a:rPr lang="en-US" sz="1700" b="1">
                <a:solidFill>
                  <a:srgbClr val="FF0000"/>
                </a:solidFill>
              </a:rPr>
              <a:t>Parallel computing: </a:t>
            </a:r>
          </a:p>
          <a:p>
            <a:pPr algn="just" eaLnBrk="1" hangingPunct="1">
              <a:lnSpc>
                <a:spcPct val="80000"/>
              </a:lnSpc>
            </a:pPr>
            <a:r>
              <a:rPr lang="en-US" sz="1700">
                <a:latin typeface="Times New Roman" pitchFamily="18" charset="0"/>
                <a:cs typeface="Times New Roman" pitchFamily="18" charset="0"/>
              </a:rPr>
              <a:t>A Computer with two or more CPU running a parallel program. So independent modules in the program can be run by each CPU simultaneously.</a:t>
            </a:r>
          </a:p>
          <a:p>
            <a:pPr algn="just" eaLnBrk="1" hangingPunct="1">
              <a:lnSpc>
                <a:spcPct val="80000"/>
              </a:lnSpc>
              <a:buFont typeface="Wingdings 3" pitchFamily="18" charset="2"/>
              <a:buNone/>
            </a:pPr>
            <a:endParaRPr lang="en-US" sz="1400"/>
          </a:p>
          <a:p>
            <a:pPr eaLnBrk="1" hangingPunct="1">
              <a:lnSpc>
                <a:spcPct val="80000"/>
              </a:lnSpc>
              <a:buFont typeface="Wingdings 3" pitchFamily="18" charset="2"/>
              <a:buNone/>
            </a:pPr>
            <a:r>
              <a:rPr lang="en-US" sz="1700" b="1">
                <a:solidFill>
                  <a:srgbClr val="FF0000"/>
                </a:solidFill>
              </a:rPr>
              <a:t>Distributed Computing: </a:t>
            </a:r>
          </a:p>
          <a:p>
            <a:pPr eaLnBrk="1" hangingPunct="1">
              <a:lnSpc>
                <a:spcPct val="80000"/>
              </a:lnSpc>
            </a:pPr>
            <a:r>
              <a:rPr lang="en-US" sz="1700">
                <a:latin typeface="Times New Roman" pitchFamily="18" charset="0"/>
                <a:cs typeface="Times New Roman" pitchFamily="18" charset="0"/>
              </a:rPr>
              <a:t>Two or more computers in a Network execute independent modules of a single job.</a:t>
            </a:r>
          </a:p>
          <a:p>
            <a:pPr eaLnBrk="1" hangingPunct="1">
              <a:lnSpc>
                <a:spcPct val="80000"/>
              </a:lnSpc>
            </a:pPr>
            <a:endParaRPr lang="en-US" sz="1700"/>
          </a:p>
          <a:p>
            <a:pPr eaLnBrk="1" hangingPunct="1">
              <a:lnSpc>
                <a:spcPct val="80000"/>
              </a:lnSpc>
              <a:buFont typeface="Wingdings 3" pitchFamily="18" charset="2"/>
              <a:buNone/>
            </a:pPr>
            <a:r>
              <a:rPr lang="en-US" sz="1700" b="1">
                <a:solidFill>
                  <a:srgbClr val="FF0000"/>
                </a:solidFill>
              </a:rPr>
              <a:t>Grid computing:</a:t>
            </a:r>
          </a:p>
          <a:p>
            <a:pPr algn="just" eaLnBrk="1" hangingPunct="1">
              <a:lnSpc>
                <a:spcPct val="80000"/>
              </a:lnSpc>
            </a:pPr>
            <a:r>
              <a:rPr lang="en-US" sz="1700">
                <a:latin typeface="Times New Roman" pitchFamily="18" charset="0"/>
                <a:cs typeface="Times New Roman" pitchFamily="18" charset="0"/>
              </a:rPr>
              <a:t>It is similar to Distributed Computing, computing units can span geographically different locations (WAN). Computing units in different organizations.</a:t>
            </a:r>
          </a:p>
          <a:p>
            <a:pPr eaLnBrk="1" hangingPunct="1">
              <a:lnSpc>
                <a:spcPct val="80000"/>
              </a:lnSpc>
              <a:buFont typeface="Wingdings 3" pitchFamily="18" charset="2"/>
              <a:buNone/>
            </a:pPr>
            <a:endParaRPr lang="en-US" sz="1700"/>
          </a:p>
          <a:p>
            <a:pPr eaLnBrk="1" hangingPunct="1">
              <a:lnSpc>
                <a:spcPct val="80000"/>
              </a:lnSpc>
              <a:buFont typeface="Wingdings 3" pitchFamily="18" charset="2"/>
              <a:buNone/>
            </a:pPr>
            <a:r>
              <a:rPr lang="en-US" sz="1700" b="1">
                <a:solidFill>
                  <a:srgbClr val="FF0000"/>
                </a:solidFill>
              </a:rPr>
              <a:t>Cluster Computing:</a:t>
            </a:r>
          </a:p>
          <a:p>
            <a:pPr algn="just" eaLnBrk="1" hangingPunct="1">
              <a:lnSpc>
                <a:spcPct val="80000"/>
              </a:lnSpc>
            </a:pPr>
            <a:r>
              <a:rPr lang="en-US" sz="1700">
                <a:latin typeface="Times New Roman" pitchFamily="18" charset="0"/>
                <a:cs typeface="Times New Roman" pitchFamily="18" charset="0"/>
              </a:rPr>
              <a:t>It is for failover. Multiple units work in a cluster. All are doing the same job. If one unit fails the other one become active. Or can be load balanced across the cluster.</a:t>
            </a:r>
          </a:p>
        </p:txBody>
      </p:sp>
      <p:sp>
        <p:nvSpPr>
          <p:cNvPr id="2" name="Title 1"/>
          <p:cNvSpPr>
            <a:spLocks noGrp="1"/>
          </p:cNvSpPr>
          <p:nvPr>
            <p:ph type="title"/>
          </p:nvPr>
        </p:nvSpPr>
        <p:spPr/>
        <p:txBody>
          <a:bodyPr>
            <a:normAutofit/>
          </a:bodyPr>
          <a:lstStyle/>
          <a:p>
            <a:pPr algn="ctr" eaLnBrk="1" fontAlgn="auto" hangingPunct="1">
              <a:spcAft>
                <a:spcPts val="0"/>
              </a:spcAft>
              <a:defRPr/>
            </a:pPr>
            <a:r>
              <a:rPr lang="en-US" dirty="0">
                <a:solidFill>
                  <a:srgbClr val="FF0000"/>
                </a:solidFill>
              </a:rPr>
              <a:t>Different  schemes of computing </a:t>
            </a:r>
          </a:p>
        </p:txBody>
      </p:sp>
      <p:sp>
        <p:nvSpPr>
          <p:cNvPr id="4" name="Date Placeholder 3"/>
          <p:cNvSpPr>
            <a:spLocks noGrp="1"/>
          </p:cNvSpPr>
          <p:nvPr>
            <p:ph type="dt" sz="quarter" idx="10"/>
          </p:nvPr>
        </p:nvSpPr>
        <p:spPr/>
        <p:txBody>
          <a:bodyPr/>
          <a:lstStyle/>
          <a:p>
            <a:pPr>
              <a:defRPr/>
            </a:pPr>
            <a:fld id="{EFA0771A-5902-43D5-8C13-63251309A443}" type="datetime1">
              <a:rPr lang="en-US"/>
              <a:pPr>
                <a:defRPr/>
              </a:pPr>
              <a:t>8/4/2023</a:t>
            </a:fld>
            <a:endParaRPr lang="en-US"/>
          </a:p>
        </p:txBody>
      </p:sp>
      <p:sp>
        <p:nvSpPr>
          <p:cNvPr id="5" name="Slide Number Placeholder 4"/>
          <p:cNvSpPr>
            <a:spLocks noGrp="1"/>
          </p:cNvSpPr>
          <p:nvPr>
            <p:ph type="sldNum" sz="quarter" idx="12"/>
          </p:nvPr>
        </p:nvSpPr>
        <p:spPr/>
        <p:txBody>
          <a:bodyPr/>
          <a:lstStyle/>
          <a:p>
            <a:pPr>
              <a:defRPr/>
            </a:pPr>
            <a:fld id="{47E6165E-C299-4BBB-BAE2-6AF406E8ABAD}"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239DCE6-61E7-E59E-3974-506DC486BF37}"/>
              </a:ext>
            </a:extLst>
          </p:cNvPr>
          <p:cNvGraphicFramePr>
            <a:graphicFrameLocks noGrp="1"/>
          </p:cNvGraphicFramePr>
          <p:nvPr>
            <p:ph idx="1"/>
            <p:extLst>
              <p:ext uri="{D42A27DB-BD31-4B8C-83A1-F6EECF244321}">
                <p14:modId xmlns:p14="http://schemas.microsoft.com/office/powerpoint/2010/main" val="376091060"/>
              </p:ext>
            </p:extLst>
          </p:nvPr>
        </p:nvGraphicFramePr>
        <p:xfrm>
          <a:off x="0" y="914400"/>
          <a:ext cx="9144000" cy="5638801"/>
        </p:xfrm>
        <a:graphic>
          <a:graphicData uri="http://schemas.openxmlformats.org/drawingml/2006/table">
            <a:tbl>
              <a:tblPr/>
              <a:tblGrid>
                <a:gridCol w="3048000">
                  <a:extLst>
                    <a:ext uri="{9D8B030D-6E8A-4147-A177-3AD203B41FA5}">
                      <a16:colId xmlns:a16="http://schemas.microsoft.com/office/drawing/2014/main" val="1542572059"/>
                    </a:ext>
                  </a:extLst>
                </a:gridCol>
                <a:gridCol w="3048000">
                  <a:extLst>
                    <a:ext uri="{9D8B030D-6E8A-4147-A177-3AD203B41FA5}">
                      <a16:colId xmlns:a16="http://schemas.microsoft.com/office/drawing/2014/main" val="2977319921"/>
                    </a:ext>
                  </a:extLst>
                </a:gridCol>
                <a:gridCol w="3048000">
                  <a:extLst>
                    <a:ext uri="{9D8B030D-6E8A-4147-A177-3AD203B41FA5}">
                      <a16:colId xmlns:a16="http://schemas.microsoft.com/office/drawing/2014/main" val="462728559"/>
                    </a:ext>
                  </a:extLst>
                </a:gridCol>
              </a:tblGrid>
              <a:tr h="538739">
                <a:tc>
                  <a:txBody>
                    <a:bodyPr/>
                    <a:lstStyle/>
                    <a:p>
                      <a:pPr algn="l" fontAlgn="t"/>
                      <a:r>
                        <a:rPr lang="en-IN">
                          <a:solidFill>
                            <a:srgbClr val="000000"/>
                          </a:solidFill>
                          <a:effectLst/>
                          <a:latin typeface="times new roman" panose="02020603050405020304" pitchFamily="18" charset="0"/>
                        </a:rPr>
                        <a:t>IaaS</a:t>
                      </a:r>
                    </a:p>
                  </a:txBody>
                  <a:tcPr marT="91440" marB="91440">
                    <a:lnL w="7620" cap="flat" cmpd="sng" algn="ctr">
                      <a:solidFill>
                        <a:srgbClr val="60A73F"/>
                      </a:solidFill>
                      <a:prstDash val="solid"/>
                      <a:round/>
                      <a:headEnd type="none" w="med" len="med"/>
                      <a:tailEnd type="none" w="med" len="med"/>
                    </a:lnL>
                    <a:lnR w="7620" cap="flat" cmpd="sng" algn="ctr">
                      <a:solidFill>
                        <a:srgbClr val="60A73F"/>
                      </a:solidFill>
                      <a:prstDash val="solid"/>
                      <a:round/>
                      <a:headEnd type="none" w="med" len="med"/>
                      <a:tailEnd type="none" w="med" len="med"/>
                    </a:lnR>
                    <a:lnT w="7620" cap="flat" cmpd="sng" algn="ctr">
                      <a:solidFill>
                        <a:srgbClr val="60A73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err="1">
                          <a:solidFill>
                            <a:srgbClr val="000000"/>
                          </a:solidFill>
                          <a:effectLst/>
                          <a:latin typeface="times new roman" panose="02020603050405020304" pitchFamily="18" charset="0"/>
                        </a:rPr>
                        <a:t>Paas</a:t>
                      </a:r>
                      <a:endParaRPr lang="en-IN" dirty="0">
                        <a:solidFill>
                          <a:srgbClr val="000000"/>
                        </a:solidFill>
                        <a:effectLst/>
                        <a:latin typeface="times new roman" panose="02020603050405020304" pitchFamily="18" charset="0"/>
                      </a:endParaRPr>
                    </a:p>
                  </a:txBody>
                  <a:tcPr marT="91440" marB="91440">
                    <a:lnL w="7620" cap="flat" cmpd="sng" algn="ctr">
                      <a:solidFill>
                        <a:srgbClr val="60A73F"/>
                      </a:solidFill>
                      <a:prstDash val="solid"/>
                      <a:round/>
                      <a:headEnd type="none" w="med" len="med"/>
                      <a:tailEnd type="none" w="med" len="med"/>
                    </a:lnL>
                    <a:lnR w="7620" cap="flat" cmpd="sng" algn="ctr">
                      <a:solidFill>
                        <a:srgbClr val="60A73F"/>
                      </a:solidFill>
                      <a:prstDash val="solid"/>
                      <a:round/>
                      <a:headEnd type="none" w="med" len="med"/>
                      <a:tailEnd type="none" w="med" len="med"/>
                    </a:lnR>
                    <a:lnT w="7620" cap="flat" cmpd="sng" algn="ctr">
                      <a:solidFill>
                        <a:srgbClr val="60A73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SaaS</a:t>
                      </a:r>
                    </a:p>
                  </a:txBody>
                  <a:tcPr marT="91440" marB="91440">
                    <a:lnL w="7620" cap="flat" cmpd="sng" algn="ctr">
                      <a:solidFill>
                        <a:srgbClr val="60A73F"/>
                      </a:solidFill>
                      <a:prstDash val="solid"/>
                      <a:round/>
                      <a:headEnd type="none" w="med" len="med"/>
                      <a:tailEnd type="none" w="med" len="med"/>
                    </a:lnL>
                    <a:lnR w="7620" cap="flat" cmpd="sng" algn="ctr">
                      <a:solidFill>
                        <a:srgbClr val="60A73F"/>
                      </a:solidFill>
                      <a:prstDash val="solid"/>
                      <a:round/>
                      <a:headEnd type="none" w="med" len="med"/>
                      <a:tailEnd type="none" w="med" len="med"/>
                    </a:lnR>
                    <a:lnT w="7620" cap="flat" cmpd="sng" algn="ctr">
                      <a:solidFill>
                        <a:srgbClr val="60A73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34400515"/>
                  </a:ext>
                </a:extLst>
              </a:tr>
              <a:tr h="1759881">
                <a:tc>
                  <a:txBody>
                    <a:bodyPr/>
                    <a:lstStyle/>
                    <a:p>
                      <a:pPr algn="just" fontAlgn="t"/>
                      <a:r>
                        <a:rPr lang="en-US">
                          <a:solidFill>
                            <a:srgbClr val="333333"/>
                          </a:solidFill>
                          <a:effectLst/>
                          <a:latin typeface="inter-regular"/>
                        </a:rPr>
                        <a:t>It provides a virtual data center to store information and create platforms for app development, testing, and deployment.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provides virtual platforms and tools to create, test, and deploy apps.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provides web software and apps to complete business tasks.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34235561"/>
                  </a:ext>
                </a:extLst>
              </a:tr>
              <a:tr h="1436637">
                <a:tc>
                  <a:txBody>
                    <a:bodyPr/>
                    <a:lstStyle/>
                    <a:p>
                      <a:pPr algn="just" fontAlgn="t"/>
                      <a:r>
                        <a:rPr lang="en-US">
                          <a:solidFill>
                            <a:srgbClr val="333333"/>
                          </a:solidFill>
                          <a:effectLst/>
                          <a:latin typeface="inter-regular"/>
                        </a:rPr>
                        <a:t>It provides access to resources such as virtual machines, virtual storage, etc.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provides runtime environments and deployment tools for applications.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provides software as a service to the end-users.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12631392"/>
                  </a:ext>
                </a:extLst>
              </a:tr>
              <a:tr h="790151">
                <a:tc>
                  <a:txBody>
                    <a:bodyPr/>
                    <a:lstStyle/>
                    <a:p>
                      <a:pPr algn="just" fontAlgn="t"/>
                      <a:r>
                        <a:rPr lang="en-US">
                          <a:solidFill>
                            <a:srgbClr val="333333"/>
                          </a:solidFill>
                          <a:effectLst/>
                          <a:latin typeface="inter-regular"/>
                        </a:rPr>
                        <a:t>It is used by network architects.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by developers.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by end users.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28768006"/>
                  </a:ext>
                </a:extLst>
              </a:tr>
              <a:tr h="1113393">
                <a:tc>
                  <a:txBody>
                    <a:bodyPr/>
                    <a:lstStyle/>
                    <a:p>
                      <a:pPr algn="just" fontAlgn="t"/>
                      <a:r>
                        <a:rPr lang="en-IN" dirty="0">
                          <a:solidFill>
                            <a:srgbClr val="333333"/>
                          </a:solidFill>
                          <a:effectLst/>
                          <a:latin typeface="inter-regular"/>
                        </a:rPr>
                        <a:t>IaaS provides only Infrastructure.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PaaS provides Infrastructure+Platform.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SaaS provides </a:t>
                      </a:r>
                      <a:r>
                        <a:rPr lang="en-IN" dirty="0" err="1">
                          <a:solidFill>
                            <a:srgbClr val="333333"/>
                          </a:solidFill>
                          <a:effectLst/>
                          <a:latin typeface="inter-regular"/>
                        </a:rPr>
                        <a:t>Infrastructure+Platform</a:t>
                      </a:r>
                      <a:r>
                        <a:rPr lang="en-IN" dirty="0">
                          <a:solidFill>
                            <a:srgbClr val="333333"/>
                          </a:solidFill>
                          <a:effectLst/>
                          <a:latin typeface="inter-regular"/>
                        </a:rPr>
                        <a:t> +Software.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55161696"/>
                  </a:ext>
                </a:extLst>
              </a:tr>
            </a:tbl>
          </a:graphicData>
        </a:graphic>
      </p:graphicFrame>
      <p:sp>
        <p:nvSpPr>
          <p:cNvPr id="6" name="TextBox 5">
            <a:extLst>
              <a:ext uri="{FF2B5EF4-FFF2-40B4-BE49-F238E27FC236}">
                <a16:creationId xmlns:a16="http://schemas.microsoft.com/office/drawing/2014/main" id="{1B5E3D64-C409-E122-749D-26676624EB30}"/>
              </a:ext>
            </a:extLst>
          </p:cNvPr>
          <p:cNvSpPr txBox="1"/>
          <p:nvPr/>
        </p:nvSpPr>
        <p:spPr>
          <a:xfrm>
            <a:off x="457200" y="152400"/>
            <a:ext cx="8458200" cy="584775"/>
          </a:xfrm>
          <a:prstGeom prst="rect">
            <a:avLst/>
          </a:prstGeom>
          <a:noFill/>
        </p:spPr>
        <p:txBody>
          <a:bodyPr wrap="square">
            <a:spAutoFit/>
          </a:bodyPr>
          <a:lstStyle/>
          <a:p>
            <a:pPr algn="just"/>
            <a:r>
              <a:rPr lang="en-US" sz="3200" b="0" i="0" dirty="0">
                <a:solidFill>
                  <a:srgbClr val="610B38"/>
                </a:solidFill>
                <a:effectLst/>
                <a:latin typeface="erdana"/>
              </a:rPr>
              <a:t>Difference between IaaS, PaaS, and SaaS</a:t>
            </a:r>
          </a:p>
        </p:txBody>
      </p:sp>
    </p:spTree>
    <p:extLst>
      <p:ext uri="{BB962C8B-B14F-4D97-AF65-F5344CB8AC3E}">
        <p14:creationId xmlns:p14="http://schemas.microsoft.com/office/powerpoint/2010/main" val="2829644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1"/>
            <a:ext cx="8534400" cy="457199"/>
          </a:xfrm>
        </p:spPr>
        <p:txBody>
          <a:bodyPr>
            <a:noAutofit/>
          </a:bodyPr>
          <a:lstStyle/>
          <a:p>
            <a:r>
              <a:rPr lang="en-US" sz="2000" b="1" dirty="0">
                <a:solidFill>
                  <a:srgbClr val="FF0000"/>
                </a:solidFill>
                <a:latin typeface="Bookman Old Style" pitchFamily="18" charset="0"/>
              </a:rPr>
              <a:t>Service Models </a:t>
            </a:r>
          </a:p>
        </p:txBody>
      </p:sp>
      <p:sp>
        <p:nvSpPr>
          <p:cNvPr id="3" name="Subtitle 2"/>
          <p:cNvSpPr>
            <a:spLocks noGrp="1"/>
          </p:cNvSpPr>
          <p:nvPr>
            <p:ph type="subTitle" idx="1"/>
          </p:nvPr>
        </p:nvSpPr>
        <p:spPr>
          <a:xfrm>
            <a:off x="304800" y="914400"/>
            <a:ext cx="8534400" cy="5943600"/>
          </a:xfrm>
        </p:spPr>
        <p:txBody>
          <a:bodyPr>
            <a:normAutofit/>
          </a:bodyPr>
          <a:lstStyle/>
          <a:p>
            <a:pPr algn="just"/>
            <a:endParaRPr lang="en-US" sz="1800" dirty="0">
              <a:solidFill>
                <a:schemeClr val="tx1"/>
              </a:solidFill>
              <a:latin typeface="Bookman Old Style" pitchFamily="18" charset="0"/>
            </a:endParaRPr>
          </a:p>
          <a:p>
            <a:pPr algn="just"/>
            <a:endParaRPr lang="en-US" sz="1800" dirty="0">
              <a:solidFill>
                <a:schemeClr val="tx1"/>
              </a:solidFill>
              <a:latin typeface="Bookman Old Style" pitchFamily="18" charset="0"/>
            </a:endParaRPr>
          </a:p>
        </p:txBody>
      </p:sp>
      <p:sp>
        <p:nvSpPr>
          <p:cNvPr id="6" name="Rectangle 5"/>
          <p:cNvSpPr/>
          <p:nvPr/>
        </p:nvSpPr>
        <p:spPr>
          <a:xfrm>
            <a:off x="457200" y="762000"/>
            <a:ext cx="8229600" cy="7017306"/>
          </a:xfrm>
          <a:prstGeom prst="rect">
            <a:avLst/>
          </a:prstGeom>
        </p:spPr>
        <p:txBody>
          <a:bodyPr wrap="square">
            <a:spAutoFit/>
          </a:bodyPr>
          <a:lstStyle/>
          <a:p>
            <a:pPr algn="just"/>
            <a:r>
              <a:rPr lang="en-US" dirty="0">
                <a:latin typeface="Bookman Old Style" pitchFamily="18" charset="0"/>
              </a:rPr>
              <a:t>Cloud-computing providers offer their "services" according to different models, of which the three standard models  are Infrastructure as a Service (</a:t>
            </a:r>
            <a:r>
              <a:rPr lang="en-US" dirty="0" err="1">
                <a:latin typeface="Bookman Old Style" pitchFamily="18" charset="0"/>
              </a:rPr>
              <a:t>IaaS</a:t>
            </a:r>
            <a:r>
              <a:rPr lang="en-US" dirty="0">
                <a:latin typeface="Bookman Old Style" pitchFamily="18" charset="0"/>
              </a:rPr>
              <a:t>), Platform as a Service (</a:t>
            </a:r>
            <a:r>
              <a:rPr lang="en-US" dirty="0" err="1">
                <a:latin typeface="Bookman Old Style" pitchFamily="18" charset="0"/>
              </a:rPr>
              <a:t>PaaS</a:t>
            </a:r>
            <a:r>
              <a:rPr lang="en-US" dirty="0">
                <a:latin typeface="Bookman Old Style" pitchFamily="18" charset="0"/>
              </a:rPr>
              <a:t>), and Software as a Service (</a:t>
            </a:r>
            <a:r>
              <a:rPr lang="en-US" dirty="0" err="1">
                <a:latin typeface="Bookman Old Style" pitchFamily="18" charset="0"/>
              </a:rPr>
              <a:t>SaaS</a:t>
            </a:r>
            <a:r>
              <a:rPr lang="en-US" dirty="0">
                <a:latin typeface="Bookman Old Style" pitchFamily="18" charset="0"/>
              </a:rPr>
              <a:t>). </a:t>
            </a:r>
            <a:r>
              <a:rPr lang="en-IN" dirty="0"/>
              <a:t>It is also known as the </a:t>
            </a:r>
            <a:r>
              <a:rPr lang="en-IN" dirty="0">
                <a:solidFill>
                  <a:srgbClr val="FF0000"/>
                </a:solidFill>
              </a:rPr>
              <a:t>service–platform–infrastructure (SPI) model </a:t>
            </a:r>
            <a:r>
              <a:rPr lang="en-IN" dirty="0"/>
              <a:t>of the cloud. </a:t>
            </a:r>
            <a:endParaRPr lang="en-US" dirty="0">
              <a:latin typeface="Bookman Old Style" pitchFamily="18" charset="0"/>
            </a:endParaRPr>
          </a:p>
          <a:p>
            <a:pPr algn="just"/>
            <a:r>
              <a:rPr lang="en-US" dirty="0">
                <a:latin typeface="Bookman Old Style" pitchFamily="18" charset="0"/>
              </a:rPr>
              <a:t>These models offer increasing abstraction; they are thus often portrayed as a layers in a stack: infrastructure-, platform- and software-as-a-service.</a:t>
            </a:r>
            <a:r>
              <a:rPr lang="en-IN" dirty="0">
                <a:latin typeface="Bookman Old Style" pitchFamily="18" charset="0"/>
              </a:rPr>
              <a:t> </a:t>
            </a:r>
          </a:p>
          <a:p>
            <a:pPr algn="just"/>
            <a:r>
              <a:rPr lang="en-IN" dirty="0" err="1">
                <a:latin typeface="Bookman Old Style" pitchFamily="18" charset="0"/>
              </a:rPr>
              <a:t>SaaS</a:t>
            </a:r>
            <a:r>
              <a:rPr lang="en-IN" dirty="0">
                <a:latin typeface="Bookman Old Style" pitchFamily="18" charset="0"/>
              </a:rPr>
              <a:t> is a software distribution model in which applications (software, which is one of the most important computing resources) are hosted by a vendor or service provider and made available to customers over a network, typically the Internet. </a:t>
            </a:r>
          </a:p>
          <a:p>
            <a:pPr algn="just"/>
            <a:r>
              <a:rPr lang="en-US" dirty="0">
                <a:solidFill>
                  <a:srgbClr val="FF0000"/>
                </a:solidFill>
                <a:latin typeface="Bookman Old Style" pitchFamily="18" charset="0"/>
              </a:rPr>
              <a:t>(End User application is delivered as a service.)</a:t>
            </a:r>
            <a:endParaRPr lang="en-IN" dirty="0">
              <a:solidFill>
                <a:srgbClr val="FF0000"/>
              </a:solidFill>
              <a:latin typeface="Bookman Old Style" pitchFamily="18" charset="0"/>
            </a:endParaRPr>
          </a:p>
          <a:p>
            <a:pPr algn="just"/>
            <a:r>
              <a:rPr lang="en-IN" dirty="0" err="1">
                <a:latin typeface="Bookman Old Style" pitchFamily="18" charset="0"/>
              </a:rPr>
              <a:t>PaaS</a:t>
            </a:r>
            <a:r>
              <a:rPr lang="en-IN" dirty="0">
                <a:latin typeface="Bookman Old Style" pitchFamily="18" charset="0"/>
              </a:rPr>
              <a:t> is a paradigm for delivering operating systems and associated services (e.g., computer aided software engineering [CASE] tools, integrated development environments [IDEs] for developing software solutions) over the Internet without downloads or installation. </a:t>
            </a:r>
            <a:r>
              <a:rPr lang="en-IN" dirty="0">
                <a:solidFill>
                  <a:srgbClr val="FF0000"/>
                </a:solidFill>
                <a:latin typeface="Bookman Old Style" pitchFamily="18" charset="0"/>
              </a:rPr>
              <a:t>(</a:t>
            </a:r>
            <a:r>
              <a:rPr lang="en-IN" dirty="0">
                <a:solidFill>
                  <a:srgbClr val="FF0000"/>
                </a:solidFill>
              </a:rPr>
              <a:t>Application platform onto which custom applications and services can be deployed)</a:t>
            </a:r>
            <a:endParaRPr lang="en-IN" dirty="0">
              <a:solidFill>
                <a:srgbClr val="FF0000"/>
              </a:solidFill>
              <a:latin typeface="Bookman Old Style" pitchFamily="18" charset="0"/>
            </a:endParaRPr>
          </a:p>
          <a:p>
            <a:pPr algn="just"/>
            <a:r>
              <a:rPr lang="en-IN" dirty="0" err="1">
                <a:latin typeface="Bookman Old Style" pitchFamily="18" charset="0"/>
              </a:rPr>
              <a:t>IaaS</a:t>
            </a:r>
            <a:r>
              <a:rPr lang="en-IN" dirty="0">
                <a:latin typeface="Bookman Old Style" pitchFamily="18" charset="0"/>
              </a:rPr>
              <a:t> involves outsourcing the equipment used to support operations, including storage, hardware, servers, and networking components. </a:t>
            </a:r>
            <a:r>
              <a:rPr lang="en-IN" dirty="0">
                <a:solidFill>
                  <a:srgbClr val="FF0000"/>
                </a:solidFill>
                <a:latin typeface="Bookman Old Style" pitchFamily="18" charset="0"/>
              </a:rPr>
              <a:t>(</a:t>
            </a:r>
            <a:r>
              <a:rPr lang="en-IN" dirty="0">
                <a:solidFill>
                  <a:srgbClr val="FF0000"/>
                </a:solidFill>
              </a:rPr>
              <a:t>Physical infrastructure is abstracted to provide computing, storage, and networking as a service.)</a:t>
            </a:r>
            <a:endParaRPr lang="en-IN" dirty="0">
              <a:solidFill>
                <a:srgbClr val="FF0000"/>
              </a:solidFill>
              <a:latin typeface="Bookman Old Style" pitchFamily="18" charset="0"/>
            </a:endParaRPr>
          </a:p>
          <a:p>
            <a:pPr algn="just"/>
            <a:endParaRPr lang="en-US" dirty="0">
              <a:latin typeface="Bookman Old Style" pitchFamily="18" charset="0"/>
            </a:endParaRPr>
          </a:p>
          <a:p>
            <a:pPr algn="just"/>
            <a:endParaRPr lang="en-US" dirty="0">
              <a:latin typeface="Bookman Old Style" pitchFamily="18" charset="0"/>
            </a:endParaRPr>
          </a:p>
          <a:p>
            <a:pPr algn="just"/>
            <a:endParaRPr lang="en-US" dirty="0">
              <a:latin typeface="Bookman Old Style"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karthki\Desktop\300px-Cloud_computing_layers.png"/>
          <p:cNvPicPr>
            <a:picLocks noChangeAspect="1" noChangeArrowheads="1"/>
          </p:cNvPicPr>
          <p:nvPr/>
        </p:nvPicPr>
        <p:blipFill>
          <a:blip r:embed="rId2" cstate="print"/>
          <a:srcRect/>
          <a:stretch>
            <a:fillRect/>
          </a:stretch>
        </p:blipFill>
        <p:spPr bwMode="auto">
          <a:xfrm>
            <a:off x="1243519" y="762000"/>
            <a:ext cx="6131668" cy="47244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30890946"/>
              </p:ext>
            </p:extLst>
          </p:nvPr>
        </p:nvGraphicFramePr>
        <p:xfrm>
          <a:off x="152400" y="533400"/>
          <a:ext cx="8763001" cy="6102273"/>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248046">
                  <a:extLst>
                    <a:ext uri="{9D8B030D-6E8A-4147-A177-3AD203B41FA5}">
                      <a16:colId xmlns:a16="http://schemas.microsoft.com/office/drawing/2014/main" val="20002"/>
                    </a:ext>
                  </a:extLst>
                </a:gridCol>
                <a:gridCol w="2400155">
                  <a:extLst>
                    <a:ext uri="{9D8B030D-6E8A-4147-A177-3AD203B41FA5}">
                      <a16:colId xmlns:a16="http://schemas.microsoft.com/office/drawing/2014/main" val="20003"/>
                    </a:ext>
                  </a:extLst>
                </a:gridCol>
              </a:tblGrid>
              <a:tr h="478759">
                <a:tc>
                  <a:txBody>
                    <a:bodyPr/>
                    <a:lstStyle/>
                    <a:p>
                      <a:pPr algn="just">
                        <a:lnSpc>
                          <a:spcPct val="115000"/>
                        </a:lnSpc>
                        <a:spcAft>
                          <a:spcPts val="0"/>
                        </a:spcAft>
                      </a:pPr>
                      <a:r>
                        <a:rPr lang="en-IN" sz="2000" dirty="0">
                          <a:solidFill>
                            <a:srgbClr val="0070C0"/>
                          </a:solidFill>
                          <a:latin typeface="Times New Roman"/>
                          <a:ea typeface="Times New Roman"/>
                          <a:cs typeface="Times New Roman"/>
                        </a:rPr>
                        <a:t>On-Premises</a:t>
                      </a:r>
                      <a:endParaRPr lang="en-IN" sz="2000" dirty="0">
                        <a:solidFill>
                          <a:srgbClr val="0070C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0070C0"/>
                          </a:solidFill>
                          <a:latin typeface="Times New Roman"/>
                          <a:ea typeface="Times New Roman"/>
                          <a:cs typeface="Times New Roman"/>
                        </a:rPr>
                        <a:t>Infrastructure as a Service</a:t>
                      </a:r>
                      <a:endParaRPr lang="en-IN" sz="2000" dirty="0">
                        <a:solidFill>
                          <a:srgbClr val="0070C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0070C0"/>
                          </a:solidFill>
                          <a:latin typeface="Times New Roman"/>
                          <a:ea typeface="Times New Roman"/>
                          <a:cs typeface="Times New Roman"/>
                        </a:rPr>
                        <a:t>Platform as a Service</a:t>
                      </a:r>
                      <a:endParaRPr lang="en-IN" sz="2000" dirty="0">
                        <a:solidFill>
                          <a:srgbClr val="0070C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0070C0"/>
                          </a:solidFill>
                          <a:latin typeface="Times New Roman"/>
                          <a:ea typeface="Times New Roman"/>
                          <a:cs typeface="Times New Roman"/>
                        </a:rPr>
                        <a:t>S/W as a Service</a:t>
                      </a:r>
                      <a:endParaRPr lang="en-IN" sz="2000" dirty="0">
                        <a:solidFill>
                          <a:srgbClr val="0070C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3034">
                <a:tc>
                  <a:txBody>
                    <a:bodyPr/>
                    <a:lstStyle/>
                    <a:p>
                      <a:pPr algn="just">
                        <a:lnSpc>
                          <a:spcPct val="115000"/>
                        </a:lnSpc>
                        <a:spcAft>
                          <a:spcPts val="0"/>
                        </a:spcAft>
                      </a:pPr>
                      <a:r>
                        <a:rPr lang="en-IN" sz="2000" dirty="0">
                          <a:latin typeface="Times New Roman"/>
                          <a:ea typeface="Times New Roman"/>
                          <a:cs typeface="Times New Roman"/>
                        </a:rPr>
                        <a:t>Applications</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a:latin typeface="Times New Roman"/>
                          <a:ea typeface="Times New Roman"/>
                          <a:cs typeface="Times New Roman"/>
                        </a:rPr>
                        <a:t>Applications</a:t>
                      </a:r>
                      <a:endParaRPr lang="en-IN" sz="200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a:latin typeface="Times New Roman"/>
                          <a:ea typeface="Times New Roman"/>
                          <a:cs typeface="Times New Roman"/>
                        </a:rPr>
                        <a:t>Applications</a:t>
                      </a:r>
                      <a:endParaRPr lang="en-IN" sz="200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a:solidFill>
                            <a:srgbClr val="FF0000"/>
                          </a:solidFill>
                          <a:latin typeface="Times New Roman"/>
                          <a:ea typeface="Times New Roman"/>
                          <a:cs typeface="Times New Roman"/>
                        </a:rPr>
                        <a:t>Applications</a:t>
                      </a:r>
                      <a:endParaRPr lang="en-IN" sz="200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3034">
                <a:tc>
                  <a:txBody>
                    <a:bodyPr/>
                    <a:lstStyle/>
                    <a:p>
                      <a:pPr algn="just">
                        <a:lnSpc>
                          <a:spcPct val="115000"/>
                        </a:lnSpc>
                        <a:spcAft>
                          <a:spcPts val="0"/>
                        </a:spcAft>
                      </a:pPr>
                      <a:r>
                        <a:rPr lang="en-IN" sz="2000" dirty="0">
                          <a:latin typeface="Times New Roman"/>
                          <a:ea typeface="Times New Roman"/>
                          <a:cs typeface="Times New Roman"/>
                        </a:rPr>
                        <a:t>Data</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a:latin typeface="Times New Roman"/>
                          <a:ea typeface="Times New Roman"/>
                          <a:cs typeface="Times New Roman"/>
                        </a:rPr>
                        <a:t>Data</a:t>
                      </a:r>
                      <a:endParaRPr lang="en-IN" sz="200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a:latin typeface="Times New Roman"/>
                          <a:ea typeface="Times New Roman"/>
                          <a:cs typeface="Times New Roman"/>
                        </a:rPr>
                        <a:t>Data</a:t>
                      </a:r>
                      <a:endParaRPr lang="en-IN" sz="200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a:solidFill>
                            <a:srgbClr val="FF0000"/>
                          </a:solidFill>
                          <a:latin typeface="Times New Roman"/>
                          <a:ea typeface="Times New Roman"/>
                          <a:cs typeface="Times New Roman"/>
                        </a:rPr>
                        <a:t>Data</a:t>
                      </a:r>
                      <a:endParaRPr lang="en-IN" sz="200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82692">
                <a:tc>
                  <a:txBody>
                    <a:bodyPr/>
                    <a:lstStyle/>
                    <a:p>
                      <a:pPr algn="just">
                        <a:lnSpc>
                          <a:spcPct val="115000"/>
                        </a:lnSpc>
                        <a:spcAft>
                          <a:spcPts val="0"/>
                        </a:spcAft>
                      </a:pPr>
                      <a:r>
                        <a:rPr lang="en-IN" sz="2000" dirty="0">
                          <a:latin typeface="Times New Roman"/>
                          <a:ea typeface="Times New Roman"/>
                          <a:cs typeface="Times New Roman"/>
                        </a:rPr>
                        <a:t>Development/</a:t>
                      </a:r>
                    </a:p>
                    <a:p>
                      <a:pPr algn="just">
                        <a:lnSpc>
                          <a:spcPct val="115000"/>
                        </a:lnSpc>
                        <a:spcAft>
                          <a:spcPts val="0"/>
                        </a:spcAft>
                      </a:pPr>
                      <a:r>
                        <a:rPr lang="en-IN" sz="2000" dirty="0">
                          <a:latin typeface="Times New Roman"/>
                          <a:ea typeface="Times New Roman"/>
                          <a:cs typeface="Times New Roman"/>
                        </a:rPr>
                        <a:t>Testing </a:t>
                      </a:r>
                      <a:r>
                        <a:rPr lang="en-IN" sz="2000" baseline="0" dirty="0">
                          <a:latin typeface="Times New Roman"/>
                          <a:ea typeface="Times New Roman"/>
                          <a:cs typeface="Times New Roman"/>
                        </a:rPr>
                        <a:t>Platform</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latin typeface="Times New Roman"/>
                          <a:ea typeface="Times New Roman"/>
                          <a:cs typeface="Times New Roman"/>
                        </a:rPr>
                        <a:t>Development/</a:t>
                      </a:r>
                    </a:p>
                    <a:p>
                      <a:pPr algn="just">
                        <a:lnSpc>
                          <a:spcPct val="115000"/>
                        </a:lnSpc>
                        <a:spcAft>
                          <a:spcPts val="0"/>
                        </a:spcAft>
                      </a:pPr>
                      <a:r>
                        <a:rPr lang="en-IN" sz="2000" dirty="0">
                          <a:latin typeface="Times New Roman"/>
                          <a:ea typeface="Times New Roman"/>
                          <a:cs typeface="Times New Roman"/>
                        </a:rPr>
                        <a:t>Testing </a:t>
                      </a:r>
                      <a:r>
                        <a:rPr lang="en-IN" sz="2000" baseline="0" dirty="0">
                          <a:latin typeface="Times New Roman"/>
                          <a:ea typeface="Times New Roman"/>
                          <a:cs typeface="Times New Roman"/>
                        </a:rPr>
                        <a:t>Platform</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FF0000"/>
                          </a:solidFill>
                          <a:latin typeface="Times New Roman"/>
                          <a:ea typeface="Times New Roman"/>
                          <a:cs typeface="Times New Roman"/>
                        </a:rPr>
                        <a:t>Development/</a:t>
                      </a:r>
                    </a:p>
                    <a:p>
                      <a:pPr algn="just">
                        <a:lnSpc>
                          <a:spcPct val="115000"/>
                        </a:lnSpc>
                        <a:spcAft>
                          <a:spcPts val="0"/>
                        </a:spcAft>
                      </a:pPr>
                      <a:r>
                        <a:rPr lang="en-IN" sz="2000" dirty="0">
                          <a:solidFill>
                            <a:srgbClr val="FF0000"/>
                          </a:solidFill>
                          <a:latin typeface="Times New Roman"/>
                          <a:ea typeface="Times New Roman"/>
                          <a:cs typeface="Times New Roman"/>
                        </a:rPr>
                        <a:t>Testing </a:t>
                      </a:r>
                      <a:r>
                        <a:rPr lang="en-IN" sz="2000" baseline="0" dirty="0">
                          <a:solidFill>
                            <a:srgbClr val="FF0000"/>
                          </a:solidFill>
                          <a:latin typeface="Times New Roman"/>
                          <a:ea typeface="Times New Roman"/>
                          <a:cs typeface="Times New Roman"/>
                        </a:rPr>
                        <a:t>Platform</a:t>
                      </a:r>
                      <a:endParaRPr lang="en-IN" sz="20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FF0000"/>
                          </a:solidFill>
                          <a:latin typeface="Times New Roman"/>
                          <a:ea typeface="Times New Roman"/>
                          <a:cs typeface="Times New Roman"/>
                        </a:rPr>
                        <a:t>Development/</a:t>
                      </a:r>
                    </a:p>
                    <a:p>
                      <a:pPr algn="just">
                        <a:lnSpc>
                          <a:spcPct val="115000"/>
                        </a:lnSpc>
                        <a:spcAft>
                          <a:spcPts val="0"/>
                        </a:spcAft>
                      </a:pPr>
                      <a:r>
                        <a:rPr lang="en-IN" sz="2000" dirty="0">
                          <a:solidFill>
                            <a:srgbClr val="FF0000"/>
                          </a:solidFill>
                          <a:latin typeface="Times New Roman"/>
                          <a:ea typeface="Times New Roman"/>
                          <a:cs typeface="Times New Roman"/>
                        </a:rPr>
                        <a:t>Testing </a:t>
                      </a:r>
                      <a:r>
                        <a:rPr lang="en-IN" sz="2000" baseline="0" dirty="0">
                          <a:solidFill>
                            <a:srgbClr val="FF0000"/>
                          </a:solidFill>
                          <a:latin typeface="Times New Roman"/>
                          <a:ea typeface="Times New Roman"/>
                          <a:cs typeface="Times New Roman"/>
                        </a:rPr>
                        <a:t>Platform</a:t>
                      </a:r>
                      <a:endParaRPr lang="en-IN" sz="20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5956">
                <a:tc>
                  <a:txBody>
                    <a:bodyPr/>
                    <a:lstStyle/>
                    <a:p>
                      <a:pPr algn="just">
                        <a:lnSpc>
                          <a:spcPct val="115000"/>
                        </a:lnSpc>
                        <a:spcAft>
                          <a:spcPts val="0"/>
                        </a:spcAft>
                      </a:pPr>
                      <a:r>
                        <a:rPr lang="en-IN" sz="2000">
                          <a:latin typeface="Times New Roman"/>
                          <a:ea typeface="Times New Roman"/>
                          <a:cs typeface="Times New Roman"/>
                        </a:rPr>
                        <a:t>Middleware</a:t>
                      </a:r>
                      <a:endParaRPr lang="en-IN" sz="200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latin typeface="Times New Roman"/>
                          <a:ea typeface="Times New Roman"/>
                          <a:cs typeface="Times New Roman"/>
                        </a:rPr>
                        <a:t>Middleware</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a:solidFill>
                            <a:srgbClr val="FF0000"/>
                          </a:solidFill>
                          <a:latin typeface="Times New Roman"/>
                          <a:ea typeface="Times New Roman"/>
                          <a:cs typeface="Times New Roman"/>
                        </a:rPr>
                        <a:t>Middleware</a:t>
                      </a:r>
                      <a:endParaRPr lang="en-IN" sz="200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a:solidFill>
                            <a:srgbClr val="FF0000"/>
                          </a:solidFill>
                          <a:latin typeface="Times New Roman"/>
                          <a:ea typeface="Times New Roman"/>
                          <a:cs typeface="Times New Roman"/>
                        </a:rPr>
                        <a:t>Middleware</a:t>
                      </a:r>
                      <a:endParaRPr lang="en-IN" sz="200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8759">
                <a:tc>
                  <a:txBody>
                    <a:bodyPr/>
                    <a:lstStyle/>
                    <a:p>
                      <a:pPr algn="just">
                        <a:lnSpc>
                          <a:spcPct val="115000"/>
                        </a:lnSpc>
                        <a:spcAft>
                          <a:spcPts val="0"/>
                        </a:spcAft>
                      </a:pPr>
                      <a:r>
                        <a:rPr lang="en-IN" sz="2000">
                          <a:latin typeface="Times New Roman"/>
                          <a:ea typeface="Times New Roman"/>
                          <a:cs typeface="Times New Roman"/>
                        </a:rPr>
                        <a:t>Operating System</a:t>
                      </a:r>
                      <a:endParaRPr lang="en-IN" sz="200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latin typeface="Times New Roman"/>
                          <a:ea typeface="Times New Roman"/>
                          <a:cs typeface="Times New Roman"/>
                        </a:rPr>
                        <a:t>Operating System</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FF0000"/>
                          </a:solidFill>
                          <a:latin typeface="Times New Roman"/>
                          <a:ea typeface="Times New Roman"/>
                          <a:cs typeface="Times New Roman"/>
                        </a:rPr>
                        <a:t>Operating System</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FF0000"/>
                          </a:solidFill>
                          <a:latin typeface="Times New Roman"/>
                          <a:ea typeface="Times New Roman"/>
                          <a:cs typeface="Times New Roman"/>
                        </a:rPr>
                        <a:t>Operating System</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78759">
                <a:tc>
                  <a:txBody>
                    <a:bodyPr/>
                    <a:lstStyle/>
                    <a:p>
                      <a:pPr algn="just">
                        <a:lnSpc>
                          <a:spcPct val="115000"/>
                        </a:lnSpc>
                        <a:spcAft>
                          <a:spcPts val="0"/>
                        </a:spcAft>
                      </a:pPr>
                      <a:r>
                        <a:rPr lang="en-IN" sz="2000" dirty="0">
                          <a:solidFill>
                            <a:schemeClr val="tx1"/>
                          </a:solidFill>
                          <a:latin typeface="Calibri"/>
                          <a:ea typeface="Times New Roman"/>
                          <a:cs typeface="Times New Roman"/>
                        </a:rPr>
                        <a:t>Network</a:t>
                      </a: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2000" dirty="0">
                          <a:solidFill>
                            <a:srgbClr val="FF0000"/>
                          </a:solidFill>
                          <a:latin typeface="+mn-lt"/>
                          <a:ea typeface="Times New Roman"/>
                          <a:cs typeface="Times New Roman"/>
                        </a:rPr>
                        <a:t>Network</a:t>
                      </a:r>
                      <a:endParaRPr lang="en-IN" sz="20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2000" dirty="0">
                          <a:solidFill>
                            <a:srgbClr val="FF0000"/>
                          </a:solidFill>
                          <a:latin typeface="+mn-lt"/>
                          <a:ea typeface="Times New Roman"/>
                          <a:cs typeface="Times New Roman"/>
                        </a:rPr>
                        <a:t>Network</a:t>
                      </a:r>
                      <a:endParaRPr lang="en-IN" sz="20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2000" dirty="0">
                          <a:solidFill>
                            <a:srgbClr val="FF0000"/>
                          </a:solidFill>
                          <a:latin typeface="+mn-lt"/>
                          <a:ea typeface="Times New Roman"/>
                          <a:cs typeface="Times New Roman"/>
                        </a:rPr>
                        <a:t>Network</a:t>
                      </a:r>
                      <a:endParaRPr lang="en-IN" sz="20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3034">
                <a:tc>
                  <a:txBody>
                    <a:bodyPr/>
                    <a:lstStyle/>
                    <a:p>
                      <a:pPr algn="just">
                        <a:lnSpc>
                          <a:spcPct val="115000"/>
                        </a:lnSpc>
                        <a:spcAft>
                          <a:spcPts val="0"/>
                        </a:spcAft>
                      </a:pPr>
                      <a:r>
                        <a:rPr lang="en-IN" sz="2000">
                          <a:latin typeface="Times New Roman"/>
                          <a:ea typeface="Times New Roman"/>
                          <a:cs typeface="Times New Roman"/>
                        </a:rPr>
                        <a:t>Virtualization</a:t>
                      </a:r>
                      <a:endParaRPr lang="en-IN" sz="200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FF0000"/>
                          </a:solidFill>
                          <a:latin typeface="Times New Roman"/>
                          <a:ea typeface="Times New Roman"/>
                          <a:cs typeface="Times New Roman"/>
                        </a:rPr>
                        <a:t>Virtualization</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a:solidFill>
                            <a:srgbClr val="FF0000"/>
                          </a:solidFill>
                          <a:latin typeface="Times New Roman"/>
                          <a:ea typeface="Times New Roman"/>
                          <a:cs typeface="Times New Roman"/>
                        </a:rPr>
                        <a:t>Virtualization</a:t>
                      </a:r>
                      <a:endParaRPr lang="en-IN" sz="200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FF0000"/>
                          </a:solidFill>
                          <a:latin typeface="Times New Roman"/>
                          <a:ea typeface="Times New Roman"/>
                          <a:cs typeface="Times New Roman"/>
                        </a:rPr>
                        <a:t>Virtualization</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5956">
                <a:tc>
                  <a:txBody>
                    <a:bodyPr/>
                    <a:lstStyle/>
                    <a:p>
                      <a:pPr algn="just">
                        <a:lnSpc>
                          <a:spcPct val="115000"/>
                        </a:lnSpc>
                        <a:spcAft>
                          <a:spcPts val="0"/>
                        </a:spcAft>
                      </a:pPr>
                      <a:r>
                        <a:rPr lang="en-IN" sz="2000" dirty="0">
                          <a:latin typeface="Times New Roman"/>
                          <a:ea typeface="Times New Roman"/>
                          <a:cs typeface="Times New Roman"/>
                        </a:rPr>
                        <a:t>Servers</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FF0000"/>
                          </a:solidFill>
                          <a:latin typeface="Times New Roman"/>
                          <a:ea typeface="Times New Roman"/>
                          <a:cs typeface="Times New Roman"/>
                        </a:rPr>
                        <a:t>Servers</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FF0000"/>
                          </a:solidFill>
                          <a:latin typeface="Times New Roman"/>
                          <a:ea typeface="Times New Roman"/>
                          <a:cs typeface="Times New Roman"/>
                        </a:rPr>
                        <a:t>Servers</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FF0000"/>
                          </a:solidFill>
                          <a:latin typeface="Times New Roman"/>
                          <a:ea typeface="Times New Roman"/>
                          <a:cs typeface="Times New Roman"/>
                        </a:rPr>
                        <a:t>Servers</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85956">
                <a:tc>
                  <a:txBody>
                    <a:bodyPr/>
                    <a:lstStyle/>
                    <a:p>
                      <a:pPr algn="just">
                        <a:lnSpc>
                          <a:spcPct val="115000"/>
                        </a:lnSpc>
                        <a:spcAft>
                          <a:spcPts val="0"/>
                        </a:spcAft>
                      </a:pPr>
                      <a:r>
                        <a:rPr lang="en-IN" sz="2000">
                          <a:latin typeface="Times New Roman"/>
                          <a:ea typeface="Times New Roman"/>
                          <a:cs typeface="Times New Roman"/>
                        </a:rPr>
                        <a:t>Storage</a:t>
                      </a:r>
                      <a:endParaRPr lang="en-IN" sz="200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FF0000"/>
                          </a:solidFill>
                          <a:latin typeface="Times New Roman"/>
                          <a:ea typeface="Times New Roman"/>
                          <a:cs typeface="Times New Roman"/>
                        </a:rPr>
                        <a:t>Storage</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FF0000"/>
                          </a:solidFill>
                          <a:latin typeface="Times New Roman"/>
                          <a:ea typeface="Times New Roman"/>
                          <a:cs typeface="Times New Roman"/>
                        </a:rPr>
                        <a:t>Storage</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a:solidFill>
                            <a:srgbClr val="FF0000"/>
                          </a:solidFill>
                          <a:latin typeface="Times New Roman"/>
                          <a:ea typeface="Times New Roman"/>
                          <a:cs typeface="Times New Roman"/>
                        </a:rPr>
                        <a:t>Storage</a:t>
                      </a:r>
                      <a:endParaRPr lang="en-IN" sz="200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718139">
                <a:tc>
                  <a:txBody>
                    <a:bodyPr/>
                    <a:lstStyle/>
                    <a:p>
                      <a:pPr algn="just">
                        <a:lnSpc>
                          <a:spcPct val="115000"/>
                        </a:lnSpc>
                        <a:spcAft>
                          <a:spcPts val="0"/>
                        </a:spcAft>
                      </a:pPr>
                      <a:r>
                        <a:rPr lang="en-IN" sz="2000" dirty="0">
                          <a:solidFill>
                            <a:srgbClr val="00B050"/>
                          </a:solidFill>
                          <a:latin typeface="Times New Roman"/>
                          <a:ea typeface="Times New Roman"/>
                          <a:cs typeface="Times New Roman"/>
                        </a:rPr>
                        <a:t>Managed by Customer(Vendee)</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a:solidFill>
                            <a:srgbClr val="00B050"/>
                          </a:solidFill>
                          <a:latin typeface="Times New Roman"/>
                          <a:ea typeface="Times New Roman"/>
                          <a:cs typeface="Times New Roman"/>
                        </a:rPr>
                        <a:t>Managed by Vendor</a:t>
                      </a:r>
                      <a:endParaRPr lang="en-IN" sz="200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00B050"/>
                          </a:solidFill>
                          <a:latin typeface="Times New Roman"/>
                          <a:ea typeface="Times New Roman"/>
                          <a:cs typeface="Times New Roman"/>
                        </a:rPr>
                        <a:t>Managed by Vendor</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00B050"/>
                          </a:solidFill>
                          <a:latin typeface="Times New Roman"/>
                          <a:ea typeface="Times New Roman"/>
                          <a:cs typeface="Times New Roman"/>
                        </a:rPr>
                        <a:t>Managed by Vendor</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718139">
                <a:tc>
                  <a:txBody>
                    <a:bodyPr/>
                    <a:lstStyle/>
                    <a:p>
                      <a:pPr algn="just">
                        <a:lnSpc>
                          <a:spcPct val="115000"/>
                        </a:lnSpc>
                        <a:spcAft>
                          <a:spcPts val="0"/>
                        </a:spcAft>
                      </a:pPr>
                      <a:endParaRPr lang="en-IN" sz="2000">
                        <a:solidFill>
                          <a:srgbClr val="00B050"/>
                        </a:solidFill>
                        <a:latin typeface="Times New Roman"/>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endParaRPr lang="en-IN" sz="2000">
                        <a:solidFill>
                          <a:srgbClr val="00B050"/>
                        </a:solidFill>
                        <a:latin typeface="Times New Roman"/>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endParaRPr lang="en-IN" sz="2000" dirty="0">
                        <a:solidFill>
                          <a:srgbClr val="00B050"/>
                        </a:solidFill>
                        <a:latin typeface="Times New Roman"/>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000" dirty="0">
                          <a:solidFill>
                            <a:srgbClr val="0070C0"/>
                          </a:solidFill>
                          <a:latin typeface="Times New Roman"/>
                          <a:ea typeface="Times New Roman"/>
                          <a:cs typeface="Times New Roman"/>
                        </a:rPr>
                        <a:t>You Tube, </a:t>
                      </a:r>
                      <a:r>
                        <a:rPr lang="en-IN" sz="2000" dirty="0" err="1">
                          <a:solidFill>
                            <a:srgbClr val="0070C0"/>
                          </a:solidFill>
                          <a:latin typeface="Times New Roman"/>
                          <a:ea typeface="Times New Roman"/>
                          <a:cs typeface="Times New Roman"/>
                        </a:rPr>
                        <a:t>gmail</a:t>
                      </a:r>
                      <a:r>
                        <a:rPr lang="en-IN" sz="2000" dirty="0">
                          <a:solidFill>
                            <a:srgbClr val="0070C0"/>
                          </a:solidFill>
                          <a:latin typeface="Times New Roman"/>
                          <a:ea typeface="Times New Roman"/>
                          <a:cs typeface="Times New Roman"/>
                        </a:rPr>
                        <a:t>, </a:t>
                      </a:r>
                      <a:r>
                        <a:rPr lang="en-IN" sz="2000" dirty="0" err="1">
                          <a:solidFill>
                            <a:srgbClr val="0070C0"/>
                          </a:solidFill>
                          <a:latin typeface="Times New Roman"/>
                          <a:ea typeface="Times New Roman"/>
                          <a:cs typeface="Times New Roman"/>
                        </a:rPr>
                        <a:t>Facebook</a:t>
                      </a:r>
                      <a:r>
                        <a:rPr lang="en-IN" sz="2000" dirty="0">
                          <a:solidFill>
                            <a:srgbClr val="0070C0"/>
                          </a:solidFill>
                          <a:latin typeface="Times New Roman"/>
                          <a:ea typeface="Times New Roman"/>
                          <a:cs typeface="Times New Roman"/>
                        </a:rPr>
                        <a:t> etc</a:t>
                      </a:r>
                      <a:endParaRPr lang="en-IN" sz="20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gn="just"/>
            <a:r>
              <a:rPr lang="en-US" dirty="0"/>
              <a:t>The different cloud service models target different audiences. </a:t>
            </a:r>
          </a:p>
          <a:p>
            <a:pPr algn="just"/>
            <a:r>
              <a:rPr lang="en-US" dirty="0"/>
              <a:t>The </a:t>
            </a:r>
            <a:r>
              <a:rPr lang="en-US" b="1" dirty="0" err="1"/>
              <a:t>IaaS</a:t>
            </a:r>
            <a:r>
              <a:rPr lang="en-US" dirty="0"/>
              <a:t> model targets the information technology </a:t>
            </a:r>
            <a:r>
              <a:rPr lang="en-US" b="1" dirty="0"/>
              <a:t>(IT) architects</a:t>
            </a:r>
            <a:r>
              <a:rPr lang="en-US" dirty="0"/>
              <a:t>.</a:t>
            </a:r>
          </a:p>
          <a:p>
            <a:pPr algn="just"/>
            <a:r>
              <a:rPr lang="en-US" b="1" dirty="0" err="1"/>
              <a:t>PaaS</a:t>
            </a:r>
            <a:r>
              <a:rPr lang="en-US" dirty="0"/>
              <a:t> targets the </a:t>
            </a:r>
            <a:r>
              <a:rPr lang="en-US" b="1" dirty="0"/>
              <a:t>developers</a:t>
            </a:r>
          </a:p>
          <a:p>
            <a:pPr algn="just"/>
            <a:r>
              <a:rPr lang="en-US" b="1" dirty="0" err="1"/>
              <a:t>SaaS</a:t>
            </a:r>
            <a:r>
              <a:rPr lang="en-US" dirty="0"/>
              <a:t> targets the </a:t>
            </a:r>
            <a:r>
              <a:rPr lang="en-US" b="1" dirty="0"/>
              <a:t>end users</a:t>
            </a:r>
          </a:p>
          <a:p>
            <a:pPr marL="0" indent="0" algn="just">
              <a:buNone/>
            </a:pPr>
            <a:r>
              <a:rPr lang="en-US" dirty="0"/>
              <a:t>Based on the services subscribed, the responsibility of the targeted audience may vary as shown in figure.</a:t>
            </a:r>
          </a:p>
          <a:p>
            <a:pPr algn="just"/>
            <a:r>
              <a:rPr lang="en-US" dirty="0"/>
              <a:t>In </a:t>
            </a:r>
            <a:r>
              <a:rPr lang="en-US" b="1" dirty="0" err="1"/>
              <a:t>IaaS</a:t>
            </a:r>
            <a:r>
              <a:rPr lang="en-US" dirty="0"/>
              <a:t>, the end users are responsible for maintaining the </a:t>
            </a:r>
            <a:r>
              <a:rPr lang="en-US" b="1" dirty="0"/>
              <a:t>development platform </a:t>
            </a:r>
            <a:r>
              <a:rPr lang="en-US" dirty="0"/>
              <a:t>and the application running on top of the underlying infrastructure.</a:t>
            </a:r>
          </a:p>
          <a:p>
            <a:pPr algn="just"/>
            <a:r>
              <a:rPr lang="en-US" dirty="0" err="1"/>
              <a:t>IaaS</a:t>
            </a:r>
            <a:r>
              <a:rPr lang="en-US" dirty="0"/>
              <a:t> providers are responsible for maintaining the underlying hardware.</a:t>
            </a:r>
          </a:p>
          <a:p>
            <a:pPr marL="0" indent="0">
              <a:buNone/>
            </a:pPr>
            <a:endParaRPr lang="en-US" dirty="0"/>
          </a:p>
        </p:txBody>
      </p:sp>
    </p:spTree>
    <p:extLst>
      <p:ext uri="{BB962C8B-B14F-4D97-AF65-F5344CB8AC3E}">
        <p14:creationId xmlns:p14="http://schemas.microsoft.com/office/powerpoint/2010/main" val="1839019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just"/>
            <a:r>
              <a:rPr lang="en-US" dirty="0"/>
              <a:t>In </a:t>
            </a:r>
            <a:r>
              <a:rPr lang="en-US" b="1" dirty="0" err="1"/>
              <a:t>PaaS</a:t>
            </a:r>
            <a:r>
              <a:rPr lang="en-US" dirty="0"/>
              <a:t>, the end users are responsible for managing the </a:t>
            </a:r>
            <a:r>
              <a:rPr lang="en-US" b="1" dirty="0"/>
              <a:t>application</a:t>
            </a:r>
            <a:r>
              <a:rPr lang="en-US" dirty="0"/>
              <a:t> that they have developed.</a:t>
            </a:r>
          </a:p>
          <a:p>
            <a:pPr algn="just"/>
            <a:r>
              <a:rPr lang="en-US" dirty="0"/>
              <a:t>The underlying infrastructure will be maintained by the infrastructure provider.</a:t>
            </a:r>
          </a:p>
          <a:p>
            <a:pPr algn="just"/>
            <a:r>
              <a:rPr lang="en-US" dirty="0"/>
              <a:t>In </a:t>
            </a:r>
            <a:r>
              <a:rPr lang="en-US" b="1" dirty="0" err="1"/>
              <a:t>SaaS</a:t>
            </a:r>
            <a:r>
              <a:rPr lang="en-US" dirty="0"/>
              <a:t>, the end user is free from maintaining the infrastructure, development platform and application that they are using.</a:t>
            </a:r>
          </a:p>
          <a:p>
            <a:pPr algn="just"/>
            <a:r>
              <a:rPr lang="en-US" dirty="0"/>
              <a:t>All the maintenance will be carried out by the </a:t>
            </a:r>
            <a:r>
              <a:rPr lang="en-US" dirty="0" err="1"/>
              <a:t>SaaS</a:t>
            </a:r>
            <a:r>
              <a:rPr lang="en-US" dirty="0"/>
              <a:t> providers.</a:t>
            </a:r>
          </a:p>
        </p:txBody>
      </p:sp>
    </p:spTree>
    <p:extLst>
      <p:ext uri="{BB962C8B-B14F-4D97-AF65-F5344CB8AC3E}">
        <p14:creationId xmlns:p14="http://schemas.microsoft.com/office/powerpoint/2010/main" val="3233206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38200" y="457201"/>
          <a:ext cx="7162799" cy="5091937"/>
        </p:xfrm>
        <a:graphic>
          <a:graphicData uri="http://schemas.openxmlformats.org/drawingml/2006/table">
            <a:tbl>
              <a:tblPr/>
              <a:tblGrid>
                <a:gridCol w="1650091">
                  <a:extLst>
                    <a:ext uri="{9D8B030D-6E8A-4147-A177-3AD203B41FA5}">
                      <a16:colId xmlns:a16="http://schemas.microsoft.com/office/drawing/2014/main" val="20000"/>
                    </a:ext>
                  </a:extLst>
                </a:gridCol>
                <a:gridCol w="1915661">
                  <a:extLst>
                    <a:ext uri="{9D8B030D-6E8A-4147-A177-3AD203B41FA5}">
                      <a16:colId xmlns:a16="http://schemas.microsoft.com/office/drawing/2014/main" val="20001"/>
                    </a:ext>
                  </a:extLst>
                </a:gridCol>
                <a:gridCol w="1798101">
                  <a:extLst>
                    <a:ext uri="{9D8B030D-6E8A-4147-A177-3AD203B41FA5}">
                      <a16:colId xmlns:a16="http://schemas.microsoft.com/office/drawing/2014/main" val="20002"/>
                    </a:ext>
                  </a:extLst>
                </a:gridCol>
                <a:gridCol w="1798946">
                  <a:extLst>
                    <a:ext uri="{9D8B030D-6E8A-4147-A177-3AD203B41FA5}">
                      <a16:colId xmlns:a16="http://schemas.microsoft.com/office/drawing/2014/main" val="20003"/>
                    </a:ext>
                  </a:extLst>
                </a:gridCol>
              </a:tblGrid>
              <a:tr h="478759">
                <a:tc>
                  <a:txBody>
                    <a:bodyPr/>
                    <a:lstStyle/>
                    <a:p>
                      <a:pPr>
                        <a:lnSpc>
                          <a:spcPct val="115000"/>
                        </a:lnSpc>
                        <a:spcAft>
                          <a:spcPts val="0"/>
                        </a:spcAft>
                      </a:pPr>
                      <a:r>
                        <a:rPr lang="en-IN" sz="1600" dirty="0">
                          <a:solidFill>
                            <a:srgbClr val="0070C0"/>
                          </a:solidFill>
                          <a:latin typeface="Times New Roman"/>
                          <a:ea typeface="Times New Roman"/>
                          <a:cs typeface="Times New Roman"/>
                        </a:rPr>
                        <a:t>On-Premises</a:t>
                      </a:r>
                    </a:p>
                    <a:p>
                      <a:pPr>
                        <a:lnSpc>
                          <a:spcPct val="115000"/>
                        </a:lnSpc>
                        <a:spcAft>
                          <a:spcPts val="0"/>
                        </a:spcAft>
                      </a:pPr>
                      <a:r>
                        <a:rPr lang="en-US" sz="1600" dirty="0">
                          <a:solidFill>
                            <a:srgbClr val="7030A0"/>
                          </a:solidFill>
                          <a:latin typeface="Times New Roman"/>
                          <a:ea typeface="Times New Roman"/>
                          <a:cs typeface="Times New Roman"/>
                        </a:rPr>
                        <a:t>(Fresh Pizza at Home)</a:t>
                      </a:r>
                      <a:endParaRPr lang="en-IN" sz="1600" dirty="0">
                        <a:solidFill>
                          <a:srgbClr val="7030A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solidFill>
                            <a:srgbClr val="0070C0"/>
                          </a:solidFill>
                          <a:latin typeface="Times New Roman"/>
                          <a:ea typeface="Times New Roman"/>
                          <a:cs typeface="Times New Roman"/>
                        </a:rPr>
                        <a:t>Infrastructure as a </a:t>
                      </a:r>
                      <a:r>
                        <a:rPr lang="en-IN" sz="1600" dirty="0">
                          <a:solidFill>
                            <a:srgbClr val="7030A0"/>
                          </a:solidFill>
                          <a:latin typeface="Times New Roman"/>
                          <a:ea typeface="Times New Roman"/>
                          <a:cs typeface="Times New Roman"/>
                        </a:rPr>
                        <a:t>Service</a:t>
                      </a:r>
                    </a:p>
                    <a:p>
                      <a:pPr>
                        <a:lnSpc>
                          <a:spcPct val="115000"/>
                        </a:lnSpc>
                        <a:spcAft>
                          <a:spcPts val="0"/>
                        </a:spcAft>
                      </a:pPr>
                      <a:r>
                        <a:rPr lang="en-IN" sz="1600" dirty="0">
                          <a:solidFill>
                            <a:srgbClr val="7030A0"/>
                          </a:solidFill>
                          <a:latin typeface="Times New Roman"/>
                          <a:ea typeface="Times New Roman"/>
                          <a:cs typeface="Times New Roman"/>
                        </a:rPr>
                        <a:t> (Take &amp; Bake)</a:t>
                      </a:r>
                      <a:endParaRPr lang="en-IN" sz="1600" dirty="0">
                        <a:solidFill>
                          <a:srgbClr val="7030A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solidFill>
                            <a:srgbClr val="0070C0"/>
                          </a:solidFill>
                          <a:latin typeface="Times New Roman"/>
                          <a:ea typeface="Times New Roman"/>
                          <a:cs typeface="Times New Roman"/>
                        </a:rPr>
                        <a:t>Platform as a </a:t>
                      </a:r>
                      <a:r>
                        <a:rPr lang="en-IN" sz="1600" dirty="0">
                          <a:solidFill>
                            <a:srgbClr val="7030A0"/>
                          </a:solidFill>
                          <a:latin typeface="Times New Roman"/>
                          <a:ea typeface="Times New Roman"/>
                          <a:cs typeface="Times New Roman"/>
                        </a:rPr>
                        <a:t>Service</a:t>
                      </a:r>
                    </a:p>
                    <a:p>
                      <a:pPr>
                        <a:lnSpc>
                          <a:spcPct val="115000"/>
                        </a:lnSpc>
                        <a:spcAft>
                          <a:spcPts val="0"/>
                        </a:spcAft>
                      </a:pPr>
                      <a:r>
                        <a:rPr lang="en-IN" sz="1600" dirty="0">
                          <a:solidFill>
                            <a:srgbClr val="7030A0"/>
                          </a:solidFill>
                          <a:latin typeface="Times New Roman"/>
                          <a:ea typeface="Times New Roman"/>
                          <a:cs typeface="Times New Roman"/>
                        </a:rPr>
                        <a:t> (Pizza Delivery)</a:t>
                      </a:r>
                      <a:endParaRPr lang="en-IN" sz="1600" dirty="0">
                        <a:solidFill>
                          <a:srgbClr val="7030A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solidFill>
                            <a:srgbClr val="0070C0"/>
                          </a:solidFill>
                          <a:latin typeface="Times New Roman"/>
                          <a:ea typeface="Times New Roman"/>
                          <a:cs typeface="Times New Roman"/>
                        </a:rPr>
                        <a:t>S/W as a Service </a:t>
                      </a:r>
                      <a:r>
                        <a:rPr lang="en-IN" sz="1600" dirty="0">
                          <a:solidFill>
                            <a:srgbClr val="7030A0"/>
                          </a:solidFill>
                          <a:latin typeface="Times New Roman"/>
                          <a:ea typeface="Times New Roman"/>
                          <a:cs typeface="Times New Roman"/>
                        </a:rPr>
                        <a:t>(Pizza at Restaurant)</a:t>
                      </a:r>
                      <a:endParaRPr lang="en-IN" sz="1600" dirty="0">
                        <a:solidFill>
                          <a:srgbClr val="7030A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3034">
                <a:tc>
                  <a:txBody>
                    <a:bodyPr/>
                    <a:lstStyle/>
                    <a:p>
                      <a:pPr>
                        <a:lnSpc>
                          <a:spcPct val="115000"/>
                        </a:lnSpc>
                        <a:spcAft>
                          <a:spcPts val="0"/>
                        </a:spcAft>
                      </a:pPr>
                      <a:r>
                        <a:rPr lang="en-US" sz="1600" dirty="0">
                          <a:latin typeface="Calibri"/>
                          <a:ea typeface="Times New Roman"/>
                          <a:cs typeface="Times New Roman"/>
                        </a:rPr>
                        <a:t>Drinks</a:t>
                      </a:r>
                      <a:endParaRPr lang="en-IN" sz="16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Calibri"/>
                          <a:ea typeface="Times New Roman"/>
                          <a:cs typeface="Times New Roman"/>
                        </a:rPr>
                        <a:t>Drinks</a:t>
                      </a:r>
                      <a:endParaRPr lang="en-IN" sz="16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Calibri"/>
                          <a:ea typeface="Times New Roman"/>
                          <a:cs typeface="Times New Roman"/>
                        </a:rPr>
                        <a:t>Drinks</a:t>
                      </a:r>
                      <a:endParaRPr lang="en-IN" sz="16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Drinks</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3034">
                <a:tc>
                  <a:txBody>
                    <a:bodyPr/>
                    <a:lstStyle/>
                    <a:p>
                      <a:pPr>
                        <a:lnSpc>
                          <a:spcPct val="115000"/>
                        </a:lnSpc>
                        <a:spcAft>
                          <a:spcPts val="0"/>
                        </a:spcAft>
                      </a:pPr>
                      <a:r>
                        <a:rPr lang="en-US" sz="1600" dirty="0">
                          <a:latin typeface="Calibri"/>
                          <a:ea typeface="Times New Roman"/>
                          <a:cs typeface="Times New Roman"/>
                        </a:rPr>
                        <a:t>Table</a:t>
                      </a:r>
                      <a:endParaRPr lang="en-IN" sz="16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Calibri"/>
                          <a:ea typeface="Times New Roman"/>
                          <a:cs typeface="Times New Roman"/>
                        </a:rPr>
                        <a:t>Table</a:t>
                      </a:r>
                      <a:endParaRPr lang="en-IN" sz="16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Calibri"/>
                          <a:ea typeface="Times New Roman"/>
                          <a:cs typeface="Times New Roman"/>
                        </a:rPr>
                        <a:t>Table</a:t>
                      </a:r>
                      <a:endParaRPr lang="en-IN" sz="16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Table</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3034">
                <a:tc>
                  <a:txBody>
                    <a:bodyPr/>
                    <a:lstStyle/>
                    <a:p>
                      <a:pPr>
                        <a:lnSpc>
                          <a:spcPct val="115000"/>
                        </a:lnSpc>
                        <a:spcAft>
                          <a:spcPts val="0"/>
                        </a:spcAft>
                      </a:pPr>
                      <a:r>
                        <a:rPr lang="en-US" sz="1600" dirty="0">
                          <a:latin typeface="Calibri"/>
                          <a:ea typeface="Times New Roman"/>
                          <a:cs typeface="Times New Roman"/>
                        </a:rPr>
                        <a:t>Cook Pizza</a:t>
                      </a:r>
                      <a:endParaRPr lang="en-IN" sz="16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Calibri"/>
                          <a:ea typeface="Times New Roman"/>
                          <a:cs typeface="Times New Roman"/>
                        </a:rPr>
                        <a:t>Cook Pizza</a:t>
                      </a:r>
                      <a:endParaRPr lang="en-IN" sz="16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Cook Pizza</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Cook Pizza</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5956">
                <a:tc>
                  <a:txBody>
                    <a:bodyPr/>
                    <a:lstStyle/>
                    <a:p>
                      <a:pPr>
                        <a:lnSpc>
                          <a:spcPct val="115000"/>
                        </a:lnSpc>
                        <a:spcAft>
                          <a:spcPts val="0"/>
                        </a:spcAft>
                      </a:pPr>
                      <a:r>
                        <a:rPr lang="en-US" sz="1600" dirty="0">
                          <a:latin typeface="Calibri"/>
                          <a:ea typeface="Times New Roman"/>
                          <a:cs typeface="Times New Roman"/>
                        </a:rPr>
                        <a:t>Oven</a:t>
                      </a:r>
                      <a:endParaRPr lang="en-IN" sz="16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Calibri"/>
                          <a:ea typeface="Times New Roman"/>
                          <a:cs typeface="Times New Roman"/>
                        </a:rPr>
                        <a:t>Oven</a:t>
                      </a:r>
                      <a:endParaRPr lang="en-IN" sz="16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Oven</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Oven</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8759">
                <a:tc>
                  <a:txBody>
                    <a:bodyPr/>
                    <a:lstStyle/>
                    <a:p>
                      <a:pPr>
                        <a:lnSpc>
                          <a:spcPct val="115000"/>
                        </a:lnSpc>
                        <a:spcAft>
                          <a:spcPts val="0"/>
                        </a:spcAft>
                      </a:pPr>
                      <a:r>
                        <a:rPr lang="en-US" sz="1600" dirty="0">
                          <a:latin typeface="Calibri"/>
                          <a:ea typeface="Times New Roman"/>
                          <a:cs typeface="Times New Roman"/>
                        </a:rPr>
                        <a:t>Assemble Pizza</a:t>
                      </a:r>
                      <a:endParaRPr lang="en-IN" sz="16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Calibri"/>
                          <a:ea typeface="Times New Roman"/>
                          <a:cs typeface="Times New Roman"/>
                        </a:rPr>
                        <a:t>Assemble Pizza</a:t>
                      </a:r>
                      <a:endParaRPr lang="en-IN" sz="16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Assemble Pizza</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Assemble Pizza</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3034">
                <a:tc>
                  <a:txBody>
                    <a:bodyPr/>
                    <a:lstStyle/>
                    <a:p>
                      <a:pPr>
                        <a:lnSpc>
                          <a:spcPct val="115000"/>
                        </a:lnSpc>
                        <a:spcAft>
                          <a:spcPts val="0"/>
                        </a:spcAft>
                      </a:pPr>
                      <a:r>
                        <a:rPr lang="en-US" sz="1600" dirty="0">
                          <a:latin typeface="Calibri"/>
                          <a:ea typeface="Times New Roman"/>
                          <a:cs typeface="Times New Roman"/>
                        </a:rPr>
                        <a:t>Toppings</a:t>
                      </a:r>
                      <a:endParaRPr lang="en-IN" sz="16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Toppings</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Toppings</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Toppings</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85956">
                <a:tc>
                  <a:txBody>
                    <a:bodyPr/>
                    <a:lstStyle/>
                    <a:p>
                      <a:pPr>
                        <a:lnSpc>
                          <a:spcPct val="115000"/>
                        </a:lnSpc>
                        <a:spcAft>
                          <a:spcPts val="0"/>
                        </a:spcAft>
                      </a:pPr>
                      <a:r>
                        <a:rPr lang="en-US" sz="1600" dirty="0">
                          <a:latin typeface="Calibri"/>
                          <a:ea typeface="Times New Roman"/>
                          <a:cs typeface="Times New Roman"/>
                        </a:rPr>
                        <a:t>Cheese</a:t>
                      </a:r>
                      <a:endParaRPr lang="en-IN" sz="16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Cheese</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Cheese</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Cheese</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5956">
                <a:tc>
                  <a:txBody>
                    <a:bodyPr/>
                    <a:lstStyle/>
                    <a:p>
                      <a:pPr>
                        <a:lnSpc>
                          <a:spcPct val="115000"/>
                        </a:lnSpc>
                        <a:spcAft>
                          <a:spcPts val="0"/>
                        </a:spcAft>
                      </a:pPr>
                      <a:r>
                        <a:rPr lang="en-US" sz="1600" dirty="0">
                          <a:latin typeface="Calibri"/>
                          <a:ea typeface="Times New Roman"/>
                          <a:cs typeface="Times New Roman"/>
                        </a:rPr>
                        <a:t>Tomato Sauce</a:t>
                      </a:r>
                      <a:endParaRPr lang="en-IN" sz="16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Tomato Sauce</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Tomato Sauce</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Tomato Sauce</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54968">
                <a:tc>
                  <a:txBody>
                    <a:bodyPr/>
                    <a:lstStyle/>
                    <a:p>
                      <a:pPr>
                        <a:lnSpc>
                          <a:spcPct val="115000"/>
                        </a:lnSpc>
                        <a:spcAft>
                          <a:spcPts val="0"/>
                        </a:spcAft>
                      </a:pPr>
                      <a:r>
                        <a:rPr lang="en-US" sz="1600" dirty="0">
                          <a:latin typeface="Calibri"/>
                          <a:ea typeface="Times New Roman"/>
                          <a:cs typeface="Times New Roman"/>
                        </a:rPr>
                        <a:t>Pizza Dough</a:t>
                      </a:r>
                      <a:endParaRPr lang="en-IN" sz="16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Pizza Dough</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Pizza Dough</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FF0000"/>
                          </a:solidFill>
                          <a:latin typeface="Calibri"/>
                          <a:ea typeface="Times New Roman"/>
                          <a:cs typeface="Times New Roman"/>
                        </a:rPr>
                        <a:t>Pizza Dough</a:t>
                      </a:r>
                      <a:endParaRPr lang="en-IN" sz="1600" dirty="0">
                        <a:solidFill>
                          <a:srgbClr val="FF0000"/>
                        </a:solidFill>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71813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600" dirty="0">
                          <a:solidFill>
                            <a:srgbClr val="00B050"/>
                          </a:solidFill>
                          <a:latin typeface="Times New Roman"/>
                          <a:ea typeface="Times New Roman"/>
                          <a:cs typeface="Times New Roman"/>
                        </a:rPr>
                        <a:t>Managed by Customer(Vendee)</a:t>
                      </a:r>
                      <a:endParaRPr lang="en-IN" sz="1600" dirty="0">
                        <a:latin typeface="+mn-lt"/>
                        <a:ea typeface="Times New Roman"/>
                        <a:cs typeface="Times New Roman"/>
                      </a:endParaRPr>
                    </a:p>
                    <a:p>
                      <a:pPr>
                        <a:lnSpc>
                          <a:spcPct val="115000"/>
                        </a:lnSpc>
                        <a:spcAft>
                          <a:spcPts val="0"/>
                        </a:spcAft>
                      </a:pPr>
                      <a:endParaRPr lang="en-IN" sz="1600" dirty="0">
                        <a:solidFill>
                          <a:srgbClr val="00B050"/>
                        </a:solidFill>
                        <a:latin typeface="Times New Roman"/>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600" dirty="0">
                          <a:solidFill>
                            <a:srgbClr val="00B050"/>
                          </a:solidFill>
                          <a:latin typeface="Times New Roman"/>
                          <a:ea typeface="Times New Roman"/>
                          <a:cs typeface="Times New Roman"/>
                        </a:rPr>
                        <a:t>Managed by Vendor</a:t>
                      </a:r>
                      <a:endParaRPr lang="en-IN" sz="1600" dirty="0">
                        <a:latin typeface="+mn-lt"/>
                        <a:ea typeface="Times New Roman"/>
                        <a:cs typeface="Times New Roman"/>
                      </a:endParaRPr>
                    </a:p>
                    <a:p>
                      <a:pPr>
                        <a:lnSpc>
                          <a:spcPct val="115000"/>
                        </a:lnSpc>
                        <a:spcAft>
                          <a:spcPts val="0"/>
                        </a:spcAft>
                      </a:pPr>
                      <a:endParaRPr lang="en-IN" sz="1600" dirty="0">
                        <a:solidFill>
                          <a:srgbClr val="00B050"/>
                        </a:solidFill>
                        <a:latin typeface="Times New Roman"/>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600" dirty="0">
                          <a:solidFill>
                            <a:srgbClr val="00B050"/>
                          </a:solidFill>
                          <a:latin typeface="Times New Roman"/>
                          <a:ea typeface="Times New Roman"/>
                          <a:cs typeface="Times New Roman"/>
                        </a:rPr>
                        <a:t>Managed by Vendor</a:t>
                      </a:r>
                      <a:endParaRPr lang="en-IN" sz="1600" dirty="0">
                        <a:latin typeface="+mn-lt"/>
                        <a:ea typeface="Times New Roman"/>
                        <a:cs typeface="Times New Roman"/>
                      </a:endParaRPr>
                    </a:p>
                    <a:p>
                      <a:pPr>
                        <a:lnSpc>
                          <a:spcPct val="115000"/>
                        </a:lnSpc>
                        <a:spcAft>
                          <a:spcPts val="0"/>
                        </a:spcAft>
                      </a:pPr>
                      <a:endParaRPr lang="en-IN" sz="1600" dirty="0">
                        <a:solidFill>
                          <a:srgbClr val="00B050"/>
                        </a:solidFill>
                        <a:latin typeface="Times New Roman"/>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solidFill>
                            <a:srgbClr val="00B050"/>
                          </a:solidFill>
                          <a:latin typeface="Times New Roman"/>
                          <a:ea typeface="Times New Roman"/>
                          <a:cs typeface="Times New Roman"/>
                        </a:rPr>
                        <a:t>Every thing is </a:t>
                      </a:r>
                    </a:p>
                    <a:p>
                      <a:pPr>
                        <a:lnSpc>
                          <a:spcPct val="115000"/>
                        </a:lnSpc>
                        <a:spcAft>
                          <a:spcPts val="0"/>
                        </a:spcAft>
                      </a:pPr>
                      <a:r>
                        <a:rPr lang="en-IN" sz="1600" dirty="0">
                          <a:solidFill>
                            <a:srgbClr val="00B050"/>
                          </a:solidFill>
                          <a:latin typeface="Times New Roman"/>
                          <a:ea typeface="Times New Roman"/>
                          <a:cs typeface="Times New Roman"/>
                        </a:rPr>
                        <a:t>Managed by Vendor</a:t>
                      </a:r>
                      <a:endParaRPr lang="en-IN" sz="1600" dirty="0">
                        <a:latin typeface="+mn-lt"/>
                        <a:ea typeface="Times New Roman"/>
                        <a:cs typeface="Times New Roman"/>
                      </a:endParaRPr>
                    </a:p>
                    <a:p>
                      <a:pPr>
                        <a:lnSpc>
                          <a:spcPct val="115000"/>
                        </a:lnSpc>
                        <a:spcAft>
                          <a:spcPts val="0"/>
                        </a:spcAft>
                      </a:pPr>
                      <a:endParaRPr lang="en-IN" sz="1600" dirty="0">
                        <a:latin typeface="Calibri"/>
                        <a:ea typeface="Times New Roman"/>
                        <a:cs typeface="Times New Roman"/>
                      </a:endParaRPr>
                    </a:p>
                  </a:txBody>
                  <a:tcPr marL="54341" marR="543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14400"/>
            <a:ext cx="8534400" cy="5943600"/>
          </a:xfrm>
        </p:spPr>
        <p:txBody>
          <a:bodyPr>
            <a:normAutofit/>
          </a:bodyPr>
          <a:lstStyle/>
          <a:p>
            <a:pPr algn="just"/>
            <a:endParaRPr lang="en-US" sz="1800" dirty="0">
              <a:solidFill>
                <a:schemeClr val="tx1"/>
              </a:solidFill>
              <a:latin typeface="Bookman Old Style" pitchFamily="18" charset="0"/>
            </a:endParaRPr>
          </a:p>
          <a:p>
            <a:pPr algn="just"/>
            <a:endParaRPr lang="en-US" sz="1800" dirty="0">
              <a:solidFill>
                <a:schemeClr val="tx1"/>
              </a:solidFill>
              <a:latin typeface="Bookman Old Style" pitchFamily="18" charset="0"/>
            </a:endParaRPr>
          </a:p>
        </p:txBody>
      </p:sp>
      <p:sp>
        <p:nvSpPr>
          <p:cNvPr id="6" name="Rectangle 5"/>
          <p:cNvSpPr/>
          <p:nvPr/>
        </p:nvSpPr>
        <p:spPr>
          <a:xfrm>
            <a:off x="457200" y="685800"/>
            <a:ext cx="8229600" cy="5909310"/>
          </a:xfrm>
          <a:prstGeom prst="rect">
            <a:avLst/>
          </a:prstGeom>
        </p:spPr>
        <p:txBody>
          <a:bodyPr wrap="square">
            <a:spAutoFit/>
          </a:bodyPr>
          <a:lstStyle/>
          <a:p>
            <a:pPr algn="just"/>
            <a:r>
              <a:rPr lang="en-US" b="1" dirty="0">
                <a:latin typeface="Bookman Old Style" pitchFamily="18" charset="0"/>
              </a:rPr>
              <a:t>Software as a Service (</a:t>
            </a:r>
            <a:r>
              <a:rPr lang="en-US" b="1" dirty="0" err="1">
                <a:latin typeface="Bookman Old Style" pitchFamily="18" charset="0"/>
              </a:rPr>
              <a:t>SaaS</a:t>
            </a:r>
            <a:r>
              <a:rPr lang="en-US" b="1" dirty="0">
                <a:latin typeface="Bookman Old Style" pitchFamily="18" charset="0"/>
              </a:rPr>
              <a:t>):</a:t>
            </a:r>
            <a:r>
              <a:rPr lang="en-US" dirty="0">
                <a:latin typeface="Bookman Old Style" pitchFamily="18" charset="0"/>
              </a:rPr>
              <a:t> The capability provided to the consumer is to use the provider's applications running on a cloud infrastructure. The applications are accessible from various client devices through either a thin client interface, such as a web browser (e.g., web-based email), or a program interface. </a:t>
            </a:r>
          </a:p>
          <a:p>
            <a:pPr algn="just"/>
            <a:r>
              <a:rPr lang="en-US" b="1" dirty="0" err="1">
                <a:latin typeface="Bookman Old Style" pitchFamily="18" charset="0"/>
              </a:rPr>
              <a:t>Eg</a:t>
            </a:r>
            <a:r>
              <a:rPr lang="en-US" b="1" dirty="0">
                <a:latin typeface="Bookman Old Style" pitchFamily="18" charset="0"/>
              </a:rPr>
              <a:t>:</a:t>
            </a:r>
            <a:r>
              <a:rPr lang="en-US" dirty="0">
                <a:latin typeface="Bookman Old Style" pitchFamily="18" charset="0"/>
              </a:rPr>
              <a:t> </a:t>
            </a:r>
            <a:r>
              <a:rPr lang="en-US" dirty="0">
                <a:solidFill>
                  <a:srgbClr val="FF0000"/>
                </a:solidFill>
                <a:latin typeface="Bookman Old Style" pitchFamily="18" charset="0"/>
              </a:rPr>
              <a:t>Google Apps, </a:t>
            </a:r>
            <a:r>
              <a:rPr lang="en-US" dirty="0" err="1">
                <a:solidFill>
                  <a:srgbClr val="FF0000"/>
                </a:solidFill>
                <a:latin typeface="Bookman Old Style" pitchFamily="18" charset="0"/>
              </a:rPr>
              <a:t>Quickbooks</a:t>
            </a:r>
            <a:r>
              <a:rPr lang="en-US" dirty="0">
                <a:solidFill>
                  <a:srgbClr val="FF0000"/>
                </a:solidFill>
                <a:latin typeface="Bookman Old Style" pitchFamily="18" charset="0"/>
              </a:rPr>
              <a:t> Online and Salesforce.com</a:t>
            </a:r>
          </a:p>
          <a:p>
            <a:pPr algn="just"/>
            <a:endParaRPr lang="en-US" dirty="0">
              <a:latin typeface="Bookman Old Style" pitchFamily="18" charset="0"/>
            </a:endParaRPr>
          </a:p>
          <a:p>
            <a:pPr algn="just"/>
            <a:r>
              <a:rPr lang="en-US" b="1" dirty="0">
                <a:latin typeface="Bookman Old Style" pitchFamily="18" charset="0"/>
              </a:rPr>
              <a:t>Platform as a Service (</a:t>
            </a:r>
            <a:r>
              <a:rPr lang="en-US" b="1" dirty="0" err="1">
                <a:latin typeface="Bookman Old Style" pitchFamily="18" charset="0"/>
              </a:rPr>
              <a:t>PaaS</a:t>
            </a:r>
            <a:r>
              <a:rPr lang="en-US" b="1" dirty="0">
                <a:latin typeface="Bookman Old Style" pitchFamily="18" charset="0"/>
              </a:rPr>
              <a:t>):</a:t>
            </a:r>
            <a:r>
              <a:rPr lang="en-US" dirty="0">
                <a:latin typeface="Bookman Old Style" pitchFamily="18" charset="0"/>
              </a:rPr>
              <a:t> The capability provided to the consumer is to deploy onto the cloud infrastructure consumer-created or acquired applications created using programming languages, libraries, services, and tools supported by the provider. </a:t>
            </a:r>
          </a:p>
          <a:p>
            <a:pPr algn="just"/>
            <a:r>
              <a:rPr lang="en-US" b="1" dirty="0" err="1">
                <a:latin typeface="Bookman Old Style" pitchFamily="18" charset="0"/>
              </a:rPr>
              <a:t>Eg</a:t>
            </a:r>
            <a:r>
              <a:rPr lang="en-US" b="1" dirty="0">
                <a:latin typeface="Bookman Old Style" pitchFamily="18" charset="0"/>
              </a:rPr>
              <a:t>:</a:t>
            </a:r>
            <a:r>
              <a:rPr lang="en-US" dirty="0">
                <a:latin typeface="Bookman Old Style" pitchFamily="18" charset="0"/>
              </a:rPr>
              <a:t> </a:t>
            </a:r>
            <a:r>
              <a:rPr lang="en-US" dirty="0">
                <a:solidFill>
                  <a:srgbClr val="FF0000"/>
                </a:solidFill>
                <a:latin typeface="Bookman Old Style" pitchFamily="18" charset="0"/>
              </a:rPr>
              <a:t>Amazon Elastic Beanstalk, </a:t>
            </a:r>
            <a:r>
              <a:rPr lang="en-US" dirty="0" err="1">
                <a:solidFill>
                  <a:srgbClr val="FF0000"/>
                </a:solidFill>
                <a:latin typeface="Bookman Old Style" pitchFamily="18" charset="0"/>
              </a:rPr>
              <a:t>Heroku</a:t>
            </a:r>
            <a:r>
              <a:rPr lang="en-US" dirty="0">
                <a:solidFill>
                  <a:srgbClr val="FF0000"/>
                </a:solidFill>
                <a:latin typeface="Bookman Old Style" pitchFamily="18" charset="0"/>
              </a:rPr>
              <a:t>, </a:t>
            </a:r>
            <a:r>
              <a:rPr lang="en-US" dirty="0" err="1">
                <a:solidFill>
                  <a:srgbClr val="FF0000"/>
                </a:solidFill>
                <a:latin typeface="Bookman Old Style" pitchFamily="18" charset="0"/>
              </a:rPr>
              <a:t>Engineyard</a:t>
            </a:r>
            <a:r>
              <a:rPr lang="en-US" dirty="0">
                <a:solidFill>
                  <a:srgbClr val="FF0000"/>
                </a:solidFill>
                <a:latin typeface="Bookman Old Style" pitchFamily="18" charset="0"/>
              </a:rPr>
              <a:t>, Google app Engine and Microsoft Azure</a:t>
            </a:r>
          </a:p>
          <a:p>
            <a:pPr algn="just"/>
            <a:endParaRPr lang="en-US" dirty="0">
              <a:latin typeface="Bookman Old Style" pitchFamily="18" charset="0"/>
            </a:endParaRPr>
          </a:p>
          <a:p>
            <a:pPr algn="just"/>
            <a:r>
              <a:rPr lang="en-US" b="1" dirty="0">
                <a:latin typeface="Bookman Old Style" pitchFamily="18" charset="0"/>
              </a:rPr>
              <a:t>Infrastructure as a Service (</a:t>
            </a:r>
            <a:r>
              <a:rPr lang="en-US" b="1" dirty="0" err="1">
                <a:latin typeface="Bookman Old Style" pitchFamily="18" charset="0"/>
              </a:rPr>
              <a:t>IaaS</a:t>
            </a:r>
            <a:r>
              <a:rPr lang="en-US" b="1" dirty="0">
                <a:latin typeface="Bookman Old Style" pitchFamily="18" charset="0"/>
              </a:rPr>
              <a:t>):</a:t>
            </a:r>
            <a:r>
              <a:rPr lang="en-US" dirty="0">
                <a:latin typeface="Bookman Old Style" pitchFamily="18" charset="0"/>
              </a:rPr>
              <a:t> The capability provided to the consumer is to provision processing, storage, networks, and other fundamental computing resources where the consumer is able to deploy and run arbitrary software, which can include operating systems and applications. </a:t>
            </a:r>
          </a:p>
          <a:p>
            <a:pPr algn="just"/>
            <a:r>
              <a:rPr lang="en-US" b="1" dirty="0" err="1">
                <a:latin typeface="Bookman Old Style" pitchFamily="18" charset="0"/>
              </a:rPr>
              <a:t>Eg</a:t>
            </a:r>
            <a:r>
              <a:rPr lang="en-US" b="1" dirty="0">
                <a:latin typeface="Bookman Old Style" pitchFamily="18" charset="0"/>
              </a:rPr>
              <a:t>: </a:t>
            </a:r>
            <a:r>
              <a:rPr lang="en-US" dirty="0">
                <a:solidFill>
                  <a:srgbClr val="FF0000"/>
                </a:solidFill>
                <a:latin typeface="Bookman Old Style" pitchFamily="18" charset="0"/>
              </a:rPr>
              <a:t>Amazon EC2, </a:t>
            </a:r>
            <a:r>
              <a:rPr lang="en-US" dirty="0" err="1">
                <a:solidFill>
                  <a:srgbClr val="FF0000"/>
                </a:solidFill>
                <a:latin typeface="Bookman Old Style" pitchFamily="18" charset="0"/>
              </a:rPr>
              <a:t>Rackspace</a:t>
            </a:r>
            <a:r>
              <a:rPr lang="en-US" dirty="0">
                <a:solidFill>
                  <a:srgbClr val="FF0000"/>
                </a:solidFill>
                <a:latin typeface="Bookman Old Style" pitchFamily="18" charset="0"/>
              </a:rPr>
              <a:t> Cloud, Google Compute Engine and Right Scale </a:t>
            </a:r>
            <a:endParaRPr lang="en-US" b="1" dirty="0">
              <a:solidFill>
                <a:srgbClr val="FF0000"/>
              </a:solidFill>
              <a:latin typeface="Bookman Old Style"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1"/>
            <a:ext cx="8534400" cy="457199"/>
          </a:xfrm>
        </p:spPr>
        <p:txBody>
          <a:bodyPr>
            <a:noAutofit/>
          </a:bodyPr>
          <a:lstStyle/>
          <a:p>
            <a:r>
              <a:rPr lang="en-US" sz="2000" b="1" dirty="0">
                <a:solidFill>
                  <a:srgbClr val="FF0000"/>
                </a:solidFill>
                <a:latin typeface="Bookman Old Style" pitchFamily="18" charset="0"/>
              </a:rPr>
              <a:t>Cloud Architecture</a:t>
            </a:r>
          </a:p>
        </p:txBody>
      </p:sp>
      <p:sp>
        <p:nvSpPr>
          <p:cNvPr id="3" name="Subtitle 2"/>
          <p:cNvSpPr>
            <a:spLocks noGrp="1"/>
          </p:cNvSpPr>
          <p:nvPr>
            <p:ph type="subTitle" idx="1"/>
          </p:nvPr>
        </p:nvSpPr>
        <p:spPr>
          <a:xfrm>
            <a:off x="304800" y="914400"/>
            <a:ext cx="8534400" cy="5943600"/>
          </a:xfrm>
        </p:spPr>
        <p:txBody>
          <a:bodyPr>
            <a:normAutofit/>
          </a:bodyPr>
          <a:lstStyle/>
          <a:p>
            <a:pPr algn="just"/>
            <a:endParaRPr lang="en-US" sz="1800" dirty="0">
              <a:solidFill>
                <a:schemeClr val="tx1"/>
              </a:solidFill>
              <a:latin typeface="Bookman Old Style" pitchFamily="18" charset="0"/>
            </a:endParaRPr>
          </a:p>
          <a:p>
            <a:pPr algn="just"/>
            <a:endParaRPr lang="en-US" sz="1800" dirty="0">
              <a:solidFill>
                <a:schemeClr val="tx1"/>
              </a:solidFill>
              <a:latin typeface="Bookman Old Style" pitchFamily="18" charset="0"/>
            </a:endParaRPr>
          </a:p>
        </p:txBody>
      </p:sp>
      <p:sp>
        <p:nvSpPr>
          <p:cNvPr id="6" name="Rectangle 5"/>
          <p:cNvSpPr/>
          <p:nvPr/>
        </p:nvSpPr>
        <p:spPr>
          <a:xfrm>
            <a:off x="381000" y="914400"/>
            <a:ext cx="8305800" cy="2031325"/>
          </a:xfrm>
          <a:prstGeom prst="rect">
            <a:avLst/>
          </a:prstGeom>
        </p:spPr>
        <p:txBody>
          <a:bodyPr wrap="square">
            <a:spAutoFit/>
          </a:bodyPr>
          <a:lstStyle/>
          <a:p>
            <a:pPr algn="just"/>
            <a:r>
              <a:rPr lang="en-US" dirty="0">
                <a:latin typeface="Bookman Old Style" pitchFamily="18" charset="0"/>
              </a:rPr>
              <a:t>Cloud architecture typically involves multiple cloud components communicating with each other over a loose coupling mechanism such as a messaging queue. Elastic provision implies intelligence in the use of tight or loose coupling as applied to mechanisms such as these and others.</a:t>
            </a:r>
          </a:p>
          <a:p>
            <a:pPr algn="just"/>
            <a:endParaRPr lang="en-US" dirty="0">
              <a:latin typeface="Bookman Old Style" pitchFamily="18" charset="0"/>
            </a:endParaRPr>
          </a:p>
          <a:p>
            <a:pPr algn="just"/>
            <a:endParaRPr lang="en-US" dirty="0">
              <a:latin typeface="Bookman Old Style" pitchFamily="18" charset="0"/>
            </a:endParaRPr>
          </a:p>
        </p:txBody>
      </p:sp>
      <p:pic>
        <p:nvPicPr>
          <p:cNvPr id="3074" name="Picture 2" descr="D:\CC\CC MCA JNTUH\325px-CloudComputingSampleArchitecture.svg.png"/>
          <p:cNvPicPr>
            <a:picLocks noChangeAspect="1" noChangeArrowheads="1"/>
          </p:cNvPicPr>
          <p:nvPr/>
        </p:nvPicPr>
        <p:blipFill>
          <a:blip r:embed="rId2" cstate="print"/>
          <a:srcRect/>
          <a:stretch>
            <a:fillRect/>
          </a:stretch>
        </p:blipFill>
        <p:spPr bwMode="auto">
          <a:xfrm>
            <a:off x="2286000" y="2667000"/>
            <a:ext cx="4648200" cy="356235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1"/>
            <a:ext cx="8534400" cy="990599"/>
          </a:xfrm>
        </p:spPr>
        <p:txBody>
          <a:bodyPr>
            <a:noAutofit/>
          </a:bodyPr>
          <a:lstStyle/>
          <a:p>
            <a:r>
              <a:rPr lang="en-US" sz="2000" b="1" dirty="0">
                <a:solidFill>
                  <a:srgbClr val="FF0000"/>
                </a:solidFill>
                <a:latin typeface="Bookman Old Style" pitchFamily="18" charset="0"/>
              </a:rPr>
              <a:t>Limitations and Disadvantages</a:t>
            </a:r>
          </a:p>
        </p:txBody>
      </p:sp>
      <p:sp>
        <p:nvSpPr>
          <p:cNvPr id="3" name="Subtitle 2"/>
          <p:cNvSpPr>
            <a:spLocks noGrp="1"/>
          </p:cNvSpPr>
          <p:nvPr>
            <p:ph type="subTitle" idx="1"/>
          </p:nvPr>
        </p:nvSpPr>
        <p:spPr>
          <a:xfrm>
            <a:off x="304800" y="914400"/>
            <a:ext cx="8534400" cy="5943600"/>
          </a:xfrm>
        </p:spPr>
        <p:txBody>
          <a:bodyPr>
            <a:normAutofit/>
          </a:bodyPr>
          <a:lstStyle/>
          <a:p>
            <a:pPr algn="just"/>
            <a:endParaRPr lang="en-US" sz="1800" dirty="0">
              <a:solidFill>
                <a:schemeClr val="tx1"/>
              </a:solidFill>
              <a:latin typeface="Bookman Old Style" pitchFamily="18" charset="0"/>
            </a:endParaRPr>
          </a:p>
          <a:p>
            <a:pPr algn="just"/>
            <a:endParaRPr lang="en-US" sz="1800" dirty="0">
              <a:solidFill>
                <a:schemeClr val="tx1"/>
              </a:solidFill>
              <a:latin typeface="Bookman Old Style" pitchFamily="18" charset="0"/>
            </a:endParaRPr>
          </a:p>
        </p:txBody>
      </p:sp>
      <p:sp>
        <p:nvSpPr>
          <p:cNvPr id="6" name="Rectangle 5"/>
          <p:cNvSpPr/>
          <p:nvPr/>
        </p:nvSpPr>
        <p:spPr>
          <a:xfrm>
            <a:off x="381000" y="1524000"/>
            <a:ext cx="8305800" cy="3416320"/>
          </a:xfrm>
          <a:prstGeom prst="rect">
            <a:avLst/>
          </a:prstGeom>
        </p:spPr>
        <p:txBody>
          <a:bodyPr wrap="square">
            <a:spAutoFit/>
          </a:bodyPr>
          <a:lstStyle/>
          <a:p>
            <a:pPr algn="just"/>
            <a:r>
              <a:rPr lang="en-US" dirty="0">
                <a:latin typeface="Bookman Old Style" pitchFamily="18" charset="0"/>
              </a:rPr>
              <a:t>In Cloud Computing, the control of the back end infrastructure is limited to the cloud vendor only. </a:t>
            </a:r>
          </a:p>
          <a:p>
            <a:pPr algn="just"/>
            <a:endParaRPr lang="en-US" dirty="0">
              <a:latin typeface="Bookman Old Style" pitchFamily="18" charset="0"/>
            </a:endParaRPr>
          </a:p>
          <a:p>
            <a:pPr algn="just"/>
            <a:r>
              <a:rPr lang="en-US" dirty="0">
                <a:latin typeface="Bookman Old Style" pitchFamily="18" charset="0"/>
              </a:rPr>
              <a:t>Cloud providers often decide on the management policies, which moderates what the cloud users are able to do with their deployment.</a:t>
            </a:r>
          </a:p>
          <a:p>
            <a:pPr algn="just"/>
            <a:endParaRPr lang="en-US" dirty="0">
              <a:latin typeface="Bookman Old Style" pitchFamily="18" charset="0"/>
            </a:endParaRPr>
          </a:p>
          <a:p>
            <a:pPr algn="just"/>
            <a:r>
              <a:rPr lang="en-US" dirty="0">
                <a:latin typeface="Bookman Old Style" pitchFamily="18" charset="0"/>
              </a:rPr>
              <a:t>Cloud users are also limited to the control and management of their applications, data and services.</a:t>
            </a:r>
          </a:p>
          <a:p>
            <a:pPr algn="just"/>
            <a:endParaRPr lang="en-US" dirty="0">
              <a:latin typeface="Bookman Old Style" pitchFamily="18" charset="0"/>
            </a:endParaRPr>
          </a:p>
          <a:p>
            <a:pPr algn="just"/>
            <a:r>
              <a:rPr lang="en-US" dirty="0">
                <a:latin typeface="Bookman Old Style" pitchFamily="18" charset="0"/>
              </a:rPr>
              <a:t>Privacy and confidentiality are big concerns in some activities. </a:t>
            </a:r>
          </a:p>
          <a:p>
            <a:pPr algn="just"/>
            <a:endParaRPr lang="en-US" dirty="0">
              <a:latin typeface="Bookman Old Style" pitchFamily="18" charset="0"/>
            </a:endParaRPr>
          </a:p>
          <a:p>
            <a:pPr algn="just"/>
            <a:endParaRPr lang="en-US" dirty="0">
              <a:latin typeface="Bookman Old Style"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172200"/>
          </a:xfrm>
        </p:spPr>
        <p:txBody>
          <a:bodyPr>
            <a:normAutofit/>
          </a:bodyPr>
          <a:lstStyle/>
          <a:p>
            <a:r>
              <a:rPr lang="en-US" sz="4800" b="1" dirty="0">
                <a:latin typeface="Bookman Old Style" pitchFamily="18" charset="0"/>
              </a:rPr>
              <a:t>Introduction</a:t>
            </a:r>
            <a:br>
              <a:rPr lang="en-US" sz="4800" b="1" dirty="0">
                <a:latin typeface="Bookman Old Style" pitchFamily="18" charset="0"/>
              </a:rPr>
            </a:br>
            <a:r>
              <a:rPr lang="en-US" sz="3600" dirty="0">
                <a:latin typeface="Bookman Old Style" pitchFamily="18" charset="0"/>
              </a:rPr>
              <a:t>Some of the popular applications developed over Cloud Technologies are Electronic Mail (</a:t>
            </a:r>
            <a:r>
              <a:rPr lang="en-US" sz="3600" dirty="0" err="1">
                <a:latin typeface="Bookman Old Style" pitchFamily="18" charset="0"/>
              </a:rPr>
              <a:t>gmail</a:t>
            </a:r>
            <a:r>
              <a:rPr lang="en-US" sz="3600" dirty="0">
                <a:latin typeface="Bookman Old Style" pitchFamily="18" charset="0"/>
              </a:rPr>
              <a:t>, </a:t>
            </a:r>
            <a:r>
              <a:rPr lang="en-US" sz="3600" dirty="0" err="1">
                <a:latin typeface="Bookman Old Style" pitchFamily="18" charset="0"/>
              </a:rPr>
              <a:t>hotmail</a:t>
            </a:r>
            <a:r>
              <a:rPr lang="en-US" sz="3600" dirty="0">
                <a:latin typeface="Bookman Old Style" pitchFamily="18" charset="0"/>
              </a:rPr>
              <a:t>, yahoo mail </a:t>
            </a:r>
            <a:r>
              <a:rPr lang="en-US" sz="3600" dirty="0" err="1">
                <a:latin typeface="Bookman Old Style" pitchFamily="18" charset="0"/>
              </a:rPr>
              <a:t>etc</a:t>
            </a:r>
            <a:r>
              <a:rPr lang="en-US" sz="3600" dirty="0">
                <a:latin typeface="Bookman Old Style" pitchFamily="18" charset="0"/>
              </a:rPr>
              <a:t>), Face book, </a:t>
            </a:r>
            <a:r>
              <a:rPr lang="en-US" sz="3600" dirty="0" err="1">
                <a:latin typeface="Bookman Old Style" pitchFamily="18" charset="0"/>
              </a:rPr>
              <a:t>whatsup</a:t>
            </a:r>
            <a:r>
              <a:rPr lang="en-US" sz="3600" dirty="0">
                <a:latin typeface="Bookman Old Style" pitchFamily="18" charset="0"/>
              </a:rPr>
              <a:t>, Amazon, </a:t>
            </a:r>
            <a:r>
              <a:rPr lang="en-US" sz="3600" dirty="0" err="1">
                <a:latin typeface="Bookman Old Style" pitchFamily="18" charset="0"/>
              </a:rPr>
              <a:t>Flipkart</a:t>
            </a:r>
            <a:r>
              <a:rPr lang="en-US" sz="3600" dirty="0">
                <a:latin typeface="Bookman Old Style" pitchFamily="18" charset="0"/>
              </a:rPr>
              <a:t>, </a:t>
            </a:r>
            <a:r>
              <a:rPr lang="en-US" sz="3600" dirty="0" err="1">
                <a:latin typeface="Bookman Old Style" pitchFamily="18" charset="0"/>
              </a:rPr>
              <a:t>Snapdeal</a:t>
            </a:r>
            <a:r>
              <a:rPr lang="en-US" sz="3600" dirty="0">
                <a:latin typeface="Bookman Old Style" pitchFamily="18" charset="0"/>
              </a:rPr>
              <a:t>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b="1" dirty="0"/>
              <a:t>Motivation for Cloud Computing</a:t>
            </a:r>
          </a:p>
          <a:p>
            <a:pPr algn="just"/>
            <a:r>
              <a:rPr lang="en-US" dirty="0"/>
              <a:t>Organization – Needs to invest lots of money on IT infrastructure for computer H/w, licensed system S/w, application S/w, storage, networking, routers, firewalls </a:t>
            </a:r>
            <a:r>
              <a:rPr lang="en-US" dirty="0" err="1"/>
              <a:t>etc</a:t>
            </a:r>
            <a:endParaRPr lang="en-US" dirty="0"/>
          </a:p>
          <a:p>
            <a:pPr algn="just"/>
            <a:r>
              <a:rPr lang="en-US" dirty="0"/>
              <a:t>This investment is called “</a:t>
            </a:r>
            <a:r>
              <a:rPr lang="en-US" b="1" dirty="0"/>
              <a:t>Capital Investment</a:t>
            </a:r>
            <a:r>
              <a:rPr lang="en-US" dirty="0"/>
              <a:t>”</a:t>
            </a:r>
          </a:p>
          <a:p>
            <a:pPr algn="just"/>
            <a:r>
              <a:rPr lang="en-US" dirty="0"/>
              <a:t>Cloud Service – All services are available from any place, at any time and accessible by any device.</a:t>
            </a:r>
          </a:p>
          <a:p>
            <a:pPr algn="just"/>
            <a:r>
              <a:rPr lang="en-US" b="1" dirty="0"/>
              <a:t>Operational Investment </a:t>
            </a:r>
            <a:r>
              <a:rPr lang="en-US" dirty="0"/>
              <a:t>– little money</a:t>
            </a:r>
          </a:p>
        </p:txBody>
      </p:sp>
    </p:spTree>
    <p:extLst>
      <p:ext uri="{BB962C8B-B14F-4D97-AF65-F5344CB8AC3E}">
        <p14:creationId xmlns:p14="http://schemas.microsoft.com/office/powerpoint/2010/main" val="189122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2557"/>
          </a:xfrm>
        </p:spPr>
        <p:txBody>
          <a:bodyPr>
            <a:normAutofit lnSpcReduction="10000"/>
          </a:bodyPr>
          <a:lstStyle/>
          <a:p>
            <a:pPr algn="just"/>
            <a:r>
              <a:rPr lang="en-US" dirty="0"/>
              <a:t>Similarities b/w Cloud Service &amp;Electricity Service by TSNPDCL – Charged for consumed power</a:t>
            </a:r>
          </a:p>
          <a:p>
            <a:pPr marL="0" indent="0" algn="just">
              <a:buNone/>
            </a:pPr>
            <a:r>
              <a:rPr lang="en-US" dirty="0">
                <a:solidFill>
                  <a:srgbClr val="FF0000"/>
                </a:solidFill>
              </a:rPr>
              <a:t>Advantages of using cloud services are</a:t>
            </a:r>
          </a:p>
          <a:p>
            <a:pPr algn="just"/>
            <a:r>
              <a:rPr lang="en-US" dirty="0"/>
              <a:t>The organizations need to made only little investment for getting computational services from cloud. It does not require much space.</a:t>
            </a:r>
          </a:p>
          <a:p>
            <a:pPr algn="just"/>
            <a:r>
              <a:rPr lang="en-US" dirty="0"/>
              <a:t>Data can be accessed at any time from any where</a:t>
            </a:r>
          </a:p>
          <a:p>
            <a:pPr algn="just"/>
            <a:r>
              <a:rPr lang="en-US" dirty="0"/>
              <a:t>Cloud Services are available round the clock and accessed from any electronic device like laptops, PCs, smart phones etc.</a:t>
            </a:r>
          </a:p>
          <a:p>
            <a:pPr algn="just"/>
            <a:r>
              <a:rPr lang="en-US" dirty="0"/>
              <a:t>Cloud maintains multiple backups for our data.</a:t>
            </a:r>
          </a:p>
          <a:p>
            <a:pPr algn="just"/>
            <a:r>
              <a:rPr lang="en-US" dirty="0"/>
              <a:t>Cloud provides security to our data against thefts and access by unauthorized users.</a:t>
            </a:r>
          </a:p>
        </p:txBody>
      </p:sp>
    </p:spTree>
    <p:extLst>
      <p:ext uri="{BB962C8B-B14F-4D97-AF65-F5344CB8AC3E}">
        <p14:creationId xmlns:p14="http://schemas.microsoft.com/office/powerpoint/2010/main" val="301479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236AFE-05A8-30A9-C8EA-85059AEDD2DA}"/>
              </a:ext>
            </a:extLst>
          </p:cNvPr>
          <p:cNvPicPr>
            <a:picLocks noGrp="1" noChangeAspect="1"/>
          </p:cNvPicPr>
          <p:nvPr>
            <p:ph idx="1"/>
          </p:nvPr>
        </p:nvPicPr>
        <p:blipFill>
          <a:blip r:embed="rId2"/>
          <a:stretch>
            <a:fillRect/>
          </a:stretch>
        </p:blipFill>
        <p:spPr>
          <a:xfrm>
            <a:off x="1066799" y="228600"/>
            <a:ext cx="7086601" cy="6019800"/>
          </a:xfrm>
        </p:spPr>
      </p:pic>
    </p:spTree>
    <p:extLst>
      <p:ext uri="{BB962C8B-B14F-4D97-AF65-F5344CB8AC3E}">
        <p14:creationId xmlns:p14="http://schemas.microsoft.com/office/powerpoint/2010/main" val="83743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lgn="just">
              <a:buNone/>
            </a:pPr>
            <a:r>
              <a:rPr lang="en-US" b="1" dirty="0"/>
              <a:t>Need for the cloud Computing</a:t>
            </a:r>
          </a:p>
          <a:p>
            <a:pPr marL="0" indent="0" algn="just">
              <a:buNone/>
            </a:pPr>
            <a:r>
              <a:rPr lang="en-US" dirty="0"/>
              <a:t>It is used mainly for 2 – purposes</a:t>
            </a:r>
          </a:p>
          <a:p>
            <a:pPr algn="just"/>
            <a:r>
              <a:rPr lang="en-US" b="1" dirty="0"/>
              <a:t>Convenience</a:t>
            </a:r>
            <a:r>
              <a:rPr lang="en-US" dirty="0"/>
              <a:t> – means the cloud services are available from any place, at any time round the clock and accessible from any electronic device.</a:t>
            </a:r>
          </a:p>
          <a:p>
            <a:pPr marL="0" indent="0" algn="just">
              <a:buNone/>
            </a:pPr>
            <a:r>
              <a:rPr lang="en-US" dirty="0"/>
              <a:t>It is convenient to small and medium scale org.</a:t>
            </a:r>
          </a:p>
          <a:p>
            <a:pPr algn="just"/>
            <a:r>
              <a:rPr lang="en-US" b="1" dirty="0"/>
              <a:t>Reliability</a:t>
            </a:r>
            <a:r>
              <a:rPr lang="en-US" dirty="0"/>
              <a:t> – means the data stored on the cloud is having multiple backups. Data is always secured against h/w failures, natural disasters and network hackers.</a:t>
            </a:r>
          </a:p>
        </p:txBody>
      </p:sp>
    </p:spTree>
    <p:extLst>
      <p:ext uri="{BB962C8B-B14F-4D97-AF65-F5344CB8AC3E}">
        <p14:creationId xmlns:p14="http://schemas.microsoft.com/office/powerpoint/2010/main" val="4279093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2657"/>
            <a:ext cx="8534400" cy="6890657"/>
          </a:xfrm>
        </p:spPr>
        <p:txBody>
          <a:bodyPr>
            <a:normAutofit fontScale="92500" lnSpcReduction="10000"/>
          </a:bodyPr>
          <a:lstStyle/>
          <a:p>
            <a:pPr algn="just"/>
            <a:r>
              <a:rPr lang="en-US" sz="3600" b="1" dirty="0">
                <a:solidFill>
                  <a:srgbClr val="FF0000"/>
                </a:solidFill>
                <a:latin typeface="Bookman Old Style" pitchFamily="18" charset="0"/>
              </a:rPr>
              <a:t>Definition of Cloud</a:t>
            </a:r>
            <a:endParaRPr lang="en-US" sz="3600" dirty="0">
              <a:solidFill>
                <a:schemeClr val="tx1"/>
              </a:solidFill>
              <a:latin typeface="Bookman Old Style" pitchFamily="18" charset="0"/>
            </a:endParaRPr>
          </a:p>
          <a:p>
            <a:pPr marL="285750" indent="-285750" algn="just">
              <a:buFont typeface="Arial" pitchFamily="34" charset="0"/>
              <a:buChar char="•"/>
            </a:pPr>
            <a:r>
              <a:rPr lang="en-US" sz="3600" dirty="0">
                <a:solidFill>
                  <a:schemeClr val="tx1"/>
                </a:solidFill>
                <a:latin typeface="Bookman Old Style" pitchFamily="18" charset="0"/>
              </a:rPr>
              <a:t>A cloud is a technology where data can be stored at remote place and can be accessed at any time  from any where by any device over the internet.</a:t>
            </a:r>
          </a:p>
          <a:p>
            <a:pPr marL="285750" indent="-285750" algn="just">
              <a:buFont typeface="Arial" pitchFamily="34" charset="0"/>
              <a:buChar char="•"/>
            </a:pPr>
            <a:r>
              <a:rPr lang="en-US" sz="3600" dirty="0">
                <a:solidFill>
                  <a:schemeClr val="tx1"/>
                </a:solidFill>
                <a:latin typeface="Bookman Old Style" pitchFamily="18" charset="0"/>
              </a:rPr>
              <a:t>Cloud Computing is a technology which provides various services to the users and users can get all the services from a remote place over the internet and can pay only for the resources consumed.  </a:t>
            </a:r>
          </a:p>
          <a:p>
            <a:pPr marL="285750" indent="-285750" algn="just">
              <a:buFont typeface="Arial" pitchFamily="34" charset="0"/>
              <a:buChar char="•"/>
            </a:pPr>
            <a:r>
              <a:rPr lang="en-US" sz="3600" dirty="0">
                <a:solidFill>
                  <a:schemeClr val="tx1"/>
                </a:solidFill>
                <a:latin typeface="Bookman Old Style" pitchFamily="18" charset="0"/>
              </a:rPr>
              <a:t>Cloud uses </a:t>
            </a:r>
            <a:r>
              <a:rPr lang="en-US" sz="3600" dirty="0">
                <a:solidFill>
                  <a:srgbClr val="FF0000"/>
                </a:solidFill>
                <a:latin typeface="Bookman Old Style" pitchFamily="18" charset="0"/>
              </a:rPr>
              <a:t>pay-as-you-use model</a:t>
            </a:r>
            <a:r>
              <a:rPr lang="en-US" sz="3600" dirty="0">
                <a:solidFill>
                  <a:schemeClr val="tx1"/>
                </a:solidFill>
                <a:latin typeface="Bookman Old Style" pitchFamily="18" charset="0"/>
              </a:rPr>
              <a:t>.</a:t>
            </a:r>
          </a:p>
          <a:p>
            <a:pPr algn="just"/>
            <a:r>
              <a:rPr lang="en-US" sz="3600" dirty="0">
                <a:solidFill>
                  <a:schemeClr val="tx1"/>
                </a:solidFill>
                <a:latin typeface="Bookman Old Style" pitchFamily="18" charset="0"/>
              </a:rPr>
              <a:t>  </a:t>
            </a:r>
          </a:p>
          <a:p>
            <a:pPr algn="just"/>
            <a:endParaRPr lang="en-US" sz="1800" dirty="0">
              <a:solidFill>
                <a:schemeClr val="tx1"/>
              </a:solidFill>
              <a:latin typeface="Bookman Old Style"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1492</TotalTime>
  <Words>3290</Words>
  <Application>Microsoft Office PowerPoint</Application>
  <PresentationFormat>On-screen Show (4:3)</PresentationFormat>
  <Paragraphs>327</Paragraphs>
  <Slides>39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Bookman Old Style</vt:lpstr>
      <vt:lpstr>Calibri</vt:lpstr>
      <vt:lpstr>erdana</vt:lpstr>
      <vt:lpstr>inter-bold</vt:lpstr>
      <vt:lpstr>inter-regular</vt:lpstr>
      <vt:lpstr>Symbol</vt:lpstr>
      <vt:lpstr>Times New Roman</vt:lpstr>
      <vt:lpstr>Times New Roman</vt:lpstr>
      <vt:lpstr>Wingdings 3</vt:lpstr>
      <vt:lpstr>Office Theme</vt:lpstr>
      <vt:lpstr>CLOUD COMPUTING</vt:lpstr>
      <vt:lpstr>PowerPoint Presentation</vt:lpstr>
      <vt:lpstr>Different  schemes of computing </vt:lpstr>
      <vt:lpstr>Introduction Some of the popular applications developed over Cloud Technologies are Electronic Mail (gmail, hotmail, yahoo mail etc), Face book, whatsup, Amazon, Flipkart, Snapdeal etc.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Characteristics</vt:lpstr>
      <vt:lpstr>PowerPoint Presentation</vt:lpstr>
      <vt:lpstr>Deployment Models </vt:lpstr>
      <vt:lpstr>PowerPoint Presentation</vt:lpstr>
      <vt:lpstr>PowerPoint Presentation</vt:lpstr>
      <vt:lpstr>PowerPoint Presentation</vt:lpstr>
      <vt:lpstr>PowerPoint Presentation</vt:lpstr>
      <vt:lpstr>PowerPoint Presentation</vt:lpstr>
      <vt:lpstr>Service Models </vt:lpstr>
      <vt:lpstr>PowerPoint Presentation</vt:lpstr>
      <vt:lpstr>PowerPoint Presentation</vt:lpstr>
      <vt:lpstr>PowerPoint Presentation</vt:lpstr>
      <vt:lpstr>PowerPoint Presentation</vt:lpstr>
      <vt:lpstr>PowerPoint Presentation</vt:lpstr>
      <vt:lpstr>PowerPoint Presentation</vt:lpstr>
      <vt:lpstr>Cloud Architecture</vt:lpstr>
      <vt:lpstr>Limitations and 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karthik</dc:creator>
  <cp:lastModifiedBy>Dr Sammulal P</cp:lastModifiedBy>
  <cp:revision>97</cp:revision>
  <dcterms:created xsi:type="dcterms:W3CDTF">2006-08-16T00:00:00Z</dcterms:created>
  <dcterms:modified xsi:type="dcterms:W3CDTF">2023-08-04T04:02:06Z</dcterms:modified>
</cp:coreProperties>
</file>