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8" r:id="rId2"/>
    <p:sldId id="261" r:id="rId3"/>
    <p:sldId id="269" r:id="rId4"/>
    <p:sldId id="270" r:id="rId5"/>
    <p:sldId id="256" r:id="rId6"/>
    <p:sldId id="257" r:id="rId7"/>
    <p:sldId id="289" r:id="rId8"/>
    <p:sldId id="259" r:id="rId9"/>
    <p:sldId id="290" r:id="rId10"/>
    <p:sldId id="291" r:id="rId11"/>
    <p:sldId id="263" r:id="rId12"/>
    <p:sldId id="307" r:id="rId13"/>
    <p:sldId id="308" r:id="rId14"/>
    <p:sldId id="292" r:id="rId15"/>
    <p:sldId id="293" r:id="rId16"/>
    <p:sldId id="294"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64" r:id="rId36"/>
    <p:sldId id="266" r:id="rId37"/>
    <p:sldId id="296" r:id="rId38"/>
    <p:sldId id="297" r:id="rId39"/>
    <p:sldId id="265" r:id="rId40"/>
    <p:sldId id="295" r:id="rId41"/>
    <p:sldId id="298" r:id="rId42"/>
    <p:sldId id="299" r:id="rId43"/>
    <p:sldId id="300" r:id="rId44"/>
    <p:sldId id="301" r:id="rId45"/>
    <p:sldId id="302" r:id="rId46"/>
    <p:sldId id="303" r:id="rId47"/>
    <p:sldId id="304" r:id="rId48"/>
    <p:sldId id="305" r:id="rId49"/>
    <p:sldId id="30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FAAD0-33E0-458C-95EE-5810CA960BB8}" type="datetimeFigureOut">
              <a:rPr lang="en-US" smtClean="0"/>
              <a:t>7/10/2024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68D47-5051-46CB-ACE4-B8127BE8F6C3}" type="slidenum">
              <a:rPr lang="en-IN" smtClean="0"/>
              <a:t>‹#›</a:t>
            </a:fld>
            <a:endParaRPr lang="en-IN"/>
          </a:p>
        </p:txBody>
      </p:sp>
    </p:spTree>
    <p:extLst>
      <p:ext uri="{BB962C8B-B14F-4D97-AF65-F5344CB8AC3E}">
        <p14:creationId xmlns:p14="http://schemas.microsoft.com/office/powerpoint/2010/main" val="92129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16D1B3-472B-4E48-AFDA-E8748365F905}" type="slidenum">
              <a:rPr lang="en-US" smtClean="0"/>
              <a:pPr fontAlgn="base">
                <a:spcBef>
                  <a:spcPct val="0"/>
                </a:spcBef>
                <a:spcAft>
                  <a:spcPct val="0"/>
                </a:spcAft>
                <a:defRPr/>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380E93-C743-4562-9D22-35A4A1CEDAB0}" type="slidenum">
              <a:rPr lang="en-US" smtClean="0"/>
              <a:pPr fontAlgn="base">
                <a:spcBef>
                  <a:spcPct val="0"/>
                </a:spcBef>
                <a:spcAft>
                  <a:spcPct val="0"/>
                </a:spcAft>
                <a:defRPr/>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BCE6EF-22BF-40BF-884C-B08FE60556E6}" type="slidenum">
              <a:rPr lang="en-US" smtClean="0"/>
              <a:pPr fontAlgn="base">
                <a:spcBef>
                  <a:spcPct val="0"/>
                </a:spcBef>
                <a:spcAft>
                  <a:spcPct val="0"/>
                </a:spcAft>
                <a:defRPr/>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6B52F9-CA69-4F70-9416-4FB5DDBBB711}" type="slidenum">
              <a:rPr lang="en-US" smtClean="0"/>
              <a:pPr fontAlgn="base">
                <a:spcBef>
                  <a:spcPct val="0"/>
                </a:spcBef>
                <a:spcAft>
                  <a:spcPct val="0"/>
                </a:spcAft>
                <a:defRPr/>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6B43EB-34E8-4208-B04A-C75F0B52EF12}" type="slidenum">
              <a:rPr lang="en-US" smtClean="0"/>
              <a:pPr fontAlgn="base">
                <a:spcBef>
                  <a:spcPct val="0"/>
                </a:spcBef>
                <a:spcAft>
                  <a:spcPct val="0"/>
                </a:spcAft>
                <a:defRPr/>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E5F670-5194-4B36-BEE9-B04018CAF9B3}" type="slidenum">
              <a:rPr lang="en-US" smtClean="0"/>
              <a:pPr fontAlgn="base">
                <a:spcBef>
                  <a:spcPct val="0"/>
                </a:spcBef>
                <a:spcAft>
                  <a:spcPct val="0"/>
                </a:spcAft>
                <a:defRPr/>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305800" cy="1470025"/>
          </a:xfrm>
        </p:spPr>
        <p:txBody>
          <a:bodyPr>
            <a:normAutofit/>
          </a:bodyPr>
          <a:lstStyle/>
          <a:p>
            <a:r>
              <a:rPr lang="en-US" sz="5400" b="1" dirty="0">
                <a:solidFill>
                  <a:srgbClr val="FF0000"/>
                </a:solidFill>
                <a:latin typeface="Bookman Old Style" pitchFamily="18" charset="0"/>
              </a:rPr>
              <a:t>CLOUD COMPUTING</a:t>
            </a:r>
          </a:p>
        </p:txBody>
      </p:sp>
      <p:sp>
        <p:nvSpPr>
          <p:cNvPr id="3" name="Subtitle 2"/>
          <p:cNvSpPr>
            <a:spLocks noGrp="1"/>
          </p:cNvSpPr>
          <p:nvPr>
            <p:ph type="subTitle" idx="1"/>
          </p:nvPr>
        </p:nvSpPr>
        <p:spPr>
          <a:xfrm>
            <a:off x="533400" y="3429000"/>
            <a:ext cx="8001000" cy="2209800"/>
          </a:xfrm>
        </p:spPr>
        <p:txBody>
          <a:bodyPr>
            <a:normAutofit/>
          </a:bodyPr>
          <a:lstStyle/>
          <a:p>
            <a:r>
              <a:rPr lang="en-US" sz="2000" dirty="0">
                <a:solidFill>
                  <a:schemeClr val="tx1"/>
                </a:solidFill>
                <a:latin typeface="Bookman Old Style" pitchFamily="18" charset="0"/>
              </a:rPr>
              <a:t>IV </a:t>
            </a:r>
            <a:r>
              <a:rPr lang="en-US" sz="2000" dirty="0" err="1">
                <a:solidFill>
                  <a:schemeClr val="tx1"/>
                </a:solidFill>
                <a:latin typeface="Bookman Old Style" pitchFamily="18" charset="0"/>
              </a:rPr>
              <a:t>BTech</a:t>
            </a:r>
            <a:r>
              <a:rPr lang="en-US" sz="2000" dirty="0">
                <a:solidFill>
                  <a:schemeClr val="tx1"/>
                </a:solidFill>
                <a:latin typeface="Bookman Old Style" pitchFamily="18" charset="0"/>
              </a:rPr>
              <a:t> - I SEMESTER JNTUH</a:t>
            </a:r>
          </a:p>
          <a:p>
            <a:endParaRPr lang="en-US" sz="2000" dirty="0">
              <a:solidFill>
                <a:schemeClr val="tx1"/>
              </a:solidFill>
              <a:latin typeface="Bookman Old Style" pitchFamily="18" charset="0"/>
            </a:endParaRPr>
          </a:p>
          <a:p>
            <a:r>
              <a:rPr lang="en-US" sz="2000" dirty="0">
                <a:solidFill>
                  <a:schemeClr val="tx1"/>
                </a:solidFill>
                <a:latin typeface="Bookman Old Style" pitchFamily="18" charset="0"/>
              </a:rPr>
              <a:t>By</a:t>
            </a:r>
          </a:p>
          <a:p>
            <a:r>
              <a:rPr lang="en-US" sz="3600" b="1" dirty="0">
                <a:solidFill>
                  <a:srgbClr val="00B050"/>
                </a:solidFill>
                <a:latin typeface="Bookman Old Style" pitchFamily="18" charset="0"/>
              </a:rPr>
              <a:t>Dr. P.SAMMULAL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1FB3-9EF6-7B5F-060A-FE3E4BB39E73}"/>
              </a:ext>
            </a:extLst>
          </p:cNvPr>
          <p:cNvSpPr>
            <a:spLocks noGrp="1"/>
          </p:cNvSpPr>
          <p:nvPr>
            <p:ph type="title"/>
          </p:nvPr>
        </p:nvSpPr>
        <p:spPr/>
        <p:txBody>
          <a:bodyPr/>
          <a:lstStyle/>
          <a:p>
            <a:r>
              <a:rPr lang="en-US" sz="4400" b="1" dirty="0">
                <a:solidFill>
                  <a:srgbClr val="FF0000"/>
                </a:solidFill>
                <a:latin typeface="Bookman Old Style" pitchFamily="18" charset="0"/>
              </a:rPr>
              <a:t>Distributed Computing</a:t>
            </a:r>
            <a:endParaRPr lang="en-IN" dirty="0"/>
          </a:p>
        </p:txBody>
      </p:sp>
      <p:sp>
        <p:nvSpPr>
          <p:cNvPr id="3" name="Content Placeholder 2">
            <a:extLst>
              <a:ext uri="{FF2B5EF4-FFF2-40B4-BE49-F238E27FC236}">
                <a16:creationId xmlns:a16="http://schemas.microsoft.com/office/drawing/2014/main" id="{FAF4B1BD-E50C-F3EF-6E0C-7F1DD0CB5120}"/>
              </a:ext>
            </a:extLst>
          </p:cNvPr>
          <p:cNvSpPr>
            <a:spLocks noGrp="1"/>
          </p:cNvSpPr>
          <p:nvPr>
            <p:ph idx="1"/>
          </p:nvPr>
        </p:nvSpPr>
        <p:spPr/>
        <p:txBody>
          <a:bodyPr/>
          <a:lstStyle/>
          <a:p>
            <a:pPr algn="just"/>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Thus, if a system/machine is going down, the same type of service may be available by another system. Thus, service interruption is not experienced by the users. All these are possible because of the </a:t>
            </a:r>
            <a:r>
              <a:rPr lang="en-US" sz="32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replication of systems of same type </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(also called as </a:t>
            </a:r>
            <a:r>
              <a:rPr lang="en-US" sz="32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redundancy</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151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3130"/>
            <a:ext cx="8534400" cy="457199"/>
          </a:xfrm>
        </p:spPr>
        <p:txBody>
          <a:bodyPr>
            <a:noAutofit/>
          </a:bodyPr>
          <a:lstStyle/>
          <a:p>
            <a:r>
              <a:rPr lang="en-US" sz="3600" b="1" dirty="0">
                <a:solidFill>
                  <a:srgbClr val="FF0000"/>
                </a:solidFill>
                <a:latin typeface="Bookman Old Style" pitchFamily="18" charset="0"/>
              </a:rPr>
              <a:t>Grid Computing</a:t>
            </a:r>
          </a:p>
        </p:txBody>
      </p:sp>
      <p:sp>
        <p:nvSpPr>
          <p:cNvPr id="3" name="Subtitle 2"/>
          <p:cNvSpPr>
            <a:spLocks noGrp="1"/>
          </p:cNvSpPr>
          <p:nvPr>
            <p:ph type="subTitle" idx="1"/>
          </p:nvPr>
        </p:nvSpPr>
        <p:spPr>
          <a:xfrm>
            <a:off x="304800" y="533400"/>
            <a:ext cx="8534400" cy="6172200"/>
          </a:xfrm>
        </p:spPr>
        <p:txBody>
          <a:bodyPr>
            <a:normAutofit/>
          </a:bodyPr>
          <a:lstStyle/>
          <a:p>
            <a:pPr marL="342900" lvl="0" indent="-342900" algn="just">
              <a:lnSpc>
                <a:spcPct val="107000"/>
              </a:lnSpc>
              <a:buFont typeface="Symbol" panose="05050102010706020507" pitchFamily="18" charset="2"/>
              <a:buChar char=""/>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Most of the organizations contains lot of IT infrastructures like computers, storage, software, applications, network devices that may be under utilized by the organization such as a underutilized computer power can be given to needy organizations to solve their computational power problem on a rental or hiring basis. This will make the organization to get some revenue on their IT infrastructure.</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grid computing is a technology that connects all the underutilized computing resources over a wide area network and makes them to work as a unit to solve the problems.</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grid computing, different types of systems are connected from different geographical areas over a network and works together.</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solidFill>
                <a:schemeClr val="tx1"/>
              </a:solidFill>
              <a:latin typeface="Bookman Old Style" pitchFamily="18" charset="0"/>
            </a:endParaRPr>
          </a:p>
        </p:txBody>
      </p:sp>
    </p:spTree>
    <p:extLst>
      <p:ext uri="{BB962C8B-B14F-4D97-AF65-F5344CB8AC3E}">
        <p14:creationId xmlns:p14="http://schemas.microsoft.com/office/powerpoint/2010/main" val="138701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1000"/>
            <a:ext cx="7315199" cy="6019799"/>
          </a:xfrm>
          <a:prstGeom prst="rect">
            <a:avLst/>
          </a:prstGeom>
        </p:spPr>
      </p:pic>
    </p:spTree>
    <p:extLst>
      <p:ext uri="{BB962C8B-B14F-4D97-AF65-F5344CB8AC3E}">
        <p14:creationId xmlns:p14="http://schemas.microsoft.com/office/powerpoint/2010/main" val="46197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id Computing Architectur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200"/>
            <a:ext cx="76009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96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8436-1E14-11AF-5222-87781E7F428A}"/>
              </a:ext>
            </a:extLst>
          </p:cNvPr>
          <p:cNvSpPr>
            <a:spLocks noGrp="1"/>
          </p:cNvSpPr>
          <p:nvPr>
            <p:ph type="title"/>
          </p:nvPr>
        </p:nvSpPr>
        <p:spPr>
          <a:xfrm>
            <a:off x="457200" y="152400"/>
            <a:ext cx="8229600" cy="685800"/>
          </a:xfrm>
        </p:spPr>
        <p:txBody>
          <a:bodyPr>
            <a:normAutofit fontScale="90000"/>
          </a:bodyPr>
          <a:lstStyle/>
          <a:p>
            <a:r>
              <a:rPr lang="en-US" sz="4400" b="1" dirty="0">
                <a:solidFill>
                  <a:srgbClr val="FF0000"/>
                </a:solidFill>
                <a:latin typeface="Bookman Old Style" pitchFamily="18" charset="0"/>
              </a:rPr>
              <a:t>Grid Computing</a:t>
            </a:r>
            <a:endParaRPr lang="en-IN" dirty="0"/>
          </a:p>
        </p:txBody>
      </p:sp>
      <p:sp>
        <p:nvSpPr>
          <p:cNvPr id="3" name="Content Placeholder 2">
            <a:extLst>
              <a:ext uri="{FF2B5EF4-FFF2-40B4-BE49-F238E27FC236}">
                <a16:creationId xmlns:a16="http://schemas.microsoft.com/office/drawing/2014/main" id="{AFDB0709-B7BA-64CE-571C-BE3155AFC88A}"/>
              </a:ext>
            </a:extLst>
          </p:cNvPr>
          <p:cNvSpPr>
            <a:spLocks noGrp="1"/>
          </p:cNvSpPr>
          <p:nvPr>
            <p:ph idx="1"/>
          </p:nvPr>
        </p:nvSpPr>
        <p:spPr>
          <a:xfrm>
            <a:off x="457200" y="838200"/>
            <a:ext cx="8229600" cy="5867400"/>
          </a:xfrm>
        </p:spPr>
        <p:txBody>
          <a:bodyPr>
            <a:normAutofit fontScale="92500" lnSpcReduction="20000"/>
          </a:bodyPr>
          <a:lstStyle/>
          <a:p>
            <a:pPr algn="just"/>
            <a:r>
              <a:rPr lang="en-US"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Grid, a software running on computers make them to work together and make them to be accessible over a network. This software is called “</a:t>
            </a:r>
            <a:r>
              <a:rPr lang="en-US" sz="3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Grid Middleware</a:t>
            </a:r>
            <a:r>
              <a:rPr lang="en-US"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Grid service provides different kinds of services to the users such as access control, security, access to the data bases, digital libraries, data storage systems etc.</a:t>
            </a:r>
            <a:endParaRPr lang="en-IN"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In a grid, computing resources are allocated to the users as per their computing requirement but, these resources cannot be dynamically provisioned to the users when they are running applications. All the required resources must be acquired well in advance before starting the application.</a:t>
            </a:r>
            <a:endParaRPr lang="en-IN" sz="3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8665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1F86-C893-3B56-B32A-4EEC4A932E8C}"/>
              </a:ext>
            </a:extLst>
          </p:cNvPr>
          <p:cNvSpPr>
            <a:spLocks noGrp="1"/>
          </p:cNvSpPr>
          <p:nvPr>
            <p:ph type="title"/>
          </p:nvPr>
        </p:nvSpPr>
        <p:spPr>
          <a:xfrm>
            <a:off x="457200" y="274638"/>
            <a:ext cx="8229600" cy="715962"/>
          </a:xfrm>
        </p:spPr>
        <p:txBody>
          <a:bodyPr>
            <a:normAutofit fontScale="90000"/>
          </a:bodyPr>
          <a:lstStyle/>
          <a:p>
            <a:r>
              <a:rPr lang="en-US" sz="4400" b="1" dirty="0">
                <a:solidFill>
                  <a:srgbClr val="FF0000"/>
                </a:solidFill>
                <a:latin typeface="Bookman Old Style" pitchFamily="18" charset="0"/>
              </a:rPr>
              <a:t>Grid Computing</a:t>
            </a:r>
            <a:endParaRPr lang="en-IN" dirty="0"/>
          </a:p>
        </p:txBody>
      </p:sp>
      <p:sp>
        <p:nvSpPr>
          <p:cNvPr id="3" name="Content Placeholder 2">
            <a:extLst>
              <a:ext uri="{FF2B5EF4-FFF2-40B4-BE49-F238E27FC236}">
                <a16:creationId xmlns:a16="http://schemas.microsoft.com/office/drawing/2014/main" id="{3219D0F5-D4A6-FEB7-C9DA-8767E9889969}"/>
              </a:ext>
            </a:extLst>
          </p:cNvPr>
          <p:cNvSpPr>
            <a:spLocks noGrp="1"/>
          </p:cNvSpPr>
          <p:nvPr>
            <p:ph idx="1"/>
          </p:nvPr>
        </p:nvSpPr>
        <p:spPr>
          <a:xfrm>
            <a:off x="457200" y="990600"/>
            <a:ext cx="8229600" cy="5135563"/>
          </a:xfrm>
        </p:spPr>
        <p:txBody>
          <a:bodyPr/>
          <a:lstStyle/>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Grid Computing can be visualized like a </a:t>
            </a:r>
            <a:r>
              <a:rPr lang="en-US" sz="28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P</a:t>
            </a: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ower </a:t>
            </a:r>
            <a:r>
              <a:rPr lang="en-US" sz="28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a:t>
            </a: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rid</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Both have many similarities except that </a:t>
            </a:r>
            <a:r>
              <a:rPr lang="en-US" sz="2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power grid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is used to </a:t>
            </a:r>
            <a:r>
              <a:rPr lang="en-US" sz="2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distribute electrical power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to the houses in villages, towns, cities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where as </a:t>
            </a: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computer grid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is used to </a:t>
            </a: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distribute computer/computing power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to the organizations whom they need.</a:t>
            </a:r>
          </a:p>
          <a:p>
            <a:pPr marL="342900" lvl="0" indent="-342900" algn="just">
              <a:lnSpc>
                <a:spcPct val="107000"/>
              </a:lnSpc>
              <a:buFont typeface="Symbol" panose="05050102010706020507" pitchFamily="18" charset="2"/>
              <a:buChar char=""/>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Some of the similarities between power grid and computer grid.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768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368A-1B2E-5823-31CA-6877786E643F}"/>
              </a:ext>
            </a:extLst>
          </p:cNvPr>
          <p:cNvSpPr>
            <a:spLocks noGrp="1"/>
          </p:cNvSpPr>
          <p:nvPr>
            <p:ph type="title"/>
          </p:nvPr>
        </p:nvSpPr>
        <p:spPr>
          <a:xfrm>
            <a:off x="470452" y="533400"/>
            <a:ext cx="8229600" cy="563562"/>
          </a:xfrm>
        </p:spPr>
        <p:txBody>
          <a:bodyPr>
            <a:noAutofit/>
          </a:bodyPr>
          <a:lstStyle/>
          <a:p>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Advantages of Computing Grid:</a:t>
            </a:r>
            <a:br>
              <a:rPr lang="en-IN"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3600" dirty="0">
              <a:solidFill>
                <a:srgbClr val="FF0000"/>
              </a:solidFill>
            </a:endParaRPr>
          </a:p>
        </p:txBody>
      </p:sp>
      <p:sp>
        <p:nvSpPr>
          <p:cNvPr id="3" name="Content Placeholder 2">
            <a:extLst>
              <a:ext uri="{FF2B5EF4-FFF2-40B4-BE49-F238E27FC236}">
                <a16:creationId xmlns:a16="http://schemas.microsoft.com/office/drawing/2014/main" id="{FEA9FE99-3D9D-4A85-AC63-DA30B2016843}"/>
              </a:ext>
            </a:extLst>
          </p:cNvPr>
          <p:cNvSpPr>
            <a:spLocks noGrp="1"/>
          </p:cNvSpPr>
          <p:nvPr>
            <p:ph idx="1"/>
          </p:nvPr>
        </p:nvSpPr>
        <p:spPr>
          <a:xfrm>
            <a:off x="381000" y="1106901"/>
            <a:ext cx="8458200" cy="5598699"/>
          </a:xfrm>
        </p:spPr>
        <p:txBody>
          <a:bodyPr/>
          <a:lstStyle/>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Computing grid makes uses of heterogeneous computers as a part of its infrastructure so every resource is utilized up to full extent.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Computing grid uses any computing resource available anywhere across the globe so more no. of resources can be collected from different places.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Computing grid provides computational power to the needy organizations based on their requirement, this adds to the computation power increase of organization.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36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13315"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Cluster Computing</a:t>
            </a:r>
          </a:p>
        </p:txBody>
      </p:sp>
      <p:sp>
        <p:nvSpPr>
          <p:cNvPr id="13316" name="TextBox 12"/>
          <p:cNvSpPr txBox="1">
            <a:spLocks noChangeArrowheads="1"/>
          </p:cNvSpPr>
          <p:nvPr/>
        </p:nvSpPr>
        <p:spPr bwMode="auto">
          <a:xfrm>
            <a:off x="762000" y="1447800"/>
            <a:ext cx="8382000" cy="2678113"/>
          </a:xfrm>
          <a:prstGeom prst="rect">
            <a:avLst/>
          </a:prstGeom>
          <a:noFill/>
          <a:ln w="9525">
            <a:noFill/>
            <a:miter lim="800000"/>
            <a:headEnd/>
            <a:tailEnd/>
          </a:ln>
        </p:spPr>
        <p:txBody>
          <a:bodyPr>
            <a:spAutoFit/>
          </a:bodyPr>
          <a:lstStyle/>
          <a:p>
            <a:pPr>
              <a:lnSpc>
                <a:spcPct val="150000"/>
              </a:lnSpc>
              <a:buFont typeface="Arial" charset="0"/>
              <a:buChar char="•"/>
            </a:pPr>
            <a:r>
              <a:rPr lang="en-US" sz="2800" b="1">
                <a:solidFill>
                  <a:srgbClr val="000099"/>
                </a:solidFill>
              </a:rPr>
              <a:t> Complex tasks can’t be performed using a </a:t>
            </a:r>
          </a:p>
          <a:p>
            <a:pPr>
              <a:lnSpc>
                <a:spcPct val="150000"/>
              </a:lnSpc>
              <a:buFontTx/>
              <a:buNone/>
            </a:pPr>
            <a:r>
              <a:rPr lang="en-US" sz="2800" b="1">
                <a:solidFill>
                  <a:srgbClr val="000099"/>
                </a:solidFill>
              </a:rPr>
              <a:t>   individual machine</a:t>
            </a:r>
          </a:p>
          <a:p>
            <a:pPr>
              <a:lnSpc>
                <a:spcPct val="150000"/>
              </a:lnSpc>
              <a:buFont typeface="Arial" charset="0"/>
              <a:buChar char="•"/>
            </a:pPr>
            <a:r>
              <a:rPr lang="en-US" sz="2800" b="1">
                <a:solidFill>
                  <a:srgbClr val="000099"/>
                </a:solidFill>
              </a:rPr>
              <a:t> Alternative is, use a group of computers to </a:t>
            </a:r>
          </a:p>
          <a:p>
            <a:pPr>
              <a:lnSpc>
                <a:spcPct val="150000"/>
              </a:lnSpc>
              <a:buFontTx/>
              <a:buNone/>
            </a:pPr>
            <a:r>
              <a:rPr lang="en-US" sz="2800" b="1">
                <a:solidFill>
                  <a:srgbClr val="000099"/>
                </a:solidFill>
              </a:rPr>
              <a:t>   work on a problem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914400" y="1600200"/>
            <a:ext cx="7772400" cy="4572000"/>
          </a:xfrm>
          <a:solidFill>
            <a:schemeClr val="bg1"/>
          </a:solidFill>
        </p:spPr>
        <p:txBody>
          <a:bodyPr/>
          <a:lstStyle/>
          <a:p>
            <a:pPr eaLnBrk="1" hangingPunct="1">
              <a:buFont typeface="Wingdings 3" pitchFamily="18" charset="2"/>
              <a:buNone/>
            </a:pPr>
            <a:r>
              <a:rPr lang="en-US">
                <a:solidFill>
                  <a:srgbClr val="FF0000"/>
                </a:solidFill>
              </a:rPr>
              <a:t>Definition:</a:t>
            </a:r>
          </a:p>
          <a:p>
            <a:pPr algn="just" eaLnBrk="1" hangingPunct="1"/>
            <a:r>
              <a:rPr lang="en-US" sz="2400"/>
              <a:t>Cluster computing has emerged as a result of the increasing availability of powerful but inexpensive computers and high performance networks as commodity components. </a:t>
            </a:r>
          </a:p>
          <a:p>
            <a:pPr algn="just" eaLnBrk="1" hangingPunct="1"/>
            <a:endParaRPr lang="en-US" sz="2400"/>
          </a:p>
          <a:p>
            <a:pPr algn="just" eaLnBrk="1" hangingPunct="1"/>
            <a:r>
              <a:rPr lang="en-US" sz="2400"/>
              <a:t>This has been further facilitated by the fusion or unification of the fields of parallel high performance, distributed, high availability computing and internet technologies.</a:t>
            </a:r>
          </a:p>
        </p:txBody>
      </p:sp>
      <p:sp>
        <p:nvSpPr>
          <p:cNvPr id="2" name="Title 1"/>
          <p:cNvSpPr>
            <a:spLocks noGrp="1"/>
          </p:cNvSpPr>
          <p:nvPr>
            <p:ph type="title"/>
          </p:nvPr>
        </p:nvSpPr>
        <p:spPr/>
        <p:txBody>
          <a:bodyPr/>
          <a:lstStyle/>
          <a:p>
            <a:pPr algn="ctr" eaLnBrk="1" fontAlgn="auto" hangingPunct="1">
              <a:spcAft>
                <a:spcPts val="0"/>
              </a:spcAft>
              <a:defRPr/>
            </a:pPr>
            <a:r>
              <a:rPr lang="en-US" dirty="0">
                <a:solidFill>
                  <a:srgbClr val="FF0000"/>
                </a:solidFill>
              </a:rPr>
              <a:t>Cluster Computing</a:t>
            </a:r>
          </a:p>
        </p:txBody>
      </p:sp>
      <p:sp>
        <p:nvSpPr>
          <p:cNvPr id="4" name="Date Placeholder 3"/>
          <p:cNvSpPr>
            <a:spLocks noGrp="1"/>
          </p:cNvSpPr>
          <p:nvPr>
            <p:ph type="dt" sz="quarter" idx="10"/>
          </p:nvPr>
        </p:nvSpPr>
        <p:spPr/>
        <p:txBody>
          <a:bodyPr/>
          <a:lstStyle/>
          <a:p>
            <a:pPr>
              <a:defRPr/>
            </a:pPr>
            <a:fld id="{8BDC4327-775A-44A9-BAFC-23FA1210F456}" type="datetime1">
              <a:rPr lang="en-US"/>
              <a:pPr>
                <a:defRPr/>
              </a:pPr>
              <a:t>7/10/2024</a:t>
            </a:fld>
            <a:endParaRPr lang="en-US"/>
          </a:p>
        </p:txBody>
      </p:sp>
      <p:sp>
        <p:nvSpPr>
          <p:cNvPr id="5" name="Slide Number Placeholder 4"/>
          <p:cNvSpPr>
            <a:spLocks noGrp="1"/>
          </p:cNvSpPr>
          <p:nvPr>
            <p:ph type="sldNum" sz="quarter" idx="12"/>
          </p:nvPr>
        </p:nvSpPr>
        <p:spPr/>
        <p:txBody>
          <a:bodyPr/>
          <a:lstStyle/>
          <a:p>
            <a:pPr>
              <a:defRPr/>
            </a:pPr>
            <a:fld id="{3C46DF0D-8787-4F26-A968-E1C07D935E6E}"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15363"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Definition of Cluster</a:t>
            </a:r>
          </a:p>
        </p:txBody>
      </p:sp>
      <p:sp>
        <p:nvSpPr>
          <p:cNvPr id="7" name="Rounded Rectangle 6"/>
          <p:cNvSpPr/>
          <p:nvPr/>
        </p:nvSpPr>
        <p:spPr>
          <a:xfrm>
            <a:off x="609600" y="1905000"/>
            <a:ext cx="8077200" cy="2819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lnSpc>
                <a:spcPct val="150000"/>
              </a:lnSpc>
              <a:defRPr/>
            </a:pPr>
            <a:r>
              <a:rPr lang="en-US" sz="3200" b="1" dirty="0">
                <a:solidFill>
                  <a:srgbClr val="000099"/>
                </a:solidFill>
              </a:rPr>
              <a:t>It is a collections of tightly coupled computer systems connected over a high speed network(LAN)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4800" b="1" dirty="0">
                <a:latin typeface="Bookman Old Style" pitchFamily="18" charset="0"/>
              </a:rPr>
              <a:t>UNIT-1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7"/>
          <p:cNvSpPr>
            <a:spLocks noGrp="1"/>
          </p:cNvSpPr>
          <p:nvPr>
            <p:ph type="body" sz="half" idx="2"/>
          </p:nvPr>
        </p:nvSpPr>
        <p:spPr>
          <a:xfrm>
            <a:off x="914400" y="1676400"/>
            <a:ext cx="7696200" cy="685800"/>
          </a:xfrm>
        </p:spPr>
        <p:txBody>
          <a:bodyPr/>
          <a:lstStyle/>
          <a:p>
            <a:pPr marR="0" eaLnBrk="1" hangingPunct="1"/>
            <a:r>
              <a:rPr lang="en-US" sz="2000">
                <a:latin typeface="Comic Sans MS" pitchFamily="66" charset="0"/>
              </a:rPr>
              <a:t>High Availability Cluster                   High Performance Cluster</a:t>
            </a:r>
          </a:p>
        </p:txBody>
      </p:sp>
      <p:pic>
        <p:nvPicPr>
          <p:cNvPr id="16387" name="Picture 2"/>
          <p:cNvPicPr>
            <a:picLocks noGrp="1" noChangeAspect="1" noChangeArrowheads="1"/>
          </p:cNvPicPr>
          <p:nvPr>
            <p:ph type="pic" idx="1"/>
          </p:nvPr>
        </p:nvPicPr>
        <p:blipFill>
          <a:blip r:embed="rId3"/>
          <a:srcRect/>
          <a:stretch>
            <a:fillRect/>
          </a:stretch>
        </p:blipFill>
        <p:spPr>
          <a:xfrm>
            <a:off x="1143000" y="2438400"/>
            <a:ext cx="2670175" cy="2895600"/>
          </a:xfrm>
          <a:noFill/>
          <a:ln>
            <a:noFill/>
          </a:ln>
          <a:effectLst/>
        </p:spPr>
      </p:pic>
      <p:sp>
        <p:nvSpPr>
          <p:cNvPr id="2" name="Title 1"/>
          <p:cNvSpPr>
            <a:spLocks noGrp="1"/>
          </p:cNvSpPr>
          <p:nvPr>
            <p:ph type="title"/>
          </p:nvPr>
        </p:nvSpPr>
        <p:spPr>
          <a:xfrm>
            <a:off x="381000" y="914400"/>
            <a:ext cx="8075432" cy="562672"/>
          </a:xfrm>
        </p:spPr>
        <p:txBody>
          <a:bodyPr/>
          <a:lstStyle/>
          <a:p>
            <a:pPr algn="ctr" eaLnBrk="1" fontAlgn="auto" hangingPunct="1">
              <a:spcAft>
                <a:spcPts val="0"/>
              </a:spcAft>
              <a:defRPr/>
            </a:pPr>
            <a:r>
              <a:rPr lang="en-US" dirty="0">
                <a:solidFill>
                  <a:schemeClr val="tx1"/>
                </a:solidFill>
              </a:rPr>
              <a:t>Major types of Clusters:</a:t>
            </a:r>
          </a:p>
        </p:txBody>
      </p:sp>
      <p:pic>
        <p:nvPicPr>
          <p:cNvPr id="16389" name="Picture 3"/>
          <p:cNvPicPr>
            <a:picLocks noChangeAspect="1" noChangeArrowheads="1"/>
          </p:cNvPicPr>
          <p:nvPr/>
        </p:nvPicPr>
        <p:blipFill>
          <a:blip r:embed="rId4"/>
          <a:srcRect/>
          <a:stretch>
            <a:fillRect/>
          </a:stretch>
        </p:blipFill>
        <p:spPr bwMode="auto">
          <a:xfrm>
            <a:off x="5334000" y="2514600"/>
            <a:ext cx="2667000" cy="2819400"/>
          </a:xfrm>
          <a:prstGeom prst="rect">
            <a:avLst/>
          </a:prstGeom>
          <a:noFill/>
          <a:ln w="9525">
            <a:noFill/>
            <a:miter lim="800000"/>
            <a:headEnd/>
            <a:tailEnd/>
          </a:ln>
        </p:spPr>
      </p:pic>
      <p:sp>
        <p:nvSpPr>
          <p:cNvPr id="6" name="Date Placeholder 5"/>
          <p:cNvSpPr>
            <a:spLocks noGrp="1"/>
          </p:cNvSpPr>
          <p:nvPr>
            <p:ph type="dt" sz="quarter" idx="10"/>
          </p:nvPr>
        </p:nvSpPr>
        <p:spPr/>
        <p:txBody>
          <a:bodyPr/>
          <a:lstStyle/>
          <a:p>
            <a:pPr>
              <a:defRPr/>
            </a:pPr>
            <a:fld id="{AB0A5E4F-4B83-4A0F-BCE3-A27CE787BEC0}" type="datetime1">
              <a:rPr lang="en-US"/>
              <a:pPr>
                <a:defRPr/>
              </a:pPr>
              <a:t>7/10/2024</a:t>
            </a:fld>
            <a:endParaRPr lang="en-US"/>
          </a:p>
        </p:txBody>
      </p:sp>
      <p:sp>
        <p:nvSpPr>
          <p:cNvPr id="7" name="Slide Number Placeholder 6"/>
          <p:cNvSpPr>
            <a:spLocks noGrp="1"/>
          </p:cNvSpPr>
          <p:nvPr>
            <p:ph type="sldNum" sz="quarter" idx="12"/>
          </p:nvPr>
        </p:nvSpPr>
        <p:spPr/>
        <p:txBody>
          <a:bodyPr/>
          <a:lstStyle/>
          <a:p>
            <a:pPr>
              <a:defRPr/>
            </a:pPr>
            <a:fld id="{59FFECE2-738D-44CD-80F2-49EECEEEAFC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C66943-A263-4048-A4E6-8698FF9040B1}" type="slidenum">
              <a:rPr lang="zh-CN" altLang="en-GB" smtClean="0">
                <a:cs typeface="黑体"/>
              </a:rPr>
              <a:pPr fontAlgn="base">
                <a:spcBef>
                  <a:spcPct val="0"/>
                </a:spcBef>
                <a:spcAft>
                  <a:spcPct val="0"/>
                </a:spcAft>
                <a:defRPr/>
              </a:pPr>
              <a:t>21</a:t>
            </a:fld>
            <a:endParaRPr lang="en-GB" altLang="zh-CN">
              <a:cs typeface="黑体"/>
            </a:endParaRPr>
          </a:p>
        </p:txBody>
      </p:sp>
      <p:sp>
        <p:nvSpPr>
          <p:cNvPr id="1166373" name="Rectangle 37"/>
          <p:cNvSpPr>
            <a:spLocks noGrp="1" noChangeArrowheads="1"/>
          </p:cNvSpPr>
          <p:nvPr>
            <p:ph type="title"/>
          </p:nvPr>
        </p:nvSpPr>
        <p:spPr/>
        <p:txBody>
          <a:bodyPr/>
          <a:lstStyle/>
          <a:p>
            <a:pPr algn="ctr" eaLnBrk="1" fontAlgn="auto" hangingPunct="1">
              <a:spcAft>
                <a:spcPts val="0"/>
              </a:spcAft>
              <a:defRPr/>
            </a:pPr>
            <a:r>
              <a:rPr lang="en-US" sz="4000" dirty="0"/>
              <a:t>Cluster Computer Architecture</a:t>
            </a:r>
          </a:p>
        </p:txBody>
      </p:sp>
      <p:sp>
        <p:nvSpPr>
          <p:cNvPr id="17412" name="Text Box 3"/>
          <p:cNvSpPr txBox="1">
            <a:spLocks noChangeArrowheads="1"/>
          </p:cNvSpPr>
          <p:nvPr/>
        </p:nvSpPr>
        <p:spPr bwMode="auto">
          <a:xfrm>
            <a:off x="838200" y="2133600"/>
            <a:ext cx="2895600" cy="369888"/>
          </a:xfrm>
          <a:prstGeom prst="rect">
            <a:avLst/>
          </a:prstGeom>
          <a:solidFill>
            <a:schemeClr val="accent1"/>
          </a:solidFill>
          <a:ln w="9525">
            <a:solidFill>
              <a:schemeClr val="tx1"/>
            </a:solidFill>
            <a:miter lim="800000"/>
            <a:headEnd/>
            <a:tailEnd/>
          </a:ln>
        </p:spPr>
        <p:txBody>
          <a:bodyPr>
            <a:spAutoFit/>
          </a:bodyPr>
          <a:lstStyle/>
          <a:p>
            <a:pPr eaLnBrk="0" hangingPunct="0">
              <a:spcBef>
                <a:spcPct val="50000"/>
              </a:spcBef>
              <a:buFontTx/>
              <a:buNone/>
            </a:pPr>
            <a:r>
              <a:rPr lang="en-GB" sz="1800"/>
              <a:t>Sequential Applications</a:t>
            </a:r>
          </a:p>
        </p:txBody>
      </p:sp>
      <p:sp>
        <p:nvSpPr>
          <p:cNvPr id="17413" name="Text Box 4"/>
          <p:cNvSpPr txBox="1">
            <a:spLocks noChangeArrowheads="1"/>
          </p:cNvSpPr>
          <p:nvPr/>
        </p:nvSpPr>
        <p:spPr bwMode="auto">
          <a:xfrm>
            <a:off x="4648200" y="1447800"/>
            <a:ext cx="2514600" cy="346075"/>
          </a:xfrm>
          <a:prstGeom prst="rect">
            <a:avLst/>
          </a:prstGeom>
          <a:solidFill>
            <a:srgbClr val="99CC00"/>
          </a:solidFill>
          <a:ln w="9525">
            <a:solidFill>
              <a:schemeClr val="tx1"/>
            </a:solidFill>
            <a:miter lim="800000"/>
            <a:headEnd/>
            <a:tailEnd/>
          </a:ln>
        </p:spPr>
        <p:txBody>
          <a:bodyPr>
            <a:spAutoFit/>
          </a:bodyPr>
          <a:lstStyle/>
          <a:p>
            <a:pPr eaLnBrk="0" hangingPunct="0">
              <a:spcBef>
                <a:spcPct val="50000"/>
              </a:spcBef>
              <a:buFontTx/>
              <a:buNone/>
            </a:pPr>
            <a:r>
              <a:rPr lang="en-GB" sz="1800"/>
              <a:t>Parallel Applications</a:t>
            </a:r>
          </a:p>
        </p:txBody>
      </p:sp>
      <p:sp>
        <p:nvSpPr>
          <p:cNvPr id="17414" name="Text Box 5"/>
          <p:cNvSpPr txBox="1">
            <a:spLocks noChangeArrowheads="1"/>
          </p:cNvSpPr>
          <p:nvPr/>
        </p:nvSpPr>
        <p:spPr bwMode="auto">
          <a:xfrm>
            <a:off x="4038600" y="2397125"/>
            <a:ext cx="4343400" cy="346075"/>
          </a:xfrm>
          <a:prstGeom prst="rect">
            <a:avLst/>
          </a:prstGeom>
          <a:solidFill>
            <a:srgbClr val="99CCFF"/>
          </a:solidFill>
          <a:ln w="9525">
            <a:solidFill>
              <a:schemeClr val="tx1"/>
            </a:solidFill>
            <a:miter lim="800000"/>
            <a:headEnd/>
            <a:tailEnd/>
          </a:ln>
        </p:spPr>
        <p:txBody>
          <a:bodyPr>
            <a:spAutoFit/>
          </a:bodyPr>
          <a:lstStyle/>
          <a:p>
            <a:pPr eaLnBrk="0" hangingPunct="0">
              <a:spcBef>
                <a:spcPct val="50000"/>
              </a:spcBef>
              <a:buFontTx/>
              <a:buNone/>
            </a:pPr>
            <a:r>
              <a:rPr lang="en-GB" sz="1800">
                <a:solidFill>
                  <a:srgbClr val="800080"/>
                </a:solidFill>
              </a:rPr>
              <a:t>Parallel Programming Environment</a:t>
            </a:r>
          </a:p>
        </p:txBody>
      </p:sp>
      <p:sp>
        <p:nvSpPr>
          <p:cNvPr id="17415" name="Text Box 6"/>
          <p:cNvSpPr txBox="1">
            <a:spLocks noChangeArrowheads="1"/>
          </p:cNvSpPr>
          <p:nvPr/>
        </p:nvSpPr>
        <p:spPr bwMode="auto">
          <a:xfrm>
            <a:off x="685800" y="2944813"/>
            <a:ext cx="7848600" cy="712787"/>
          </a:xfrm>
          <a:prstGeom prst="rect">
            <a:avLst/>
          </a:prstGeom>
          <a:solidFill>
            <a:srgbClr val="CC99FF"/>
          </a:solidFill>
          <a:ln w="9525">
            <a:solidFill>
              <a:schemeClr val="tx1">
                <a:alpha val="50195"/>
              </a:schemeClr>
            </a:solidFill>
            <a:miter lim="800000"/>
            <a:headEnd/>
            <a:tailEnd/>
          </a:ln>
        </p:spPr>
        <p:txBody>
          <a:bodyPr>
            <a:spAutoFit/>
          </a:bodyPr>
          <a:lstStyle/>
          <a:p>
            <a:pPr eaLnBrk="0" hangingPunct="0">
              <a:spcBef>
                <a:spcPct val="50000"/>
              </a:spcBef>
              <a:buFontTx/>
              <a:buNone/>
            </a:pPr>
            <a:r>
              <a:rPr lang="en-GB" sz="1800" b="1"/>
              <a:t>Cluster Middleware</a:t>
            </a:r>
          </a:p>
          <a:p>
            <a:pPr eaLnBrk="0" hangingPunct="0">
              <a:spcBef>
                <a:spcPct val="50000"/>
              </a:spcBef>
              <a:buFontTx/>
              <a:buNone/>
            </a:pPr>
            <a:r>
              <a:rPr lang="en-GB" sz="1800" b="1"/>
              <a:t>(Single System Image and Availability Infrastructure)</a:t>
            </a:r>
            <a:endParaRPr lang="en-GB" sz="1800"/>
          </a:p>
        </p:txBody>
      </p:sp>
      <p:sp>
        <p:nvSpPr>
          <p:cNvPr id="17416" name="Text Box 7"/>
          <p:cNvSpPr txBox="1">
            <a:spLocks noChangeArrowheads="1"/>
          </p:cNvSpPr>
          <p:nvPr/>
        </p:nvSpPr>
        <p:spPr bwMode="auto">
          <a:xfrm>
            <a:off x="762000" y="5943600"/>
            <a:ext cx="7924800" cy="369888"/>
          </a:xfrm>
          <a:prstGeom prst="rect">
            <a:avLst/>
          </a:prstGeom>
          <a:solidFill>
            <a:srgbClr val="FFFF99"/>
          </a:solidFill>
          <a:ln w="9525">
            <a:solidFill>
              <a:schemeClr val="tx1"/>
            </a:solidFill>
            <a:miter lim="800000"/>
            <a:headEnd/>
            <a:tailEnd/>
          </a:ln>
        </p:spPr>
        <p:txBody>
          <a:bodyPr>
            <a:spAutoFit/>
          </a:bodyPr>
          <a:lstStyle/>
          <a:p>
            <a:pPr eaLnBrk="0" hangingPunct="0">
              <a:spcBef>
                <a:spcPct val="50000"/>
              </a:spcBef>
              <a:buFontTx/>
              <a:buNone/>
            </a:pPr>
            <a:r>
              <a:rPr lang="en-GB" sz="1800" b="1">
                <a:solidFill>
                  <a:schemeClr val="hlink"/>
                </a:solidFill>
              </a:rPr>
              <a:t>Cluster Interconnection Network/Switch</a:t>
            </a:r>
            <a:endParaRPr lang="en-GB" sz="1800">
              <a:solidFill>
                <a:schemeClr val="folHlink"/>
              </a:solidFill>
            </a:endParaRPr>
          </a:p>
        </p:txBody>
      </p:sp>
      <p:grpSp>
        <p:nvGrpSpPr>
          <p:cNvPr id="2" name="Group 8"/>
          <p:cNvGrpSpPr>
            <a:grpSpLocks/>
          </p:cNvGrpSpPr>
          <p:nvPr/>
        </p:nvGrpSpPr>
        <p:grpSpPr bwMode="auto">
          <a:xfrm>
            <a:off x="685800" y="3825875"/>
            <a:ext cx="1905000" cy="2117725"/>
            <a:chOff x="528" y="2410"/>
            <a:chExt cx="1200" cy="1334"/>
          </a:xfrm>
        </p:grpSpPr>
        <p:grpSp>
          <p:nvGrpSpPr>
            <p:cNvPr id="3" name="Group 9"/>
            <p:cNvGrpSpPr>
              <a:grpSpLocks/>
            </p:cNvGrpSpPr>
            <p:nvPr/>
          </p:nvGrpSpPr>
          <p:grpSpPr bwMode="auto">
            <a:xfrm>
              <a:off x="528" y="2410"/>
              <a:ext cx="1200" cy="1229"/>
              <a:chOff x="576" y="2392"/>
              <a:chExt cx="1200" cy="1229"/>
            </a:xfrm>
          </p:grpSpPr>
          <p:sp>
            <p:nvSpPr>
              <p:cNvPr id="17443" name="Text Box 10"/>
              <p:cNvSpPr txBox="1">
                <a:spLocks noChangeArrowheads="1"/>
              </p:cNvSpPr>
              <p:nvPr/>
            </p:nvSpPr>
            <p:spPr bwMode="auto">
              <a:xfrm>
                <a:off x="576" y="2392"/>
                <a:ext cx="1200" cy="1229"/>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600" b="1"/>
                  <a:t>PC/Workstation</a:t>
                </a:r>
              </a:p>
              <a:p>
                <a:pPr eaLnBrk="0" hangingPunct="0">
                  <a:spcBef>
                    <a:spcPct val="50000"/>
                  </a:spcBef>
                  <a:buFontTx/>
                  <a:buNone/>
                </a:pPr>
                <a:endParaRPr lang="en-GB" sz="1600" b="1"/>
              </a:p>
              <a:p>
                <a:pPr eaLnBrk="0" hangingPunct="0">
                  <a:spcBef>
                    <a:spcPct val="50000"/>
                  </a:spcBef>
                  <a:buFontTx/>
                  <a:buNone/>
                </a:pPr>
                <a:endParaRPr lang="en-GB" sz="1800"/>
              </a:p>
              <a:p>
                <a:pPr eaLnBrk="0" hangingPunct="0">
                  <a:spcBef>
                    <a:spcPct val="50000"/>
                  </a:spcBef>
                  <a:buFontTx/>
                  <a:buNone/>
                </a:pPr>
                <a:endParaRPr lang="en-GB" sz="1800"/>
              </a:p>
              <a:p>
                <a:pPr eaLnBrk="0" hangingPunct="0">
                  <a:spcBef>
                    <a:spcPct val="50000"/>
                  </a:spcBef>
                  <a:buFontTx/>
                  <a:buNone/>
                </a:pPr>
                <a:endParaRPr lang="en-GB" sz="1800"/>
              </a:p>
            </p:txBody>
          </p:sp>
          <p:sp>
            <p:nvSpPr>
              <p:cNvPr id="17444" name="Text Box 11"/>
              <p:cNvSpPr txBox="1">
                <a:spLocks noChangeArrowheads="1"/>
              </p:cNvSpPr>
              <p:nvPr/>
            </p:nvSpPr>
            <p:spPr bwMode="auto">
              <a:xfrm>
                <a:off x="624" y="3248"/>
                <a:ext cx="1104" cy="256"/>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a:t>Network Interface Hardware</a:t>
                </a:r>
              </a:p>
            </p:txBody>
          </p:sp>
          <p:sp>
            <p:nvSpPr>
              <p:cNvPr id="17445" name="Text Box 12"/>
              <p:cNvSpPr txBox="1">
                <a:spLocks noChangeArrowheads="1"/>
              </p:cNvSpPr>
              <p:nvPr/>
            </p:nvSpPr>
            <p:spPr bwMode="auto">
              <a:xfrm>
                <a:off x="720" y="2816"/>
                <a:ext cx="912" cy="304"/>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b="1"/>
                  <a:t>Communications</a:t>
                </a:r>
              </a:p>
              <a:p>
                <a:pPr eaLnBrk="0" hangingPunct="0">
                  <a:spcBef>
                    <a:spcPct val="50000"/>
                  </a:spcBef>
                  <a:buFontTx/>
                  <a:buNone/>
                </a:pPr>
                <a:r>
                  <a:rPr lang="en-GB" sz="1000" b="1"/>
                  <a:t>Software</a:t>
                </a:r>
                <a:endParaRPr lang="en-GB" sz="1000"/>
              </a:p>
            </p:txBody>
          </p:sp>
        </p:grpSp>
        <p:sp>
          <p:nvSpPr>
            <p:cNvPr id="17442" name="Line 13"/>
            <p:cNvSpPr>
              <a:spLocks noChangeShapeType="1"/>
            </p:cNvSpPr>
            <p:nvPr/>
          </p:nvSpPr>
          <p:spPr bwMode="auto">
            <a:xfrm>
              <a:off x="1152" y="3552"/>
              <a:ext cx="0" cy="192"/>
            </a:xfrm>
            <a:prstGeom prst="line">
              <a:avLst/>
            </a:prstGeom>
            <a:noFill/>
            <a:ln w="76200" cmpd="tri">
              <a:solidFill>
                <a:schemeClr val="tx1"/>
              </a:solidFill>
              <a:miter lim="800000"/>
              <a:headEnd/>
              <a:tailEnd/>
            </a:ln>
          </p:spPr>
          <p:txBody>
            <a:bodyPr wrap="none"/>
            <a:lstStyle/>
            <a:p>
              <a:endParaRPr lang="en-IN"/>
            </a:p>
          </p:txBody>
        </p:sp>
      </p:grpSp>
      <p:grpSp>
        <p:nvGrpSpPr>
          <p:cNvPr id="4" name="Group 14"/>
          <p:cNvGrpSpPr>
            <a:grpSpLocks/>
          </p:cNvGrpSpPr>
          <p:nvPr/>
        </p:nvGrpSpPr>
        <p:grpSpPr bwMode="auto">
          <a:xfrm>
            <a:off x="2667000" y="3825875"/>
            <a:ext cx="1905000" cy="2117725"/>
            <a:chOff x="528" y="2410"/>
            <a:chExt cx="1200" cy="1334"/>
          </a:xfrm>
        </p:grpSpPr>
        <p:grpSp>
          <p:nvGrpSpPr>
            <p:cNvPr id="5" name="Group 15"/>
            <p:cNvGrpSpPr>
              <a:grpSpLocks/>
            </p:cNvGrpSpPr>
            <p:nvPr/>
          </p:nvGrpSpPr>
          <p:grpSpPr bwMode="auto">
            <a:xfrm>
              <a:off x="528" y="2410"/>
              <a:ext cx="1200" cy="1229"/>
              <a:chOff x="576" y="2392"/>
              <a:chExt cx="1200" cy="1229"/>
            </a:xfrm>
          </p:grpSpPr>
          <p:sp>
            <p:nvSpPr>
              <p:cNvPr id="17438" name="Text Box 16"/>
              <p:cNvSpPr txBox="1">
                <a:spLocks noChangeArrowheads="1"/>
              </p:cNvSpPr>
              <p:nvPr/>
            </p:nvSpPr>
            <p:spPr bwMode="auto">
              <a:xfrm>
                <a:off x="576" y="2392"/>
                <a:ext cx="1200" cy="1229"/>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600" b="1"/>
                  <a:t>PC/Workstation</a:t>
                </a:r>
              </a:p>
              <a:p>
                <a:pPr eaLnBrk="0" hangingPunct="0">
                  <a:spcBef>
                    <a:spcPct val="50000"/>
                  </a:spcBef>
                  <a:buFontTx/>
                  <a:buNone/>
                </a:pPr>
                <a:endParaRPr lang="en-GB" sz="1600" b="1"/>
              </a:p>
              <a:p>
                <a:pPr eaLnBrk="0" hangingPunct="0">
                  <a:spcBef>
                    <a:spcPct val="50000"/>
                  </a:spcBef>
                  <a:buFontTx/>
                  <a:buNone/>
                </a:pPr>
                <a:endParaRPr lang="en-GB" sz="1800"/>
              </a:p>
              <a:p>
                <a:pPr eaLnBrk="0" hangingPunct="0">
                  <a:spcBef>
                    <a:spcPct val="50000"/>
                  </a:spcBef>
                  <a:buFontTx/>
                  <a:buNone/>
                </a:pPr>
                <a:endParaRPr lang="en-GB" sz="1800"/>
              </a:p>
              <a:p>
                <a:pPr eaLnBrk="0" hangingPunct="0">
                  <a:spcBef>
                    <a:spcPct val="50000"/>
                  </a:spcBef>
                  <a:buFontTx/>
                  <a:buNone/>
                </a:pPr>
                <a:endParaRPr lang="en-GB" sz="1800"/>
              </a:p>
            </p:txBody>
          </p:sp>
          <p:sp>
            <p:nvSpPr>
              <p:cNvPr id="17439" name="Text Box 17"/>
              <p:cNvSpPr txBox="1">
                <a:spLocks noChangeArrowheads="1"/>
              </p:cNvSpPr>
              <p:nvPr/>
            </p:nvSpPr>
            <p:spPr bwMode="auto">
              <a:xfrm>
                <a:off x="624" y="3248"/>
                <a:ext cx="1104" cy="256"/>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a:t>Network Interface Hardware</a:t>
                </a:r>
              </a:p>
            </p:txBody>
          </p:sp>
          <p:sp>
            <p:nvSpPr>
              <p:cNvPr id="17440" name="Text Box 18"/>
              <p:cNvSpPr txBox="1">
                <a:spLocks noChangeArrowheads="1"/>
              </p:cNvSpPr>
              <p:nvPr/>
            </p:nvSpPr>
            <p:spPr bwMode="auto">
              <a:xfrm>
                <a:off x="720" y="2816"/>
                <a:ext cx="912" cy="304"/>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b="1"/>
                  <a:t>Communications</a:t>
                </a:r>
              </a:p>
              <a:p>
                <a:pPr eaLnBrk="0" hangingPunct="0">
                  <a:spcBef>
                    <a:spcPct val="50000"/>
                  </a:spcBef>
                  <a:buFontTx/>
                  <a:buNone/>
                </a:pPr>
                <a:r>
                  <a:rPr lang="en-GB" sz="1000" b="1"/>
                  <a:t>Software</a:t>
                </a:r>
                <a:endParaRPr lang="en-GB" sz="1000"/>
              </a:p>
            </p:txBody>
          </p:sp>
        </p:grpSp>
        <p:sp>
          <p:nvSpPr>
            <p:cNvPr id="17437" name="Line 19"/>
            <p:cNvSpPr>
              <a:spLocks noChangeShapeType="1"/>
            </p:cNvSpPr>
            <p:nvPr/>
          </p:nvSpPr>
          <p:spPr bwMode="auto">
            <a:xfrm>
              <a:off x="1152" y="3552"/>
              <a:ext cx="0" cy="192"/>
            </a:xfrm>
            <a:prstGeom prst="line">
              <a:avLst/>
            </a:prstGeom>
            <a:noFill/>
            <a:ln w="76200" cmpd="tri">
              <a:solidFill>
                <a:schemeClr val="tx1"/>
              </a:solidFill>
              <a:miter lim="800000"/>
              <a:headEnd/>
              <a:tailEnd/>
            </a:ln>
          </p:spPr>
          <p:txBody>
            <a:bodyPr wrap="none"/>
            <a:lstStyle/>
            <a:p>
              <a:endParaRPr lang="en-IN"/>
            </a:p>
          </p:txBody>
        </p:sp>
      </p:grpSp>
      <p:grpSp>
        <p:nvGrpSpPr>
          <p:cNvPr id="6" name="Group 20"/>
          <p:cNvGrpSpPr>
            <a:grpSpLocks/>
          </p:cNvGrpSpPr>
          <p:nvPr/>
        </p:nvGrpSpPr>
        <p:grpSpPr bwMode="auto">
          <a:xfrm>
            <a:off x="4648200" y="3825875"/>
            <a:ext cx="1905000" cy="2117725"/>
            <a:chOff x="528" y="2410"/>
            <a:chExt cx="1200" cy="1334"/>
          </a:xfrm>
        </p:grpSpPr>
        <p:grpSp>
          <p:nvGrpSpPr>
            <p:cNvPr id="7" name="Group 21"/>
            <p:cNvGrpSpPr>
              <a:grpSpLocks/>
            </p:cNvGrpSpPr>
            <p:nvPr/>
          </p:nvGrpSpPr>
          <p:grpSpPr bwMode="auto">
            <a:xfrm>
              <a:off x="528" y="2410"/>
              <a:ext cx="1200" cy="1229"/>
              <a:chOff x="576" y="2392"/>
              <a:chExt cx="1200" cy="1229"/>
            </a:xfrm>
          </p:grpSpPr>
          <p:sp>
            <p:nvSpPr>
              <p:cNvPr id="17433" name="Text Box 22"/>
              <p:cNvSpPr txBox="1">
                <a:spLocks noChangeArrowheads="1"/>
              </p:cNvSpPr>
              <p:nvPr/>
            </p:nvSpPr>
            <p:spPr bwMode="auto">
              <a:xfrm>
                <a:off x="576" y="2392"/>
                <a:ext cx="1200" cy="1229"/>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600" b="1"/>
                  <a:t>PC/Workstation</a:t>
                </a:r>
              </a:p>
              <a:p>
                <a:pPr eaLnBrk="0" hangingPunct="0">
                  <a:spcBef>
                    <a:spcPct val="50000"/>
                  </a:spcBef>
                  <a:buFontTx/>
                  <a:buNone/>
                </a:pPr>
                <a:endParaRPr lang="en-GB" sz="1600" b="1"/>
              </a:p>
              <a:p>
                <a:pPr eaLnBrk="0" hangingPunct="0">
                  <a:spcBef>
                    <a:spcPct val="50000"/>
                  </a:spcBef>
                  <a:buFontTx/>
                  <a:buNone/>
                </a:pPr>
                <a:endParaRPr lang="en-GB" sz="1800"/>
              </a:p>
              <a:p>
                <a:pPr eaLnBrk="0" hangingPunct="0">
                  <a:spcBef>
                    <a:spcPct val="50000"/>
                  </a:spcBef>
                  <a:buFontTx/>
                  <a:buNone/>
                </a:pPr>
                <a:endParaRPr lang="en-GB" sz="1800"/>
              </a:p>
              <a:p>
                <a:pPr eaLnBrk="0" hangingPunct="0">
                  <a:spcBef>
                    <a:spcPct val="50000"/>
                  </a:spcBef>
                  <a:buFontTx/>
                  <a:buNone/>
                </a:pPr>
                <a:endParaRPr lang="en-GB" sz="1800"/>
              </a:p>
            </p:txBody>
          </p:sp>
          <p:sp>
            <p:nvSpPr>
              <p:cNvPr id="17434" name="Text Box 23"/>
              <p:cNvSpPr txBox="1">
                <a:spLocks noChangeArrowheads="1"/>
              </p:cNvSpPr>
              <p:nvPr/>
            </p:nvSpPr>
            <p:spPr bwMode="auto">
              <a:xfrm>
                <a:off x="624" y="3248"/>
                <a:ext cx="1104" cy="256"/>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a:t>Network Interface Hardware</a:t>
                </a:r>
              </a:p>
            </p:txBody>
          </p:sp>
          <p:sp>
            <p:nvSpPr>
              <p:cNvPr id="17435" name="Text Box 24"/>
              <p:cNvSpPr txBox="1">
                <a:spLocks noChangeArrowheads="1"/>
              </p:cNvSpPr>
              <p:nvPr/>
            </p:nvSpPr>
            <p:spPr bwMode="auto">
              <a:xfrm>
                <a:off x="720" y="2816"/>
                <a:ext cx="912" cy="304"/>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b="1"/>
                  <a:t>Communications</a:t>
                </a:r>
              </a:p>
              <a:p>
                <a:pPr eaLnBrk="0" hangingPunct="0">
                  <a:spcBef>
                    <a:spcPct val="50000"/>
                  </a:spcBef>
                  <a:buFontTx/>
                  <a:buNone/>
                </a:pPr>
                <a:r>
                  <a:rPr lang="en-GB" sz="1000" b="1"/>
                  <a:t>Software</a:t>
                </a:r>
                <a:endParaRPr lang="en-GB" sz="1000"/>
              </a:p>
            </p:txBody>
          </p:sp>
        </p:grpSp>
        <p:sp>
          <p:nvSpPr>
            <p:cNvPr id="17432" name="Line 25"/>
            <p:cNvSpPr>
              <a:spLocks noChangeShapeType="1"/>
            </p:cNvSpPr>
            <p:nvPr/>
          </p:nvSpPr>
          <p:spPr bwMode="auto">
            <a:xfrm>
              <a:off x="1152" y="3552"/>
              <a:ext cx="0" cy="192"/>
            </a:xfrm>
            <a:prstGeom prst="line">
              <a:avLst/>
            </a:prstGeom>
            <a:noFill/>
            <a:ln w="76200" cmpd="tri">
              <a:solidFill>
                <a:schemeClr val="tx1"/>
              </a:solidFill>
              <a:miter lim="800000"/>
              <a:headEnd/>
              <a:tailEnd/>
            </a:ln>
          </p:spPr>
          <p:txBody>
            <a:bodyPr wrap="none"/>
            <a:lstStyle/>
            <a:p>
              <a:endParaRPr lang="en-IN"/>
            </a:p>
          </p:txBody>
        </p:sp>
      </p:grpSp>
      <p:grpSp>
        <p:nvGrpSpPr>
          <p:cNvPr id="8" name="Group 26"/>
          <p:cNvGrpSpPr>
            <a:grpSpLocks/>
          </p:cNvGrpSpPr>
          <p:nvPr/>
        </p:nvGrpSpPr>
        <p:grpSpPr bwMode="auto">
          <a:xfrm>
            <a:off x="6629400" y="3825875"/>
            <a:ext cx="1905000" cy="2117725"/>
            <a:chOff x="528" y="2410"/>
            <a:chExt cx="1200" cy="1334"/>
          </a:xfrm>
        </p:grpSpPr>
        <p:grpSp>
          <p:nvGrpSpPr>
            <p:cNvPr id="9" name="Group 27"/>
            <p:cNvGrpSpPr>
              <a:grpSpLocks/>
            </p:cNvGrpSpPr>
            <p:nvPr/>
          </p:nvGrpSpPr>
          <p:grpSpPr bwMode="auto">
            <a:xfrm>
              <a:off x="528" y="2410"/>
              <a:ext cx="1200" cy="1229"/>
              <a:chOff x="576" y="2392"/>
              <a:chExt cx="1200" cy="1229"/>
            </a:xfrm>
          </p:grpSpPr>
          <p:sp>
            <p:nvSpPr>
              <p:cNvPr id="17428" name="Text Box 28"/>
              <p:cNvSpPr txBox="1">
                <a:spLocks noChangeArrowheads="1"/>
              </p:cNvSpPr>
              <p:nvPr/>
            </p:nvSpPr>
            <p:spPr bwMode="auto">
              <a:xfrm>
                <a:off x="576" y="2392"/>
                <a:ext cx="1200" cy="1229"/>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600" b="1"/>
                  <a:t>PC/Workstation</a:t>
                </a:r>
              </a:p>
              <a:p>
                <a:pPr eaLnBrk="0" hangingPunct="0">
                  <a:spcBef>
                    <a:spcPct val="50000"/>
                  </a:spcBef>
                  <a:buFontTx/>
                  <a:buNone/>
                </a:pPr>
                <a:endParaRPr lang="en-GB" sz="1600" b="1"/>
              </a:p>
              <a:p>
                <a:pPr eaLnBrk="0" hangingPunct="0">
                  <a:spcBef>
                    <a:spcPct val="50000"/>
                  </a:spcBef>
                  <a:buFontTx/>
                  <a:buNone/>
                </a:pPr>
                <a:endParaRPr lang="en-GB" sz="1800"/>
              </a:p>
              <a:p>
                <a:pPr eaLnBrk="0" hangingPunct="0">
                  <a:spcBef>
                    <a:spcPct val="50000"/>
                  </a:spcBef>
                  <a:buFontTx/>
                  <a:buNone/>
                </a:pPr>
                <a:endParaRPr lang="en-GB" sz="1800"/>
              </a:p>
              <a:p>
                <a:pPr eaLnBrk="0" hangingPunct="0">
                  <a:spcBef>
                    <a:spcPct val="50000"/>
                  </a:spcBef>
                  <a:buFontTx/>
                  <a:buNone/>
                </a:pPr>
                <a:endParaRPr lang="en-GB" sz="1800"/>
              </a:p>
            </p:txBody>
          </p:sp>
          <p:sp>
            <p:nvSpPr>
              <p:cNvPr id="17429" name="Text Box 29"/>
              <p:cNvSpPr txBox="1">
                <a:spLocks noChangeArrowheads="1"/>
              </p:cNvSpPr>
              <p:nvPr/>
            </p:nvSpPr>
            <p:spPr bwMode="auto">
              <a:xfrm>
                <a:off x="624" y="3248"/>
                <a:ext cx="1104" cy="256"/>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a:t>Network Interface Hardware</a:t>
                </a:r>
              </a:p>
            </p:txBody>
          </p:sp>
          <p:sp>
            <p:nvSpPr>
              <p:cNvPr id="17430" name="Text Box 30"/>
              <p:cNvSpPr txBox="1">
                <a:spLocks noChangeArrowheads="1"/>
              </p:cNvSpPr>
              <p:nvPr/>
            </p:nvSpPr>
            <p:spPr bwMode="auto">
              <a:xfrm>
                <a:off x="720" y="2816"/>
                <a:ext cx="912" cy="304"/>
              </a:xfrm>
              <a:prstGeom prst="rect">
                <a:avLst/>
              </a:prstGeom>
              <a:noFill/>
              <a:ln w="9525">
                <a:solidFill>
                  <a:schemeClr val="tx1"/>
                </a:solidFill>
                <a:miter lim="800000"/>
                <a:headEnd/>
                <a:tailEnd/>
              </a:ln>
            </p:spPr>
            <p:txBody>
              <a:bodyPr>
                <a:spAutoFit/>
              </a:bodyPr>
              <a:lstStyle/>
              <a:p>
                <a:pPr eaLnBrk="0" hangingPunct="0">
                  <a:spcBef>
                    <a:spcPct val="50000"/>
                  </a:spcBef>
                  <a:buFontTx/>
                  <a:buNone/>
                </a:pPr>
                <a:r>
                  <a:rPr lang="en-GB" sz="1000" b="1"/>
                  <a:t>Communications</a:t>
                </a:r>
              </a:p>
              <a:p>
                <a:pPr eaLnBrk="0" hangingPunct="0">
                  <a:spcBef>
                    <a:spcPct val="50000"/>
                  </a:spcBef>
                  <a:buFontTx/>
                  <a:buNone/>
                </a:pPr>
                <a:r>
                  <a:rPr lang="en-GB" sz="1000" b="1"/>
                  <a:t>Software</a:t>
                </a:r>
                <a:endParaRPr lang="en-GB" sz="1000"/>
              </a:p>
            </p:txBody>
          </p:sp>
        </p:grpSp>
        <p:sp>
          <p:nvSpPr>
            <p:cNvPr id="17427" name="Line 31"/>
            <p:cNvSpPr>
              <a:spLocks noChangeShapeType="1"/>
            </p:cNvSpPr>
            <p:nvPr/>
          </p:nvSpPr>
          <p:spPr bwMode="auto">
            <a:xfrm>
              <a:off x="1152" y="3552"/>
              <a:ext cx="0" cy="192"/>
            </a:xfrm>
            <a:prstGeom prst="line">
              <a:avLst/>
            </a:prstGeom>
            <a:noFill/>
            <a:ln w="76200" cmpd="tri">
              <a:solidFill>
                <a:schemeClr val="tx1"/>
              </a:solidFill>
              <a:miter lim="800000"/>
              <a:headEnd/>
              <a:tailEnd/>
            </a:ln>
          </p:spPr>
          <p:txBody>
            <a:bodyPr wrap="none"/>
            <a:lstStyle/>
            <a:p>
              <a:endParaRPr lang="en-IN"/>
            </a:p>
          </p:txBody>
        </p:sp>
      </p:grpSp>
      <p:sp>
        <p:nvSpPr>
          <p:cNvPr id="17421" name="Text Box 32"/>
          <p:cNvSpPr txBox="1">
            <a:spLocks noChangeArrowheads="1"/>
          </p:cNvSpPr>
          <p:nvPr/>
        </p:nvSpPr>
        <p:spPr bwMode="auto">
          <a:xfrm>
            <a:off x="685800" y="1905000"/>
            <a:ext cx="2895600" cy="369888"/>
          </a:xfrm>
          <a:prstGeom prst="rect">
            <a:avLst/>
          </a:prstGeom>
          <a:solidFill>
            <a:schemeClr val="accent1"/>
          </a:solidFill>
          <a:ln w="9525">
            <a:solidFill>
              <a:schemeClr val="tx1"/>
            </a:solidFill>
            <a:miter lim="800000"/>
            <a:headEnd/>
            <a:tailEnd/>
          </a:ln>
        </p:spPr>
        <p:txBody>
          <a:bodyPr>
            <a:spAutoFit/>
          </a:bodyPr>
          <a:lstStyle/>
          <a:p>
            <a:pPr eaLnBrk="0" hangingPunct="0">
              <a:spcBef>
                <a:spcPct val="50000"/>
              </a:spcBef>
              <a:buFontTx/>
              <a:buNone/>
            </a:pPr>
            <a:r>
              <a:rPr lang="en-GB" sz="1800"/>
              <a:t>Sequential Applications</a:t>
            </a:r>
          </a:p>
        </p:txBody>
      </p:sp>
      <p:sp>
        <p:nvSpPr>
          <p:cNvPr id="17422" name="Text Box 33"/>
          <p:cNvSpPr txBox="1">
            <a:spLocks noChangeArrowheads="1"/>
          </p:cNvSpPr>
          <p:nvPr/>
        </p:nvSpPr>
        <p:spPr bwMode="auto">
          <a:xfrm>
            <a:off x="533400" y="1676400"/>
            <a:ext cx="2819400" cy="369888"/>
          </a:xfrm>
          <a:prstGeom prst="rect">
            <a:avLst/>
          </a:prstGeom>
          <a:solidFill>
            <a:schemeClr val="accent1"/>
          </a:solidFill>
          <a:ln w="9525">
            <a:solidFill>
              <a:schemeClr val="tx1"/>
            </a:solidFill>
            <a:miter lim="800000"/>
            <a:headEnd/>
            <a:tailEnd/>
          </a:ln>
        </p:spPr>
        <p:txBody>
          <a:bodyPr>
            <a:spAutoFit/>
          </a:bodyPr>
          <a:lstStyle/>
          <a:p>
            <a:pPr eaLnBrk="0" hangingPunct="0">
              <a:spcBef>
                <a:spcPct val="50000"/>
              </a:spcBef>
              <a:buFontTx/>
              <a:buNone/>
            </a:pPr>
            <a:r>
              <a:rPr lang="en-GB" sz="1800" b="1">
                <a:solidFill>
                  <a:schemeClr val="bg2"/>
                </a:solidFill>
              </a:rPr>
              <a:t>Sequential Applications</a:t>
            </a:r>
          </a:p>
        </p:txBody>
      </p:sp>
      <p:sp>
        <p:nvSpPr>
          <p:cNvPr id="17423" name="Text Box 34"/>
          <p:cNvSpPr txBox="1">
            <a:spLocks noChangeArrowheads="1"/>
          </p:cNvSpPr>
          <p:nvPr/>
        </p:nvSpPr>
        <p:spPr bwMode="auto">
          <a:xfrm>
            <a:off x="4876800" y="1600200"/>
            <a:ext cx="2514600" cy="346075"/>
          </a:xfrm>
          <a:prstGeom prst="rect">
            <a:avLst/>
          </a:prstGeom>
          <a:solidFill>
            <a:srgbClr val="99CC00"/>
          </a:solidFill>
          <a:ln w="9525">
            <a:solidFill>
              <a:schemeClr val="tx1"/>
            </a:solidFill>
            <a:miter lim="800000"/>
            <a:headEnd/>
            <a:tailEnd/>
          </a:ln>
        </p:spPr>
        <p:txBody>
          <a:bodyPr>
            <a:spAutoFit/>
          </a:bodyPr>
          <a:lstStyle/>
          <a:p>
            <a:pPr eaLnBrk="0" hangingPunct="0">
              <a:spcBef>
                <a:spcPct val="50000"/>
              </a:spcBef>
              <a:buFontTx/>
              <a:buNone/>
            </a:pPr>
            <a:r>
              <a:rPr lang="en-GB" sz="1800"/>
              <a:t>Parallel Applications</a:t>
            </a:r>
          </a:p>
        </p:txBody>
      </p:sp>
      <p:sp>
        <p:nvSpPr>
          <p:cNvPr id="17424" name="Text Box 35"/>
          <p:cNvSpPr txBox="1">
            <a:spLocks noChangeArrowheads="1"/>
          </p:cNvSpPr>
          <p:nvPr/>
        </p:nvSpPr>
        <p:spPr bwMode="auto">
          <a:xfrm>
            <a:off x="5334000" y="1828800"/>
            <a:ext cx="2514600" cy="346075"/>
          </a:xfrm>
          <a:prstGeom prst="rect">
            <a:avLst/>
          </a:prstGeom>
          <a:solidFill>
            <a:srgbClr val="99CC00"/>
          </a:solidFill>
          <a:ln w="9525">
            <a:solidFill>
              <a:schemeClr val="tx1"/>
            </a:solidFill>
            <a:miter lim="800000"/>
            <a:headEnd/>
            <a:tailEnd/>
          </a:ln>
        </p:spPr>
        <p:txBody>
          <a:bodyPr>
            <a:spAutoFit/>
          </a:bodyPr>
          <a:lstStyle/>
          <a:p>
            <a:pPr eaLnBrk="0" hangingPunct="0">
              <a:spcBef>
                <a:spcPct val="50000"/>
              </a:spcBef>
              <a:buFontTx/>
              <a:buNone/>
            </a:pPr>
            <a:r>
              <a:rPr lang="en-GB" sz="1800" b="1"/>
              <a:t>Parallel Applications</a:t>
            </a:r>
          </a:p>
        </p:txBody>
      </p:sp>
      <p:sp>
        <p:nvSpPr>
          <p:cNvPr id="37" name="Date Placeholder 36"/>
          <p:cNvSpPr>
            <a:spLocks noGrp="1"/>
          </p:cNvSpPr>
          <p:nvPr>
            <p:ph type="dt" sz="quarter" idx="10"/>
          </p:nvPr>
        </p:nvSpPr>
        <p:spPr/>
        <p:txBody>
          <a:bodyPr/>
          <a:lstStyle/>
          <a:p>
            <a:pPr>
              <a:defRPr/>
            </a:pPr>
            <a:fld id="{E5ED6F96-A43C-4D5A-9B09-2FF38EB6C4CA}" type="datetime1">
              <a:rPr lang="en-US"/>
              <a:pPr>
                <a:defRPr/>
              </a:pPr>
              <a:t>7/10/2024</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normAutofit fontScale="92500" lnSpcReduction="20000"/>
          </a:bodyPr>
          <a:lstStyle/>
          <a:p>
            <a:pPr algn="just">
              <a:defRPr/>
            </a:pPr>
            <a:r>
              <a:rPr lang="en-US" b="1" dirty="0" err="1"/>
              <a:t>Myrinet</a:t>
            </a:r>
            <a:r>
              <a:rPr lang="en-US" b="1" dirty="0"/>
              <a:t>: </a:t>
            </a:r>
            <a:r>
              <a:rPr lang="en-US" dirty="0"/>
              <a:t>is limited to 16 nodes connected by either 8-m or 25-m cable. Theoretical peek bandwidth is 1.28 Gb/s in 8-m cables, 550Mb/s in   25-m cables.</a:t>
            </a:r>
          </a:p>
          <a:p>
            <a:pPr algn="just">
              <a:defRPr/>
            </a:pPr>
            <a:endParaRPr lang="en-US" dirty="0"/>
          </a:p>
          <a:p>
            <a:pPr algn="just">
              <a:defRPr/>
            </a:pPr>
            <a:r>
              <a:rPr lang="en-US" b="1" dirty="0"/>
              <a:t>Memory Channel :</a:t>
            </a:r>
            <a:r>
              <a:rPr lang="en-US" dirty="0"/>
              <a:t>connects a maximum of 10 to 20 nodes, with 800 Mb/s bandwidth and raw 5 </a:t>
            </a:r>
            <a:r>
              <a:rPr lang="en-US" dirty="0" err="1"/>
              <a:t>μs</a:t>
            </a:r>
            <a:r>
              <a:rPr lang="en-US" dirty="0"/>
              <a:t> hardware latency </a:t>
            </a:r>
          </a:p>
          <a:p>
            <a:pPr marL="109537" indent="0" algn="just">
              <a:buFont typeface="Wingdings 3" pitchFamily="18" charset="2"/>
              <a:buNone/>
              <a:defRPr/>
            </a:pPr>
            <a:endParaRPr lang="en-US" dirty="0"/>
          </a:p>
          <a:p>
            <a:pPr algn="just">
              <a:defRPr/>
            </a:pPr>
            <a:r>
              <a:rPr lang="en-US" dirty="0"/>
              <a:t>Infini band, Fastest Gigabit Ethernet etc.</a:t>
            </a:r>
          </a:p>
        </p:txBody>
      </p:sp>
      <p:sp>
        <p:nvSpPr>
          <p:cNvPr id="3" name="Title 2"/>
          <p:cNvSpPr>
            <a:spLocks noGrp="1"/>
          </p:cNvSpPr>
          <p:nvPr>
            <p:ph type="title"/>
          </p:nvPr>
        </p:nvSpPr>
        <p:spPr>
          <a:xfrm>
            <a:off x="457200" y="274638"/>
            <a:ext cx="8229600" cy="944562"/>
          </a:xfrm>
        </p:spPr>
        <p:txBody>
          <a:bodyPr>
            <a:normAutofit/>
          </a:bodyPr>
          <a:lstStyle/>
          <a:p>
            <a:pPr>
              <a:defRPr/>
            </a:pPr>
            <a:r>
              <a:rPr lang="en-US" dirty="0">
                <a:solidFill>
                  <a:schemeClr val="accent2"/>
                </a:solidFill>
              </a:rPr>
              <a:t>High Speed Interconnection N/w</a:t>
            </a:r>
          </a:p>
        </p:txBody>
      </p:sp>
      <p:sp>
        <p:nvSpPr>
          <p:cNvPr id="4" name="Date Placeholder 3"/>
          <p:cNvSpPr>
            <a:spLocks noGrp="1"/>
          </p:cNvSpPr>
          <p:nvPr>
            <p:ph type="dt" sz="quarter" idx="10"/>
          </p:nvPr>
        </p:nvSpPr>
        <p:spPr/>
        <p:txBody>
          <a:bodyPr/>
          <a:lstStyle/>
          <a:p>
            <a:pPr>
              <a:defRPr/>
            </a:pPr>
            <a:fld id="{2A2A0455-5583-4118-A297-60C580E3A423}" type="datetime1">
              <a:rPr lang="en-US" smtClean="0"/>
              <a:pPr>
                <a:defRPr/>
              </a:pPr>
              <a:t>7/10/2024</a:t>
            </a:fld>
            <a:endParaRPr lang="en-US"/>
          </a:p>
        </p:txBody>
      </p:sp>
      <p:sp>
        <p:nvSpPr>
          <p:cNvPr id="5" name="Slide Number Placeholder 4"/>
          <p:cNvSpPr>
            <a:spLocks noGrp="1"/>
          </p:cNvSpPr>
          <p:nvPr>
            <p:ph type="sldNum" sz="quarter" idx="12"/>
          </p:nvPr>
        </p:nvSpPr>
        <p:spPr/>
        <p:txBody>
          <a:bodyPr/>
          <a:lstStyle/>
          <a:p>
            <a:pPr>
              <a:defRPr/>
            </a:pPr>
            <a:fld id="{619B2197-4776-4D2E-8488-4CAC9E6CE1A7}"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19459"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Cluster Computing</a:t>
            </a:r>
          </a:p>
        </p:txBody>
      </p:sp>
      <p:sp>
        <p:nvSpPr>
          <p:cNvPr id="19460" name="TextBox 12"/>
          <p:cNvSpPr txBox="1">
            <a:spLocks noChangeArrowheads="1"/>
          </p:cNvSpPr>
          <p:nvPr/>
        </p:nvSpPr>
        <p:spPr bwMode="auto">
          <a:xfrm>
            <a:off x="762000" y="1447800"/>
            <a:ext cx="8382000" cy="3970338"/>
          </a:xfrm>
          <a:prstGeom prst="rect">
            <a:avLst/>
          </a:prstGeom>
          <a:noFill/>
          <a:ln w="9525">
            <a:noFill/>
            <a:miter lim="800000"/>
            <a:headEnd/>
            <a:tailEnd/>
          </a:ln>
        </p:spPr>
        <p:txBody>
          <a:bodyPr>
            <a:spAutoFit/>
          </a:bodyPr>
          <a:lstStyle/>
          <a:p>
            <a:pPr>
              <a:lnSpc>
                <a:spcPct val="150000"/>
              </a:lnSpc>
              <a:buFont typeface="Arial" charset="0"/>
              <a:buChar char="•"/>
            </a:pPr>
            <a:r>
              <a:rPr lang="en-US" sz="2800" b="1">
                <a:solidFill>
                  <a:srgbClr val="000099"/>
                </a:solidFill>
              </a:rPr>
              <a:t> All nodes in the cluster run its own OS</a:t>
            </a:r>
          </a:p>
          <a:p>
            <a:pPr>
              <a:lnSpc>
                <a:spcPct val="150000"/>
              </a:lnSpc>
              <a:buFont typeface="Arial" charset="0"/>
              <a:buChar char="•"/>
            </a:pPr>
            <a:r>
              <a:rPr lang="en-US" sz="2800" b="1">
                <a:solidFill>
                  <a:srgbClr val="000099"/>
                </a:solidFill>
              </a:rPr>
              <a:t> Usually all nodes run same OS</a:t>
            </a:r>
          </a:p>
          <a:p>
            <a:pPr>
              <a:lnSpc>
                <a:spcPct val="150000"/>
              </a:lnSpc>
              <a:buFont typeface="Arial" charset="0"/>
              <a:buChar char="•"/>
            </a:pPr>
            <a:r>
              <a:rPr lang="en-US" sz="2800" b="1">
                <a:solidFill>
                  <a:srgbClr val="000099"/>
                </a:solidFill>
              </a:rPr>
              <a:t> Used for improving </a:t>
            </a:r>
          </a:p>
          <a:p>
            <a:pPr lvl="2">
              <a:lnSpc>
                <a:spcPct val="150000"/>
              </a:lnSpc>
              <a:buFont typeface="Wingdings" pitchFamily="2" charset="2"/>
              <a:buChar char="ü"/>
            </a:pPr>
            <a:r>
              <a:rPr lang="en-US" sz="2800" b="1">
                <a:solidFill>
                  <a:srgbClr val="000099"/>
                </a:solidFill>
              </a:rPr>
              <a:t> Processing speed</a:t>
            </a:r>
          </a:p>
          <a:p>
            <a:pPr lvl="2">
              <a:lnSpc>
                <a:spcPct val="150000"/>
              </a:lnSpc>
              <a:buFont typeface="Wingdings" pitchFamily="2" charset="2"/>
              <a:buChar char="ü"/>
            </a:pPr>
            <a:r>
              <a:rPr lang="en-US" sz="2800" b="1">
                <a:solidFill>
                  <a:srgbClr val="000099"/>
                </a:solidFill>
              </a:rPr>
              <a:t> High performance</a:t>
            </a:r>
          </a:p>
          <a:p>
            <a:pPr lvl="2">
              <a:lnSpc>
                <a:spcPct val="150000"/>
              </a:lnSpc>
              <a:buFont typeface="Wingdings" pitchFamily="2" charset="2"/>
              <a:buChar char="ü"/>
            </a:pPr>
            <a:r>
              <a:rPr lang="en-US" sz="2800" b="1">
                <a:solidFill>
                  <a:srgbClr val="000099"/>
                </a:solidFill>
              </a:rPr>
              <a:t> Availability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20483"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Cluster Computing</a:t>
            </a:r>
          </a:p>
        </p:txBody>
      </p:sp>
      <p:sp>
        <p:nvSpPr>
          <p:cNvPr id="20484" name="TextBox 12"/>
          <p:cNvSpPr txBox="1">
            <a:spLocks noChangeArrowheads="1"/>
          </p:cNvSpPr>
          <p:nvPr/>
        </p:nvSpPr>
        <p:spPr bwMode="auto">
          <a:xfrm>
            <a:off x="762000" y="1447800"/>
            <a:ext cx="7848600" cy="3970338"/>
          </a:xfrm>
          <a:prstGeom prst="rect">
            <a:avLst/>
          </a:prstGeom>
          <a:noFill/>
          <a:ln w="9525">
            <a:noFill/>
            <a:miter lim="800000"/>
            <a:headEnd/>
            <a:tailEnd/>
          </a:ln>
        </p:spPr>
        <p:txBody>
          <a:bodyPr wrap="square">
            <a:spAutoFit/>
          </a:bodyPr>
          <a:lstStyle/>
          <a:p>
            <a:pPr algn="just">
              <a:lnSpc>
                <a:spcPct val="150000"/>
              </a:lnSpc>
              <a:buFont typeface="Arial" charset="0"/>
              <a:buChar char="•"/>
            </a:pPr>
            <a:r>
              <a:rPr lang="en-US" sz="2800" b="1" dirty="0">
                <a:solidFill>
                  <a:srgbClr val="000099"/>
                </a:solidFill>
              </a:rPr>
              <a:t> Nodes in cluster are administered (managed)       by a central computer called Master</a:t>
            </a:r>
          </a:p>
          <a:p>
            <a:pPr>
              <a:lnSpc>
                <a:spcPct val="150000"/>
              </a:lnSpc>
              <a:buFont typeface="Arial" charset="0"/>
              <a:buChar char="•"/>
            </a:pPr>
            <a:r>
              <a:rPr lang="en-US" sz="2800" b="1" dirty="0">
                <a:solidFill>
                  <a:srgbClr val="000099"/>
                </a:solidFill>
              </a:rPr>
              <a:t> All other computers are called Slaves</a:t>
            </a:r>
          </a:p>
          <a:p>
            <a:pPr>
              <a:lnSpc>
                <a:spcPct val="150000"/>
              </a:lnSpc>
              <a:buFont typeface="Arial" charset="0"/>
              <a:buChar char="•"/>
            </a:pPr>
            <a:r>
              <a:rPr lang="en-US" sz="2800" b="1" dirty="0">
                <a:solidFill>
                  <a:srgbClr val="000099"/>
                </a:solidFill>
              </a:rPr>
              <a:t> Master controls the operations of nodes</a:t>
            </a:r>
          </a:p>
          <a:p>
            <a:pPr>
              <a:lnSpc>
                <a:spcPct val="150000"/>
              </a:lnSpc>
              <a:buFont typeface="Arial" charset="0"/>
              <a:buChar char="•"/>
            </a:pPr>
            <a:r>
              <a:rPr lang="en-US" sz="2800" b="1" dirty="0">
                <a:solidFill>
                  <a:srgbClr val="000099"/>
                </a:solidFill>
              </a:rPr>
              <a:t> Master assigns tasks to nodes</a:t>
            </a:r>
          </a:p>
          <a:p>
            <a:pPr>
              <a:lnSpc>
                <a:spcPct val="150000"/>
              </a:lnSpc>
              <a:buFont typeface="Arial" charset="0"/>
              <a:buChar char="•"/>
            </a:pPr>
            <a:r>
              <a:rPr lang="en-US" sz="2800" b="1" dirty="0">
                <a:solidFill>
                  <a:srgbClr val="000099"/>
                </a:solidFill>
              </a:rPr>
              <a:t> Master runs Clustering Middleware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21507"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Cluster Computing</a:t>
            </a:r>
          </a:p>
        </p:txBody>
      </p:sp>
      <p:sp>
        <p:nvSpPr>
          <p:cNvPr id="21508" name="TextBox 12"/>
          <p:cNvSpPr txBox="1">
            <a:spLocks noChangeArrowheads="1"/>
          </p:cNvSpPr>
          <p:nvPr/>
        </p:nvSpPr>
        <p:spPr bwMode="auto">
          <a:xfrm>
            <a:off x="762000" y="1447800"/>
            <a:ext cx="8382000" cy="2492375"/>
          </a:xfrm>
          <a:prstGeom prst="rect">
            <a:avLst/>
          </a:prstGeom>
          <a:noFill/>
          <a:ln w="9525">
            <a:noFill/>
            <a:miter lim="800000"/>
            <a:headEnd/>
            <a:tailEnd/>
          </a:ln>
        </p:spPr>
        <p:txBody>
          <a:bodyPr>
            <a:spAutoFit/>
          </a:bodyPr>
          <a:lstStyle/>
          <a:p>
            <a:pPr>
              <a:lnSpc>
                <a:spcPct val="150000"/>
              </a:lnSpc>
              <a:buFont typeface="Arial" charset="0"/>
              <a:buChar char="•"/>
            </a:pPr>
            <a:r>
              <a:rPr lang="en-US" sz="2800" b="1">
                <a:solidFill>
                  <a:srgbClr val="000099"/>
                </a:solidFill>
              </a:rPr>
              <a:t> Middleware is a software that </a:t>
            </a:r>
          </a:p>
          <a:p>
            <a:pPr lvl="2">
              <a:lnSpc>
                <a:spcPct val="150000"/>
              </a:lnSpc>
              <a:buFont typeface="Wingdings" pitchFamily="2" charset="2"/>
              <a:buChar char="ü"/>
            </a:pPr>
            <a:r>
              <a:rPr lang="en-US" sz="2400" b="1">
                <a:solidFill>
                  <a:srgbClr val="000099"/>
                </a:solidFill>
              </a:rPr>
              <a:t> provides cluster as a single computing unit</a:t>
            </a:r>
          </a:p>
          <a:p>
            <a:pPr lvl="2">
              <a:lnSpc>
                <a:spcPct val="150000"/>
              </a:lnSpc>
              <a:buFont typeface="Wingdings" pitchFamily="2" charset="2"/>
              <a:buChar char="ü"/>
            </a:pPr>
            <a:r>
              <a:rPr lang="en-US" sz="2400" b="1">
                <a:solidFill>
                  <a:srgbClr val="000099"/>
                </a:solidFill>
              </a:rPr>
              <a:t> allows users to interact with cluster</a:t>
            </a:r>
          </a:p>
          <a:p>
            <a:pPr>
              <a:lnSpc>
                <a:spcPct val="150000"/>
              </a:lnSpc>
              <a:buFont typeface="Arial" charset="0"/>
              <a:buChar char="•"/>
            </a:pPr>
            <a:r>
              <a:rPr lang="en-US" sz="2800" b="1">
                <a:solidFill>
                  <a:srgbClr val="000099"/>
                </a:solidFill>
              </a:rPr>
              <a:t> All nodes in cluster work on same problem </a:t>
            </a:r>
            <a:endParaRPr lang="en-US" sz="2400" b="1">
              <a:solidFill>
                <a:srgbClr val="0000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22531"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Cluster Computing</a:t>
            </a:r>
          </a:p>
        </p:txBody>
      </p:sp>
      <p:sp>
        <p:nvSpPr>
          <p:cNvPr id="22532" name="TextBox 12"/>
          <p:cNvSpPr txBox="1">
            <a:spLocks noChangeArrowheads="1"/>
          </p:cNvSpPr>
          <p:nvPr/>
        </p:nvSpPr>
        <p:spPr bwMode="auto">
          <a:xfrm>
            <a:off x="762000" y="1447800"/>
            <a:ext cx="8382000" cy="5262563"/>
          </a:xfrm>
          <a:prstGeom prst="rect">
            <a:avLst/>
          </a:prstGeom>
          <a:noFill/>
          <a:ln w="9525">
            <a:noFill/>
            <a:miter lim="800000"/>
            <a:headEnd/>
            <a:tailEnd/>
          </a:ln>
        </p:spPr>
        <p:txBody>
          <a:bodyPr>
            <a:spAutoFit/>
          </a:bodyPr>
          <a:lstStyle/>
          <a:p>
            <a:pPr>
              <a:lnSpc>
                <a:spcPct val="150000"/>
              </a:lnSpc>
              <a:buFont typeface="Arial" charset="0"/>
              <a:buChar char="•"/>
            </a:pPr>
            <a:r>
              <a:rPr lang="en-US" sz="2800" b="1">
                <a:solidFill>
                  <a:srgbClr val="000099"/>
                </a:solidFill>
              </a:rPr>
              <a:t> Advantages</a:t>
            </a:r>
            <a:endParaRPr lang="en-US" sz="2400" b="1">
              <a:solidFill>
                <a:srgbClr val="000099"/>
              </a:solidFill>
            </a:endParaRPr>
          </a:p>
          <a:p>
            <a:pPr lvl="2">
              <a:lnSpc>
                <a:spcPct val="150000"/>
              </a:lnSpc>
              <a:buFont typeface="Wingdings" pitchFamily="2" charset="2"/>
              <a:buChar char="ü"/>
            </a:pPr>
            <a:r>
              <a:rPr lang="en-US" sz="2800" b="1">
                <a:solidFill>
                  <a:srgbClr val="000099"/>
                </a:solidFill>
              </a:rPr>
              <a:t> Low cost</a:t>
            </a:r>
          </a:p>
          <a:p>
            <a:pPr lvl="2">
              <a:lnSpc>
                <a:spcPct val="150000"/>
              </a:lnSpc>
              <a:buFont typeface="Wingdings" pitchFamily="2" charset="2"/>
              <a:buChar char="ü"/>
            </a:pPr>
            <a:r>
              <a:rPr lang="en-US" sz="2800" b="1">
                <a:solidFill>
                  <a:srgbClr val="000099"/>
                </a:solidFill>
              </a:rPr>
              <a:t> High Performance</a:t>
            </a:r>
          </a:p>
          <a:p>
            <a:pPr lvl="2">
              <a:lnSpc>
                <a:spcPct val="150000"/>
              </a:lnSpc>
              <a:buFont typeface="Wingdings" pitchFamily="2" charset="2"/>
              <a:buChar char="ü"/>
            </a:pPr>
            <a:r>
              <a:rPr lang="en-US" sz="2800" b="1">
                <a:solidFill>
                  <a:srgbClr val="000099"/>
                </a:solidFill>
              </a:rPr>
              <a:t> Elasticity</a:t>
            </a:r>
          </a:p>
          <a:p>
            <a:pPr lvl="2">
              <a:lnSpc>
                <a:spcPct val="150000"/>
              </a:lnSpc>
              <a:buFont typeface="Wingdings" pitchFamily="2" charset="2"/>
              <a:buChar char="ü"/>
            </a:pPr>
            <a:r>
              <a:rPr lang="en-US" sz="2800" b="1">
                <a:solidFill>
                  <a:srgbClr val="000099"/>
                </a:solidFill>
              </a:rPr>
              <a:t> Reliability</a:t>
            </a:r>
          </a:p>
          <a:p>
            <a:pPr lvl="2">
              <a:lnSpc>
                <a:spcPct val="150000"/>
              </a:lnSpc>
              <a:buFont typeface="Wingdings" pitchFamily="2" charset="2"/>
              <a:buChar char="ü"/>
            </a:pPr>
            <a:r>
              <a:rPr lang="en-US" sz="2800" b="1">
                <a:solidFill>
                  <a:srgbClr val="000099"/>
                </a:solidFill>
              </a:rPr>
              <a:t> Runs tasks anytime, anywhere</a:t>
            </a:r>
          </a:p>
          <a:p>
            <a:pPr lvl="2">
              <a:lnSpc>
                <a:spcPct val="150000"/>
              </a:lnSpc>
              <a:buFont typeface="Wingdings" pitchFamily="2" charset="2"/>
              <a:buChar char="ü"/>
            </a:pPr>
            <a:r>
              <a:rPr lang="en-US" sz="2800" b="1">
                <a:solidFill>
                  <a:srgbClr val="000099"/>
                </a:solidFill>
              </a:rPr>
              <a:t> Security</a:t>
            </a:r>
          </a:p>
          <a:p>
            <a:pPr lvl="2">
              <a:lnSpc>
                <a:spcPct val="150000"/>
              </a:lnSpc>
              <a:buFont typeface="Wingdings" pitchFamily="2" charset="2"/>
              <a:buChar char="ü"/>
            </a:pPr>
            <a:endParaRPr lang="en-US" sz="2800" b="1">
              <a:solidFill>
                <a:srgbClr val="0000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23555"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Cluster Computing</a:t>
            </a:r>
          </a:p>
        </p:txBody>
      </p:sp>
      <p:sp>
        <p:nvSpPr>
          <p:cNvPr id="23556" name="TextBox 12"/>
          <p:cNvSpPr txBox="1">
            <a:spLocks noChangeArrowheads="1"/>
          </p:cNvSpPr>
          <p:nvPr/>
        </p:nvSpPr>
        <p:spPr bwMode="auto">
          <a:xfrm>
            <a:off x="762000" y="1447800"/>
            <a:ext cx="8382000" cy="5262563"/>
          </a:xfrm>
          <a:prstGeom prst="rect">
            <a:avLst/>
          </a:prstGeom>
          <a:noFill/>
          <a:ln w="9525">
            <a:noFill/>
            <a:miter lim="800000"/>
            <a:headEnd/>
            <a:tailEnd/>
          </a:ln>
        </p:spPr>
        <p:txBody>
          <a:bodyPr>
            <a:spAutoFit/>
          </a:bodyPr>
          <a:lstStyle/>
          <a:p>
            <a:pPr>
              <a:lnSpc>
                <a:spcPct val="150000"/>
              </a:lnSpc>
              <a:buFont typeface="Arial" charset="0"/>
              <a:buChar char="•"/>
            </a:pPr>
            <a:r>
              <a:rPr lang="en-US" sz="2800" b="1">
                <a:solidFill>
                  <a:srgbClr val="000099"/>
                </a:solidFill>
              </a:rPr>
              <a:t> Important Points about clusters</a:t>
            </a:r>
          </a:p>
          <a:p>
            <a:pPr lvl="2">
              <a:lnSpc>
                <a:spcPct val="150000"/>
              </a:lnSpc>
              <a:buFont typeface="Wingdings" pitchFamily="2" charset="2"/>
              <a:buChar char="ü"/>
            </a:pPr>
            <a:r>
              <a:rPr lang="en-US" sz="2800" b="1">
                <a:solidFill>
                  <a:srgbClr val="000099"/>
                </a:solidFill>
              </a:rPr>
              <a:t> All nodes are in same LAN</a:t>
            </a:r>
          </a:p>
          <a:p>
            <a:pPr lvl="2">
              <a:lnSpc>
                <a:spcPct val="150000"/>
              </a:lnSpc>
              <a:buFont typeface="Wingdings" pitchFamily="2" charset="2"/>
              <a:buChar char="ü"/>
            </a:pPr>
            <a:r>
              <a:rPr lang="en-US" sz="2800" b="1">
                <a:solidFill>
                  <a:srgbClr val="000099"/>
                </a:solidFill>
              </a:rPr>
              <a:t> All nodes are closer to each other</a:t>
            </a:r>
          </a:p>
          <a:p>
            <a:pPr lvl="2">
              <a:lnSpc>
                <a:spcPct val="150000"/>
              </a:lnSpc>
              <a:buFont typeface="Wingdings" pitchFamily="2" charset="2"/>
              <a:buChar char="ü"/>
            </a:pPr>
            <a:r>
              <a:rPr lang="en-US" sz="2800" b="1">
                <a:solidFill>
                  <a:srgbClr val="000099"/>
                </a:solidFill>
              </a:rPr>
              <a:t> All nodes run similar OS</a:t>
            </a:r>
          </a:p>
          <a:p>
            <a:pPr lvl="2">
              <a:lnSpc>
                <a:spcPct val="150000"/>
              </a:lnSpc>
              <a:buFont typeface="Wingdings" pitchFamily="2" charset="2"/>
              <a:buChar char="ü"/>
            </a:pPr>
            <a:r>
              <a:rPr lang="en-US" sz="2800" b="1">
                <a:solidFill>
                  <a:srgbClr val="000099"/>
                </a:solidFill>
              </a:rPr>
              <a:t> All nodes work together on same task </a:t>
            </a:r>
          </a:p>
          <a:p>
            <a:pPr lvl="2">
              <a:lnSpc>
                <a:spcPct val="150000"/>
              </a:lnSpc>
              <a:buFont typeface="Wingdings" pitchFamily="2" charset="2"/>
              <a:buChar char="ü"/>
            </a:pPr>
            <a:r>
              <a:rPr lang="en-US" sz="2800" b="1">
                <a:solidFill>
                  <a:srgbClr val="000099"/>
                </a:solidFill>
              </a:rPr>
              <a:t> All nodes controlled by Master</a:t>
            </a:r>
          </a:p>
          <a:p>
            <a:pPr lvl="2">
              <a:lnSpc>
                <a:spcPct val="150000"/>
              </a:lnSpc>
              <a:buFont typeface="Wingdings" pitchFamily="2" charset="2"/>
              <a:buChar char="ü"/>
            </a:pPr>
            <a:r>
              <a:rPr lang="en-US" sz="2800" b="1">
                <a:solidFill>
                  <a:srgbClr val="000099"/>
                </a:solidFill>
              </a:rPr>
              <a:t> Nodes may be tightly/loosely coupled</a:t>
            </a:r>
          </a:p>
          <a:p>
            <a:pPr lvl="2">
              <a:lnSpc>
                <a:spcPct val="150000"/>
              </a:lnSpc>
              <a:buFontTx/>
              <a:buNone/>
            </a:pPr>
            <a:endParaRPr lang="en-US" sz="2800" b="1">
              <a:solidFill>
                <a:srgbClr val="0000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95400"/>
            <a:ext cx="9144000" cy="76200"/>
          </a:xfrm>
          <a:prstGeom prst="line">
            <a:avLst/>
          </a:prstGeom>
          <a:ln/>
        </p:spPr>
        <p:style>
          <a:lnRef idx="3">
            <a:schemeClr val="dk1"/>
          </a:lnRef>
          <a:fillRef idx="0">
            <a:schemeClr val="dk1"/>
          </a:fillRef>
          <a:effectRef idx="2">
            <a:schemeClr val="dk1"/>
          </a:effectRef>
          <a:fontRef idx="minor">
            <a:schemeClr val="tx1"/>
          </a:fontRef>
        </p:style>
      </p:cxnSp>
      <p:sp>
        <p:nvSpPr>
          <p:cNvPr id="24579" name="TextBox 11"/>
          <p:cNvSpPr txBox="1">
            <a:spLocks noChangeArrowheads="1"/>
          </p:cNvSpPr>
          <p:nvPr/>
        </p:nvSpPr>
        <p:spPr bwMode="auto">
          <a:xfrm>
            <a:off x="609600" y="762000"/>
            <a:ext cx="8534400" cy="584200"/>
          </a:xfrm>
          <a:prstGeom prst="rect">
            <a:avLst/>
          </a:prstGeom>
          <a:noFill/>
          <a:ln w="9525">
            <a:noFill/>
            <a:miter lim="800000"/>
            <a:headEnd/>
            <a:tailEnd/>
          </a:ln>
        </p:spPr>
        <p:txBody>
          <a:bodyPr>
            <a:spAutoFit/>
          </a:bodyPr>
          <a:lstStyle/>
          <a:p>
            <a:pPr>
              <a:buFontTx/>
              <a:buNone/>
            </a:pPr>
            <a:r>
              <a:rPr lang="en-US" sz="3200" b="1">
                <a:solidFill>
                  <a:srgbClr val="C00000"/>
                </a:solidFill>
              </a:rPr>
              <a:t>Cluster Computing</a:t>
            </a:r>
          </a:p>
        </p:txBody>
      </p:sp>
      <p:sp>
        <p:nvSpPr>
          <p:cNvPr id="24580" name="TextBox 12"/>
          <p:cNvSpPr txBox="1">
            <a:spLocks noChangeArrowheads="1"/>
          </p:cNvSpPr>
          <p:nvPr/>
        </p:nvSpPr>
        <p:spPr bwMode="auto">
          <a:xfrm>
            <a:off x="762000" y="1447800"/>
            <a:ext cx="8382000" cy="4616450"/>
          </a:xfrm>
          <a:prstGeom prst="rect">
            <a:avLst/>
          </a:prstGeom>
          <a:noFill/>
          <a:ln w="9525">
            <a:noFill/>
            <a:miter lim="800000"/>
            <a:headEnd/>
            <a:tailEnd/>
          </a:ln>
        </p:spPr>
        <p:txBody>
          <a:bodyPr>
            <a:spAutoFit/>
          </a:bodyPr>
          <a:lstStyle/>
          <a:p>
            <a:pPr>
              <a:lnSpc>
                <a:spcPct val="150000"/>
              </a:lnSpc>
              <a:buFont typeface="Arial" charset="0"/>
              <a:buChar char="•"/>
            </a:pPr>
            <a:r>
              <a:rPr lang="en-US" sz="2800" b="1">
                <a:solidFill>
                  <a:srgbClr val="000099"/>
                </a:solidFill>
              </a:rPr>
              <a:t> Important Points about clusters</a:t>
            </a:r>
          </a:p>
          <a:p>
            <a:pPr lvl="2">
              <a:lnSpc>
                <a:spcPct val="150000"/>
              </a:lnSpc>
              <a:buFont typeface="Wingdings" pitchFamily="2" charset="2"/>
              <a:buChar char="ü"/>
            </a:pPr>
            <a:r>
              <a:rPr lang="en-US" sz="2800" b="1">
                <a:solidFill>
                  <a:srgbClr val="000099"/>
                </a:solidFill>
              </a:rPr>
              <a:t> Provides load balance for High </a:t>
            </a:r>
          </a:p>
          <a:p>
            <a:pPr lvl="2">
              <a:lnSpc>
                <a:spcPct val="150000"/>
              </a:lnSpc>
              <a:buFontTx/>
              <a:buNone/>
            </a:pPr>
            <a:r>
              <a:rPr lang="en-US" sz="2800" b="1">
                <a:solidFill>
                  <a:srgbClr val="000099"/>
                </a:solidFill>
              </a:rPr>
              <a:t>   Performance</a:t>
            </a:r>
          </a:p>
          <a:p>
            <a:pPr lvl="2">
              <a:lnSpc>
                <a:spcPct val="150000"/>
              </a:lnSpc>
              <a:buFont typeface="Wingdings" pitchFamily="2" charset="2"/>
              <a:buChar char="ü"/>
            </a:pPr>
            <a:r>
              <a:rPr lang="en-US" sz="2800" b="1">
                <a:solidFill>
                  <a:srgbClr val="000099"/>
                </a:solidFill>
              </a:rPr>
              <a:t> Provides reliability</a:t>
            </a:r>
          </a:p>
          <a:p>
            <a:pPr lvl="2">
              <a:lnSpc>
                <a:spcPct val="150000"/>
              </a:lnSpc>
              <a:buFont typeface="Wingdings" pitchFamily="2" charset="2"/>
              <a:buChar char="ü"/>
            </a:pPr>
            <a:r>
              <a:rPr lang="en-US" sz="2800" b="1">
                <a:solidFill>
                  <a:srgbClr val="000099"/>
                </a:solidFill>
              </a:rPr>
              <a:t> Highly Available (HA Clusters)</a:t>
            </a:r>
          </a:p>
          <a:p>
            <a:pPr lvl="2">
              <a:lnSpc>
                <a:spcPct val="150000"/>
              </a:lnSpc>
            </a:pPr>
            <a:r>
              <a:rPr lang="en-US" sz="2800" b="1">
                <a:solidFill>
                  <a:srgbClr val="000099"/>
                </a:solidFill>
              </a:rPr>
              <a:t>Has Linux-HA Project</a:t>
            </a:r>
          </a:p>
          <a:p>
            <a:pPr lvl="2">
              <a:lnSpc>
                <a:spcPct val="150000"/>
              </a:lnSpc>
              <a:buFontTx/>
              <a:buNone/>
            </a:pPr>
            <a:endParaRPr lang="en-US" sz="2800" b="1">
              <a:solidFill>
                <a:srgbClr val="0000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pPr algn="just" eaLnBrk="1" hangingPunct="1">
              <a:lnSpc>
                <a:spcPct val="150000"/>
              </a:lnSpc>
            </a:pPr>
            <a:r>
              <a:rPr lang="en-US"/>
              <a:t>A multi-cluster architecture consists in interconnecting two or more clusters to configure a new parallel machine. </a:t>
            </a:r>
          </a:p>
          <a:p>
            <a:pPr algn="just" eaLnBrk="1" hangingPunct="1">
              <a:lnSpc>
                <a:spcPct val="150000"/>
              </a:lnSpc>
            </a:pPr>
            <a:r>
              <a:rPr lang="en-US"/>
              <a:t>On occasions,  combination of interconnected homogeneous clusters, is used. </a:t>
            </a:r>
          </a:p>
        </p:txBody>
      </p:sp>
      <p:sp>
        <p:nvSpPr>
          <p:cNvPr id="2" name="Title 1"/>
          <p:cNvSpPr>
            <a:spLocks noGrp="1"/>
          </p:cNvSpPr>
          <p:nvPr>
            <p:ph type="title"/>
          </p:nvPr>
        </p:nvSpPr>
        <p:spPr/>
        <p:txBody>
          <a:bodyPr/>
          <a:lstStyle/>
          <a:p>
            <a:pPr algn="ctr" eaLnBrk="1" fontAlgn="auto" hangingPunct="1">
              <a:spcAft>
                <a:spcPts val="0"/>
              </a:spcAft>
              <a:defRPr/>
            </a:pPr>
            <a:r>
              <a:rPr lang="en-US" dirty="0">
                <a:solidFill>
                  <a:schemeClr val="accent2"/>
                </a:solidFill>
              </a:rPr>
              <a:t>Multi Cluster Architecture</a:t>
            </a:r>
          </a:p>
        </p:txBody>
      </p:sp>
      <p:sp>
        <p:nvSpPr>
          <p:cNvPr id="4" name="Date Placeholder 3"/>
          <p:cNvSpPr>
            <a:spLocks noGrp="1"/>
          </p:cNvSpPr>
          <p:nvPr>
            <p:ph type="dt" sz="quarter" idx="10"/>
          </p:nvPr>
        </p:nvSpPr>
        <p:spPr/>
        <p:txBody>
          <a:bodyPr/>
          <a:lstStyle/>
          <a:p>
            <a:pPr>
              <a:defRPr/>
            </a:pPr>
            <a:fld id="{308C824D-BF7C-442A-ADAC-13F8DA295F2C}" type="datetime1">
              <a:rPr lang="en-US"/>
              <a:pPr>
                <a:defRPr/>
              </a:pPr>
              <a:t>7/10/2024</a:t>
            </a:fld>
            <a:endParaRPr lang="en-US"/>
          </a:p>
        </p:txBody>
      </p:sp>
      <p:sp>
        <p:nvSpPr>
          <p:cNvPr id="5" name="Slide Number Placeholder 4"/>
          <p:cNvSpPr>
            <a:spLocks noGrp="1"/>
          </p:cNvSpPr>
          <p:nvPr>
            <p:ph type="sldNum" sz="quarter" idx="12"/>
          </p:nvPr>
        </p:nvSpPr>
        <p:spPr/>
        <p:txBody>
          <a:bodyPr/>
          <a:lstStyle/>
          <a:p>
            <a:pPr>
              <a:defRPr/>
            </a:pPr>
            <a:fld id="{758B04B6-180B-4DD5-97BA-FA5E2EDDF239}"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652463" y="762000"/>
            <a:ext cx="6230937" cy="944563"/>
          </a:xfrm>
          <a:prstGeom prst="rect">
            <a:avLst/>
          </a:prstGeom>
          <a:noFill/>
          <a:ln w="9525">
            <a:noFill/>
            <a:miter lim="800000"/>
            <a:headEnd/>
            <a:tailEnd/>
          </a:ln>
        </p:spPr>
        <p:txBody>
          <a:bodyPr wrap="none" anchor="ctr">
            <a:spAutoFit/>
          </a:bodyPr>
          <a:lstStyle/>
          <a:p>
            <a:pPr algn="ctr" eaLnBrk="0" hangingPunct="0">
              <a:buFontTx/>
              <a:buNone/>
            </a:pPr>
            <a:r>
              <a:rPr lang="en-US" sz="3200">
                <a:solidFill>
                  <a:schemeClr val="accent2"/>
                </a:solidFill>
                <a:latin typeface="Arial" charset="0"/>
              </a:rPr>
              <a:t>Scientific applications</a:t>
            </a:r>
            <a:r>
              <a:rPr lang="en-US" sz="3200">
                <a:latin typeface="Arial" charset="0"/>
              </a:rPr>
              <a:t> </a:t>
            </a:r>
            <a:r>
              <a:rPr lang="en-US" sz="3200">
                <a:solidFill>
                  <a:schemeClr val="accent2"/>
                </a:solidFill>
                <a:latin typeface="Arial" charset="0"/>
              </a:rPr>
              <a:t>– Problems</a:t>
            </a:r>
          </a:p>
          <a:p>
            <a:pPr algn="ctr" eaLnBrk="0" hangingPunct="0">
              <a:buFontTx/>
              <a:buNone/>
            </a:pPr>
            <a:r>
              <a:rPr lang="en-US" sz="2400">
                <a:solidFill>
                  <a:schemeClr val="accent2"/>
                </a:solidFill>
                <a:latin typeface="Arial" charset="0"/>
              </a:rPr>
              <a:t>[Grand Challenge Applications]</a:t>
            </a:r>
          </a:p>
        </p:txBody>
      </p:sp>
      <p:sp>
        <p:nvSpPr>
          <p:cNvPr id="12291" name="Rectangle 5"/>
          <p:cNvSpPr>
            <a:spLocks noChangeArrowheads="1"/>
          </p:cNvSpPr>
          <p:nvPr/>
        </p:nvSpPr>
        <p:spPr bwMode="auto">
          <a:xfrm>
            <a:off x="1828800" y="1752600"/>
            <a:ext cx="4537075" cy="2227263"/>
          </a:xfrm>
          <a:prstGeom prst="rect">
            <a:avLst/>
          </a:prstGeom>
          <a:noFill/>
          <a:ln w="9525">
            <a:noFill/>
            <a:miter lim="800000"/>
            <a:headEnd/>
            <a:tailEnd/>
          </a:ln>
        </p:spPr>
        <p:txBody>
          <a:bodyPr wrap="none" anchor="ctr">
            <a:spAutoFit/>
          </a:bodyPr>
          <a:lstStyle/>
          <a:p>
            <a:pPr eaLnBrk="0" hangingPunct="0">
              <a:buFontTx/>
              <a:buNone/>
            </a:pPr>
            <a:r>
              <a:rPr lang="en-US" sz="2800">
                <a:latin typeface="Arial" charset="0"/>
              </a:rPr>
              <a:t>1.High energy physics </a:t>
            </a:r>
          </a:p>
          <a:p>
            <a:pPr eaLnBrk="0" hangingPunct="0">
              <a:buFontTx/>
              <a:buNone/>
            </a:pPr>
            <a:r>
              <a:rPr lang="en-US" sz="2800">
                <a:latin typeface="Arial" charset="0"/>
              </a:rPr>
              <a:t>2.Bioinformatics</a:t>
            </a:r>
          </a:p>
          <a:p>
            <a:pPr eaLnBrk="0" hangingPunct="0">
              <a:buFontTx/>
              <a:buNone/>
            </a:pPr>
            <a:r>
              <a:rPr lang="en-US" sz="2800">
                <a:latin typeface="Arial" charset="0"/>
              </a:rPr>
              <a:t>3.Remote sensing</a:t>
            </a:r>
          </a:p>
          <a:p>
            <a:pPr eaLnBrk="0" hangingPunct="0">
              <a:buFontTx/>
              <a:buNone/>
            </a:pPr>
            <a:r>
              <a:rPr lang="en-US" sz="2800">
                <a:latin typeface="Arial" charset="0"/>
              </a:rPr>
              <a:t>4.Pattern matching</a:t>
            </a:r>
          </a:p>
          <a:p>
            <a:pPr eaLnBrk="0" hangingPunct="0">
              <a:buFontTx/>
              <a:buNone/>
            </a:pPr>
            <a:r>
              <a:rPr lang="en-US" sz="2800">
                <a:latin typeface="Arial" charset="0"/>
              </a:rPr>
              <a:t>5.Weather forecasting  etc.,</a:t>
            </a:r>
          </a:p>
        </p:txBody>
      </p:sp>
      <p:sp>
        <p:nvSpPr>
          <p:cNvPr id="12292" name="Rectangle 6"/>
          <p:cNvSpPr>
            <a:spLocks noChangeArrowheads="1"/>
          </p:cNvSpPr>
          <p:nvPr/>
        </p:nvSpPr>
        <p:spPr bwMode="auto">
          <a:xfrm>
            <a:off x="1676400" y="4495800"/>
            <a:ext cx="5518150" cy="1373188"/>
          </a:xfrm>
          <a:prstGeom prst="rect">
            <a:avLst/>
          </a:prstGeom>
          <a:noFill/>
          <a:ln w="9525">
            <a:noFill/>
            <a:miter lim="800000"/>
            <a:headEnd/>
            <a:tailEnd/>
          </a:ln>
        </p:spPr>
        <p:txBody>
          <a:bodyPr wrap="none" anchor="ctr">
            <a:spAutoFit/>
          </a:bodyPr>
          <a:lstStyle/>
          <a:p>
            <a:pPr eaLnBrk="0" hangingPunct="0"/>
            <a:r>
              <a:rPr lang="en-US" sz="2800">
                <a:latin typeface="Arial" charset="0"/>
              </a:rPr>
              <a:t>Memory management technique </a:t>
            </a:r>
          </a:p>
          <a:p>
            <a:pPr eaLnBrk="0" hangingPunct="0"/>
            <a:r>
              <a:rPr lang="en-US" sz="2800">
                <a:latin typeface="Arial" charset="0"/>
              </a:rPr>
              <a:t>Proper Scheduling mechanism </a:t>
            </a:r>
          </a:p>
          <a:p>
            <a:pPr eaLnBrk="0" hangingPunct="0"/>
            <a:r>
              <a:rPr lang="en-US" sz="2800">
                <a:latin typeface="Arial" charset="0"/>
              </a:rPr>
              <a:t>Load balancing mechanism</a:t>
            </a:r>
          </a:p>
        </p:txBody>
      </p:sp>
      <p:sp>
        <p:nvSpPr>
          <p:cNvPr id="12293" name="Text Box 7"/>
          <p:cNvSpPr txBox="1">
            <a:spLocks noChangeArrowheads="1"/>
          </p:cNvSpPr>
          <p:nvPr/>
        </p:nvSpPr>
        <p:spPr bwMode="auto">
          <a:xfrm>
            <a:off x="685800" y="3962400"/>
            <a:ext cx="7587333" cy="584775"/>
          </a:xfrm>
          <a:prstGeom prst="rect">
            <a:avLst/>
          </a:prstGeom>
          <a:noFill/>
          <a:ln w="9525">
            <a:noFill/>
            <a:miter lim="800000"/>
            <a:headEnd/>
            <a:tailEnd/>
          </a:ln>
        </p:spPr>
        <p:txBody>
          <a:bodyPr wrap="none">
            <a:spAutoFit/>
          </a:bodyPr>
          <a:lstStyle/>
          <a:p>
            <a:pPr>
              <a:buFontTx/>
              <a:buNone/>
            </a:pPr>
            <a:r>
              <a:rPr lang="en-US" sz="3200" dirty="0">
                <a:solidFill>
                  <a:schemeClr val="accent2"/>
                </a:solidFill>
                <a:latin typeface="Arial" charset="0"/>
              </a:rPr>
              <a:t>Solution is High Performance Computing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A2A0455-5583-4118-A297-60C580E3A423}" type="datetime1">
              <a:rPr lang="en-US" smtClean="0"/>
              <a:pPr>
                <a:defRPr/>
              </a:pPr>
              <a:t>7/10/2024</a:t>
            </a:fld>
            <a:endParaRPr lang="en-US"/>
          </a:p>
        </p:txBody>
      </p:sp>
      <p:sp>
        <p:nvSpPr>
          <p:cNvPr id="5" name="Slide Number Placeholder 4"/>
          <p:cNvSpPr>
            <a:spLocks noGrp="1"/>
          </p:cNvSpPr>
          <p:nvPr>
            <p:ph type="sldNum" sz="quarter" idx="12"/>
          </p:nvPr>
        </p:nvSpPr>
        <p:spPr/>
        <p:txBody>
          <a:bodyPr/>
          <a:lstStyle/>
          <a:p>
            <a:pPr>
              <a:defRPr/>
            </a:pPr>
            <a:fld id="{1CF375C7-0364-40E6-80AE-836A083C6EBE}" type="slidenum">
              <a:rPr lang="en-US" smtClean="0"/>
              <a:pPr>
                <a:defRPr/>
              </a:pPr>
              <a:t>30</a:t>
            </a:fld>
            <a:endParaRPr lang="en-US"/>
          </a:p>
        </p:txBody>
      </p:sp>
      <p:pic>
        <p:nvPicPr>
          <p:cNvPr id="26628" name="Picture 2" descr="Global"/>
          <p:cNvPicPr>
            <a:picLocks noChangeAspect="1" noChangeArrowheads="1"/>
          </p:cNvPicPr>
          <p:nvPr/>
        </p:nvPicPr>
        <p:blipFill>
          <a:blip r:embed="rId2"/>
          <a:srcRect/>
          <a:stretch>
            <a:fillRect/>
          </a:stretch>
        </p:blipFill>
        <p:spPr bwMode="auto">
          <a:xfrm>
            <a:off x="1295400" y="685800"/>
            <a:ext cx="7086600" cy="50387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type="body" idx="1"/>
          </p:nvPr>
        </p:nvSpPr>
        <p:spPr>
          <a:xfrm>
            <a:off x="457200" y="0"/>
            <a:ext cx="8229600" cy="6858000"/>
          </a:xfrm>
        </p:spPr>
        <p:txBody>
          <a:bodyPr>
            <a:normAutofit lnSpcReduction="10000"/>
          </a:bodyPr>
          <a:lstStyle/>
          <a:p>
            <a:pPr>
              <a:buFont typeface="Wingdings 3" pitchFamily="18" charset="2"/>
              <a:buNone/>
            </a:pPr>
            <a:r>
              <a:rPr lang="en-US" b="1" dirty="0">
                <a:solidFill>
                  <a:srgbClr val="C92707"/>
                </a:solidFill>
              </a:rPr>
              <a:t>Cluster Computing vs. Grid Computing</a:t>
            </a:r>
          </a:p>
          <a:p>
            <a:pPr>
              <a:buFont typeface="Wingdings 3" pitchFamily="18" charset="2"/>
              <a:buNone/>
            </a:pPr>
            <a:r>
              <a:rPr lang="en-US" b="1" dirty="0">
                <a:solidFill>
                  <a:srgbClr val="0000FF"/>
                </a:solidFill>
              </a:rPr>
              <a:t>Cluster Computing Characteristics</a:t>
            </a:r>
          </a:p>
          <a:p>
            <a:r>
              <a:rPr lang="en-US" dirty="0"/>
              <a:t>Tightly coupled computers. </a:t>
            </a:r>
          </a:p>
          <a:p>
            <a:r>
              <a:rPr lang="en-US" dirty="0"/>
              <a:t>Single system image. </a:t>
            </a:r>
          </a:p>
          <a:p>
            <a:r>
              <a:rPr lang="en-US" dirty="0"/>
              <a:t>Centralized job management and scheduling system. </a:t>
            </a:r>
          </a:p>
          <a:p>
            <a:pPr>
              <a:buFont typeface="Wingdings 3" pitchFamily="18" charset="2"/>
              <a:buNone/>
            </a:pPr>
            <a:r>
              <a:rPr lang="en-US" sz="2400" dirty="0"/>
              <a:t>Cluster computing is used for high performance computing and high availability computing.</a:t>
            </a:r>
            <a:endParaRPr lang="en-US" sz="2400" b="1" dirty="0"/>
          </a:p>
          <a:p>
            <a:pPr>
              <a:buFont typeface="Wingdings 3" pitchFamily="18" charset="2"/>
              <a:buNone/>
            </a:pPr>
            <a:r>
              <a:rPr lang="en-US" b="1" dirty="0">
                <a:solidFill>
                  <a:srgbClr val="0000FF"/>
                </a:solidFill>
              </a:rPr>
              <a:t>Grid Computing Characteristics</a:t>
            </a:r>
          </a:p>
          <a:p>
            <a:r>
              <a:rPr lang="en-US" dirty="0"/>
              <a:t>Loosely coupled computers. </a:t>
            </a:r>
          </a:p>
          <a:p>
            <a:r>
              <a:rPr lang="en-US" dirty="0"/>
              <a:t>Distributed JM &amp; scheduling. </a:t>
            </a:r>
          </a:p>
          <a:p>
            <a:r>
              <a:rPr lang="en-US"/>
              <a:t>No SSI. </a:t>
            </a:r>
            <a:r>
              <a:rPr lang="en-US" sz="2400"/>
              <a:t>It </a:t>
            </a:r>
            <a:r>
              <a:rPr lang="en-US" sz="2400" dirty="0"/>
              <a:t>is the superset of distributive computing. It's both used for high throughput computing as well as high performance computing. </a:t>
            </a:r>
          </a:p>
          <a:p>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533400" y="1447800"/>
            <a:ext cx="8382000" cy="5105400"/>
          </a:xfrm>
          <a:solidFill>
            <a:schemeClr val="bg1"/>
          </a:solidFill>
          <a:ln w="57150">
            <a:solidFill>
              <a:schemeClr val="tx1"/>
            </a:solidFill>
          </a:ln>
        </p:spPr>
        <p:txBody>
          <a:bodyPr/>
          <a:lstStyle/>
          <a:p>
            <a:pPr marL="285750" indent="-285750" eaLnBrk="1" hangingPunct="1">
              <a:lnSpc>
                <a:spcPct val="120000"/>
              </a:lnSpc>
              <a:buClr>
                <a:schemeClr val="folHlink"/>
              </a:buClr>
              <a:buFontTx/>
              <a:buChar char="•"/>
            </a:pPr>
            <a:r>
              <a:rPr lang="en-US" sz="2000">
                <a:solidFill>
                  <a:srgbClr val="0000FF"/>
                </a:solidFill>
              </a:rPr>
              <a:t>Enhanced Performance  (performance @ low cost)</a:t>
            </a:r>
          </a:p>
          <a:p>
            <a:pPr marL="285750" indent="-285750" eaLnBrk="1" hangingPunct="1">
              <a:lnSpc>
                <a:spcPct val="120000"/>
              </a:lnSpc>
              <a:buClr>
                <a:schemeClr val="folHlink"/>
              </a:buClr>
              <a:buFontTx/>
              <a:buChar char="•"/>
            </a:pPr>
            <a:r>
              <a:rPr lang="en-US" sz="2000">
                <a:latin typeface="Times New Roman" pitchFamily="18" charset="0"/>
              </a:rPr>
              <a:t>Enhanced Availability  (failure management)</a:t>
            </a:r>
          </a:p>
          <a:p>
            <a:pPr marL="285750" indent="-285750" eaLnBrk="1" hangingPunct="1">
              <a:lnSpc>
                <a:spcPct val="120000"/>
              </a:lnSpc>
              <a:buClr>
                <a:schemeClr val="folHlink"/>
              </a:buClr>
              <a:buFontTx/>
              <a:buChar char="•"/>
            </a:pPr>
            <a:r>
              <a:rPr lang="en-US" sz="2000">
                <a:latin typeface="Times New Roman" pitchFamily="18" charset="0"/>
              </a:rPr>
              <a:t>Single System Image  (look-and-feel of one system)</a:t>
            </a:r>
          </a:p>
          <a:p>
            <a:pPr marL="285750" indent="-285750" eaLnBrk="1" hangingPunct="1">
              <a:lnSpc>
                <a:spcPct val="120000"/>
              </a:lnSpc>
              <a:buClr>
                <a:schemeClr val="folHlink"/>
              </a:buClr>
              <a:buFontTx/>
              <a:buChar char="•"/>
            </a:pPr>
            <a:r>
              <a:rPr lang="en-US" sz="2000">
                <a:latin typeface="Times New Roman" pitchFamily="18" charset="0"/>
              </a:rPr>
              <a:t>Size Scalability  (physical &amp; application)</a:t>
            </a:r>
          </a:p>
          <a:p>
            <a:pPr marL="285750" indent="-285750" eaLnBrk="1" hangingPunct="1">
              <a:lnSpc>
                <a:spcPct val="120000"/>
              </a:lnSpc>
              <a:buClr>
                <a:schemeClr val="folHlink"/>
              </a:buClr>
              <a:buFontTx/>
              <a:buChar char="•"/>
            </a:pPr>
            <a:r>
              <a:rPr lang="en-US" sz="2000">
                <a:latin typeface="Times New Roman" pitchFamily="18" charset="0"/>
              </a:rPr>
              <a:t>Fast Communication  (networks &amp; protocols)</a:t>
            </a:r>
          </a:p>
          <a:p>
            <a:pPr marL="285750" indent="-285750" eaLnBrk="1" hangingPunct="1">
              <a:lnSpc>
                <a:spcPct val="120000"/>
              </a:lnSpc>
              <a:buClr>
                <a:schemeClr val="folHlink"/>
              </a:buClr>
              <a:buFontTx/>
              <a:buChar char="•"/>
            </a:pPr>
            <a:r>
              <a:rPr lang="en-US" sz="2000">
                <a:solidFill>
                  <a:srgbClr val="0000FF"/>
                </a:solidFill>
              </a:rPr>
              <a:t>Load Balancing  (CPU, Net, Memory, Disk) </a:t>
            </a:r>
          </a:p>
          <a:p>
            <a:pPr marL="285750" indent="-285750" eaLnBrk="1" hangingPunct="1">
              <a:lnSpc>
                <a:spcPct val="120000"/>
              </a:lnSpc>
              <a:buClr>
                <a:schemeClr val="folHlink"/>
              </a:buClr>
              <a:buFontTx/>
              <a:buChar char="•"/>
            </a:pPr>
            <a:r>
              <a:rPr lang="en-US" sz="2000">
                <a:latin typeface="Times New Roman" pitchFamily="18" charset="0"/>
              </a:rPr>
              <a:t>Security and Encryption  (clusters of clusters)</a:t>
            </a:r>
          </a:p>
          <a:p>
            <a:pPr marL="285750" indent="-285750" eaLnBrk="1" hangingPunct="1">
              <a:lnSpc>
                <a:spcPct val="120000"/>
              </a:lnSpc>
              <a:buClr>
                <a:schemeClr val="folHlink"/>
              </a:buClr>
              <a:buFontTx/>
              <a:buChar char="•"/>
            </a:pPr>
            <a:r>
              <a:rPr lang="en-US" sz="2000">
                <a:latin typeface="Times New Roman" pitchFamily="18" charset="0"/>
              </a:rPr>
              <a:t>Distributed Environment  (Social issues)</a:t>
            </a:r>
          </a:p>
          <a:p>
            <a:pPr marL="285750" indent="-285750" eaLnBrk="1" hangingPunct="1">
              <a:lnSpc>
                <a:spcPct val="120000"/>
              </a:lnSpc>
              <a:buClr>
                <a:schemeClr val="folHlink"/>
              </a:buClr>
              <a:buFontTx/>
              <a:buChar char="•"/>
            </a:pPr>
            <a:r>
              <a:rPr lang="en-US" sz="2000">
                <a:latin typeface="Times New Roman" pitchFamily="18" charset="0"/>
              </a:rPr>
              <a:t>Manageability  (admin. And control)</a:t>
            </a:r>
          </a:p>
          <a:p>
            <a:pPr marL="285750" indent="-285750" eaLnBrk="1" hangingPunct="1">
              <a:lnSpc>
                <a:spcPct val="120000"/>
              </a:lnSpc>
              <a:buClr>
                <a:schemeClr val="folHlink"/>
              </a:buClr>
              <a:buFontTx/>
              <a:buChar char="•"/>
            </a:pPr>
            <a:r>
              <a:rPr lang="en-US" sz="2000">
                <a:latin typeface="Times New Roman" pitchFamily="18" charset="0"/>
              </a:rPr>
              <a:t>Programmability  (simple API if required)</a:t>
            </a:r>
          </a:p>
          <a:p>
            <a:pPr marL="285750" indent="-285750" eaLnBrk="1" hangingPunct="1">
              <a:lnSpc>
                <a:spcPct val="120000"/>
              </a:lnSpc>
              <a:buClr>
                <a:schemeClr val="folHlink"/>
              </a:buClr>
              <a:buFontTx/>
              <a:buChar char="•"/>
            </a:pPr>
            <a:r>
              <a:rPr lang="en-US" sz="2000">
                <a:latin typeface="Times New Roman" pitchFamily="18" charset="0"/>
              </a:rPr>
              <a:t>Applicability  (Cluster-aware and non-aware app.)</a:t>
            </a:r>
          </a:p>
        </p:txBody>
      </p:sp>
      <p:sp>
        <p:nvSpPr>
          <p:cNvPr id="17411"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EBC273-6982-4872-A06B-F4B37539E346}" type="slidenum">
              <a:rPr lang="zh-CN" altLang="en-GB" smtClean="0">
                <a:cs typeface="黑体"/>
              </a:rPr>
              <a:pPr fontAlgn="base">
                <a:spcBef>
                  <a:spcPct val="0"/>
                </a:spcBef>
                <a:spcAft>
                  <a:spcPct val="0"/>
                </a:spcAft>
                <a:defRPr/>
              </a:pPr>
              <a:t>32</a:t>
            </a:fld>
            <a:endParaRPr lang="en-GB" altLang="zh-CN">
              <a:cs typeface="黑体"/>
            </a:endParaRPr>
          </a:p>
        </p:txBody>
      </p:sp>
      <p:sp>
        <p:nvSpPr>
          <p:cNvPr id="1167367" name="Rectangle 7"/>
          <p:cNvSpPr>
            <a:spLocks noGrp="1" noChangeArrowheads="1"/>
          </p:cNvSpPr>
          <p:nvPr>
            <p:ph type="title"/>
          </p:nvPr>
        </p:nvSpPr>
        <p:spPr/>
        <p:txBody>
          <a:bodyPr/>
          <a:lstStyle/>
          <a:p>
            <a:pPr algn="ctr" eaLnBrk="1" fontAlgn="auto" hangingPunct="1">
              <a:spcAft>
                <a:spcPts val="0"/>
              </a:spcAft>
              <a:defRPr/>
            </a:pPr>
            <a:r>
              <a:rPr lang="en-US" sz="4000" dirty="0">
                <a:solidFill>
                  <a:schemeClr val="accent2"/>
                </a:solidFill>
              </a:rPr>
              <a:t>Major issues in Cluster design</a:t>
            </a:r>
            <a:endParaRPr lang="en-GB" sz="4000" dirty="0">
              <a:solidFill>
                <a:schemeClr val="accent2"/>
              </a:solidFill>
            </a:endParaRPr>
          </a:p>
        </p:txBody>
      </p:sp>
      <p:sp>
        <p:nvSpPr>
          <p:cNvPr id="28677" name="Rectangle 5"/>
          <p:cNvSpPr>
            <a:spLocks noChangeArrowheads="1"/>
          </p:cNvSpPr>
          <p:nvPr/>
        </p:nvSpPr>
        <p:spPr bwMode="auto">
          <a:xfrm>
            <a:off x="685800" y="76200"/>
            <a:ext cx="8305800" cy="1143000"/>
          </a:xfrm>
          <a:prstGeom prst="rect">
            <a:avLst/>
          </a:prstGeom>
          <a:noFill/>
          <a:ln w="12700">
            <a:noFill/>
            <a:miter lim="800000"/>
            <a:headEnd/>
            <a:tailEnd/>
          </a:ln>
        </p:spPr>
        <p:txBody>
          <a:bodyPr lIns="90488" tIns="44450" rIns="90488" bIns="44450" anchor="ctr"/>
          <a:lstStyle/>
          <a:p>
            <a:pPr>
              <a:buFontTx/>
              <a:buNone/>
            </a:pPr>
            <a:endParaRPr lang="en-GB" sz="4400">
              <a:solidFill>
                <a:srgbClr val="FEFE50"/>
              </a:solidFill>
              <a:latin typeface="Comic Sans MS" pitchFamily="66" charset="0"/>
            </a:endParaRPr>
          </a:p>
        </p:txBody>
      </p:sp>
      <p:sp>
        <p:nvSpPr>
          <p:cNvPr id="6" name="Date Placeholder 5"/>
          <p:cNvSpPr>
            <a:spLocks noGrp="1"/>
          </p:cNvSpPr>
          <p:nvPr>
            <p:ph type="dt" sz="quarter" idx="10"/>
          </p:nvPr>
        </p:nvSpPr>
        <p:spPr/>
        <p:txBody>
          <a:bodyPr/>
          <a:lstStyle/>
          <a:p>
            <a:pPr>
              <a:defRPr/>
            </a:pPr>
            <a:fld id="{7926A2AF-77DE-4A29-8A01-B3C094B027D0}" type="datetime1">
              <a:rPr lang="en-US"/>
              <a:pPr>
                <a:defRPr/>
              </a:pPr>
              <a:t>7/10/2024</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normAutofit fontScale="92500" lnSpcReduction="20000"/>
          </a:bodyPr>
          <a:lstStyle/>
          <a:p>
            <a:pPr eaLnBrk="1" hangingPunct="1"/>
            <a:r>
              <a:rPr lang="en-US" b="1">
                <a:solidFill>
                  <a:schemeClr val="accent2"/>
                </a:solidFill>
              </a:rPr>
              <a:t>Processor:</a:t>
            </a:r>
          </a:p>
          <a:p>
            <a:pPr algn="just" eaLnBrk="1" hangingPunct="1">
              <a:buFont typeface="Wingdings 3" pitchFamily="18" charset="2"/>
              <a:buNone/>
            </a:pPr>
            <a:r>
              <a:rPr lang="en-US"/>
              <a:t>		Already achieved to the peak due to the heat produced in the manufacture.</a:t>
            </a:r>
          </a:p>
          <a:p>
            <a:pPr eaLnBrk="1" hangingPunct="1"/>
            <a:r>
              <a:rPr lang="en-US" b="1">
                <a:solidFill>
                  <a:schemeClr val="accent2"/>
                </a:solidFill>
              </a:rPr>
              <a:t>Network:</a:t>
            </a:r>
          </a:p>
          <a:p>
            <a:pPr algn="just" eaLnBrk="1" hangingPunct="1">
              <a:buFont typeface="Wingdings 3" pitchFamily="18" charset="2"/>
              <a:buNone/>
            </a:pPr>
            <a:r>
              <a:rPr lang="en-US"/>
              <a:t>		Various efficient high speed Network technologies available in the market. </a:t>
            </a:r>
          </a:p>
          <a:p>
            <a:pPr algn="just" eaLnBrk="1" hangingPunct="1">
              <a:buFont typeface="Wingdings 3" pitchFamily="18" charset="2"/>
              <a:buNone/>
            </a:pPr>
            <a:r>
              <a:rPr lang="en-US"/>
              <a:t>   ( Myrinet, InfiniBand..etc.,)</a:t>
            </a:r>
          </a:p>
          <a:p>
            <a:pPr eaLnBrk="1" hangingPunct="1"/>
            <a:r>
              <a:rPr lang="en-US" b="1">
                <a:solidFill>
                  <a:schemeClr val="accent2"/>
                </a:solidFill>
              </a:rPr>
              <a:t>Memory:</a:t>
            </a:r>
          </a:p>
          <a:p>
            <a:pPr algn="just" eaLnBrk="1" hangingPunct="1">
              <a:buFont typeface="Wingdings 3" pitchFamily="18" charset="2"/>
              <a:buNone/>
            </a:pPr>
            <a:r>
              <a:rPr lang="en-US"/>
              <a:t>		Using various schemes for memory management.</a:t>
            </a:r>
          </a:p>
          <a:p>
            <a:pPr eaLnBrk="1" hangingPunct="1">
              <a:buFont typeface="Wingdings 3" pitchFamily="18" charset="2"/>
              <a:buNone/>
            </a:pPr>
            <a:endParaRPr lang="en-US"/>
          </a:p>
          <a:p>
            <a:pPr eaLnBrk="1" hangingPunct="1">
              <a:buFont typeface="Wingdings 3" pitchFamily="18" charset="2"/>
              <a:buNone/>
            </a:pPr>
            <a:endParaRPr lang="en-US"/>
          </a:p>
          <a:p>
            <a:pPr eaLnBrk="1" hangingPunct="1">
              <a:buFont typeface="Wingdings 3" pitchFamily="18" charset="2"/>
              <a:buNone/>
            </a:pPr>
            <a:endParaRPr lang="en-US"/>
          </a:p>
          <a:p>
            <a:pPr eaLnBrk="1" hangingPunct="1">
              <a:buFont typeface="Wingdings 3" pitchFamily="18" charset="2"/>
              <a:buNone/>
            </a:pPr>
            <a:endParaRPr lang="en-US"/>
          </a:p>
          <a:p>
            <a:pPr eaLnBrk="1" hangingPunct="1">
              <a:buFont typeface="Wingdings 3" pitchFamily="18" charset="2"/>
              <a:buNone/>
            </a:pPr>
            <a:endParaRPr lang="en-US"/>
          </a:p>
        </p:txBody>
      </p:sp>
      <p:sp>
        <p:nvSpPr>
          <p:cNvPr id="2" name="Title 1"/>
          <p:cNvSpPr>
            <a:spLocks noGrp="1"/>
          </p:cNvSpPr>
          <p:nvPr>
            <p:ph type="title"/>
          </p:nvPr>
        </p:nvSpPr>
        <p:spPr>
          <a:xfrm>
            <a:off x="609600" y="274638"/>
            <a:ext cx="8077200" cy="1143000"/>
          </a:xfrm>
        </p:spPr>
        <p:txBody>
          <a:bodyPr>
            <a:normAutofit fontScale="90000"/>
          </a:bodyPr>
          <a:lstStyle/>
          <a:p>
            <a:pPr algn="ctr" eaLnBrk="1" fontAlgn="auto" hangingPunct="1">
              <a:spcAft>
                <a:spcPts val="0"/>
              </a:spcAft>
              <a:defRPr/>
            </a:pPr>
            <a:r>
              <a:rPr lang="en-US" dirty="0">
                <a:solidFill>
                  <a:schemeClr val="accent2"/>
                </a:solidFill>
              </a:rPr>
              <a:t>Possible ways of Improving Performance of a cluster</a:t>
            </a:r>
          </a:p>
        </p:txBody>
      </p:sp>
      <p:sp>
        <p:nvSpPr>
          <p:cNvPr id="4" name="Date Placeholder 3"/>
          <p:cNvSpPr>
            <a:spLocks noGrp="1"/>
          </p:cNvSpPr>
          <p:nvPr>
            <p:ph type="dt" sz="quarter" idx="10"/>
          </p:nvPr>
        </p:nvSpPr>
        <p:spPr/>
        <p:txBody>
          <a:bodyPr/>
          <a:lstStyle/>
          <a:p>
            <a:pPr>
              <a:defRPr/>
            </a:pPr>
            <a:fld id="{C19511B2-7EF3-48F3-9916-F88D18E3AD1C}" type="datetime1">
              <a:rPr lang="en-US"/>
              <a:pPr>
                <a:defRPr/>
              </a:pPr>
              <a:t>7/10/2024</a:t>
            </a:fld>
            <a:endParaRPr lang="en-US"/>
          </a:p>
        </p:txBody>
      </p:sp>
      <p:sp>
        <p:nvSpPr>
          <p:cNvPr id="5" name="Slide Number Placeholder 4"/>
          <p:cNvSpPr>
            <a:spLocks noGrp="1"/>
          </p:cNvSpPr>
          <p:nvPr>
            <p:ph type="sldNum" sz="quarter" idx="12"/>
          </p:nvPr>
        </p:nvSpPr>
        <p:spPr/>
        <p:txBody>
          <a:bodyPr/>
          <a:lstStyle/>
          <a:p>
            <a:pPr>
              <a:defRPr/>
            </a:pPr>
            <a:fld id="{66FDFAE2-A1E2-4ECD-B993-F8D3AB42C8E4}"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eaLnBrk="1" hangingPunct="1"/>
            <a:r>
              <a:rPr lang="en-US"/>
              <a:t>Gap between processor and memory speed.</a:t>
            </a:r>
          </a:p>
          <a:p>
            <a:pPr eaLnBrk="1" hangingPunct="1">
              <a:buFont typeface="Wingdings 3" pitchFamily="18" charset="2"/>
              <a:buNone/>
            </a:pPr>
            <a:endParaRPr lang="en-US"/>
          </a:p>
          <a:p>
            <a:pPr eaLnBrk="1" hangingPunct="1"/>
            <a:r>
              <a:rPr lang="en-US"/>
              <a:t>High bandwidth and efficient network.</a:t>
            </a:r>
          </a:p>
          <a:p>
            <a:pPr eaLnBrk="1" hangingPunct="1">
              <a:buFont typeface="Wingdings 3" pitchFamily="18" charset="2"/>
              <a:buNone/>
            </a:pPr>
            <a:endParaRPr lang="en-US"/>
          </a:p>
          <a:p>
            <a:pPr eaLnBrk="1" hangingPunct="1">
              <a:buFont typeface="Wingdings 3" pitchFamily="18" charset="2"/>
              <a:buNone/>
            </a:pPr>
            <a:endParaRPr lang="en-US"/>
          </a:p>
        </p:txBody>
      </p:sp>
      <p:sp>
        <p:nvSpPr>
          <p:cNvPr id="3" name="Title 2"/>
          <p:cNvSpPr>
            <a:spLocks noGrp="1"/>
          </p:cNvSpPr>
          <p:nvPr>
            <p:ph type="title"/>
          </p:nvPr>
        </p:nvSpPr>
        <p:spPr/>
        <p:txBody>
          <a:bodyPr>
            <a:normAutofit fontScale="90000"/>
          </a:bodyPr>
          <a:lstStyle/>
          <a:p>
            <a:pPr algn="ctr" eaLnBrk="1" fontAlgn="auto" hangingPunct="1">
              <a:spcAft>
                <a:spcPts val="0"/>
              </a:spcAft>
              <a:defRPr/>
            </a:pPr>
            <a:r>
              <a:rPr lang="en-US" dirty="0">
                <a:solidFill>
                  <a:schemeClr val="accent2"/>
                </a:solidFill>
              </a:rPr>
              <a:t>Memory management bottleneck in cluster</a:t>
            </a:r>
          </a:p>
        </p:txBody>
      </p:sp>
      <p:sp>
        <p:nvSpPr>
          <p:cNvPr id="4" name="Date Placeholder 3"/>
          <p:cNvSpPr>
            <a:spLocks noGrp="1"/>
          </p:cNvSpPr>
          <p:nvPr>
            <p:ph type="dt" sz="quarter" idx="10"/>
          </p:nvPr>
        </p:nvSpPr>
        <p:spPr/>
        <p:txBody>
          <a:bodyPr/>
          <a:lstStyle/>
          <a:p>
            <a:pPr>
              <a:defRPr/>
            </a:pPr>
            <a:fld id="{36E81D54-9AF1-48C7-A8F5-FAB23FDE5C27}" type="datetime1">
              <a:rPr lang="en-US"/>
              <a:pPr>
                <a:defRPr/>
              </a:pPr>
              <a:t>7/10/2024</a:t>
            </a:fld>
            <a:endParaRPr lang="en-US"/>
          </a:p>
        </p:txBody>
      </p:sp>
      <p:sp>
        <p:nvSpPr>
          <p:cNvPr id="5" name="Slide Number Placeholder 4"/>
          <p:cNvSpPr>
            <a:spLocks noGrp="1"/>
          </p:cNvSpPr>
          <p:nvPr>
            <p:ph type="sldNum" sz="quarter" idx="12"/>
          </p:nvPr>
        </p:nvSpPr>
        <p:spPr/>
        <p:txBody>
          <a:bodyPr/>
          <a:lstStyle/>
          <a:p>
            <a:pPr>
              <a:defRPr/>
            </a:pPr>
            <a:fld id="{451955FE-8AEC-40DE-AC88-A76D6EDD9F41}"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8534400" cy="457199"/>
          </a:xfrm>
        </p:spPr>
        <p:txBody>
          <a:bodyPr>
            <a:noAutofit/>
          </a:bodyPr>
          <a:lstStyle/>
          <a:p>
            <a:r>
              <a:rPr lang="en-US" sz="2000" b="1" dirty="0">
                <a:solidFill>
                  <a:srgbClr val="FF0000"/>
                </a:solidFill>
                <a:latin typeface="Bookman Old Style" pitchFamily="18" charset="0"/>
              </a:rPr>
              <a:t>Cloud Computing</a:t>
            </a:r>
          </a:p>
        </p:txBody>
      </p:sp>
      <p:sp>
        <p:nvSpPr>
          <p:cNvPr id="3" name="Subtitle 2"/>
          <p:cNvSpPr>
            <a:spLocks noGrp="1"/>
          </p:cNvSpPr>
          <p:nvPr>
            <p:ph type="subTitle" idx="1"/>
          </p:nvPr>
        </p:nvSpPr>
        <p:spPr>
          <a:xfrm>
            <a:off x="304800" y="914400"/>
            <a:ext cx="8534400" cy="5943600"/>
          </a:xfrm>
        </p:spPr>
        <p:txBody>
          <a:bodyPr>
            <a:normAutofit/>
          </a:bodyPr>
          <a:lstStyle/>
          <a:p>
            <a:pPr algn="just"/>
            <a:r>
              <a:rPr lang="en-US" sz="1800" dirty="0">
                <a:solidFill>
                  <a:schemeClr val="tx1"/>
                </a:solidFill>
                <a:latin typeface="Bookman Old Style" pitchFamily="18" charset="0"/>
              </a:rPr>
              <a:t>Cloud computing is a computing infrastructure and software model for enabling ubiquitous access to shared pools of configurable resources (e.g., computer networks, servers, storage, applications and services), which can be rapidly provisioned with minimal management effort, often over the Internet. </a:t>
            </a:r>
          </a:p>
          <a:p>
            <a:pPr algn="just"/>
            <a:r>
              <a:rPr lang="en-US" sz="1800" dirty="0">
                <a:solidFill>
                  <a:schemeClr val="tx1"/>
                </a:solidFill>
                <a:latin typeface="Bookman Old Style" pitchFamily="18" charset="0"/>
              </a:rPr>
              <a:t>Cloud computing allows users, and enterprises, with various computing capabilities to store and process data in either a privately owned cloud, or on a third-party server located in a data center in order to make data accessing mechanisms more efficient and reliable. Cloud computing relies on sharing of resources to achieve coherence and economy of scale, similar to a utility.</a:t>
            </a:r>
          </a:p>
          <a:p>
            <a:pPr algn="just"/>
            <a:endParaRPr lang="en-US" sz="1800" dirty="0">
              <a:solidFill>
                <a:schemeClr val="tx1"/>
              </a:solidFill>
              <a:latin typeface="Bookman Old Style" pitchFamily="18" charset="0"/>
            </a:endParaRPr>
          </a:p>
        </p:txBody>
      </p:sp>
      <p:pic>
        <p:nvPicPr>
          <p:cNvPr id="1026" name="Picture 2" descr="C:\Users\karthki\Desktop\300px-Cloud_computing_layers.png"/>
          <p:cNvPicPr>
            <a:picLocks noChangeAspect="1" noChangeArrowheads="1"/>
          </p:cNvPicPr>
          <p:nvPr/>
        </p:nvPicPr>
        <p:blipFill>
          <a:blip r:embed="rId2" cstate="print"/>
          <a:srcRect/>
          <a:stretch>
            <a:fillRect/>
          </a:stretch>
        </p:blipFill>
        <p:spPr bwMode="auto">
          <a:xfrm>
            <a:off x="3124200" y="3886200"/>
            <a:ext cx="2857500" cy="264795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534400" cy="457199"/>
          </a:xfrm>
        </p:spPr>
        <p:txBody>
          <a:bodyPr>
            <a:noAutofit/>
          </a:bodyPr>
          <a:lstStyle/>
          <a:p>
            <a:r>
              <a:rPr lang="en-US" sz="3200" b="1" dirty="0">
                <a:solidFill>
                  <a:srgbClr val="FF0000"/>
                </a:solidFill>
                <a:latin typeface="Bookman Old Style" pitchFamily="18" charset="0"/>
              </a:rPr>
              <a:t>Mobile Computing</a:t>
            </a:r>
          </a:p>
        </p:txBody>
      </p:sp>
      <p:sp>
        <p:nvSpPr>
          <p:cNvPr id="3" name="Subtitle 2"/>
          <p:cNvSpPr>
            <a:spLocks noGrp="1"/>
          </p:cNvSpPr>
          <p:nvPr>
            <p:ph type="subTitle" idx="1"/>
          </p:nvPr>
        </p:nvSpPr>
        <p:spPr>
          <a:xfrm>
            <a:off x="324678" y="609598"/>
            <a:ext cx="8534400" cy="6248401"/>
          </a:xfrm>
        </p:spPr>
        <p:txBody>
          <a:bodyPr>
            <a:normAutofit fontScale="92500" lnSpcReduction="10000"/>
          </a:bodyPr>
          <a:lstStyle/>
          <a:p>
            <a:pPr marL="342900" lvl="0" indent="-342900" algn="just">
              <a:lnSpc>
                <a:spcPct val="107000"/>
              </a:lnSpc>
              <a:buFont typeface="Symbol" panose="05050102010706020507" pitchFamily="18" charset="2"/>
              <a:buChar char=""/>
            </a:pPr>
            <a:r>
              <a:rPr lang="en-US" sz="3000" kern="100" dirty="0">
                <a:solidFill>
                  <a:schemeClr val="tx1"/>
                </a:solidFill>
                <a:effectLst/>
                <a:latin typeface="+mj-lt"/>
                <a:ea typeface="Calibri" panose="020F0502020204030204" pitchFamily="34" charset="0"/>
                <a:cs typeface="Times New Roman" panose="02020603050405020304" pitchFamily="18" charset="0"/>
              </a:rPr>
              <a:t>Mobile Computing is a technology which allows the transmission of data, voice and video from one device to another device without having any connection.</a:t>
            </a:r>
          </a:p>
          <a:p>
            <a:pPr marL="342900" lvl="0" indent="-342900" algn="just">
              <a:lnSpc>
                <a:spcPct val="107000"/>
              </a:lnSpc>
              <a:buFont typeface="Symbol" panose="05050102010706020507" pitchFamily="18" charset="2"/>
              <a:buChar char=""/>
            </a:pPr>
            <a:r>
              <a:rPr lang="en-US" sz="3000" kern="100" dirty="0">
                <a:solidFill>
                  <a:schemeClr val="tx1"/>
                </a:solidFill>
                <a:effectLst/>
                <a:latin typeface="+mj-lt"/>
                <a:ea typeface="Calibri" panose="020F0502020204030204" pitchFamily="34" charset="0"/>
                <a:cs typeface="Times New Roman" panose="02020603050405020304" pitchFamily="18" charset="0"/>
              </a:rPr>
              <a:t>A mobile is a </a:t>
            </a:r>
            <a:r>
              <a:rPr lang="en-US" sz="3000" kern="100" dirty="0">
                <a:solidFill>
                  <a:srgbClr val="FF0000"/>
                </a:solidFill>
                <a:effectLst/>
                <a:latin typeface="+mj-lt"/>
                <a:ea typeface="Calibri" panose="020F0502020204030204" pitchFamily="34" charset="0"/>
                <a:cs typeface="Times New Roman" panose="02020603050405020304" pitchFamily="18" charset="0"/>
              </a:rPr>
              <a:t>small hand held device </a:t>
            </a:r>
            <a:r>
              <a:rPr lang="en-US" sz="3000" kern="100" dirty="0">
                <a:solidFill>
                  <a:schemeClr val="tx1"/>
                </a:solidFill>
                <a:effectLst/>
                <a:latin typeface="+mj-lt"/>
                <a:ea typeface="Calibri" panose="020F0502020204030204" pitchFamily="34" charset="0"/>
                <a:cs typeface="Times New Roman" panose="02020603050405020304" pitchFamily="18" charset="0"/>
              </a:rPr>
              <a:t>with a small processor embedded in it. These devices are used to perform computations for supporting voice, data and video transmissions.</a:t>
            </a:r>
            <a:endParaRPr lang="en-IN" sz="3000" kern="100" dirty="0">
              <a:solidFill>
                <a:schemeClr val="tx1"/>
              </a:solidFill>
              <a:effectLst/>
              <a:latin typeface="+mj-l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000" kern="100" dirty="0">
                <a:solidFill>
                  <a:schemeClr val="tx1"/>
                </a:solidFill>
                <a:effectLst/>
                <a:latin typeface="+mj-lt"/>
                <a:ea typeface="Calibri" panose="020F0502020204030204" pitchFamily="34" charset="0"/>
                <a:cs typeface="Times New Roman" panose="02020603050405020304" pitchFamily="18" charset="0"/>
              </a:rPr>
              <a:t>Mobile computing technology has been developed enormously over the last 10 years. Supporting data transmission, audio conferences and video calling over multiple networks.</a:t>
            </a:r>
            <a:endParaRPr lang="en-IN" sz="3000" kern="100" dirty="0">
              <a:solidFill>
                <a:schemeClr val="tx1"/>
              </a:solidFill>
              <a:effectLst/>
              <a:latin typeface="+mj-l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000" kern="100" dirty="0">
                <a:solidFill>
                  <a:schemeClr val="tx1"/>
                </a:solidFill>
                <a:effectLst/>
                <a:latin typeface="+mj-lt"/>
                <a:ea typeface="Calibri" panose="020F0502020204030204" pitchFamily="34" charset="0"/>
                <a:cs typeface="Times New Roman" panose="02020603050405020304" pitchFamily="18" charset="0"/>
              </a:rPr>
              <a:t>The early mobile computing devices are called first generation mobiles have supported only voice transmissions over telephone connections.</a:t>
            </a:r>
            <a:endParaRPr lang="en-IN" sz="3000" kern="100" dirty="0">
              <a:solidFill>
                <a:schemeClr val="tx1"/>
              </a:solidFill>
              <a:effectLst/>
              <a:latin typeface="+mj-lt"/>
              <a:ea typeface="Calibri" panose="020F0502020204030204" pitchFamily="34" charset="0"/>
              <a:cs typeface="Times New Roman" panose="02020603050405020304" pitchFamily="18" charset="0"/>
            </a:endParaRPr>
          </a:p>
          <a:p>
            <a:pPr algn="just"/>
            <a:endParaRPr lang="en-US" sz="3000" dirty="0">
              <a:solidFill>
                <a:schemeClr val="tx1"/>
              </a:solidFill>
              <a:latin typeface="+mj-lt"/>
            </a:endParaRPr>
          </a:p>
          <a:p>
            <a:pPr algn="just"/>
            <a:endParaRPr lang="en-US" sz="2800" dirty="0">
              <a:solidFill>
                <a:schemeClr val="tx1"/>
              </a:solidFill>
              <a:latin typeface="+mj-lt"/>
            </a:endParaRPr>
          </a:p>
          <a:p>
            <a:pPr algn="just"/>
            <a:endParaRPr lang="en-US" sz="1800" dirty="0">
              <a:solidFill>
                <a:schemeClr val="tx1"/>
              </a:solidFill>
              <a:latin typeface="Bookman Old Style"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50CB-FBEC-473A-6617-6D4A573BBA82}"/>
              </a:ext>
            </a:extLst>
          </p:cNvPr>
          <p:cNvSpPr>
            <a:spLocks noGrp="1"/>
          </p:cNvSpPr>
          <p:nvPr>
            <p:ph type="title"/>
          </p:nvPr>
        </p:nvSpPr>
        <p:spPr>
          <a:xfrm>
            <a:off x="457200" y="-13597"/>
            <a:ext cx="8229600" cy="745434"/>
          </a:xfrm>
        </p:spPr>
        <p:txBody>
          <a:bodyPr>
            <a:normAutofit fontScale="90000"/>
          </a:bodyPr>
          <a:lstStyle/>
          <a:p>
            <a:r>
              <a:rPr lang="en-US" sz="4400" b="1" dirty="0">
                <a:solidFill>
                  <a:srgbClr val="FF0000"/>
                </a:solidFill>
                <a:latin typeface="Bookman Old Style" pitchFamily="18" charset="0"/>
              </a:rPr>
              <a:t>Mobile Computing</a:t>
            </a:r>
            <a:endParaRPr lang="en-IN" dirty="0"/>
          </a:p>
        </p:txBody>
      </p:sp>
      <p:sp>
        <p:nvSpPr>
          <p:cNvPr id="3" name="Content Placeholder 2">
            <a:extLst>
              <a:ext uri="{FF2B5EF4-FFF2-40B4-BE49-F238E27FC236}">
                <a16:creationId xmlns:a16="http://schemas.microsoft.com/office/drawing/2014/main" id="{A254197D-B866-B8D0-4B16-8FDEF72EFE22}"/>
              </a:ext>
            </a:extLst>
          </p:cNvPr>
          <p:cNvSpPr>
            <a:spLocks noGrp="1"/>
          </p:cNvSpPr>
          <p:nvPr>
            <p:ph idx="1"/>
          </p:nvPr>
        </p:nvSpPr>
        <p:spPr>
          <a:xfrm>
            <a:off x="228600" y="854766"/>
            <a:ext cx="8458200" cy="5850834"/>
          </a:xfrm>
        </p:spPr>
        <p:txBody>
          <a:bodyPr>
            <a:normAutofit/>
          </a:bodyPr>
          <a:lstStyle/>
          <a:p>
            <a:pPr algn="just">
              <a:lnSpc>
                <a:spcPct val="107000"/>
              </a:lnSpc>
              <a:buFont typeface="Symbol" panose="05050102010706020507" pitchFamily="18" charset="2"/>
              <a:buChar char=""/>
            </a:pPr>
            <a:r>
              <a:rPr lang="en-US" sz="2800" kern="100" dirty="0">
                <a:solidFill>
                  <a:schemeClr val="tx1"/>
                </a:solidFill>
                <a:effectLst/>
                <a:latin typeface="+mj-lt"/>
                <a:ea typeface="Calibri" panose="020F0502020204030204" pitchFamily="34" charset="0"/>
                <a:cs typeface="Times New Roman" panose="02020603050405020304" pitchFamily="18" charset="0"/>
              </a:rPr>
              <a:t>The 2</a:t>
            </a:r>
            <a:r>
              <a:rPr lang="en-US" sz="2800" kern="100" baseline="30000" dirty="0">
                <a:solidFill>
                  <a:schemeClr val="tx1"/>
                </a:solidFill>
                <a:effectLst/>
                <a:latin typeface="+mj-lt"/>
                <a:ea typeface="Calibri" panose="020F0502020204030204" pitchFamily="34" charset="0"/>
                <a:cs typeface="Times New Roman" panose="02020603050405020304" pitchFamily="18" charset="0"/>
              </a:rPr>
              <a:t>nd</a:t>
            </a:r>
            <a:r>
              <a:rPr lang="en-US" sz="2800" kern="100" dirty="0">
                <a:solidFill>
                  <a:schemeClr val="tx1"/>
                </a:solidFill>
                <a:effectLst/>
                <a:latin typeface="+mj-lt"/>
                <a:ea typeface="Calibri" panose="020F0502020204030204" pitchFamily="34" charset="0"/>
                <a:cs typeface="Times New Roman" panose="02020603050405020304" pitchFamily="18" charset="0"/>
              </a:rPr>
              <a:t> generation mobiles have supported SMS and small speed data services.</a:t>
            </a:r>
            <a:endParaRPr lang="en-IN" sz="2800" kern="100" dirty="0">
              <a:solidFill>
                <a:schemeClr val="tx1"/>
              </a:solidFill>
              <a:effectLst/>
              <a:latin typeface="+mj-l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3</a:t>
            </a:r>
            <a:r>
              <a:rPr lang="en-US" sz="2800" kern="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generation mobile have given support for audio, SMS, high speed data services, MMS etc.</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4</a:t>
            </a:r>
            <a:r>
              <a:rPr lang="en-US" sz="28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generation mobile also supported audio conference facility and video calling facility with high speed data transmission.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network technologies are also parallelly developing with the advancements in the technologies to support high speed data transmission over the internet.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7703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72F9-DA84-7DE0-4735-ECB95ADE0647}"/>
              </a:ext>
            </a:extLst>
          </p:cNvPr>
          <p:cNvSpPr>
            <a:spLocks noGrp="1"/>
          </p:cNvSpPr>
          <p:nvPr>
            <p:ph type="title"/>
          </p:nvPr>
        </p:nvSpPr>
        <p:spPr>
          <a:xfrm>
            <a:off x="457200" y="274638"/>
            <a:ext cx="8229600" cy="639762"/>
          </a:xfrm>
        </p:spPr>
        <p:txBody>
          <a:bodyPr>
            <a:normAutofit fontScale="90000"/>
          </a:bodyPr>
          <a:lstStyle/>
          <a:p>
            <a:r>
              <a:rPr lang="en-US" sz="4400" b="1" dirty="0">
                <a:solidFill>
                  <a:srgbClr val="FF0000"/>
                </a:solidFill>
                <a:latin typeface="Bookman Old Style" pitchFamily="18" charset="0"/>
              </a:rPr>
              <a:t>Mobile Computing</a:t>
            </a:r>
            <a:endParaRPr lang="en-IN" dirty="0"/>
          </a:p>
        </p:txBody>
      </p:sp>
      <p:sp>
        <p:nvSpPr>
          <p:cNvPr id="3" name="Content Placeholder 2">
            <a:extLst>
              <a:ext uri="{FF2B5EF4-FFF2-40B4-BE49-F238E27FC236}">
                <a16:creationId xmlns:a16="http://schemas.microsoft.com/office/drawing/2014/main" id="{FFC5EECD-C4F6-A0EC-1ED5-9BB5D7CEF4DE}"/>
              </a:ext>
            </a:extLst>
          </p:cNvPr>
          <p:cNvSpPr>
            <a:spLocks noGrp="1"/>
          </p:cNvSpPr>
          <p:nvPr>
            <p:ph idx="1"/>
          </p:nvPr>
        </p:nvSpPr>
        <p:spPr>
          <a:xfrm>
            <a:off x="228600" y="1066800"/>
            <a:ext cx="8610599" cy="5516562"/>
          </a:xfrm>
        </p:spPr>
        <p:txBody>
          <a:bodyPr>
            <a:normAutofit fontScale="92500" lnSpcReduction="10000"/>
          </a:bodyPr>
          <a:lstStyle/>
          <a:p>
            <a:pPr algn="just">
              <a:lnSpc>
                <a:spcPct val="107000"/>
              </a:lnSpc>
              <a:buFont typeface="Symbol" panose="05050102010706020507" pitchFamily="18" charset="2"/>
              <a:buChar char=""/>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Every mobile device establishes a network with the other near by devices using wireless networking capabilities such as Bluetooth,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WiFi</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Hotspot etc.</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Today, mobile computing technology has been developed to its full potential by embedding more powerful processors in mobile.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Today, because of powerful processors in mobiles, it is possible to connect them to the internet and gain access to the different information sources as and when required.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76278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357" y="152400"/>
            <a:ext cx="8534400" cy="457199"/>
          </a:xfrm>
        </p:spPr>
        <p:txBody>
          <a:bodyPr>
            <a:noAutofit/>
          </a:bodyPr>
          <a:lstStyle/>
          <a:p>
            <a:r>
              <a:rPr lang="en-US" sz="2800" b="1" dirty="0">
                <a:solidFill>
                  <a:srgbClr val="FF0000"/>
                </a:solidFill>
                <a:latin typeface="Bookman Old Style" pitchFamily="18" charset="0"/>
              </a:rPr>
              <a:t>Bio Computing</a:t>
            </a:r>
          </a:p>
        </p:txBody>
      </p:sp>
      <p:sp>
        <p:nvSpPr>
          <p:cNvPr id="3" name="Subtitle 2"/>
          <p:cNvSpPr>
            <a:spLocks noGrp="1"/>
          </p:cNvSpPr>
          <p:nvPr>
            <p:ph type="subTitle" idx="1"/>
          </p:nvPr>
        </p:nvSpPr>
        <p:spPr>
          <a:xfrm>
            <a:off x="304800" y="725557"/>
            <a:ext cx="8534400" cy="5943600"/>
          </a:xfrm>
        </p:spPr>
        <p:txBody>
          <a:bodyPr>
            <a:normAutofit/>
          </a:bodyPr>
          <a:lstStyle/>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Bio Computing is a technology where a biologically </a:t>
            </a: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simulated or derived molecules </a:t>
            </a: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are used to perform computations as a part of applications. The biological structures of the molecules provides a way to develop programming models/structures to perform a computations.</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bio computing technology provides a theoretical background and practical tools to the bio-scientists to study and analyze the structure of </a:t>
            </a: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protein and DNA</a:t>
            </a: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proteins and DNA are the basic building blocks for constructing the molecules of biological objects/things.</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447800"/>
            <a:ext cx="8229600" cy="4419600"/>
          </a:xfrm>
        </p:spPr>
        <p:txBody>
          <a:bodyPr/>
          <a:lstStyle/>
          <a:p>
            <a:pPr eaLnBrk="1" hangingPunct="1">
              <a:lnSpc>
                <a:spcPct val="80000"/>
              </a:lnSpc>
              <a:buFont typeface="Wingdings 3" pitchFamily="18" charset="2"/>
              <a:buNone/>
            </a:pPr>
            <a:r>
              <a:rPr lang="en-US" sz="1700" b="1" dirty="0">
                <a:solidFill>
                  <a:srgbClr val="FF0000"/>
                </a:solidFill>
              </a:rPr>
              <a:t>Parallel computing: </a:t>
            </a:r>
          </a:p>
          <a:p>
            <a:pPr algn="just" eaLnBrk="1" hangingPunct="1">
              <a:lnSpc>
                <a:spcPct val="80000"/>
              </a:lnSpc>
            </a:pPr>
            <a:r>
              <a:rPr lang="en-US" sz="1700" dirty="0">
                <a:latin typeface="Times New Roman" pitchFamily="18" charset="0"/>
                <a:cs typeface="Times New Roman" pitchFamily="18" charset="0"/>
              </a:rPr>
              <a:t>A Computer with two or more CPU running a parallel program. So independent modules in the program can be run by each CPU simultaneously.</a:t>
            </a:r>
          </a:p>
          <a:p>
            <a:pPr algn="just" eaLnBrk="1" hangingPunct="1">
              <a:lnSpc>
                <a:spcPct val="80000"/>
              </a:lnSpc>
              <a:buFont typeface="Wingdings 3" pitchFamily="18" charset="2"/>
              <a:buNone/>
            </a:pPr>
            <a:endParaRPr lang="en-US" sz="1400" dirty="0"/>
          </a:p>
          <a:p>
            <a:pPr eaLnBrk="1" hangingPunct="1">
              <a:lnSpc>
                <a:spcPct val="80000"/>
              </a:lnSpc>
              <a:buFont typeface="Wingdings 3" pitchFamily="18" charset="2"/>
              <a:buNone/>
            </a:pPr>
            <a:r>
              <a:rPr lang="en-US" sz="1700" b="1" dirty="0">
                <a:solidFill>
                  <a:srgbClr val="FF0000"/>
                </a:solidFill>
              </a:rPr>
              <a:t>Distributed Computing: </a:t>
            </a:r>
          </a:p>
          <a:p>
            <a:pPr eaLnBrk="1" hangingPunct="1">
              <a:lnSpc>
                <a:spcPct val="80000"/>
              </a:lnSpc>
            </a:pPr>
            <a:r>
              <a:rPr lang="en-US" sz="1700" dirty="0">
                <a:latin typeface="Times New Roman" pitchFamily="18" charset="0"/>
                <a:cs typeface="Times New Roman" pitchFamily="18" charset="0"/>
              </a:rPr>
              <a:t>Two or more computers in a Network execute independent modules of a single job.</a:t>
            </a:r>
          </a:p>
          <a:p>
            <a:pPr eaLnBrk="1" hangingPunct="1">
              <a:lnSpc>
                <a:spcPct val="80000"/>
              </a:lnSpc>
            </a:pPr>
            <a:endParaRPr lang="en-US" sz="1700" dirty="0"/>
          </a:p>
          <a:p>
            <a:pPr eaLnBrk="1" hangingPunct="1">
              <a:lnSpc>
                <a:spcPct val="80000"/>
              </a:lnSpc>
              <a:buFont typeface="Wingdings 3" pitchFamily="18" charset="2"/>
              <a:buNone/>
            </a:pPr>
            <a:r>
              <a:rPr lang="en-US" sz="1700" b="1" dirty="0">
                <a:solidFill>
                  <a:srgbClr val="FF0000"/>
                </a:solidFill>
              </a:rPr>
              <a:t>Grid computing:</a:t>
            </a:r>
          </a:p>
          <a:p>
            <a:pPr algn="just" eaLnBrk="1" hangingPunct="1">
              <a:lnSpc>
                <a:spcPct val="80000"/>
              </a:lnSpc>
            </a:pPr>
            <a:r>
              <a:rPr lang="en-US" sz="1700" dirty="0">
                <a:latin typeface="Times New Roman" pitchFamily="18" charset="0"/>
                <a:cs typeface="Times New Roman" pitchFamily="18" charset="0"/>
              </a:rPr>
              <a:t>It is similar to Distributed Computing, computing units can span geographically different locations (WAN). Computing units in different organizations.</a:t>
            </a:r>
          </a:p>
          <a:p>
            <a:pPr eaLnBrk="1" hangingPunct="1">
              <a:lnSpc>
                <a:spcPct val="80000"/>
              </a:lnSpc>
              <a:buFont typeface="Wingdings 3" pitchFamily="18" charset="2"/>
              <a:buNone/>
            </a:pPr>
            <a:endParaRPr lang="en-US" sz="1700" dirty="0"/>
          </a:p>
          <a:p>
            <a:pPr eaLnBrk="1" hangingPunct="1">
              <a:lnSpc>
                <a:spcPct val="80000"/>
              </a:lnSpc>
              <a:buFont typeface="Wingdings 3" pitchFamily="18" charset="2"/>
              <a:buNone/>
            </a:pPr>
            <a:r>
              <a:rPr lang="en-US" sz="1700" b="1" dirty="0">
                <a:solidFill>
                  <a:srgbClr val="FF0000"/>
                </a:solidFill>
              </a:rPr>
              <a:t>Cluster Computing:</a:t>
            </a:r>
          </a:p>
          <a:p>
            <a:pPr algn="just" eaLnBrk="1" hangingPunct="1">
              <a:lnSpc>
                <a:spcPct val="80000"/>
              </a:lnSpc>
            </a:pPr>
            <a:r>
              <a:rPr lang="en-US" sz="1700" dirty="0">
                <a:latin typeface="Times New Roman" pitchFamily="18" charset="0"/>
                <a:cs typeface="Times New Roman" pitchFamily="18" charset="0"/>
              </a:rPr>
              <a:t>It is for failover. Multiple units work in a cluster. All are doing the same job. If one unit fails the other one become active. Or can be load balanced across the cluster.</a:t>
            </a:r>
          </a:p>
          <a:p>
            <a:pPr algn="just" eaLnBrk="1" hangingPunct="1">
              <a:lnSpc>
                <a:spcPct val="80000"/>
              </a:lnSpc>
              <a:buNone/>
            </a:pPr>
            <a:r>
              <a:rPr lang="en-US" sz="1700" b="1" dirty="0">
                <a:solidFill>
                  <a:srgbClr val="FF0000"/>
                </a:solidFill>
                <a:latin typeface="Times New Roman" pitchFamily="18" charset="0"/>
                <a:cs typeface="Times New Roman" pitchFamily="18" charset="0"/>
              </a:rPr>
              <a:t>Cloud Computing:</a:t>
            </a:r>
          </a:p>
          <a:p>
            <a:pPr algn="just">
              <a:lnSpc>
                <a:spcPct val="80000"/>
              </a:lnSpc>
            </a:pPr>
            <a:r>
              <a:rPr lang="en-US" sz="1700" dirty="0">
                <a:latin typeface="Times New Roman" pitchFamily="18" charset="0"/>
                <a:cs typeface="Times New Roman" pitchFamily="18" charset="0"/>
              </a:rPr>
              <a:t>Is a standardized IT capability (Services, Software, or Infrastructure) delivered via internet technologies in a pay-per-use, self-service way.</a:t>
            </a:r>
          </a:p>
        </p:txBody>
      </p:sp>
      <p:sp>
        <p:nvSpPr>
          <p:cNvPr id="2" name="Title 1"/>
          <p:cNvSpPr>
            <a:spLocks noGrp="1"/>
          </p:cNvSpPr>
          <p:nvPr>
            <p:ph type="title"/>
          </p:nvPr>
        </p:nvSpPr>
        <p:spPr/>
        <p:txBody>
          <a:bodyPr>
            <a:normAutofit/>
          </a:bodyPr>
          <a:lstStyle/>
          <a:p>
            <a:pPr algn="ctr" eaLnBrk="1" fontAlgn="auto" hangingPunct="1">
              <a:spcAft>
                <a:spcPts val="0"/>
              </a:spcAft>
              <a:defRPr/>
            </a:pPr>
            <a:r>
              <a:rPr lang="en-US" dirty="0">
                <a:solidFill>
                  <a:srgbClr val="FF0000"/>
                </a:solidFill>
              </a:rPr>
              <a:t>Different  schemes of computing </a:t>
            </a:r>
          </a:p>
        </p:txBody>
      </p:sp>
      <p:sp>
        <p:nvSpPr>
          <p:cNvPr id="4" name="Date Placeholder 3"/>
          <p:cNvSpPr>
            <a:spLocks noGrp="1"/>
          </p:cNvSpPr>
          <p:nvPr>
            <p:ph type="dt" sz="quarter" idx="10"/>
          </p:nvPr>
        </p:nvSpPr>
        <p:spPr/>
        <p:txBody>
          <a:bodyPr/>
          <a:lstStyle/>
          <a:p>
            <a:pPr>
              <a:defRPr/>
            </a:pPr>
            <a:fld id="{EFA0771A-5902-43D5-8C13-63251309A443}" type="datetime1">
              <a:rPr lang="en-US"/>
              <a:pPr>
                <a:defRPr/>
              </a:pPr>
              <a:t>7/10/2024</a:t>
            </a:fld>
            <a:endParaRPr lang="en-US"/>
          </a:p>
        </p:txBody>
      </p:sp>
      <p:sp>
        <p:nvSpPr>
          <p:cNvPr id="5" name="Slide Number Placeholder 4"/>
          <p:cNvSpPr>
            <a:spLocks noGrp="1"/>
          </p:cNvSpPr>
          <p:nvPr>
            <p:ph type="sldNum" sz="quarter" idx="12"/>
          </p:nvPr>
        </p:nvSpPr>
        <p:spPr/>
        <p:txBody>
          <a:bodyPr/>
          <a:lstStyle/>
          <a:p>
            <a:pPr>
              <a:defRPr/>
            </a:pPr>
            <a:fld id="{E69C2FF7-02E5-4C28-BE4B-A07770FD78DD}"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B7DB-65AC-70BB-AD76-3132F8B245C0}"/>
              </a:ext>
            </a:extLst>
          </p:cNvPr>
          <p:cNvSpPr>
            <a:spLocks noGrp="1"/>
          </p:cNvSpPr>
          <p:nvPr>
            <p:ph type="title"/>
          </p:nvPr>
        </p:nvSpPr>
        <p:spPr>
          <a:xfrm>
            <a:off x="457200" y="274638"/>
            <a:ext cx="8229600" cy="563562"/>
          </a:xfrm>
        </p:spPr>
        <p:txBody>
          <a:bodyPr>
            <a:normAutofit fontScale="90000"/>
          </a:bodyPr>
          <a:lstStyle/>
          <a:p>
            <a:r>
              <a:rPr lang="en-US" sz="4400" b="1" dirty="0">
                <a:solidFill>
                  <a:srgbClr val="FF0000"/>
                </a:solidFill>
                <a:latin typeface="Bookman Old Style" pitchFamily="18" charset="0"/>
              </a:rPr>
              <a:t>Bio Computing</a:t>
            </a:r>
            <a:endParaRPr lang="en-IN" dirty="0"/>
          </a:p>
        </p:txBody>
      </p:sp>
      <p:sp>
        <p:nvSpPr>
          <p:cNvPr id="3" name="Content Placeholder 2">
            <a:extLst>
              <a:ext uri="{FF2B5EF4-FFF2-40B4-BE49-F238E27FC236}">
                <a16:creationId xmlns:a16="http://schemas.microsoft.com/office/drawing/2014/main" id="{DEF75D29-7806-6BDE-758A-054BC92626E4}"/>
              </a:ext>
            </a:extLst>
          </p:cNvPr>
          <p:cNvSpPr>
            <a:spLocks noGrp="1"/>
          </p:cNvSpPr>
          <p:nvPr>
            <p:ph idx="1"/>
          </p:nvPr>
        </p:nvSpPr>
        <p:spPr>
          <a:xfrm>
            <a:off x="152400" y="868017"/>
            <a:ext cx="8839199" cy="5837583"/>
          </a:xfrm>
        </p:spPr>
        <p:txBody>
          <a:bodyPr>
            <a:normAutofit fontScale="92500" lnSpcReduction="20000"/>
          </a:bodyPr>
          <a:lstStyle/>
          <a:p>
            <a:pPr marL="342900" lvl="0" indent="-342900" algn="just">
              <a:lnSpc>
                <a:spcPct val="107000"/>
              </a:lnSpc>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order of DNA and protein in the molecule give a final shape to the molecules. Different molecules of different objects contain different structures. These structure are used in the programs to develop applications to solve the problems.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realization of aero plane is the study of biological structure of birds, the robot is the study of biological structure of a human being etc.</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bio computing technology is booming like any thing nowadays. The structure of different biological things under analysis phase, once they are realized different technological objects can be constructed in the future.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9434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8EB5-E635-279F-C7ED-410EEA0D3BA3}"/>
              </a:ext>
            </a:extLst>
          </p:cNvPr>
          <p:cNvSpPr>
            <a:spLocks noGrp="1"/>
          </p:cNvSpPr>
          <p:nvPr>
            <p:ph type="title"/>
          </p:nvPr>
        </p:nvSpPr>
        <p:spPr>
          <a:xfrm>
            <a:off x="457200" y="274638"/>
            <a:ext cx="8229600" cy="715962"/>
          </a:xfrm>
        </p:spPr>
        <p:txBody>
          <a:bodyPr>
            <a:normAutofit fontScale="90000"/>
          </a:bodyPr>
          <a:lstStyle/>
          <a:p>
            <a:r>
              <a:rPr lang="en-US" sz="6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Quantum Computing</a:t>
            </a:r>
            <a:endParaRPr lang="en-IN" sz="6000" dirty="0">
              <a:solidFill>
                <a:srgbClr val="FF0000"/>
              </a:solidFill>
            </a:endParaRPr>
          </a:p>
        </p:txBody>
      </p:sp>
      <p:sp>
        <p:nvSpPr>
          <p:cNvPr id="3" name="Content Placeholder 2">
            <a:extLst>
              <a:ext uri="{FF2B5EF4-FFF2-40B4-BE49-F238E27FC236}">
                <a16:creationId xmlns:a16="http://schemas.microsoft.com/office/drawing/2014/main" id="{67BC389A-F113-313E-EDA0-5772AF169D79}"/>
              </a:ext>
            </a:extLst>
          </p:cNvPr>
          <p:cNvSpPr>
            <a:spLocks noGrp="1"/>
          </p:cNvSpPr>
          <p:nvPr>
            <p:ph idx="1"/>
          </p:nvPr>
        </p:nvSpPr>
        <p:spPr>
          <a:xfrm>
            <a:off x="228600" y="990600"/>
            <a:ext cx="8686800" cy="5715000"/>
          </a:xfrm>
        </p:spPr>
        <p:txBody>
          <a:bodyPr>
            <a:normAutofit/>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A Quantum is a unit of energy. The energy is transmitted in the spaces in amounts of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quantum</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quantum moves at the speed of light which is much faster than the speed of an electron.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computer which is developed using the fundamentals of quantum theory are called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quantum computers</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3901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85F6-3035-03D3-F49C-32FFE50ABA44}"/>
              </a:ext>
            </a:extLst>
          </p:cNvPr>
          <p:cNvSpPr>
            <a:spLocks noGrp="1"/>
          </p:cNvSpPr>
          <p:nvPr>
            <p:ph type="title"/>
          </p:nvPr>
        </p:nvSpPr>
        <p:spPr>
          <a:xfrm>
            <a:off x="457200" y="274638"/>
            <a:ext cx="8229600" cy="944562"/>
          </a:xfrm>
        </p:spPr>
        <p:txBody>
          <a:bodyPr/>
          <a:lstStyle/>
          <a:p>
            <a:r>
              <a:rPr lang="en-US" sz="4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Quantum Computing</a:t>
            </a:r>
            <a:endParaRPr lang="en-IN" dirty="0"/>
          </a:p>
        </p:txBody>
      </p:sp>
      <p:sp>
        <p:nvSpPr>
          <p:cNvPr id="3" name="Content Placeholder 2">
            <a:extLst>
              <a:ext uri="{FF2B5EF4-FFF2-40B4-BE49-F238E27FC236}">
                <a16:creationId xmlns:a16="http://schemas.microsoft.com/office/drawing/2014/main" id="{900F8C64-6F5C-5BCF-CA14-B55C67DF8536}"/>
              </a:ext>
            </a:extLst>
          </p:cNvPr>
          <p:cNvSpPr>
            <a:spLocks noGrp="1"/>
          </p:cNvSpPr>
          <p:nvPr>
            <p:ph idx="1"/>
          </p:nvPr>
        </p:nvSpPr>
        <p:spPr>
          <a:xfrm>
            <a:off x="457200" y="1219200"/>
            <a:ext cx="8229600" cy="5364162"/>
          </a:xfrm>
        </p:spPr>
        <p:txBody>
          <a:bodyPr>
            <a:normAutofit fontScale="92500" lnSpcReduction="20000"/>
          </a:bodyPr>
          <a:lstStyle/>
          <a:p>
            <a:pPr algn="just"/>
            <a:r>
              <a:rPr lang="en-US" sz="3800" kern="100" dirty="0">
                <a:effectLst/>
                <a:latin typeface="Calibri" panose="020F0502020204030204" pitchFamily="34" charset="0"/>
                <a:ea typeface="Calibri" panose="020F0502020204030204" pitchFamily="34" charset="0"/>
                <a:cs typeface="Times New Roman" panose="02020603050405020304" pitchFamily="18" charset="0"/>
              </a:rPr>
              <a:t>Quantum computers mainly depends on </a:t>
            </a:r>
            <a:r>
              <a:rPr lang="en-US" sz="3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theory of quantum physics</a:t>
            </a:r>
            <a:r>
              <a:rPr lang="en-US" sz="3800" kern="100" dirty="0">
                <a:effectLst/>
                <a:latin typeface="Calibri" panose="020F0502020204030204" pitchFamily="34" charset="0"/>
                <a:ea typeface="Calibri" panose="020F0502020204030204" pitchFamily="34" charset="0"/>
                <a:cs typeface="Times New Roman" panose="02020603050405020304" pitchFamily="18" charset="0"/>
              </a:rPr>
              <a:t>. Their working principles are completely different than electronic computer principles.</a:t>
            </a:r>
            <a:endParaRPr lang="en-IN" sz="3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800" kern="100" dirty="0">
                <a:effectLst/>
                <a:latin typeface="Calibri" panose="020F0502020204030204" pitchFamily="34" charset="0"/>
                <a:ea typeface="Calibri" panose="020F0502020204030204" pitchFamily="34" charset="0"/>
                <a:cs typeface="Times New Roman" panose="02020603050405020304" pitchFamily="18" charset="0"/>
              </a:rPr>
              <a:t>Quantum computers are much faster </a:t>
            </a:r>
            <a:r>
              <a:rPr lang="en-US" sz="3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3800" kern="100" dirty="0">
                <a:effectLst/>
                <a:latin typeface="Calibri" panose="020F0502020204030204" pitchFamily="34" charset="0"/>
                <a:ea typeface="Calibri" panose="020F0502020204030204" pitchFamily="34" charset="0"/>
                <a:cs typeface="Times New Roman" panose="02020603050405020304" pitchFamily="18" charset="0"/>
              </a:rPr>
              <a:t>. e millions of times faster than electronic computer.</a:t>
            </a:r>
            <a:endParaRPr lang="en-IN" sz="3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800" kern="100" dirty="0">
                <a:effectLst/>
                <a:latin typeface="Calibri" panose="020F0502020204030204" pitchFamily="34" charset="0"/>
                <a:ea typeface="Calibri" panose="020F0502020204030204" pitchFamily="34" charset="0"/>
                <a:cs typeface="Times New Roman" panose="02020603050405020304" pitchFamily="18" charset="0"/>
              </a:rPr>
              <a:t>Quantum computers are not realized even today, there exist some working models, it is in still experimental stages.</a:t>
            </a:r>
            <a:endParaRPr lang="en-IN" sz="3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9309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4A6D-6CAC-B681-F876-0C30108A3365}"/>
              </a:ext>
            </a:extLst>
          </p:cNvPr>
          <p:cNvSpPr>
            <a:spLocks noGrp="1"/>
          </p:cNvSpPr>
          <p:nvPr>
            <p:ph type="title"/>
          </p:nvPr>
        </p:nvSpPr>
        <p:spPr>
          <a:xfrm>
            <a:off x="457200" y="274638"/>
            <a:ext cx="8229600" cy="715962"/>
          </a:xfrm>
        </p:spPr>
        <p:txBody>
          <a:bodyPr>
            <a:normAutofit fontScale="90000"/>
          </a:bodyPr>
          <a:lstStyle/>
          <a:p>
            <a:r>
              <a:rPr lang="en-US" sz="4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Optical Computing</a:t>
            </a:r>
            <a:endParaRPr lang="en-IN" sz="4800" dirty="0">
              <a:solidFill>
                <a:srgbClr val="FF0000"/>
              </a:solidFill>
            </a:endParaRPr>
          </a:p>
        </p:txBody>
      </p:sp>
      <p:sp>
        <p:nvSpPr>
          <p:cNvPr id="3" name="Content Placeholder 2">
            <a:extLst>
              <a:ext uri="{FF2B5EF4-FFF2-40B4-BE49-F238E27FC236}">
                <a16:creationId xmlns:a16="http://schemas.microsoft.com/office/drawing/2014/main" id="{4DEA72B9-5C0F-A7EB-6A47-A69025DD41DD}"/>
              </a:ext>
            </a:extLst>
          </p:cNvPr>
          <p:cNvSpPr>
            <a:spLocks noGrp="1"/>
          </p:cNvSpPr>
          <p:nvPr>
            <p:ph idx="1"/>
          </p:nvPr>
        </p:nvSpPr>
        <p:spPr>
          <a:xfrm>
            <a:off x="457200" y="914400"/>
            <a:ext cx="8229600" cy="5943600"/>
          </a:xfrm>
        </p:spPr>
        <p:txBody>
          <a:bodyPr>
            <a:normAutofit lnSpcReduction="10000"/>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Optical computing technology uses photons in visible or infrared light.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light energy is transmitted in the space in the form of photons. Photons carry the energy and moves at the speed of light which is 10 times faster than the speed of electron.</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limit of keeping a greater number of transistors on a silicon chip can be overcome by using photons.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94336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4BAC-563F-8B8D-B4DA-2D1D10EDB695}"/>
              </a:ext>
            </a:extLst>
          </p:cNvPr>
          <p:cNvSpPr>
            <a:spLocks noGrp="1"/>
          </p:cNvSpPr>
          <p:nvPr>
            <p:ph type="title"/>
          </p:nvPr>
        </p:nvSpPr>
        <p:spPr>
          <a:xfrm>
            <a:off x="457200" y="274638"/>
            <a:ext cx="8229600" cy="715962"/>
          </a:xfrm>
        </p:spPr>
        <p:txBody>
          <a:bodyPr>
            <a:normAutofit fontScale="90000"/>
          </a:bodyPr>
          <a:lstStyle/>
          <a:p>
            <a:r>
              <a:rPr lang="en-US" sz="4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Optical Computing</a:t>
            </a:r>
            <a:endParaRPr lang="en-IN" dirty="0"/>
          </a:p>
        </p:txBody>
      </p:sp>
      <p:sp>
        <p:nvSpPr>
          <p:cNvPr id="3" name="Content Placeholder 2">
            <a:extLst>
              <a:ext uri="{FF2B5EF4-FFF2-40B4-BE49-F238E27FC236}">
                <a16:creationId xmlns:a16="http://schemas.microsoft.com/office/drawing/2014/main" id="{2D897E5B-0C37-B180-0328-AFC3E90739FA}"/>
              </a:ext>
            </a:extLst>
          </p:cNvPr>
          <p:cNvSpPr>
            <a:spLocks noGrp="1"/>
          </p:cNvSpPr>
          <p:nvPr>
            <p:ph idx="1"/>
          </p:nvPr>
        </p:nvSpPr>
        <p:spPr>
          <a:xfrm>
            <a:off x="457200" y="990600"/>
            <a:ext cx="8229600" cy="5135563"/>
          </a:xfrm>
        </p:spPr>
        <p:txBody>
          <a:bodyPr>
            <a:normAutofit fontScale="92500" lnSpcReduction="20000"/>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Photons can travel longer distances without loosing their energy as they use fiber optical line to travel longer distances.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fiber optical lines are now replacing all the existing copper lines for faster data transmission. The networking technologies are also making use of fiber optical devices and components replacing the electronic devices and components at the possible places to improve data transmission rates.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8616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F394-AEFF-7DEE-6EBA-E9031FC176F9}"/>
              </a:ext>
            </a:extLst>
          </p:cNvPr>
          <p:cNvSpPr>
            <a:spLocks noGrp="1"/>
          </p:cNvSpPr>
          <p:nvPr>
            <p:ph type="title"/>
          </p:nvPr>
        </p:nvSpPr>
        <p:spPr>
          <a:xfrm>
            <a:off x="457200" y="274638"/>
            <a:ext cx="8229600" cy="639762"/>
          </a:xfrm>
        </p:spPr>
        <p:txBody>
          <a:bodyPr>
            <a:normAutofit fontScale="90000"/>
          </a:bodyPr>
          <a:lstStyle/>
          <a:p>
            <a:r>
              <a:rPr lang="en-US" sz="4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Nano Computing</a:t>
            </a:r>
            <a:endParaRPr lang="en-IN" sz="4000" dirty="0">
              <a:solidFill>
                <a:srgbClr val="FF0000"/>
              </a:solidFill>
            </a:endParaRPr>
          </a:p>
        </p:txBody>
      </p:sp>
      <p:sp>
        <p:nvSpPr>
          <p:cNvPr id="3" name="Content Placeholder 2">
            <a:extLst>
              <a:ext uri="{FF2B5EF4-FFF2-40B4-BE49-F238E27FC236}">
                <a16:creationId xmlns:a16="http://schemas.microsoft.com/office/drawing/2014/main" id="{7EEBBFCC-4A7E-E35D-3F2C-A8DC5E9E4979}"/>
              </a:ext>
            </a:extLst>
          </p:cNvPr>
          <p:cNvSpPr>
            <a:spLocks noGrp="1"/>
          </p:cNvSpPr>
          <p:nvPr>
            <p:ph idx="1"/>
          </p:nvPr>
        </p:nvSpPr>
        <p:spPr>
          <a:xfrm>
            <a:off x="457200" y="914400"/>
            <a:ext cx="8229600" cy="5791200"/>
          </a:xfrm>
        </p:spPr>
        <p:txBody>
          <a:bodyPr>
            <a:normAutofit fontScale="92500" lnSpcReduction="10000"/>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Nano Computing technology was nano scale components to develop electronic chips using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nano carbon tubes</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electronic chip manufacturers complain that there is a limit on keeping number of transistors on chip limiting the computational power. This can be overcome by using nano carbon tubes where more number of transistors can be accommodated and there by possibility is there to increase computational power enormously.</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6254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58B86-7B07-32BD-9E1F-8AA73C706EDD}"/>
              </a:ext>
            </a:extLst>
          </p:cNvPr>
          <p:cNvSpPr>
            <a:spLocks noGrp="1"/>
          </p:cNvSpPr>
          <p:nvPr>
            <p:ph idx="1"/>
          </p:nvPr>
        </p:nvSpPr>
        <p:spPr>
          <a:xfrm>
            <a:off x="457200" y="76200"/>
            <a:ext cx="8229600" cy="6049963"/>
          </a:xfrm>
        </p:spPr>
        <p:txBody>
          <a:bodyPr>
            <a:normAutofit fontScale="77500" lnSpcReduction="20000"/>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development of chips using nano carbon materials have limitations as per as manufacturing is concerned:</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Developing different blue prints/models for chips are expensive and most of the manufacturers do not accept it.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nano carbon chips if at all if they are used, a number of other components are to be developed for supporting these chips which adds additional cost.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nano technology has not yet been developed to its full strength still it is under experimental stage.</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Any component that is designed in the size of 1 – 100 nm range is called a nano component.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1711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F36D-D5E5-64A8-F12A-6BC686609ADA}"/>
              </a:ext>
            </a:extLst>
          </p:cNvPr>
          <p:cNvSpPr>
            <a:spLocks noGrp="1"/>
          </p:cNvSpPr>
          <p:nvPr>
            <p:ph type="title"/>
          </p:nvPr>
        </p:nvSpPr>
        <p:spPr>
          <a:xfrm>
            <a:off x="457200" y="274638"/>
            <a:ext cx="8229600" cy="563562"/>
          </a:xfrm>
        </p:spPr>
        <p:txBody>
          <a:bodyPr>
            <a:normAutofit fontScale="90000"/>
          </a:bodyPr>
          <a:lstStyle/>
          <a:p>
            <a:r>
              <a:rPr lang="en-US" sz="4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Network Computing</a:t>
            </a:r>
            <a:endParaRPr lang="en-IN" sz="4000" dirty="0">
              <a:solidFill>
                <a:srgbClr val="FF0000"/>
              </a:solidFill>
            </a:endParaRPr>
          </a:p>
        </p:txBody>
      </p:sp>
      <p:sp>
        <p:nvSpPr>
          <p:cNvPr id="3" name="Content Placeholder 2">
            <a:extLst>
              <a:ext uri="{FF2B5EF4-FFF2-40B4-BE49-F238E27FC236}">
                <a16:creationId xmlns:a16="http://schemas.microsoft.com/office/drawing/2014/main" id="{CC18D49B-7D8C-1FE6-09E7-EDB8E4C9ABF8}"/>
              </a:ext>
            </a:extLst>
          </p:cNvPr>
          <p:cNvSpPr>
            <a:spLocks noGrp="1"/>
          </p:cNvSpPr>
          <p:nvPr>
            <p:ph idx="1"/>
          </p:nvPr>
        </p:nvSpPr>
        <p:spPr>
          <a:xfrm>
            <a:off x="228600" y="838200"/>
            <a:ext cx="8763000" cy="5943600"/>
          </a:xfrm>
        </p:spPr>
        <p:txBody>
          <a:bodyPr>
            <a:normAutofit fontScale="77500" lnSpcReduction="20000"/>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networking computing is not a computing technology on its own but it provides a way to the computers/processing elements to be connected over the network by making use of advancements in the network technology.</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All the technologies like cluster, cloud, grid, mobile computing technologies comes under network technologies. These technologies generate more computing power.</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Normally, in the network-based computing technologies, the network architecture contains two parts: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Client Architecture Portion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Server Architecture Portion</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9072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52F7-8021-7B8E-473E-AA9CBEC3EECE}"/>
              </a:ext>
            </a:extLst>
          </p:cNvPr>
          <p:cNvSpPr>
            <a:spLocks noGrp="1"/>
          </p:cNvSpPr>
          <p:nvPr>
            <p:ph type="title"/>
          </p:nvPr>
        </p:nvSpPr>
        <p:spPr>
          <a:xfrm>
            <a:off x="457200" y="274638"/>
            <a:ext cx="8229600" cy="639762"/>
          </a:xfrm>
        </p:spPr>
        <p:txBody>
          <a:bodyPr>
            <a:normAutofit fontScale="90000"/>
          </a:bodyPr>
          <a:lstStyle/>
          <a:p>
            <a:r>
              <a:rPr lang="en-US" sz="4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Network Computing</a:t>
            </a:r>
            <a:endParaRPr lang="en-IN" dirty="0"/>
          </a:p>
        </p:txBody>
      </p:sp>
      <p:sp>
        <p:nvSpPr>
          <p:cNvPr id="3" name="Content Placeholder 2">
            <a:extLst>
              <a:ext uri="{FF2B5EF4-FFF2-40B4-BE49-F238E27FC236}">
                <a16:creationId xmlns:a16="http://schemas.microsoft.com/office/drawing/2014/main" id="{02CC0F33-DF5C-838D-CB1B-5BF13E8BCA02}"/>
              </a:ext>
            </a:extLst>
          </p:cNvPr>
          <p:cNvSpPr>
            <a:spLocks noGrp="1"/>
          </p:cNvSpPr>
          <p:nvPr>
            <p:ph idx="1"/>
          </p:nvPr>
        </p:nvSpPr>
        <p:spPr>
          <a:xfrm>
            <a:off x="152400" y="914400"/>
            <a:ext cx="8839200" cy="5867400"/>
          </a:xfrm>
        </p:spPr>
        <p:txBody>
          <a:bodyPr>
            <a:normAutofit fontScale="92500" lnSpcReduction="20000"/>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client portion of the network architecture is designed to run at the user/client side that provides a facility to the user to make use of the application with minimal effort and easy to use tools.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client portion is normally having a GUI INTERFACE that facilitates the user to easily interact with the application and to perform their task easily.</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server portion of the architecture is running at server side and may provide services to the client portion.</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1939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F44D5-516E-5CFA-E1DD-460E38BBE31F}"/>
              </a:ext>
            </a:extLst>
          </p:cNvPr>
          <p:cNvSpPr>
            <a:spLocks noGrp="1"/>
          </p:cNvSpPr>
          <p:nvPr>
            <p:ph idx="1"/>
          </p:nvPr>
        </p:nvSpPr>
        <p:spPr>
          <a:xfrm>
            <a:off x="228600" y="152400"/>
            <a:ext cx="8763000" cy="6705600"/>
          </a:xfrm>
        </p:spPr>
        <p:txBody>
          <a:bodyPr>
            <a:normAutofit fontScale="92500" lnSpcReduction="20000"/>
          </a:bodyPr>
          <a:lstStyle/>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server portion will be running on the server and makes all the application services are made available to the client portion with a minimal effort and interface.</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client portion of the architecture will support the functions of the user at low cost and easy to use interface.</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This type of network-based computing solution provides computing resources to the businesses to maximize their computing power and brings a +</a:t>
            </a:r>
            <a:r>
              <a:rPr lang="en-US" sz="3600" kern="1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impacts on the business and provides the facility to the Business organization to serve their customers easily using strong underlying network of computing resources.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276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534400" cy="609600"/>
          </a:xfrm>
        </p:spPr>
        <p:txBody>
          <a:bodyPr>
            <a:normAutofit/>
          </a:bodyPr>
          <a:lstStyle/>
          <a:p>
            <a:r>
              <a:rPr lang="en-US" sz="2000" b="1" dirty="0">
                <a:solidFill>
                  <a:srgbClr val="FF0000"/>
                </a:solidFill>
                <a:latin typeface="Bookman Old Style" pitchFamily="18" charset="0"/>
              </a:rPr>
              <a:t>High Performance Computing</a:t>
            </a:r>
          </a:p>
        </p:txBody>
      </p:sp>
      <p:sp>
        <p:nvSpPr>
          <p:cNvPr id="3" name="Subtitle 2"/>
          <p:cNvSpPr>
            <a:spLocks noGrp="1"/>
          </p:cNvSpPr>
          <p:nvPr>
            <p:ph type="subTitle" idx="1"/>
          </p:nvPr>
        </p:nvSpPr>
        <p:spPr>
          <a:xfrm>
            <a:off x="304800" y="533401"/>
            <a:ext cx="8534400" cy="6096000"/>
          </a:xfrm>
        </p:spPr>
        <p:txBody>
          <a:bodyPr>
            <a:normAutofit lnSpcReduction="10000"/>
          </a:bodyPr>
          <a:lstStyle/>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is not a technology, but it tells you the ways of generating more computing power.</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generate computational power, couple the set of processors (CPUs) using tightly or loosely coupled systems and </a:t>
            </a: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make them to work as a one unit </a:t>
            </a: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a software, so that more computational power is generated.</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systems / processors connected (coupled) may be Homogeneous type (having similar architecture) or Heterogeneous type (having different architecture).</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technology used for generating more computational power by using set of CPUs / Processors may be through clusters, grids, clouds </a:t>
            </a:r>
            <a:r>
              <a:rPr lang="en-US" sz="2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solidFill>
                <a:schemeClr val="tx1"/>
              </a:solidFill>
              <a:latin typeface="Bookman Old Styl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1"/>
            <a:ext cx="8534400" cy="457199"/>
          </a:xfrm>
        </p:spPr>
        <p:txBody>
          <a:bodyPr>
            <a:noAutofit/>
          </a:bodyPr>
          <a:lstStyle/>
          <a:p>
            <a:r>
              <a:rPr lang="en-US" sz="2000" b="1" dirty="0">
                <a:solidFill>
                  <a:srgbClr val="FF0000"/>
                </a:solidFill>
                <a:latin typeface="Bookman Old Style" pitchFamily="18" charset="0"/>
              </a:rPr>
              <a:t>Parallel Computing</a:t>
            </a:r>
          </a:p>
        </p:txBody>
      </p:sp>
      <p:sp>
        <p:nvSpPr>
          <p:cNvPr id="3" name="Subtitle 2"/>
          <p:cNvSpPr>
            <a:spLocks noGrp="1"/>
          </p:cNvSpPr>
          <p:nvPr>
            <p:ph type="subTitle" idx="1"/>
          </p:nvPr>
        </p:nvSpPr>
        <p:spPr>
          <a:xfrm>
            <a:off x="304800" y="533400"/>
            <a:ext cx="8534400" cy="6096000"/>
          </a:xfrm>
        </p:spPr>
        <p:txBody>
          <a:bodyPr>
            <a:noAutofit/>
          </a:bodyPr>
          <a:lstStyle/>
          <a:p>
            <a:pPr marL="342900" lvl="0" indent="-342900" algn="just">
              <a:lnSpc>
                <a:spcPct val="107000"/>
              </a:lnSpc>
              <a:buFont typeface="Symbol" panose="05050102010706020507" pitchFamily="18" charset="2"/>
              <a:buChar char=""/>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parallel computing system is a collection of set of Homogeneous Processors (CPUs) tightly coupled together to perform a computational task.</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Tightly coupling means, the processors are placed closer to each other, normally side by side on the same motherboard and connected by a high speed external buses.</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parallel computing, all processors work simultaneously on different task to solve a problem. These systems are also popular as Multiple Instructions Multiple Data Stream (MIMD) computers meaning that executes multiple instructions at a time and works with multiple data items.</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parallel computing systems, the given problem is divided into a discrete independent problems. Each problem is converted into a series of instructions to be executed. Each processor works on a subproblem to get the solutions (results). </a:t>
            </a:r>
            <a:endParaRPr lang="en-US" sz="2400" dirty="0">
              <a:solidFill>
                <a:schemeClr val="tx1"/>
              </a:solidFill>
              <a:latin typeface="Bookman Old Styl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C470A-947E-09A3-F30D-07B7E9361D9A}"/>
              </a:ext>
            </a:extLst>
          </p:cNvPr>
          <p:cNvSpPr>
            <a:spLocks noGrp="1"/>
          </p:cNvSpPr>
          <p:nvPr>
            <p:ph idx="1"/>
          </p:nvPr>
        </p:nvSpPr>
        <p:spPr>
          <a:xfrm>
            <a:off x="457200" y="228600"/>
            <a:ext cx="8229600" cy="6629400"/>
          </a:xfrm>
        </p:spPr>
        <p:txBody>
          <a:bodyPr>
            <a:normAutofit/>
          </a:bodyPr>
          <a:lstStyle/>
          <a:p>
            <a:pPr algn="just"/>
            <a:r>
              <a:rPr lang="en-US" sz="3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results are obtained from all processor, they are combined to form a final result.</a:t>
            </a:r>
          </a:p>
          <a:p>
            <a:pPr algn="just"/>
            <a:r>
              <a:rPr lang="en-US" sz="3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Thus, system works at high speeds by dividing a problem into many independent sub problems, each sub problem is executed simultaneously on one processor hence, problem is solved in a short span of time.</a:t>
            </a:r>
            <a:endParaRPr lang="en-IN" sz="3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kern="100" dirty="0">
                <a:effectLst/>
                <a:latin typeface="Calibri" panose="020F0502020204030204" pitchFamily="34" charset="0"/>
                <a:ea typeface="Calibri" panose="020F0502020204030204" pitchFamily="34" charset="0"/>
                <a:cs typeface="Times New Roman" panose="02020603050405020304" pitchFamily="18" charset="0"/>
              </a:rPr>
              <a:t>In a </a:t>
            </a:r>
            <a:r>
              <a:rPr lang="en-US"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conventional computer </a:t>
            </a:r>
            <a:r>
              <a:rPr lang="en-US" kern="100" dirty="0">
                <a:effectLst/>
                <a:latin typeface="Calibri" panose="020F0502020204030204" pitchFamily="34" charset="0"/>
                <a:ea typeface="Calibri" panose="020F0502020204030204" pitchFamily="34" charset="0"/>
                <a:cs typeface="Times New Roman" panose="02020603050405020304" pitchFamily="18" charset="0"/>
              </a:rPr>
              <a:t>(PC), the given problem is directly converted into a large no. of sequential instructions to be executed, these </a:t>
            </a:r>
            <a:r>
              <a:rPr lang="en-US"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instructions are executed on only one CPU one after the other</a:t>
            </a:r>
            <a:r>
              <a:rPr lang="en-US" kern="100" dirty="0">
                <a:effectLst/>
                <a:latin typeface="Calibri" panose="020F0502020204030204" pitchFamily="34" charset="0"/>
                <a:ea typeface="Calibri" panose="020F0502020204030204" pitchFamily="34" charset="0"/>
                <a:cs typeface="Times New Roman" panose="02020603050405020304" pitchFamily="18" charset="0"/>
              </a:rPr>
              <a:t>. Hence, it will take </a:t>
            </a:r>
            <a:r>
              <a:rPr lang="en-US"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more time </a:t>
            </a:r>
            <a:r>
              <a:rPr lang="en-US" kern="100" dirty="0">
                <a:effectLst/>
                <a:latin typeface="Calibri" panose="020F0502020204030204" pitchFamily="34" charset="0"/>
                <a:ea typeface="Calibri" panose="020F0502020204030204" pitchFamily="34" charset="0"/>
                <a:cs typeface="Times New Roman" panose="02020603050405020304" pitchFamily="18" charset="0"/>
              </a:rPr>
              <a:t>to get the final result.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037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534400" cy="457199"/>
          </a:xfrm>
        </p:spPr>
        <p:txBody>
          <a:bodyPr>
            <a:noAutofit/>
          </a:bodyPr>
          <a:lstStyle/>
          <a:p>
            <a:r>
              <a:rPr lang="en-US" sz="3200" b="1" dirty="0">
                <a:solidFill>
                  <a:srgbClr val="FF0000"/>
                </a:solidFill>
                <a:latin typeface="Bookman Old Style" pitchFamily="18" charset="0"/>
              </a:rPr>
              <a:t>Distributed Computing</a:t>
            </a:r>
          </a:p>
        </p:txBody>
      </p:sp>
      <p:sp>
        <p:nvSpPr>
          <p:cNvPr id="3" name="Subtitle 2"/>
          <p:cNvSpPr>
            <a:spLocks noGrp="1"/>
          </p:cNvSpPr>
          <p:nvPr>
            <p:ph type="subTitle" idx="1"/>
          </p:nvPr>
        </p:nvSpPr>
        <p:spPr>
          <a:xfrm>
            <a:off x="304800" y="467138"/>
            <a:ext cx="8534400" cy="6314662"/>
          </a:xfrm>
        </p:spPr>
        <p:txBody>
          <a:bodyPr>
            <a:normAutofit/>
          </a:bodyPr>
          <a:lstStyle/>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is a set of computing machines or processors connected over a small network like LAN, MAN.</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system may contain processors of heterogeneous type (CPUs with different architecture).</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CPUs are loosely coupled means that the CPUs are not closer to each other, they may be at a small distance apart and connected over a LAN or they may be spread over little distance apart and connected over a MAN.</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software running on all systems provide coordination among CPUs to work as a single unit system to solve the problem.</a:t>
            </a:r>
            <a:endParaRPr lang="en-IN"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solidFill>
                <a:schemeClr val="tx1"/>
              </a:solidFill>
              <a:latin typeface="Bookman Old Styl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7A62-1924-4F78-DD6D-D5A2AE7DEF0B}"/>
              </a:ext>
            </a:extLst>
          </p:cNvPr>
          <p:cNvSpPr>
            <a:spLocks noGrp="1"/>
          </p:cNvSpPr>
          <p:nvPr>
            <p:ph type="title"/>
          </p:nvPr>
        </p:nvSpPr>
        <p:spPr>
          <a:xfrm>
            <a:off x="457200" y="92075"/>
            <a:ext cx="8229600" cy="639762"/>
          </a:xfrm>
        </p:spPr>
        <p:txBody>
          <a:bodyPr>
            <a:normAutofit fontScale="90000"/>
          </a:bodyPr>
          <a:lstStyle/>
          <a:p>
            <a:r>
              <a:rPr lang="en-US" sz="4400" b="1" dirty="0">
                <a:solidFill>
                  <a:srgbClr val="FF0000"/>
                </a:solidFill>
                <a:latin typeface="Bookman Old Style" pitchFamily="18" charset="0"/>
              </a:rPr>
              <a:t>Distributed Computing</a:t>
            </a:r>
            <a:endParaRPr lang="en-IN" dirty="0"/>
          </a:p>
        </p:txBody>
      </p:sp>
      <p:sp>
        <p:nvSpPr>
          <p:cNvPr id="3" name="Content Placeholder 2">
            <a:extLst>
              <a:ext uri="{FF2B5EF4-FFF2-40B4-BE49-F238E27FC236}">
                <a16:creationId xmlns:a16="http://schemas.microsoft.com/office/drawing/2014/main" id="{FF1972EE-8226-AC8F-377F-956EA1F9CC7F}"/>
              </a:ext>
            </a:extLst>
          </p:cNvPr>
          <p:cNvSpPr>
            <a:spLocks noGrp="1"/>
          </p:cNvSpPr>
          <p:nvPr>
            <p:ph idx="1"/>
          </p:nvPr>
        </p:nvSpPr>
        <p:spPr>
          <a:xfrm>
            <a:off x="430696" y="731837"/>
            <a:ext cx="8229600" cy="6034088"/>
          </a:xfrm>
        </p:spPr>
        <p:txBody>
          <a:bodyPr>
            <a:normAutofit lnSpcReduction="10000"/>
          </a:bodyPr>
          <a:lstStyle/>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Distributed computing systems are popular because of 2 – following reasons.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Scaling</a:t>
            </a:r>
            <a:endParaRPr lang="en-IN"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Redundancy</a:t>
            </a:r>
            <a:endParaRPr lang="en-IN"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Scaling means, the computational power in the distributed system can be increased by adding more no. of systems on to the network (scale-up) or can be decreased by removing few systems from the network (scale-down) as and when required.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Since, the distributed computing system supports heterogeneous processors, there may be processors/machines of same type offering same type of services to the user.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1021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9414</TotalTime>
  <Words>3219</Words>
  <Application>Microsoft Office PowerPoint</Application>
  <PresentationFormat>On-screen Show (4:3)</PresentationFormat>
  <Paragraphs>299</Paragraphs>
  <Slides>49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黑体</vt:lpstr>
      <vt:lpstr>Arial</vt:lpstr>
      <vt:lpstr>Bookman Old Style</vt:lpstr>
      <vt:lpstr>Calibri</vt:lpstr>
      <vt:lpstr>Comic Sans MS</vt:lpstr>
      <vt:lpstr>Symbol</vt:lpstr>
      <vt:lpstr>Times New Roman</vt:lpstr>
      <vt:lpstr>Wingdings</vt:lpstr>
      <vt:lpstr>Wingdings 3</vt:lpstr>
      <vt:lpstr>Office Theme</vt:lpstr>
      <vt:lpstr>CLOUD COMPUTING</vt:lpstr>
      <vt:lpstr>UNIT-1</vt:lpstr>
      <vt:lpstr>PowerPoint Presentation</vt:lpstr>
      <vt:lpstr>Different  schemes of computing </vt:lpstr>
      <vt:lpstr>High Performance Computing</vt:lpstr>
      <vt:lpstr>Parallel Computing</vt:lpstr>
      <vt:lpstr>PowerPoint Presentation</vt:lpstr>
      <vt:lpstr>Distributed Computing</vt:lpstr>
      <vt:lpstr>Distributed Computing</vt:lpstr>
      <vt:lpstr>Distributed Computing</vt:lpstr>
      <vt:lpstr>Grid Computing</vt:lpstr>
      <vt:lpstr>PowerPoint Presentation</vt:lpstr>
      <vt:lpstr>PowerPoint Presentation</vt:lpstr>
      <vt:lpstr>Grid Computing</vt:lpstr>
      <vt:lpstr>Grid Computing</vt:lpstr>
      <vt:lpstr>Advantages of Computing Grid: </vt:lpstr>
      <vt:lpstr>PowerPoint Presentation</vt:lpstr>
      <vt:lpstr>Cluster Computing</vt:lpstr>
      <vt:lpstr>PowerPoint Presentation</vt:lpstr>
      <vt:lpstr>Major types of Clusters:</vt:lpstr>
      <vt:lpstr>Cluster Computer Architecture</vt:lpstr>
      <vt:lpstr>High Speed Interconnection N/w</vt:lpstr>
      <vt:lpstr>PowerPoint Presentation</vt:lpstr>
      <vt:lpstr>PowerPoint Presentation</vt:lpstr>
      <vt:lpstr>PowerPoint Presentation</vt:lpstr>
      <vt:lpstr>PowerPoint Presentation</vt:lpstr>
      <vt:lpstr>PowerPoint Presentation</vt:lpstr>
      <vt:lpstr>PowerPoint Presentation</vt:lpstr>
      <vt:lpstr>Multi Cluster Architecture</vt:lpstr>
      <vt:lpstr>PowerPoint Presentation</vt:lpstr>
      <vt:lpstr>PowerPoint Presentation</vt:lpstr>
      <vt:lpstr>Major issues in Cluster design</vt:lpstr>
      <vt:lpstr>Possible ways of Improving Performance of a cluster</vt:lpstr>
      <vt:lpstr>Memory management bottleneck in cluster</vt:lpstr>
      <vt:lpstr>Cloud Computing</vt:lpstr>
      <vt:lpstr>Mobile Computing</vt:lpstr>
      <vt:lpstr>Mobile Computing</vt:lpstr>
      <vt:lpstr>Mobile Computing</vt:lpstr>
      <vt:lpstr>Bio Computing</vt:lpstr>
      <vt:lpstr>Bio Computing</vt:lpstr>
      <vt:lpstr>Quantum Computing</vt:lpstr>
      <vt:lpstr>Quantum Computing</vt:lpstr>
      <vt:lpstr>Optical Computing</vt:lpstr>
      <vt:lpstr>Optical Computing</vt:lpstr>
      <vt:lpstr>Nano Computing</vt:lpstr>
      <vt:lpstr>PowerPoint Presentation</vt:lpstr>
      <vt:lpstr>Network Computing</vt:lpstr>
      <vt:lpstr>Network Computing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karthik</dc:creator>
  <cp:lastModifiedBy>Dr Sammulal P</cp:lastModifiedBy>
  <cp:revision>37</cp:revision>
  <dcterms:created xsi:type="dcterms:W3CDTF">2006-08-16T00:00:00Z</dcterms:created>
  <dcterms:modified xsi:type="dcterms:W3CDTF">2024-07-16T07:54:40Z</dcterms:modified>
</cp:coreProperties>
</file>