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3"/>
  </p:notesMasterIdLst>
  <p:handoutMasterIdLst>
    <p:handoutMasterId r:id="rId24"/>
  </p:handoutMasterIdLst>
  <p:sldIdLst>
    <p:sldId id="256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1" r:id="rId16"/>
    <p:sldId id="312" r:id="rId17"/>
    <p:sldId id="306" r:id="rId18"/>
    <p:sldId id="313" r:id="rId19"/>
    <p:sldId id="314" r:id="rId20"/>
    <p:sldId id="316" r:id="rId21"/>
    <p:sldId id="262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DFF8F8"/>
    <a:srgbClr val="179A9D"/>
    <a:srgbClr val="38D4CD"/>
    <a:srgbClr val="16B7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505" autoAdjust="0"/>
  </p:normalViewPr>
  <p:slideViewPr>
    <p:cSldViewPr>
      <p:cViewPr varScale="1">
        <p:scale>
          <a:sx n="111" d="100"/>
          <a:sy n="111" d="100"/>
        </p:scale>
        <p:origin x="-634" y="-77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067592-1177-4A8F-8559-88EAFFFB7C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C2CF451-70E9-424F-9484-D9CA0DA36A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0F118-FDC5-4298-8605-509719EC5E22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2C3267D-5B5A-47A4-8D84-21A44F0D7B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F7C5F71-15FE-429B-AF61-61945D4F24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3CB6F-C11B-40A1-AA17-5337F931B3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07325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DEB5-11C8-4FFD-966B-93DB62A96F3D}" type="datetimeFigureOut">
              <a:rPr lang="ko-KR" altLang="en-US" smtClean="0"/>
              <a:pPr/>
              <a:t>2019-02-19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991A-D88A-415F-AA3F-DF12C52C61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8068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09188" y="339502"/>
            <a:ext cx="4450844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09188" y="1563638"/>
            <a:ext cx="445084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15616" y="0"/>
            <a:ext cx="28083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289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275606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554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453549" y="501168"/>
            <a:ext cx="4176000" cy="417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Frame 5"/>
          <p:cNvSpPr/>
          <p:nvPr userDrawn="1"/>
        </p:nvSpPr>
        <p:spPr>
          <a:xfrm rot="2700000">
            <a:off x="1947315" y="994934"/>
            <a:ext cx="3188468" cy="3188468"/>
          </a:xfrm>
          <a:prstGeom prst="frame">
            <a:avLst>
              <a:gd name="adj1" fmla="val 18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 userDrawn="1"/>
        </p:nvSpPr>
        <p:spPr>
          <a:xfrm rot="10800000">
            <a:off x="906447" y="1455157"/>
            <a:ext cx="1432854" cy="2268009"/>
          </a:xfrm>
          <a:prstGeom prst="chevron">
            <a:avLst>
              <a:gd name="adj" fmla="val 8089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0518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835732" cy="3867894"/>
          </a:xfrm>
          <a:custGeom>
            <a:avLst/>
            <a:gdLst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4788024 w 4788024"/>
              <a:gd name="connsiteY2" fmla="*/ 3867894 h 3867894"/>
              <a:gd name="connsiteX3" fmla="*/ 0 w 4788024"/>
              <a:gd name="connsiteY3" fmla="*/ 3867894 h 3867894"/>
              <a:gd name="connsiteX4" fmla="*/ 0 w 4788024"/>
              <a:gd name="connsiteY4" fmla="*/ 0 h 3867894"/>
              <a:gd name="connsiteX0" fmla="*/ 0 w 4788024"/>
              <a:gd name="connsiteY0" fmla="*/ 0 h 3867894"/>
              <a:gd name="connsiteX1" fmla="*/ 4788024 w 4788024"/>
              <a:gd name="connsiteY1" fmla="*/ 0 h 3867894"/>
              <a:gd name="connsiteX2" fmla="*/ 0 w 4788024"/>
              <a:gd name="connsiteY2" fmla="*/ 3867894 h 3867894"/>
              <a:gd name="connsiteX3" fmla="*/ 0 w 4788024"/>
              <a:gd name="connsiteY3" fmla="*/ 0 h 3867894"/>
              <a:gd name="connsiteX0" fmla="*/ 0 w 4835732"/>
              <a:gd name="connsiteY0" fmla="*/ 0 h 3867894"/>
              <a:gd name="connsiteX1" fmla="*/ 4835732 w 4835732"/>
              <a:gd name="connsiteY1" fmla="*/ 0 h 3867894"/>
              <a:gd name="connsiteX2" fmla="*/ 0 w 4835732"/>
              <a:gd name="connsiteY2" fmla="*/ 3867894 h 3867894"/>
              <a:gd name="connsiteX3" fmla="*/ 0 w 4835732"/>
              <a:gd name="connsiteY3" fmla="*/ 0 h 38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5732" h="3867894">
                <a:moveTo>
                  <a:pt x="0" y="0"/>
                </a:moveTo>
                <a:lnTo>
                  <a:pt x="4835732" y="0"/>
                </a:lnTo>
                <a:lnTo>
                  <a:pt x="0" y="386789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8065" y="1243801"/>
            <a:ext cx="4875935" cy="3899699"/>
          </a:xfrm>
          <a:custGeom>
            <a:avLst/>
            <a:gdLst>
              <a:gd name="connsiteX0" fmla="*/ 0 w 4860032"/>
              <a:gd name="connsiteY0" fmla="*/ 0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4" fmla="*/ 0 w 4860032"/>
              <a:gd name="connsiteY4" fmla="*/ 0 h 3867894"/>
              <a:gd name="connsiteX0" fmla="*/ 0 w 4860032"/>
              <a:gd name="connsiteY0" fmla="*/ 3867894 h 3867894"/>
              <a:gd name="connsiteX1" fmla="*/ 4860032 w 4860032"/>
              <a:gd name="connsiteY1" fmla="*/ 0 h 3867894"/>
              <a:gd name="connsiteX2" fmla="*/ 4860032 w 4860032"/>
              <a:gd name="connsiteY2" fmla="*/ 3867894 h 3867894"/>
              <a:gd name="connsiteX3" fmla="*/ 0 w 4860032"/>
              <a:gd name="connsiteY3" fmla="*/ 3867894 h 3867894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0032 w 4875935"/>
              <a:gd name="connsiteY2" fmla="*/ 3899699 h 3899699"/>
              <a:gd name="connsiteX3" fmla="*/ 0 w 4875935"/>
              <a:gd name="connsiteY3" fmla="*/ 3899699 h 3899699"/>
              <a:gd name="connsiteX0" fmla="*/ 0 w 4875935"/>
              <a:gd name="connsiteY0" fmla="*/ 3899699 h 3899699"/>
              <a:gd name="connsiteX1" fmla="*/ 4875935 w 4875935"/>
              <a:gd name="connsiteY1" fmla="*/ 0 h 3899699"/>
              <a:gd name="connsiteX2" fmla="*/ 4866610 w 4875935"/>
              <a:gd name="connsiteY2" fmla="*/ 3899699 h 3899699"/>
              <a:gd name="connsiteX3" fmla="*/ 0 w 4875935"/>
              <a:gd name="connsiteY3" fmla="*/ 3899699 h 389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5935" h="3899699">
                <a:moveTo>
                  <a:pt x="0" y="3899699"/>
                </a:moveTo>
                <a:lnTo>
                  <a:pt x="4875935" y="0"/>
                </a:lnTo>
                <a:cubicBezTo>
                  <a:pt x="4872827" y="1299900"/>
                  <a:pt x="4869718" y="2599799"/>
                  <a:pt x="4866610" y="3899699"/>
                </a:cubicBezTo>
                <a:lnTo>
                  <a:pt x="0" y="389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5251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95997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58920" y="1611681"/>
            <a:ext cx="2791434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1267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4287" y="1489421"/>
            <a:ext cx="3035425" cy="302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61556" y="1603730"/>
            <a:ext cx="2793972" cy="19110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27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102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90894"/>
            <a:ext cx="3816424" cy="194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462033" y="3061529"/>
            <a:ext cx="1783531" cy="1308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902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042661" y="499869"/>
            <a:ext cx="252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897690" y="3020149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564210" y="1354898"/>
            <a:ext cx="1664971" cy="1664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5812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39952" y="2571750"/>
            <a:ext cx="500404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39952" y="3147814"/>
            <a:ext cx="500404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2446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70052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27784" y="2115319"/>
            <a:ext cx="3888432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27784" y="2700526"/>
            <a:ext cx="38881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1810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47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63688" y="123478"/>
            <a:ext cx="73803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63688" y="699542"/>
            <a:ext cx="738031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03515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3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3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96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398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340074" y="1395769"/>
            <a:ext cx="1728192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67494"/>
            <a:ext cx="233975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67494"/>
            <a:ext cx="4248472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991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2" r:id="rId3"/>
    <p:sldLayoutId id="2147483661" r:id="rId4"/>
    <p:sldLayoutId id="2147483660" r:id="rId5"/>
    <p:sldLayoutId id="2147483655" r:id="rId6"/>
    <p:sldLayoutId id="2147483663" r:id="rId7"/>
    <p:sldLayoutId id="2147483664" r:id="rId8"/>
    <p:sldLayoutId id="2147483666" r:id="rId9"/>
    <p:sldLayoutId id="2147483667" r:id="rId10"/>
    <p:sldLayoutId id="2147483668" r:id="rId11"/>
    <p:sldLayoutId id="2147483665" r:id="rId12"/>
    <p:sldLayoutId id="2147483669" r:id="rId13"/>
    <p:sldLayoutId id="2147483670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5734" y="339502"/>
            <a:ext cx="4450844" cy="1152128"/>
          </a:xfrm>
        </p:spPr>
        <p:txBody>
          <a:bodyPr/>
          <a:lstStyle/>
          <a:p>
            <a:pPr algn="ctr"/>
            <a:endParaRPr lang="en-I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IN" dirty="0" smtClean="0">
                <a:solidFill>
                  <a:schemeClr val="accent3">
                    <a:lumMod val="50000"/>
                  </a:schemeClr>
                </a:solidFill>
              </a:rPr>
              <a:t> Data Recovery 	</a:t>
            </a:r>
          </a:p>
          <a:p>
            <a:pPr algn="ctr"/>
            <a:endParaRPr lang="en-US" altLang="ko-KR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92858" y="2781504"/>
            <a:ext cx="4450844" cy="576064"/>
          </a:xfrm>
        </p:spPr>
        <p:txBody>
          <a:bodyPr/>
          <a:lstStyle/>
          <a:p>
            <a:pPr algn="ctr"/>
            <a:r>
              <a:rPr lang="en-IN" sz="2800" b="1" dirty="0" smtClean="0">
                <a:solidFill>
                  <a:schemeClr val="accent4">
                    <a:lumMod val="75000"/>
                  </a:schemeClr>
                </a:solidFill>
              </a:rPr>
              <a:t>Dr.K.Suresh Babu</a:t>
            </a:r>
            <a:endParaRPr lang="en-IN" sz="18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/>
            <a:r>
              <a:rPr lang="en-IN" sz="1800" dirty="0" smtClean="0"/>
              <a:t>Associate Professor of CSE</a:t>
            </a:r>
          </a:p>
          <a:p>
            <a:pPr algn="ctr"/>
            <a:r>
              <a:rPr lang="en-IN" sz="1800" dirty="0" smtClean="0"/>
              <a:t>JNTUH School of Information Technology</a:t>
            </a:r>
          </a:p>
          <a:p>
            <a:pPr algn="ctr"/>
            <a:r>
              <a:rPr lang="en-IN" sz="1800" dirty="0" smtClean="0"/>
              <a:t>JNT University Hyderabad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71636" y="12959"/>
            <a:ext cx="7572364" cy="2753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600" b="1" spc="-125" dirty="0" smtClean="0">
                <a:cs typeface="Arial"/>
              </a:rPr>
              <a:t>B</a:t>
            </a:r>
            <a:r>
              <a:rPr lang="en-IN" sz="1200" b="1" spc="-125" dirty="0" smtClean="0">
                <a:cs typeface="Arial"/>
              </a:rPr>
              <a:t>ACK</a:t>
            </a:r>
            <a:r>
              <a:rPr lang="en-IN" sz="1600" b="1" spc="-125" dirty="0" smtClean="0">
                <a:cs typeface="Arial"/>
              </a:rPr>
              <a:t>-</a:t>
            </a:r>
            <a:r>
              <a:rPr lang="en-IN" sz="1200" b="1" spc="-125" dirty="0" smtClean="0">
                <a:cs typeface="Arial"/>
              </a:rPr>
              <a:t>UP </a:t>
            </a:r>
            <a:r>
              <a:rPr lang="en-IN" sz="1600" b="1" spc="-150" dirty="0" smtClean="0">
                <a:cs typeface="Arial"/>
              </a:rPr>
              <a:t>S</a:t>
            </a:r>
            <a:r>
              <a:rPr lang="en-IN" sz="1200" b="1" spc="-150" dirty="0" smtClean="0">
                <a:cs typeface="Arial"/>
              </a:rPr>
              <a:t>TORAGE</a:t>
            </a:r>
            <a:r>
              <a:rPr lang="en-IN" sz="1200" b="1" spc="-95" dirty="0" smtClean="0">
                <a:cs typeface="Arial"/>
              </a:rPr>
              <a:t> </a:t>
            </a:r>
            <a:r>
              <a:rPr lang="en-IN" sz="1600" b="1" spc="-130" dirty="0" smtClean="0">
                <a:cs typeface="Arial"/>
              </a:rPr>
              <a:t>D</a:t>
            </a:r>
            <a:r>
              <a:rPr lang="en-IN" sz="1200" b="1" spc="-130" dirty="0" smtClean="0">
                <a:cs typeface="Arial"/>
              </a:rPr>
              <a:t>EVICES</a:t>
            </a:r>
            <a:endParaRPr lang="en-IN" sz="12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12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200" spc="-80" dirty="0" smtClean="0">
                <a:cs typeface="Arial"/>
              </a:rPr>
              <a:t>The </a:t>
            </a:r>
            <a:r>
              <a:rPr lang="en-IN" sz="1200" spc="-35" dirty="0" smtClean="0">
                <a:cs typeface="Arial"/>
              </a:rPr>
              <a:t>most </a:t>
            </a:r>
            <a:r>
              <a:rPr lang="en-IN" sz="1200" spc="-60" dirty="0" smtClean="0">
                <a:cs typeface="Arial"/>
              </a:rPr>
              <a:t>expensive </a:t>
            </a:r>
            <a:r>
              <a:rPr lang="en-IN" sz="1200" spc="-10" dirty="0" smtClean="0">
                <a:cs typeface="Arial"/>
              </a:rPr>
              <a:t>item </a:t>
            </a:r>
            <a:r>
              <a:rPr lang="en-IN" sz="1200" spc="-15" dirty="0" smtClean="0">
                <a:cs typeface="Arial"/>
              </a:rPr>
              <a:t>in </a:t>
            </a:r>
            <a:r>
              <a:rPr lang="en-IN" sz="1200" spc="-85" dirty="0" smtClean="0">
                <a:cs typeface="Arial"/>
              </a:rPr>
              <a:t>a </a:t>
            </a:r>
            <a:r>
              <a:rPr lang="en-IN" sz="1200" spc="-50" dirty="0" smtClean="0">
                <a:cs typeface="Arial"/>
              </a:rPr>
              <a:t>back-up </a:t>
            </a:r>
            <a:r>
              <a:rPr lang="en-IN" sz="1200" spc="-20" dirty="0" smtClean="0">
                <a:cs typeface="Arial"/>
              </a:rPr>
              <a:t>project </a:t>
            </a:r>
            <a:r>
              <a:rPr lang="en-IN" sz="1200" spc="-55" dirty="0" smtClean="0">
                <a:cs typeface="Arial"/>
              </a:rPr>
              <a:t>is </a:t>
            </a:r>
            <a:r>
              <a:rPr lang="en-IN" sz="1200" spc="-15" dirty="0" smtClean="0">
                <a:cs typeface="Arial"/>
              </a:rPr>
              <a:t>the </a:t>
            </a:r>
            <a:r>
              <a:rPr lang="en-IN" sz="1200" spc="-55" dirty="0" smtClean="0">
                <a:cs typeface="Arial"/>
              </a:rPr>
              <a:t>back-up </a:t>
            </a:r>
            <a:r>
              <a:rPr lang="en-IN" sz="1200" spc="-50" dirty="0" smtClean="0">
                <a:cs typeface="Arial"/>
              </a:rPr>
              <a:t>storage</a:t>
            </a:r>
            <a:r>
              <a:rPr lang="en-IN" sz="1200" spc="-229" dirty="0" smtClean="0">
                <a:cs typeface="Arial"/>
              </a:rPr>
              <a:t> </a:t>
            </a:r>
            <a:r>
              <a:rPr lang="en-IN" sz="1200" spc="-50" dirty="0" smtClean="0">
                <a:cs typeface="Arial"/>
              </a:rPr>
              <a:t>device.</a:t>
            </a:r>
            <a:endParaRPr lang="en-IN" sz="1200" dirty="0" smtClean="0">
              <a:cs typeface="Arial"/>
            </a:endParaRPr>
          </a:p>
          <a:p>
            <a:pPr marL="241300" marR="5080" indent="-228600">
              <a:lnSpc>
                <a:spcPct val="118300"/>
              </a:lnSpc>
              <a:spcBef>
                <a:spcPts val="969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200" spc="-35" dirty="0" smtClean="0">
                <a:cs typeface="Arial"/>
              </a:rPr>
              <a:t>Determining </a:t>
            </a:r>
            <a:r>
              <a:rPr lang="en-IN" sz="1200" spc="-15" dirty="0" smtClean="0">
                <a:cs typeface="Arial"/>
              </a:rPr>
              <a:t>the </a:t>
            </a:r>
            <a:r>
              <a:rPr lang="en-IN" sz="1200" spc="-30" dirty="0" smtClean="0">
                <a:cs typeface="Arial"/>
              </a:rPr>
              <a:t>tape </a:t>
            </a:r>
            <a:r>
              <a:rPr lang="en-IN" sz="1200" spc="-15" dirty="0" smtClean="0">
                <a:cs typeface="Arial"/>
              </a:rPr>
              <a:t>format, </a:t>
            </a:r>
            <a:r>
              <a:rPr lang="en-IN" sz="1200" spc="-35" dirty="0" smtClean="0">
                <a:cs typeface="Arial"/>
              </a:rPr>
              <a:t>number </a:t>
            </a:r>
            <a:r>
              <a:rPr lang="en-IN" sz="1200" dirty="0" smtClean="0">
                <a:cs typeface="Arial"/>
              </a:rPr>
              <a:t>of </a:t>
            </a:r>
            <a:r>
              <a:rPr lang="en-IN" sz="1200" spc="-30" dirty="0" smtClean="0">
                <a:cs typeface="Arial"/>
              </a:rPr>
              <a:t>tape </a:t>
            </a:r>
            <a:r>
              <a:rPr lang="en-IN" sz="1200" spc="-45" dirty="0" smtClean="0">
                <a:cs typeface="Arial"/>
              </a:rPr>
              <a:t>drives, </a:t>
            </a:r>
            <a:r>
              <a:rPr lang="en-IN" sz="1200" spc="-55" dirty="0" smtClean="0">
                <a:cs typeface="Arial"/>
              </a:rPr>
              <a:t>and </a:t>
            </a:r>
            <a:r>
              <a:rPr lang="en-IN" sz="1200" spc="-25" dirty="0" smtClean="0">
                <a:cs typeface="Arial"/>
              </a:rPr>
              <a:t>how </a:t>
            </a:r>
            <a:r>
              <a:rPr lang="en-IN" sz="1200" spc="-55" dirty="0" smtClean="0">
                <a:cs typeface="Arial"/>
              </a:rPr>
              <a:t>many </a:t>
            </a:r>
            <a:r>
              <a:rPr lang="en-IN" sz="1200" spc="-45" dirty="0" smtClean="0">
                <a:cs typeface="Arial"/>
              </a:rPr>
              <a:t>slots are </a:t>
            </a:r>
            <a:r>
              <a:rPr lang="en-IN" sz="1200" spc="-30" dirty="0" smtClean="0">
                <a:cs typeface="Arial"/>
              </a:rPr>
              <a:t>required </a:t>
            </a:r>
            <a:r>
              <a:rPr lang="en-IN" sz="1200" spc="-50" dirty="0" smtClean="0">
                <a:cs typeface="Arial"/>
              </a:rPr>
              <a:t>is </a:t>
            </a:r>
            <a:r>
              <a:rPr lang="en-IN" sz="1200" spc="-25" dirty="0" smtClean="0">
                <a:cs typeface="Arial"/>
              </a:rPr>
              <a:t>predicted  </a:t>
            </a:r>
            <a:r>
              <a:rPr lang="en-IN" sz="1200" spc="-30" dirty="0" smtClean="0">
                <a:cs typeface="Arial"/>
              </a:rPr>
              <a:t>on </a:t>
            </a:r>
            <a:r>
              <a:rPr lang="en-IN" sz="1200" spc="-55" dirty="0" smtClean="0">
                <a:cs typeface="Arial"/>
              </a:rPr>
              <a:t>many</a:t>
            </a:r>
            <a:r>
              <a:rPr lang="en-IN" sz="1200" spc="-110" dirty="0" smtClean="0">
                <a:cs typeface="Arial"/>
              </a:rPr>
              <a:t> </a:t>
            </a:r>
            <a:r>
              <a:rPr lang="en-IN" sz="1200" spc="-45" dirty="0" smtClean="0">
                <a:cs typeface="Arial"/>
              </a:rPr>
              <a:t>variables.</a:t>
            </a:r>
            <a:endParaRPr lang="en-IN" sz="1200" dirty="0" smtClean="0">
              <a:cs typeface="Arial"/>
            </a:endParaRPr>
          </a:p>
          <a:p>
            <a:pPr marL="241300" marR="5715" indent="-228600">
              <a:lnSpc>
                <a:spcPct val="118200"/>
              </a:lnSpc>
              <a:spcBef>
                <a:spcPts val="969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200" spc="-65" dirty="0" smtClean="0">
                <a:cs typeface="Arial"/>
              </a:rPr>
              <a:t>For </a:t>
            </a:r>
            <a:r>
              <a:rPr lang="en-IN" sz="1200" spc="-40" dirty="0" smtClean="0">
                <a:cs typeface="Arial"/>
              </a:rPr>
              <a:t>best </a:t>
            </a:r>
            <a:r>
              <a:rPr lang="en-IN" sz="1200" spc="-35" dirty="0" smtClean="0">
                <a:cs typeface="Arial"/>
              </a:rPr>
              <a:t>suitable </a:t>
            </a:r>
            <a:r>
              <a:rPr lang="en-IN" sz="1200" spc="-55" dirty="0" smtClean="0">
                <a:cs typeface="Arial"/>
              </a:rPr>
              <a:t>back-up </a:t>
            </a:r>
            <a:r>
              <a:rPr lang="en-IN" sz="1200" spc="-50" dirty="0" smtClean="0">
                <a:cs typeface="Arial"/>
              </a:rPr>
              <a:t>storage device </a:t>
            </a:r>
            <a:r>
              <a:rPr lang="en-IN" sz="1200" spc="-35" dirty="0" smtClean="0">
                <a:cs typeface="Arial"/>
              </a:rPr>
              <a:t>we </a:t>
            </a:r>
            <a:r>
              <a:rPr lang="en-IN" sz="1200" spc="-65" dirty="0" smtClean="0">
                <a:cs typeface="Arial"/>
              </a:rPr>
              <a:t>have </a:t>
            </a:r>
            <a:r>
              <a:rPr lang="en-IN" sz="1200" spc="15" dirty="0" smtClean="0">
                <a:cs typeface="Arial"/>
              </a:rPr>
              <a:t>to </a:t>
            </a:r>
            <a:r>
              <a:rPr lang="en-IN" sz="1200" spc="-50" dirty="0" smtClean="0">
                <a:cs typeface="Arial"/>
              </a:rPr>
              <a:t>consider </a:t>
            </a:r>
            <a:r>
              <a:rPr lang="en-IN" sz="1200" spc="-65" dirty="0" smtClean="0">
                <a:cs typeface="Arial"/>
              </a:rPr>
              <a:t>Back-up </a:t>
            </a:r>
            <a:r>
              <a:rPr lang="en-IN" sz="1200" spc="-35" dirty="0" smtClean="0">
                <a:cs typeface="Arial"/>
              </a:rPr>
              <a:t>windows, </a:t>
            </a:r>
            <a:r>
              <a:rPr lang="en-IN" sz="1200" spc="-20" dirty="0" smtClean="0">
                <a:cs typeface="Arial"/>
              </a:rPr>
              <a:t>growth </a:t>
            </a:r>
            <a:r>
              <a:rPr lang="en-IN" sz="1200" spc="-40" dirty="0" smtClean="0">
                <a:cs typeface="Arial"/>
              </a:rPr>
              <a:t>rates,  </a:t>
            </a:r>
            <a:r>
              <a:rPr lang="en-IN" sz="1200" spc="-10" dirty="0" smtClean="0">
                <a:cs typeface="Arial"/>
              </a:rPr>
              <a:t>retention </a:t>
            </a:r>
            <a:r>
              <a:rPr lang="en-IN" sz="1200" spc="-40" dirty="0" smtClean="0">
                <a:cs typeface="Arial"/>
              </a:rPr>
              <a:t>policies, </a:t>
            </a:r>
            <a:r>
              <a:rPr lang="en-IN" sz="1200" spc="-35" dirty="0" smtClean="0">
                <a:cs typeface="Arial"/>
              </a:rPr>
              <a:t>duplicate </a:t>
            </a:r>
            <a:r>
              <a:rPr lang="en-IN" sz="1200" spc="-30" dirty="0" smtClean="0">
                <a:cs typeface="Arial"/>
              </a:rPr>
              <a:t>tape </a:t>
            </a:r>
            <a:r>
              <a:rPr lang="en-IN" sz="1200" spc="-55" dirty="0" smtClean="0">
                <a:cs typeface="Arial"/>
              </a:rPr>
              <a:t>copies, and </a:t>
            </a:r>
            <a:r>
              <a:rPr lang="en-IN" sz="1200" spc="-20" dirty="0" smtClean="0">
                <a:cs typeface="Arial"/>
              </a:rPr>
              <a:t>network</a:t>
            </a:r>
            <a:r>
              <a:rPr lang="en-IN" sz="1200" spc="-220" dirty="0" smtClean="0">
                <a:cs typeface="Arial"/>
              </a:rPr>
              <a:t> </a:t>
            </a:r>
            <a:r>
              <a:rPr lang="en-IN" sz="1200" spc="-50" dirty="0" smtClean="0">
                <a:cs typeface="Arial"/>
              </a:rPr>
              <a:t>and server </a:t>
            </a:r>
            <a:r>
              <a:rPr lang="en-IN" sz="1200" spc="-30" dirty="0" smtClean="0">
                <a:cs typeface="Arial"/>
              </a:rPr>
              <a:t>throughputs.</a:t>
            </a:r>
            <a:endParaRPr lang="en-IN" sz="12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lang="en-IN" sz="11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200" spc="-85" dirty="0" smtClean="0">
                <a:cs typeface="Arial"/>
              </a:rPr>
              <a:t>Tape</a:t>
            </a:r>
            <a:r>
              <a:rPr lang="en-IN" sz="1200" spc="-60" dirty="0" smtClean="0">
                <a:cs typeface="Arial"/>
              </a:rPr>
              <a:t> </a:t>
            </a:r>
            <a:r>
              <a:rPr lang="en-IN" sz="1200" spc="-30" dirty="0" smtClean="0">
                <a:cs typeface="Arial"/>
              </a:rPr>
              <a:t>libraries</a:t>
            </a:r>
            <a:r>
              <a:rPr lang="en-IN" sz="1200" spc="-65" dirty="0" smtClean="0">
                <a:cs typeface="Arial"/>
              </a:rPr>
              <a:t> </a:t>
            </a:r>
            <a:r>
              <a:rPr lang="en-IN" sz="1200" spc="-45" dirty="0" smtClean="0">
                <a:cs typeface="Arial"/>
              </a:rPr>
              <a:t>are</a:t>
            </a:r>
            <a:r>
              <a:rPr lang="en-IN" sz="1200" spc="-65" dirty="0" smtClean="0">
                <a:cs typeface="Arial"/>
              </a:rPr>
              <a:t> </a:t>
            </a:r>
            <a:r>
              <a:rPr lang="en-IN" sz="1200" spc="-70" dirty="0" smtClean="0">
                <a:cs typeface="Arial"/>
              </a:rPr>
              <a:t>sized</a:t>
            </a:r>
            <a:r>
              <a:rPr lang="en-IN" sz="1200" spc="-55" dirty="0" smtClean="0">
                <a:cs typeface="Arial"/>
              </a:rPr>
              <a:t> </a:t>
            </a:r>
            <a:r>
              <a:rPr lang="en-IN" sz="1200" spc="-60" dirty="0" smtClean="0">
                <a:cs typeface="Arial"/>
              </a:rPr>
              <a:t>using </a:t>
            </a:r>
            <a:r>
              <a:rPr lang="en-IN" sz="1200" spc="5" dirty="0" smtClean="0">
                <a:cs typeface="Arial"/>
              </a:rPr>
              <a:t>two</a:t>
            </a:r>
            <a:r>
              <a:rPr lang="en-IN" sz="1200" spc="-60" dirty="0" smtClean="0">
                <a:cs typeface="Arial"/>
              </a:rPr>
              <a:t> </a:t>
            </a:r>
            <a:r>
              <a:rPr lang="en-IN" sz="1200" spc="-45" dirty="0" smtClean="0">
                <a:cs typeface="Arial"/>
              </a:rPr>
              <a:t>variables:</a:t>
            </a:r>
            <a:r>
              <a:rPr lang="en-IN" sz="1200" spc="-50" dirty="0" smtClean="0">
                <a:cs typeface="Arial"/>
              </a:rPr>
              <a:t> </a:t>
            </a:r>
            <a:r>
              <a:rPr lang="en-IN" sz="1200" spc="-15" dirty="0" smtClean="0">
                <a:cs typeface="Arial"/>
              </a:rPr>
              <a:t>the</a:t>
            </a:r>
            <a:r>
              <a:rPr lang="en-IN" sz="1200" spc="-55" dirty="0" smtClean="0">
                <a:cs typeface="Arial"/>
              </a:rPr>
              <a:t> </a:t>
            </a:r>
            <a:r>
              <a:rPr lang="en-IN" sz="1200" spc="-40" dirty="0" smtClean="0">
                <a:cs typeface="Arial"/>
              </a:rPr>
              <a:t>number</a:t>
            </a:r>
            <a:r>
              <a:rPr lang="en-IN" sz="1200" spc="-50" dirty="0" smtClean="0">
                <a:cs typeface="Arial"/>
              </a:rPr>
              <a:t> </a:t>
            </a:r>
            <a:r>
              <a:rPr lang="en-IN" sz="1200" dirty="0" smtClean="0">
                <a:cs typeface="Arial"/>
              </a:rPr>
              <a:t>of</a:t>
            </a:r>
            <a:r>
              <a:rPr lang="en-IN" sz="1200" spc="-65" dirty="0" smtClean="0">
                <a:cs typeface="Arial"/>
              </a:rPr>
              <a:t> </a:t>
            </a:r>
            <a:r>
              <a:rPr lang="en-IN" sz="1200" spc="-30" dirty="0" smtClean="0">
                <a:cs typeface="Arial"/>
              </a:rPr>
              <a:t>tape</a:t>
            </a:r>
            <a:r>
              <a:rPr lang="en-IN" sz="1200" spc="-70" dirty="0" smtClean="0">
                <a:cs typeface="Arial"/>
              </a:rPr>
              <a:t> </a:t>
            </a:r>
            <a:r>
              <a:rPr lang="en-IN" sz="1200" spc="-45" dirty="0" smtClean="0">
                <a:cs typeface="Arial"/>
              </a:rPr>
              <a:t>drives,</a:t>
            </a:r>
            <a:r>
              <a:rPr lang="en-IN" sz="1200" spc="-50" dirty="0" smtClean="0">
                <a:cs typeface="Arial"/>
              </a:rPr>
              <a:t> </a:t>
            </a:r>
            <a:r>
              <a:rPr lang="en-IN" sz="1200" spc="-15" dirty="0" smtClean="0">
                <a:cs typeface="Arial"/>
              </a:rPr>
              <a:t>the</a:t>
            </a:r>
            <a:r>
              <a:rPr lang="en-IN" sz="1200" spc="-70" dirty="0" smtClean="0">
                <a:cs typeface="Arial"/>
              </a:rPr>
              <a:t> </a:t>
            </a:r>
            <a:r>
              <a:rPr lang="en-IN" sz="1200" spc="-35" dirty="0" smtClean="0">
                <a:cs typeface="Arial"/>
              </a:rPr>
              <a:t>number</a:t>
            </a:r>
            <a:r>
              <a:rPr lang="en-IN" sz="1200" spc="-50" dirty="0" smtClean="0">
                <a:cs typeface="Arial"/>
              </a:rPr>
              <a:t> </a:t>
            </a:r>
            <a:r>
              <a:rPr lang="en-IN" sz="1200" dirty="0" smtClean="0">
                <a:cs typeface="Arial"/>
              </a:rPr>
              <a:t>of</a:t>
            </a:r>
            <a:r>
              <a:rPr lang="en-IN" sz="1200" spc="-65" dirty="0" smtClean="0">
                <a:cs typeface="Arial"/>
              </a:rPr>
              <a:t> </a:t>
            </a:r>
            <a:r>
              <a:rPr lang="en-IN" sz="1200" spc="-40" dirty="0" smtClean="0">
                <a:cs typeface="Arial"/>
              </a:rPr>
              <a:t>slots.</a:t>
            </a:r>
            <a:endParaRPr lang="en-IN" sz="1200" dirty="0" smtClean="0">
              <a:cs typeface="Arial"/>
            </a:endParaRPr>
          </a:p>
          <a:p>
            <a:pPr marL="241300" marR="6350" indent="-228600">
              <a:lnSpc>
                <a:spcPct val="118200"/>
              </a:lnSpc>
              <a:spcBef>
                <a:spcPts val="9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200" spc="-85" dirty="0" smtClean="0">
                <a:cs typeface="Arial"/>
              </a:rPr>
              <a:t>Tape </a:t>
            </a:r>
            <a:r>
              <a:rPr lang="en-IN" sz="1200" spc="-30" dirty="0" smtClean="0">
                <a:cs typeface="Arial"/>
              </a:rPr>
              <a:t>libraries today </a:t>
            </a:r>
            <a:r>
              <a:rPr lang="en-IN" sz="1200" spc="-50" dirty="0" smtClean="0">
                <a:cs typeface="Arial"/>
              </a:rPr>
              <a:t>are </a:t>
            </a:r>
            <a:r>
              <a:rPr lang="en-IN" sz="1200" spc="-45" dirty="0" smtClean="0">
                <a:cs typeface="Arial"/>
              </a:rPr>
              <a:t>available </a:t>
            </a:r>
            <a:r>
              <a:rPr lang="en-IN" sz="1200" spc="5" dirty="0" smtClean="0">
                <a:cs typeface="Arial"/>
              </a:rPr>
              <a:t>with </a:t>
            </a:r>
            <a:r>
              <a:rPr lang="en-IN" sz="1200" spc="-55" dirty="0" smtClean="0">
                <a:cs typeface="Arial"/>
              </a:rPr>
              <a:t>5 </a:t>
            </a:r>
            <a:r>
              <a:rPr lang="en-IN" sz="1200" spc="10" dirty="0" smtClean="0">
                <a:cs typeface="Arial"/>
              </a:rPr>
              <a:t>to </a:t>
            </a:r>
            <a:r>
              <a:rPr lang="en-IN" sz="1200" spc="-55" dirty="0" smtClean="0">
                <a:cs typeface="Arial"/>
              </a:rPr>
              <a:t>50,000 </a:t>
            </a:r>
            <a:r>
              <a:rPr lang="en-IN" sz="1200" spc="-45" dirty="0" smtClean="0">
                <a:cs typeface="Arial"/>
              </a:rPr>
              <a:t>slots </a:t>
            </a:r>
            <a:r>
              <a:rPr lang="en-IN" sz="1200" spc="-55" dirty="0" smtClean="0">
                <a:cs typeface="Arial"/>
              </a:rPr>
              <a:t>and </a:t>
            </a:r>
            <a:r>
              <a:rPr lang="en-IN" sz="1200" spc="-70" dirty="0" smtClean="0">
                <a:cs typeface="Arial"/>
              </a:rPr>
              <a:t>can </a:t>
            </a:r>
            <a:r>
              <a:rPr lang="en-IN" sz="1200" spc="-25" dirty="0" smtClean="0">
                <a:cs typeface="Arial"/>
              </a:rPr>
              <a:t>support </a:t>
            </a:r>
            <a:r>
              <a:rPr lang="en-IN" sz="1200" spc="-45" dirty="0" smtClean="0">
                <a:cs typeface="Arial"/>
              </a:rPr>
              <a:t>anywhere </a:t>
            </a:r>
            <a:r>
              <a:rPr lang="en-IN" sz="1200" spc="-10" dirty="0" smtClean="0">
                <a:cs typeface="Arial"/>
              </a:rPr>
              <a:t>from </a:t>
            </a:r>
            <a:r>
              <a:rPr lang="en-IN" sz="1200" spc="-55" dirty="0" smtClean="0">
                <a:cs typeface="Arial"/>
              </a:rPr>
              <a:t>1 </a:t>
            </a:r>
            <a:r>
              <a:rPr lang="en-IN" sz="1200" spc="15" dirty="0" smtClean="0">
                <a:cs typeface="Arial"/>
              </a:rPr>
              <a:t>to </a:t>
            </a:r>
            <a:r>
              <a:rPr lang="en-IN" sz="1200" spc="-60" dirty="0" smtClean="0">
                <a:cs typeface="Arial"/>
              </a:rPr>
              <a:t>256  </a:t>
            </a:r>
            <a:r>
              <a:rPr lang="en-IN" sz="1200" spc="-40" dirty="0" smtClean="0">
                <a:cs typeface="Arial"/>
              </a:rPr>
              <a:t>tape-drives. </a:t>
            </a:r>
            <a:r>
              <a:rPr lang="en-IN" sz="1200" spc="-80" dirty="0" smtClean="0">
                <a:cs typeface="Arial"/>
              </a:rPr>
              <a:t>The </a:t>
            </a:r>
            <a:r>
              <a:rPr lang="en-IN" sz="1200" spc="-20" dirty="0" smtClean="0">
                <a:cs typeface="Arial"/>
              </a:rPr>
              <a:t>following </a:t>
            </a:r>
            <a:r>
              <a:rPr lang="en-IN" sz="1200" spc="-25" dirty="0" smtClean="0">
                <a:cs typeface="Arial"/>
              </a:rPr>
              <a:t>table </a:t>
            </a:r>
            <a:r>
              <a:rPr lang="en-IN" sz="1200" spc="-60" dirty="0" smtClean="0">
                <a:cs typeface="Arial"/>
              </a:rPr>
              <a:t>compares </a:t>
            </a:r>
            <a:r>
              <a:rPr lang="en-IN" sz="1200" spc="-55" dirty="0" smtClean="0">
                <a:cs typeface="Arial"/>
              </a:rPr>
              <a:t>several </a:t>
            </a:r>
            <a:r>
              <a:rPr lang="en-IN" sz="1200" spc="-10" dirty="0" smtClean="0">
                <a:cs typeface="Arial"/>
              </a:rPr>
              <a:t>different </a:t>
            </a:r>
            <a:r>
              <a:rPr lang="en-IN" sz="1200" spc="-30" dirty="0" smtClean="0">
                <a:cs typeface="Arial"/>
              </a:rPr>
              <a:t>tape</a:t>
            </a:r>
            <a:r>
              <a:rPr lang="en-IN" sz="1200" spc="-185" dirty="0" smtClean="0">
                <a:cs typeface="Arial"/>
              </a:rPr>
              <a:t> </a:t>
            </a:r>
            <a:r>
              <a:rPr lang="en-IN" sz="1200" spc="-40" dirty="0" smtClean="0">
                <a:cs typeface="Arial"/>
              </a:rPr>
              <a:t>technologies</a:t>
            </a:r>
            <a:r>
              <a:rPr lang="en-IN" sz="1200" spc="-40" dirty="0" smtClean="0">
                <a:cs typeface="Arial"/>
              </a:rPr>
              <a:t>:</a:t>
            </a:r>
            <a:endParaRPr lang="en-IN" sz="1200" dirty="0">
              <a:cs typeface="Arial"/>
            </a:endParaRPr>
          </a:p>
        </p:txBody>
      </p:sp>
      <p:graphicFrame>
        <p:nvGraphicFramePr>
          <p:cNvPr id="9" name="object 3"/>
          <p:cNvGraphicFramePr>
            <a:graphicFrameLocks noGrp="1"/>
          </p:cNvGraphicFramePr>
          <p:nvPr/>
        </p:nvGraphicFramePr>
        <p:xfrm>
          <a:off x="2117752" y="3150567"/>
          <a:ext cx="6311900" cy="149288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07465"/>
                <a:gridCol w="2096135"/>
                <a:gridCol w="2908300"/>
              </a:tblGrid>
              <a:tr h="32448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100" dirty="0"/>
                        <a:t>Technology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90" dirty="0"/>
                        <a:t>Capacity</a:t>
                      </a:r>
                      <a:r>
                        <a:rPr sz="1100" spc="-65" dirty="0"/>
                        <a:t> </a:t>
                      </a:r>
                      <a:r>
                        <a:rPr sz="1100" spc="-70" dirty="0"/>
                        <a:t>(Native/Compressed)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spc="-50" dirty="0"/>
                        <a:t>Max </a:t>
                      </a:r>
                      <a:r>
                        <a:rPr sz="1100" spc="-100" dirty="0"/>
                        <a:t>Transmission </a:t>
                      </a:r>
                      <a:r>
                        <a:rPr sz="1100" spc="-75" dirty="0"/>
                        <a:t>Rate</a:t>
                      </a:r>
                      <a:r>
                        <a:rPr sz="1100" spc="-50" dirty="0"/>
                        <a:t> </a:t>
                      </a:r>
                      <a:r>
                        <a:rPr sz="1100" spc="-70" dirty="0"/>
                        <a:t>(Native/Compressed)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7310" marB="0"/>
                </a:tc>
              </a:tr>
              <a:tr h="29591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30" dirty="0"/>
                        <a:t>Mammoth-2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80" dirty="0"/>
                        <a:t>60GB/150GB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100" spc="-55" dirty="0"/>
                        <a:t>12 </a:t>
                      </a:r>
                      <a:r>
                        <a:rPr sz="1100" spc="-25" dirty="0"/>
                        <a:t>Mbps/30</a:t>
                      </a:r>
                      <a:r>
                        <a:rPr sz="1100" spc="-80" dirty="0"/>
                        <a:t> </a:t>
                      </a:r>
                      <a:r>
                        <a:rPr sz="1100" spc="-40" dirty="0"/>
                        <a:t>Mbps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</a:tr>
              <a:tr h="29527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75" dirty="0"/>
                        <a:t>AIT-3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75" dirty="0"/>
                        <a:t>100GB/250GB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55" dirty="0"/>
                        <a:t>12</a:t>
                      </a:r>
                      <a:r>
                        <a:rPr sz="1100" spc="-70" dirty="0"/>
                        <a:t> </a:t>
                      </a:r>
                      <a:r>
                        <a:rPr sz="1100" spc="-35" dirty="0"/>
                        <a:t>Mbps/30Mbps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3340" marB="0"/>
                </a:tc>
              </a:tr>
              <a:tr h="28003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75" dirty="0"/>
                        <a:t>Super</a:t>
                      </a:r>
                      <a:r>
                        <a:rPr sz="1100" spc="-65" dirty="0"/>
                        <a:t> </a:t>
                      </a:r>
                      <a:r>
                        <a:rPr sz="1100" spc="-140" dirty="0"/>
                        <a:t>DLT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75" dirty="0"/>
                        <a:t>110GB/220GB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spc="-55" dirty="0"/>
                        <a:t>10</a:t>
                      </a:r>
                      <a:r>
                        <a:rPr sz="1100" spc="-70" dirty="0"/>
                        <a:t> </a:t>
                      </a:r>
                      <a:r>
                        <a:rPr sz="1100" spc="-35" dirty="0"/>
                        <a:t>Mbps/20Mbps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6355" marB="0"/>
                </a:tc>
              </a:tr>
              <a:tr h="29718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140" dirty="0"/>
                        <a:t>LTO</a:t>
                      </a:r>
                      <a:r>
                        <a:rPr sz="1100" spc="-75" dirty="0"/>
                        <a:t> </a:t>
                      </a:r>
                      <a:r>
                        <a:rPr sz="1100" spc="-10" dirty="0"/>
                        <a:t>Ultrium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75" dirty="0"/>
                        <a:t>340GB/680GB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55" dirty="0"/>
                        <a:t>20 </a:t>
                      </a:r>
                      <a:r>
                        <a:rPr sz="1100" spc="-25" dirty="0"/>
                        <a:t>Mbps/40</a:t>
                      </a:r>
                      <a:r>
                        <a:rPr sz="1100" spc="-80" dirty="0"/>
                        <a:t> </a:t>
                      </a:r>
                      <a:r>
                        <a:rPr sz="1100" spc="-40" dirty="0"/>
                        <a:t>Mbps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244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500166" y="19074"/>
            <a:ext cx="7643834" cy="513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00" dirty="0" smtClean="0">
                <a:cs typeface="Arial"/>
              </a:rPr>
              <a:t>R</a:t>
            </a:r>
            <a:r>
              <a:rPr lang="en-IN" b="1" spc="-100" dirty="0" smtClean="0">
                <a:cs typeface="Arial"/>
              </a:rPr>
              <a:t>ECOMMENDED </a:t>
            </a:r>
            <a:r>
              <a:rPr lang="en-IN" sz="2400" b="1" spc="-130" dirty="0" smtClean="0">
                <a:cs typeface="Arial"/>
              </a:rPr>
              <a:t>B</a:t>
            </a:r>
            <a:r>
              <a:rPr lang="en-IN" b="1" spc="-130" dirty="0" smtClean="0">
                <a:cs typeface="Arial"/>
              </a:rPr>
              <a:t>ACK</a:t>
            </a:r>
            <a:r>
              <a:rPr lang="en-IN" sz="2400" b="1" spc="-130" dirty="0" smtClean="0">
                <a:cs typeface="Arial"/>
              </a:rPr>
              <a:t>-</a:t>
            </a:r>
            <a:r>
              <a:rPr lang="en-IN" b="1" spc="-130" dirty="0" smtClean="0">
                <a:cs typeface="Arial"/>
              </a:rPr>
              <a:t>UP</a:t>
            </a:r>
            <a:r>
              <a:rPr lang="en-IN" b="1" spc="-114" dirty="0" smtClean="0">
                <a:cs typeface="Arial"/>
              </a:rPr>
              <a:t> </a:t>
            </a:r>
            <a:r>
              <a:rPr lang="en-IN" sz="2400" b="1" spc="-150" dirty="0" smtClean="0">
                <a:cs typeface="Arial"/>
              </a:rPr>
              <a:t>F</a:t>
            </a:r>
            <a:r>
              <a:rPr lang="en-IN" b="1" spc="-150" dirty="0" smtClean="0">
                <a:cs typeface="Arial"/>
              </a:rPr>
              <a:t>EATURES</a:t>
            </a:r>
            <a:endParaRPr lang="en-IN" dirty="0" smtClean="0">
              <a:cs typeface="Arial"/>
            </a:endParaRPr>
          </a:p>
          <a:p>
            <a:pPr marL="241300" marR="6985" indent="-228600">
              <a:lnSpc>
                <a:spcPct val="153600"/>
              </a:lnSpc>
              <a:spcBef>
                <a:spcPts val="56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b="1" spc="-60" dirty="0" smtClean="0">
                <a:cs typeface="Arial"/>
              </a:rPr>
              <a:t>Data Interleaving</a:t>
            </a:r>
            <a:r>
              <a:rPr lang="en-IN" spc="-60" dirty="0" smtClean="0">
                <a:cs typeface="Arial"/>
              </a:rPr>
              <a:t>: </a:t>
            </a:r>
            <a:r>
              <a:rPr lang="en-IN" spc="-85" dirty="0" smtClean="0">
                <a:cs typeface="Arial"/>
              </a:rPr>
              <a:t>To </a:t>
            </a:r>
            <a:r>
              <a:rPr lang="en-IN" spc="-70" dirty="0" smtClean="0">
                <a:cs typeface="Arial"/>
              </a:rPr>
              <a:t>back </a:t>
            </a:r>
            <a:r>
              <a:rPr lang="en-IN" spc="-35" dirty="0" smtClean="0">
                <a:cs typeface="Arial"/>
              </a:rPr>
              <a:t>up </a:t>
            </a:r>
            <a:r>
              <a:rPr lang="en-IN" spc="-10" dirty="0" smtClean="0">
                <a:cs typeface="Arial"/>
              </a:rPr>
              <a:t>multiple </a:t>
            </a:r>
            <a:r>
              <a:rPr lang="en-IN" spc="-70" dirty="0" smtClean="0">
                <a:cs typeface="Arial"/>
              </a:rPr>
              <a:t>systems </a:t>
            </a:r>
            <a:r>
              <a:rPr lang="en-IN" spc="-30" dirty="0" smtClean="0">
                <a:cs typeface="Arial"/>
              </a:rPr>
              <a:t>concurrently, </a:t>
            </a:r>
            <a:r>
              <a:rPr lang="en-IN" spc="-10" dirty="0" smtClean="0">
                <a:cs typeface="Arial"/>
              </a:rPr>
              <a:t>the </a:t>
            </a:r>
            <a:r>
              <a:rPr lang="en-IN" spc="-60" dirty="0" smtClean="0">
                <a:cs typeface="Arial"/>
              </a:rPr>
              <a:t>backup </a:t>
            </a:r>
            <a:r>
              <a:rPr lang="en-IN" spc="-30" dirty="0" smtClean="0">
                <a:cs typeface="Arial"/>
              </a:rPr>
              <a:t>application </a:t>
            </a:r>
            <a:r>
              <a:rPr lang="en-IN" spc="-35" dirty="0" smtClean="0">
                <a:cs typeface="Arial"/>
              </a:rPr>
              <a:t>must </a:t>
            </a:r>
            <a:r>
              <a:rPr lang="en-IN" spc="-50" dirty="0" smtClean="0">
                <a:cs typeface="Arial"/>
              </a:rPr>
              <a:t>be </a:t>
            </a:r>
            <a:r>
              <a:rPr lang="en-IN" spc="-45" dirty="0" smtClean="0">
                <a:cs typeface="Arial"/>
              </a:rPr>
              <a:t>able </a:t>
            </a:r>
            <a:r>
              <a:rPr lang="en-IN" spc="10" dirty="0" smtClean="0">
                <a:cs typeface="Arial"/>
              </a:rPr>
              <a:t>to  </a:t>
            </a:r>
            <a:r>
              <a:rPr lang="en-IN" dirty="0" smtClean="0">
                <a:cs typeface="Arial"/>
              </a:rPr>
              <a:t>write</a:t>
            </a:r>
            <a:r>
              <a:rPr lang="en-IN" spc="-55" dirty="0" smtClean="0">
                <a:cs typeface="Arial"/>
              </a:rPr>
              <a:t> </a:t>
            </a:r>
            <a:r>
              <a:rPr lang="en-IN" spc="-40" dirty="0" smtClean="0">
                <a:cs typeface="Arial"/>
              </a:rPr>
              <a:t>data</a:t>
            </a:r>
            <a:r>
              <a:rPr lang="en-IN" spc="-55" dirty="0" smtClean="0">
                <a:cs typeface="Arial"/>
              </a:rPr>
              <a:t> </a:t>
            </a:r>
            <a:r>
              <a:rPr lang="en-IN" spc="-10" dirty="0" smtClean="0">
                <a:cs typeface="Arial"/>
              </a:rPr>
              <a:t>from</a:t>
            </a:r>
            <a:r>
              <a:rPr lang="en-IN" spc="-75" dirty="0" smtClean="0">
                <a:cs typeface="Arial"/>
              </a:rPr>
              <a:t> </a:t>
            </a:r>
            <a:r>
              <a:rPr lang="en-IN" spc="-10" dirty="0" smtClean="0">
                <a:cs typeface="Arial"/>
              </a:rPr>
              <a:t>multiple</a:t>
            </a:r>
            <a:r>
              <a:rPr lang="en-IN" spc="-55" dirty="0" smtClean="0">
                <a:cs typeface="Arial"/>
              </a:rPr>
              <a:t> </a:t>
            </a:r>
            <a:r>
              <a:rPr lang="en-IN" spc="-35" dirty="0" smtClean="0">
                <a:cs typeface="Arial"/>
              </a:rPr>
              <a:t>clients</a:t>
            </a:r>
            <a:r>
              <a:rPr lang="en-IN" spc="-55" dirty="0" smtClean="0">
                <a:cs typeface="Arial"/>
              </a:rPr>
              <a:t> </a:t>
            </a:r>
            <a:r>
              <a:rPr lang="en-IN" spc="10" dirty="0" smtClean="0">
                <a:cs typeface="Arial"/>
              </a:rPr>
              <a:t>to</a:t>
            </a:r>
            <a:r>
              <a:rPr lang="en-IN" spc="-55" dirty="0" smtClean="0">
                <a:cs typeface="Arial"/>
              </a:rPr>
              <a:t> </a:t>
            </a:r>
            <a:r>
              <a:rPr lang="en-IN" spc="-35" dirty="0" smtClean="0">
                <a:cs typeface="Arial"/>
              </a:rPr>
              <a:t>tape</a:t>
            </a:r>
            <a:r>
              <a:rPr lang="en-IN" spc="-55" dirty="0" smtClean="0">
                <a:cs typeface="Arial"/>
              </a:rPr>
              <a:t> </a:t>
            </a:r>
            <a:r>
              <a:rPr lang="en-IN" spc="-15" dirty="0" smtClean="0">
                <a:cs typeface="Arial"/>
              </a:rPr>
              <a:t>in</a:t>
            </a:r>
            <a:r>
              <a:rPr lang="en-IN" spc="-65" dirty="0" smtClean="0">
                <a:cs typeface="Arial"/>
              </a:rPr>
              <a:t> </a:t>
            </a:r>
            <a:r>
              <a:rPr lang="en-IN" spc="-60" dirty="0" smtClean="0">
                <a:cs typeface="Arial"/>
              </a:rPr>
              <a:t>an </a:t>
            </a:r>
            <a:r>
              <a:rPr lang="en-IN" spc="-30" dirty="0" smtClean="0">
                <a:cs typeface="Arial"/>
              </a:rPr>
              <a:t>interleaved</a:t>
            </a:r>
            <a:r>
              <a:rPr lang="en-IN" spc="-60" dirty="0" smtClean="0">
                <a:cs typeface="Arial"/>
              </a:rPr>
              <a:t> </a:t>
            </a:r>
            <a:r>
              <a:rPr lang="en-IN" spc="-40" dirty="0" smtClean="0">
                <a:cs typeface="Arial"/>
              </a:rPr>
              <a:t>manner.</a:t>
            </a:r>
            <a:endParaRPr lang="en-IN" dirty="0" smtClean="0">
              <a:cs typeface="Arial"/>
            </a:endParaRPr>
          </a:p>
          <a:p>
            <a:pPr marL="241300" marR="5080" indent="-228600">
              <a:lnSpc>
                <a:spcPct val="153600"/>
              </a:lnSpc>
              <a:spcBef>
                <a:spcPts val="975"/>
              </a:spcBef>
              <a:buFont typeface="Wingdings"/>
              <a:buChar char=""/>
              <a:tabLst>
                <a:tab pos="241300" algn="l"/>
                <a:tab pos="1423670" algn="l"/>
              </a:tabLst>
            </a:pPr>
            <a:r>
              <a:rPr lang="en-IN" b="1" spc="-75" dirty="0" smtClean="0">
                <a:cs typeface="Arial"/>
              </a:rPr>
              <a:t>Remote </a:t>
            </a:r>
            <a:r>
              <a:rPr lang="en-IN" b="1" spc="50" dirty="0" smtClean="0">
                <a:cs typeface="Arial"/>
              </a:rPr>
              <a:t> </a:t>
            </a:r>
            <a:r>
              <a:rPr lang="en-IN" b="1" spc="-90" dirty="0" smtClean="0">
                <a:cs typeface="Arial"/>
              </a:rPr>
              <a:t>Back-up</a:t>
            </a:r>
            <a:r>
              <a:rPr lang="en-IN" spc="-90" dirty="0" smtClean="0">
                <a:cs typeface="Arial"/>
              </a:rPr>
              <a:t>:	</a:t>
            </a:r>
            <a:r>
              <a:rPr lang="en-IN" spc="-40" dirty="0" smtClean="0">
                <a:cs typeface="Arial"/>
              </a:rPr>
              <a:t>Many </a:t>
            </a:r>
            <a:r>
              <a:rPr lang="en-IN" spc="-25" dirty="0" smtClean="0">
                <a:cs typeface="Arial"/>
              </a:rPr>
              <a:t>remote </a:t>
            </a:r>
            <a:r>
              <a:rPr lang="en-IN" spc="-70" dirty="0" smtClean="0">
                <a:cs typeface="Arial"/>
              </a:rPr>
              <a:t>systems </a:t>
            </a:r>
            <a:r>
              <a:rPr lang="en-IN" spc="-50" dirty="0" smtClean="0">
                <a:cs typeface="Arial"/>
              </a:rPr>
              <a:t>are </a:t>
            </a:r>
            <a:r>
              <a:rPr lang="en-IN" spc="-65" dirty="0" smtClean="0">
                <a:cs typeface="Arial"/>
              </a:rPr>
              <a:t>exposed </a:t>
            </a:r>
            <a:r>
              <a:rPr lang="en-IN" spc="15" dirty="0" smtClean="0">
                <a:cs typeface="Arial"/>
              </a:rPr>
              <a:t>to </a:t>
            </a:r>
            <a:r>
              <a:rPr lang="en-IN" spc="-40" dirty="0" smtClean="0">
                <a:cs typeface="Arial"/>
              </a:rPr>
              <a:t>unrecoverable </a:t>
            </a:r>
            <a:r>
              <a:rPr lang="en-IN" spc="-35" dirty="0" smtClean="0">
                <a:cs typeface="Arial"/>
              </a:rPr>
              <a:t>data </a:t>
            </a:r>
            <a:r>
              <a:rPr lang="en-IN" spc="-65" dirty="0" smtClean="0">
                <a:cs typeface="Arial"/>
              </a:rPr>
              <a:t>loss. </a:t>
            </a:r>
            <a:r>
              <a:rPr lang="en-IN" spc="-95" dirty="0" smtClean="0">
                <a:cs typeface="Arial"/>
              </a:rPr>
              <a:t>A </a:t>
            </a:r>
            <a:r>
              <a:rPr lang="en-IN" spc="-55" dirty="0" smtClean="0">
                <a:cs typeface="Arial"/>
              </a:rPr>
              <a:t>backup  </a:t>
            </a:r>
            <a:r>
              <a:rPr lang="en-IN" spc="-30" dirty="0" smtClean="0">
                <a:cs typeface="Arial"/>
              </a:rPr>
              <a:t>application </a:t>
            </a:r>
            <a:r>
              <a:rPr lang="en-IN" spc="-45" dirty="0" smtClean="0">
                <a:cs typeface="Arial"/>
              </a:rPr>
              <a:t>should </a:t>
            </a:r>
            <a:r>
              <a:rPr lang="en-IN" spc="-65" dirty="0" smtClean="0">
                <a:cs typeface="Arial"/>
              </a:rPr>
              <a:t>have </a:t>
            </a:r>
            <a:r>
              <a:rPr lang="en-IN" spc="-85" dirty="0" smtClean="0">
                <a:cs typeface="Arial"/>
              </a:rPr>
              <a:t>a </a:t>
            </a:r>
            <a:r>
              <a:rPr lang="en-IN" spc="-25" dirty="0" smtClean="0">
                <a:cs typeface="Arial"/>
              </a:rPr>
              <a:t>method </a:t>
            </a:r>
            <a:r>
              <a:rPr lang="en-IN" spc="10" dirty="0" smtClean="0">
                <a:cs typeface="Arial"/>
              </a:rPr>
              <a:t>to </a:t>
            </a:r>
            <a:r>
              <a:rPr lang="en-IN" spc="-70" dirty="0" smtClean="0">
                <a:cs typeface="Arial"/>
              </a:rPr>
              <a:t>back </a:t>
            </a:r>
            <a:r>
              <a:rPr lang="en-IN" spc="-35" dirty="0" smtClean="0">
                <a:cs typeface="Arial"/>
              </a:rPr>
              <a:t>up </a:t>
            </a:r>
            <a:r>
              <a:rPr lang="en-IN" spc="-70" dirty="0" smtClean="0">
                <a:cs typeface="Arial"/>
              </a:rPr>
              <a:t>systems </a:t>
            </a:r>
            <a:r>
              <a:rPr lang="en-IN" spc="-75" dirty="0" smtClean="0">
                <a:cs typeface="Arial"/>
              </a:rPr>
              <a:t>across </a:t>
            </a:r>
            <a:r>
              <a:rPr lang="en-IN" spc="-85" dirty="0" smtClean="0">
                <a:cs typeface="Arial"/>
              </a:rPr>
              <a:t>a </a:t>
            </a:r>
            <a:r>
              <a:rPr lang="en-IN" spc="-80" dirty="0" smtClean="0">
                <a:cs typeface="Arial"/>
              </a:rPr>
              <a:t>WAN </a:t>
            </a:r>
            <a:r>
              <a:rPr lang="en-IN" spc="-5" dirty="0" smtClean="0">
                <a:cs typeface="Arial"/>
              </a:rPr>
              <a:t>or </a:t>
            </a:r>
            <a:r>
              <a:rPr lang="en-IN" spc="-35" dirty="0" smtClean="0">
                <a:cs typeface="Arial"/>
              </a:rPr>
              <a:t>over dial-up</a:t>
            </a:r>
            <a:r>
              <a:rPr lang="en-IN" spc="-150" dirty="0" smtClean="0">
                <a:cs typeface="Arial"/>
              </a:rPr>
              <a:t> </a:t>
            </a:r>
            <a:r>
              <a:rPr lang="en-IN" spc="-45" dirty="0" smtClean="0">
                <a:cs typeface="Arial"/>
              </a:rPr>
              <a:t>connections</a:t>
            </a:r>
            <a:endParaRPr lang="en-IN" dirty="0" smtClean="0">
              <a:cs typeface="Arial"/>
            </a:endParaRPr>
          </a:p>
          <a:p>
            <a:pPr marL="241300" marR="6985" indent="-228600">
              <a:lnSpc>
                <a:spcPct val="153600"/>
              </a:lnSpc>
              <a:spcBef>
                <a:spcPts val="969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b="1" spc="-80" dirty="0" smtClean="0">
                <a:cs typeface="Arial"/>
              </a:rPr>
              <a:t>Global </a:t>
            </a:r>
            <a:r>
              <a:rPr lang="en-IN" b="1" spc="-50" dirty="0" smtClean="0">
                <a:cs typeface="Arial"/>
              </a:rPr>
              <a:t>Monitoring</a:t>
            </a:r>
            <a:r>
              <a:rPr lang="en-IN" spc="-50" dirty="0" smtClean="0">
                <a:cs typeface="Arial"/>
              </a:rPr>
              <a:t>: </a:t>
            </a:r>
            <a:r>
              <a:rPr lang="en-IN" spc="-95" dirty="0" smtClean="0">
                <a:cs typeface="Arial"/>
              </a:rPr>
              <a:t>A </a:t>
            </a:r>
            <a:r>
              <a:rPr lang="en-IN" spc="-30" dirty="0" smtClean="0">
                <a:cs typeface="Arial"/>
              </a:rPr>
              <a:t>robust </a:t>
            </a:r>
            <a:r>
              <a:rPr lang="en-IN" spc="-55" dirty="0" smtClean="0">
                <a:cs typeface="Arial"/>
              </a:rPr>
              <a:t>backup </a:t>
            </a:r>
            <a:r>
              <a:rPr lang="en-IN" spc="-30" dirty="0" smtClean="0">
                <a:cs typeface="Arial"/>
              </a:rPr>
              <a:t>application </a:t>
            </a:r>
            <a:r>
              <a:rPr lang="en-IN" spc="-45" dirty="0" smtClean="0">
                <a:cs typeface="Arial"/>
              </a:rPr>
              <a:t>should </a:t>
            </a:r>
            <a:r>
              <a:rPr lang="en-IN" spc="-50" dirty="0" smtClean="0">
                <a:cs typeface="Arial"/>
              </a:rPr>
              <a:t>be </a:t>
            </a:r>
            <a:r>
              <a:rPr lang="en-IN" spc="-45" dirty="0" smtClean="0">
                <a:cs typeface="Arial"/>
              </a:rPr>
              <a:t>able </a:t>
            </a:r>
            <a:r>
              <a:rPr lang="en-IN" spc="10" dirty="0" smtClean="0">
                <a:cs typeface="Arial"/>
              </a:rPr>
              <a:t>to </a:t>
            </a:r>
            <a:r>
              <a:rPr lang="en-IN" spc="-30" dirty="0" smtClean="0">
                <a:cs typeface="Arial"/>
              </a:rPr>
              <a:t>support </a:t>
            </a:r>
            <a:r>
              <a:rPr lang="en-IN" spc="-20" dirty="0" smtClean="0">
                <a:cs typeface="Arial"/>
              </a:rPr>
              <a:t>reporting </a:t>
            </a:r>
            <a:r>
              <a:rPr lang="en-IN" spc="-55" dirty="0" smtClean="0">
                <a:cs typeface="Arial"/>
              </a:rPr>
              <a:t>and  </a:t>
            </a:r>
            <a:r>
              <a:rPr lang="en-IN" spc="-25" dirty="0" smtClean="0">
                <a:cs typeface="Arial"/>
              </a:rPr>
              <a:t>administration </a:t>
            </a:r>
            <a:r>
              <a:rPr lang="en-IN" dirty="0" smtClean="0">
                <a:cs typeface="Arial"/>
              </a:rPr>
              <a:t>of </a:t>
            </a:r>
            <a:r>
              <a:rPr lang="en-IN" spc="-55" dirty="0" smtClean="0">
                <a:cs typeface="Arial"/>
              </a:rPr>
              <a:t>any </a:t>
            </a:r>
            <a:r>
              <a:rPr lang="en-IN" spc="-60" dirty="0" smtClean="0">
                <a:cs typeface="Arial"/>
              </a:rPr>
              <a:t>backup </a:t>
            </a:r>
            <a:r>
              <a:rPr lang="en-IN" spc="-55" dirty="0" smtClean="0">
                <a:cs typeface="Arial"/>
              </a:rPr>
              <a:t>system, regardless </a:t>
            </a:r>
            <a:r>
              <a:rPr lang="en-IN" dirty="0" smtClean="0">
                <a:cs typeface="Arial"/>
              </a:rPr>
              <a:t>of</a:t>
            </a:r>
            <a:r>
              <a:rPr lang="en-IN" spc="-220" dirty="0" smtClean="0">
                <a:cs typeface="Arial"/>
              </a:rPr>
              <a:t> </a:t>
            </a:r>
            <a:r>
              <a:rPr lang="en-IN" spc="-25" dirty="0" smtClean="0">
                <a:cs typeface="Arial"/>
              </a:rPr>
              <a:t>location.</a:t>
            </a:r>
            <a:endParaRPr lang="en-IN" dirty="0" smtClean="0">
              <a:cs typeface="Arial"/>
            </a:endParaRPr>
          </a:p>
          <a:p>
            <a:pPr marL="241300" marR="6985" indent="-228600">
              <a:lnSpc>
                <a:spcPct val="153600"/>
              </a:lnSpc>
              <a:spcBef>
                <a:spcPts val="9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b="1" spc="-75" dirty="0" smtClean="0">
                <a:cs typeface="Arial"/>
              </a:rPr>
              <a:t>Performance</a:t>
            </a:r>
            <a:r>
              <a:rPr lang="en-IN" spc="-75" dirty="0" smtClean="0">
                <a:cs typeface="Arial"/>
              </a:rPr>
              <a:t>: </a:t>
            </a:r>
            <a:r>
              <a:rPr lang="en-IN" spc="-65" dirty="0" smtClean="0">
                <a:cs typeface="Arial"/>
              </a:rPr>
              <a:t>An </a:t>
            </a:r>
            <a:r>
              <a:rPr lang="en-IN" spc="-30" dirty="0" smtClean="0">
                <a:cs typeface="Arial"/>
              </a:rPr>
              <a:t>enterprise </a:t>
            </a:r>
            <a:r>
              <a:rPr lang="en-IN" spc="-55" dirty="0" smtClean="0">
                <a:cs typeface="Arial"/>
              </a:rPr>
              <a:t>backup </a:t>
            </a:r>
            <a:r>
              <a:rPr lang="en-IN" spc="-30" dirty="0" smtClean="0">
                <a:cs typeface="Arial"/>
              </a:rPr>
              <a:t>application </a:t>
            </a:r>
            <a:r>
              <a:rPr lang="en-IN" spc="-45" dirty="0" smtClean="0">
                <a:cs typeface="Arial"/>
              </a:rPr>
              <a:t>should </a:t>
            </a:r>
            <a:r>
              <a:rPr lang="en-IN" spc="-50" dirty="0" smtClean="0">
                <a:cs typeface="Arial"/>
              </a:rPr>
              <a:t>be </a:t>
            </a:r>
            <a:r>
              <a:rPr lang="en-IN" spc="-45" dirty="0" smtClean="0">
                <a:cs typeface="Arial"/>
              </a:rPr>
              <a:t>able </a:t>
            </a:r>
            <a:r>
              <a:rPr lang="en-IN" spc="10" dirty="0" smtClean="0">
                <a:cs typeface="Arial"/>
              </a:rPr>
              <a:t>to </a:t>
            </a:r>
            <a:r>
              <a:rPr lang="en-IN" spc="-50" dirty="0" smtClean="0">
                <a:cs typeface="Arial"/>
              </a:rPr>
              <a:t>benchmark </a:t>
            </a:r>
            <a:r>
              <a:rPr lang="en-IN" spc="-55" dirty="0" smtClean="0">
                <a:cs typeface="Arial"/>
              </a:rPr>
              <a:t>backup </a:t>
            </a:r>
            <a:r>
              <a:rPr lang="en-IN" spc="-35" dirty="0" smtClean="0">
                <a:cs typeface="Arial"/>
              </a:rPr>
              <a:t>data </a:t>
            </a:r>
            <a:r>
              <a:rPr lang="en-IN" spc="-40" dirty="0" smtClean="0">
                <a:cs typeface="Arial"/>
              </a:rPr>
              <a:t>rates  </a:t>
            </a:r>
            <a:r>
              <a:rPr lang="en-IN" spc="-60" dirty="0" smtClean="0">
                <a:cs typeface="Arial"/>
              </a:rPr>
              <a:t>exceeding </a:t>
            </a:r>
            <a:r>
              <a:rPr lang="en-IN" spc="-45" dirty="0" smtClean="0">
                <a:cs typeface="Arial"/>
              </a:rPr>
              <a:t>one </a:t>
            </a:r>
            <a:r>
              <a:rPr lang="en-IN" spc="-20" dirty="0" smtClean="0">
                <a:cs typeface="Arial"/>
              </a:rPr>
              <a:t>terabyte </a:t>
            </a:r>
            <a:r>
              <a:rPr lang="en-IN" spc="-35" dirty="0" smtClean="0">
                <a:cs typeface="Arial"/>
              </a:rPr>
              <a:t>per</a:t>
            </a:r>
            <a:r>
              <a:rPr lang="en-IN" spc="-140" dirty="0" smtClean="0">
                <a:cs typeface="Arial"/>
              </a:rPr>
              <a:t> </a:t>
            </a:r>
            <a:r>
              <a:rPr lang="en-IN" spc="-25" dirty="0" smtClean="0">
                <a:cs typeface="Arial"/>
              </a:rPr>
              <a:t>hour.</a:t>
            </a:r>
            <a:endParaRPr lang="en-IN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sz="3200" b="1" spc="-150" dirty="0" smtClean="0">
                <a:cs typeface="Arial"/>
              </a:rPr>
              <a:t>The </a:t>
            </a:r>
            <a:r>
              <a:rPr lang="en-IN" sz="3200" b="1" spc="-145" dirty="0" smtClean="0">
                <a:cs typeface="Arial"/>
              </a:rPr>
              <a:t>Role </a:t>
            </a:r>
            <a:r>
              <a:rPr lang="en-IN" sz="3200" b="1" spc="-85" dirty="0" smtClean="0">
                <a:cs typeface="Arial"/>
              </a:rPr>
              <a:t>of </a:t>
            </a:r>
            <a:r>
              <a:rPr lang="en-IN" sz="3200" b="1" spc="-160" dirty="0" smtClean="0">
                <a:cs typeface="Arial"/>
              </a:rPr>
              <a:t>Back-up </a:t>
            </a:r>
            <a:r>
              <a:rPr lang="en-IN" sz="3200" b="1" spc="-105" dirty="0" smtClean="0">
                <a:cs typeface="Arial"/>
              </a:rPr>
              <a:t>in </a:t>
            </a:r>
            <a:r>
              <a:rPr lang="en-IN" sz="3200" b="1" spc="-95" dirty="0" smtClean="0">
                <a:cs typeface="Arial"/>
              </a:rPr>
              <a:t>Data </a:t>
            </a:r>
            <a:r>
              <a:rPr lang="en-IN" sz="3200" b="1" spc="-160" dirty="0" smtClean="0">
                <a:cs typeface="Arial"/>
              </a:rPr>
              <a:t>Recovery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500166" y="724103"/>
            <a:ext cx="7643834" cy="418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100" spc="-60" dirty="0" smtClean="0">
                <a:cs typeface="Arial"/>
              </a:rPr>
              <a:t>There </a:t>
            </a:r>
            <a:r>
              <a:rPr lang="en-IN" sz="1100" spc="-50" dirty="0" smtClean="0">
                <a:cs typeface="Arial"/>
              </a:rPr>
              <a:t>are </a:t>
            </a:r>
            <a:r>
              <a:rPr lang="en-IN" sz="1100" spc="-55" dirty="0" smtClean="0">
                <a:cs typeface="Arial"/>
              </a:rPr>
              <a:t>many </a:t>
            </a:r>
            <a:r>
              <a:rPr lang="en-IN" sz="1100" spc="-35" dirty="0" smtClean="0">
                <a:cs typeface="Arial"/>
              </a:rPr>
              <a:t>factors </a:t>
            </a:r>
            <a:r>
              <a:rPr lang="en-IN" sz="1100" dirty="0" smtClean="0">
                <a:cs typeface="Arial"/>
              </a:rPr>
              <a:t>that </a:t>
            </a:r>
            <a:r>
              <a:rPr lang="en-IN" sz="1100" spc="-20" dirty="0" smtClean="0">
                <a:cs typeface="Arial"/>
              </a:rPr>
              <a:t>affect </a:t>
            </a:r>
            <a:r>
              <a:rPr lang="en-IN" sz="1100" spc="-50" dirty="0" smtClean="0">
                <a:cs typeface="Arial"/>
              </a:rPr>
              <a:t>back-up. </a:t>
            </a:r>
            <a:r>
              <a:rPr lang="en-IN" sz="1100" spc="-65" dirty="0" smtClean="0">
                <a:cs typeface="Arial"/>
              </a:rPr>
              <a:t>For</a:t>
            </a:r>
            <a:r>
              <a:rPr lang="en-IN" sz="1100" spc="-220" dirty="0" smtClean="0">
                <a:cs typeface="Arial"/>
              </a:rPr>
              <a:t> </a:t>
            </a:r>
            <a:r>
              <a:rPr lang="en-IN" sz="1100" spc="-50" dirty="0" smtClean="0">
                <a:cs typeface="Arial"/>
              </a:rPr>
              <a:t>example:</a:t>
            </a:r>
            <a:endParaRPr lang="en-IN" sz="1100" dirty="0" smtClean="0">
              <a:cs typeface="Arial"/>
            </a:endParaRPr>
          </a:p>
          <a:p>
            <a:pPr marL="241300" marR="5715" indent="-228600">
              <a:lnSpc>
                <a:spcPct val="153600"/>
              </a:lnSpc>
              <a:spcBef>
                <a:spcPts val="9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100" b="1" spc="-90" dirty="0" smtClean="0">
                <a:cs typeface="Arial"/>
              </a:rPr>
              <a:t>Storage </a:t>
            </a:r>
            <a:r>
              <a:rPr lang="en-IN" sz="1100" b="1" spc="-114" dirty="0" smtClean="0">
                <a:cs typeface="Arial"/>
              </a:rPr>
              <a:t>costs </a:t>
            </a:r>
            <a:r>
              <a:rPr lang="en-IN" sz="1100" b="1" spc="-60" dirty="0" smtClean="0">
                <a:cs typeface="Arial"/>
              </a:rPr>
              <a:t>are </a:t>
            </a:r>
            <a:r>
              <a:rPr lang="en-IN" sz="1100" b="1" spc="-85" dirty="0" smtClean="0">
                <a:cs typeface="Arial"/>
              </a:rPr>
              <a:t>decreasing</a:t>
            </a:r>
            <a:r>
              <a:rPr lang="en-IN" sz="1100" spc="-85" dirty="0" smtClean="0">
                <a:cs typeface="Arial"/>
              </a:rPr>
              <a:t>: The </a:t>
            </a:r>
            <a:r>
              <a:rPr lang="en-IN" sz="1100" spc="-50" dirty="0" smtClean="0">
                <a:cs typeface="Arial"/>
              </a:rPr>
              <a:t>cost </a:t>
            </a:r>
            <a:r>
              <a:rPr lang="en-IN" sz="1100" spc="-35" dirty="0" smtClean="0">
                <a:cs typeface="Arial"/>
              </a:rPr>
              <a:t>per </a:t>
            </a:r>
            <a:r>
              <a:rPr lang="en-IN" sz="1100" spc="-50" dirty="0" smtClean="0">
                <a:cs typeface="Arial"/>
              </a:rPr>
              <a:t>megabyte </a:t>
            </a:r>
            <a:r>
              <a:rPr lang="en-IN" sz="1100" dirty="0" smtClean="0">
                <a:cs typeface="Arial"/>
              </a:rPr>
              <a:t>of </a:t>
            </a:r>
            <a:r>
              <a:rPr lang="en-IN" sz="1100" spc="-30" dirty="0" smtClean="0">
                <a:cs typeface="Arial"/>
              </a:rPr>
              <a:t>primary (online) </a:t>
            </a:r>
            <a:r>
              <a:rPr lang="en-IN" sz="1100" spc="-50" dirty="0" smtClean="0">
                <a:cs typeface="Arial"/>
              </a:rPr>
              <a:t>storage </a:t>
            </a:r>
            <a:r>
              <a:rPr lang="en-IN" sz="1100" spc="-80" dirty="0" smtClean="0">
                <a:cs typeface="Arial"/>
              </a:rPr>
              <a:t>has </a:t>
            </a:r>
            <a:r>
              <a:rPr lang="en-IN" sz="1100" spc="-25" dirty="0" smtClean="0">
                <a:cs typeface="Arial"/>
              </a:rPr>
              <a:t>fallen  </a:t>
            </a:r>
            <a:r>
              <a:rPr lang="en-IN" sz="1100" spc="-35" dirty="0" smtClean="0">
                <a:cs typeface="Arial"/>
              </a:rPr>
              <a:t>dramatically over </a:t>
            </a:r>
            <a:r>
              <a:rPr lang="en-IN" sz="1100" spc="-15" dirty="0" smtClean="0">
                <a:cs typeface="Arial"/>
              </a:rPr>
              <a:t>the </a:t>
            </a:r>
            <a:r>
              <a:rPr lang="en-IN" sz="1100" spc="-45" dirty="0" smtClean="0">
                <a:cs typeface="Arial"/>
              </a:rPr>
              <a:t>past </a:t>
            </a:r>
            <a:r>
              <a:rPr lang="en-IN" sz="1100" spc="-55" dirty="0" smtClean="0">
                <a:cs typeface="Arial"/>
              </a:rPr>
              <a:t>several </a:t>
            </a:r>
            <a:r>
              <a:rPr lang="en-IN" sz="1100" spc="-65" dirty="0" smtClean="0">
                <a:cs typeface="Arial"/>
              </a:rPr>
              <a:t>years </a:t>
            </a:r>
            <a:r>
              <a:rPr lang="en-IN" sz="1100" spc="-50" dirty="0" smtClean="0">
                <a:cs typeface="Arial"/>
              </a:rPr>
              <a:t>and </a:t>
            </a:r>
            <a:r>
              <a:rPr lang="en-IN" sz="1100" spc="-40" dirty="0" smtClean="0">
                <a:cs typeface="Arial"/>
              </a:rPr>
              <a:t>continues </a:t>
            </a:r>
            <a:r>
              <a:rPr lang="en-IN" sz="1100" spc="15" dirty="0" smtClean="0">
                <a:cs typeface="Arial"/>
              </a:rPr>
              <a:t>to</a:t>
            </a:r>
            <a:r>
              <a:rPr lang="en-IN" sz="1100" spc="-195" dirty="0" smtClean="0">
                <a:cs typeface="Arial"/>
              </a:rPr>
              <a:t> </a:t>
            </a:r>
            <a:r>
              <a:rPr lang="en-IN" sz="1100" spc="-35" dirty="0" smtClean="0">
                <a:cs typeface="Arial"/>
              </a:rPr>
              <a:t>do </a:t>
            </a:r>
            <a:r>
              <a:rPr lang="en-IN" sz="1100" spc="-80" dirty="0" smtClean="0">
                <a:cs typeface="Arial"/>
              </a:rPr>
              <a:t>so </a:t>
            </a:r>
            <a:r>
              <a:rPr lang="en-IN" sz="1100" spc="-105" dirty="0" smtClean="0">
                <a:cs typeface="Arial"/>
              </a:rPr>
              <a:t>as </a:t>
            </a:r>
            <a:r>
              <a:rPr lang="en-IN" sz="1100" spc="-55" dirty="0" smtClean="0">
                <a:cs typeface="Arial"/>
              </a:rPr>
              <a:t>disk </a:t>
            </a:r>
            <a:r>
              <a:rPr lang="en-IN" sz="1100" spc="-30" dirty="0" smtClean="0">
                <a:cs typeface="Arial"/>
              </a:rPr>
              <a:t>drive </a:t>
            </a:r>
            <a:r>
              <a:rPr lang="en-IN" sz="1100" spc="-40" dirty="0" smtClean="0">
                <a:cs typeface="Arial"/>
              </a:rPr>
              <a:t>technologies </a:t>
            </a:r>
            <a:r>
              <a:rPr lang="en-IN" sz="1100" spc="-60" dirty="0" smtClean="0">
                <a:cs typeface="Arial"/>
              </a:rPr>
              <a:t>advance.</a:t>
            </a:r>
            <a:endParaRPr lang="en-IN" sz="1100" dirty="0" smtClean="0">
              <a:cs typeface="Arial"/>
            </a:endParaRPr>
          </a:p>
          <a:p>
            <a:pPr marL="241300" marR="8255" indent="-228600">
              <a:lnSpc>
                <a:spcPct val="153600"/>
              </a:lnSpc>
              <a:spcBef>
                <a:spcPts val="9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100" b="1" spc="-114" dirty="0" smtClean="0">
                <a:cs typeface="Arial"/>
              </a:rPr>
              <a:t>Systems </a:t>
            </a:r>
            <a:r>
              <a:rPr lang="en-IN" sz="1100" b="1" spc="-80" dirty="0" smtClean="0">
                <a:cs typeface="Arial"/>
              </a:rPr>
              <a:t>have </a:t>
            </a:r>
            <a:r>
              <a:rPr lang="en-IN" sz="1100" b="1" spc="-35" dirty="0" smtClean="0">
                <a:cs typeface="Arial"/>
              </a:rPr>
              <a:t>to </a:t>
            </a:r>
            <a:r>
              <a:rPr lang="en-IN" sz="1100" b="1" spc="-75" dirty="0" smtClean="0">
                <a:cs typeface="Arial"/>
              </a:rPr>
              <a:t>be </a:t>
            </a:r>
            <a:r>
              <a:rPr lang="en-IN" sz="1100" b="1" spc="-65" dirty="0" smtClean="0">
                <a:cs typeface="Arial"/>
              </a:rPr>
              <a:t>on-line </a:t>
            </a:r>
            <a:r>
              <a:rPr lang="en-IN" sz="1100" b="1" spc="-80" dirty="0" smtClean="0">
                <a:cs typeface="Arial"/>
              </a:rPr>
              <a:t>continuously</a:t>
            </a:r>
            <a:r>
              <a:rPr lang="en-IN" sz="1100" spc="-80" dirty="0" smtClean="0">
                <a:cs typeface="Arial"/>
              </a:rPr>
              <a:t>: </a:t>
            </a:r>
            <a:r>
              <a:rPr lang="en-IN" sz="1100" spc="-85" dirty="0" smtClean="0">
                <a:cs typeface="Arial"/>
              </a:rPr>
              <a:t>Because </a:t>
            </a:r>
            <a:r>
              <a:rPr lang="en-IN" sz="1100" spc="-70" dirty="0" smtClean="0">
                <a:cs typeface="Arial"/>
              </a:rPr>
              <a:t>systems </a:t>
            </a:r>
            <a:r>
              <a:rPr lang="en-IN" sz="1100" spc="-35" dirty="0" smtClean="0">
                <a:cs typeface="Arial"/>
              </a:rPr>
              <a:t>must </a:t>
            </a:r>
            <a:r>
              <a:rPr lang="en-IN" sz="1100" spc="-60" dirty="0" smtClean="0">
                <a:cs typeface="Arial"/>
              </a:rPr>
              <a:t>be </a:t>
            </a:r>
            <a:r>
              <a:rPr lang="en-IN" sz="1100" spc="-35" dirty="0" smtClean="0">
                <a:cs typeface="Arial"/>
              </a:rPr>
              <a:t>continuously </a:t>
            </a:r>
            <a:r>
              <a:rPr lang="en-IN" sz="1100" spc="-30" dirty="0" smtClean="0">
                <a:cs typeface="Arial"/>
              </a:rPr>
              <a:t>online, </a:t>
            </a:r>
            <a:r>
              <a:rPr lang="en-IN" sz="1100" spc="-15" dirty="0" smtClean="0">
                <a:cs typeface="Arial"/>
              </a:rPr>
              <a:t>the  </a:t>
            </a:r>
            <a:r>
              <a:rPr lang="en-IN" sz="1100" spc="-35" dirty="0" smtClean="0">
                <a:cs typeface="Arial"/>
              </a:rPr>
              <a:t>dilemma</a:t>
            </a:r>
            <a:r>
              <a:rPr lang="en-IN" sz="1100" spc="-60" dirty="0" smtClean="0">
                <a:cs typeface="Arial"/>
              </a:rPr>
              <a:t> </a:t>
            </a:r>
            <a:r>
              <a:rPr lang="en-IN" sz="1100" spc="-65" dirty="0" smtClean="0">
                <a:cs typeface="Arial"/>
              </a:rPr>
              <a:t>becomes</a:t>
            </a:r>
            <a:r>
              <a:rPr lang="en-IN" sz="1100" spc="-70" dirty="0" smtClean="0">
                <a:cs typeface="Arial"/>
              </a:rPr>
              <a:t> </a:t>
            </a:r>
            <a:r>
              <a:rPr lang="en-IN" sz="1100" dirty="0" smtClean="0">
                <a:cs typeface="Arial"/>
              </a:rPr>
              <a:t>that</a:t>
            </a:r>
            <a:r>
              <a:rPr lang="en-IN" sz="1100" spc="-70" dirty="0" smtClean="0">
                <a:cs typeface="Arial"/>
              </a:rPr>
              <a:t> </a:t>
            </a:r>
            <a:r>
              <a:rPr lang="en-IN" sz="1100" spc="-40" dirty="0" smtClean="0">
                <a:cs typeface="Arial"/>
              </a:rPr>
              <a:t>you</a:t>
            </a:r>
            <a:r>
              <a:rPr lang="en-IN" sz="1100" spc="-75" dirty="0" smtClean="0">
                <a:cs typeface="Arial"/>
              </a:rPr>
              <a:t> </a:t>
            </a:r>
            <a:r>
              <a:rPr lang="en-IN" sz="1100" spc="-70" dirty="0" smtClean="0">
                <a:cs typeface="Arial"/>
              </a:rPr>
              <a:t>can</a:t>
            </a:r>
            <a:r>
              <a:rPr lang="en-IN" sz="1100" spc="-65" dirty="0" smtClean="0">
                <a:cs typeface="Arial"/>
              </a:rPr>
              <a:t> </a:t>
            </a:r>
            <a:r>
              <a:rPr lang="en-IN" sz="1100" spc="-35" dirty="0" smtClean="0">
                <a:cs typeface="Arial"/>
              </a:rPr>
              <a:t>no</a:t>
            </a:r>
            <a:r>
              <a:rPr lang="en-IN" sz="1100" spc="-55" dirty="0" smtClean="0">
                <a:cs typeface="Arial"/>
              </a:rPr>
              <a:t> </a:t>
            </a:r>
            <a:r>
              <a:rPr lang="en-IN" sz="1100" spc="-35" dirty="0" smtClean="0">
                <a:cs typeface="Arial"/>
              </a:rPr>
              <a:t>longer</a:t>
            </a:r>
            <a:r>
              <a:rPr lang="en-IN" sz="1100" spc="-65" dirty="0" smtClean="0">
                <a:cs typeface="Arial"/>
              </a:rPr>
              <a:t> </a:t>
            </a:r>
            <a:r>
              <a:rPr lang="en-IN" sz="1100" spc="-35" dirty="0" smtClean="0">
                <a:cs typeface="Arial"/>
              </a:rPr>
              <a:t>take</a:t>
            </a:r>
            <a:r>
              <a:rPr lang="en-IN" sz="1100" spc="-55" dirty="0" smtClean="0">
                <a:cs typeface="Arial"/>
              </a:rPr>
              <a:t> </a:t>
            </a:r>
            <a:r>
              <a:rPr lang="en-IN" sz="1100" spc="-30" dirty="0" smtClean="0">
                <a:cs typeface="Arial"/>
              </a:rPr>
              <a:t>files</a:t>
            </a:r>
            <a:r>
              <a:rPr lang="en-IN" sz="1100" spc="-65" dirty="0" smtClean="0">
                <a:cs typeface="Arial"/>
              </a:rPr>
              <a:t> </a:t>
            </a:r>
            <a:r>
              <a:rPr lang="en-IN" sz="1100" spc="-10" dirty="0" smtClean="0">
                <a:cs typeface="Arial"/>
              </a:rPr>
              <a:t>offline</a:t>
            </a:r>
            <a:r>
              <a:rPr lang="en-IN" sz="1100" spc="-55" dirty="0" smtClean="0">
                <a:cs typeface="Arial"/>
              </a:rPr>
              <a:t> </a:t>
            </a:r>
            <a:r>
              <a:rPr lang="en-IN" sz="1100" spc="-40" dirty="0" smtClean="0">
                <a:cs typeface="Arial"/>
              </a:rPr>
              <a:t>long</a:t>
            </a:r>
            <a:r>
              <a:rPr lang="en-IN" sz="1100" spc="-65" dirty="0" smtClean="0">
                <a:cs typeface="Arial"/>
              </a:rPr>
              <a:t> </a:t>
            </a:r>
            <a:r>
              <a:rPr lang="en-IN" sz="1100" spc="-55" dirty="0" smtClean="0">
                <a:cs typeface="Arial"/>
              </a:rPr>
              <a:t>enough</a:t>
            </a:r>
            <a:r>
              <a:rPr lang="en-IN" sz="1100" spc="-60" dirty="0" smtClean="0">
                <a:cs typeface="Arial"/>
              </a:rPr>
              <a:t> </a:t>
            </a:r>
            <a:r>
              <a:rPr lang="en-IN" sz="1100" spc="10" dirty="0" smtClean="0">
                <a:cs typeface="Arial"/>
              </a:rPr>
              <a:t>to</a:t>
            </a:r>
            <a:r>
              <a:rPr lang="en-IN" sz="1100" spc="-55" dirty="0" smtClean="0">
                <a:cs typeface="Arial"/>
              </a:rPr>
              <a:t> </a:t>
            </a:r>
            <a:r>
              <a:rPr lang="en-IN" sz="1100" spc="-20" dirty="0" smtClean="0">
                <a:cs typeface="Arial"/>
              </a:rPr>
              <a:t>perform</a:t>
            </a:r>
            <a:r>
              <a:rPr lang="en-IN" sz="1100" spc="-55" dirty="0" smtClean="0">
                <a:cs typeface="Arial"/>
              </a:rPr>
              <a:t> backup.</a:t>
            </a:r>
            <a:endParaRPr lang="en-IN" sz="1100" dirty="0" smtClean="0">
              <a:cs typeface="Arial"/>
            </a:endParaRPr>
          </a:p>
          <a:p>
            <a:pPr marL="241300" marR="99695" indent="-228600">
              <a:lnSpc>
                <a:spcPct val="153600"/>
              </a:lnSpc>
              <a:spcBef>
                <a:spcPts val="969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100" b="1" spc="-90" dirty="0" smtClean="0">
                <a:cs typeface="Arial"/>
              </a:rPr>
              <a:t>The </a:t>
            </a:r>
            <a:r>
              <a:rPr lang="en-IN" sz="1100" b="1" spc="-55" dirty="0" smtClean="0">
                <a:cs typeface="Arial"/>
              </a:rPr>
              <a:t>role of </a:t>
            </a:r>
            <a:r>
              <a:rPr lang="en-IN" sz="1100" b="1" spc="-100" dirty="0" smtClean="0">
                <a:cs typeface="Arial"/>
              </a:rPr>
              <a:t>Back-up </a:t>
            </a:r>
            <a:r>
              <a:rPr lang="en-IN" sz="1100" b="1" spc="-110" dirty="0" smtClean="0">
                <a:cs typeface="Arial"/>
              </a:rPr>
              <a:t>has </a:t>
            </a:r>
            <a:r>
              <a:rPr lang="en-IN" sz="1100" b="1" spc="-90" dirty="0" smtClean="0">
                <a:cs typeface="Arial"/>
              </a:rPr>
              <a:t>changed</a:t>
            </a:r>
            <a:r>
              <a:rPr lang="en-IN" sz="1100" spc="-90" dirty="0" smtClean="0">
                <a:cs typeface="Arial"/>
              </a:rPr>
              <a:t>: </a:t>
            </a:r>
            <a:r>
              <a:rPr lang="en-IN" sz="1100" spc="-80" dirty="0" smtClean="0">
                <a:cs typeface="Arial"/>
              </a:rPr>
              <a:t>The </a:t>
            </a:r>
            <a:r>
              <a:rPr lang="en-IN" sz="1100" spc="-20" dirty="0" smtClean="0">
                <a:cs typeface="Arial"/>
              </a:rPr>
              <a:t>role </a:t>
            </a:r>
            <a:r>
              <a:rPr lang="en-IN" sz="1100" dirty="0" smtClean="0">
                <a:cs typeface="Arial"/>
              </a:rPr>
              <a:t>of </a:t>
            </a:r>
            <a:r>
              <a:rPr lang="en-IN" sz="1100" spc="-60" dirty="0" smtClean="0">
                <a:cs typeface="Arial"/>
              </a:rPr>
              <a:t>backup </a:t>
            </a:r>
            <a:r>
              <a:rPr lang="en-IN" sz="1100" spc="-25" dirty="0" smtClean="0">
                <a:cs typeface="Arial"/>
              </a:rPr>
              <a:t>now </a:t>
            </a:r>
            <a:r>
              <a:rPr lang="en-IN" sz="1100" spc="-45" dirty="0" smtClean="0">
                <a:cs typeface="Arial"/>
              </a:rPr>
              <a:t>includes </a:t>
            </a:r>
            <a:r>
              <a:rPr lang="en-IN" sz="1100" spc="-15" dirty="0" smtClean="0">
                <a:cs typeface="Arial"/>
              </a:rPr>
              <a:t>the </a:t>
            </a:r>
            <a:r>
              <a:rPr lang="en-IN" sz="1100" spc="-30" dirty="0" smtClean="0">
                <a:cs typeface="Arial"/>
              </a:rPr>
              <a:t>responsibility </a:t>
            </a:r>
            <a:r>
              <a:rPr lang="en-IN" sz="1100" dirty="0" smtClean="0">
                <a:cs typeface="Arial"/>
              </a:rPr>
              <a:t>for </a:t>
            </a:r>
            <a:r>
              <a:rPr lang="en-IN" sz="1100" spc="-40" dirty="0" smtClean="0">
                <a:cs typeface="Arial"/>
              </a:rPr>
              <a:t>recovering  </a:t>
            </a:r>
            <a:r>
              <a:rPr lang="en-IN" sz="1100" spc="-55" dirty="0" smtClean="0">
                <a:cs typeface="Arial"/>
              </a:rPr>
              <a:t>user </a:t>
            </a:r>
            <a:r>
              <a:rPr lang="en-IN" sz="1100" spc="-30" dirty="0" smtClean="0">
                <a:cs typeface="Arial"/>
              </a:rPr>
              <a:t>errors </a:t>
            </a:r>
            <a:r>
              <a:rPr lang="en-IN" sz="1100" spc="-50" dirty="0" smtClean="0">
                <a:cs typeface="Arial"/>
              </a:rPr>
              <a:t>and </a:t>
            </a:r>
            <a:r>
              <a:rPr lang="en-IN" sz="1100" spc="-45" dirty="0" smtClean="0">
                <a:cs typeface="Arial"/>
              </a:rPr>
              <a:t>ensuring </a:t>
            </a:r>
            <a:r>
              <a:rPr lang="en-IN" sz="1100" spc="-5" dirty="0" smtClean="0">
                <a:cs typeface="Arial"/>
              </a:rPr>
              <a:t>that </a:t>
            </a:r>
            <a:r>
              <a:rPr lang="en-IN" sz="1100" spc="-50" dirty="0" smtClean="0">
                <a:cs typeface="Arial"/>
              </a:rPr>
              <a:t>good </a:t>
            </a:r>
            <a:r>
              <a:rPr lang="en-IN" sz="1100" spc="-40" dirty="0" smtClean="0">
                <a:cs typeface="Arial"/>
              </a:rPr>
              <a:t>data </a:t>
            </a:r>
            <a:r>
              <a:rPr lang="en-IN" sz="1100" spc="-85" dirty="0" smtClean="0">
                <a:cs typeface="Arial"/>
              </a:rPr>
              <a:t>has </a:t>
            </a:r>
            <a:r>
              <a:rPr lang="en-IN" sz="1100" spc="-55" dirty="0" smtClean="0">
                <a:cs typeface="Arial"/>
              </a:rPr>
              <a:t>been </a:t>
            </a:r>
            <a:r>
              <a:rPr lang="en-IN" sz="1100" spc="-80" dirty="0" smtClean="0">
                <a:cs typeface="Arial"/>
              </a:rPr>
              <a:t>saved </a:t>
            </a:r>
            <a:r>
              <a:rPr lang="en-IN" sz="1100" spc="-50" dirty="0" smtClean="0">
                <a:cs typeface="Arial"/>
              </a:rPr>
              <a:t>and </a:t>
            </a:r>
            <a:r>
              <a:rPr lang="en-IN" sz="1100" spc="-70" dirty="0" smtClean="0">
                <a:cs typeface="Arial"/>
              </a:rPr>
              <a:t>can </a:t>
            </a:r>
            <a:r>
              <a:rPr lang="en-IN" sz="1100" spc="-35" dirty="0" smtClean="0">
                <a:cs typeface="Arial"/>
              </a:rPr>
              <a:t>quickly </a:t>
            </a:r>
            <a:r>
              <a:rPr lang="en-IN" sz="1100" spc="-50" dirty="0" smtClean="0">
                <a:cs typeface="Arial"/>
              </a:rPr>
              <a:t>be</a:t>
            </a:r>
            <a:r>
              <a:rPr lang="en-IN" sz="1100" spc="-210" dirty="0" smtClean="0">
                <a:cs typeface="Arial"/>
              </a:rPr>
              <a:t> </a:t>
            </a:r>
            <a:r>
              <a:rPr lang="en-IN" sz="1100" spc="-35" dirty="0" smtClean="0">
                <a:cs typeface="Arial"/>
              </a:rPr>
              <a:t>restored.</a:t>
            </a:r>
            <a:endParaRPr lang="en-IN" sz="11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16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400" b="1" spc="-105" dirty="0" smtClean="0">
                <a:cs typeface="Arial"/>
              </a:rPr>
              <a:t>C</a:t>
            </a:r>
            <a:r>
              <a:rPr lang="en-IN" sz="1100" b="1" spc="-105" dirty="0" smtClean="0">
                <a:cs typeface="Arial"/>
              </a:rPr>
              <a:t>ONVENTIONAL </a:t>
            </a:r>
            <a:r>
              <a:rPr lang="en-IN" sz="1400" b="1" spc="-145" dirty="0" smtClean="0">
                <a:cs typeface="Arial"/>
              </a:rPr>
              <a:t>T</a:t>
            </a:r>
            <a:r>
              <a:rPr lang="en-IN" sz="1100" b="1" spc="-145" dirty="0" smtClean="0">
                <a:cs typeface="Arial"/>
              </a:rPr>
              <a:t>APE </a:t>
            </a:r>
            <a:r>
              <a:rPr lang="en-IN" sz="1400" b="1" spc="-130" dirty="0" smtClean="0">
                <a:cs typeface="Arial"/>
              </a:rPr>
              <a:t>B</a:t>
            </a:r>
            <a:r>
              <a:rPr lang="en-IN" sz="1100" b="1" spc="-130" dirty="0" smtClean="0">
                <a:cs typeface="Arial"/>
              </a:rPr>
              <a:t>ACK</a:t>
            </a:r>
            <a:r>
              <a:rPr lang="en-IN" sz="1400" b="1" spc="-130" dirty="0" smtClean="0">
                <a:cs typeface="Arial"/>
              </a:rPr>
              <a:t>-</a:t>
            </a:r>
            <a:r>
              <a:rPr lang="en-IN" sz="1100" b="1" spc="-130" dirty="0" smtClean="0">
                <a:cs typeface="Arial"/>
              </a:rPr>
              <a:t>UP </a:t>
            </a:r>
            <a:r>
              <a:rPr lang="en-IN" sz="1100" b="1" spc="-30" dirty="0" smtClean="0">
                <a:cs typeface="Arial"/>
              </a:rPr>
              <a:t>IN </a:t>
            </a:r>
            <a:r>
              <a:rPr lang="en-IN" sz="1400" b="1" spc="-114" dirty="0" smtClean="0">
                <a:cs typeface="Arial"/>
              </a:rPr>
              <a:t>T</a:t>
            </a:r>
            <a:r>
              <a:rPr lang="en-IN" sz="1100" b="1" spc="-114" dirty="0" smtClean="0">
                <a:cs typeface="Arial"/>
              </a:rPr>
              <a:t>ODAY</a:t>
            </a:r>
            <a:r>
              <a:rPr lang="en-IN" sz="1400" b="1" spc="-114" dirty="0" smtClean="0">
                <a:cs typeface="Arial"/>
              </a:rPr>
              <a:t>’</a:t>
            </a:r>
            <a:r>
              <a:rPr lang="en-IN" sz="1100" b="1" spc="-114" dirty="0" smtClean="0">
                <a:cs typeface="Arial"/>
              </a:rPr>
              <a:t>S</a:t>
            </a:r>
            <a:r>
              <a:rPr lang="en-IN" sz="1100" b="1" spc="-165" dirty="0" smtClean="0">
                <a:cs typeface="Arial"/>
              </a:rPr>
              <a:t> </a:t>
            </a:r>
            <a:r>
              <a:rPr lang="en-IN" sz="1400" b="1" spc="-110" dirty="0" smtClean="0">
                <a:cs typeface="Arial"/>
              </a:rPr>
              <a:t>M</a:t>
            </a:r>
            <a:r>
              <a:rPr lang="en-IN" sz="1100" b="1" spc="-110" dirty="0" smtClean="0">
                <a:cs typeface="Arial"/>
              </a:rPr>
              <a:t>ARKET</a:t>
            </a:r>
            <a:endParaRPr lang="en-IN" sz="1100" dirty="0" smtClean="0">
              <a:cs typeface="Arial"/>
            </a:endParaRPr>
          </a:p>
          <a:p>
            <a:pPr marL="241300" marR="5080" indent="-228600" algn="just">
              <a:lnSpc>
                <a:spcPct val="153100"/>
              </a:lnSpc>
              <a:spcBef>
                <a:spcPts val="570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IN" sz="1100" spc="-95" dirty="0" smtClean="0">
                <a:cs typeface="Arial"/>
              </a:rPr>
              <a:t>A </a:t>
            </a:r>
            <a:r>
              <a:rPr lang="en-IN" sz="1100" spc="-25" dirty="0" smtClean="0">
                <a:cs typeface="Arial"/>
              </a:rPr>
              <a:t>typical </a:t>
            </a:r>
            <a:r>
              <a:rPr lang="en-IN" sz="1100" spc="-35" dirty="0" smtClean="0">
                <a:cs typeface="Arial"/>
              </a:rPr>
              <a:t>tape </a:t>
            </a:r>
            <a:r>
              <a:rPr lang="en-IN" sz="1100" spc="-50" dirty="0" smtClean="0">
                <a:cs typeface="Arial"/>
              </a:rPr>
              <a:t>management </a:t>
            </a:r>
            <a:r>
              <a:rPr lang="en-IN" sz="1100" spc="-60" dirty="0" smtClean="0">
                <a:cs typeface="Arial"/>
              </a:rPr>
              <a:t>system consists </a:t>
            </a:r>
            <a:r>
              <a:rPr lang="en-IN" sz="1100" dirty="0" smtClean="0">
                <a:cs typeface="Arial"/>
              </a:rPr>
              <a:t>of </a:t>
            </a:r>
            <a:r>
              <a:rPr lang="en-IN" sz="1100" spc="-85" dirty="0" smtClean="0">
                <a:cs typeface="Arial"/>
              </a:rPr>
              <a:t>a </a:t>
            </a:r>
            <a:r>
              <a:rPr lang="en-IN" sz="1100" spc="-40" dirty="0" smtClean="0">
                <a:cs typeface="Arial"/>
              </a:rPr>
              <a:t>dedicated </a:t>
            </a:r>
            <a:r>
              <a:rPr lang="en-IN" sz="1100" spc="-20" dirty="0" smtClean="0">
                <a:cs typeface="Arial"/>
              </a:rPr>
              <a:t>workstation </a:t>
            </a:r>
            <a:r>
              <a:rPr lang="en-IN" sz="1100" spc="5" dirty="0" smtClean="0">
                <a:cs typeface="Arial"/>
              </a:rPr>
              <a:t>with </a:t>
            </a:r>
            <a:r>
              <a:rPr lang="en-IN" sz="1100" spc="-10" dirty="0" smtClean="0">
                <a:cs typeface="Arial"/>
              </a:rPr>
              <a:t>the </a:t>
            </a:r>
            <a:r>
              <a:rPr lang="en-IN" sz="1100" spc="-15" dirty="0" smtClean="0">
                <a:cs typeface="Arial"/>
              </a:rPr>
              <a:t>front-end  </a:t>
            </a:r>
            <a:r>
              <a:rPr lang="en-IN" sz="1100" spc="-25" dirty="0" smtClean="0">
                <a:cs typeface="Arial"/>
              </a:rPr>
              <a:t>interfaced </a:t>
            </a:r>
            <a:r>
              <a:rPr lang="en-IN" sz="1100" spc="10" dirty="0" smtClean="0">
                <a:cs typeface="Arial"/>
              </a:rPr>
              <a:t>to </a:t>
            </a:r>
            <a:r>
              <a:rPr lang="en-IN" sz="1100" spc="-10" dirty="0" smtClean="0">
                <a:cs typeface="Arial"/>
              </a:rPr>
              <a:t>the </a:t>
            </a:r>
            <a:r>
              <a:rPr lang="en-IN" sz="1100" spc="-20" dirty="0" smtClean="0">
                <a:cs typeface="Arial"/>
              </a:rPr>
              <a:t>network </a:t>
            </a:r>
            <a:r>
              <a:rPr lang="en-IN" sz="1100" spc="-55" dirty="0" smtClean="0">
                <a:cs typeface="Arial"/>
              </a:rPr>
              <a:t>and </a:t>
            </a:r>
            <a:r>
              <a:rPr lang="en-IN" sz="1100" spc="-10" dirty="0" smtClean="0">
                <a:cs typeface="Arial"/>
              </a:rPr>
              <a:t>the </a:t>
            </a:r>
            <a:r>
              <a:rPr lang="en-IN" sz="1100" spc="-55" dirty="0" smtClean="0">
                <a:cs typeface="Arial"/>
              </a:rPr>
              <a:t>back-end </a:t>
            </a:r>
            <a:r>
              <a:rPr lang="en-IN" sz="1100" spc="-25" dirty="0" smtClean="0">
                <a:cs typeface="Arial"/>
              </a:rPr>
              <a:t>controlling </a:t>
            </a:r>
            <a:r>
              <a:rPr lang="en-IN" sz="1100" spc="-85" dirty="0" smtClean="0">
                <a:cs typeface="Arial"/>
              </a:rPr>
              <a:t>a </a:t>
            </a:r>
            <a:r>
              <a:rPr lang="en-IN" sz="1100" spc="-25" dirty="0" smtClean="0">
                <a:cs typeface="Arial"/>
              </a:rPr>
              <a:t>repository </a:t>
            </a:r>
            <a:r>
              <a:rPr lang="en-IN" sz="1100" dirty="0" smtClean="0">
                <a:cs typeface="Arial"/>
              </a:rPr>
              <a:t>of </a:t>
            </a:r>
            <a:r>
              <a:rPr lang="en-IN" sz="1100" spc="-30" dirty="0" smtClean="0">
                <a:cs typeface="Arial"/>
              </a:rPr>
              <a:t>tape </a:t>
            </a:r>
            <a:r>
              <a:rPr lang="en-IN" sz="1100" spc="-60" dirty="0" smtClean="0">
                <a:cs typeface="Arial"/>
              </a:rPr>
              <a:t>devices. </a:t>
            </a:r>
            <a:r>
              <a:rPr lang="en-IN" sz="1100" spc="-80" dirty="0" smtClean="0">
                <a:cs typeface="Arial"/>
              </a:rPr>
              <a:t>The </a:t>
            </a:r>
            <a:r>
              <a:rPr lang="en-IN" sz="1100" spc="-45" dirty="0" smtClean="0">
                <a:cs typeface="Arial"/>
              </a:rPr>
              <a:t>media  </a:t>
            </a:r>
            <a:r>
              <a:rPr lang="en-IN" sz="1100" spc="-50" dirty="0" smtClean="0">
                <a:cs typeface="Arial"/>
              </a:rPr>
              <a:t>server </a:t>
            </a:r>
            <a:r>
              <a:rPr lang="en-IN" sz="1100" spc="-45" dirty="0" smtClean="0">
                <a:cs typeface="Arial"/>
              </a:rPr>
              <a:t>runs </a:t>
            </a:r>
            <a:r>
              <a:rPr lang="en-IN" sz="1100" spc="-30" dirty="0" smtClean="0">
                <a:cs typeface="Arial"/>
              </a:rPr>
              <a:t>tape </a:t>
            </a:r>
            <a:r>
              <a:rPr lang="en-IN" sz="1100" spc="-50" dirty="0" smtClean="0">
                <a:cs typeface="Arial"/>
              </a:rPr>
              <a:t>management </a:t>
            </a:r>
            <a:r>
              <a:rPr lang="en-IN" sz="1100" spc="-30" dirty="0" smtClean="0">
                <a:cs typeface="Arial"/>
              </a:rPr>
              <a:t>software. </a:t>
            </a:r>
            <a:r>
              <a:rPr lang="en-IN" sz="1100" spc="15" dirty="0" smtClean="0">
                <a:cs typeface="Arial"/>
              </a:rPr>
              <a:t>It </a:t>
            </a:r>
            <a:r>
              <a:rPr lang="en-IN" sz="1100" spc="-70" dirty="0" smtClean="0">
                <a:cs typeface="Arial"/>
              </a:rPr>
              <a:t>can </a:t>
            </a:r>
            <a:r>
              <a:rPr lang="en-IN" sz="1100" spc="-30" dirty="0" smtClean="0">
                <a:cs typeface="Arial"/>
              </a:rPr>
              <a:t>administer </a:t>
            </a:r>
            <a:r>
              <a:rPr lang="en-IN" sz="1100" spc="-55" dirty="0" smtClean="0">
                <a:cs typeface="Arial"/>
              </a:rPr>
              <a:t>backup </a:t>
            </a:r>
            <a:r>
              <a:rPr lang="en-IN" sz="1100" spc="-60" dirty="0" smtClean="0">
                <a:cs typeface="Arial"/>
              </a:rPr>
              <a:t>devices </a:t>
            </a:r>
            <a:r>
              <a:rPr lang="en-IN" sz="1100" spc="-20" dirty="0" smtClean="0">
                <a:cs typeface="Arial"/>
              </a:rPr>
              <a:t>throughout </a:t>
            </a:r>
            <a:r>
              <a:rPr lang="en-IN" sz="1100" spc="-60" dirty="0" smtClean="0">
                <a:cs typeface="Arial"/>
              </a:rPr>
              <a:t>an </a:t>
            </a:r>
            <a:r>
              <a:rPr lang="en-IN" sz="1100" spc="-30" dirty="0" smtClean="0">
                <a:cs typeface="Arial"/>
              </a:rPr>
              <a:t>enterprise  </a:t>
            </a:r>
            <a:r>
              <a:rPr lang="en-IN" sz="1100" spc="-55" dirty="0" smtClean="0">
                <a:cs typeface="Arial"/>
              </a:rPr>
              <a:t>and </a:t>
            </a:r>
            <a:r>
              <a:rPr lang="en-IN" sz="1100" spc="-70" dirty="0" smtClean="0">
                <a:cs typeface="Arial"/>
              </a:rPr>
              <a:t>can </a:t>
            </a:r>
            <a:r>
              <a:rPr lang="en-IN" sz="1100" spc="-15" dirty="0" smtClean="0">
                <a:cs typeface="Arial"/>
              </a:rPr>
              <a:t>run </a:t>
            </a:r>
            <a:r>
              <a:rPr lang="en-IN" sz="1100" spc="-35" dirty="0" smtClean="0">
                <a:cs typeface="Arial"/>
              </a:rPr>
              <a:t>continuous parallel </a:t>
            </a:r>
            <a:r>
              <a:rPr lang="en-IN" sz="1100" spc="-70" dirty="0" smtClean="0">
                <a:cs typeface="Arial"/>
              </a:rPr>
              <a:t>backups </a:t>
            </a:r>
            <a:r>
              <a:rPr lang="en-IN" sz="1100" spc="-50" dirty="0" smtClean="0">
                <a:cs typeface="Arial"/>
              </a:rPr>
              <a:t>and</a:t>
            </a:r>
            <a:r>
              <a:rPr lang="en-IN" sz="1100" spc="-155" dirty="0" smtClean="0">
                <a:cs typeface="Arial"/>
              </a:rPr>
              <a:t> </a:t>
            </a:r>
            <a:r>
              <a:rPr lang="en-IN" sz="1100" spc="-40" dirty="0" smtClean="0">
                <a:cs typeface="Arial"/>
              </a:rPr>
              <a:t>restores.</a:t>
            </a:r>
            <a:endParaRPr lang="en-IN" sz="11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"/>
            </a:pPr>
            <a:endParaRPr lang="en-IN" sz="1000" dirty="0" smtClean="0">
              <a:latin typeface="Times New Roman"/>
              <a:cs typeface="Times New Roman"/>
            </a:endParaRPr>
          </a:p>
          <a:p>
            <a:pPr marL="241300" marR="6985" indent="-228600" algn="just">
              <a:lnSpc>
                <a:spcPct val="152700"/>
              </a:lnSpc>
              <a:spcBef>
                <a:spcPts val="5"/>
              </a:spcBef>
              <a:buSzPct val="127272"/>
              <a:buFont typeface="Wingdings"/>
              <a:buChar char=""/>
              <a:tabLst>
                <a:tab pos="241300" algn="l"/>
              </a:tabLst>
            </a:pPr>
            <a:r>
              <a:rPr lang="en-IN" sz="1100" spc="-65" dirty="0" smtClean="0">
                <a:cs typeface="Arial"/>
              </a:rPr>
              <a:t>An </a:t>
            </a:r>
            <a:r>
              <a:rPr lang="en-IN" sz="1100" spc="-20" dirty="0" smtClean="0">
                <a:cs typeface="Arial"/>
              </a:rPr>
              <a:t>alternative </a:t>
            </a:r>
            <a:r>
              <a:rPr lang="en-IN" sz="1100" spc="10" dirty="0" smtClean="0">
                <a:cs typeface="Arial"/>
              </a:rPr>
              <a:t>to </a:t>
            </a:r>
            <a:r>
              <a:rPr lang="en-IN" sz="1100" spc="-30" dirty="0" smtClean="0">
                <a:cs typeface="Arial"/>
              </a:rPr>
              <a:t>tape </a:t>
            </a:r>
            <a:r>
              <a:rPr lang="en-IN" sz="1100" spc="-55" dirty="0" smtClean="0">
                <a:cs typeface="Arial"/>
              </a:rPr>
              <a:t>backup is </a:t>
            </a:r>
            <a:r>
              <a:rPr lang="en-IN" sz="1100" spc="15" dirty="0" smtClean="0">
                <a:cs typeface="Arial"/>
              </a:rPr>
              <a:t>to </a:t>
            </a:r>
            <a:r>
              <a:rPr lang="en-IN" sz="1100" spc="-50" dirty="0" smtClean="0">
                <a:cs typeface="Arial"/>
              </a:rPr>
              <a:t>physically </a:t>
            </a:r>
            <a:r>
              <a:rPr lang="en-IN" sz="1100" spc="-30" dirty="0" smtClean="0">
                <a:cs typeface="Arial"/>
              </a:rPr>
              <a:t>replicate </a:t>
            </a:r>
            <a:r>
              <a:rPr lang="en-IN" sz="1100" spc="-5" dirty="0" smtClean="0">
                <a:cs typeface="Arial"/>
              </a:rPr>
              <a:t>or </a:t>
            </a:r>
            <a:r>
              <a:rPr lang="en-IN" sz="1100" dirty="0" smtClean="0">
                <a:cs typeface="Arial"/>
              </a:rPr>
              <a:t>mirror </a:t>
            </a:r>
            <a:r>
              <a:rPr lang="en-IN" sz="1100" spc="-25" dirty="0" smtClean="0">
                <a:cs typeface="Arial"/>
              </a:rPr>
              <a:t>all </a:t>
            </a:r>
            <a:r>
              <a:rPr lang="en-IN" sz="1100" spc="-35" dirty="0" smtClean="0">
                <a:cs typeface="Arial"/>
              </a:rPr>
              <a:t>data </a:t>
            </a:r>
            <a:r>
              <a:rPr lang="en-IN" sz="1100" spc="-55" dirty="0" smtClean="0">
                <a:cs typeface="Arial"/>
              </a:rPr>
              <a:t>and keep </a:t>
            </a:r>
            <a:r>
              <a:rPr lang="en-IN" sz="1100" spc="5" dirty="0" smtClean="0">
                <a:cs typeface="Arial"/>
              </a:rPr>
              <a:t>two </a:t>
            </a:r>
            <a:r>
              <a:rPr lang="en-IN" sz="1100" spc="-60" dirty="0" smtClean="0">
                <a:cs typeface="Arial"/>
              </a:rPr>
              <a:t>copies </a:t>
            </a:r>
            <a:r>
              <a:rPr lang="en-IN" sz="1100" spc="-30" dirty="0" smtClean="0">
                <a:cs typeface="Arial"/>
              </a:rPr>
              <a:t>online  </a:t>
            </a:r>
            <a:r>
              <a:rPr lang="en-IN" sz="1100" spc="-10" dirty="0" smtClean="0">
                <a:cs typeface="Arial"/>
              </a:rPr>
              <a:t>at </a:t>
            </a:r>
            <a:r>
              <a:rPr lang="en-IN" sz="1100" spc="-25" dirty="0" smtClean="0">
                <a:cs typeface="Arial"/>
              </a:rPr>
              <a:t>all </a:t>
            </a:r>
            <a:r>
              <a:rPr lang="en-IN" sz="1100" spc="-30" dirty="0" smtClean="0">
                <a:cs typeface="Arial"/>
              </a:rPr>
              <a:t>times. </a:t>
            </a:r>
            <a:r>
              <a:rPr lang="en-IN" sz="1100" spc="-80" dirty="0" smtClean="0">
                <a:cs typeface="Arial"/>
              </a:rPr>
              <a:t>The </a:t>
            </a:r>
            <a:r>
              <a:rPr lang="en-IN" sz="1100" spc="-55" dirty="0" smtClean="0">
                <a:cs typeface="Arial"/>
              </a:rPr>
              <a:t>advantage is </a:t>
            </a:r>
            <a:r>
              <a:rPr lang="en-IN" sz="1100" dirty="0" smtClean="0">
                <a:cs typeface="Arial"/>
              </a:rPr>
              <a:t>that </a:t>
            </a:r>
            <a:r>
              <a:rPr lang="en-IN" sz="1100" spc="-10" dirty="0" smtClean="0">
                <a:cs typeface="Arial"/>
              </a:rPr>
              <a:t>the </a:t>
            </a:r>
            <a:r>
              <a:rPr lang="en-IN" sz="1100" spc="-35" dirty="0" smtClean="0">
                <a:cs typeface="Arial"/>
              </a:rPr>
              <a:t>data </a:t>
            </a:r>
            <a:r>
              <a:rPr lang="en-IN" sz="1100" spc="-65" dirty="0" smtClean="0">
                <a:cs typeface="Arial"/>
              </a:rPr>
              <a:t>does </a:t>
            </a:r>
            <a:r>
              <a:rPr lang="en-IN" sz="1100" spc="-5" dirty="0" smtClean="0">
                <a:cs typeface="Arial"/>
              </a:rPr>
              <a:t>not </a:t>
            </a:r>
            <a:r>
              <a:rPr lang="en-IN" sz="1100" spc="-65" dirty="0" smtClean="0">
                <a:cs typeface="Arial"/>
              </a:rPr>
              <a:t>have </a:t>
            </a:r>
            <a:r>
              <a:rPr lang="en-IN" sz="1100" spc="10" dirty="0" smtClean="0">
                <a:cs typeface="Arial"/>
              </a:rPr>
              <a:t>to </a:t>
            </a:r>
            <a:r>
              <a:rPr lang="en-IN" sz="1100" spc="-50" dirty="0" smtClean="0">
                <a:cs typeface="Arial"/>
              </a:rPr>
              <a:t>be </a:t>
            </a:r>
            <a:r>
              <a:rPr lang="en-IN" sz="1100" spc="-30" dirty="0" smtClean="0">
                <a:cs typeface="Arial"/>
              </a:rPr>
              <a:t>restored, </a:t>
            </a:r>
            <a:r>
              <a:rPr lang="en-IN" sz="1100" spc="-85" dirty="0" smtClean="0">
                <a:cs typeface="Arial"/>
              </a:rPr>
              <a:t>so </a:t>
            </a:r>
            <a:r>
              <a:rPr lang="en-IN" sz="1100" spc="-20" dirty="0" smtClean="0">
                <a:cs typeface="Arial"/>
              </a:rPr>
              <a:t>there </a:t>
            </a:r>
            <a:r>
              <a:rPr lang="en-IN" sz="1100" spc="-45" dirty="0" smtClean="0">
                <a:cs typeface="Arial"/>
              </a:rPr>
              <a:t>are </a:t>
            </a:r>
            <a:r>
              <a:rPr lang="en-IN" sz="1100" spc="-35" dirty="0" smtClean="0">
                <a:cs typeface="Arial"/>
              </a:rPr>
              <a:t>no </a:t>
            </a:r>
            <a:r>
              <a:rPr lang="en-IN" sz="1100" spc="-80" dirty="0" smtClean="0">
                <a:cs typeface="Arial"/>
              </a:rPr>
              <a:t>issues </a:t>
            </a:r>
            <a:r>
              <a:rPr lang="en-IN" sz="1100" spc="5" dirty="0" smtClean="0">
                <a:cs typeface="Arial"/>
              </a:rPr>
              <a:t>with  </a:t>
            </a:r>
            <a:r>
              <a:rPr lang="en-IN" sz="1100" spc="-30" dirty="0" smtClean="0">
                <a:cs typeface="Arial"/>
              </a:rPr>
              <a:t>immediate </a:t>
            </a:r>
            <a:r>
              <a:rPr lang="en-IN" sz="1100" spc="-40" dirty="0" smtClean="0">
                <a:cs typeface="Arial"/>
              </a:rPr>
              <a:t>data</a:t>
            </a:r>
            <a:r>
              <a:rPr lang="en-IN" sz="1100" spc="-100" dirty="0" smtClean="0">
                <a:cs typeface="Arial"/>
              </a:rPr>
              <a:t> </a:t>
            </a:r>
            <a:r>
              <a:rPr lang="en-IN" sz="1100" spc="-30" dirty="0" smtClean="0">
                <a:cs typeface="Arial"/>
              </a:rPr>
              <a:t>availability.</a:t>
            </a:r>
            <a:endParaRPr lang="en-IN" sz="11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500166" y="-18"/>
            <a:ext cx="7643834" cy="502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b="1" spc="-140" dirty="0" smtClean="0">
                <a:cs typeface="Arial"/>
              </a:rPr>
              <a:t>I</a:t>
            </a:r>
            <a:r>
              <a:rPr lang="en-IN" sz="1000" b="1" spc="-140" dirty="0" smtClean="0">
                <a:cs typeface="Arial"/>
              </a:rPr>
              <a:t>SSUES </a:t>
            </a:r>
            <a:r>
              <a:rPr lang="en-IN" sz="1000" b="1" spc="-55" dirty="0" smtClean="0">
                <a:cs typeface="Arial"/>
              </a:rPr>
              <a:t>WITH </a:t>
            </a:r>
            <a:r>
              <a:rPr lang="en-IN" sz="1100" b="1" spc="-110" dirty="0" smtClean="0">
                <a:cs typeface="Arial"/>
              </a:rPr>
              <a:t>T</a:t>
            </a:r>
            <a:r>
              <a:rPr lang="en-IN" sz="1000" b="1" spc="-110" dirty="0" smtClean="0">
                <a:cs typeface="Arial"/>
              </a:rPr>
              <a:t>ODAY</a:t>
            </a:r>
            <a:r>
              <a:rPr lang="en-IN" sz="1100" b="1" spc="-110" dirty="0" smtClean="0">
                <a:cs typeface="Arial"/>
              </a:rPr>
              <a:t>’</a:t>
            </a:r>
            <a:r>
              <a:rPr lang="en-IN" sz="1000" b="1" spc="-110" dirty="0" smtClean="0">
                <a:cs typeface="Arial"/>
              </a:rPr>
              <a:t>S</a:t>
            </a:r>
            <a:r>
              <a:rPr lang="en-IN" sz="1000" b="1" spc="-5" dirty="0" smtClean="0">
                <a:cs typeface="Arial"/>
              </a:rPr>
              <a:t> </a:t>
            </a:r>
            <a:r>
              <a:rPr lang="en-IN" sz="1100" b="1" spc="-125" dirty="0" smtClean="0">
                <a:cs typeface="Arial"/>
              </a:rPr>
              <a:t>B</a:t>
            </a:r>
            <a:r>
              <a:rPr lang="en-IN" sz="1000" b="1" spc="-125" dirty="0" smtClean="0">
                <a:cs typeface="Arial"/>
              </a:rPr>
              <a:t>ACK</a:t>
            </a:r>
            <a:r>
              <a:rPr lang="en-IN" sz="1100" b="1" spc="-125" dirty="0" smtClean="0">
                <a:cs typeface="Arial"/>
              </a:rPr>
              <a:t>-</a:t>
            </a:r>
            <a:r>
              <a:rPr lang="en-IN" sz="1000" b="1" spc="-125" dirty="0" smtClean="0">
                <a:cs typeface="Arial"/>
              </a:rPr>
              <a:t>UP</a:t>
            </a:r>
            <a:endParaRPr lang="en-IN" sz="1000" dirty="0" smtClean="0">
              <a:cs typeface="Arial"/>
            </a:endParaRPr>
          </a:p>
          <a:p>
            <a:pPr marL="241300" marR="5080" indent="-228600" algn="just">
              <a:lnSpc>
                <a:spcPct val="117100"/>
              </a:lnSpc>
              <a:spcBef>
                <a:spcPts val="1035"/>
              </a:spcBef>
              <a:buSzPct val="91666"/>
              <a:buFont typeface="Wingdings"/>
              <a:buChar char=""/>
              <a:tabLst>
                <a:tab pos="241300" algn="l"/>
              </a:tabLst>
            </a:pPr>
            <a:r>
              <a:rPr lang="en-IN" sz="1050" b="1" spc="-100" dirty="0" smtClean="0">
                <a:cs typeface="Arial"/>
              </a:rPr>
              <a:t>N</a:t>
            </a:r>
            <a:r>
              <a:rPr lang="en-IN" sz="800" b="1" spc="-100" dirty="0" smtClean="0">
                <a:cs typeface="Arial"/>
              </a:rPr>
              <a:t>ETWORK </a:t>
            </a:r>
            <a:r>
              <a:rPr lang="en-IN" sz="800" b="1" spc="-120" dirty="0" smtClean="0">
                <a:cs typeface="Arial"/>
              </a:rPr>
              <a:t>BACKUP </a:t>
            </a:r>
            <a:r>
              <a:rPr lang="en-IN" sz="1000" spc="-50" dirty="0" smtClean="0">
                <a:cs typeface="Arial"/>
              </a:rPr>
              <a:t>creates </a:t>
            </a:r>
            <a:r>
              <a:rPr lang="en-IN" sz="1000" spc="-15" dirty="0" smtClean="0">
                <a:cs typeface="Arial"/>
              </a:rPr>
              <a:t>network </a:t>
            </a:r>
            <a:r>
              <a:rPr lang="en-IN" sz="1000" spc="-40" dirty="0" smtClean="0">
                <a:cs typeface="Arial"/>
              </a:rPr>
              <a:t>performance problems. </a:t>
            </a:r>
            <a:r>
              <a:rPr lang="en-IN" sz="1000" spc="-70" dirty="0" smtClean="0">
                <a:cs typeface="Arial"/>
              </a:rPr>
              <a:t>Using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25" dirty="0" smtClean="0">
                <a:cs typeface="Arial"/>
              </a:rPr>
              <a:t>production </a:t>
            </a:r>
            <a:r>
              <a:rPr lang="en-IN" sz="1000" spc="-20" dirty="0" smtClean="0">
                <a:cs typeface="Arial"/>
              </a:rPr>
              <a:t>network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40" dirty="0" smtClean="0">
                <a:cs typeface="Arial"/>
              </a:rPr>
              <a:t>carry  </a:t>
            </a:r>
            <a:r>
              <a:rPr lang="en-IN" sz="1000" spc="-55" dirty="0" smtClean="0">
                <a:cs typeface="Arial"/>
              </a:rPr>
              <a:t>backup </a:t>
            </a:r>
            <a:r>
              <a:rPr lang="en-IN" sz="1000" spc="-35" dirty="0" smtClean="0">
                <a:cs typeface="Arial"/>
              </a:rPr>
              <a:t>data, </a:t>
            </a:r>
            <a:r>
              <a:rPr lang="en-IN" sz="1000" spc="-105" dirty="0" smtClean="0">
                <a:cs typeface="Arial"/>
              </a:rPr>
              <a:t>as </a:t>
            </a:r>
            <a:r>
              <a:rPr lang="en-IN" sz="1000" spc="-15" dirty="0" smtClean="0">
                <a:cs typeface="Arial"/>
              </a:rPr>
              <a:t>well </a:t>
            </a:r>
            <a:r>
              <a:rPr lang="en-IN" sz="1000" spc="-105" dirty="0" smtClean="0">
                <a:cs typeface="Arial"/>
              </a:rPr>
              <a:t>as </a:t>
            </a:r>
            <a:r>
              <a:rPr lang="en-IN" sz="1000" spc="5" dirty="0" smtClean="0">
                <a:cs typeface="Arial"/>
              </a:rPr>
              <a:t>for </a:t>
            </a:r>
            <a:r>
              <a:rPr lang="en-IN" sz="1000" spc="-30" dirty="0" smtClean="0">
                <a:cs typeface="Arial"/>
              </a:rPr>
              <a:t>normal </a:t>
            </a:r>
            <a:r>
              <a:rPr lang="en-IN" sz="1000" spc="-55" dirty="0" smtClean="0">
                <a:cs typeface="Arial"/>
              </a:rPr>
              <a:t>user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85" dirty="0" smtClean="0">
                <a:cs typeface="Arial"/>
              </a:rPr>
              <a:t>access, </a:t>
            </a:r>
            <a:r>
              <a:rPr lang="en-IN" sz="1000" spc="-75" dirty="0" smtClean="0">
                <a:cs typeface="Arial"/>
              </a:rPr>
              <a:t>can </a:t>
            </a:r>
            <a:r>
              <a:rPr lang="en-IN" sz="1000" spc="-50" dirty="0" smtClean="0">
                <a:cs typeface="Arial"/>
              </a:rPr>
              <a:t>severely </a:t>
            </a:r>
            <a:r>
              <a:rPr lang="en-IN" sz="1000" spc="-35" dirty="0" smtClean="0">
                <a:cs typeface="Arial"/>
              </a:rPr>
              <a:t>overburden today’s </a:t>
            </a:r>
            <a:r>
              <a:rPr lang="en-IN" sz="1000" spc="-65" dirty="0" smtClean="0">
                <a:cs typeface="Arial"/>
              </a:rPr>
              <a:t>busy </a:t>
            </a:r>
            <a:r>
              <a:rPr lang="en-IN" sz="1000" spc="-15" dirty="0" smtClean="0">
                <a:cs typeface="Arial"/>
              </a:rPr>
              <a:t>network  </a:t>
            </a:r>
            <a:r>
              <a:rPr lang="en-IN" sz="1000" spc="-55" dirty="0" smtClean="0">
                <a:cs typeface="Arial"/>
              </a:rPr>
              <a:t>resources.</a:t>
            </a:r>
            <a:endParaRPr lang="en-IN" sz="1000" dirty="0" smtClean="0">
              <a:cs typeface="Arial"/>
            </a:endParaRPr>
          </a:p>
          <a:p>
            <a:pPr marL="241300" marR="6985" indent="-228600" algn="just">
              <a:lnSpc>
                <a:spcPct val="117100"/>
              </a:lnSpc>
              <a:spcBef>
                <a:spcPts val="975"/>
              </a:spcBef>
              <a:buSzPct val="91666"/>
              <a:buFont typeface="Wingdings"/>
              <a:buChar char=""/>
              <a:tabLst>
                <a:tab pos="241300" algn="l"/>
              </a:tabLst>
            </a:pPr>
            <a:r>
              <a:rPr lang="en-IN" sz="1050" b="1" spc="-105" dirty="0" smtClean="0">
                <a:cs typeface="Arial"/>
              </a:rPr>
              <a:t>O</a:t>
            </a:r>
            <a:r>
              <a:rPr lang="en-IN" sz="800" b="1" spc="-105" dirty="0" smtClean="0">
                <a:cs typeface="Arial"/>
              </a:rPr>
              <a:t>FFLINE </a:t>
            </a:r>
            <a:r>
              <a:rPr lang="en-IN" sz="800" b="1" spc="-120" dirty="0" smtClean="0">
                <a:cs typeface="Arial"/>
              </a:rPr>
              <a:t>BACKUP </a:t>
            </a:r>
            <a:r>
              <a:rPr lang="en-IN" sz="1000" spc="-35" dirty="0" smtClean="0">
                <a:cs typeface="Arial"/>
              </a:rPr>
              <a:t>affects data </a:t>
            </a:r>
            <a:r>
              <a:rPr lang="en-IN" sz="1000" spc="-45" dirty="0" smtClean="0">
                <a:cs typeface="Arial"/>
              </a:rPr>
              <a:t>accessibility. </a:t>
            </a:r>
            <a:r>
              <a:rPr lang="en-IN" sz="1000" spc="-80" dirty="0" smtClean="0">
                <a:cs typeface="Arial"/>
              </a:rPr>
              <a:t>The </a:t>
            </a:r>
            <a:r>
              <a:rPr lang="en-IN" sz="1000" spc="-10" dirty="0" smtClean="0">
                <a:cs typeface="Arial"/>
              </a:rPr>
              <a:t>time </a:t>
            </a:r>
            <a:r>
              <a:rPr lang="en-IN" sz="1000" spc="-5" dirty="0" smtClean="0">
                <a:cs typeface="Arial"/>
              </a:rPr>
              <a:t>that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35" dirty="0" smtClean="0">
                <a:cs typeface="Arial"/>
              </a:rPr>
              <a:t>host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15" dirty="0" smtClean="0">
                <a:cs typeface="Arial"/>
              </a:rPr>
              <a:t>offline </a:t>
            </a:r>
            <a:r>
              <a:rPr lang="en-IN" sz="1000" dirty="0" smtClean="0">
                <a:cs typeface="Arial"/>
              </a:rPr>
              <a:t>for </a:t>
            </a:r>
            <a:r>
              <a:rPr lang="en-IN" sz="1000" spc="-40" dirty="0" smtClean="0">
                <a:cs typeface="Arial"/>
              </a:rPr>
              <a:t>data </a:t>
            </a:r>
            <a:r>
              <a:rPr lang="en-IN" sz="1000" spc="-55" dirty="0" smtClean="0">
                <a:cs typeface="Arial"/>
              </a:rPr>
              <a:t>backup </a:t>
            </a:r>
            <a:r>
              <a:rPr lang="en-IN" sz="1000" spc="-35" dirty="0" smtClean="0">
                <a:cs typeface="Arial"/>
              </a:rPr>
              <a:t>must </a:t>
            </a:r>
            <a:r>
              <a:rPr lang="en-IN" sz="1000" spc="-60" dirty="0" smtClean="0">
                <a:cs typeface="Arial"/>
              </a:rPr>
              <a:t>be  </a:t>
            </a:r>
            <a:r>
              <a:rPr lang="en-IN" sz="1000" spc="-35" dirty="0" smtClean="0">
                <a:cs typeface="Arial"/>
              </a:rPr>
              <a:t>minimized. </a:t>
            </a:r>
            <a:r>
              <a:rPr lang="en-IN" sz="1000" spc="-75" dirty="0" smtClean="0">
                <a:cs typeface="Arial"/>
              </a:rPr>
              <a:t>This </a:t>
            </a:r>
            <a:r>
              <a:rPr lang="en-IN" sz="1000" spc="-40" dirty="0" smtClean="0">
                <a:cs typeface="Arial"/>
              </a:rPr>
              <a:t>requires </a:t>
            </a:r>
            <a:r>
              <a:rPr lang="en-IN" sz="1000" spc="-35" dirty="0" smtClean="0">
                <a:cs typeface="Arial"/>
              </a:rPr>
              <a:t>extremely </a:t>
            </a:r>
            <a:r>
              <a:rPr lang="en-IN" sz="1000" spc="-55" dirty="0" smtClean="0">
                <a:cs typeface="Arial"/>
              </a:rPr>
              <a:t>high-speed, </a:t>
            </a:r>
            <a:r>
              <a:rPr lang="en-IN" sz="1000" spc="-35" dirty="0" smtClean="0">
                <a:cs typeface="Arial"/>
              </a:rPr>
              <a:t>continuous </a:t>
            </a:r>
            <a:r>
              <a:rPr lang="en-IN" sz="1000" spc="-30" dirty="0" smtClean="0">
                <a:cs typeface="Arial"/>
              </a:rPr>
              <a:t>parallel </a:t>
            </a:r>
            <a:r>
              <a:rPr lang="en-IN" sz="1000" spc="-55" dirty="0" smtClean="0">
                <a:cs typeface="Arial"/>
              </a:rPr>
              <a:t>backup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5" dirty="0" smtClean="0">
                <a:cs typeface="Arial"/>
              </a:rPr>
              <a:t>the </a:t>
            </a:r>
            <a:r>
              <a:rPr lang="en-IN" sz="1000" spc="-25" dirty="0" smtClean="0">
                <a:cs typeface="Arial"/>
              </a:rPr>
              <a:t>raw </a:t>
            </a:r>
            <a:r>
              <a:rPr lang="en-IN" sz="1000" spc="-60" dirty="0" smtClean="0">
                <a:cs typeface="Arial"/>
              </a:rPr>
              <a:t>image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5" dirty="0" smtClean="0">
                <a:cs typeface="Arial"/>
              </a:rPr>
              <a:t>the  </a:t>
            </a:r>
            <a:r>
              <a:rPr lang="en-IN" sz="1000" spc="-35" dirty="0" smtClean="0">
                <a:cs typeface="Arial"/>
              </a:rPr>
              <a:t>data.</a:t>
            </a:r>
            <a:endParaRPr lang="en-IN" sz="1000" dirty="0" smtClean="0">
              <a:cs typeface="Arial"/>
            </a:endParaRPr>
          </a:p>
          <a:p>
            <a:pPr marL="241300" marR="5715" indent="-228600">
              <a:lnSpc>
                <a:spcPct val="117800"/>
              </a:lnSpc>
              <a:spcBef>
                <a:spcPts val="965"/>
              </a:spcBef>
              <a:buSzPct val="91666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z="1050" b="1" spc="-105" dirty="0" smtClean="0">
                <a:cs typeface="Arial"/>
              </a:rPr>
              <a:t>L</a:t>
            </a:r>
            <a:r>
              <a:rPr lang="en-IN" sz="800" b="1" spc="-105" dirty="0" smtClean="0">
                <a:cs typeface="Arial"/>
              </a:rPr>
              <a:t>IVE </a:t>
            </a:r>
            <a:r>
              <a:rPr lang="en-IN" sz="800" b="1" spc="-125" dirty="0" smtClean="0">
                <a:cs typeface="Arial"/>
              </a:rPr>
              <a:t>BACKUPS </a:t>
            </a:r>
            <a:r>
              <a:rPr lang="en-IN" sz="1000" spc="-20" dirty="0" smtClean="0">
                <a:cs typeface="Arial"/>
              </a:rPr>
              <a:t>allow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95" dirty="0" smtClean="0">
                <a:cs typeface="Arial"/>
              </a:rPr>
              <a:t>access </a:t>
            </a:r>
            <a:r>
              <a:rPr lang="en-IN" sz="1000" spc="-30" dirty="0" smtClean="0">
                <a:cs typeface="Arial"/>
              </a:rPr>
              <a:t>during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55" dirty="0" smtClean="0">
                <a:cs typeface="Arial"/>
              </a:rPr>
              <a:t>backup </a:t>
            </a:r>
            <a:r>
              <a:rPr lang="en-IN" sz="1000" spc="-65" dirty="0" smtClean="0">
                <a:cs typeface="Arial"/>
              </a:rPr>
              <a:t>process </a:t>
            </a:r>
            <a:r>
              <a:rPr lang="en-IN" sz="1000" spc="-5" dirty="0" smtClean="0">
                <a:cs typeface="Arial"/>
              </a:rPr>
              <a:t>but </a:t>
            </a:r>
            <a:r>
              <a:rPr lang="en-IN" sz="1000" spc="-20" dirty="0" smtClean="0">
                <a:cs typeface="Arial"/>
              </a:rPr>
              <a:t>affect </a:t>
            </a:r>
            <a:r>
              <a:rPr lang="en-IN" sz="1000" spc="-40" dirty="0" smtClean="0">
                <a:cs typeface="Arial"/>
              </a:rPr>
              <a:t>performance. </a:t>
            </a:r>
            <a:r>
              <a:rPr lang="en-IN" sz="1000" spc="-80" dirty="0" smtClean="0">
                <a:cs typeface="Arial"/>
              </a:rPr>
              <a:t>The </a:t>
            </a:r>
            <a:r>
              <a:rPr lang="en-IN" sz="1000" spc="-45" dirty="0" smtClean="0">
                <a:cs typeface="Arial"/>
              </a:rPr>
              <a:t>downside </a:t>
            </a:r>
            <a:r>
              <a:rPr lang="en-IN" sz="1000" spc="10" dirty="0" smtClean="0">
                <a:cs typeface="Arial"/>
              </a:rPr>
              <a:t>to  </a:t>
            </a:r>
            <a:r>
              <a:rPr lang="en-IN" sz="1000" spc="-10" dirty="0" smtClean="0">
                <a:cs typeface="Arial"/>
              </a:rPr>
              <a:t>the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live</a:t>
            </a:r>
            <a:r>
              <a:rPr lang="en-IN" sz="1000" spc="-55" dirty="0" smtClean="0">
                <a:cs typeface="Arial"/>
              </a:rPr>
              <a:t> backup</a:t>
            </a:r>
            <a:r>
              <a:rPr lang="en-IN" sz="1000" spc="-65" dirty="0" smtClean="0">
                <a:cs typeface="Arial"/>
              </a:rPr>
              <a:t> is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that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35" dirty="0" smtClean="0">
                <a:cs typeface="Arial"/>
              </a:rPr>
              <a:t>it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40" dirty="0" smtClean="0">
                <a:cs typeface="Arial"/>
              </a:rPr>
              <a:t>puts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85" dirty="0" smtClean="0">
                <a:cs typeface="Arial"/>
              </a:rPr>
              <a:t>a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tremendous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burden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on</a:t>
            </a:r>
            <a:r>
              <a:rPr lang="en-IN" sz="1000" spc="-75" dirty="0" smtClean="0">
                <a:cs typeface="Arial"/>
              </a:rPr>
              <a:t> </a:t>
            </a:r>
            <a:r>
              <a:rPr lang="en-IN" sz="1000" spc="-15" dirty="0" smtClean="0">
                <a:cs typeface="Arial"/>
              </a:rPr>
              <a:t>the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host.</a:t>
            </a:r>
            <a:endParaRPr lang="en-IN" sz="1000" dirty="0" smtClean="0">
              <a:cs typeface="Arial"/>
            </a:endParaRPr>
          </a:p>
          <a:p>
            <a:pPr marL="241300" marR="6350" indent="-228600">
              <a:lnSpc>
                <a:spcPct val="116900"/>
              </a:lnSpc>
              <a:spcBef>
                <a:spcPts val="980"/>
              </a:spcBef>
              <a:buSzPct val="91666"/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z="1050" b="1" spc="-65" dirty="0" smtClean="0">
                <a:cs typeface="Arial"/>
              </a:rPr>
              <a:t>M</a:t>
            </a:r>
            <a:r>
              <a:rPr lang="en-IN" sz="800" b="1" spc="-65" dirty="0" smtClean="0">
                <a:cs typeface="Arial"/>
              </a:rPr>
              <a:t>IRRORING </a:t>
            </a:r>
            <a:r>
              <a:rPr lang="en-IN" sz="1000" spc="-30" dirty="0" smtClean="0">
                <a:cs typeface="Arial"/>
              </a:rPr>
              <a:t>doesn’t </a:t>
            </a:r>
            <a:r>
              <a:rPr lang="en-IN" sz="1000" spc="-15" dirty="0" smtClean="0">
                <a:cs typeface="Arial"/>
              </a:rPr>
              <a:t>protect </a:t>
            </a:r>
            <a:r>
              <a:rPr lang="en-IN" sz="1000" spc="-55" dirty="0" smtClean="0">
                <a:cs typeface="Arial"/>
              </a:rPr>
              <a:t>against user </a:t>
            </a:r>
            <a:r>
              <a:rPr lang="en-IN" sz="1000" spc="-10" dirty="0" smtClean="0">
                <a:cs typeface="Arial"/>
              </a:rPr>
              <a:t>error </a:t>
            </a:r>
            <a:r>
              <a:rPr lang="en-IN" sz="1000" spc="-55" dirty="0" smtClean="0">
                <a:cs typeface="Arial"/>
              </a:rPr>
              <a:t>and </a:t>
            </a:r>
            <a:r>
              <a:rPr lang="en-IN" sz="1000" spc="-25" dirty="0" smtClean="0">
                <a:cs typeface="Arial"/>
              </a:rPr>
              <a:t>replication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55" dirty="0" smtClean="0">
                <a:cs typeface="Arial"/>
              </a:rPr>
              <a:t>bad </a:t>
            </a:r>
            <a:r>
              <a:rPr lang="en-IN" sz="1000" spc="-40" dirty="0" smtClean="0">
                <a:cs typeface="Arial"/>
              </a:rPr>
              <a:t>data. </a:t>
            </a:r>
            <a:r>
              <a:rPr lang="en-IN" sz="1000" spc="-50" dirty="0" smtClean="0">
                <a:cs typeface="Arial"/>
              </a:rPr>
              <a:t>Fully </a:t>
            </a:r>
            <a:r>
              <a:rPr lang="en-IN" sz="1000" spc="-30" dirty="0" smtClean="0">
                <a:cs typeface="Arial"/>
              </a:rPr>
              <a:t>replicated </a:t>
            </a:r>
            <a:r>
              <a:rPr lang="en-IN" sz="1000" spc="-25" dirty="0" smtClean="0">
                <a:cs typeface="Arial"/>
              </a:rPr>
              <a:t>online  </a:t>
            </a:r>
            <a:r>
              <a:rPr lang="en-IN" sz="1000" spc="-35" dirty="0" smtClean="0">
                <a:cs typeface="Arial"/>
              </a:rPr>
              <a:t>data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65" dirty="0" smtClean="0">
                <a:cs typeface="Arial"/>
              </a:rPr>
              <a:t>sounds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great,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albeit</a:t>
            </a:r>
            <a:r>
              <a:rPr lang="en-IN" sz="1000" spc="-50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at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twice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10" dirty="0" smtClean="0">
                <a:cs typeface="Arial"/>
              </a:rPr>
              <a:t>the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cost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per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megabyte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of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85" dirty="0" smtClean="0">
                <a:cs typeface="Arial"/>
              </a:rPr>
              <a:t>a</a:t>
            </a:r>
            <a:r>
              <a:rPr lang="en-IN" sz="1000" spc="-55" dirty="0" smtClean="0">
                <a:cs typeface="Arial"/>
              </a:rPr>
              <a:t> single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copy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of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25" dirty="0" smtClean="0">
                <a:cs typeface="Arial"/>
              </a:rPr>
              <a:t>online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40" dirty="0" smtClean="0">
                <a:cs typeface="Arial"/>
              </a:rPr>
              <a:t>data</a:t>
            </a:r>
            <a:r>
              <a:rPr lang="en-IN" sz="1000" spc="-40" dirty="0" smtClean="0"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</a:pPr>
            <a:endParaRPr lang="en-IN" sz="1100" b="1" spc="-95" dirty="0" smtClean="0"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IN" sz="1100" b="1" spc="-95" dirty="0" smtClean="0"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sz="1100" b="1" spc="-95" dirty="0" smtClean="0">
                <a:cs typeface="Arial"/>
              </a:rPr>
              <a:t>N</a:t>
            </a:r>
            <a:r>
              <a:rPr lang="en-IN" sz="1000" b="1" spc="-95" dirty="0" smtClean="0">
                <a:cs typeface="Arial"/>
              </a:rPr>
              <a:t>EW </a:t>
            </a:r>
            <a:r>
              <a:rPr lang="en-IN" sz="1100" b="1" spc="-135" dirty="0" smtClean="0">
                <a:cs typeface="Arial"/>
              </a:rPr>
              <a:t>A</a:t>
            </a:r>
            <a:r>
              <a:rPr lang="en-IN" sz="1000" b="1" spc="-135" dirty="0" smtClean="0">
                <a:cs typeface="Arial"/>
              </a:rPr>
              <a:t>RCHITECTURES </a:t>
            </a:r>
            <a:r>
              <a:rPr lang="en-IN" sz="1000" b="1" spc="-90" dirty="0" smtClean="0">
                <a:cs typeface="Arial"/>
              </a:rPr>
              <a:t>AND </a:t>
            </a:r>
            <a:r>
              <a:rPr lang="en-IN" sz="1100" b="1" spc="-114" dirty="0" smtClean="0">
                <a:cs typeface="Arial"/>
              </a:rPr>
              <a:t>T</a:t>
            </a:r>
            <a:r>
              <a:rPr lang="en-IN" sz="1000" b="1" spc="-114" dirty="0" smtClean="0">
                <a:cs typeface="Arial"/>
              </a:rPr>
              <a:t>ECHNIQUES </a:t>
            </a:r>
            <a:r>
              <a:rPr lang="en-IN" sz="1000" b="1" spc="-155" dirty="0" smtClean="0">
                <a:cs typeface="Arial"/>
              </a:rPr>
              <a:t>ARE</a:t>
            </a:r>
            <a:r>
              <a:rPr lang="en-IN" sz="1000" b="1" spc="-165" dirty="0" smtClean="0">
                <a:cs typeface="Arial"/>
              </a:rPr>
              <a:t> </a:t>
            </a:r>
            <a:r>
              <a:rPr lang="en-IN" sz="1100" b="1" spc="-120" dirty="0" smtClean="0">
                <a:cs typeface="Arial"/>
              </a:rPr>
              <a:t>R</a:t>
            </a:r>
            <a:r>
              <a:rPr lang="en-IN" sz="1000" b="1" spc="-120" dirty="0" smtClean="0">
                <a:cs typeface="Arial"/>
              </a:rPr>
              <a:t>EQUIRED</a:t>
            </a:r>
            <a:endParaRPr lang="en-IN" sz="1000" dirty="0" smtClean="0">
              <a:cs typeface="Arial"/>
            </a:endParaRPr>
          </a:p>
          <a:p>
            <a:pPr marL="241300" marR="8255" indent="-228600">
              <a:lnSpc>
                <a:spcPct val="152700"/>
              </a:lnSpc>
              <a:spcBef>
                <a:spcPts val="5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00" spc="-70" dirty="0" smtClean="0">
                <a:cs typeface="Arial"/>
              </a:rPr>
              <a:t>Backup </a:t>
            </a:r>
            <a:r>
              <a:rPr lang="en-IN" sz="1000" spc="-10" dirty="0" smtClean="0">
                <a:cs typeface="Arial"/>
              </a:rPr>
              <a:t>at </a:t>
            </a:r>
            <a:r>
              <a:rPr lang="en-IN" sz="1000" spc="-35" dirty="0" smtClean="0">
                <a:cs typeface="Arial"/>
              </a:rPr>
              <a:t>extremely </a:t>
            </a:r>
            <a:r>
              <a:rPr lang="en-IN" sz="1000" spc="-40" dirty="0" smtClean="0">
                <a:cs typeface="Arial"/>
              </a:rPr>
              <a:t>high </a:t>
            </a:r>
            <a:r>
              <a:rPr lang="en-IN" sz="1000" spc="-70" dirty="0" smtClean="0">
                <a:cs typeface="Arial"/>
              </a:rPr>
              <a:t>speed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25" dirty="0" smtClean="0">
                <a:cs typeface="Arial"/>
              </a:rPr>
              <a:t>required. </a:t>
            </a:r>
            <a:r>
              <a:rPr lang="en-IN" sz="1000" spc="-70" dirty="0" smtClean="0">
                <a:cs typeface="Arial"/>
              </a:rPr>
              <a:t>Recovery </a:t>
            </a:r>
            <a:r>
              <a:rPr lang="en-IN" sz="1000" spc="-35" dirty="0" smtClean="0">
                <a:cs typeface="Arial"/>
              </a:rPr>
              <a:t>must </a:t>
            </a:r>
            <a:r>
              <a:rPr lang="en-IN" sz="1000" spc="-50" dirty="0" smtClean="0">
                <a:cs typeface="Arial"/>
              </a:rPr>
              <a:t>be </a:t>
            </a:r>
            <a:r>
              <a:rPr lang="en-IN" sz="1000" spc="-45" dirty="0" smtClean="0">
                <a:cs typeface="Arial"/>
              </a:rPr>
              <a:t>available </a:t>
            </a:r>
            <a:r>
              <a:rPr lang="en-IN" sz="1000" spc="-10" dirty="0" smtClean="0">
                <a:cs typeface="Arial"/>
              </a:rPr>
              <a:t>at file </a:t>
            </a:r>
            <a:r>
              <a:rPr lang="en-IN" sz="1000" spc="-30" dirty="0" smtClean="0">
                <a:cs typeface="Arial"/>
              </a:rPr>
              <a:t>level. </a:t>
            </a:r>
            <a:r>
              <a:rPr lang="en-IN" sz="1000" spc="-80" dirty="0" smtClean="0">
                <a:cs typeface="Arial"/>
              </a:rPr>
              <a:t>The </a:t>
            </a:r>
            <a:r>
              <a:rPr lang="en-IN" sz="1000" spc="-10" dirty="0" smtClean="0">
                <a:cs typeface="Arial"/>
              </a:rPr>
              <a:t>time </a:t>
            </a:r>
            <a:r>
              <a:rPr lang="en-IN" sz="1000" spc="-5" dirty="0" smtClean="0">
                <a:cs typeface="Arial"/>
              </a:rPr>
              <a:t>that  </a:t>
            </a:r>
            <a:r>
              <a:rPr lang="en-IN" sz="1000" spc="-70" dirty="0" smtClean="0">
                <a:cs typeface="Arial"/>
              </a:rPr>
              <a:t>systems </a:t>
            </a:r>
            <a:r>
              <a:rPr lang="en-IN" sz="1000" spc="-15" dirty="0" smtClean="0">
                <a:cs typeface="Arial"/>
              </a:rPr>
              <a:t>off-line </a:t>
            </a:r>
            <a:r>
              <a:rPr lang="en-IN" sz="1000" spc="5" dirty="0" smtClean="0">
                <a:cs typeface="Arial"/>
              </a:rPr>
              <a:t>for </a:t>
            </a:r>
            <a:r>
              <a:rPr lang="en-IN" sz="1000" spc="-55" dirty="0" smtClean="0">
                <a:cs typeface="Arial"/>
              </a:rPr>
              <a:t>back-up </a:t>
            </a:r>
            <a:r>
              <a:rPr lang="en-IN" sz="1000" spc="-35" dirty="0" smtClean="0">
                <a:cs typeface="Arial"/>
              </a:rPr>
              <a:t>must </a:t>
            </a:r>
            <a:r>
              <a:rPr lang="en-IN" sz="1000" spc="-60" dirty="0" smtClean="0">
                <a:cs typeface="Arial"/>
              </a:rPr>
              <a:t>be</a:t>
            </a:r>
            <a:r>
              <a:rPr lang="en-IN" sz="1000" spc="-204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eliminated.</a:t>
            </a:r>
            <a:endParaRPr lang="en-IN" sz="1000" dirty="0" smtClean="0">
              <a:cs typeface="Arial"/>
            </a:endParaRPr>
          </a:p>
          <a:p>
            <a:pPr marL="241300" marR="8890" indent="-228600">
              <a:lnSpc>
                <a:spcPct val="1527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000" spc="-55" dirty="0" smtClean="0">
                <a:cs typeface="Arial"/>
              </a:rPr>
              <a:t>Remote </a:t>
            </a:r>
            <a:r>
              <a:rPr lang="en-IN" sz="1000" spc="-5" dirty="0" smtClean="0">
                <a:cs typeface="Arial"/>
              </a:rPr>
              <a:t>hot </a:t>
            </a:r>
            <a:r>
              <a:rPr lang="en-IN" sz="1000" spc="-40" dirty="0" smtClean="0">
                <a:cs typeface="Arial"/>
              </a:rPr>
              <a:t>recovery </a:t>
            </a:r>
            <a:r>
              <a:rPr lang="en-IN" sz="1000" spc="-50" dirty="0" smtClean="0">
                <a:cs typeface="Arial"/>
              </a:rPr>
              <a:t>sites </a:t>
            </a:r>
            <a:r>
              <a:rPr lang="en-IN" sz="1000" spc="-45" dirty="0" smtClean="0">
                <a:cs typeface="Arial"/>
              </a:rPr>
              <a:t>are </a:t>
            </a:r>
            <a:r>
              <a:rPr lang="en-IN" sz="1000" spc="-50" dirty="0" smtClean="0">
                <a:cs typeface="Arial"/>
              </a:rPr>
              <a:t>needed </a:t>
            </a:r>
            <a:r>
              <a:rPr lang="en-IN" sz="1000" dirty="0" smtClean="0">
                <a:cs typeface="Arial"/>
              </a:rPr>
              <a:t>for </a:t>
            </a:r>
            <a:r>
              <a:rPr lang="en-IN" sz="1000" spc="-35" dirty="0" smtClean="0">
                <a:cs typeface="Arial"/>
              </a:rPr>
              <a:t>immediate </a:t>
            </a:r>
            <a:r>
              <a:rPr lang="en-IN" sz="1000" spc="-30" dirty="0" smtClean="0">
                <a:cs typeface="Arial"/>
              </a:rPr>
              <a:t>resumption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90" dirty="0" smtClean="0">
                <a:cs typeface="Arial"/>
              </a:rPr>
              <a:t>access. </a:t>
            </a:r>
            <a:r>
              <a:rPr lang="en-IN" sz="1000" spc="-70" dirty="0" smtClean="0">
                <a:cs typeface="Arial"/>
              </a:rPr>
              <a:t>Backup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20" dirty="0" smtClean="0">
                <a:cs typeface="Arial"/>
              </a:rPr>
              <a:t>critical  </a:t>
            </a:r>
            <a:r>
              <a:rPr lang="en-IN" sz="1000" spc="-35" dirty="0" smtClean="0">
                <a:cs typeface="Arial"/>
              </a:rPr>
              <a:t>data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10" dirty="0" smtClean="0">
                <a:cs typeface="Arial"/>
              </a:rPr>
              <a:t>still</a:t>
            </a:r>
            <a:r>
              <a:rPr lang="en-IN" sz="1000" spc="-75" dirty="0" smtClean="0">
                <a:cs typeface="Arial"/>
              </a:rPr>
              <a:t> </a:t>
            </a:r>
            <a:r>
              <a:rPr lang="en-IN" sz="1000" spc="-25" dirty="0" smtClean="0">
                <a:cs typeface="Arial"/>
              </a:rPr>
              <a:t>required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10" dirty="0" smtClean="0">
                <a:cs typeface="Arial"/>
              </a:rPr>
              <a:t>to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ensure against </a:t>
            </a:r>
            <a:r>
              <a:rPr lang="en-IN" sz="1000" spc="-35" dirty="0" smtClean="0">
                <a:cs typeface="Arial"/>
              </a:rPr>
              <a:t>data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errors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and</a:t>
            </a:r>
            <a:r>
              <a:rPr lang="en-IN" sz="1000" spc="-75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user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errors.</a:t>
            </a:r>
            <a:endParaRPr lang="en-IN" sz="1000" dirty="0" smtClean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00" spc="-85" dirty="0" smtClean="0">
                <a:cs typeface="Arial"/>
              </a:rPr>
              <a:t>To</a:t>
            </a:r>
            <a:r>
              <a:rPr lang="en-IN" sz="1000" spc="-50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achieve</a:t>
            </a:r>
            <a:r>
              <a:rPr lang="en-IN" sz="1000" spc="-50" dirty="0" smtClean="0">
                <a:cs typeface="Arial"/>
              </a:rPr>
              <a:t> </a:t>
            </a:r>
            <a:r>
              <a:rPr lang="en-IN" sz="1000" spc="-25" dirty="0" smtClean="0">
                <a:cs typeface="Arial"/>
              </a:rPr>
              <a:t>effective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60" dirty="0" smtClean="0">
                <a:cs typeface="Arial"/>
              </a:rPr>
              <a:t>backup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and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40" dirty="0" smtClean="0">
                <a:cs typeface="Arial"/>
              </a:rPr>
              <a:t>recovery,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10" dirty="0" smtClean="0">
                <a:cs typeface="Arial"/>
              </a:rPr>
              <a:t>the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decoupling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of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data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15" dirty="0" smtClean="0">
                <a:cs typeface="Arial"/>
              </a:rPr>
              <a:t>from</a:t>
            </a:r>
            <a:r>
              <a:rPr lang="en-IN" sz="1000" spc="-50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its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storage </a:t>
            </a:r>
            <a:r>
              <a:rPr lang="en-IN" sz="1000" spc="-80" dirty="0" smtClean="0">
                <a:cs typeface="Arial"/>
              </a:rPr>
              <a:t>space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is</a:t>
            </a:r>
            <a:r>
              <a:rPr lang="en-IN" sz="1000" spc="-50" dirty="0" smtClean="0">
                <a:cs typeface="Arial"/>
              </a:rPr>
              <a:t> needed.</a:t>
            </a:r>
            <a:endParaRPr lang="en-IN" sz="1000" dirty="0" smtClean="0">
              <a:cs typeface="Arial"/>
            </a:endParaRPr>
          </a:p>
          <a:p>
            <a:pPr marL="241300" marR="6350" indent="-228600">
              <a:lnSpc>
                <a:spcPts val="2020"/>
              </a:lnSpc>
              <a:spcBef>
                <a:spcPts val="17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00" spc="15" dirty="0" smtClean="0">
                <a:cs typeface="Arial"/>
              </a:rPr>
              <a:t>It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70" dirty="0" smtClean="0">
                <a:cs typeface="Arial"/>
              </a:rPr>
              <a:t>necessary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40" dirty="0" smtClean="0">
                <a:cs typeface="Arial"/>
              </a:rPr>
              <a:t>develop techniques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20" dirty="0" smtClean="0">
                <a:cs typeface="Arial"/>
              </a:rPr>
              <a:t>journal </a:t>
            </a:r>
            <a:r>
              <a:rPr lang="en-IN" sz="1000" spc="-25" dirty="0" smtClean="0">
                <a:cs typeface="Arial"/>
              </a:rPr>
              <a:t>modified </a:t>
            </a:r>
            <a:r>
              <a:rPr lang="en-IN" sz="1000" spc="-75" dirty="0" smtClean="0">
                <a:cs typeface="Arial"/>
              </a:rPr>
              <a:t>pages, </a:t>
            </a:r>
            <a:r>
              <a:rPr lang="en-IN" sz="1000" spc="-80" dirty="0" smtClean="0">
                <a:cs typeface="Arial"/>
              </a:rPr>
              <a:t>so </a:t>
            </a:r>
            <a:r>
              <a:rPr lang="en-IN" sz="1000" spc="-5" dirty="0" smtClean="0">
                <a:cs typeface="Arial"/>
              </a:rPr>
              <a:t>that </a:t>
            </a:r>
            <a:r>
              <a:rPr lang="en-IN" sz="1000" spc="-30" dirty="0" smtClean="0">
                <a:cs typeface="Arial"/>
              </a:rPr>
              <a:t>journaling </a:t>
            </a:r>
            <a:r>
              <a:rPr lang="en-IN" sz="1000" spc="-70" dirty="0" smtClean="0">
                <a:cs typeface="Arial"/>
              </a:rPr>
              <a:t>can </a:t>
            </a:r>
            <a:r>
              <a:rPr lang="en-IN" sz="1000" spc="-50" dirty="0" smtClean="0">
                <a:cs typeface="Arial"/>
              </a:rPr>
              <a:t>be </a:t>
            </a:r>
            <a:r>
              <a:rPr lang="en-IN" sz="1000" spc="-40" dirty="0" smtClean="0">
                <a:cs typeface="Arial"/>
              </a:rPr>
              <a:t>invoked  </a:t>
            </a:r>
            <a:r>
              <a:rPr lang="en-IN" sz="1000" dirty="0" smtClean="0">
                <a:cs typeface="Arial"/>
              </a:rPr>
              <a:t>within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15" dirty="0" smtClean="0">
                <a:cs typeface="Arial"/>
              </a:rPr>
              <a:t>the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primary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storage</a:t>
            </a:r>
            <a:r>
              <a:rPr lang="en-IN" sz="1000" spc="-80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device,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without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host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15" dirty="0" smtClean="0">
                <a:cs typeface="Arial"/>
              </a:rPr>
              <a:t>intervention.</a:t>
            </a:r>
            <a:endParaRPr lang="en-IN" sz="1000" dirty="0" smtClean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00" spc="-45" dirty="0" smtClean="0">
                <a:cs typeface="Arial"/>
              </a:rPr>
              <a:t>Part</a:t>
            </a:r>
            <a:r>
              <a:rPr lang="en-IN" sz="1000" spc="15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of</a:t>
            </a:r>
            <a:r>
              <a:rPr lang="en-IN" sz="1000" spc="25" dirty="0" smtClean="0">
                <a:cs typeface="Arial"/>
              </a:rPr>
              <a:t> </a:t>
            </a:r>
            <a:r>
              <a:rPr lang="en-IN" sz="1000" spc="-10" dirty="0" smtClean="0">
                <a:cs typeface="Arial"/>
              </a:rPr>
              <a:t>the</a:t>
            </a:r>
            <a:r>
              <a:rPr lang="en-IN" sz="1000" spc="35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primary</a:t>
            </a:r>
            <a:r>
              <a:rPr lang="en-IN" sz="1000" spc="1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storage</a:t>
            </a:r>
            <a:r>
              <a:rPr lang="en-IN" sz="1000" spc="35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area</a:t>
            </a:r>
            <a:r>
              <a:rPr lang="en-IN" sz="1000" spc="15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must</a:t>
            </a:r>
            <a:r>
              <a:rPr lang="en-IN" sz="1000" spc="30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be</a:t>
            </a:r>
            <a:r>
              <a:rPr lang="en-IN" sz="1000" spc="35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set</a:t>
            </a:r>
            <a:r>
              <a:rPr lang="en-IN" sz="1000" spc="30" dirty="0" smtClean="0">
                <a:cs typeface="Arial"/>
              </a:rPr>
              <a:t> </a:t>
            </a:r>
            <a:r>
              <a:rPr lang="en-IN" sz="1000" spc="-60" dirty="0" smtClean="0">
                <a:cs typeface="Arial"/>
              </a:rPr>
              <a:t>aside</a:t>
            </a:r>
            <a:r>
              <a:rPr lang="en-IN" sz="1000" spc="35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for</a:t>
            </a:r>
            <a:r>
              <a:rPr lang="en-IN" sz="1000" spc="25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data</a:t>
            </a:r>
            <a:r>
              <a:rPr lang="en-IN" sz="1000" spc="30" dirty="0" smtClean="0">
                <a:cs typeface="Arial"/>
              </a:rPr>
              <a:t> </a:t>
            </a:r>
            <a:r>
              <a:rPr lang="en-IN" sz="1000" spc="10" dirty="0" smtClean="0">
                <a:cs typeface="Arial"/>
              </a:rPr>
              <a:t>to</a:t>
            </a:r>
            <a:r>
              <a:rPr lang="en-IN" sz="1000" spc="3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be</a:t>
            </a:r>
            <a:r>
              <a:rPr lang="en-IN" sz="1000" spc="30" dirty="0" smtClean="0">
                <a:cs typeface="Arial"/>
              </a:rPr>
              <a:t> </a:t>
            </a:r>
            <a:r>
              <a:rPr lang="en-IN" sz="1000" spc="-60" dirty="0" smtClean="0">
                <a:cs typeface="Arial"/>
              </a:rPr>
              <a:t>backed</a:t>
            </a:r>
            <a:r>
              <a:rPr lang="en-IN" sz="1000" spc="30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up.</a:t>
            </a:r>
            <a:r>
              <a:rPr lang="en-IN" sz="1000" spc="25" dirty="0" smtClean="0">
                <a:cs typeface="Arial"/>
              </a:rPr>
              <a:t> </a:t>
            </a:r>
            <a:r>
              <a:rPr lang="en-IN" sz="1000" spc="-75" dirty="0" smtClean="0">
                <a:cs typeface="Arial"/>
              </a:rPr>
              <a:t>This</a:t>
            </a:r>
            <a:r>
              <a:rPr lang="en-IN" sz="1000" spc="25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area</a:t>
            </a:r>
            <a:r>
              <a:rPr lang="en-IN" sz="1000" spc="30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must</a:t>
            </a:r>
            <a:r>
              <a:rPr lang="en-IN" sz="1000" spc="30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be</a:t>
            </a:r>
            <a:r>
              <a:rPr lang="en-IN" sz="1000" spc="35" dirty="0" smtClean="0">
                <a:cs typeface="Arial"/>
              </a:rPr>
              <a:t> </a:t>
            </a:r>
            <a:r>
              <a:rPr lang="en-IN" sz="1000" spc="-105" dirty="0" smtClean="0">
                <a:cs typeface="Arial"/>
              </a:rPr>
              <a:t>as </a:t>
            </a:r>
            <a:r>
              <a:rPr lang="en-IN" sz="1000" spc="-50" dirty="0" smtClean="0">
                <a:cs typeface="Arial"/>
              </a:rPr>
              <a:t>large </a:t>
            </a:r>
            <a:r>
              <a:rPr lang="en-IN" sz="1000" spc="-105" dirty="0" smtClean="0">
                <a:cs typeface="Arial"/>
              </a:rPr>
              <a:t>as </a:t>
            </a:r>
            <a:r>
              <a:rPr lang="en-IN" sz="1000" spc="-20" dirty="0" smtClean="0">
                <a:cs typeface="Arial"/>
              </a:rPr>
              <a:t>the </a:t>
            </a:r>
            <a:r>
              <a:rPr lang="en-IN" sz="1000" spc="-45" dirty="0" smtClean="0">
                <a:cs typeface="Arial"/>
              </a:rPr>
              <a:t>largest </a:t>
            </a:r>
            <a:r>
              <a:rPr lang="en-IN" sz="1000" spc="-55" dirty="0" smtClean="0">
                <a:cs typeface="Arial"/>
              </a:rPr>
              <a:t>backup </a:t>
            </a:r>
            <a:r>
              <a:rPr lang="en-IN" sz="1000" spc="-40" dirty="0" smtClean="0">
                <a:cs typeface="Arial"/>
              </a:rPr>
              <a:t>block. </a:t>
            </a:r>
            <a:r>
              <a:rPr lang="en-IN" sz="1000" spc="-60" dirty="0" smtClean="0">
                <a:cs typeface="Arial"/>
              </a:rPr>
              <a:t>We </a:t>
            </a:r>
            <a:r>
              <a:rPr lang="en-IN" sz="1000" spc="-45" dirty="0" smtClean="0">
                <a:cs typeface="Arial"/>
              </a:rPr>
              <a:t>should </a:t>
            </a:r>
            <a:r>
              <a:rPr lang="en-IN" sz="1000" spc="-65" dirty="0" smtClean="0">
                <a:cs typeface="Arial"/>
              </a:rPr>
              <a:t>have </a:t>
            </a:r>
            <a:r>
              <a:rPr lang="en-IN" sz="1000" spc="-35" dirty="0" smtClean="0">
                <a:cs typeface="Arial"/>
              </a:rPr>
              <a:t>fast </a:t>
            </a:r>
            <a:r>
              <a:rPr lang="en-IN" sz="1000" spc="-35" dirty="0" err="1" smtClean="0">
                <a:cs typeface="Arial"/>
              </a:rPr>
              <a:t>nonrandom</a:t>
            </a:r>
            <a:r>
              <a:rPr lang="en-IN" sz="1000" spc="-35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restoration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20" dirty="0" smtClean="0">
                <a:cs typeface="Arial"/>
              </a:rPr>
              <a:t>critical</a:t>
            </a:r>
            <a:r>
              <a:rPr lang="en-IN" sz="1000" spc="-215" dirty="0" smtClean="0">
                <a:cs typeface="Arial"/>
              </a:rPr>
              <a:t> </a:t>
            </a:r>
            <a:r>
              <a:rPr lang="en-IN" sz="1000" spc="-35" dirty="0" smtClean="0">
                <a:cs typeface="Arial"/>
              </a:rPr>
              <a:t>data</a:t>
            </a:r>
            <a:r>
              <a:rPr lang="en-IN" sz="1000" spc="-35" dirty="0" smtClean="0">
                <a:cs typeface="Arial"/>
              </a:rPr>
              <a:t>.</a:t>
            </a:r>
            <a:endParaRPr lang="en-IN" sz="10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spc="-150" dirty="0" smtClean="0">
                <a:cs typeface="Arial"/>
              </a:rPr>
              <a:t>The </a:t>
            </a:r>
            <a:r>
              <a:rPr lang="en-IN" b="1" spc="-95" dirty="0" smtClean="0">
                <a:cs typeface="Arial"/>
              </a:rPr>
              <a:t>Data </a:t>
            </a:r>
            <a:r>
              <a:rPr lang="en-IN" b="1" spc="-155" dirty="0" smtClean="0">
                <a:cs typeface="Arial"/>
              </a:rPr>
              <a:t>Recovery </a:t>
            </a:r>
            <a:r>
              <a:rPr lang="en-IN" b="1" spc="-125" dirty="0" smtClean="0">
                <a:cs typeface="Arial"/>
              </a:rPr>
              <a:t>Solution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428728" y="829811"/>
            <a:ext cx="7715272" cy="4518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lang="en-IN" sz="2000" b="1" spc="-120" dirty="0" smtClean="0">
                <a:cs typeface="Arial"/>
              </a:rPr>
              <a:t>1. S</a:t>
            </a:r>
            <a:r>
              <a:rPr lang="en-IN" b="1" spc="-120" dirty="0" smtClean="0">
                <a:cs typeface="Arial"/>
              </a:rPr>
              <a:t>HRINKING </a:t>
            </a:r>
            <a:r>
              <a:rPr lang="en-IN" sz="2000" b="1" spc="-155" dirty="0" smtClean="0">
                <a:cs typeface="Arial"/>
              </a:rPr>
              <a:t>E</a:t>
            </a:r>
            <a:r>
              <a:rPr lang="en-IN" b="1" spc="-155" dirty="0" smtClean="0">
                <a:cs typeface="Arial"/>
              </a:rPr>
              <a:t>XPERTISE</a:t>
            </a:r>
            <a:r>
              <a:rPr lang="en-IN" sz="2000" b="1" spc="-155" dirty="0" smtClean="0">
                <a:cs typeface="Arial"/>
              </a:rPr>
              <a:t>, </a:t>
            </a:r>
            <a:r>
              <a:rPr lang="en-IN" sz="2000" b="1" spc="-110" dirty="0" smtClean="0">
                <a:cs typeface="Arial"/>
              </a:rPr>
              <a:t>G</a:t>
            </a:r>
            <a:r>
              <a:rPr lang="en-IN" b="1" spc="-110" dirty="0" smtClean="0">
                <a:cs typeface="Arial"/>
              </a:rPr>
              <a:t>ROWING</a:t>
            </a:r>
            <a:r>
              <a:rPr lang="en-IN" b="1" spc="-130" dirty="0" smtClean="0">
                <a:cs typeface="Arial"/>
              </a:rPr>
              <a:t> </a:t>
            </a:r>
            <a:r>
              <a:rPr lang="en-IN" sz="2000" b="1" spc="-140" dirty="0" smtClean="0">
                <a:cs typeface="Arial"/>
              </a:rPr>
              <a:t>C</a:t>
            </a:r>
            <a:r>
              <a:rPr lang="en-IN" b="1" spc="-140" dirty="0" smtClean="0">
                <a:cs typeface="Arial"/>
              </a:rPr>
              <a:t>OMPLEXITY</a:t>
            </a:r>
            <a:endParaRPr lang="en-IN" dirty="0" smtClean="0">
              <a:cs typeface="Arial"/>
            </a:endParaRPr>
          </a:p>
          <a:p>
            <a:pPr marL="12700" marR="5080" algn="just">
              <a:lnSpc>
                <a:spcPct val="153200"/>
              </a:lnSpc>
              <a:spcBef>
                <a:spcPts val="625"/>
              </a:spcBef>
            </a:pPr>
            <a:r>
              <a:rPr lang="en-IN" sz="1400" spc="-80" dirty="0" smtClean="0">
                <a:cs typeface="Arial"/>
              </a:rPr>
              <a:t>The </a:t>
            </a:r>
            <a:r>
              <a:rPr lang="en-IN" sz="1400" spc="-50" dirty="0" smtClean="0">
                <a:cs typeface="Arial"/>
              </a:rPr>
              <a:t>complex </a:t>
            </a:r>
            <a:r>
              <a:rPr lang="en-IN" sz="1400" spc="-70" dirty="0" smtClean="0">
                <a:cs typeface="Arial"/>
              </a:rPr>
              <a:t>systems </a:t>
            </a:r>
            <a:r>
              <a:rPr lang="en-IN" sz="1400" dirty="0" smtClean="0">
                <a:cs typeface="Arial"/>
              </a:rPr>
              <a:t>that </a:t>
            </a:r>
            <a:r>
              <a:rPr lang="en-IN" sz="1400" spc="-60" dirty="0" smtClean="0">
                <a:cs typeface="Arial"/>
              </a:rPr>
              <a:t>have </a:t>
            </a:r>
            <a:r>
              <a:rPr lang="en-IN" sz="1400" spc="-45" dirty="0" smtClean="0">
                <a:cs typeface="Arial"/>
              </a:rPr>
              <a:t>evolved </a:t>
            </a:r>
            <a:r>
              <a:rPr lang="en-IN" sz="1400" spc="-35" dirty="0" smtClean="0">
                <a:cs typeface="Arial"/>
              </a:rPr>
              <a:t>over </a:t>
            </a:r>
            <a:r>
              <a:rPr lang="en-IN" sz="1400" spc="-15" dirty="0" smtClean="0">
                <a:cs typeface="Arial"/>
              </a:rPr>
              <a:t>the </a:t>
            </a:r>
            <a:r>
              <a:rPr lang="en-IN" sz="1400" spc="-45" dirty="0" smtClean="0">
                <a:cs typeface="Arial"/>
              </a:rPr>
              <a:t>past </a:t>
            </a:r>
            <a:r>
              <a:rPr lang="en-IN" sz="1400" spc="-60" dirty="0" smtClean="0">
                <a:cs typeface="Arial"/>
              </a:rPr>
              <a:t>30 years </a:t>
            </a:r>
            <a:r>
              <a:rPr lang="en-IN" sz="1400" spc="-35" dirty="0" smtClean="0">
                <a:cs typeface="Arial"/>
              </a:rPr>
              <a:t>must </a:t>
            </a:r>
            <a:r>
              <a:rPr lang="en-IN" sz="1400" spc="-60" dirty="0" smtClean="0">
                <a:cs typeface="Arial"/>
              </a:rPr>
              <a:t>be </a:t>
            </a:r>
            <a:r>
              <a:rPr lang="en-IN" sz="1400" spc="-20" dirty="0" smtClean="0">
                <a:cs typeface="Arial"/>
              </a:rPr>
              <a:t>monitored, </a:t>
            </a:r>
            <a:r>
              <a:rPr lang="en-IN" sz="1400" spc="-60" dirty="0" smtClean="0">
                <a:cs typeface="Arial"/>
              </a:rPr>
              <a:t>managed,  </a:t>
            </a:r>
            <a:r>
              <a:rPr lang="en-IN" sz="1400" spc="-20" dirty="0" smtClean="0">
                <a:cs typeface="Arial"/>
              </a:rPr>
              <a:t>controlled, </a:t>
            </a:r>
            <a:r>
              <a:rPr lang="en-IN" sz="1400" spc="-55" dirty="0" smtClean="0">
                <a:cs typeface="Arial"/>
              </a:rPr>
              <a:t>and </a:t>
            </a:r>
            <a:r>
              <a:rPr lang="en-IN" sz="1400" spc="-30" dirty="0" smtClean="0">
                <a:cs typeface="Arial"/>
              </a:rPr>
              <a:t>optimized. </a:t>
            </a:r>
            <a:r>
              <a:rPr lang="en-IN" sz="1400" spc="-40" dirty="0" smtClean="0">
                <a:cs typeface="Arial"/>
              </a:rPr>
              <a:t>But </a:t>
            </a:r>
            <a:r>
              <a:rPr lang="en-IN" sz="1400" spc="-35" dirty="0" smtClean="0">
                <a:cs typeface="Arial"/>
              </a:rPr>
              <a:t>most </a:t>
            </a:r>
            <a:r>
              <a:rPr lang="en-IN" sz="1400" dirty="0" smtClean="0">
                <a:cs typeface="Arial"/>
              </a:rPr>
              <a:t>of </a:t>
            </a:r>
            <a:r>
              <a:rPr lang="en-IN" sz="1400" spc="-15" dirty="0" smtClean="0">
                <a:cs typeface="Arial"/>
              </a:rPr>
              <a:t>the bright </a:t>
            </a:r>
            <a:r>
              <a:rPr lang="en-IN" sz="1400" spc="-55" dirty="0" smtClean="0">
                <a:cs typeface="Arial"/>
              </a:rPr>
              <a:t>young </a:t>
            </a:r>
            <a:r>
              <a:rPr lang="en-IN" sz="1400" spc="-50" dirty="0" smtClean="0">
                <a:cs typeface="Arial"/>
              </a:rPr>
              <a:t>graduates </a:t>
            </a:r>
            <a:r>
              <a:rPr lang="en-IN" sz="1400" spc="-25" dirty="0" smtClean="0">
                <a:cs typeface="Arial"/>
              </a:rPr>
              <a:t>this </a:t>
            </a:r>
            <a:r>
              <a:rPr lang="en-IN" sz="1400" spc="-10" dirty="0" smtClean="0">
                <a:cs typeface="Arial"/>
              </a:rPr>
              <a:t>term </a:t>
            </a:r>
            <a:r>
              <a:rPr lang="en-IN" sz="1400" spc="-30" dirty="0" smtClean="0">
                <a:cs typeface="Arial"/>
              </a:rPr>
              <a:t>haven’t </a:t>
            </a:r>
            <a:r>
              <a:rPr lang="en-IN" sz="1400" spc="-55" dirty="0" smtClean="0">
                <a:cs typeface="Arial"/>
              </a:rPr>
              <a:t>had much exposure  </a:t>
            </a:r>
            <a:r>
              <a:rPr lang="en-IN" sz="1400" spc="15" dirty="0" smtClean="0">
                <a:cs typeface="Arial"/>
              </a:rPr>
              <a:t>to </a:t>
            </a:r>
            <a:r>
              <a:rPr lang="en-IN" sz="1400" spc="-35" dirty="0" smtClean="0">
                <a:cs typeface="Arial"/>
              </a:rPr>
              <a:t>mainframe</a:t>
            </a:r>
            <a:r>
              <a:rPr lang="en-IN" sz="1400" spc="-145" dirty="0" smtClean="0">
                <a:cs typeface="Arial"/>
              </a:rPr>
              <a:t> </a:t>
            </a:r>
            <a:r>
              <a:rPr lang="en-IN" sz="1400" spc="-50" dirty="0" smtClean="0">
                <a:cs typeface="Arial"/>
              </a:rPr>
              <a:t>concepts.</a:t>
            </a:r>
            <a:endParaRPr lang="en-IN" sz="1400" dirty="0" smtClean="0">
              <a:cs typeface="Arial"/>
            </a:endParaRPr>
          </a:p>
          <a:p>
            <a:pPr marL="12700" marR="5080">
              <a:lnSpc>
                <a:spcPct val="153600"/>
              </a:lnSpc>
              <a:spcBef>
                <a:spcPts val="975"/>
              </a:spcBef>
            </a:pPr>
            <a:r>
              <a:rPr lang="en-IN" sz="1400" spc="-80" dirty="0" smtClean="0">
                <a:cs typeface="Arial"/>
              </a:rPr>
              <a:t>Backups </a:t>
            </a:r>
            <a:r>
              <a:rPr lang="en-IN" sz="1400" spc="-10" dirty="0" smtClean="0">
                <a:cs typeface="Arial"/>
              </a:rPr>
              <a:t>often </a:t>
            </a:r>
            <a:r>
              <a:rPr lang="en-IN" sz="1400" spc="-35" dirty="0" smtClean="0">
                <a:cs typeface="Arial"/>
              </a:rPr>
              <a:t>take </a:t>
            </a:r>
            <a:r>
              <a:rPr lang="en-IN" sz="1400" spc="-55" dirty="0" smtClean="0">
                <a:cs typeface="Arial"/>
              </a:rPr>
              <a:t>place </a:t>
            </a:r>
            <a:r>
              <a:rPr lang="en-IN" sz="1400" spc="-20" dirty="0" smtClean="0">
                <a:cs typeface="Arial"/>
              </a:rPr>
              <a:t>while </a:t>
            </a:r>
            <a:r>
              <a:rPr lang="en-IN" sz="1400" spc="-60" dirty="0" smtClean="0">
                <a:cs typeface="Arial"/>
              </a:rPr>
              <a:t>an </a:t>
            </a:r>
            <a:r>
              <a:rPr lang="en-IN" sz="1400" spc="-30" dirty="0" smtClean="0">
                <a:cs typeface="Arial"/>
              </a:rPr>
              <a:t>application </a:t>
            </a:r>
            <a:r>
              <a:rPr lang="en-IN" sz="1400" spc="-55" dirty="0" smtClean="0">
                <a:cs typeface="Arial"/>
              </a:rPr>
              <a:t>is </a:t>
            </a:r>
            <a:r>
              <a:rPr lang="en-IN" sz="1400" spc="-35" dirty="0" smtClean="0">
                <a:cs typeface="Arial"/>
              </a:rPr>
              <a:t>running. </a:t>
            </a:r>
            <a:r>
              <a:rPr lang="en-IN" sz="1400" spc="-30" dirty="0" smtClean="0">
                <a:cs typeface="Arial"/>
              </a:rPr>
              <a:t>Application </a:t>
            </a:r>
            <a:r>
              <a:rPr lang="en-IN" sz="1400" spc="-75" dirty="0" smtClean="0">
                <a:cs typeface="Arial"/>
              </a:rPr>
              <a:t>changes </a:t>
            </a:r>
            <a:r>
              <a:rPr lang="en-IN" sz="1400" spc="-35" dirty="0" smtClean="0">
                <a:cs typeface="Arial"/>
              </a:rPr>
              <a:t>take </a:t>
            </a:r>
            <a:r>
              <a:rPr lang="en-IN" sz="1400" spc="-55" dirty="0" smtClean="0">
                <a:cs typeface="Arial"/>
              </a:rPr>
              <a:t>place </a:t>
            </a:r>
            <a:r>
              <a:rPr lang="en-IN" sz="1400" spc="-30" dirty="0" smtClean="0">
                <a:cs typeface="Arial"/>
              </a:rPr>
              <a:t>on </a:t>
            </a:r>
            <a:r>
              <a:rPr lang="en-IN" sz="1400" spc="-10" dirty="0" smtClean="0">
                <a:cs typeface="Arial"/>
              </a:rPr>
              <a:t>the </a:t>
            </a:r>
            <a:r>
              <a:rPr lang="en-IN" sz="1400" spc="-15" dirty="0" smtClean="0">
                <a:cs typeface="Arial"/>
              </a:rPr>
              <a:t>fly. </a:t>
            </a:r>
            <a:r>
              <a:rPr lang="en-IN" sz="1400" dirty="0" smtClean="0">
                <a:cs typeface="Arial"/>
              </a:rPr>
              <a:t>If </a:t>
            </a:r>
            <a:r>
              <a:rPr lang="en-IN" sz="1400" spc="-60" dirty="0" smtClean="0">
                <a:cs typeface="Arial"/>
              </a:rPr>
              <a:t>an  </a:t>
            </a:r>
            <a:r>
              <a:rPr lang="en-IN" sz="1400" spc="-40" dirty="0" smtClean="0">
                <a:cs typeface="Arial"/>
              </a:rPr>
              <a:t>outage</a:t>
            </a:r>
            <a:r>
              <a:rPr lang="en-IN" sz="1400" spc="-70" dirty="0" smtClean="0">
                <a:cs typeface="Arial"/>
              </a:rPr>
              <a:t> </a:t>
            </a:r>
            <a:r>
              <a:rPr lang="en-IN" sz="1400" spc="-55" dirty="0" smtClean="0">
                <a:cs typeface="Arial"/>
              </a:rPr>
              <a:t>occurs,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the</a:t>
            </a:r>
            <a:r>
              <a:rPr lang="en-IN" sz="1400" spc="-70" dirty="0" smtClean="0">
                <a:cs typeface="Arial"/>
              </a:rPr>
              <a:t> </a:t>
            </a:r>
            <a:r>
              <a:rPr lang="en-IN" sz="1400" spc="-55" dirty="0" smtClean="0">
                <a:cs typeface="Arial"/>
              </a:rPr>
              <a:t>company </a:t>
            </a:r>
            <a:r>
              <a:rPr lang="en-IN" sz="1400" spc="-60" dirty="0" smtClean="0">
                <a:cs typeface="Arial"/>
              </a:rPr>
              <a:t>stands</a:t>
            </a:r>
            <a:r>
              <a:rPr lang="en-IN" sz="1400" spc="-70" dirty="0" smtClean="0">
                <a:cs typeface="Arial"/>
              </a:rPr>
              <a:t> </a:t>
            </a:r>
            <a:r>
              <a:rPr lang="en-IN" sz="1400" spc="15" dirty="0" smtClean="0">
                <a:cs typeface="Arial"/>
              </a:rPr>
              <a:t>to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55" dirty="0" smtClean="0">
                <a:cs typeface="Arial"/>
              </a:rPr>
              <a:t>lose </a:t>
            </a:r>
            <a:r>
              <a:rPr lang="en-IN" sz="1400" spc="-40" dirty="0" smtClean="0">
                <a:cs typeface="Arial"/>
              </a:rPr>
              <a:t>tens</a:t>
            </a:r>
            <a:r>
              <a:rPr lang="en-IN" sz="1400" spc="-70" dirty="0" smtClean="0">
                <a:cs typeface="Arial"/>
              </a:rPr>
              <a:t> </a:t>
            </a:r>
            <a:r>
              <a:rPr lang="en-IN" sz="1400" dirty="0" smtClean="0">
                <a:cs typeface="Arial"/>
              </a:rPr>
              <a:t>of</a:t>
            </a:r>
            <a:r>
              <a:rPr lang="en-IN" sz="1400" spc="-55" dirty="0" smtClean="0">
                <a:cs typeface="Arial"/>
              </a:rPr>
              <a:t> thousands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dirty="0" smtClean="0">
                <a:cs typeface="Arial"/>
              </a:rPr>
              <a:t>of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dollars</a:t>
            </a:r>
            <a:r>
              <a:rPr lang="en-IN" sz="1400" spc="-60" dirty="0" smtClean="0">
                <a:cs typeface="Arial"/>
              </a:rPr>
              <a:t> an </a:t>
            </a:r>
            <a:r>
              <a:rPr lang="en-IN" sz="1400" spc="-25" dirty="0" smtClean="0">
                <a:cs typeface="Arial"/>
              </a:rPr>
              <a:t>hour</a:t>
            </a:r>
            <a:r>
              <a:rPr lang="en-IN" sz="1400" spc="-25" dirty="0" smtClean="0"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1400" b="1" spc="-120" dirty="0" smtClean="0"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120" dirty="0" smtClean="0">
                <a:cs typeface="Arial"/>
              </a:rPr>
              <a:t>FAILURES</a:t>
            </a:r>
            <a:r>
              <a:rPr lang="en-IN" sz="1400" spc="-120" dirty="0" smtClean="0">
                <a:cs typeface="Arial"/>
              </a:rPr>
              <a:t>:</a:t>
            </a:r>
            <a:r>
              <a:rPr lang="en-IN" sz="1400" spc="-75" dirty="0" smtClean="0">
                <a:cs typeface="Arial"/>
              </a:rPr>
              <a:t> </a:t>
            </a:r>
            <a:r>
              <a:rPr lang="en-IN" sz="1400" spc="-70" dirty="0" smtClean="0">
                <a:cs typeface="Arial"/>
              </a:rPr>
              <a:t>Disk</a:t>
            </a:r>
            <a:r>
              <a:rPr lang="en-IN" sz="1400" spc="105" dirty="0" smtClean="0">
                <a:cs typeface="Arial"/>
              </a:rPr>
              <a:t> </a:t>
            </a:r>
            <a:r>
              <a:rPr lang="en-IN" sz="1400" spc="-50" dirty="0" smtClean="0">
                <a:cs typeface="Arial"/>
              </a:rPr>
              <a:t>storage</a:t>
            </a:r>
            <a:r>
              <a:rPr lang="en-IN" sz="1400" spc="120" dirty="0" smtClean="0">
                <a:cs typeface="Arial"/>
              </a:rPr>
              <a:t> </a:t>
            </a:r>
            <a:r>
              <a:rPr lang="en-IN" sz="1400" spc="-55" dirty="0" smtClean="0">
                <a:cs typeface="Arial"/>
              </a:rPr>
              <a:t>is</a:t>
            </a:r>
            <a:r>
              <a:rPr lang="en-IN" sz="1400" spc="110" dirty="0" smtClean="0">
                <a:cs typeface="Arial"/>
              </a:rPr>
              <a:t> </a:t>
            </a:r>
            <a:r>
              <a:rPr lang="en-IN" sz="1400" spc="-30" dirty="0" smtClean="0">
                <a:cs typeface="Arial"/>
              </a:rPr>
              <a:t>more</a:t>
            </a:r>
            <a:r>
              <a:rPr lang="en-IN" sz="1400" spc="114" dirty="0" smtClean="0">
                <a:cs typeface="Arial"/>
              </a:rPr>
              <a:t> </a:t>
            </a:r>
            <a:r>
              <a:rPr lang="en-IN" sz="1400" spc="-30" dirty="0" smtClean="0">
                <a:cs typeface="Arial"/>
              </a:rPr>
              <a:t>reliable</a:t>
            </a:r>
            <a:r>
              <a:rPr lang="en-IN" sz="1400" spc="125" dirty="0" smtClean="0">
                <a:cs typeface="Arial"/>
              </a:rPr>
              <a:t> </a:t>
            </a:r>
            <a:r>
              <a:rPr lang="en-IN" sz="1400" spc="-25" dirty="0" smtClean="0">
                <a:cs typeface="Arial"/>
              </a:rPr>
              <a:t>than</a:t>
            </a:r>
            <a:r>
              <a:rPr lang="en-IN" sz="1400" spc="100" dirty="0" smtClean="0">
                <a:cs typeface="Arial"/>
              </a:rPr>
              <a:t> </a:t>
            </a:r>
            <a:r>
              <a:rPr lang="en-IN" sz="1400" spc="-40" dirty="0" smtClean="0">
                <a:cs typeface="Arial"/>
              </a:rPr>
              <a:t>ever,</a:t>
            </a:r>
            <a:r>
              <a:rPr lang="en-IN" sz="1400" spc="105" dirty="0" smtClean="0">
                <a:cs typeface="Arial"/>
              </a:rPr>
              <a:t> </a:t>
            </a:r>
            <a:r>
              <a:rPr lang="en-IN" sz="1400" spc="-5" dirty="0" smtClean="0">
                <a:cs typeface="Arial"/>
              </a:rPr>
              <a:t>but</a:t>
            </a:r>
            <a:r>
              <a:rPr lang="en-IN" sz="1400" spc="125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hardware</a:t>
            </a:r>
            <a:r>
              <a:rPr lang="en-IN" sz="1400" spc="120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failures</a:t>
            </a:r>
            <a:r>
              <a:rPr lang="en-IN" sz="1400" spc="114" dirty="0" smtClean="0">
                <a:cs typeface="Arial"/>
              </a:rPr>
              <a:t> </a:t>
            </a:r>
            <a:r>
              <a:rPr lang="en-IN" sz="1400" spc="-45" dirty="0" smtClean="0">
                <a:cs typeface="Arial"/>
              </a:rPr>
              <a:t>are</a:t>
            </a:r>
            <a:r>
              <a:rPr lang="en-IN" sz="1400" spc="95" dirty="0" smtClean="0">
                <a:cs typeface="Arial"/>
              </a:rPr>
              <a:t> </a:t>
            </a:r>
            <a:r>
              <a:rPr lang="en-IN" sz="1400" spc="-10" dirty="0" smtClean="0">
                <a:cs typeface="Arial"/>
              </a:rPr>
              <a:t>still</a:t>
            </a:r>
            <a:r>
              <a:rPr lang="en-IN" sz="1400" spc="110" dirty="0" smtClean="0">
                <a:cs typeface="Arial"/>
              </a:rPr>
              <a:t> </a:t>
            </a:r>
            <a:r>
              <a:rPr lang="en-IN" sz="1400" spc="-50" dirty="0" smtClean="0">
                <a:cs typeface="Arial"/>
              </a:rPr>
              <a:t>possible.</a:t>
            </a:r>
            <a:r>
              <a:rPr lang="en-IN" sz="1400" spc="125" dirty="0" smtClean="0">
                <a:cs typeface="Arial"/>
              </a:rPr>
              <a:t> </a:t>
            </a:r>
            <a:r>
              <a:rPr lang="en-IN" sz="1400" spc="-95" dirty="0" smtClean="0">
                <a:cs typeface="Arial"/>
              </a:rPr>
              <a:t>A </a:t>
            </a:r>
            <a:r>
              <a:rPr lang="en-IN" sz="1400" spc="-45" dirty="0" smtClean="0">
                <a:cs typeface="Arial"/>
              </a:rPr>
              <a:t>simple</a:t>
            </a:r>
            <a:endParaRPr lang="en-IN" sz="1400" dirty="0" smtClean="0">
              <a:cs typeface="Arial"/>
            </a:endParaRPr>
          </a:p>
          <a:p>
            <a:pPr marL="12700" marR="5080" algn="just">
              <a:lnSpc>
                <a:spcPct val="152700"/>
              </a:lnSpc>
              <a:spcBef>
                <a:spcPts val="195"/>
              </a:spcBef>
            </a:pPr>
            <a:r>
              <a:rPr lang="en-IN" sz="1400" spc="-45" dirty="0" smtClean="0">
                <a:cs typeface="Arial"/>
              </a:rPr>
              <a:t>mistake </a:t>
            </a:r>
            <a:r>
              <a:rPr lang="en-IN" sz="1400" spc="-70" dirty="0" smtClean="0">
                <a:cs typeface="Arial"/>
              </a:rPr>
              <a:t>can </a:t>
            </a:r>
            <a:r>
              <a:rPr lang="en-IN" sz="1400" spc="-50" dirty="0" smtClean="0">
                <a:cs typeface="Arial"/>
              </a:rPr>
              <a:t>be </a:t>
            </a:r>
            <a:r>
              <a:rPr lang="en-IN" sz="1400" spc="-55" dirty="0" smtClean="0">
                <a:cs typeface="Arial"/>
              </a:rPr>
              <a:t>made </a:t>
            </a:r>
            <a:r>
              <a:rPr lang="en-IN" sz="1400" spc="-45" dirty="0" smtClean="0">
                <a:cs typeface="Arial"/>
              </a:rPr>
              <a:t>by </a:t>
            </a:r>
            <a:r>
              <a:rPr lang="en-IN" sz="1400" spc="-65" dirty="0" smtClean="0">
                <a:cs typeface="Arial"/>
              </a:rPr>
              <a:t>an </a:t>
            </a:r>
            <a:r>
              <a:rPr lang="en-IN" sz="1400" spc="-30" dirty="0" smtClean="0">
                <a:cs typeface="Arial"/>
              </a:rPr>
              <a:t>application </a:t>
            </a:r>
            <a:r>
              <a:rPr lang="en-IN" sz="1400" spc="-35" dirty="0" smtClean="0">
                <a:cs typeface="Arial"/>
              </a:rPr>
              <a:t>programmer, </a:t>
            </a:r>
            <a:r>
              <a:rPr lang="en-IN" sz="1400" spc="-60" dirty="0" smtClean="0">
                <a:cs typeface="Arial"/>
              </a:rPr>
              <a:t>system </a:t>
            </a:r>
            <a:r>
              <a:rPr lang="en-IN" sz="1400" spc="-35" dirty="0" smtClean="0">
                <a:cs typeface="Arial"/>
              </a:rPr>
              <a:t>programmer, </a:t>
            </a:r>
            <a:r>
              <a:rPr lang="en-IN" sz="1400" spc="-15" dirty="0" smtClean="0">
                <a:cs typeface="Arial"/>
              </a:rPr>
              <a:t>or </a:t>
            </a:r>
            <a:r>
              <a:rPr lang="en-IN" sz="1400" spc="-35" dirty="0" smtClean="0">
                <a:cs typeface="Arial"/>
              </a:rPr>
              <a:t>operations </a:t>
            </a:r>
            <a:r>
              <a:rPr lang="en-IN" sz="1400" spc="-45" dirty="0" smtClean="0">
                <a:cs typeface="Arial"/>
              </a:rPr>
              <a:t>person. </a:t>
            </a:r>
            <a:r>
              <a:rPr lang="en-IN" sz="1400" spc="-75" dirty="0" smtClean="0">
                <a:cs typeface="Arial"/>
              </a:rPr>
              <a:t>Logic  </a:t>
            </a:r>
            <a:r>
              <a:rPr lang="en-IN" sz="1400" spc="-30" dirty="0" smtClean="0">
                <a:cs typeface="Arial"/>
              </a:rPr>
              <a:t>errors </a:t>
            </a:r>
            <a:r>
              <a:rPr lang="en-IN" sz="1400" spc="-15" dirty="0" smtClean="0">
                <a:cs typeface="Arial"/>
              </a:rPr>
              <a:t>in </a:t>
            </a:r>
            <a:r>
              <a:rPr lang="en-IN" sz="1400" spc="-50" dirty="0" smtClean="0">
                <a:cs typeface="Arial"/>
              </a:rPr>
              <a:t>programs </a:t>
            </a:r>
            <a:r>
              <a:rPr lang="en-IN" sz="1400" spc="-5" dirty="0" smtClean="0">
                <a:cs typeface="Arial"/>
              </a:rPr>
              <a:t>or </a:t>
            </a:r>
            <a:r>
              <a:rPr lang="en-IN" sz="1400" spc="-30" dirty="0" smtClean="0">
                <a:cs typeface="Arial"/>
              </a:rPr>
              <a:t>application </a:t>
            </a:r>
            <a:r>
              <a:rPr lang="en-IN" sz="1400" dirty="0" smtClean="0">
                <a:cs typeface="Arial"/>
              </a:rPr>
              <a:t>of </a:t>
            </a:r>
            <a:r>
              <a:rPr lang="en-IN" sz="1400" spc="-15" dirty="0" smtClean="0">
                <a:cs typeface="Arial"/>
              </a:rPr>
              <a:t>the </a:t>
            </a:r>
            <a:r>
              <a:rPr lang="en-IN" sz="1400" spc="-35" dirty="0" smtClean="0">
                <a:cs typeface="Arial"/>
              </a:rPr>
              <a:t>wrong update </a:t>
            </a:r>
            <a:r>
              <a:rPr lang="en-IN" sz="1400" spc="-10" dirty="0" smtClean="0">
                <a:cs typeface="Arial"/>
              </a:rPr>
              <a:t>at the </a:t>
            </a:r>
            <a:r>
              <a:rPr lang="en-IN" sz="1400" spc="-30" dirty="0" smtClean="0">
                <a:cs typeface="Arial"/>
              </a:rPr>
              <a:t>wrong </a:t>
            </a:r>
            <a:r>
              <a:rPr lang="en-IN" sz="1400" spc="-10" dirty="0" smtClean="0">
                <a:cs typeface="Arial"/>
              </a:rPr>
              <a:t>time </a:t>
            </a:r>
            <a:r>
              <a:rPr lang="en-IN" sz="1400" spc="-70" dirty="0" smtClean="0">
                <a:cs typeface="Arial"/>
              </a:rPr>
              <a:t>can </a:t>
            </a:r>
            <a:r>
              <a:rPr lang="en-IN" sz="1400" spc="-25" dirty="0" smtClean="0">
                <a:cs typeface="Arial"/>
              </a:rPr>
              <a:t>result </a:t>
            </a:r>
            <a:r>
              <a:rPr lang="en-IN" sz="1400" spc="-15" dirty="0" smtClean="0">
                <a:cs typeface="Arial"/>
              </a:rPr>
              <a:t>in</a:t>
            </a:r>
            <a:r>
              <a:rPr lang="en-IN" sz="1400" spc="-210" dirty="0" smtClean="0">
                <a:cs typeface="Arial"/>
              </a:rPr>
              <a:t> </a:t>
            </a:r>
            <a:r>
              <a:rPr lang="en-IN" sz="1400" spc="-85" dirty="0" smtClean="0">
                <a:cs typeface="Arial"/>
              </a:rPr>
              <a:t>a </a:t>
            </a:r>
            <a:r>
              <a:rPr lang="en-IN" sz="1400" spc="-60" dirty="0" smtClean="0">
                <a:cs typeface="Arial"/>
              </a:rPr>
              <a:t>system crash </a:t>
            </a:r>
            <a:r>
              <a:rPr lang="en-IN" sz="1400" spc="-15" dirty="0" smtClean="0">
                <a:cs typeface="Arial"/>
              </a:rPr>
              <a:t>or,  </a:t>
            </a:r>
            <a:r>
              <a:rPr lang="en-IN" sz="1400" spc="-40" dirty="0" smtClean="0">
                <a:cs typeface="Arial"/>
              </a:rPr>
              <a:t>worse. </a:t>
            </a:r>
            <a:r>
              <a:rPr lang="en-IN" sz="1400" spc="-65" dirty="0" smtClean="0">
                <a:cs typeface="Arial"/>
              </a:rPr>
              <a:t>Disasters </a:t>
            </a:r>
            <a:r>
              <a:rPr lang="en-IN" sz="1400" spc="-35" dirty="0" smtClean="0">
                <a:cs typeface="Arial"/>
              </a:rPr>
              <a:t>do </a:t>
            </a:r>
            <a:r>
              <a:rPr lang="en-IN" sz="1400" spc="-30" dirty="0" smtClean="0">
                <a:cs typeface="Arial"/>
              </a:rPr>
              <a:t>really </a:t>
            </a:r>
            <a:r>
              <a:rPr lang="en-IN" sz="1400" spc="-40" dirty="0" smtClean="0">
                <a:cs typeface="Arial"/>
              </a:rPr>
              <a:t>occurs! </a:t>
            </a:r>
            <a:r>
              <a:rPr lang="en-IN" sz="1400" spc="-65" dirty="0" smtClean="0">
                <a:cs typeface="Arial"/>
              </a:rPr>
              <a:t>Floods, </a:t>
            </a:r>
            <a:r>
              <a:rPr lang="en-IN" sz="1400" spc="-40" dirty="0" smtClean="0">
                <a:cs typeface="Arial"/>
              </a:rPr>
              <a:t>tornadoes, </a:t>
            </a:r>
            <a:r>
              <a:rPr lang="en-IN" sz="1400" spc="-45" dirty="0" smtClean="0">
                <a:cs typeface="Arial"/>
              </a:rPr>
              <a:t>earthquakes, tsunamis, </a:t>
            </a:r>
            <a:r>
              <a:rPr lang="en-IN" sz="1400" spc="-60" dirty="0" smtClean="0">
                <a:cs typeface="Arial"/>
              </a:rPr>
              <a:t>and </a:t>
            </a:r>
            <a:r>
              <a:rPr lang="en-IN" sz="1400" spc="-55" dirty="0" smtClean="0">
                <a:cs typeface="Arial"/>
              </a:rPr>
              <a:t>even </a:t>
            </a:r>
            <a:r>
              <a:rPr lang="en-IN" sz="1400" spc="-20" dirty="0" smtClean="0">
                <a:cs typeface="Arial"/>
              </a:rPr>
              <a:t>terrorism </a:t>
            </a:r>
            <a:r>
              <a:rPr lang="en-IN" sz="1400" spc="-70" dirty="0" smtClean="0">
                <a:cs typeface="Arial"/>
              </a:rPr>
              <a:t>can </a:t>
            </a:r>
            <a:r>
              <a:rPr lang="en-IN" sz="1400" spc="-45" dirty="0" smtClean="0">
                <a:cs typeface="Arial"/>
              </a:rPr>
              <a:t>do  </a:t>
            </a:r>
            <a:r>
              <a:rPr lang="en-IN" sz="1400" spc="-30" dirty="0" smtClean="0">
                <a:cs typeface="Arial"/>
              </a:rPr>
              <a:t>strike. </a:t>
            </a:r>
            <a:r>
              <a:rPr lang="en-IN" sz="1400" spc="-60" dirty="0" smtClean="0">
                <a:cs typeface="Arial"/>
              </a:rPr>
              <a:t>We </a:t>
            </a:r>
            <a:r>
              <a:rPr lang="en-IN" sz="1400" spc="-35" dirty="0" smtClean="0">
                <a:cs typeface="Arial"/>
              </a:rPr>
              <a:t>must </a:t>
            </a:r>
            <a:r>
              <a:rPr lang="en-IN" sz="1400" spc="-50" dirty="0" smtClean="0">
                <a:cs typeface="Arial"/>
              </a:rPr>
              <a:t>be</a:t>
            </a:r>
            <a:r>
              <a:rPr lang="en-IN" sz="1400" spc="-140" dirty="0" smtClean="0">
                <a:cs typeface="Arial"/>
              </a:rPr>
              <a:t> </a:t>
            </a:r>
            <a:r>
              <a:rPr lang="en-IN" sz="1400" spc="-45" dirty="0" smtClean="0">
                <a:cs typeface="Arial"/>
              </a:rPr>
              <a:t>ready.</a:t>
            </a:r>
            <a:endParaRPr lang="en-IN" sz="1400" dirty="0" smtClean="0">
              <a:cs typeface="Arial"/>
            </a:endParaRPr>
          </a:p>
          <a:p>
            <a:pPr marL="12700" marR="5080">
              <a:lnSpc>
                <a:spcPct val="153600"/>
              </a:lnSpc>
              <a:spcBef>
                <a:spcPts val="975"/>
              </a:spcBef>
            </a:pPr>
            <a:endParaRPr lang="en-IN" sz="14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46039"/>
            <a:ext cx="9144000" cy="254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945" lvl="1" indent="-309245">
              <a:lnSpc>
                <a:spcPct val="100000"/>
              </a:lnSpc>
              <a:buAutoNum type="arabicPeriod" startAt="2"/>
              <a:tabLst>
                <a:tab pos="322580" algn="l"/>
              </a:tabLst>
            </a:pPr>
            <a:r>
              <a:rPr lang="en-IN" sz="3200" b="1" spc="-170" dirty="0" smtClean="0">
                <a:cs typeface="Arial"/>
              </a:rPr>
              <a:t>B</a:t>
            </a:r>
            <a:r>
              <a:rPr lang="en-IN" sz="2400" b="1" spc="-170" dirty="0" smtClean="0">
                <a:cs typeface="Arial"/>
              </a:rPr>
              <a:t>UDGETS </a:t>
            </a:r>
            <a:r>
              <a:rPr lang="en-IN" sz="2400" b="1" spc="-110" dirty="0" smtClean="0">
                <a:cs typeface="Arial"/>
              </a:rPr>
              <a:t>AND</a:t>
            </a:r>
            <a:r>
              <a:rPr lang="en-IN" sz="2400" b="1" spc="-45" dirty="0" smtClean="0">
                <a:cs typeface="Arial"/>
              </a:rPr>
              <a:t> </a:t>
            </a:r>
            <a:r>
              <a:rPr lang="en-IN" sz="3200" b="1" spc="-80" dirty="0" smtClean="0">
                <a:cs typeface="Arial"/>
              </a:rPr>
              <a:t>D</a:t>
            </a:r>
            <a:r>
              <a:rPr lang="en-IN" sz="2400" b="1" spc="-80" dirty="0" smtClean="0">
                <a:cs typeface="Arial"/>
              </a:rPr>
              <a:t>OWNTIME</a:t>
            </a:r>
            <a:endParaRPr lang="en-IN" sz="2400" dirty="0" smtClean="0">
              <a:cs typeface="Arial"/>
            </a:endParaRPr>
          </a:p>
          <a:p>
            <a:pPr marL="12700" marR="8255" algn="just">
              <a:lnSpc>
                <a:spcPct val="153300"/>
              </a:lnSpc>
              <a:spcBef>
                <a:spcPts val="635"/>
              </a:spcBef>
            </a:pPr>
            <a:r>
              <a:rPr lang="en-IN" sz="2000" spc="-60" dirty="0" smtClean="0">
                <a:cs typeface="Arial"/>
              </a:rPr>
              <a:t>We have </a:t>
            </a:r>
            <a:r>
              <a:rPr lang="en-IN" sz="2000" spc="-20" dirty="0" smtClean="0">
                <a:cs typeface="Arial"/>
              </a:rPr>
              <a:t>fewer </a:t>
            </a:r>
            <a:r>
              <a:rPr lang="en-IN" sz="2000" spc="-55" dirty="0" smtClean="0">
                <a:cs typeface="Arial"/>
              </a:rPr>
              <a:t>resources </a:t>
            </a:r>
            <a:r>
              <a:rPr lang="en-IN" sz="2000" spc="-40" dirty="0" smtClean="0">
                <a:cs typeface="Arial"/>
              </a:rPr>
              <a:t>(people, </a:t>
            </a:r>
            <a:r>
              <a:rPr lang="en-IN" sz="2000" spc="-60" dirty="0" smtClean="0">
                <a:cs typeface="Arial"/>
              </a:rPr>
              <a:t>processing </a:t>
            </a:r>
            <a:r>
              <a:rPr lang="en-IN" sz="2000" spc="-30" dirty="0" smtClean="0">
                <a:cs typeface="Arial"/>
              </a:rPr>
              <a:t>power, </a:t>
            </a:r>
            <a:r>
              <a:rPr lang="en-IN" sz="2000" spc="-10" dirty="0" smtClean="0">
                <a:cs typeface="Arial"/>
              </a:rPr>
              <a:t>time, </a:t>
            </a:r>
            <a:r>
              <a:rPr lang="en-IN" sz="2000" spc="-55" dirty="0" smtClean="0">
                <a:cs typeface="Arial"/>
              </a:rPr>
              <a:t>and </a:t>
            </a:r>
            <a:r>
              <a:rPr lang="en-IN" sz="2000" spc="-45" dirty="0" smtClean="0">
                <a:cs typeface="Arial"/>
              </a:rPr>
              <a:t>money) </a:t>
            </a:r>
            <a:r>
              <a:rPr lang="en-IN" sz="2000" spc="10" dirty="0" smtClean="0">
                <a:cs typeface="Arial"/>
              </a:rPr>
              <a:t>to </a:t>
            </a:r>
            <a:r>
              <a:rPr lang="en-IN" sz="2000" spc="-35" dirty="0" smtClean="0">
                <a:cs typeface="Arial"/>
              </a:rPr>
              <a:t>do </a:t>
            </a:r>
            <a:r>
              <a:rPr lang="en-IN" sz="2000" spc="-30" dirty="0" smtClean="0">
                <a:cs typeface="Arial"/>
              </a:rPr>
              <a:t>more </a:t>
            </a:r>
            <a:r>
              <a:rPr lang="en-IN" sz="2000" spc="-20" dirty="0" smtClean="0">
                <a:cs typeface="Arial"/>
              </a:rPr>
              <a:t>work </a:t>
            </a:r>
            <a:r>
              <a:rPr lang="en-IN" sz="2000" spc="-25" dirty="0" smtClean="0">
                <a:cs typeface="Arial"/>
              </a:rPr>
              <a:t>than </a:t>
            </a:r>
            <a:r>
              <a:rPr lang="en-IN" sz="2000" spc="-45" dirty="0" smtClean="0">
                <a:cs typeface="Arial"/>
              </a:rPr>
              <a:t>ever  </a:t>
            </a:r>
            <a:r>
              <a:rPr lang="en-IN" sz="2000" spc="-25" dirty="0" smtClean="0">
                <a:cs typeface="Arial"/>
              </a:rPr>
              <a:t>before, </a:t>
            </a:r>
            <a:r>
              <a:rPr lang="en-IN" sz="2000" spc="-55" dirty="0" smtClean="0">
                <a:cs typeface="Arial"/>
              </a:rPr>
              <a:t>and </a:t>
            </a:r>
            <a:r>
              <a:rPr lang="en-IN" sz="2000" spc="-40" dirty="0" smtClean="0">
                <a:cs typeface="Arial"/>
              </a:rPr>
              <a:t>we </a:t>
            </a:r>
            <a:r>
              <a:rPr lang="en-IN" sz="2000" spc="-35" dirty="0" smtClean="0">
                <a:cs typeface="Arial"/>
              </a:rPr>
              <a:t>must </a:t>
            </a:r>
            <a:r>
              <a:rPr lang="en-IN" sz="2000" spc="-55" dirty="0" smtClean="0">
                <a:cs typeface="Arial"/>
              </a:rPr>
              <a:t>keep </a:t>
            </a:r>
            <a:r>
              <a:rPr lang="en-IN" sz="2000" spc="-25" dirty="0" smtClean="0">
                <a:cs typeface="Arial"/>
              </a:rPr>
              <a:t>your </a:t>
            </a:r>
            <a:r>
              <a:rPr lang="en-IN" sz="2000" spc="-75" dirty="0" smtClean="0">
                <a:cs typeface="Arial"/>
              </a:rPr>
              <a:t>expenses </a:t>
            </a:r>
            <a:r>
              <a:rPr lang="en-IN" sz="2000" spc="-35" dirty="0" smtClean="0">
                <a:cs typeface="Arial"/>
              </a:rPr>
              <a:t>under </a:t>
            </a:r>
            <a:r>
              <a:rPr lang="en-IN" sz="2000" spc="-15" dirty="0" smtClean="0">
                <a:cs typeface="Arial"/>
              </a:rPr>
              <a:t>control. </a:t>
            </a:r>
            <a:r>
              <a:rPr lang="en-IN" sz="2000" spc="-85" dirty="0" smtClean="0">
                <a:cs typeface="Arial"/>
              </a:rPr>
              <a:t>Systems </a:t>
            </a:r>
            <a:r>
              <a:rPr lang="en-IN" sz="2000" spc="-35" dirty="0" smtClean="0">
                <a:cs typeface="Arial"/>
              </a:rPr>
              <a:t>must remain </a:t>
            </a:r>
            <a:r>
              <a:rPr lang="en-IN" sz="2000" spc="-45" dirty="0" smtClean="0">
                <a:cs typeface="Arial"/>
              </a:rPr>
              <a:t>available </a:t>
            </a:r>
            <a:r>
              <a:rPr lang="en-IN" sz="2000" spc="10" dirty="0" smtClean="0">
                <a:cs typeface="Arial"/>
              </a:rPr>
              <a:t>to </a:t>
            </a:r>
            <a:r>
              <a:rPr lang="en-IN" sz="2000" spc="-65" dirty="0" smtClean="0">
                <a:cs typeface="Arial"/>
              </a:rPr>
              <a:t>make </a:t>
            </a:r>
            <a:r>
              <a:rPr lang="en-IN" sz="2000" spc="-50" dirty="0" smtClean="0">
                <a:cs typeface="Arial"/>
              </a:rPr>
              <a:t>money  </a:t>
            </a:r>
            <a:r>
              <a:rPr lang="en-IN" sz="2000" spc="-55" dirty="0" smtClean="0">
                <a:cs typeface="Arial"/>
              </a:rPr>
              <a:t>and </a:t>
            </a:r>
            <a:r>
              <a:rPr lang="en-IN" sz="2000" spc="-60" dirty="0" smtClean="0">
                <a:cs typeface="Arial"/>
              </a:rPr>
              <a:t>serve </a:t>
            </a:r>
            <a:r>
              <a:rPr lang="en-IN" sz="2000" spc="-45" dirty="0" smtClean="0">
                <a:cs typeface="Arial"/>
              </a:rPr>
              <a:t>customers. </a:t>
            </a:r>
            <a:r>
              <a:rPr lang="en-IN" sz="2000" spc="-30" dirty="0" smtClean="0">
                <a:cs typeface="Arial"/>
              </a:rPr>
              <a:t>Downtime </a:t>
            </a:r>
            <a:r>
              <a:rPr lang="en-IN" sz="2000" spc="-55" dirty="0" smtClean="0">
                <a:cs typeface="Arial"/>
              </a:rPr>
              <a:t>is </a:t>
            </a:r>
            <a:r>
              <a:rPr lang="en-IN" sz="2000" spc="-50" dirty="0" smtClean="0">
                <a:cs typeface="Arial"/>
              </a:rPr>
              <a:t>much </a:t>
            </a:r>
            <a:r>
              <a:rPr lang="en-IN" sz="2000" dirty="0" smtClean="0">
                <a:cs typeface="Arial"/>
              </a:rPr>
              <a:t>too </a:t>
            </a:r>
            <a:r>
              <a:rPr lang="en-IN" sz="2000" spc="-60" dirty="0" smtClean="0">
                <a:cs typeface="Arial"/>
              </a:rPr>
              <a:t>expensive </a:t>
            </a:r>
            <a:r>
              <a:rPr lang="en-IN" sz="2000" spc="10" dirty="0" smtClean="0">
                <a:cs typeface="Arial"/>
              </a:rPr>
              <a:t>to</a:t>
            </a:r>
            <a:r>
              <a:rPr lang="en-IN" sz="2000" spc="-215" dirty="0" smtClean="0">
                <a:cs typeface="Arial"/>
              </a:rPr>
              <a:t> </a:t>
            </a:r>
            <a:r>
              <a:rPr lang="en-IN" sz="2000" spc="-50" dirty="0" smtClean="0">
                <a:cs typeface="Arial"/>
              </a:rPr>
              <a:t>be </a:t>
            </a:r>
            <a:r>
              <a:rPr lang="en-IN" sz="2000" spc="-20" dirty="0" smtClean="0">
                <a:cs typeface="Arial"/>
              </a:rPr>
              <a:t>tolerated.</a:t>
            </a:r>
            <a:endParaRPr lang="en-IN" sz="20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-32" y="-11846"/>
            <a:ext cx="9144032" cy="532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945" lvl="1" indent="-309245">
              <a:lnSpc>
                <a:spcPct val="100000"/>
              </a:lnSpc>
              <a:buAutoNum type="arabicPeriod" startAt="3"/>
              <a:tabLst>
                <a:tab pos="322580" algn="l"/>
              </a:tabLst>
            </a:pPr>
            <a:r>
              <a:rPr lang="en-IN" sz="1200" b="1" spc="-170" dirty="0" smtClean="0">
                <a:cs typeface="Arial"/>
              </a:rPr>
              <a:t>R</a:t>
            </a:r>
            <a:r>
              <a:rPr lang="en-IN" sz="1100" b="1" spc="-170" dirty="0" smtClean="0">
                <a:cs typeface="Arial"/>
              </a:rPr>
              <a:t>ECOVERY</a:t>
            </a:r>
            <a:r>
              <a:rPr lang="en-IN" sz="1200" b="1" spc="-170" dirty="0" smtClean="0">
                <a:cs typeface="Arial"/>
              </a:rPr>
              <a:t>: </a:t>
            </a:r>
            <a:r>
              <a:rPr lang="en-IN" sz="1200" b="1" spc="-110" dirty="0" smtClean="0">
                <a:cs typeface="Arial"/>
              </a:rPr>
              <a:t>T</a:t>
            </a:r>
            <a:r>
              <a:rPr lang="en-IN" sz="1100" b="1" spc="-110" dirty="0" smtClean="0">
                <a:cs typeface="Arial"/>
              </a:rPr>
              <a:t>HINK </a:t>
            </a:r>
            <a:r>
              <a:rPr lang="en-IN" sz="1200" b="1" spc="-195" dirty="0" smtClean="0">
                <a:cs typeface="Arial"/>
              </a:rPr>
              <a:t>B</a:t>
            </a:r>
            <a:r>
              <a:rPr lang="en-IN" sz="1100" b="1" spc="-195" dirty="0" smtClean="0">
                <a:cs typeface="Arial"/>
              </a:rPr>
              <a:t>EFORE </a:t>
            </a:r>
            <a:r>
              <a:rPr lang="en-IN" sz="1200" b="1" spc="-145" dirty="0" smtClean="0">
                <a:cs typeface="Arial"/>
              </a:rPr>
              <a:t>Y</a:t>
            </a:r>
            <a:r>
              <a:rPr lang="en-IN" sz="1100" b="1" spc="-145" dirty="0" smtClean="0">
                <a:cs typeface="Arial"/>
              </a:rPr>
              <a:t>OU</a:t>
            </a:r>
            <a:r>
              <a:rPr lang="en-IN" sz="1100" b="1" spc="-80" dirty="0" smtClean="0">
                <a:cs typeface="Arial"/>
              </a:rPr>
              <a:t> </a:t>
            </a:r>
            <a:r>
              <a:rPr lang="en-IN" sz="1200" b="1" spc="-150" dirty="0" smtClean="0">
                <a:cs typeface="Arial"/>
              </a:rPr>
              <a:t>B</a:t>
            </a:r>
            <a:r>
              <a:rPr lang="en-IN" sz="1100" b="1" spc="-150" dirty="0" smtClean="0">
                <a:cs typeface="Arial"/>
              </a:rPr>
              <a:t>ACK</a:t>
            </a:r>
            <a:r>
              <a:rPr lang="en-IN" sz="1200" b="1" spc="-150" dirty="0" smtClean="0">
                <a:cs typeface="Arial"/>
              </a:rPr>
              <a:t>-</a:t>
            </a:r>
            <a:r>
              <a:rPr lang="en-IN" sz="1100" b="1" spc="-150" dirty="0" smtClean="0">
                <a:cs typeface="Arial"/>
              </a:rPr>
              <a:t>UP</a:t>
            </a:r>
            <a:endParaRPr lang="en-IN" sz="1100" dirty="0" smtClean="0">
              <a:cs typeface="Arial"/>
            </a:endParaRPr>
          </a:p>
          <a:p>
            <a:pPr marL="12700" marR="5080" algn="just">
              <a:lnSpc>
                <a:spcPct val="153200"/>
              </a:lnSpc>
              <a:spcBef>
                <a:spcPts val="625"/>
              </a:spcBef>
            </a:pPr>
            <a:r>
              <a:rPr lang="en-IN" sz="1000" spc="-80" dirty="0" smtClean="0">
                <a:cs typeface="Arial"/>
              </a:rPr>
              <a:t>One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35" dirty="0" smtClean="0">
                <a:cs typeface="Arial"/>
              </a:rPr>
              <a:t>most </a:t>
            </a:r>
            <a:r>
              <a:rPr lang="en-IN" sz="1000" spc="-20" dirty="0" smtClean="0">
                <a:cs typeface="Arial"/>
              </a:rPr>
              <a:t>critical </a:t>
            </a:r>
            <a:r>
              <a:rPr lang="en-IN" sz="1000" spc="-45" dirty="0" smtClean="0">
                <a:cs typeface="Arial"/>
              </a:rPr>
              <a:t>data-management </a:t>
            </a:r>
            <a:r>
              <a:rPr lang="en-IN" sz="1000" spc="-65" dirty="0" smtClean="0">
                <a:cs typeface="Arial"/>
              </a:rPr>
              <a:t>tasks </a:t>
            </a:r>
            <a:r>
              <a:rPr lang="en-IN" sz="1000" spc="-45" dirty="0" smtClean="0">
                <a:cs typeface="Arial"/>
              </a:rPr>
              <a:t>involves </a:t>
            </a:r>
            <a:r>
              <a:rPr lang="en-IN" sz="1000" spc="-40" dirty="0" smtClean="0">
                <a:cs typeface="Arial"/>
              </a:rPr>
              <a:t>recovering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15" dirty="0" smtClean="0">
                <a:cs typeface="Arial"/>
              </a:rPr>
              <a:t>in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30" dirty="0" smtClean="0">
                <a:cs typeface="Arial"/>
              </a:rPr>
              <a:t>event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25" dirty="0" smtClean="0">
                <a:cs typeface="Arial"/>
              </a:rPr>
              <a:t>problem.</a:t>
            </a:r>
            <a:r>
              <a:rPr lang="en-IN" sz="1000" spc="-185" dirty="0" smtClean="0">
                <a:cs typeface="Arial"/>
              </a:rPr>
              <a:t> </a:t>
            </a:r>
            <a:r>
              <a:rPr lang="en-IN" sz="1000" spc="-90" dirty="0" smtClean="0">
                <a:cs typeface="Arial"/>
              </a:rPr>
              <a:t>You  </a:t>
            </a:r>
            <a:r>
              <a:rPr lang="en-IN" sz="1000" spc="-35" dirty="0" smtClean="0">
                <a:cs typeface="Arial"/>
              </a:rPr>
              <a:t>must </a:t>
            </a:r>
            <a:r>
              <a:rPr lang="en-IN" sz="1000" spc="-45" dirty="0" smtClean="0">
                <a:cs typeface="Arial"/>
              </a:rPr>
              <a:t>evaluate </a:t>
            </a:r>
            <a:r>
              <a:rPr lang="en-IN" sz="1000" spc="-25" dirty="0" smtClean="0">
                <a:cs typeface="Arial"/>
              </a:rPr>
              <a:t>your </a:t>
            </a:r>
            <a:r>
              <a:rPr lang="en-IN" sz="1000" spc="-35" dirty="0" smtClean="0">
                <a:cs typeface="Arial"/>
              </a:rPr>
              <a:t>preparations, </a:t>
            </a:r>
            <a:r>
              <a:rPr lang="en-IN" sz="1000" spc="-65" dirty="0" smtClean="0">
                <a:cs typeface="Arial"/>
              </a:rPr>
              <a:t>make </a:t>
            </a:r>
            <a:r>
              <a:rPr lang="en-IN" sz="1000" spc="-55" dirty="0" smtClean="0">
                <a:cs typeface="Arial"/>
              </a:rPr>
              <a:t>sure </a:t>
            </a:r>
            <a:r>
              <a:rPr lang="en-IN" sz="1000" dirty="0" smtClean="0">
                <a:cs typeface="Arial"/>
              </a:rPr>
              <a:t>that </a:t>
            </a:r>
            <a:r>
              <a:rPr lang="en-IN" sz="1000" spc="-25" dirty="0" smtClean="0">
                <a:cs typeface="Arial"/>
              </a:rPr>
              <a:t>all </a:t>
            </a:r>
            <a:r>
              <a:rPr lang="en-IN" sz="1000" spc="-50" dirty="0" smtClean="0">
                <a:cs typeface="Arial"/>
              </a:rPr>
              <a:t>resources are </a:t>
            </a:r>
            <a:r>
              <a:rPr lang="en-IN" sz="1000" spc="-45" dirty="0" smtClean="0">
                <a:cs typeface="Arial"/>
              </a:rPr>
              <a:t>available </a:t>
            </a:r>
            <a:r>
              <a:rPr lang="en-IN" sz="1000" spc="-15" dirty="0" smtClean="0">
                <a:cs typeface="Arial"/>
              </a:rPr>
              <a:t>in </a:t>
            </a:r>
            <a:r>
              <a:rPr lang="en-IN" sz="1000" spc="-60" dirty="0" smtClean="0">
                <a:cs typeface="Arial"/>
              </a:rPr>
              <a:t>usable </a:t>
            </a:r>
            <a:r>
              <a:rPr lang="en-IN" sz="1000" spc="-20" dirty="0" smtClean="0">
                <a:cs typeface="Arial"/>
              </a:rPr>
              <a:t>condition,  </a:t>
            </a:r>
            <a:r>
              <a:rPr lang="en-IN" sz="1000" spc="-30" dirty="0" smtClean="0">
                <a:cs typeface="Arial"/>
              </a:rPr>
              <a:t>automate </a:t>
            </a:r>
            <a:r>
              <a:rPr lang="en-IN" sz="1000" spc="-75" dirty="0" smtClean="0">
                <a:cs typeface="Arial"/>
              </a:rPr>
              <a:t>processes </a:t>
            </a:r>
            <a:r>
              <a:rPr lang="en-IN" sz="1000" spc="-105" dirty="0" smtClean="0">
                <a:cs typeface="Arial"/>
              </a:rPr>
              <a:t>as </a:t>
            </a:r>
            <a:r>
              <a:rPr lang="en-IN" sz="1000" spc="-55" dirty="0" smtClean="0">
                <a:cs typeface="Arial"/>
              </a:rPr>
              <a:t>much </a:t>
            </a:r>
            <a:r>
              <a:rPr lang="en-IN" sz="1000" spc="-105" dirty="0" smtClean="0">
                <a:cs typeface="Arial"/>
              </a:rPr>
              <a:t>as </a:t>
            </a:r>
            <a:r>
              <a:rPr lang="en-IN" sz="1000" spc="-50" dirty="0" smtClean="0">
                <a:cs typeface="Arial"/>
              </a:rPr>
              <a:t>possible, and </a:t>
            </a:r>
            <a:r>
              <a:rPr lang="en-IN" sz="1000" spc="-65" dirty="0" smtClean="0">
                <a:cs typeface="Arial"/>
              </a:rPr>
              <a:t>make </a:t>
            </a:r>
            <a:r>
              <a:rPr lang="en-IN" sz="1000" spc="-55" dirty="0" smtClean="0">
                <a:cs typeface="Arial"/>
              </a:rPr>
              <a:t>sure </a:t>
            </a:r>
            <a:r>
              <a:rPr lang="en-IN" sz="1000" spc="-40" dirty="0" smtClean="0">
                <a:cs typeface="Arial"/>
              </a:rPr>
              <a:t>you </a:t>
            </a:r>
            <a:r>
              <a:rPr lang="en-IN" sz="1000" spc="-65" dirty="0" smtClean="0">
                <a:cs typeface="Arial"/>
              </a:rPr>
              <a:t>have </a:t>
            </a:r>
            <a:r>
              <a:rPr lang="en-IN" sz="1000" spc="-15" dirty="0" smtClean="0">
                <a:cs typeface="Arial"/>
              </a:rPr>
              <a:t>the </a:t>
            </a:r>
            <a:r>
              <a:rPr lang="en-IN" sz="1000" spc="-10" dirty="0" smtClean="0">
                <a:cs typeface="Arial"/>
              </a:rPr>
              <a:t>right </a:t>
            </a:r>
            <a:r>
              <a:rPr lang="en-IN" sz="1000" spc="-30" dirty="0" smtClean="0">
                <a:cs typeface="Arial"/>
              </a:rPr>
              <a:t>kind </a:t>
            </a:r>
            <a:r>
              <a:rPr lang="en-IN" sz="1000" dirty="0" smtClean="0">
                <a:cs typeface="Arial"/>
              </a:rPr>
              <a:t>of</a:t>
            </a:r>
            <a:r>
              <a:rPr lang="en-IN" sz="1000" spc="-120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resources.</a:t>
            </a:r>
            <a:endParaRPr lang="en-IN" sz="10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12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z="1000" b="1" spc="-75" dirty="0" smtClean="0">
                <a:cs typeface="Arial"/>
              </a:rPr>
              <a:t>Evaluate your</a:t>
            </a:r>
            <a:r>
              <a:rPr lang="en-IN" sz="1000" b="1" spc="-55" dirty="0" smtClean="0">
                <a:cs typeface="Arial"/>
              </a:rPr>
              <a:t> </a:t>
            </a:r>
            <a:r>
              <a:rPr lang="en-IN" sz="1000" b="1" spc="-60" dirty="0" smtClean="0">
                <a:cs typeface="Arial"/>
              </a:rPr>
              <a:t>preparation</a:t>
            </a:r>
            <a:endParaRPr lang="en-IN" sz="1000" dirty="0" smtClean="0">
              <a:cs typeface="Arial"/>
            </a:endParaRPr>
          </a:p>
          <a:p>
            <a:pPr marL="241300" marR="5080" algn="just">
              <a:lnSpc>
                <a:spcPct val="117300"/>
              </a:lnSpc>
              <a:spcBef>
                <a:spcPts val="985"/>
              </a:spcBef>
            </a:pPr>
            <a:r>
              <a:rPr lang="en-IN" sz="1000" dirty="0" smtClean="0">
                <a:cs typeface="Arial"/>
              </a:rPr>
              <a:t>If </a:t>
            </a:r>
            <a:r>
              <a:rPr lang="en-IN" sz="1000" spc="-25" dirty="0" smtClean="0">
                <a:cs typeface="Arial"/>
              </a:rPr>
              <a:t>all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5" dirty="0" smtClean="0">
                <a:cs typeface="Arial"/>
              </a:rPr>
              <a:t>the </a:t>
            </a:r>
            <a:r>
              <a:rPr lang="en-IN" sz="1000" spc="-55" dirty="0" smtClean="0">
                <a:cs typeface="Arial"/>
              </a:rPr>
              <a:t>resources </a:t>
            </a:r>
            <a:r>
              <a:rPr lang="en-IN" sz="1000" spc="-60" dirty="0" smtClean="0">
                <a:cs typeface="Arial"/>
              </a:rPr>
              <a:t>(image </a:t>
            </a:r>
            <a:r>
              <a:rPr lang="en-IN" sz="1000" spc="-55" dirty="0" smtClean="0">
                <a:cs typeface="Arial"/>
              </a:rPr>
              <a:t>copies, </a:t>
            </a:r>
            <a:r>
              <a:rPr lang="en-IN" sz="1000" spc="-70" dirty="0" smtClean="0">
                <a:cs typeface="Arial"/>
              </a:rPr>
              <a:t>change </a:t>
            </a:r>
            <a:r>
              <a:rPr lang="en-IN" sz="1000" spc="-45" dirty="0" smtClean="0">
                <a:cs typeface="Arial"/>
              </a:rPr>
              <a:t>accumulations, </a:t>
            </a:r>
            <a:r>
              <a:rPr lang="en-IN" sz="1000" spc="-55" dirty="0" smtClean="0">
                <a:cs typeface="Arial"/>
              </a:rPr>
              <a:t>and </a:t>
            </a:r>
            <a:r>
              <a:rPr lang="en-IN" sz="1000" spc="-60" dirty="0" smtClean="0">
                <a:cs typeface="Arial"/>
              </a:rPr>
              <a:t>logs) </a:t>
            </a:r>
            <a:r>
              <a:rPr lang="en-IN" sz="1000" spc="-50" dirty="0" smtClean="0">
                <a:cs typeface="Arial"/>
              </a:rPr>
              <a:t>are </a:t>
            </a:r>
            <a:r>
              <a:rPr lang="en-IN" sz="1000" spc="-45" dirty="0" smtClean="0">
                <a:cs typeface="Arial"/>
              </a:rPr>
              <a:t>available </a:t>
            </a:r>
            <a:r>
              <a:rPr lang="en-IN" sz="1000" spc="-10" dirty="0" smtClean="0">
                <a:cs typeface="Arial"/>
              </a:rPr>
              <a:t>at </a:t>
            </a:r>
            <a:r>
              <a:rPr lang="en-IN" sz="1000" spc="-45" dirty="0" smtClean="0">
                <a:cs typeface="Arial"/>
              </a:rPr>
              <a:t>recovery </a:t>
            </a:r>
            <a:r>
              <a:rPr lang="en-IN" sz="1000" spc="-20" dirty="0" smtClean="0">
                <a:cs typeface="Arial"/>
              </a:rPr>
              <a:t>time,  </a:t>
            </a:r>
            <a:r>
              <a:rPr lang="en-IN" sz="1000" spc="-45" dirty="0" smtClean="0">
                <a:cs typeface="Arial"/>
              </a:rPr>
              <a:t>these </a:t>
            </a:r>
            <a:r>
              <a:rPr lang="en-IN" sz="1000" spc="-35" dirty="0" smtClean="0">
                <a:cs typeface="Arial"/>
              </a:rPr>
              <a:t>preparations </a:t>
            </a:r>
            <a:r>
              <a:rPr lang="en-IN" sz="1000" spc="-30" dirty="0" smtClean="0">
                <a:cs typeface="Arial"/>
              </a:rPr>
              <a:t>certainly </a:t>
            </a:r>
            <a:r>
              <a:rPr lang="en-IN" sz="1000" spc="-25" dirty="0" smtClean="0">
                <a:cs typeface="Arial"/>
              </a:rPr>
              <a:t>allow </a:t>
            </a:r>
            <a:r>
              <a:rPr lang="en-IN" sz="1000" dirty="0" smtClean="0">
                <a:cs typeface="Arial"/>
              </a:rPr>
              <a:t>for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45" dirty="0" smtClean="0">
                <a:cs typeface="Arial"/>
              </a:rPr>
              <a:t>standard </a:t>
            </a:r>
            <a:r>
              <a:rPr lang="en-IN" sz="1000" spc="-40" dirty="0" smtClean="0">
                <a:cs typeface="Arial"/>
              </a:rPr>
              <a:t>recovery. </a:t>
            </a:r>
            <a:r>
              <a:rPr lang="en-IN" sz="1000" spc="-55" dirty="0" smtClean="0">
                <a:cs typeface="Arial"/>
              </a:rPr>
              <a:t>Finding </a:t>
            </a:r>
            <a:r>
              <a:rPr lang="en-IN" sz="1000" dirty="0" smtClean="0">
                <a:cs typeface="Arial"/>
              </a:rPr>
              <a:t>out </a:t>
            </a:r>
            <a:r>
              <a:rPr lang="en-IN" sz="1000" spc="-20" dirty="0" smtClean="0">
                <a:cs typeface="Arial"/>
              </a:rPr>
              <a:t>at </a:t>
            </a:r>
            <a:r>
              <a:rPr lang="en-IN" sz="1000" spc="-40" dirty="0" smtClean="0">
                <a:cs typeface="Arial"/>
              </a:rPr>
              <a:t>recovery </a:t>
            </a:r>
            <a:r>
              <a:rPr lang="en-IN" sz="1000" spc="-10" dirty="0" smtClean="0">
                <a:cs typeface="Arial"/>
              </a:rPr>
              <a:t>time </a:t>
            </a:r>
            <a:r>
              <a:rPr lang="en-IN" sz="1000" spc="-5" dirty="0" smtClean="0">
                <a:cs typeface="Arial"/>
              </a:rPr>
              <a:t>that </a:t>
            </a:r>
            <a:r>
              <a:rPr lang="en-IN" sz="1000" spc="-70" dirty="0" smtClean="0">
                <a:cs typeface="Arial"/>
              </a:rPr>
              <a:t>some  </a:t>
            </a:r>
            <a:r>
              <a:rPr lang="en-IN" sz="1000" spc="-20" dirty="0" smtClean="0">
                <a:cs typeface="Arial"/>
              </a:rPr>
              <a:t>critical </a:t>
            </a:r>
            <a:r>
              <a:rPr lang="en-IN" sz="1000" spc="-50" dirty="0" smtClean="0">
                <a:cs typeface="Arial"/>
              </a:rPr>
              <a:t>resource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60" dirty="0" smtClean="0">
                <a:cs typeface="Arial"/>
              </a:rPr>
              <a:t>missing </a:t>
            </a:r>
            <a:r>
              <a:rPr lang="en-IN" sz="1000" spc="-70" dirty="0" smtClean="0">
                <a:cs typeface="Arial"/>
              </a:rPr>
              <a:t>can </a:t>
            </a:r>
            <a:r>
              <a:rPr lang="en-IN" sz="1000" spc="-50" dirty="0" smtClean="0">
                <a:cs typeface="Arial"/>
              </a:rPr>
              <a:t>be</a:t>
            </a:r>
            <a:r>
              <a:rPr lang="en-IN" sz="1000" spc="-120" dirty="0" smtClean="0">
                <a:cs typeface="Arial"/>
              </a:rPr>
              <a:t> </a:t>
            </a:r>
            <a:r>
              <a:rPr lang="en-IN" sz="1000" spc="-40" dirty="0" smtClean="0">
                <a:cs typeface="Arial"/>
              </a:rPr>
              <a:t>disastrous!</a:t>
            </a:r>
            <a:endParaRPr lang="en-IN" sz="10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N" sz="9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z="1000" b="1" spc="-60" dirty="0" smtClean="0">
                <a:cs typeface="Arial"/>
              </a:rPr>
              <a:t>Don’t </a:t>
            </a:r>
            <a:r>
              <a:rPr lang="en-IN" sz="1000" b="1" spc="-25" dirty="0" smtClean="0">
                <a:cs typeface="Arial"/>
              </a:rPr>
              <a:t>let </a:t>
            </a:r>
            <a:r>
              <a:rPr lang="en-IN" sz="1000" b="1" spc="-75" dirty="0" smtClean="0">
                <a:cs typeface="Arial"/>
              </a:rPr>
              <a:t>your </a:t>
            </a:r>
            <a:r>
              <a:rPr lang="en-IN" sz="1000" b="1" spc="-100" dirty="0" smtClean="0">
                <a:cs typeface="Arial"/>
              </a:rPr>
              <a:t>resources </a:t>
            </a:r>
            <a:r>
              <a:rPr lang="en-IN" sz="1000" b="1" spc="-45" dirty="0" smtClean="0">
                <a:cs typeface="Arial"/>
              </a:rPr>
              <a:t>fall </a:t>
            </a:r>
            <a:r>
              <a:rPr lang="en-IN" sz="1000" b="1" spc="-75" dirty="0" smtClean="0">
                <a:cs typeface="Arial"/>
              </a:rPr>
              <a:t>through </a:t>
            </a:r>
            <a:r>
              <a:rPr lang="en-IN" sz="1000" b="1" spc="-45" dirty="0" smtClean="0">
                <a:cs typeface="Arial"/>
              </a:rPr>
              <a:t>the</a:t>
            </a:r>
            <a:r>
              <a:rPr lang="en-IN" sz="1000" b="1" spc="-55" dirty="0" smtClean="0">
                <a:cs typeface="Arial"/>
              </a:rPr>
              <a:t> </a:t>
            </a:r>
            <a:r>
              <a:rPr lang="en-IN" sz="1000" b="1" spc="-114" dirty="0" smtClean="0">
                <a:cs typeface="Arial"/>
              </a:rPr>
              <a:t>cracks</a:t>
            </a:r>
            <a:endParaRPr lang="en-IN" sz="1000" dirty="0" smtClean="0">
              <a:cs typeface="Arial"/>
            </a:endParaRPr>
          </a:p>
          <a:p>
            <a:pPr marL="241300" marR="172085">
              <a:lnSpc>
                <a:spcPct val="152700"/>
              </a:lnSpc>
              <a:spcBef>
                <a:spcPts val="515"/>
              </a:spcBef>
            </a:pPr>
            <a:r>
              <a:rPr lang="en-IN" sz="1000" spc="-25" dirty="0" smtClean="0">
                <a:cs typeface="Arial"/>
              </a:rPr>
              <a:t>Identifying </a:t>
            </a:r>
            <a:r>
              <a:rPr lang="en-IN" sz="1000" spc="-5" dirty="0" smtClean="0">
                <a:cs typeface="Arial"/>
              </a:rPr>
              <a:t>different </a:t>
            </a:r>
            <a:r>
              <a:rPr lang="en-IN" sz="1000" spc="-45" dirty="0" smtClean="0">
                <a:cs typeface="Arial"/>
              </a:rPr>
              <a:t>types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30" dirty="0" smtClean="0">
                <a:cs typeface="Arial"/>
              </a:rPr>
              <a:t>conditions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20" dirty="0" smtClean="0">
                <a:cs typeface="Arial"/>
              </a:rPr>
              <a:t>critical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50" dirty="0" smtClean="0">
                <a:cs typeface="Arial"/>
              </a:rPr>
              <a:t>ensuring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70" dirty="0" smtClean="0">
                <a:cs typeface="Arial"/>
              </a:rPr>
              <a:t>successful </a:t>
            </a:r>
            <a:r>
              <a:rPr lang="en-IN" sz="1000" spc="-45" dirty="0" smtClean="0">
                <a:cs typeface="Arial"/>
              </a:rPr>
              <a:t>recovery.</a:t>
            </a:r>
            <a:r>
              <a:rPr lang="en-IN" sz="1000" spc="-225" dirty="0" smtClean="0">
                <a:cs typeface="Arial"/>
              </a:rPr>
              <a:t> </a:t>
            </a:r>
            <a:r>
              <a:rPr lang="en-IN" sz="1000" spc="-75" dirty="0" smtClean="0">
                <a:cs typeface="Arial"/>
              </a:rPr>
              <a:t>Checking </a:t>
            </a:r>
            <a:r>
              <a:rPr lang="en-IN" sz="1000" spc="-30" dirty="0" smtClean="0">
                <a:cs typeface="Arial"/>
              </a:rPr>
              <a:t>your  </a:t>
            </a:r>
            <a:r>
              <a:rPr lang="en-IN" sz="1000" spc="-75" dirty="0" smtClean="0">
                <a:cs typeface="Arial"/>
              </a:rPr>
              <a:t>assets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15" dirty="0" smtClean="0">
                <a:cs typeface="Arial"/>
              </a:rPr>
              <a:t>to</a:t>
            </a:r>
            <a:r>
              <a:rPr lang="en-IN" sz="1000" spc="-60" dirty="0" smtClean="0">
                <a:cs typeface="Arial"/>
              </a:rPr>
              <a:t> make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sure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they’re</a:t>
            </a:r>
            <a:r>
              <a:rPr lang="en-IN" sz="1000" spc="-70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ready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should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be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15" dirty="0" smtClean="0">
                <a:cs typeface="Arial"/>
              </a:rPr>
              <a:t>part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of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your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40" dirty="0" smtClean="0">
                <a:cs typeface="Arial"/>
              </a:rPr>
              <a:t>plan.</a:t>
            </a:r>
            <a:endParaRPr lang="en-IN" sz="10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IN" sz="12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z="1000" b="1" spc="-65" dirty="0" smtClean="0">
                <a:cs typeface="Arial"/>
              </a:rPr>
              <a:t>Automated</a:t>
            </a:r>
            <a:r>
              <a:rPr lang="en-IN" sz="1000" b="1" spc="-70" dirty="0" smtClean="0">
                <a:cs typeface="Arial"/>
              </a:rPr>
              <a:t> </a:t>
            </a:r>
            <a:r>
              <a:rPr lang="en-IN" sz="1000" b="1" spc="-100" dirty="0" smtClean="0">
                <a:cs typeface="Arial"/>
              </a:rPr>
              <a:t>Recovery</a:t>
            </a:r>
            <a:endParaRPr lang="en-IN" sz="1000" dirty="0" smtClean="0">
              <a:cs typeface="Arial"/>
            </a:endParaRPr>
          </a:p>
          <a:p>
            <a:pPr marL="241300" marR="163195">
              <a:lnSpc>
                <a:spcPct val="153000"/>
              </a:lnSpc>
              <a:spcBef>
                <a:spcPts val="509"/>
              </a:spcBef>
            </a:pPr>
            <a:r>
              <a:rPr lang="en-IN" sz="1000" spc="-5" dirty="0" smtClean="0">
                <a:cs typeface="Arial"/>
              </a:rPr>
              <a:t>With </a:t>
            </a:r>
            <a:r>
              <a:rPr lang="en-IN" sz="1000" spc="-25" dirty="0" smtClean="0">
                <a:cs typeface="Arial"/>
              </a:rPr>
              <a:t>proper </a:t>
            </a:r>
            <a:r>
              <a:rPr lang="en-IN" sz="1000" spc="-40" dirty="0" smtClean="0">
                <a:cs typeface="Arial"/>
              </a:rPr>
              <a:t>planning </a:t>
            </a:r>
            <a:r>
              <a:rPr lang="en-IN" sz="1000" spc="-50" dirty="0" smtClean="0">
                <a:cs typeface="Arial"/>
              </a:rPr>
              <a:t>and </a:t>
            </a:r>
            <a:r>
              <a:rPr lang="en-IN" sz="1000" spc="-25" dirty="0" smtClean="0">
                <a:cs typeface="Arial"/>
              </a:rPr>
              <a:t>automation, </a:t>
            </a:r>
            <a:r>
              <a:rPr lang="en-IN" sz="1000" spc="-45" dirty="0" smtClean="0">
                <a:cs typeface="Arial"/>
              </a:rPr>
              <a:t>recovery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60" dirty="0" smtClean="0">
                <a:cs typeface="Arial"/>
              </a:rPr>
              <a:t>made </a:t>
            </a:r>
            <a:r>
              <a:rPr lang="en-IN" sz="1000" spc="-50" dirty="0" smtClean="0">
                <a:cs typeface="Arial"/>
              </a:rPr>
              <a:t>possible, </a:t>
            </a:r>
            <a:r>
              <a:rPr lang="en-IN" sz="1000" spc="-40" dirty="0" smtClean="0">
                <a:cs typeface="Arial"/>
              </a:rPr>
              <a:t>reliance </a:t>
            </a:r>
            <a:r>
              <a:rPr lang="en-IN" sz="1000" spc="-30" dirty="0" smtClean="0">
                <a:cs typeface="Arial"/>
              </a:rPr>
              <a:t>on</a:t>
            </a:r>
            <a:r>
              <a:rPr lang="en-IN" sz="1000" spc="-225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specific personnel </a:t>
            </a:r>
            <a:r>
              <a:rPr lang="en-IN" sz="1000" spc="-65" dirty="0" smtClean="0">
                <a:cs typeface="Arial"/>
              </a:rPr>
              <a:t>is  </a:t>
            </a:r>
            <a:r>
              <a:rPr lang="en-IN" sz="1000" spc="-45" dirty="0" smtClean="0">
                <a:cs typeface="Arial"/>
              </a:rPr>
              <a:t>reduced, </a:t>
            </a:r>
            <a:r>
              <a:rPr lang="en-IN" sz="1000" spc="-50" dirty="0" smtClean="0">
                <a:cs typeface="Arial"/>
              </a:rPr>
              <a:t>and </a:t>
            </a:r>
            <a:r>
              <a:rPr lang="en-IN" sz="1000" spc="-20" dirty="0" smtClean="0">
                <a:cs typeface="Arial"/>
              </a:rPr>
              <a:t>the </a:t>
            </a:r>
            <a:r>
              <a:rPr lang="en-IN" sz="1000" spc="-30" dirty="0" smtClean="0">
                <a:cs typeface="Arial"/>
              </a:rPr>
              <a:t>human-error </a:t>
            </a:r>
            <a:r>
              <a:rPr lang="en-IN" sz="1000" spc="-20" dirty="0" smtClean="0">
                <a:cs typeface="Arial"/>
              </a:rPr>
              <a:t>factor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40" dirty="0" smtClean="0">
                <a:cs typeface="Arial"/>
              </a:rPr>
              <a:t>nearly</a:t>
            </a:r>
            <a:r>
              <a:rPr lang="en-IN" sz="1000" spc="-200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eliminated.</a:t>
            </a:r>
            <a:endParaRPr lang="en-IN" sz="10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700" dirty="0" smtClean="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52700"/>
              </a:lnSpc>
            </a:pPr>
            <a:r>
              <a:rPr lang="en-IN" sz="1000" spc="-55" dirty="0" smtClean="0">
                <a:cs typeface="Arial"/>
              </a:rPr>
              <a:t>Data </a:t>
            </a:r>
            <a:r>
              <a:rPr lang="en-IN" sz="1000" spc="-15" dirty="0" smtClean="0">
                <a:cs typeface="Arial"/>
              </a:rPr>
              <a:t>integrity </a:t>
            </a:r>
            <a:r>
              <a:rPr lang="en-IN" sz="1000" spc="-55" dirty="0" smtClean="0">
                <a:cs typeface="Arial"/>
              </a:rPr>
              <a:t>and </a:t>
            </a:r>
            <a:r>
              <a:rPr lang="en-IN" sz="1000" spc="-30" dirty="0" smtClean="0">
                <a:cs typeface="Arial"/>
              </a:rPr>
              <a:t>your </a:t>
            </a:r>
            <a:r>
              <a:rPr lang="en-IN" sz="1000" spc="-70" dirty="0" smtClean="0">
                <a:cs typeface="Arial"/>
              </a:rPr>
              <a:t>business </a:t>
            </a:r>
            <a:r>
              <a:rPr lang="en-IN" sz="1000" spc="-40" dirty="0" smtClean="0">
                <a:cs typeface="Arial"/>
              </a:rPr>
              <a:t>relay </a:t>
            </a:r>
            <a:r>
              <a:rPr lang="en-IN" sz="1000" spc="-30" dirty="0" smtClean="0">
                <a:cs typeface="Arial"/>
              </a:rPr>
              <a:t>on building </a:t>
            </a:r>
            <a:r>
              <a:rPr lang="en-IN" sz="1000" spc="-40" dirty="0" smtClean="0">
                <a:cs typeface="Arial"/>
              </a:rPr>
              <a:t>recovery </a:t>
            </a:r>
            <a:r>
              <a:rPr lang="en-IN" sz="1000" spc="-15" dirty="0" smtClean="0">
                <a:cs typeface="Arial"/>
              </a:rPr>
              <a:t>job control </a:t>
            </a:r>
            <a:r>
              <a:rPr lang="en-IN" sz="1000" spc="-65" dirty="0" smtClean="0">
                <a:cs typeface="Arial"/>
              </a:rPr>
              <a:t>language </a:t>
            </a:r>
            <a:r>
              <a:rPr lang="en-IN" sz="1000" spc="-114" dirty="0" smtClean="0">
                <a:cs typeface="Arial"/>
              </a:rPr>
              <a:t>(JCL). </a:t>
            </a:r>
            <a:r>
              <a:rPr lang="en-IN" sz="1000" spc="-30" dirty="0" smtClean="0">
                <a:cs typeface="Arial"/>
              </a:rPr>
              <a:t>In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35" dirty="0" smtClean="0">
                <a:cs typeface="Arial"/>
              </a:rPr>
              <a:t>event 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45" dirty="0" smtClean="0">
                <a:cs typeface="Arial"/>
              </a:rPr>
              <a:t>disaster,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20" dirty="0" smtClean="0">
                <a:cs typeface="Arial"/>
              </a:rPr>
              <a:t>Information </a:t>
            </a:r>
            <a:r>
              <a:rPr lang="en-IN" sz="1000" spc="-45" dirty="0" smtClean="0">
                <a:cs typeface="Arial"/>
              </a:rPr>
              <a:t>Management </a:t>
            </a:r>
            <a:r>
              <a:rPr lang="en-IN" sz="1000" spc="-80" dirty="0" smtClean="0">
                <a:cs typeface="Arial"/>
              </a:rPr>
              <a:t>System </a:t>
            </a:r>
            <a:r>
              <a:rPr lang="en-IN" sz="1000" spc="-65" dirty="0" smtClean="0">
                <a:cs typeface="Arial"/>
              </a:rPr>
              <a:t>(IMS) </a:t>
            </a:r>
            <a:r>
              <a:rPr lang="en-IN" sz="1000" spc="-45" dirty="0" smtClean="0">
                <a:cs typeface="Arial"/>
              </a:rPr>
              <a:t>recovery </a:t>
            </a:r>
            <a:r>
              <a:rPr lang="en-IN" sz="1000" spc="-20" dirty="0" smtClean="0">
                <a:cs typeface="Arial"/>
              </a:rPr>
              <a:t>control </a:t>
            </a:r>
            <a:r>
              <a:rPr lang="en-IN" sz="1000" spc="-130" dirty="0" smtClean="0">
                <a:cs typeface="Arial"/>
              </a:rPr>
              <a:t>(RECON)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65" dirty="0" smtClean="0">
                <a:cs typeface="Arial"/>
              </a:rPr>
              <a:t>sets </a:t>
            </a:r>
            <a:r>
              <a:rPr lang="en-IN" sz="1000" spc="-30" dirty="0" smtClean="0">
                <a:cs typeface="Arial"/>
              </a:rPr>
              <a:t>must  </a:t>
            </a:r>
            <a:r>
              <a:rPr lang="en-IN" sz="1000" spc="-50" dirty="0" smtClean="0">
                <a:cs typeface="Arial"/>
              </a:rPr>
              <a:t>be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modified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15" dirty="0" smtClean="0">
                <a:cs typeface="Arial"/>
              </a:rPr>
              <a:t>in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25" dirty="0" smtClean="0">
                <a:cs typeface="Arial"/>
              </a:rPr>
              <a:t>preparation</a:t>
            </a:r>
            <a:r>
              <a:rPr lang="en-IN" sz="1000" spc="-85" dirty="0" smtClean="0">
                <a:cs typeface="Arial"/>
              </a:rPr>
              <a:t> </a:t>
            </a:r>
            <a:r>
              <a:rPr lang="en-IN" sz="1000" spc="5" dirty="0" smtClean="0">
                <a:cs typeface="Arial"/>
              </a:rPr>
              <a:t>for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the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recovery</a:t>
            </a:r>
            <a:r>
              <a:rPr lang="en-IN" sz="1000" spc="-45" dirty="0" smtClean="0">
                <a:cs typeface="Arial"/>
              </a:rPr>
              <a:t>. </a:t>
            </a:r>
            <a:r>
              <a:rPr lang="en-IN" sz="1000" spc="-65" dirty="0" smtClean="0">
                <a:cs typeface="Arial"/>
              </a:rPr>
              <a:t>Cleaning </a:t>
            </a:r>
            <a:r>
              <a:rPr lang="en-IN" sz="1000" spc="-25" dirty="0" smtClean="0">
                <a:cs typeface="Arial"/>
              </a:rPr>
              <a:t>your </a:t>
            </a:r>
            <a:r>
              <a:rPr lang="en-IN" sz="1000" spc="-165" dirty="0" smtClean="0">
                <a:cs typeface="Arial"/>
              </a:rPr>
              <a:t>RECON </a:t>
            </a:r>
            <a:r>
              <a:rPr lang="en-IN" sz="1000" spc="-40" dirty="0" smtClean="0">
                <a:cs typeface="Arial"/>
              </a:rPr>
              <a:t>data </a:t>
            </a:r>
            <a:r>
              <a:rPr lang="en-IN" sz="1000" spc="-65" dirty="0" smtClean="0">
                <a:cs typeface="Arial"/>
              </a:rPr>
              <a:t>sets </a:t>
            </a:r>
            <a:r>
              <a:rPr lang="en-IN" sz="1000" spc="-70" dirty="0" smtClean="0">
                <a:cs typeface="Arial"/>
              </a:rPr>
              <a:t>can </a:t>
            </a:r>
            <a:r>
              <a:rPr lang="en-IN" sz="1000" spc="-40" dirty="0" smtClean="0">
                <a:cs typeface="Arial"/>
              </a:rPr>
              <a:t>take </a:t>
            </a:r>
            <a:r>
              <a:rPr lang="en-IN" sz="1000" spc="-45" dirty="0" smtClean="0">
                <a:cs typeface="Arial"/>
              </a:rPr>
              <a:t>hours </a:t>
            </a:r>
            <a:r>
              <a:rPr lang="en-IN" sz="1000" spc="20" dirty="0" smtClean="0">
                <a:cs typeface="Arial"/>
              </a:rPr>
              <a:t>if </a:t>
            </a:r>
            <a:r>
              <a:rPr lang="en-IN" sz="1000" spc="-45" dirty="0" smtClean="0">
                <a:cs typeface="Arial"/>
              </a:rPr>
              <a:t>done </a:t>
            </a:r>
            <a:r>
              <a:rPr lang="en-IN" sz="1000" spc="-40" dirty="0" smtClean="0">
                <a:cs typeface="Arial"/>
              </a:rPr>
              <a:t>manually, </a:t>
            </a:r>
            <a:r>
              <a:rPr lang="en-IN" sz="1000" spc="-55" dirty="0" smtClean="0">
                <a:cs typeface="Arial"/>
              </a:rPr>
              <a:t>and </a:t>
            </a:r>
            <a:r>
              <a:rPr lang="en-IN" sz="1000" spc="-5" dirty="0" smtClean="0">
                <a:cs typeface="Arial"/>
              </a:rPr>
              <a:t>it’s </a:t>
            </a:r>
            <a:r>
              <a:rPr lang="en-IN" sz="1000" spc="-60" dirty="0" smtClean="0">
                <a:cs typeface="Arial"/>
              </a:rPr>
              <a:t>an </a:t>
            </a:r>
            <a:r>
              <a:rPr lang="en-IN" sz="1000" spc="-25" dirty="0" smtClean="0">
                <a:cs typeface="Arial"/>
              </a:rPr>
              <a:t>error-prone</a:t>
            </a:r>
            <a:r>
              <a:rPr lang="en-IN" sz="1000" spc="-195" dirty="0" smtClean="0">
                <a:cs typeface="Arial"/>
              </a:rPr>
              <a:t> </a:t>
            </a:r>
            <a:r>
              <a:rPr lang="en-IN" sz="1000" spc="-60" dirty="0" smtClean="0">
                <a:cs typeface="Arial"/>
              </a:rPr>
              <a:t>process</a:t>
            </a:r>
            <a:r>
              <a:rPr lang="en-IN" sz="1000" spc="-60" dirty="0" smtClean="0">
                <a:cs typeface="Arial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z="1000" b="1" spc="-45" dirty="0" smtClean="0">
                <a:cs typeface="Arial"/>
              </a:rPr>
              <a:t>Make </a:t>
            </a:r>
            <a:r>
              <a:rPr lang="en-IN" sz="1000" b="1" spc="-95" dirty="0" smtClean="0">
                <a:cs typeface="Arial"/>
              </a:rPr>
              <a:t>Recoveries</a:t>
            </a:r>
            <a:r>
              <a:rPr lang="en-IN" sz="1000" b="1" spc="-90" dirty="0" smtClean="0">
                <a:cs typeface="Arial"/>
              </a:rPr>
              <a:t> </a:t>
            </a:r>
            <a:r>
              <a:rPr lang="en-IN" sz="1000" b="1" spc="-65" dirty="0" smtClean="0">
                <a:cs typeface="Arial"/>
              </a:rPr>
              <a:t>Efficient</a:t>
            </a:r>
            <a:endParaRPr lang="en-IN" sz="1000" dirty="0" smtClean="0">
              <a:cs typeface="Arial"/>
            </a:endParaRPr>
          </a:p>
          <a:p>
            <a:pPr marL="241300" marR="5715" algn="just">
              <a:lnSpc>
                <a:spcPct val="117300"/>
              </a:lnSpc>
              <a:spcBef>
                <a:spcPts val="990"/>
              </a:spcBef>
            </a:pPr>
            <a:r>
              <a:rPr lang="en-IN" sz="1000" spc="-15" dirty="0" smtClean="0">
                <a:cs typeface="Arial"/>
              </a:rPr>
              <a:t>Multithreading </a:t>
            </a:r>
            <a:r>
              <a:rPr lang="en-IN" sz="1000" spc="-65" dirty="0" smtClean="0">
                <a:cs typeface="Arial"/>
              </a:rPr>
              <a:t>tasks </a:t>
            </a:r>
            <a:r>
              <a:rPr lang="en-IN" sz="1000" spc="-35" dirty="0" smtClean="0">
                <a:cs typeface="Arial"/>
              </a:rPr>
              <a:t>shorten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45" dirty="0" smtClean="0">
                <a:cs typeface="Arial"/>
              </a:rPr>
              <a:t>recovery </a:t>
            </a:r>
            <a:r>
              <a:rPr lang="en-IN" sz="1000" spc="-65" dirty="0" smtClean="0">
                <a:cs typeface="Arial"/>
              </a:rPr>
              <a:t>process. Recovering </a:t>
            </a:r>
            <a:r>
              <a:rPr lang="en-IN" sz="1000" spc="-10" dirty="0" smtClean="0">
                <a:cs typeface="Arial"/>
              </a:rPr>
              <a:t>multiple </a:t>
            </a:r>
            <a:r>
              <a:rPr lang="en-IN" sz="1000" spc="-65" dirty="0" smtClean="0">
                <a:cs typeface="Arial"/>
              </a:rPr>
              <a:t>databases </a:t>
            </a:r>
            <a:r>
              <a:rPr lang="en-IN" sz="1000" spc="5" dirty="0" smtClean="0">
                <a:cs typeface="Arial"/>
              </a:rPr>
              <a:t>with </a:t>
            </a:r>
            <a:r>
              <a:rPr lang="en-IN" sz="1000" spc="-45" dirty="0" smtClean="0">
                <a:cs typeface="Arial"/>
              </a:rPr>
              <a:t>one </a:t>
            </a:r>
            <a:r>
              <a:rPr lang="en-IN" sz="1000" spc="-90" dirty="0" smtClean="0">
                <a:cs typeface="Arial"/>
              </a:rPr>
              <a:t>pass  </a:t>
            </a:r>
            <a:r>
              <a:rPr lang="en-IN" sz="1000" spc="-25" dirty="0" smtClean="0">
                <a:cs typeface="Arial"/>
              </a:rPr>
              <a:t>through </a:t>
            </a:r>
            <a:r>
              <a:rPr lang="en-IN" sz="1000" spc="-30" dirty="0" smtClean="0">
                <a:cs typeface="Arial"/>
              </a:rPr>
              <a:t>your </a:t>
            </a:r>
            <a:r>
              <a:rPr lang="en-IN" sz="1000" spc="-40" dirty="0" smtClean="0">
                <a:cs typeface="Arial"/>
              </a:rPr>
              <a:t>log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30" dirty="0" smtClean="0">
                <a:cs typeface="Arial"/>
              </a:rPr>
              <a:t>certainly </a:t>
            </a:r>
            <a:r>
              <a:rPr lang="en-IN" sz="1000" spc="5" dirty="0" smtClean="0">
                <a:cs typeface="Arial"/>
              </a:rPr>
              <a:t>will </a:t>
            </a:r>
            <a:r>
              <a:rPr lang="en-IN" sz="1000" spc="-85" dirty="0" smtClean="0">
                <a:cs typeface="Arial"/>
              </a:rPr>
              <a:t>save </a:t>
            </a:r>
            <a:r>
              <a:rPr lang="en-IN" sz="1000" spc="-15" dirty="0" smtClean="0">
                <a:cs typeface="Arial"/>
              </a:rPr>
              <a:t>time. </a:t>
            </a:r>
            <a:r>
              <a:rPr lang="en-IN" sz="1000" spc="-70" dirty="0" smtClean="0">
                <a:cs typeface="Arial"/>
              </a:rPr>
              <a:t>Taking </a:t>
            </a:r>
            <a:r>
              <a:rPr lang="en-IN" sz="1000" spc="-55" dirty="0" smtClean="0">
                <a:cs typeface="Arial"/>
              </a:rPr>
              <a:t>image copies, </a:t>
            </a:r>
            <a:r>
              <a:rPr lang="en-IN" sz="1000" spc="-30" dirty="0" smtClean="0">
                <a:cs typeface="Arial"/>
              </a:rPr>
              <a:t>rebuilding </a:t>
            </a:r>
            <a:r>
              <a:rPr lang="en-IN" sz="1000" spc="-55" dirty="0" smtClean="0">
                <a:cs typeface="Arial"/>
              </a:rPr>
              <a:t>indexes, and  </a:t>
            </a:r>
            <a:r>
              <a:rPr lang="en-IN" sz="1000" spc="-30" dirty="0" smtClean="0">
                <a:cs typeface="Arial"/>
              </a:rPr>
              <a:t>validating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pointers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concurrently</a:t>
            </a:r>
            <a:r>
              <a:rPr lang="en-IN" sz="1000" spc="-65" dirty="0" smtClean="0">
                <a:cs typeface="Arial"/>
              </a:rPr>
              <a:t> </a:t>
            </a:r>
            <a:r>
              <a:rPr lang="en-IN" sz="1000" spc="5" dirty="0" smtClean="0">
                <a:cs typeface="Arial"/>
              </a:rPr>
              <a:t>with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20" dirty="0" smtClean="0">
                <a:cs typeface="Arial"/>
              </a:rPr>
              <a:t>the</a:t>
            </a:r>
            <a:r>
              <a:rPr lang="en-IN" sz="1000" spc="-50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recovery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65" dirty="0" smtClean="0">
                <a:cs typeface="Arial"/>
              </a:rPr>
              <a:t>process</a:t>
            </a:r>
            <a:r>
              <a:rPr lang="en-IN" sz="1000" spc="-60" dirty="0" smtClean="0">
                <a:cs typeface="Arial"/>
              </a:rPr>
              <a:t> </a:t>
            </a:r>
            <a:r>
              <a:rPr lang="en-IN" sz="1000" spc="-5" dirty="0" smtClean="0">
                <a:cs typeface="Arial"/>
              </a:rPr>
              <a:t>further</a:t>
            </a:r>
            <a:r>
              <a:rPr lang="en-IN" sz="1000" spc="-5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reduce </a:t>
            </a:r>
            <a:r>
              <a:rPr lang="en-IN" sz="1000" spc="-20" dirty="0" smtClean="0">
                <a:cs typeface="Arial"/>
              </a:rPr>
              <a:t>downtime.</a:t>
            </a:r>
            <a:endParaRPr lang="en-IN" sz="10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0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IN" sz="1000" b="1" spc="-85" dirty="0" smtClean="0">
                <a:cs typeface="Arial"/>
              </a:rPr>
              <a:t>Take</a:t>
            </a:r>
            <a:r>
              <a:rPr lang="en-IN" sz="1000" b="1" spc="-70" dirty="0" smtClean="0">
                <a:cs typeface="Arial"/>
              </a:rPr>
              <a:t> </a:t>
            </a:r>
            <a:r>
              <a:rPr lang="en-IN" sz="1000" b="1" spc="-110" dirty="0" smtClean="0">
                <a:cs typeface="Arial"/>
              </a:rPr>
              <a:t>Back-ups</a:t>
            </a:r>
            <a:endParaRPr lang="en-IN" sz="1000" dirty="0" smtClean="0">
              <a:cs typeface="Arial"/>
            </a:endParaRPr>
          </a:p>
          <a:p>
            <a:pPr marL="241300" marR="6985" algn="just">
              <a:lnSpc>
                <a:spcPct val="117300"/>
              </a:lnSpc>
              <a:spcBef>
                <a:spcPts val="985"/>
              </a:spcBef>
            </a:pPr>
            <a:r>
              <a:rPr lang="en-IN" sz="1000" spc="-80" dirty="0" smtClean="0">
                <a:cs typeface="Arial"/>
              </a:rPr>
              <a:t>The </a:t>
            </a:r>
            <a:r>
              <a:rPr lang="en-IN" sz="1000" spc="-5" dirty="0" smtClean="0">
                <a:cs typeface="Arial"/>
              </a:rPr>
              <a:t>first </a:t>
            </a:r>
            <a:r>
              <a:rPr lang="en-IN" sz="1000" spc="-45" dirty="0" smtClean="0">
                <a:cs typeface="Arial"/>
              </a:rPr>
              <a:t>step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70" dirty="0" smtClean="0">
                <a:cs typeface="Arial"/>
              </a:rPr>
              <a:t>successful </a:t>
            </a:r>
            <a:r>
              <a:rPr lang="en-IN" sz="1000" spc="-40" dirty="0" smtClean="0">
                <a:cs typeface="Arial"/>
              </a:rPr>
              <a:t>recovery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-15" dirty="0" smtClean="0">
                <a:cs typeface="Arial"/>
              </a:rPr>
              <a:t>the </a:t>
            </a:r>
            <a:r>
              <a:rPr lang="en-IN" sz="1000" spc="-55" dirty="0" smtClean="0">
                <a:cs typeface="Arial"/>
              </a:rPr>
              <a:t>backup </a:t>
            </a:r>
            <a:r>
              <a:rPr lang="en-IN" sz="1000" spc="-5" dirty="0" smtClean="0">
                <a:cs typeface="Arial"/>
              </a:rPr>
              <a:t>of </a:t>
            </a:r>
            <a:r>
              <a:rPr lang="en-IN" sz="1000" spc="-30" dirty="0" smtClean="0">
                <a:cs typeface="Arial"/>
              </a:rPr>
              <a:t>your </a:t>
            </a:r>
            <a:r>
              <a:rPr lang="en-IN" sz="1000" spc="-35" dirty="0" smtClean="0">
                <a:cs typeface="Arial"/>
              </a:rPr>
              <a:t>data. </a:t>
            </a:r>
            <a:r>
              <a:rPr lang="en-IN" sz="1000" spc="-65" dirty="0" smtClean="0">
                <a:cs typeface="Arial"/>
              </a:rPr>
              <a:t>Your </a:t>
            </a:r>
            <a:r>
              <a:rPr lang="en-IN" sz="1000" spc="-55" dirty="0" smtClean="0">
                <a:cs typeface="Arial"/>
              </a:rPr>
              <a:t>goal </a:t>
            </a:r>
            <a:r>
              <a:rPr lang="en-IN" sz="1000" spc="-15" dirty="0" smtClean="0">
                <a:cs typeface="Arial"/>
              </a:rPr>
              <a:t>in </a:t>
            </a:r>
            <a:r>
              <a:rPr lang="en-IN" sz="1000" spc="-60" dirty="0" smtClean="0">
                <a:cs typeface="Arial"/>
              </a:rPr>
              <a:t>backing </a:t>
            </a:r>
            <a:r>
              <a:rPr lang="en-IN" sz="1000" spc="-35" dirty="0" smtClean="0">
                <a:cs typeface="Arial"/>
              </a:rPr>
              <a:t>up data </a:t>
            </a:r>
            <a:r>
              <a:rPr lang="en-IN" sz="1000" spc="-55" dirty="0" smtClean="0">
                <a:cs typeface="Arial"/>
              </a:rPr>
              <a:t>is </a:t>
            </a:r>
            <a:r>
              <a:rPr lang="en-IN" sz="1000" spc="10" dirty="0" smtClean="0">
                <a:cs typeface="Arial"/>
              </a:rPr>
              <a:t>to  </a:t>
            </a:r>
            <a:r>
              <a:rPr lang="en-IN" sz="1000" spc="-35" dirty="0" smtClean="0">
                <a:cs typeface="Arial"/>
              </a:rPr>
              <a:t>do </a:t>
            </a:r>
            <a:r>
              <a:rPr lang="en-IN" sz="1000" spc="-80" dirty="0" smtClean="0">
                <a:cs typeface="Arial"/>
              </a:rPr>
              <a:t>so </a:t>
            </a:r>
            <a:r>
              <a:rPr lang="en-IN" sz="1000" spc="-40" dirty="0" smtClean="0">
                <a:cs typeface="Arial"/>
              </a:rPr>
              <a:t>quickly, </a:t>
            </a:r>
            <a:r>
              <a:rPr lang="en-IN" sz="1000" spc="-20" dirty="0" smtClean="0">
                <a:cs typeface="Arial"/>
              </a:rPr>
              <a:t>efficiently, </a:t>
            </a:r>
            <a:r>
              <a:rPr lang="en-IN" sz="1000" spc="-60" dirty="0" smtClean="0">
                <a:cs typeface="Arial"/>
              </a:rPr>
              <a:t>and </a:t>
            </a:r>
            <a:r>
              <a:rPr lang="en-IN" sz="1000" spc="-50" dirty="0" smtClean="0">
                <a:cs typeface="Arial"/>
              </a:rPr>
              <a:t>usually </a:t>
            </a:r>
            <a:r>
              <a:rPr lang="en-IN" sz="1000" spc="5" dirty="0" smtClean="0">
                <a:cs typeface="Arial"/>
              </a:rPr>
              <a:t>with </a:t>
            </a:r>
            <a:r>
              <a:rPr lang="en-IN" sz="1000" spc="-30" dirty="0" smtClean="0">
                <a:cs typeface="Arial"/>
              </a:rPr>
              <a:t>minimal impact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30" dirty="0" smtClean="0">
                <a:cs typeface="Arial"/>
              </a:rPr>
              <a:t>your </a:t>
            </a:r>
            <a:r>
              <a:rPr lang="en-IN" sz="1000" spc="-45" dirty="0" smtClean="0">
                <a:cs typeface="Arial"/>
              </a:rPr>
              <a:t>customers. </a:t>
            </a:r>
            <a:r>
              <a:rPr lang="en-IN" sz="1000" spc="-90" dirty="0" smtClean="0">
                <a:cs typeface="Arial"/>
              </a:rPr>
              <a:t>You </a:t>
            </a:r>
            <a:r>
              <a:rPr lang="en-IN" sz="1000" spc="-20" dirty="0" smtClean="0">
                <a:cs typeface="Arial"/>
              </a:rPr>
              <a:t>might </a:t>
            </a:r>
            <a:r>
              <a:rPr lang="en-IN" sz="1000" spc="-55" dirty="0" smtClean="0">
                <a:cs typeface="Arial"/>
              </a:rPr>
              <a:t>need </a:t>
            </a:r>
            <a:r>
              <a:rPr lang="en-IN" sz="1000" spc="-35" dirty="0" smtClean="0">
                <a:cs typeface="Arial"/>
              </a:rPr>
              <a:t>only  </a:t>
            </a:r>
            <a:r>
              <a:rPr lang="en-IN" sz="1000" spc="-45" dirty="0" smtClean="0">
                <a:cs typeface="Arial"/>
              </a:rPr>
              <a:t>very </a:t>
            </a:r>
            <a:r>
              <a:rPr lang="en-IN" sz="1000" spc="-10" dirty="0" smtClean="0">
                <a:cs typeface="Arial"/>
              </a:rPr>
              <a:t>brief </a:t>
            </a:r>
            <a:r>
              <a:rPr lang="en-IN" sz="1000" spc="-50" dirty="0" smtClean="0">
                <a:cs typeface="Arial"/>
              </a:rPr>
              <a:t>out-ages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40" dirty="0" smtClean="0">
                <a:cs typeface="Arial"/>
              </a:rPr>
              <a:t>take </a:t>
            </a:r>
            <a:r>
              <a:rPr lang="en-IN" sz="1000" spc="-25" dirty="0" smtClean="0">
                <a:cs typeface="Arial"/>
              </a:rPr>
              <a:t>instant </a:t>
            </a:r>
            <a:r>
              <a:rPr lang="en-IN" sz="1000" spc="-55" dirty="0" smtClean="0">
                <a:cs typeface="Arial"/>
              </a:rPr>
              <a:t>copies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30" dirty="0" smtClean="0">
                <a:cs typeface="Arial"/>
              </a:rPr>
              <a:t>your </a:t>
            </a:r>
            <a:r>
              <a:rPr lang="en-IN" sz="1000" spc="-40" dirty="0" smtClean="0">
                <a:cs typeface="Arial"/>
              </a:rPr>
              <a:t>data, </a:t>
            </a:r>
            <a:r>
              <a:rPr lang="en-IN" sz="1000" spc="-5" dirty="0" smtClean="0">
                <a:cs typeface="Arial"/>
              </a:rPr>
              <a:t>or </a:t>
            </a:r>
            <a:r>
              <a:rPr lang="en-IN" sz="1000" spc="-40" dirty="0" smtClean="0">
                <a:cs typeface="Arial"/>
              </a:rPr>
              <a:t>you </a:t>
            </a:r>
            <a:r>
              <a:rPr lang="en-IN" sz="1000" spc="-20" dirty="0" smtClean="0">
                <a:cs typeface="Arial"/>
              </a:rPr>
              <a:t>might </a:t>
            </a:r>
            <a:r>
              <a:rPr lang="en-IN" sz="1000" spc="-60" dirty="0" smtClean="0">
                <a:cs typeface="Arial"/>
              </a:rPr>
              <a:t>have </a:t>
            </a:r>
            <a:r>
              <a:rPr lang="en-IN" sz="1000" spc="-15" dirty="0" smtClean="0">
                <a:cs typeface="Arial"/>
              </a:rPr>
              <a:t>intelligent </a:t>
            </a:r>
            <a:r>
              <a:rPr lang="en-IN" sz="1000" spc="-50" dirty="0" smtClean="0">
                <a:cs typeface="Arial"/>
              </a:rPr>
              <a:t>storage </a:t>
            </a:r>
            <a:r>
              <a:rPr lang="en-IN" sz="1000" spc="-60" dirty="0" smtClean="0">
                <a:cs typeface="Arial"/>
              </a:rPr>
              <a:t>devices  </a:t>
            </a:r>
            <a:r>
              <a:rPr lang="en-IN" sz="1000" dirty="0" smtClean="0">
                <a:cs typeface="Arial"/>
              </a:rPr>
              <a:t>that </a:t>
            </a:r>
            <a:r>
              <a:rPr lang="en-IN" sz="1000" spc="-20" dirty="0" smtClean="0">
                <a:cs typeface="Arial"/>
              </a:rPr>
              <a:t>allow </a:t>
            </a:r>
            <a:r>
              <a:rPr lang="en-IN" sz="1000" spc="-40" dirty="0" smtClean="0">
                <a:cs typeface="Arial"/>
              </a:rPr>
              <a:t>you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35" dirty="0" smtClean="0">
                <a:cs typeface="Arial"/>
              </a:rPr>
              <a:t>take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55" dirty="0" smtClean="0">
                <a:cs typeface="Arial"/>
              </a:rPr>
              <a:t>snapshot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30" dirty="0" smtClean="0">
                <a:cs typeface="Arial"/>
              </a:rPr>
              <a:t>your </a:t>
            </a:r>
            <a:r>
              <a:rPr lang="en-IN" sz="1000" spc="-35" dirty="0" smtClean="0">
                <a:cs typeface="Arial"/>
              </a:rPr>
              <a:t>data. Both </a:t>
            </a:r>
            <a:r>
              <a:rPr lang="en-IN" sz="1000" spc="-40" dirty="0" smtClean="0">
                <a:cs typeface="Arial"/>
              </a:rPr>
              <a:t>methods call </a:t>
            </a:r>
            <a:r>
              <a:rPr lang="en-IN" sz="1000" spc="5" dirty="0" smtClean="0">
                <a:cs typeface="Arial"/>
              </a:rPr>
              <a:t>for </a:t>
            </a:r>
            <a:r>
              <a:rPr lang="en-IN" sz="1000" spc="-25" dirty="0" smtClean="0">
                <a:cs typeface="Arial"/>
              </a:rPr>
              <a:t>tools </a:t>
            </a:r>
            <a:r>
              <a:rPr lang="en-IN" sz="1000" spc="15" dirty="0" smtClean="0">
                <a:cs typeface="Arial"/>
              </a:rPr>
              <a:t>to </a:t>
            </a:r>
            <a:r>
              <a:rPr lang="en-IN" sz="1000" spc="-65" dirty="0" smtClean="0">
                <a:cs typeface="Arial"/>
              </a:rPr>
              <a:t>assist </a:t>
            </a:r>
            <a:r>
              <a:rPr lang="en-IN" sz="1000" spc="-15" dirty="0" smtClean="0">
                <a:cs typeface="Arial"/>
              </a:rPr>
              <a:t>in </a:t>
            </a:r>
            <a:r>
              <a:rPr lang="en-IN" sz="1000" spc="-10" dirty="0" smtClean="0">
                <a:cs typeface="Arial"/>
              </a:rPr>
              <a:t>the  </a:t>
            </a:r>
            <a:r>
              <a:rPr lang="en-IN" sz="1000" spc="-50" dirty="0" smtClean="0">
                <a:cs typeface="Arial"/>
              </a:rPr>
              <a:t>management </a:t>
            </a:r>
            <a:r>
              <a:rPr lang="en-IN" sz="1000" dirty="0" smtClean="0">
                <a:cs typeface="Arial"/>
              </a:rPr>
              <a:t>of</a:t>
            </a:r>
            <a:r>
              <a:rPr lang="en-IN" sz="1000" spc="-95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resources.</a:t>
            </a:r>
            <a:endParaRPr lang="en-IN" sz="1000" dirty="0" smtClean="0">
              <a:cs typeface="Arial"/>
            </a:endParaRPr>
          </a:p>
          <a:p>
            <a:pPr marL="241300" marR="5080" algn="just">
              <a:lnSpc>
                <a:spcPct val="152700"/>
              </a:lnSpc>
            </a:pPr>
            <a:endParaRPr lang="en-IN" sz="10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00166" y="-18"/>
            <a:ext cx="7643834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200" b="1" spc="-50" dirty="0" smtClean="0">
                <a:cs typeface="Arial"/>
              </a:rPr>
              <a:t>4.4 </a:t>
            </a:r>
            <a:r>
              <a:rPr lang="en-IN" sz="1200" b="1" spc="-155" dirty="0" smtClean="0">
                <a:cs typeface="Arial"/>
              </a:rPr>
              <a:t>B</a:t>
            </a:r>
            <a:r>
              <a:rPr lang="en-IN" sz="1100" b="1" spc="-155" dirty="0" smtClean="0">
                <a:cs typeface="Arial"/>
              </a:rPr>
              <a:t>ACK</a:t>
            </a:r>
            <a:r>
              <a:rPr lang="en-IN" sz="1200" b="1" spc="-155" dirty="0" smtClean="0">
                <a:cs typeface="Arial"/>
              </a:rPr>
              <a:t>-</a:t>
            </a:r>
            <a:r>
              <a:rPr lang="en-IN" sz="1100" b="1" spc="-155" dirty="0" smtClean="0">
                <a:cs typeface="Arial"/>
              </a:rPr>
              <a:t>UP </a:t>
            </a:r>
            <a:r>
              <a:rPr lang="en-IN" sz="1100" b="1" spc="-110" dirty="0" smtClean="0">
                <a:cs typeface="Arial"/>
              </a:rPr>
              <a:t>AND </a:t>
            </a:r>
            <a:r>
              <a:rPr lang="en-IN" sz="1200" b="1" spc="-185" dirty="0" smtClean="0">
                <a:cs typeface="Arial"/>
              </a:rPr>
              <a:t>R</a:t>
            </a:r>
            <a:r>
              <a:rPr lang="en-IN" sz="1100" b="1" spc="-185" dirty="0" smtClean="0">
                <a:cs typeface="Arial"/>
              </a:rPr>
              <a:t>ECOVERY</a:t>
            </a:r>
            <a:r>
              <a:rPr lang="en-IN" sz="1100" b="1" spc="-30" dirty="0" smtClean="0">
                <a:cs typeface="Arial"/>
              </a:rPr>
              <a:t> </a:t>
            </a:r>
            <a:r>
              <a:rPr lang="en-IN" sz="1200" b="1" spc="-130" dirty="0" smtClean="0">
                <a:cs typeface="Arial"/>
              </a:rPr>
              <a:t>S</a:t>
            </a:r>
            <a:r>
              <a:rPr lang="en-IN" sz="1100" b="1" spc="-130" dirty="0" smtClean="0">
                <a:cs typeface="Arial"/>
              </a:rPr>
              <a:t>OLUTION</a:t>
            </a:r>
            <a:endParaRPr lang="en-IN" sz="1100" dirty="0" smtClean="0">
              <a:cs typeface="Arial"/>
            </a:endParaRPr>
          </a:p>
          <a:p>
            <a:pPr marL="12700" marR="6350">
              <a:lnSpc>
                <a:spcPct val="117300"/>
              </a:lnSpc>
              <a:spcBef>
                <a:spcPts val="1110"/>
              </a:spcBef>
            </a:pPr>
            <a:r>
              <a:rPr lang="en-IN" sz="1000" spc="-110" dirty="0" smtClean="0">
                <a:cs typeface="Arial"/>
              </a:rPr>
              <a:t>BMC</a:t>
            </a:r>
            <a:r>
              <a:rPr lang="en-IN" sz="1000" spc="85" dirty="0" smtClean="0">
                <a:cs typeface="Arial"/>
              </a:rPr>
              <a:t> </a:t>
            </a:r>
            <a:r>
              <a:rPr lang="en-IN" sz="1000" spc="-30" dirty="0" smtClean="0">
                <a:cs typeface="Arial"/>
              </a:rPr>
              <a:t>software </a:t>
            </a:r>
            <a:r>
              <a:rPr lang="en-IN" sz="1000" spc="-80" dirty="0" smtClean="0">
                <a:cs typeface="Arial"/>
              </a:rPr>
              <a:t>has </a:t>
            </a:r>
            <a:r>
              <a:rPr lang="en-IN" sz="1000" spc="-45" dirty="0" smtClean="0">
                <a:cs typeface="Arial"/>
              </a:rPr>
              <a:t>developed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35" dirty="0" smtClean="0">
                <a:cs typeface="Arial"/>
              </a:rPr>
              <a:t>model </a:t>
            </a:r>
            <a:r>
              <a:rPr lang="en-IN" sz="1000" spc="-45" dirty="0" smtClean="0">
                <a:cs typeface="Arial"/>
              </a:rPr>
              <a:t>called </a:t>
            </a:r>
            <a:r>
              <a:rPr lang="en-IN" sz="1000" spc="-15" dirty="0" smtClean="0">
                <a:cs typeface="Arial"/>
              </a:rPr>
              <a:t>the </a:t>
            </a:r>
            <a:r>
              <a:rPr lang="en-IN" sz="1000" i="1" spc="-5" dirty="0" smtClean="0">
                <a:latin typeface="Times New Roman"/>
                <a:cs typeface="Times New Roman"/>
              </a:rPr>
              <a:t>Back-up </a:t>
            </a:r>
            <a:r>
              <a:rPr lang="en-IN" sz="1000" i="1" dirty="0" smtClean="0">
                <a:latin typeface="Times New Roman"/>
                <a:cs typeface="Times New Roman"/>
              </a:rPr>
              <a:t>and </a:t>
            </a:r>
            <a:r>
              <a:rPr lang="en-IN" sz="1000" i="1" spc="-5" dirty="0" smtClean="0">
                <a:latin typeface="Times New Roman"/>
                <a:cs typeface="Times New Roman"/>
              </a:rPr>
              <a:t>Recovery Solution </a:t>
            </a:r>
            <a:r>
              <a:rPr lang="en-IN" sz="1000" spc="-130" dirty="0" smtClean="0">
                <a:cs typeface="Arial"/>
              </a:rPr>
              <a:t>(BRS) </a:t>
            </a:r>
            <a:r>
              <a:rPr lang="en-IN" sz="1000" spc="5" dirty="0" smtClean="0">
                <a:cs typeface="Arial"/>
              </a:rPr>
              <a:t>for </a:t>
            </a:r>
            <a:r>
              <a:rPr lang="en-IN" sz="1000" spc="-10" dirty="0" smtClean="0">
                <a:cs typeface="Arial"/>
              </a:rPr>
              <a:t>the  </a:t>
            </a:r>
            <a:r>
              <a:rPr lang="en-IN" sz="1000" spc="-20" dirty="0" smtClean="0">
                <a:cs typeface="Arial"/>
              </a:rPr>
              <a:t>Information </a:t>
            </a:r>
            <a:r>
              <a:rPr lang="en-IN" sz="1000" spc="-45" dirty="0" smtClean="0">
                <a:cs typeface="Arial"/>
              </a:rPr>
              <a:t>Management </a:t>
            </a:r>
            <a:r>
              <a:rPr lang="en-IN" sz="1000" spc="-80" dirty="0" smtClean="0">
                <a:cs typeface="Arial"/>
              </a:rPr>
              <a:t>System </a:t>
            </a:r>
            <a:r>
              <a:rPr lang="en-IN" sz="1000" spc="-65" dirty="0" smtClean="0">
                <a:cs typeface="Arial"/>
              </a:rPr>
              <a:t>(IMS)</a:t>
            </a:r>
            <a:r>
              <a:rPr lang="en-IN" sz="1000" spc="-120" dirty="0" smtClean="0">
                <a:cs typeface="Arial"/>
              </a:rPr>
              <a:t> </a:t>
            </a:r>
            <a:r>
              <a:rPr lang="en-IN" sz="1000" spc="-25" dirty="0" smtClean="0">
                <a:cs typeface="Arial"/>
              </a:rPr>
              <a:t>product.</a:t>
            </a:r>
            <a:endParaRPr lang="en-IN" sz="10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9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100" b="1" spc="-50" dirty="0" smtClean="0">
                <a:cs typeface="Arial"/>
              </a:rPr>
              <a:t>4.4.1 </a:t>
            </a:r>
            <a:r>
              <a:rPr lang="en-IN" sz="1100" b="1" spc="-95" dirty="0" smtClean="0">
                <a:cs typeface="Arial"/>
              </a:rPr>
              <a:t>Image</a:t>
            </a:r>
            <a:r>
              <a:rPr lang="en-IN" sz="1100" b="1" spc="-120" dirty="0" smtClean="0">
                <a:cs typeface="Arial"/>
              </a:rPr>
              <a:t> </a:t>
            </a:r>
            <a:r>
              <a:rPr lang="en-IN" sz="1100" b="1" spc="-155" dirty="0" smtClean="0">
                <a:cs typeface="Arial"/>
              </a:rPr>
              <a:t>Copy</a:t>
            </a:r>
            <a:endParaRPr lang="en-IN" sz="1100" dirty="0" smtClean="0">
              <a:cs typeface="Arial"/>
            </a:endParaRPr>
          </a:p>
          <a:p>
            <a:pPr marL="241300" marR="8890" indent="-228600">
              <a:lnSpc>
                <a:spcPct val="152700"/>
              </a:lnSpc>
              <a:spcBef>
                <a:spcPts val="5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00" spc="-185" dirty="0" smtClean="0">
                <a:cs typeface="Arial"/>
              </a:rPr>
              <a:t>BRS </a:t>
            </a:r>
            <a:r>
              <a:rPr lang="en-IN" sz="1000" spc="-40" dirty="0" smtClean="0">
                <a:cs typeface="Arial"/>
              </a:rPr>
              <a:t>contains </a:t>
            </a:r>
            <a:r>
              <a:rPr lang="en-IN" sz="1000" spc="-60" dirty="0" smtClean="0">
                <a:cs typeface="Arial"/>
              </a:rPr>
              <a:t>an </a:t>
            </a:r>
            <a:r>
              <a:rPr lang="en-IN" sz="1000" spc="-65" dirty="0" smtClean="0">
                <a:cs typeface="Arial"/>
              </a:rPr>
              <a:t>Image </a:t>
            </a:r>
            <a:r>
              <a:rPr lang="en-IN" sz="1000" spc="-90" dirty="0" smtClean="0">
                <a:cs typeface="Arial"/>
              </a:rPr>
              <a:t>Copy </a:t>
            </a:r>
            <a:r>
              <a:rPr lang="en-IN" sz="1000" spc="-35" dirty="0" smtClean="0">
                <a:cs typeface="Arial"/>
              </a:rPr>
              <a:t>component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35" dirty="0" smtClean="0">
                <a:cs typeface="Arial"/>
              </a:rPr>
              <a:t>help </a:t>
            </a:r>
            <a:r>
              <a:rPr lang="en-IN" sz="1000" spc="-70" dirty="0" smtClean="0">
                <a:cs typeface="Arial"/>
              </a:rPr>
              <a:t>manage </a:t>
            </a:r>
            <a:r>
              <a:rPr lang="en-IN" sz="1000" spc="-25" dirty="0" smtClean="0">
                <a:cs typeface="Arial"/>
              </a:rPr>
              <a:t>your </a:t>
            </a:r>
            <a:r>
              <a:rPr lang="en-IN" sz="1000" spc="-60" dirty="0" smtClean="0">
                <a:cs typeface="Arial"/>
              </a:rPr>
              <a:t>image </a:t>
            </a:r>
            <a:r>
              <a:rPr lang="en-IN" sz="1000" spc="-50" dirty="0" smtClean="0">
                <a:cs typeface="Arial"/>
              </a:rPr>
              <a:t>copy </a:t>
            </a:r>
            <a:r>
              <a:rPr lang="en-IN" sz="1000" spc="-65" dirty="0" smtClean="0">
                <a:cs typeface="Arial"/>
              </a:rPr>
              <a:t>process. </a:t>
            </a:r>
            <a:r>
              <a:rPr lang="en-IN" sz="1000" spc="-185" dirty="0" smtClean="0">
                <a:cs typeface="Arial"/>
              </a:rPr>
              <a:t>BRS </a:t>
            </a:r>
            <a:r>
              <a:rPr lang="en-IN" sz="1000" spc="-70" dirty="0" smtClean="0">
                <a:cs typeface="Arial"/>
              </a:rPr>
              <a:t>can </a:t>
            </a:r>
            <a:r>
              <a:rPr lang="en-IN" sz="1000" spc="-35" dirty="0" smtClean="0">
                <a:cs typeface="Arial"/>
              </a:rPr>
              <a:t>take  batch, </a:t>
            </a:r>
            <a:r>
              <a:rPr lang="en-IN" sz="1000" spc="-30" dirty="0" smtClean="0">
                <a:cs typeface="Arial"/>
              </a:rPr>
              <a:t>on-line </a:t>
            </a:r>
            <a:r>
              <a:rPr lang="en-IN" sz="1000" spc="-50" dirty="0" smtClean="0">
                <a:cs typeface="Arial"/>
              </a:rPr>
              <a:t>(fuzzy), </a:t>
            </a:r>
            <a:r>
              <a:rPr lang="en-IN" sz="1000" spc="-5" dirty="0" smtClean="0">
                <a:cs typeface="Arial"/>
              </a:rPr>
              <a:t>or </a:t>
            </a:r>
            <a:r>
              <a:rPr lang="en-IN" sz="1000" spc="-30" dirty="0" smtClean="0">
                <a:cs typeface="Arial"/>
              </a:rPr>
              <a:t>incremental </a:t>
            </a:r>
            <a:r>
              <a:rPr lang="en-IN" sz="1000" spc="-60" dirty="0" smtClean="0">
                <a:cs typeface="Arial"/>
              </a:rPr>
              <a:t>image </a:t>
            </a:r>
            <a:r>
              <a:rPr lang="en-IN" sz="1000" spc="-50" dirty="0" smtClean="0">
                <a:cs typeface="Arial"/>
              </a:rPr>
              <a:t>copies; </a:t>
            </a:r>
            <a:r>
              <a:rPr lang="en-IN" sz="1000" spc="-65" dirty="0" smtClean="0">
                <a:cs typeface="Arial"/>
              </a:rPr>
              <a:t>Snapshot </a:t>
            </a:r>
            <a:r>
              <a:rPr lang="en-IN" sz="1000" spc="-55" dirty="0" smtClean="0">
                <a:cs typeface="Arial"/>
              </a:rPr>
              <a:t>copies; </a:t>
            </a:r>
            <a:r>
              <a:rPr lang="en-IN" sz="1000" spc="-5" dirty="0" smtClean="0">
                <a:cs typeface="Arial"/>
              </a:rPr>
              <a:t>or </a:t>
            </a:r>
            <a:r>
              <a:rPr lang="en-IN" sz="1000" spc="-30" dirty="0" smtClean="0">
                <a:cs typeface="Arial"/>
              </a:rPr>
              <a:t>Instant</a:t>
            </a:r>
            <a:r>
              <a:rPr lang="en-IN" sz="1000" spc="-229" dirty="0" smtClean="0">
                <a:cs typeface="Arial"/>
              </a:rPr>
              <a:t> </a:t>
            </a:r>
            <a:r>
              <a:rPr lang="en-IN" sz="1000" spc="-70" dirty="0" smtClean="0">
                <a:cs typeface="Arial"/>
              </a:rPr>
              <a:t>Snapshot </a:t>
            </a:r>
            <a:r>
              <a:rPr lang="en-IN" sz="1000" spc="-55" dirty="0" smtClean="0">
                <a:cs typeface="Arial"/>
              </a:rPr>
              <a:t>copies.</a:t>
            </a:r>
            <a:endParaRPr lang="en-IN" sz="1000" dirty="0" smtClean="0">
              <a:cs typeface="Arial"/>
            </a:endParaRPr>
          </a:p>
          <a:p>
            <a:pPr marL="241300" marR="5080" indent="-228600" algn="just">
              <a:lnSpc>
                <a:spcPct val="1528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000" spc="-80" dirty="0" smtClean="0">
                <a:cs typeface="Arial"/>
              </a:rPr>
              <a:t>The </a:t>
            </a:r>
            <a:r>
              <a:rPr lang="en-IN" sz="1000" spc="-65" dirty="0" smtClean="0">
                <a:cs typeface="Arial"/>
              </a:rPr>
              <a:t>Image </a:t>
            </a:r>
            <a:r>
              <a:rPr lang="en-IN" sz="1000" spc="-85" dirty="0" smtClean="0">
                <a:cs typeface="Arial"/>
              </a:rPr>
              <a:t>Copy </a:t>
            </a:r>
            <a:r>
              <a:rPr lang="en-IN" sz="1000" spc="-35" dirty="0" smtClean="0">
                <a:cs typeface="Arial"/>
              </a:rPr>
              <a:t>component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85" dirty="0" smtClean="0">
                <a:cs typeface="Arial"/>
              </a:rPr>
              <a:t>BRS </a:t>
            </a:r>
            <a:r>
              <a:rPr lang="en-IN" sz="1000" spc="-25" dirty="0" smtClean="0">
                <a:cs typeface="Arial"/>
              </a:rPr>
              <a:t>offers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25" dirty="0" smtClean="0">
                <a:cs typeface="Arial"/>
              </a:rPr>
              <a:t>variety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5" dirty="0" smtClean="0">
                <a:cs typeface="Arial"/>
              </a:rPr>
              <a:t>powerful </a:t>
            </a:r>
            <a:r>
              <a:rPr lang="en-IN" sz="1000" spc="-35" dirty="0" smtClean="0">
                <a:cs typeface="Arial"/>
              </a:rPr>
              <a:t>features: </a:t>
            </a:r>
            <a:r>
              <a:rPr lang="en-IN" sz="1000" spc="-50" dirty="0" smtClean="0">
                <a:cs typeface="Arial"/>
              </a:rPr>
              <a:t>dynamic </a:t>
            </a:r>
            <a:r>
              <a:rPr lang="en-IN" sz="1000" spc="-30" dirty="0" smtClean="0">
                <a:cs typeface="Arial"/>
              </a:rPr>
              <a:t>allocation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25" dirty="0" smtClean="0">
                <a:cs typeface="Arial"/>
              </a:rPr>
              <a:t>all  </a:t>
            </a:r>
            <a:r>
              <a:rPr lang="en-IN" sz="1000" spc="-10" dirty="0" smtClean="0">
                <a:cs typeface="Arial"/>
              </a:rPr>
              <a:t>input </a:t>
            </a:r>
            <a:r>
              <a:rPr lang="en-IN" sz="1000" spc="-55" dirty="0" smtClean="0">
                <a:cs typeface="Arial"/>
              </a:rPr>
              <a:t>and </a:t>
            </a:r>
            <a:r>
              <a:rPr lang="en-IN" sz="1000" spc="-5" dirty="0" smtClean="0">
                <a:cs typeface="Arial"/>
              </a:rPr>
              <a:t>output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60" dirty="0" smtClean="0">
                <a:cs typeface="Arial"/>
              </a:rPr>
              <a:t>sets, </a:t>
            </a:r>
            <a:r>
              <a:rPr lang="en-IN" sz="1000" spc="-55" dirty="0" smtClean="0">
                <a:cs typeface="Arial"/>
              </a:rPr>
              <a:t>stacking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5" dirty="0" smtClean="0">
                <a:cs typeface="Arial"/>
              </a:rPr>
              <a:t>output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60" dirty="0" smtClean="0">
                <a:cs typeface="Arial"/>
              </a:rPr>
              <a:t>sets, </a:t>
            </a:r>
            <a:r>
              <a:rPr lang="en-IN" sz="1000" spc="-40" dirty="0" smtClean="0">
                <a:cs typeface="Arial"/>
              </a:rPr>
              <a:t>high </a:t>
            </a:r>
            <a:r>
              <a:rPr lang="en-IN" sz="1000" spc="-35" dirty="0" smtClean="0">
                <a:cs typeface="Arial"/>
              </a:rPr>
              <a:t>performance </a:t>
            </a:r>
            <a:r>
              <a:rPr lang="en-IN" sz="1000" spc="-100" dirty="0" smtClean="0">
                <a:cs typeface="Arial"/>
              </a:rPr>
              <a:t>access </a:t>
            </a:r>
            <a:r>
              <a:rPr lang="en-IN" sz="1000" spc="-40" dirty="0" smtClean="0">
                <a:cs typeface="Arial"/>
              </a:rPr>
              <a:t>methods </a:t>
            </a:r>
            <a:r>
              <a:rPr lang="en-IN" sz="1000" spc="-35" dirty="0" smtClean="0">
                <a:cs typeface="Arial"/>
              </a:rPr>
              <a:t>(faster  </a:t>
            </a:r>
            <a:r>
              <a:rPr lang="en-IN" sz="1000" spc="-25" dirty="0" smtClean="0">
                <a:cs typeface="Arial"/>
              </a:rPr>
              <a:t>I/O),</a:t>
            </a:r>
            <a:r>
              <a:rPr lang="en-IN" sz="1000" spc="1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copying</a:t>
            </a:r>
            <a:r>
              <a:rPr lang="en-IN" sz="1000" spc="10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by</a:t>
            </a:r>
            <a:r>
              <a:rPr lang="en-IN" sz="1000" spc="20" dirty="0" smtClean="0">
                <a:cs typeface="Arial"/>
              </a:rPr>
              <a:t> </a:t>
            </a:r>
            <a:r>
              <a:rPr lang="en-IN" sz="1000" spc="-40" dirty="0" smtClean="0">
                <a:cs typeface="Arial"/>
              </a:rPr>
              <a:t>volume,</a:t>
            </a:r>
            <a:r>
              <a:rPr lang="en-IN" sz="1000" spc="15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compression</a:t>
            </a:r>
            <a:r>
              <a:rPr lang="en-IN" sz="1000" spc="15" dirty="0" smtClean="0">
                <a:cs typeface="Arial"/>
              </a:rPr>
              <a:t> </a:t>
            </a:r>
            <a:r>
              <a:rPr lang="en-IN" sz="1000" dirty="0" smtClean="0">
                <a:cs typeface="Arial"/>
              </a:rPr>
              <a:t>of</a:t>
            </a:r>
            <a:r>
              <a:rPr lang="en-IN" sz="1000" spc="10" dirty="0" smtClean="0">
                <a:cs typeface="Arial"/>
              </a:rPr>
              <a:t> </a:t>
            </a:r>
            <a:r>
              <a:rPr lang="en-IN" sz="1000" spc="-5" dirty="0" smtClean="0">
                <a:cs typeface="Arial"/>
              </a:rPr>
              <a:t>output</a:t>
            </a:r>
            <a:r>
              <a:rPr lang="en-IN" sz="1000" spc="20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image</a:t>
            </a:r>
            <a:r>
              <a:rPr lang="en-IN" sz="1000" spc="1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copies,</a:t>
            </a:r>
            <a:r>
              <a:rPr lang="en-IN" sz="1000" spc="20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and</a:t>
            </a:r>
            <a:r>
              <a:rPr lang="en-IN" sz="1000" spc="10" dirty="0" smtClean="0">
                <a:cs typeface="Arial"/>
              </a:rPr>
              <a:t> </a:t>
            </a:r>
            <a:r>
              <a:rPr lang="en-IN" sz="1000" spc="-60" dirty="0" smtClean="0">
                <a:cs typeface="Arial"/>
              </a:rPr>
              <a:t>database</a:t>
            </a:r>
            <a:r>
              <a:rPr lang="en-IN" sz="1000" spc="20" dirty="0" smtClean="0">
                <a:cs typeface="Arial"/>
              </a:rPr>
              <a:t> </a:t>
            </a:r>
            <a:r>
              <a:rPr lang="en-IN" sz="1000" spc="-40" dirty="0" smtClean="0">
                <a:cs typeface="Arial"/>
              </a:rPr>
              <a:t>group</a:t>
            </a:r>
            <a:r>
              <a:rPr lang="en-IN" sz="1000" spc="10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processing---</a:t>
            </a:r>
            <a:r>
              <a:rPr lang="en-IN" sz="1000" spc="20" dirty="0" smtClean="0">
                <a:cs typeface="Arial"/>
              </a:rPr>
              <a:t> </a:t>
            </a:r>
            <a:r>
              <a:rPr lang="en-IN" sz="1000" spc="-25" dirty="0" smtClean="0">
                <a:cs typeface="Arial"/>
              </a:rPr>
              <a:t>all</a:t>
            </a:r>
            <a:endParaRPr lang="en-IN" sz="1000" dirty="0" smtClean="0"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05"/>
              </a:spcBef>
            </a:pPr>
            <a:r>
              <a:rPr lang="en-IN" sz="1000" spc="-20" dirty="0" smtClean="0">
                <a:cs typeface="Arial"/>
              </a:rPr>
              <a:t>while </a:t>
            </a:r>
            <a:r>
              <a:rPr lang="en-IN" sz="1000" spc="-30" dirty="0" smtClean="0">
                <a:cs typeface="Arial"/>
              </a:rPr>
              <a:t>interfacing </a:t>
            </a:r>
            <a:r>
              <a:rPr lang="en-IN" sz="1000" spc="5" dirty="0" smtClean="0">
                <a:cs typeface="Arial"/>
              </a:rPr>
              <a:t>with </a:t>
            </a:r>
            <a:r>
              <a:rPr lang="en-IN" sz="1000" spc="-165" dirty="0" smtClean="0">
                <a:cs typeface="Arial"/>
              </a:rPr>
              <a:t>DBRC </a:t>
            </a:r>
            <a:r>
              <a:rPr lang="en-IN" sz="1000" spc="-50" dirty="0" smtClean="0">
                <a:cs typeface="Arial"/>
              </a:rPr>
              <a:t>and </a:t>
            </a:r>
            <a:r>
              <a:rPr lang="en-IN" sz="1000" spc="-60" dirty="0" smtClean="0">
                <a:cs typeface="Arial"/>
              </a:rPr>
              <a:t>processing</a:t>
            </a:r>
            <a:r>
              <a:rPr lang="en-IN" sz="1000" spc="-125" dirty="0" smtClean="0">
                <a:cs typeface="Arial"/>
              </a:rPr>
              <a:t> </a:t>
            </a:r>
            <a:r>
              <a:rPr lang="en-IN" sz="1000" spc="-50" dirty="0" smtClean="0">
                <a:cs typeface="Arial"/>
              </a:rPr>
              <a:t>asynchronously.</a:t>
            </a:r>
            <a:endParaRPr lang="en-IN" sz="10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100" b="1" spc="-50" dirty="0" smtClean="0">
                <a:cs typeface="Arial"/>
              </a:rPr>
              <a:t>4.4.2 </a:t>
            </a:r>
            <a:r>
              <a:rPr lang="en-IN" sz="1100" b="1" spc="-140" dirty="0" smtClean="0">
                <a:cs typeface="Arial"/>
              </a:rPr>
              <a:t>Change</a:t>
            </a:r>
            <a:r>
              <a:rPr lang="en-IN" sz="1100" b="1" spc="-120" dirty="0" smtClean="0">
                <a:cs typeface="Arial"/>
              </a:rPr>
              <a:t> </a:t>
            </a:r>
            <a:r>
              <a:rPr lang="en-IN" sz="1100" b="1" spc="-105" dirty="0" smtClean="0">
                <a:cs typeface="Arial"/>
              </a:rPr>
              <a:t>Accumulation</a:t>
            </a:r>
            <a:endParaRPr lang="en-IN" sz="1100" dirty="0" smtClean="0">
              <a:cs typeface="Arial"/>
            </a:endParaRPr>
          </a:p>
          <a:p>
            <a:pPr marL="241300" marR="7620" indent="-228600">
              <a:lnSpc>
                <a:spcPct val="152700"/>
              </a:lnSpc>
              <a:spcBef>
                <a:spcPts val="58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00" spc="-80" dirty="0" smtClean="0">
                <a:cs typeface="Arial"/>
              </a:rPr>
              <a:t>The </a:t>
            </a:r>
            <a:r>
              <a:rPr lang="en-IN" sz="1000" spc="-185" dirty="0" smtClean="0">
                <a:cs typeface="Arial"/>
              </a:rPr>
              <a:t>BRS </a:t>
            </a:r>
            <a:r>
              <a:rPr lang="en-IN" sz="1000" i="1" spc="-5" dirty="0" smtClean="0">
                <a:latin typeface="Times New Roman"/>
                <a:cs typeface="Times New Roman"/>
              </a:rPr>
              <a:t>Change Accumulation </a:t>
            </a:r>
            <a:r>
              <a:rPr lang="en-IN" sz="1000" spc="-35" dirty="0" smtClean="0">
                <a:cs typeface="Arial"/>
              </a:rPr>
              <a:t>component </a:t>
            </a:r>
            <a:r>
              <a:rPr lang="en-IN" sz="1000" spc="-55" dirty="0" smtClean="0">
                <a:cs typeface="Arial"/>
              </a:rPr>
              <a:t>takes advantage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0" dirty="0" smtClean="0">
                <a:cs typeface="Arial"/>
              </a:rPr>
              <a:t>multiple </a:t>
            </a:r>
            <a:r>
              <a:rPr lang="en-IN" sz="1000" spc="-55" dirty="0" smtClean="0">
                <a:cs typeface="Arial"/>
              </a:rPr>
              <a:t>engines, </a:t>
            </a:r>
            <a:r>
              <a:rPr lang="en-IN" sz="1000" spc="-50" dirty="0" smtClean="0">
                <a:cs typeface="Arial"/>
              </a:rPr>
              <a:t>large </a:t>
            </a:r>
            <a:r>
              <a:rPr lang="en-IN" sz="1000" spc="-15" dirty="0" smtClean="0">
                <a:cs typeface="Arial"/>
              </a:rPr>
              <a:t>virtual </a:t>
            </a:r>
            <a:r>
              <a:rPr lang="en-IN" sz="1000" spc="-50" dirty="0" smtClean="0">
                <a:cs typeface="Arial"/>
              </a:rPr>
              <a:t>storage  </a:t>
            </a:r>
            <a:r>
              <a:rPr lang="en-IN" sz="1000" spc="-55" dirty="0" smtClean="0">
                <a:cs typeface="Arial"/>
              </a:rPr>
              <a:t>resources, and high-speed </a:t>
            </a:r>
            <a:r>
              <a:rPr lang="en-IN" sz="1000" spc="-60" dirty="0" smtClean="0">
                <a:cs typeface="Arial"/>
              </a:rPr>
              <a:t>channels </a:t>
            </a:r>
            <a:r>
              <a:rPr lang="en-IN" sz="1000" spc="-50" dirty="0" smtClean="0">
                <a:cs typeface="Arial"/>
              </a:rPr>
              <a:t>and </a:t>
            </a:r>
            <a:r>
              <a:rPr lang="en-IN" sz="1000" spc="-25" dirty="0" smtClean="0">
                <a:cs typeface="Arial"/>
              </a:rPr>
              <a:t>controllers </a:t>
            </a:r>
            <a:r>
              <a:rPr lang="en-IN" sz="1000" spc="-5" dirty="0" smtClean="0">
                <a:cs typeface="Arial"/>
              </a:rPr>
              <a:t>that </a:t>
            </a:r>
            <a:r>
              <a:rPr lang="en-IN" sz="1000" spc="-45" dirty="0" smtClean="0">
                <a:cs typeface="Arial"/>
              </a:rPr>
              <a:t>are available </a:t>
            </a:r>
            <a:r>
              <a:rPr lang="en-IN" sz="1000" spc="-15" dirty="0" smtClean="0">
                <a:cs typeface="Arial"/>
              </a:rPr>
              <a:t>in</a:t>
            </a:r>
            <a:r>
              <a:rPr lang="en-IN" sz="1000" spc="-210" dirty="0" smtClean="0">
                <a:cs typeface="Arial"/>
              </a:rPr>
              <a:t> </a:t>
            </a:r>
            <a:r>
              <a:rPr lang="en-IN" sz="1000" spc="-55" dirty="0" smtClean="0">
                <a:cs typeface="Arial"/>
              </a:rPr>
              <a:t>many </a:t>
            </a:r>
            <a:r>
              <a:rPr lang="en-IN" sz="1000" spc="-35" dirty="0" smtClean="0">
                <a:cs typeface="Arial"/>
              </a:rPr>
              <a:t>environments.</a:t>
            </a:r>
            <a:endParaRPr lang="en-IN" sz="1000" dirty="0" smtClean="0">
              <a:cs typeface="Arial"/>
            </a:endParaRPr>
          </a:p>
          <a:p>
            <a:pPr marL="241300" marR="9525" indent="-228600">
              <a:lnSpc>
                <a:spcPts val="2030"/>
              </a:lnSpc>
              <a:spcBef>
                <a:spcPts val="17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00" spc="-90" dirty="0" smtClean="0">
                <a:cs typeface="Arial"/>
              </a:rPr>
              <a:t>Use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0" dirty="0" smtClean="0">
                <a:cs typeface="Arial"/>
              </a:rPr>
              <a:t>multiple </a:t>
            </a:r>
            <a:r>
              <a:rPr lang="en-IN" sz="1000" spc="-40" dirty="0" smtClean="0">
                <a:cs typeface="Arial"/>
              </a:rPr>
              <a:t>tack </a:t>
            </a:r>
            <a:r>
              <a:rPr lang="en-IN" sz="1000" spc="-20" dirty="0" smtClean="0">
                <a:cs typeface="Arial"/>
              </a:rPr>
              <a:t>control </a:t>
            </a:r>
            <a:r>
              <a:rPr lang="en-IN" sz="1000" spc="-40" dirty="0" smtClean="0">
                <a:cs typeface="Arial"/>
              </a:rPr>
              <a:t>block </a:t>
            </a:r>
            <a:r>
              <a:rPr lang="en-IN" sz="1000" spc="-114" dirty="0" smtClean="0">
                <a:cs typeface="Arial"/>
              </a:rPr>
              <a:t>(TCB) </a:t>
            </a:r>
            <a:r>
              <a:rPr lang="en-IN" sz="1000" spc="-35" dirty="0" smtClean="0">
                <a:cs typeface="Arial"/>
              </a:rPr>
              <a:t>structures </a:t>
            </a:r>
            <a:r>
              <a:rPr lang="en-IN" sz="1000" spc="-60" dirty="0" smtClean="0">
                <a:cs typeface="Arial"/>
              </a:rPr>
              <a:t>enables </a:t>
            </a:r>
            <a:r>
              <a:rPr lang="en-IN" sz="1000" spc="-40" dirty="0" smtClean="0">
                <a:cs typeface="Arial"/>
              </a:rPr>
              <a:t>overlapping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05" dirty="0" smtClean="0">
                <a:cs typeface="Arial"/>
              </a:rPr>
              <a:t>as </a:t>
            </a:r>
            <a:r>
              <a:rPr lang="en-IN" sz="1000" spc="-50" dirty="0" smtClean="0">
                <a:cs typeface="Arial"/>
              </a:rPr>
              <a:t>much </a:t>
            </a:r>
            <a:r>
              <a:rPr lang="en-IN" sz="1000" spc="-60" dirty="0" smtClean="0">
                <a:cs typeface="Arial"/>
              </a:rPr>
              <a:t>processing </a:t>
            </a:r>
            <a:r>
              <a:rPr lang="en-IN" sz="1000" spc="-105" dirty="0" smtClean="0">
                <a:cs typeface="Arial"/>
              </a:rPr>
              <a:t>as  </a:t>
            </a:r>
            <a:r>
              <a:rPr lang="en-IN" sz="1000" spc="-50" dirty="0" smtClean="0">
                <a:cs typeface="Arial"/>
              </a:rPr>
              <a:t>possible, </a:t>
            </a:r>
            <a:r>
              <a:rPr lang="en-IN" sz="1000" spc="-45" dirty="0" smtClean="0">
                <a:cs typeface="Arial"/>
              </a:rPr>
              <a:t>reducing </a:t>
            </a:r>
            <a:r>
              <a:rPr lang="en-IN" sz="1000" spc="-10" dirty="0" smtClean="0">
                <a:cs typeface="Arial"/>
              </a:rPr>
              <a:t>both </a:t>
            </a:r>
            <a:r>
              <a:rPr lang="en-IN" sz="1000" spc="-60" dirty="0" smtClean="0">
                <a:cs typeface="Arial"/>
              </a:rPr>
              <a:t>elapsed </a:t>
            </a:r>
            <a:r>
              <a:rPr lang="en-IN" sz="1000" spc="-50" dirty="0" smtClean="0">
                <a:cs typeface="Arial"/>
              </a:rPr>
              <a:t>and </a:t>
            </a:r>
            <a:r>
              <a:rPr lang="en-IN" sz="1000" spc="-155" dirty="0" smtClean="0">
                <a:cs typeface="Arial"/>
              </a:rPr>
              <a:t>CPU</a:t>
            </a:r>
            <a:r>
              <a:rPr lang="en-IN" sz="1000" spc="-175" dirty="0" smtClean="0">
                <a:cs typeface="Arial"/>
              </a:rPr>
              <a:t> </a:t>
            </a:r>
            <a:r>
              <a:rPr lang="en-IN" sz="1000" spc="-15" dirty="0" smtClean="0">
                <a:cs typeface="Arial"/>
              </a:rPr>
              <a:t>time</a:t>
            </a:r>
            <a:r>
              <a:rPr lang="en-IN" sz="1000" spc="-15" dirty="0" smtClean="0"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b="1" spc="-50" dirty="0" smtClean="0">
                <a:cs typeface="Arial"/>
              </a:rPr>
              <a:t>4.4.3</a:t>
            </a:r>
            <a:r>
              <a:rPr lang="en-IN" sz="1100" b="1" spc="-90" dirty="0" smtClean="0">
                <a:cs typeface="Arial"/>
              </a:rPr>
              <a:t> </a:t>
            </a:r>
            <a:r>
              <a:rPr lang="en-IN" sz="1100" b="1" spc="-120" dirty="0" smtClean="0">
                <a:cs typeface="Arial"/>
              </a:rPr>
              <a:t>Recovery</a:t>
            </a:r>
            <a:endParaRPr lang="en-IN" sz="1100" dirty="0" smtClean="0">
              <a:cs typeface="Arial"/>
            </a:endParaRPr>
          </a:p>
          <a:p>
            <a:pPr marL="12700" marR="5715" algn="just">
              <a:lnSpc>
                <a:spcPct val="117300"/>
              </a:lnSpc>
              <a:spcBef>
                <a:spcPts val="1045"/>
              </a:spcBef>
            </a:pPr>
            <a:r>
              <a:rPr lang="en-IN" sz="1000" spc="-80" dirty="0" smtClean="0">
                <a:cs typeface="Arial"/>
              </a:rPr>
              <a:t>The </a:t>
            </a:r>
            <a:r>
              <a:rPr lang="en-IN" sz="1000" spc="-185" dirty="0" smtClean="0">
                <a:cs typeface="Arial"/>
              </a:rPr>
              <a:t>BRS </a:t>
            </a:r>
            <a:r>
              <a:rPr lang="en-IN" sz="1000" i="1" spc="-55" dirty="0" smtClean="0">
                <a:latin typeface="Trebuchet MS"/>
                <a:cs typeface="Trebuchet MS"/>
              </a:rPr>
              <a:t>Recovery </a:t>
            </a:r>
            <a:r>
              <a:rPr lang="en-IN" sz="1000" spc="-35" dirty="0" smtClean="0">
                <a:cs typeface="Arial"/>
              </a:rPr>
              <a:t>component, </a:t>
            </a:r>
            <a:r>
              <a:rPr lang="en-IN" sz="1000" spc="-30" dirty="0" smtClean="0">
                <a:cs typeface="Arial"/>
              </a:rPr>
              <a:t>which </a:t>
            </a:r>
            <a:r>
              <a:rPr lang="en-IN" sz="1000" spc="-25" dirty="0" smtClean="0">
                <a:cs typeface="Arial"/>
              </a:rPr>
              <a:t>functionally </a:t>
            </a:r>
            <a:r>
              <a:rPr lang="en-IN" sz="1000" spc="-55" dirty="0" smtClean="0">
                <a:cs typeface="Arial"/>
              </a:rPr>
              <a:t>replaces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80" dirty="0" smtClean="0">
                <a:cs typeface="Arial"/>
              </a:rPr>
              <a:t>IMS </a:t>
            </a:r>
            <a:r>
              <a:rPr lang="en-IN" sz="1000" i="1" spc="-35" dirty="0" smtClean="0">
                <a:latin typeface="Trebuchet MS"/>
                <a:cs typeface="Trebuchet MS"/>
              </a:rPr>
              <a:t>Database </a:t>
            </a:r>
            <a:r>
              <a:rPr lang="en-IN" sz="1000" i="1" spc="-55" dirty="0" smtClean="0">
                <a:latin typeface="Trebuchet MS"/>
                <a:cs typeface="Trebuchet MS"/>
              </a:rPr>
              <a:t>Recovery </a:t>
            </a:r>
            <a:r>
              <a:rPr lang="en-IN" sz="1000" spc="5" dirty="0" smtClean="0">
                <a:cs typeface="Arial"/>
              </a:rPr>
              <a:t>utility for </a:t>
            </a:r>
            <a:r>
              <a:rPr lang="en-IN" sz="1000" spc="-20" dirty="0" smtClean="0">
                <a:cs typeface="Arial"/>
              </a:rPr>
              <a:t>null- </a:t>
            </a:r>
            <a:r>
              <a:rPr lang="en-IN" sz="1000" spc="265" dirty="0" smtClean="0">
                <a:cs typeface="Arial"/>
              </a:rPr>
              <a:t> </a:t>
            </a:r>
            <a:r>
              <a:rPr lang="en-IN" sz="1000" spc="-15" dirty="0" smtClean="0">
                <a:cs typeface="Arial"/>
              </a:rPr>
              <a:t>function </a:t>
            </a:r>
            <a:r>
              <a:rPr lang="en-IN" sz="1000" spc="-45" dirty="0" smtClean="0">
                <a:cs typeface="Arial"/>
              </a:rPr>
              <a:t>(DL/I) </a:t>
            </a:r>
            <a:r>
              <a:rPr lang="en-IN" sz="1000" spc="-65" dirty="0" smtClean="0">
                <a:cs typeface="Arial"/>
              </a:rPr>
              <a:t>databases </a:t>
            </a:r>
            <a:r>
              <a:rPr lang="en-IN" sz="1000" spc="-60" dirty="0" smtClean="0">
                <a:cs typeface="Arial"/>
              </a:rPr>
              <a:t>and </a:t>
            </a:r>
            <a:r>
              <a:rPr lang="en-IN" sz="1000" spc="-25" dirty="0" smtClean="0">
                <a:cs typeface="Arial"/>
              </a:rPr>
              <a:t>data-entry </a:t>
            </a:r>
            <a:r>
              <a:rPr lang="en-IN" sz="1000" spc="-65" dirty="0" smtClean="0">
                <a:cs typeface="Arial"/>
              </a:rPr>
              <a:t>databases </a:t>
            </a:r>
            <a:r>
              <a:rPr lang="en-IN" sz="1000" spc="-100" dirty="0" smtClean="0">
                <a:cs typeface="Arial"/>
              </a:rPr>
              <a:t>(DEDBs), </a:t>
            </a:r>
            <a:r>
              <a:rPr lang="en-IN" sz="1000" spc="-25" dirty="0" smtClean="0">
                <a:cs typeface="Arial"/>
              </a:rPr>
              <a:t>allow </a:t>
            </a:r>
            <a:r>
              <a:rPr lang="en-IN" sz="1000" spc="-45" dirty="0" smtClean="0">
                <a:cs typeface="Arial"/>
              </a:rPr>
              <a:t>recovery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0" dirty="0" smtClean="0">
                <a:cs typeface="Arial"/>
              </a:rPr>
              <a:t>multiple </a:t>
            </a:r>
            <a:r>
              <a:rPr lang="en-IN" sz="1000" spc="-65" dirty="0" smtClean="0">
                <a:cs typeface="Arial"/>
              </a:rPr>
              <a:t>databases </a:t>
            </a:r>
            <a:r>
              <a:rPr lang="en-IN" sz="1000" spc="5" dirty="0" smtClean="0">
                <a:cs typeface="Arial"/>
              </a:rPr>
              <a:t>with  </a:t>
            </a:r>
            <a:r>
              <a:rPr lang="en-IN" sz="1000" spc="-45" dirty="0" smtClean="0">
                <a:cs typeface="Arial"/>
              </a:rPr>
              <a:t>one </a:t>
            </a:r>
            <a:r>
              <a:rPr lang="en-IN" sz="1000" spc="-90" dirty="0" smtClean="0">
                <a:cs typeface="Arial"/>
              </a:rPr>
              <a:t>pass </a:t>
            </a:r>
            <a:r>
              <a:rPr lang="en-IN" sz="1000" dirty="0" smtClean="0">
                <a:cs typeface="Arial"/>
              </a:rPr>
              <a:t>of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45" dirty="0" smtClean="0">
                <a:cs typeface="Arial"/>
              </a:rPr>
              <a:t>log </a:t>
            </a:r>
            <a:r>
              <a:rPr lang="en-IN" sz="1000" spc="-55" dirty="0" smtClean="0">
                <a:cs typeface="Arial"/>
              </a:rPr>
              <a:t>and </a:t>
            </a:r>
            <a:r>
              <a:rPr lang="en-IN" sz="1000" spc="-70" dirty="0" smtClean="0">
                <a:cs typeface="Arial"/>
              </a:rPr>
              <a:t>change </a:t>
            </a:r>
            <a:r>
              <a:rPr lang="en-IN" sz="1000" spc="-40" dirty="0" smtClean="0">
                <a:cs typeface="Arial"/>
              </a:rPr>
              <a:t>accumulation data </a:t>
            </a:r>
            <a:r>
              <a:rPr lang="en-IN" sz="1000" spc="-65" dirty="0" smtClean="0">
                <a:cs typeface="Arial"/>
              </a:rPr>
              <a:t>sets </a:t>
            </a:r>
            <a:r>
              <a:rPr lang="en-IN" sz="1000" spc="-20" dirty="0" smtClean="0">
                <a:cs typeface="Arial"/>
              </a:rPr>
              <a:t>while </a:t>
            </a:r>
            <a:r>
              <a:rPr lang="en-IN" sz="1000" spc="-45" dirty="0" smtClean="0">
                <a:cs typeface="Arial"/>
              </a:rPr>
              <a:t>dynamically </a:t>
            </a:r>
            <a:r>
              <a:rPr lang="en-IN" sz="1000" spc="-35" dirty="0" smtClean="0">
                <a:cs typeface="Arial"/>
              </a:rPr>
              <a:t>allocating </a:t>
            </a:r>
            <a:r>
              <a:rPr lang="en-IN" sz="1000" spc="-25" dirty="0" smtClean="0">
                <a:cs typeface="Arial"/>
              </a:rPr>
              <a:t>all </a:t>
            </a:r>
            <a:r>
              <a:rPr lang="en-IN" sz="1000" spc="-35" dirty="0" smtClean="0">
                <a:cs typeface="Arial"/>
              </a:rPr>
              <a:t>data </a:t>
            </a:r>
            <a:r>
              <a:rPr lang="en-IN" sz="1000" spc="-65" dirty="0" smtClean="0">
                <a:cs typeface="Arial"/>
              </a:rPr>
              <a:t>sets  </a:t>
            </a:r>
            <a:r>
              <a:rPr lang="en-IN" sz="1000" spc="-25" dirty="0" smtClean="0">
                <a:cs typeface="Arial"/>
              </a:rPr>
              <a:t>required </a:t>
            </a:r>
            <a:r>
              <a:rPr lang="en-IN" sz="1000" spc="5" dirty="0" smtClean="0">
                <a:cs typeface="Arial"/>
              </a:rPr>
              <a:t>for</a:t>
            </a:r>
            <a:r>
              <a:rPr lang="en-IN" sz="1000" spc="-110" dirty="0" smtClean="0">
                <a:cs typeface="Arial"/>
              </a:rPr>
              <a:t> </a:t>
            </a:r>
            <a:r>
              <a:rPr lang="en-IN" sz="1000" spc="-40" dirty="0" smtClean="0">
                <a:cs typeface="Arial"/>
              </a:rPr>
              <a:t>recovery.</a:t>
            </a:r>
            <a:endParaRPr lang="en-IN" sz="1000" dirty="0" smtClean="0">
              <a:cs typeface="Arial"/>
            </a:endParaRPr>
          </a:p>
          <a:p>
            <a:pPr marL="12700" marR="5080">
              <a:lnSpc>
                <a:spcPct val="118200"/>
              </a:lnSpc>
              <a:spcBef>
                <a:spcPts val="975"/>
              </a:spcBef>
            </a:pPr>
            <a:r>
              <a:rPr lang="en-IN" sz="1000" spc="-185" dirty="0" smtClean="0">
                <a:cs typeface="Arial"/>
              </a:rPr>
              <a:t>BRS </a:t>
            </a:r>
            <a:r>
              <a:rPr lang="en-IN" sz="1000" spc="-50" dirty="0" smtClean="0">
                <a:cs typeface="Arial"/>
              </a:rPr>
              <a:t>recovers </a:t>
            </a:r>
            <a:r>
              <a:rPr lang="en-IN" sz="1000" spc="-10" dirty="0" smtClean="0">
                <a:cs typeface="Arial"/>
              </a:rPr>
              <a:t>multiple </a:t>
            </a:r>
            <a:r>
              <a:rPr lang="en-IN" sz="1000" spc="-65" dirty="0" smtClean="0">
                <a:cs typeface="Arial"/>
              </a:rPr>
              <a:t>databases </a:t>
            </a:r>
            <a:r>
              <a:rPr lang="en-IN" sz="1000" spc="10" dirty="0" smtClean="0">
                <a:cs typeface="Arial"/>
              </a:rPr>
              <a:t>to </a:t>
            </a:r>
            <a:r>
              <a:rPr lang="en-IN" sz="1000" spc="-60" dirty="0" smtClean="0">
                <a:cs typeface="Arial"/>
              </a:rPr>
              <a:t>any </a:t>
            </a:r>
            <a:r>
              <a:rPr lang="en-IN" sz="1000" spc="-5" dirty="0" smtClean="0">
                <a:cs typeface="Arial"/>
              </a:rPr>
              <a:t>point </a:t>
            </a:r>
            <a:r>
              <a:rPr lang="en-IN" sz="1000" spc="-15" dirty="0" smtClean="0">
                <a:cs typeface="Arial"/>
              </a:rPr>
              <a:t>in time. </a:t>
            </a:r>
            <a:r>
              <a:rPr lang="en-IN" sz="1000" spc="-185" dirty="0" smtClean="0">
                <a:cs typeface="Arial"/>
              </a:rPr>
              <a:t>BRS </a:t>
            </a:r>
            <a:r>
              <a:rPr lang="en-IN" sz="1000" spc="-70" dirty="0" smtClean="0">
                <a:cs typeface="Arial"/>
              </a:rPr>
              <a:t>can </a:t>
            </a:r>
            <a:r>
              <a:rPr lang="en-IN" sz="1000" spc="-30" dirty="0" smtClean="0">
                <a:cs typeface="Arial"/>
              </a:rPr>
              <a:t>determine </a:t>
            </a:r>
            <a:r>
              <a:rPr lang="en-IN" sz="1000" spc="-10" dirty="0" smtClean="0">
                <a:cs typeface="Arial"/>
              </a:rPr>
              <a:t>the </a:t>
            </a:r>
            <a:r>
              <a:rPr lang="en-IN" sz="1000" spc="-45" dirty="0" smtClean="0">
                <a:cs typeface="Arial"/>
              </a:rPr>
              <a:t>best </a:t>
            </a:r>
            <a:r>
              <a:rPr lang="en-IN" sz="1000" spc="-50" dirty="0" smtClean="0">
                <a:cs typeface="Arial"/>
              </a:rPr>
              <a:t>choice </a:t>
            </a:r>
            <a:r>
              <a:rPr lang="en-IN" sz="1000" dirty="0" smtClean="0">
                <a:cs typeface="Arial"/>
              </a:rPr>
              <a:t>for </a:t>
            </a:r>
            <a:r>
              <a:rPr lang="en-IN" sz="1000" spc="-85" dirty="0" smtClean="0">
                <a:cs typeface="Arial"/>
              </a:rPr>
              <a:t>a </a:t>
            </a:r>
            <a:r>
              <a:rPr lang="en-IN" sz="1000" spc="-30" dirty="0" smtClean="0">
                <a:cs typeface="Arial"/>
              </a:rPr>
              <a:t>Point-in-  </a:t>
            </a:r>
            <a:r>
              <a:rPr lang="en-IN" sz="1000" spc="-60" dirty="0" smtClean="0">
                <a:cs typeface="Arial"/>
              </a:rPr>
              <a:t>Time </a:t>
            </a:r>
            <a:r>
              <a:rPr lang="en-IN" sz="1000" spc="-80" dirty="0" smtClean="0">
                <a:cs typeface="Arial"/>
              </a:rPr>
              <a:t>(PIT) </a:t>
            </a:r>
            <a:r>
              <a:rPr lang="en-IN" sz="1000" spc="-40" dirty="0" smtClean="0">
                <a:cs typeface="Arial"/>
              </a:rPr>
              <a:t>recovery. </a:t>
            </a:r>
            <a:r>
              <a:rPr lang="en-IN" sz="1000" spc="-50" dirty="0" smtClean="0">
                <a:cs typeface="Arial"/>
              </a:rPr>
              <a:t>Full </a:t>
            </a:r>
            <a:r>
              <a:rPr lang="en-IN" sz="1000" spc="-170" dirty="0" smtClean="0">
                <a:cs typeface="Arial"/>
              </a:rPr>
              <a:t>DBRS </a:t>
            </a:r>
            <a:r>
              <a:rPr lang="en-IN" sz="1000" spc="-25" dirty="0" smtClean="0">
                <a:cs typeface="Arial"/>
              </a:rPr>
              <a:t>support</a:t>
            </a:r>
            <a:r>
              <a:rPr lang="en-IN" sz="1000" spc="-105" dirty="0" smtClean="0">
                <a:cs typeface="Arial"/>
              </a:rPr>
              <a:t> </a:t>
            </a:r>
            <a:r>
              <a:rPr lang="en-IN" sz="1000" spc="-45" dirty="0" smtClean="0">
                <a:cs typeface="Arial"/>
              </a:rPr>
              <a:t>includes</a:t>
            </a:r>
            <a:r>
              <a:rPr lang="en-IN" sz="1000" spc="-45" dirty="0" smtClean="0">
                <a:cs typeface="Arial"/>
              </a:rPr>
              <a:t>:</a:t>
            </a:r>
            <a:endParaRPr lang="en-IN" sz="1000" dirty="0" smtClean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500166" y="-18"/>
            <a:ext cx="7643834" cy="4881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100" b="1" spc="-130" dirty="0" smtClean="0">
                <a:cs typeface="Arial"/>
              </a:rPr>
              <a:t>R</a:t>
            </a:r>
            <a:r>
              <a:rPr lang="en-IN" sz="900" b="1" spc="-130" dirty="0" smtClean="0">
                <a:cs typeface="Arial"/>
              </a:rPr>
              <a:t>ECOVERY</a:t>
            </a:r>
            <a:r>
              <a:rPr lang="en-IN" sz="900" b="1" spc="-120" dirty="0" smtClean="0">
                <a:cs typeface="Arial"/>
              </a:rPr>
              <a:t> </a:t>
            </a:r>
            <a:r>
              <a:rPr lang="en-IN" sz="1100" b="1" spc="-85" dirty="0" smtClean="0">
                <a:cs typeface="Arial"/>
              </a:rPr>
              <a:t>M</a:t>
            </a:r>
            <a:r>
              <a:rPr lang="en-IN" sz="900" b="1" spc="-85" dirty="0" smtClean="0">
                <a:cs typeface="Arial"/>
              </a:rPr>
              <a:t>ANAGER</a:t>
            </a:r>
            <a:endParaRPr lang="en-IN" sz="900" dirty="0" smtClean="0">
              <a:cs typeface="Arial"/>
            </a:endParaRPr>
          </a:p>
          <a:p>
            <a:pPr marL="241300" marR="6985" indent="-228600" algn="just">
              <a:lnSpc>
                <a:spcPct val="152400"/>
              </a:lnSpc>
              <a:spcBef>
                <a:spcPts val="55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50" i="1" dirty="0" smtClean="0">
                <a:latin typeface="Times New Roman"/>
                <a:cs typeface="Times New Roman"/>
              </a:rPr>
              <a:t>Recovery </a:t>
            </a:r>
            <a:r>
              <a:rPr lang="en-IN" sz="1050" i="1" spc="-5" dirty="0" smtClean="0">
                <a:latin typeface="Times New Roman"/>
                <a:cs typeface="Times New Roman"/>
              </a:rPr>
              <a:t>Manager </a:t>
            </a:r>
            <a:r>
              <a:rPr lang="en-IN" sz="1050" spc="-35" dirty="0" smtClean="0">
                <a:cs typeface="Arial"/>
              </a:rPr>
              <a:t>component </a:t>
            </a:r>
            <a:r>
              <a:rPr lang="en-IN" sz="1050" spc="-30" dirty="0" smtClean="0">
                <a:cs typeface="Arial"/>
              </a:rPr>
              <a:t>lets </a:t>
            </a:r>
            <a:r>
              <a:rPr lang="en-IN" sz="1050" spc="-40" dirty="0" smtClean="0">
                <a:cs typeface="Arial"/>
              </a:rPr>
              <a:t>you </a:t>
            </a:r>
            <a:r>
              <a:rPr lang="en-IN" sz="1050" spc="-30" dirty="0" smtClean="0">
                <a:cs typeface="Arial"/>
              </a:rPr>
              <a:t>automate </a:t>
            </a:r>
            <a:r>
              <a:rPr lang="en-IN" sz="1050" spc="-60" dirty="0" smtClean="0">
                <a:cs typeface="Arial"/>
              </a:rPr>
              <a:t>and </a:t>
            </a:r>
            <a:r>
              <a:rPr lang="en-IN" sz="1050" spc="-50" dirty="0" smtClean="0">
                <a:cs typeface="Arial"/>
              </a:rPr>
              <a:t>synchronize </a:t>
            </a:r>
            <a:r>
              <a:rPr lang="en-IN" sz="1050" spc="-45" dirty="0" smtClean="0">
                <a:cs typeface="Arial"/>
              </a:rPr>
              <a:t>recoveries </a:t>
            </a:r>
            <a:r>
              <a:rPr lang="en-IN" sz="1050" spc="-70" dirty="0" smtClean="0">
                <a:cs typeface="Arial"/>
              </a:rPr>
              <a:t>across </a:t>
            </a:r>
            <a:r>
              <a:rPr lang="en-IN" sz="1050" spc="-40" dirty="0" smtClean="0">
                <a:cs typeface="Arial"/>
              </a:rPr>
              <a:t>applications  </a:t>
            </a:r>
            <a:r>
              <a:rPr lang="en-IN" sz="1050" spc="-55" dirty="0" smtClean="0">
                <a:cs typeface="Arial"/>
              </a:rPr>
              <a:t>and </a:t>
            </a:r>
            <a:r>
              <a:rPr lang="en-IN" sz="1050" spc="-65" dirty="0" smtClean="0">
                <a:cs typeface="Arial"/>
              </a:rPr>
              <a:t>databases </a:t>
            </a:r>
            <a:r>
              <a:rPr lang="en-IN" sz="1050" spc="-45" dirty="0" smtClean="0">
                <a:cs typeface="Arial"/>
              </a:rPr>
              <a:t>by </a:t>
            </a:r>
            <a:r>
              <a:rPr lang="en-IN" sz="1050" spc="-35" dirty="0" smtClean="0">
                <a:cs typeface="Arial"/>
              </a:rPr>
              <a:t>creating meaningful </a:t>
            </a:r>
            <a:r>
              <a:rPr lang="en-IN" sz="1050" spc="-50" dirty="0" smtClean="0">
                <a:cs typeface="Arial"/>
              </a:rPr>
              <a:t>groups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25" dirty="0" smtClean="0">
                <a:cs typeface="Arial"/>
              </a:rPr>
              <a:t>related </a:t>
            </a:r>
            <a:r>
              <a:rPr lang="en-IN" sz="1050" spc="-65" dirty="0" smtClean="0">
                <a:cs typeface="Arial"/>
              </a:rPr>
              <a:t>databases </a:t>
            </a:r>
            <a:r>
              <a:rPr lang="en-IN" sz="1050" spc="-55" dirty="0" smtClean="0">
                <a:cs typeface="Arial"/>
              </a:rPr>
              <a:t>and </a:t>
            </a:r>
            <a:r>
              <a:rPr lang="en-IN" sz="1050" spc="-40" dirty="0" smtClean="0">
                <a:cs typeface="Arial"/>
              </a:rPr>
              <a:t>creating </a:t>
            </a:r>
            <a:r>
              <a:rPr lang="en-IN" sz="1050" spc="-25" dirty="0" smtClean="0">
                <a:cs typeface="Arial"/>
              </a:rPr>
              <a:t>optimized </a:t>
            </a:r>
            <a:r>
              <a:rPr lang="en-IN" sz="1050" spc="-190" dirty="0" smtClean="0">
                <a:cs typeface="Arial"/>
              </a:rPr>
              <a:t>JCL </a:t>
            </a:r>
            <a:r>
              <a:rPr lang="en-IN" sz="1050" spc="15" dirty="0" smtClean="0">
                <a:cs typeface="Arial"/>
              </a:rPr>
              <a:t>to  </a:t>
            </a:r>
            <a:r>
              <a:rPr lang="en-IN" sz="1050" spc="-15" dirty="0" smtClean="0">
                <a:cs typeface="Arial"/>
              </a:rPr>
              <a:t>perform </a:t>
            </a:r>
            <a:r>
              <a:rPr lang="en-IN" sz="1050" spc="-20" dirty="0" smtClean="0">
                <a:cs typeface="Arial"/>
              </a:rPr>
              <a:t>the </a:t>
            </a:r>
            <a:r>
              <a:rPr lang="en-IN" sz="1050" spc="-45" dirty="0" smtClean="0">
                <a:cs typeface="Arial"/>
              </a:rPr>
              <a:t>recovery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50" dirty="0" smtClean="0">
                <a:cs typeface="Arial"/>
              </a:rPr>
              <a:t>these</a:t>
            </a:r>
            <a:r>
              <a:rPr lang="en-IN" sz="1050" spc="-215" dirty="0" smtClean="0">
                <a:cs typeface="Arial"/>
              </a:rPr>
              <a:t> </a:t>
            </a:r>
            <a:r>
              <a:rPr lang="en-IN" sz="1050" spc="-50" dirty="0" smtClean="0">
                <a:cs typeface="Arial"/>
              </a:rPr>
              <a:t>groups.</a:t>
            </a:r>
            <a:endParaRPr lang="en-IN" sz="1050" dirty="0" smtClean="0">
              <a:cs typeface="Arial"/>
            </a:endParaRPr>
          </a:p>
          <a:p>
            <a:pPr marL="241300" marR="9525" indent="-228600">
              <a:lnSpc>
                <a:spcPct val="1527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050" i="1" dirty="0" smtClean="0">
                <a:latin typeface="Times New Roman"/>
                <a:cs typeface="Times New Roman"/>
              </a:rPr>
              <a:t>Recovery </a:t>
            </a:r>
            <a:r>
              <a:rPr lang="en-IN" sz="1050" i="1" spc="-5" dirty="0" smtClean="0">
                <a:latin typeface="Times New Roman"/>
                <a:cs typeface="Times New Roman"/>
              </a:rPr>
              <a:t>Manager </a:t>
            </a:r>
            <a:r>
              <a:rPr lang="en-IN" sz="1050" spc="-35" dirty="0" smtClean="0">
                <a:cs typeface="Arial"/>
              </a:rPr>
              <a:t>component </a:t>
            </a:r>
            <a:r>
              <a:rPr lang="en-IN" sz="1050" spc="-40" dirty="0" smtClean="0">
                <a:cs typeface="Arial"/>
              </a:rPr>
              <a:t>provides </a:t>
            </a:r>
            <a:r>
              <a:rPr lang="en-IN" sz="1050" spc="-85" dirty="0" smtClean="0">
                <a:cs typeface="Arial"/>
              </a:rPr>
              <a:t>a </a:t>
            </a:r>
            <a:r>
              <a:rPr lang="en-IN" sz="1050" spc="-35" dirty="0" smtClean="0">
                <a:cs typeface="Arial"/>
              </a:rPr>
              <a:t>positive </a:t>
            </a:r>
            <a:r>
              <a:rPr lang="en-IN" sz="1050" spc="-60" dirty="0" smtClean="0">
                <a:cs typeface="Arial"/>
              </a:rPr>
              <a:t>response </a:t>
            </a:r>
            <a:r>
              <a:rPr lang="en-IN" sz="1050" spc="5" dirty="0" smtClean="0">
                <a:cs typeface="Arial"/>
              </a:rPr>
              <a:t>for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85" dirty="0" smtClean="0">
                <a:cs typeface="Arial"/>
              </a:rPr>
              <a:t>IMS </a:t>
            </a:r>
            <a:r>
              <a:rPr lang="en-IN" sz="1050" spc="-65" dirty="0" smtClean="0">
                <a:cs typeface="Arial"/>
              </a:rPr>
              <a:t>commands </a:t>
            </a:r>
            <a:r>
              <a:rPr lang="en-IN" sz="1050" dirty="0" smtClean="0">
                <a:cs typeface="Arial"/>
              </a:rPr>
              <a:t>that </a:t>
            </a:r>
            <a:r>
              <a:rPr lang="en-IN" sz="1050" spc="-45" dirty="0" smtClean="0">
                <a:cs typeface="Arial"/>
              </a:rPr>
              <a:t>are </a:t>
            </a:r>
            <a:r>
              <a:rPr lang="en-IN" sz="1050" spc="-65" dirty="0" smtClean="0">
                <a:cs typeface="Arial"/>
              </a:rPr>
              <a:t>used </a:t>
            </a:r>
            <a:r>
              <a:rPr lang="en-IN" sz="1050" spc="15" dirty="0" smtClean="0">
                <a:cs typeface="Arial"/>
              </a:rPr>
              <a:t>to  </a:t>
            </a:r>
            <a:r>
              <a:rPr lang="en-IN" sz="1050" spc="-40" dirty="0" err="1" smtClean="0">
                <a:cs typeface="Arial"/>
              </a:rPr>
              <a:t>deallocate</a:t>
            </a:r>
            <a:r>
              <a:rPr lang="en-IN" sz="1050" spc="-40" dirty="0" smtClean="0">
                <a:cs typeface="Arial"/>
              </a:rPr>
              <a:t> </a:t>
            </a:r>
            <a:r>
              <a:rPr lang="en-IN" sz="1050" spc="-50" dirty="0" smtClean="0">
                <a:cs typeface="Arial"/>
              </a:rPr>
              <a:t>and </a:t>
            </a:r>
            <a:r>
              <a:rPr lang="en-IN" sz="1050" spc="-15" dirty="0" smtClean="0">
                <a:cs typeface="Arial"/>
              </a:rPr>
              <a:t>start </a:t>
            </a:r>
            <a:r>
              <a:rPr lang="en-IN" sz="1050" spc="-25" dirty="0" smtClean="0">
                <a:cs typeface="Arial"/>
              </a:rPr>
              <a:t>your</a:t>
            </a:r>
            <a:r>
              <a:rPr lang="en-IN" sz="1050" spc="-155" dirty="0" smtClean="0">
                <a:cs typeface="Arial"/>
              </a:rPr>
              <a:t> </a:t>
            </a:r>
            <a:r>
              <a:rPr lang="en-IN" sz="1050" spc="-60" dirty="0" smtClean="0">
                <a:cs typeface="Arial"/>
              </a:rPr>
              <a:t>databases.</a:t>
            </a:r>
            <a:endParaRPr lang="en-IN" sz="1050" dirty="0" smtClean="0">
              <a:cs typeface="Arial"/>
            </a:endParaRPr>
          </a:p>
          <a:p>
            <a:pPr marL="241300" marR="8255" indent="-228600">
              <a:lnSpc>
                <a:spcPct val="1527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050" i="1" dirty="0" smtClean="0">
                <a:latin typeface="Times New Roman"/>
                <a:cs typeface="Times New Roman"/>
              </a:rPr>
              <a:t>Recovery </a:t>
            </a:r>
            <a:r>
              <a:rPr lang="en-IN" sz="1050" i="1" spc="-5" dirty="0" smtClean="0">
                <a:latin typeface="Times New Roman"/>
                <a:cs typeface="Times New Roman"/>
              </a:rPr>
              <a:t>Manager </a:t>
            </a:r>
            <a:r>
              <a:rPr lang="en-IN" sz="1050" spc="-35" dirty="0" smtClean="0">
                <a:cs typeface="Arial"/>
              </a:rPr>
              <a:t>component </a:t>
            </a:r>
            <a:r>
              <a:rPr lang="en-IN" sz="1050" spc="-10" dirty="0" smtClean="0">
                <a:cs typeface="Arial"/>
              </a:rPr>
              <a:t>fully </a:t>
            </a:r>
            <a:r>
              <a:rPr lang="en-IN" sz="1050" spc="-40" dirty="0" smtClean="0">
                <a:cs typeface="Arial"/>
              </a:rPr>
              <a:t>automates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65" dirty="0" smtClean="0">
                <a:cs typeface="Arial"/>
              </a:rPr>
              <a:t>process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50" dirty="0" smtClean="0">
                <a:cs typeface="Arial"/>
              </a:rPr>
              <a:t>cleaning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170" dirty="0" smtClean="0">
                <a:cs typeface="Arial"/>
              </a:rPr>
              <a:t>RECON </a:t>
            </a:r>
            <a:r>
              <a:rPr lang="en-IN" sz="1050" spc="-35" dirty="0" smtClean="0">
                <a:cs typeface="Arial"/>
              </a:rPr>
              <a:t>data </a:t>
            </a:r>
            <a:r>
              <a:rPr lang="en-IN" sz="1050" spc="-65" dirty="0" smtClean="0">
                <a:cs typeface="Arial"/>
              </a:rPr>
              <a:t>sets </a:t>
            </a:r>
            <a:r>
              <a:rPr lang="en-IN" sz="1050" dirty="0" smtClean="0">
                <a:cs typeface="Arial"/>
              </a:rPr>
              <a:t>for  </a:t>
            </a:r>
            <a:r>
              <a:rPr lang="en-IN" sz="1050" spc="-15" dirty="0" smtClean="0">
                <a:cs typeface="Arial"/>
              </a:rPr>
              <a:t>restart </a:t>
            </a:r>
            <a:r>
              <a:rPr lang="en-IN" sz="1050" spc="-20" dirty="0" smtClean="0">
                <a:cs typeface="Arial"/>
              </a:rPr>
              <a:t>following </a:t>
            </a:r>
            <a:r>
              <a:rPr lang="en-IN" sz="1050" spc="-85" dirty="0" smtClean="0">
                <a:cs typeface="Arial"/>
              </a:rPr>
              <a:t>a </a:t>
            </a:r>
            <a:r>
              <a:rPr lang="en-IN" sz="1050" spc="-45" dirty="0" smtClean="0">
                <a:cs typeface="Arial"/>
              </a:rPr>
              <a:t>disaster</a:t>
            </a:r>
            <a:r>
              <a:rPr lang="en-IN" sz="1050" spc="-170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recovery.</a:t>
            </a:r>
            <a:endParaRPr lang="en-IN" sz="1050" dirty="0" smtClean="0">
              <a:cs typeface="Arial"/>
            </a:endParaRPr>
          </a:p>
          <a:p>
            <a:pPr marL="241300" marR="6350" indent="-228600">
              <a:lnSpc>
                <a:spcPct val="1527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050" i="1" dirty="0" smtClean="0">
                <a:latin typeface="Times New Roman"/>
                <a:cs typeface="Times New Roman"/>
              </a:rPr>
              <a:t>Recovery </a:t>
            </a:r>
            <a:r>
              <a:rPr lang="en-IN" sz="1050" i="1" spc="-5" dirty="0" smtClean="0">
                <a:latin typeface="Times New Roman"/>
                <a:cs typeface="Times New Roman"/>
              </a:rPr>
              <a:t>Manager </a:t>
            </a:r>
            <a:r>
              <a:rPr lang="en-IN" sz="1050" spc="-35" dirty="0" smtClean="0">
                <a:cs typeface="Arial"/>
              </a:rPr>
              <a:t>component </a:t>
            </a:r>
            <a:r>
              <a:rPr lang="en-IN" sz="1050" spc="-60" dirty="0" smtClean="0">
                <a:cs typeface="Arial"/>
              </a:rPr>
              <a:t>also </a:t>
            </a:r>
            <a:r>
              <a:rPr lang="en-IN" sz="1050" spc="-40" dirty="0" smtClean="0">
                <a:cs typeface="Arial"/>
              </a:rPr>
              <a:t>allows you </a:t>
            </a:r>
            <a:r>
              <a:rPr lang="en-IN" sz="1050" spc="10" dirty="0" smtClean="0">
                <a:cs typeface="Arial"/>
              </a:rPr>
              <a:t>to </a:t>
            </a:r>
            <a:r>
              <a:rPr lang="en-IN" sz="1050" spc="-20" dirty="0" smtClean="0">
                <a:cs typeface="Arial"/>
              </a:rPr>
              <a:t>test </a:t>
            </a:r>
            <a:r>
              <a:rPr lang="en-IN" sz="1050" spc="-25" dirty="0" smtClean="0">
                <a:cs typeface="Arial"/>
              </a:rPr>
              <a:t>your </a:t>
            </a:r>
            <a:r>
              <a:rPr lang="en-IN" sz="1050" spc="-45" dirty="0" smtClean="0">
                <a:cs typeface="Arial"/>
              </a:rPr>
              <a:t>recovery </a:t>
            </a:r>
            <a:r>
              <a:rPr lang="en-IN" sz="1050" spc="-40" dirty="0" smtClean="0">
                <a:cs typeface="Arial"/>
              </a:rPr>
              <a:t>strategy </a:t>
            </a:r>
            <a:r>
              <a:rPr lang="en-IN" sz="1050" spc="-60" dirty="0" smtClean="0">
                <a:cs typeface="Arial"/>
              </a:rPr>
              <a:t>and </a:t>
            </a:r>
            <a:r>
              <a:rPr lang="en-IN" sz="1050" spc="-20" dirty="0" smtClean="0">
                <a:cs typeface="Arial"/>
              </a:rPr>
              <a:t>notifies </a:t>
            </a:r>
            <a:r>
              <a:rPr lang="en-IN" sz="1050" spc="-40" dirty="0" smtClean="0">
                <a:cs typeface="Arial"/>
              </a:rPr>
              <a:t>you when  </a:t>
            </a:r>
            <a:r>
              <a:rPr lang="en-IN" sz="1050" spc="-45" dirty="0" smtClean="0">
                <a:cs typeface="Arial"/>
              </a:rPr>
              <a:t>media </a:t>
            </a:r>
            <a:r>
              <a:rPr lang="en-IN" sz="1050" spc="-30" dirty="0" smtClean="0">
                <a:cs typeface="Arial"/>
              </a:rPr>
              <a:t>errors </a:t>
            </a:r>
            <a:r>
              <a:rPr lang="en-IN" sz="1050" spc="-65" dirty="0" smtClean="0">
                <a:cs typeface="Arial"/>
              </a:rPr>
              <a:t>have </a:t>
            </a:r>
            <a:r>
              <a:rPr lang="en-IN" sz="1050" spc="-45" dirty="0" smtClean="0">
                <a:cs typeface="Arial"/>
              </a:rPr>
              <a:t>jeopardized </a:t>
            </a:r>
            <a:r>
              <a:rPr lang="en-IN" sz="1050" spc="-25" dirty="0" smtClean="0">
                <a:cs typeface="Arial"/>
              </a:rPr>
              <a:t>your </a:t>
            </a:r>
            <a:r>
              <a:rPr lang="en-IN" sz="1050" spc="-45" dirty="0" smtClean="0">
                <a:cs typeface="Arial"/>
              </a:rPr>
              <a:t>recovery</a:t>
            </a:r>
            <a:r>
              <a:rPr lang="en-IN" sz="1050" spc="-170" dirty="0" smtClean="0">
                <a:cs typeface="Arial"/>
              </a:rPr>
              <a:t> </a:t>
            </a:r>
            <a:r>
              <a:rPr lang="en-IN" sz="1050" spc="-55" dirty="0" smtClean="0">
                <a:cs typeface="Arial"/>
              </a:rPr>
              <a:t>resources.</a:t>
            </a:r>
            <a:endParaRPr lang="en-IN" sz="105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lang="en-IN" sz="1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100" b="1" spc="-95" dirty="0" smtClean="0">
                <a:cs typeface="Arial"/>
              </a:rPr>
              <a:t>P</a:t>
            </a:r>
            <a:r>
              <a:rPr lang="en-IN" sz="900" b="1" spc="-95" dirty="0" smtClean="0">
                <a:cs typeface="Arial"/>
              </a:rPr>
              <a:t>OINTER</a:t>
            </a:r>
            <a:r>
              <a:rPr lang="en-IN" sz="900" b="1" spc="-10" dirty="0" smtClean="0">
                <a:cs typeface="Arial"/>
              </a:rPr>
              <a:t> </a:t>
            </a:r>
            <a:r>
              <a:rPr lang="en-IN" sz="1100" b="1" spc="-114" dirty="0" smtClean="0">
                <a:cs typeface="Arial"/>
              </a:rPr>
              <a:t>C</a:t>
            </a:r>
            <a:r>
              <a:rPr lang="en-IN" sz="900" b="1" spc="-114" dirty="0" smtClean="0">
                <a:cs typeface="Arial"/>
              </a:rPr>
              <a:t>HECKING</a:t>
            </a:r>
            <a:endParaRPr lang="en-IN" sz="900" dirty="0" smtClean="0">
              <a:cs typeface="Arial"/>
            </a:endParaRPr>
          </a:p>
          <a:p>
            <a:pPr marL="241300" marR="167640" indent="-228600">
              <a:lnSpc>
                <a:spcPct val="118200"/>
              </a:lnSpc>
              <a:spcBef>
                <a:spcPts val="98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50" spc="-185" dirty="0" smtClean="0">
                <a:cs typeface="Arial"/>
              </a:rPr>
              <a:t>BRS</a:t>
            </a:r>
            <a:r>
              <a:rPr lang="en-IN" sz="1050" spc="-175" dirty="0" smtClean="0">
                <a:cs typeface="Arial"/>
              </a:rPr>
              <a:t> </a:t>
            </a:r>
            <a:r>
              <a:rPr lang="en-IN" sz="1050" spc="-25" dirty="0" smtClean="0">
                <a:cs typeface="Arial"/>
              </a:rPr>
              <a:t>offers</a:t>
            </a:r>
            <a:r>
              <a:rPr lang="en-IN" sz="1050" spc="-45" dirty="0" smtClean="0">
                <a:cs typeface="Arial"/>
              </a:rPr>
              <a:t> </a:t>
            </a:r>
            <a:r>
              <a:rPr lang="en-IN" sz="1050" spc="-15" dirty="0" smtClean="0">
                <a:cs typeface="Arial"/>
              </a:rPr>
              <a:t>the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35" dirty="0" smtClean="0">
                <a:cs typeface="Arial"/>
              </a:rPr>
              <a:t>capability</a:t>
            </a:r>
            <a:r>
              <a:rPr lang="en-IN" sz="1050" spc="-45" dirty="0" smtClean="0">
                <a:cs typeface="Arial"/>
              </a:rPr>
              <a:t> </a:t>
            </a:r>
            <a:r>
              <a:rPr lang="en-IN" sz="1050" spc="10" dirty="0" smtClean="0">
                <a:cs typeface="Arial"/>
              </a:rPr>
              <a:t>to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verify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the</a:t>
            </a:r>
            <a:r>
              <a:rPr lang="en-IN" sz="1050" spc="-45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validity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dirty="0" smtClean="0">
                <a:cs typeface="Arial"/>
              </a:rPr>
              <a:t>of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60" dirty="0" smtClean="0">
                <a:cs typeface="Arial"/>
              </a:rPr>
              <a:t>database</a:t>
            </a:r>
            <a:r>
              <a:rPr lang="en-IN" sz="1050" spc="-45" dirty="0" smtClean="0">
                <a:cs typeface="Arial"/>
              </a:rPr>
              <a:t> </a:t>
            </a:r>
            <a:r>
              <a:rPr lang="en-IN" sz="1050" spc="-25" dirty="0" smtClean="0">
                <a:cs typeface="Arial"/>
              </a:rPr>
              <a:t>pointers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25" dirty="0" smtClean="0">
                <a:cs typeface="Arial"/>
              </a:rPr>
              <a:t>through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15" dirty="0" smtClean="0">
                <a:cs typeface="Arial"/>
              </a:rPr>
              <a:t>the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i="1" spc="-65" dirty="0" smtClean="0">
                <a:latin typeface="Trebuchet MS"/>
                <a:cs typeface="Trebuchet MS"/>
              </a:rPr>
              <a:t>Concurrent</a:t>
            </a:r>
            <a:r>
              <a:rPr lang="en-IN" sz="1050" i="1" spc="-85" dirty="0" smtClean="0">
                <a:latin typeface="Trebuchet MS"/>
                <a:cs typeface="Trebuchet MS"/>
              </a:rPr>
              <a:t> </a:t>
            </a:r>
            <a:r>
              <a:rPr lang="en-IN" sz="1050" i="1" spc="-65" dirty="0" smtClean="0">
                <a:latin typeface="Trebuchet MS"/>
                <a:cs typeface="Trebuchet MS"/>
              </a:rPr>
              <a:t>Pointer  </a:t>
            </a:r>
            <a:r>
              <a:rPr lang="en-IN" sz="1050" i="1" spc="-55" dirty="0" smtClean="0">
                <a:latin typeface="Trebuchet MS"/>
                <a:cs typeface="Trebuchet MS"/>
              </a:rPr>
              <a:t>Checking </a:t>
            </a:r>
            <a:r>
              <a:rPr lang="en-IN" sz="1050" spc="-15" dirty="0" smtClean="0">
                <a:cs typeface="Arial"/>
              </a:rPr>
              <a:t>function </a:t>
            </a:r>
            <a:r>
              <a:rPr lang="en-IN" sz="1050" dirty="0" smtClean="0">
                <a:cs typeface="Arial"/>
              </a:rPr>
              <a:t>for</a:t>
            </a:r>
            <a:r>
              <a:rPr lang="en-IN" sz="1050" spc="-229" dirty="0" smtClean="0">
                <a:cs typeface="Arial"/>
              </a:rPr>
              <a:t> </a:t>
            </a:r>
            <a:r>
              <a:rPr lang="en-IN" sz="1050" spc="-10" dirty="0" smtClean="0">
                <a:cs typeface="Arial"/>
              </a:rPr>
              <a:t>both </a:t>
            </a:r>
            <a:r>
              <a:rPr lang="en-IN" sz="1050" spc="-15" dirty="0" smtClean="0">
                <a:cs typeface="Arial"/>
              </a:rPr>
              <a:t>full-function </a:t>
            </a:r>
            <a:r>
              <a:rPr lang="en-IN" sz="1050" spc="-65" dirty="0" smtClean="0">
                <a:cs typeface="Arial"/>
              </a:rPr>
              <a:t>databases </a:t>
            </a:r>
            <a:r>
              <a:rPr lang="en-IN" sz="1050" spc="-50" dirty="0" smtClean="0">
                <a:cs typeface="Arial"/>
              </a:rPr>
              <a:t>and </a:t>
            </a:r>
            <a:r>
              <a:rPr lang="en-IN" sz="1050" spc="-80" dirty="0" smtClean="0">
                <a:cs typeface="Arial"/>
              </a:rPr>
              <a:t>Fast </a:t>
            </a:r>
            <a:r>
              <a:rPr lang="en-IN" sz="1050" spc="-55" dirty="0" smtClean="0">
                <a:cs typeface="Arial"/>
              </a:rPr>
              <a:t>Path </a:t>
            </a:r>
            <a:r>
              <a:rPr lang="en-IN" sz="1050" spc="-25" dirty="0" smtClean="0">
                <a:cs typeface="Arial"/>
              </a:rPr>
              <a:t>data-entry </a:t>
            </a:r>
            <a:r>
              <a:rPr lang="en-IN" sz="1050" spc="-70" dirty="0" smtClean="0">
                <a:cs typeface="Arial"/>
              </a:rPr>
              <a:t>databases </a:t>
            </a:r>
            <a:r>
              <a:rPr lang="en-IN" sz="1050" spc="-100" dirty="0" smtClean="0">
                <a:cs typeface="Arial"/>
              </a:rPr>
              <a:t>(DEDBs).</a:t>
            </a:r>
            <a:endParaRPr lang="en-IN" sz="105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"/>
            </a:pPr>
            <a:endParaRPr lang="en-IN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100" b="1" spc="-75" dirty="0" smtClean="0">
                <a:cs typeface="Arial"/>
              </a:rPr>
              <a:t>I</a:t>
            </a:r>
            <a:r>
              <a:rPr lang="en-IN" sz="900" b="1" spc="-75" dirty="0" smtClean="0">
                <a:cs typeface="Arial"/>
              </a:rPr>
              <a:t>NDEX</a:t>
            </a:r>
            <a:r>
              <a:rPr lang="en-IN" sz="900" b="1" dirty="0" smtClean="0">
                <a:cs typeface="Arial"/>
              </a:rPr>
              <a:t> </a:t>
            </a:r>
            <a:r>
              <a:rPr lang="en-IN" sz="1100" b="1" spc="-110" dirty="0" smtClean="0">
                <a:cs typeface="Arial"/>
              </a:rPr>
              <a:t>R</a:t>
            </a:r>
            <a:r>
              <a:rPr lang="en-IN" sz="900" b="1" spc="-110" dirty="0" smtClean="0">
                <a:cs typeface="Arial"/>
              </a:rPr>
              <a:t>EBUILD</a:t>
            </a:r>
            <a:endParaRPr lang="en-IN" sz="900" dirty="0" smtClean="0">
              <a:cs typeface="Arial"/>
            </a:endParaRPr>
          </a:p>
          <a:p>
            <a:pPr marL="241300" marR="378460" indent="-228600">
              <a:lnSpc>
                <a:spcPct val="153600"/>
              </a:lnSpc>
              <a:spcBef>
                <a:spcPts val="53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50" dirty="0" smtClean="0">
                <a:cs typeface="Arial"/>
              </a:rPr>
              <a:t>If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55" dirty="0" smtClean="0">
                <a:cs typeface="Arial"/>
              </a:rPr>
              <a:t>indexes </a:t>
            </a:r>
            <a:r>
              <a:rPr lang="en-IN" sz="1050" spc="-50" dirty="0" smtClean="0">
                <a:cs typeface="Arial"/>
              </a:rPr>
              <a:t>are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ever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65" dirty="0" smtClean="0">
                <a:cs typeface="Arial"/>
              </a:rPr>
              <a:t>damaged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5" dirty="0" smtClean="0">
                <a:cs typeface="Arial"/>
              </a:rPr>
              <a:t>or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25" dirty="0" smtClean="0">
                <a:cs typeface="Arial"/>
              </a:rPr>
              <a:t>lost,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15" dirty="0" smtClean="0">
                <a:cs typeface="Arial"/>
              </a:rPr>
              <a:t>the</a:t>
            </a:r>
            <a:r>
              <a:rPr lang="en-IN" sz="1050" spc="-45" dirty="0" smtClean="0">
                <a:cs typeface="Arial"/>
              </a:rPr>
              <a:t> </a:t>
            </a:r>
            <a:r>
              <a:rPr lang="en-IN" sz="1050" i="1" spc="-55" dirty="0" smtClean="0">
                <a:latin typeface="Trebuchet MS"/>
                <a:cs typeface="Trebuchet MS"/>
              </a:rPr>
              <a:t>Index</a:t>
            </a:r>
            <a:r>
              <a:rPr lang="en-IN" sz="1050" i="1" spc="-95" dirty="0" smtClean="0">
                <a:latin typeface="Trebuchet MS"/>
                <a:cs typeface="Trebuchet MS"/>
              </a:rPr>
              <a:t> </a:t>
            </a:r>
            <a:r>
              <a:rPr lang="en-IN" sz="1050" i="1" spc="-65" dirty="0" smtClean="0">
                <a:latin typeface="Trebuchet MS"/>
                <a:cs typeface="Trebuchet MS"/>
              </a:rPr>
              <a:t>Rebuild</a:t>
            </a:r>
            <a:r>
              <a:rPr lang="en-IN" sz="1050" i="1" spc="-90" dirty="0" smtClean="0">
                <a:latin typeface="Trebuchet MS"/>
                <a:cs typeface="Trebuchet MS"/>
              </a:rPr>
              <a:t> </a:t>
            </a:r>
            <a:r>
              <a:rPr lang="en-IN" sz="1050" spc="-15" dirty="0" smtClean="0">
                <a:cs typeface="Arial"/>
              </a:rPr>
              <a:t>function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dirty="0" smtClean="0">
                <a:cs typeface="Arial"/>
              </a:rPr>
              <a:t>of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185" dirty="0" smtClean="0">
                <a:cs typeface="Arial"/>
              </a:rPr>
              <a:t>BRS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allows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you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rebuild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them  </a:t>
            </a:r>
            <a:r>
              <a:rPr lang="en-IN" sz="1050" spc="-15" dirty="0" smtClean="0">
                <a:cs typeface="Arial"/>
              </a:rPr>
              <a:t>rather </a:t>
            </a:r>
            <a:r>
              <a:rPr lang="en-IN" sz="1050" spc="-25" dirty="0" smtClean="0">
                <a:cs typeface="Arial"/>
              </a:rPr>
              <a:t>than </a:t>
            </a:r>
            <a:r>
              <a:rPr lang="en-IN" sz="1050" spc="-45" dirty="0" smtClean="0">
                <a:cs typeface="Arial"/>
              </a:rPr>
              <a:t>recover</a:t>
            </a:r>
            <a:r>
              <a:rPr lang="en-IN" sz="1050" spc="-140" dirty="0" smtClean="0">
                <a:cs typeface="Arial"/>
              </a:rPr>
              <a:t> </a:t>
            </a:r>
            <a:r>
              <a:rPr lang="en-IN" sz="1050" spc="-25" dirty="0" smtClean="0">
                <a:cs typeface="Arial"/>
              </a:rPr>
              <a:t>them.</a:t>
            </a:r>
            <a:endParaRPr lang="en-IN" sz="105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lang="en-IN" sz="14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100" b="1" spc="-130" dirty="0" smtClean="0">
                <a:cs typeface="Arial"/>
              </a:rPr>
              <a:t>R</a:t>
            </a:r>
            <a:r>
              <a:rPr lang="en-IN" sz="900" b="1" spc="-130" dirty="0" smtClean="0">
                <a:cs typeface="Arial"/>
              </a:rPr>
              <a:t>ECOVERY </a:t>
            </a:r>
            <a:r>
              <a:rPr lang="en-IN" sz="1100" b="1" spc="-85" dirty="0" smtClean="0">
                <a:cs typeface="Arial"/>
              </a:rPr>
              <a:t>A</a:t>
            </a:r>
            <a:r>
              <a:rPr lang="en-IN" sz="900" b="1" spc="-85" dirty="0" smtClean="0">
                <a:cs typeface="Arial"/>
              </a:rPr>
              <a:t>DVISOR</a:t>
            </a:r>
            <a:endParaRPr lang="en-IN" sz="900" dirty="0" smtClean="0">
              <a:cs typeface="Arial"/>
            </a:endParaRPr>
          </a:p>
          <a:p>
            <a:pPr marL="241300" marR="120650" indent="-228600">
              <a:lnSpc>
                <a:spcPct val="152700"/>
              </a:lnSpc>
              <a:spcBef>
                <a:spcPts val="53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50" spc="-80" dirty="0" smtClean="0">
                <a:cs typeface="Arial"/>
              </a:rPr>
              <a:t>The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i="1" spc="-55" dirty="0" smtClean="0">
                <a:latin typeface="Trebuchet MS"/>
                <a:cs typeface="Trebuchet MS"/>
              </a:rPr>
              <a:t>Recovery</a:t>
            </a:r>
            <a:r>
              <a:rPr lang="en-IN" sz="1050" i="1" spc="-80" dirty="0" smtClean="0">
                <a:latin typeface="Trebuchet MS"/>
                <a:cs typeface="Trebuchet MS"/>
              </a:rPr>
              <a:t> </a:t>
            </a:r>
            <a:r>
              <a:rPr lang="en-IN" sz="1050" i="1" spc="-55" dirty="0" smtClean="0">
                <a:latin typeface="Trebuchet MS"/>
                <a:cs typeface="Trebuchet MS"/>
              </a:rPr>
              <a:t>Advisor</a:t>
            </a:r>
            <a:r>
              <a:rPr lang="en-IN" sz="1050" i="1" spc="-75" dirty="0" smtClean="0">
                <a:latin typeface="Trebuchet MS"/>
                <a:cs typeface="Trebuchet MS"/>
              </a:rPr>
              <a:t> </a:t>
            </a:r>
            <a:r>
              <a:rPr lang="en-IN" sz="1050" spc="-35" dirty="0" smtClean="0">
                <a:cs typeface="Arial"/>
              </a:rPr>
              <a:t>component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dirty="0" smtClean="0">
                <a:cs typeface="Arial"/>
              </a:rPr>
              <a:t>of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190" dirty="0" smtClean="0">
                <a:cs typeface="Arial"/>
              </a:rPr>
              <a:t>BRS</a:t>
            </a:r>
            <a:r>
              <a:rPr lang="en-IN" sz="1050" spc="-170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allows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you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10" dirty="0" smtClean="0">
                <a:cs typeface="Arial"/>
              </a:rPr>
              <a:t>to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10" dirty="0" smtClean="0">
                <a:cs typeface="Arial"/>
              </a:rPr>
              <a:t>monitor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10" dirty="0" smtClean="0">
                <a:cs typeface="Arial"/>
              </a:rPr>
              <a:t>the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frequency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dirty="0" smtClean="0">
                <a:cs typeface="Arial"/>
              </a:rPr>
              <a:t>of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your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60" dirty="0" smtClean="0">
                <a:cs typeface="Arial"/>
              </a:rPr>
              <a:t>image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60" dirty="0" smtClean="0">
                <a:cs typeface="Arial"/>
              </a:rPr>
              <a:t>copies  </a:t>
            </a:r>
            <a:r>
              <a:rPr lang="en-IN" sz="1050" spc="-55" dirty="0" smtClean="0">
                <a:cs typeface="Arial"/>
              </a:rPr>
              <a:t>and </a:t>
            </a:r>
            <a:r>
              <a:rPr lang="en-IN" sz="1050" spc="-70" dirty="0" smtClean="0">
                <a:cs typeface="Arial"/>
              </a:rPr>
              <a:t>change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accumulations.</a:t>
            </a:r>
            <a:endParaRPr lang="en-IN" sz="1050" dirty="0" smtClean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50" spc="15" dirty="0" smtClean="0">
                <a:cs typeface="Arial"/>
              </a:rPr>
              <a:t>It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55" dirty="0" smtClean="0">
                <a:cs typeface="Arial"/>
              </a:rPr>
              <a:t>helps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you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10" dirty="0" smtClean="0">
                <a:cs typeface="Arial"/>
              </a:rPr>
              <a:t>to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determine</a:t>
            </a:r>
            <a:r>
              <a:rPr lang="en-IN" sz="1050" spc="-80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whether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25" dirty="0" smtClean="0">
                <a:cs typeface="Arial"/>
              </a:rPr>
              <a:t>all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your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70" dirty="0" smtClean="0">
                <a:cs typeface="Arial"/>
              </a:rPr>
              <a:t>databases </a:t>
            </a:r>
            <a:r>
              <a:rPr lang="en-IN" sz="1050" spc="-45" dirty="0" smtClean="0">
                <a:cs typeface="Arial"/>
              </a:rPr>
              <a:t>are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being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50" dirty="0" smtClean="0">
                <a:cs typeface="Arial"/>
              </a:rPr>
              <a:t>backed-up.</a:t>
            </a:r>
            <a:endParaRPr lang="en-IN" sz="1050" dirty="0" smtClean="0">
              <a:cs typeface="Arial"/>
            </a:endParaRPr>
          </a:p>
          <a:p>
            <a:pPr marL="12700" marR="61594">
              <a:lnSpc>
                <a:spcPct val="153600"/>
              </a:lnSpc>
              <a:spcBef>
                <a:spcPts val="975"/>
              </a:spcBef>
            </a:pPr>
            <a:r>
              <a:rPr lang="en-IN" sz="1050" spc="-95" dirty="0" smtClean="0">
                <a:cs typeface="Arial"/>
              </a:rPr>
              <a:t>By </a:t>
            </a:r>
            <a:r>
              <a:rPr lang="en-IN" sz="1050" spc="-60" dirty="0" smtClean="0">
                <a:cs typeface="Arial"/>
              </a:rPr>
              <a:t>using </a:t>
            </a:r>
            <a:r>
              <a:rPr lang="en-IN" sz="1050" spc="-55" dirty="0" smtClean="0">
                <a:cs typeface="Arial"/>
              </a:rPr>
              <a:t>any </a:t>
            </a:r>
            <a:r>
              <a:rPr lang="en-IN" sz="1050" spc="-35" dirty="0" smtClean="0">
                <a:cs typeface="Arial"/>
              </a:rPr>
              <a:t>number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55" dirty="0" smtClean="0">
                <a:cs typeface="Arial"/>
              </a:rPr>
              <a:t>back-up </a:t>
            </a:r>
            <a:r>
              <a:rPr lang="en-IN" sz="1050" spc="-50" dirty="0" smtClean="0">
                <a:cs typeface="Arial"/>
              </a:rPr>
              <a:t>and </a:t>
            </a:r>
            <a:r>
              <a:rPr lang="en-IN" sz="1050" spc="-45" dirty="0" smtClean="0">
                <a:cs typeface="Arial"/>
              </a:rPr>
              <a:t>recovery </a:t>
            </a:r>
            <a:r>
              <a:rPr lang="en-IN" sz="1050" spc="-25" dirty="0" smtClean="0">
                <a:cs typeface="Arial"/>
              </a:rPr>
              <a:t>tools </a:t>
            </a:r>
            <a:r>
              <a:rPr lang="en-IN" sz="1050" spc="-45" dirty="0" smtClean="0">
                <a:cs typeface="Arial"/>
              </a:rPr>
              <a:t>available, </a:t>
            </a:r>
            <a:r>
              <a:rPr lang="en-IN" sz="1050" spc="-40" dirty="0" smtClean="0">
                <a:cs typeface="Arial"/>
              </a:rPr>
              <a:t>you </a:t>
            </a:r>
            <a:r>
              <a:rPr lang="en-IN" sz="1050" spc="-70" dirty="0" smtClean="0">
                <a:cs typeface="Arial"/>
              </a:rPr>
              <a:t>can </a:t>
            </a:r>
            <a:r>
              <a:rPr lang="en-IN" sz="1050" spc="-10" dirty="0" smtClean="0">
                <a:cs typeface="Arial"/>
              </a:rPr>
              <a:t>better </a:t>
            </a:r>
            <a:r>
              <a:rPr lang="en-IN" sz="1050" spc="-70" dirty="0" smtClean="0">
                <a:cs typeface="Arial"/>
              </a:rPr>
              <a:t>manage </a:t>
            </a:r>
            <a:r>
              <a:rPr lang="en-IN" sz="1050" spc="-30" dirty="0" smtClean="0">
                <a:cs typeface="Arial"/>
              </a:rPr>
              <a:t>your </a:t>
            </a:r>
            <a:r>
              <a:rPr lang="en-IN" sz="1050" spc="-10" dirty="0" smtClean="0">
                <a:cs typeface="Arial"/>
              </a:rPr>
              <a:t>world</a:t>
            </a:r>
            <a:r>
              <a:rPr lang="en-IN" sz="1050" spc="-195" dirty="0" smtClean="0">
                <a:cs typeface="Arial"/>
              </a:rPr>
              <a:t> </a:t>
            </a:r>
            <a:r>
              <a:rPr lang="en-IN" sz="1050" spc="-50" dirty="0" smtClean="0">
                <a:cs typeface="Arial"/>
              </a:rPr>
              <a:t>and </a:t>
            </a:r>
            <a:r>
              <a:rPr lang="en-IN" sz="1050" spc="-55" dirty="0" smtClean="0">
                <a:cs typeface="Arial"/>
              </a:rPr>
              <a:t>be  </a:t>
            </a:r>
            <a:r>
              <a:rPr lang="en-IN" sz="1050" spc="-45" dirty="0" smtClean="0">
                <a:cs typeface="Arial"/>
              </a:rPr>
              <a:t>ready </a:t>
            </a:r>
            <a:r>
              <a:rPr lang="en-IN" sz="1050" spc="10" dirty="0" smtClean="0">
                <a:cs typeface="Arial"/>
              </a:rPr>
              <a:t>to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recover!</a:t>
            </a:r>
            <a:endParaRPr lang="en-IN" sz="105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603105"/>
            <a:ext cx="9144000" cy="576063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51603" y="1934410"/>
            <a:ext cx="649059" cy="649059"/>
            <a:chOff x="5696729" y="3628850"/>
            <a:chExt cx="1800000" cy="1800000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 rot="16200000">
              <a:off x="6488456" y="4421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Rectangle 5"/>
            <p:cNvSpPr/>
            <p:nvPr/>
          </p:nvSpPr>
          <p:spPr>
            <a:xfrm rot="16200000">
              <a:off x="6488456" y="2837123"/>
              <a:ext cx="216000" cy="1799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96730" y="3822037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6467032" y="4347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6467032" y="3819606"/>
              <a:ext cx="216000" cy="8904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84320" y="4156849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80729" y="3833303"/>
              <a:ext cx="216000" cy="14050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29788" y="3844850"/>
              <a:ext cx="216000" cy="1055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 sz="2000" dirty="0" smtClean="0"/>
          </a:p>
          <a:p>
            <a:pPr algn="ctr"/>
            <a:r>
              <a:rPr lang="en-IN" sz="2000" b="1" dirty="0" smtClean="0"/>
              <a:t>Data Recovery </a:t>
            </a:r>
            <a:endParaRPr lang="en-IN" sz="2000" b="1" dirty="0" smtClean="0"/>
          </a:p>
          <a:p>
            <a:endParaRPr lang="en-IN" sz="2000" dirty="0"/>
          </a:p>
        </p:txBody>
      </p:sp>
      <p:sp>
        <p:nvSpPr>
          <p:cNvPr id="6" name="Rectangle 5"/>
          <p:cNvSpPr/>
          <p:nvPr/>
        </p:nvSpPr>
        <p:spPr>
          <a:xfrm>
            <a:off x="1571604" y="928676"/>
            <a:ext cx="75723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Data recovery is the process in which highly trained </a:t>
            </a:r>
            <a:r>
              <a:rPr lang="en-IN" sz="2400" dirty="0" smtClean="0"/>
              <a:t> engineers </a:t>
            </a:r>
            <a:r>
              <a:rPr lang="en-IN" sz="2400" dirty="0" smtClean="0"/>
              <a:t>evaluate and extract data from damaged media and return it in an intact format</a:t>
            </a:r>
            <a:r>
              <a:rPr lang="en-IN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Many </a:t>
            </a:r>
            <a:r>
              <a:rPr lang="en-IN" sz="2400" dirty="0" smtClean="0"/>
              <a:t>people, even computer experts, fail to </a:t>
            </a:r>
            <a:r>
              <a:rPr lang="en-IN" sz="2400" dirty="0" smtClean="0"/>
              <a:t>              recognize </a:t>
            </a:r>
            <a:r>
              <a:rPr lang="en-IN" sz="2400" dirty="0" smtClean="0"/>
              <a:t>data recovery as an option during a data crisis. </a:t>
            </a:r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But </a:t>
            </a:r>
            <a:r>
              <a:rPr lang="en-IN" sz="2400" dirty="0" smtClean="0"/>
              <a:t>it is possible to retrieve files that have been </a:t>
            </a:r>
            <a:r>
              <a:rPr lang="en-IN" sz="2400" dirty="0" smtClean="0"/>
              <a:t>        deleted </a:t>
            </a:r>
            <a:r>
              <a:rPr lang="en-IN" sz="2400" dirty="0" smtClean="0"/>
              <a:t>and passwords that have been forgotten or to recover entire hard drives that have been physically damaged. </a:t>
            </a:r>
            <a:endParaRPr lang="en-I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b="1" spc="-95" dirty="0" smtClean="0">
                <a:cs typeface="Arial"/>
              </a:rPr>
              <a:t>Data </a:t>
            </a:r>
            <a:r>
              <a:rPr lang="en-IN" b="1" spc="-160" dirty="0" smtClean="0">
                <a:cs typeface="Arial"/>
              </a:rPr>
              <a:t>Back-up </a:t>
            </a:r>
            <a:r>
              <a:rPr lang="en-IN" b="1" spc="-130" dirty="0" smtClean="0">
                <a:cs typeface="Arial"/>
              </a:rPr>
              <a:t>and </a:t>
            </a:r>
            <a:r>
              <a:rPr lang="en-IN" b="1" spc="-155" dirty="0" smtClean="0">
                <a:cs typeface="Arial"/>
              </a:rPr>
              <a:t>Recovery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71604" y="857238"/>
            <a:ext cx="7572396" cy="4407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lang="en-IN" sz="2000" b="1" spc="-145" dirty="0" smtClean="0">
                <a:cs typeface="Arial"/>
              </a:rPr>
              <a:t>Back-up</a:t>
            </a:r>
            <a:r>
              <a:rPr lang="en-IN" sz="2000" b="1" spc="-110" dirty="0" smtClean="0">
                <a:cs typeface="Arial"/>
              </a:rPr>
              <a:t> </a:t>
            </a:r>
            <a:r>
              <a:rPr lang="en-IN" sz="2000" b="1" spc="-140" dirty="0" smtClean="0">
                <a:cs typeface="Arial"/>
              </a:rPr>
              <a:t>Obstacles</a:t>
            </a:r>
            <a:endParaRPr lang="en-IN" sz="2000" dirty="0" smtClean="0">
              <a:cs typeface="Arial"/>
            </a:endParaRPr>
          </a:p>
          <a:p>
            <a:pPr marL="241300" marR="5715" indent="-228600" algn="just">
              <a:lnSpc>
                <a:spcPct val="117300"/>
              </a:lnSpc>
              <a:spcBef>
                <a:spcPts val="110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b="1" spc="-100" dirty="0" smtClean="0">
                <a:cs typeface="Arial"/>
              </a:rPr>
              <a:t>Back-up </a:t>
            </a:r>
            <a:r>
              <a:rPr lang="en-IN" sz="1400" b="1" spc="-55" dirty="0" smtClean="0">
                <a:cs typeface="Arial"/>
              </a:rPr>
              <a:t>Window</a:t>
            </a:r>
            <a:r>
              <a:rPr lang="en-IN" sz="1400" spc="-55" dirty="0" smtClean="0">
                <a:cs typeface="Arial"/>
              </a:rPr>
              <a:t>: </a:t>
            </a:r>
            <a:r>
              <a:rPr lang="en-IN" sz="1400" spc="-80" dirty="0" smtClean="0">
                <a:cs typeface="Arial"/>
              </a:rPr>
              <a:t>The </a:t>
            </a:r>
            <a:r>
              <a:rPr lang="en-IN" sz="1400" spc="-55" dirty="0" smtClean="0">
                <a:cs typeface="Arial"/>
              </a:rPr>
              <a:t>back-up </a:t>
            </a:r>
            <a:r>
              <a:rPr lang="en-IN" sz="1400" spc="-20" dirty="0" smtClean="0">
                <a:cs typeface="Arial"/>
              </a:rPr>
              <a:t>window </a:t>
            </a:r>
            <a:r>
              <a:rPr lang="en-IN" sz="1400" spc="-55" dirty="0" smtClean="0">
                <a:cs typeface="Arial"/>
              </a:rPr>
              <a:t>is </a:t>
            </a:r>
            <a:r>
              <a:rPr lang="en-IN" sz="1400" u="sng" spc="-10" dirty="0" smtClean="0">
                <a:uFill>
                  <a:solidFill>
                    <a:srgbClr val="000000"/>
                  </a:solidFill>
                </a:uFill>
                <a:cs typeface="Arial"/>
              </a:rPr>
              <a:t>the </a:t>
            </a:r>
            <a:r>
              <a:rPr lang="en-IN" sz="1400" u="sng" spc="-25" dirty="0" smtClean="0">
                <a:uFill>
                  <a:solidFill>
                    <a:srgbClr val="000000"/>
                  </a:solidFill>
                </a:uFill>
                <a:cs typeface="Arial"/>
              </a:rPr>
              <a:t>period </a:t>
            </a:r>
            <a:r>
              <a:rPr lang="en-IN" sz="1400" u="sng" dirty="0" smtClean="0">
                <a:uFill>
                  <a:solidFill>
                    <a:srgbClr val="000000"/>
                  </a:solidFill>
                </a:uFill>
                <a:cs typeface="Arial"/>
              </a:rPr>
              <a:t>of </a:t>
            </a:r>
            <a:r>
              <a:rPr lang="en-IN" sz="1400" u="sng" spc="-10" dirty="0" smtClean="0">
                <a:uFill>
                  <a:solidFill>
                    <a:srgbClr val="000000"/>
                  </a:solidFill>
                </a:uFill>
                <a:cs typeface="Arial"/>
              </a:rPr>
              <a:t>time </a:t>
            </a:r>
            <a:r>
              <a:rPr lang="en-IN" sz="1400" u="sng" spc="-35" dirty="0" smtClean="0">
                <a:uFill>
                  <a:solidFill>
                    <a:srgbClr val="000000"/>
                  </a:solidFill>
                </a:uFill>
                <a:cs typeface="Arial"/>
              </a:rPr>
              <a:t>when </a:t>
            </a:r>
            <a:r>
              <a:rPr lang="en-IN" sz="1400" u="sng" spc="-60" dirty="0" smtClean="0">
                <a:uFill>
                  <a:solidFill>
                    <a:srgbClr val="000000"/>
                  </a:solidFill>
                </a:uFill>
                <a:cs typeface="Arial"/>
              </a:rPr>
              <a:t>back-ups </a:t>
            </a:r>
            <a:r>
              <a:rPr lang="en-IN" sz="1400" u="sng" spc="-70" dirty="0" smtClean="0">
                <a:uFill>
                  <a:solidFill>
                    <a:srgbClr val="000000"/>
                  </a:solidFill>
                </a:uFill>
                <a:cs typeface="Arial"/>
              </a:rPr>
              <a:t>can </a:t>
            </a:r>
            <a:r>
              <a:rPr lang="en-IN" sz="1400" u="sng" spc="-50" dirty="0" smtClean="0">
                <a:uFill>
                  <a:solidFill>
                    <a:srgbClr val="000000"/>
                  </a:solidFill>
                </a:uFill>
                <a:cs typeface="Arial"/>
              </a:rPr>
              <a:t>be </a:t>
            </a:r>
            <a:r>
              <a:rPr lang="en-IN" sz="1400" u="sng" spc="-25" dirty="0" smtClean="0">
                <a:uFill>
                  <a:solidFill>
                    <a:srgbClr val="000000"/>
                  </a:solidFill>
                </a:uFill>
                <a:cs typeface="Arial"/>
              </a:rPr>
              <a:t>run</a:t>
            </a:r>
            <a:r>
              <a:rPr lang="en-IN" sz="1400" spc="-25" dirty="0" smtClean="0">
                <a:cs typeface="Arial"/>
              </a:rPr>
              <a:t>. </a:t>
            </a:r>
            <a:r>
              <a:rPr lang="en-IN" sz="1400" spc="-80" dirty="0" smtClean="0">
                <a:cs typeface="Arial"/>
              </a:rPr>
              <a:t>The </a:t>
            </a:r>
            <a:r>
              <a:rPr lang="en-IN" sz="1400" spc="-55" dirty="0" smtClean="0">
                <a:cs typeface="Arial"/>
              </a:rPr>
              <a:t>back-up  </a:t>
            </a:r>
            <a:r>
              <a:rPr lang="en-IN" sz="1400" spc="-20" dirty="0" smtClean="0">
                <a:cs typeface="Arial"/>
              </a:rPr>
              <a:t>window </a:t>
            </a:r>
            <a:r>
              <a:rPr lang="en-IN" sz="1400" spc="-55" dirty="0" smtClean="0">
                <a:cs typeface="Arial"/>
              </a:rPr>
              <a:t>is </a:t>
            </a:r>
            <a:r>
              <a:rPr lang="en-IN" sz="1400" spc="-45" dirty="0" smtClean="0">
                <a:cs typeface="Arial"/>
              </a:rPr>
              <a:t>generally </a:t>
            </a:r>
            <a:r>
              <a:rPr lang="en-IN" sz="1400" spc="-15" dirty="0" smtClean="0">
                <a:cs typeface="Arial"/>
              </a:rPr>
              <a:t>timed </a:t>
            </a:r>
            <a:r>
              <a:rPr lang="en-IN" sz="1400" spc="15" dirty="0" smtClean="0">
                <a:cs typeface="Arial"/>
              </a:rPr>
              <a:t>to </a:t>
            </a:r>
            <a:r>
              <a:rPr lang="en-IN" sz="1400" spc="-45" dirty="0" smtClean="0">
                <a:cs typeface="Arial"/>
              </a:rPr>
              <a:t>occur </a:t>
            </a:r>
            <a:r>
              <a:rPr lang="en-IN" sz="1400" spc="-30" dirty="0" smtClean="0">
                <a:cs typeface="Arial"/>
              </a:rPr>
              <a:t>during </a:t>
            </a:r>
            <a:r>
              <a:rPr lang="en-IN" sz="1400" spc="-25" dirty="0" smtClean="0">
                <a:cs typeface="Arial"/>
              </a:rPr>
              <a:t>nonproduction </a:t>
            </a:r>
            <a:r>
              <a:rPr lang="en-IN" sz="1400" spc="-40" dirty="0" smtClean="0">
                <a:cs typeface="Arial"/>
              </a:rPr>
              <a:t>periods when </a:t>
            </a:r>
            <a:r>
              <a:rPr lang="en-IN" sz="1400" spc="-15" dirty="0" smtClean="0">
                <a:cs typeface="Arial"/>
              </a:rPr>
              <a:t>network </a:t>
            </a:r>
            <a:r>
              <a:rPr lang="en-IN" sz="1400" spc="-25" dirty="0" smtClean="0">
                <a:cs typeface="Arial"/>
              </a:rPr>
              <a:t>bandwidth </a:t>
            </a:r>
            <a:r>
              <a:rPr lang="en-IN" sz="1400" spc="-55" dirty="0" smtClean="0">
                <a:cs typeface="Arial"/>
              </a:rPr>
              <a:t>and  </a:t>
            </a:r>
            <a:r>
              <a:rPr lang="en-IN" sz="1400" spc="-155" dirty="0" smtClean="0">
                <a:cs typeface="Arial"/>
              </a:rPr>
              <a:t>CPU </a:t>
            </a:r>
            <a:r>
              <a:rPr lang="en-IN" sz="1400" spc="-15" dirty="0" smtClean="0">
                <a:cs typeface="Arial"/>
              </a:rPr>
              <a:t>utilization </a:t>
            </a:r>
            <a:r>
              <a:rPr lang="en-IN" sz="1400" spc="-50" dirty="0" smtClean="0">
                <a:cs typeface="Arial"/>
              </a:rPr>
              <a:t>are</a:t>
            </a:r>
            <a:r>
              <a:rPr lang="en-IN" sz="1400" spc="-160" dirty="0" smtClean="0">
                <a:cs typeface="Arial"/>
              </a:rPr>
              <a:t> </a:t>
            </a:r>
            <a:r>
              <a:rPr lang="en-IN" sz="1400" spc="-20" dirty="0" smtClean="0">
                <a:cs typeface="Arial"/>
              </a:rPr>
              <a:t>low.</a:t>
            </a:r>
            <a:endParaRPr lang="en-IN" sz="1400" dirty="0" smtClean="0">
              <a:cs typeface="Arial"/>
            </a:endParaRPr>
          </a:p>
          <a:p>
            <a:pPr marL="241300" marR="5715" indent="-228600">
              <a:lnSpc>
                <a:spcPct val="118200"/>
              </a:lnSpc>
              <a:spcBef>
                <a:spcPts val="9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b="1" spc="-55" dirty="0" smtClean="0">
                <a:cs typeface="Arial"/>
              </a:rPr>
              <a:t>Network </a:t>
            </a:r>
            <a:r>
              <a:rPr lang="en-IN" sz="1400" b="1" spc="-60" dirty="0" smtClean="0">
                <a:cs typeface="Arial"/>
              </a:rPr>
              <a:t>bandwidth</a:t>
            </a:r>
            <a:r>
              <a:rPr lang="en-IN" sz="1400" spc="-60" dirty="0" smtClean="0">
                <a:cs typeface="Arial"/>
              </a:rPr>
              <a:t>: </a:t>
            </a:r>
            <a:r>
              <a:rPr lang="en-IN" sz="1400" dirty="0" smtClean="0">
                <a:cs typeface="Arial"/>
              </a:rPr>
              <a:t>If </a:t>
            </a:r>
            <a:r>
              <a:rPr lang="en-IN" sz="1400" spc="-85" dirty="0" smtClean="0">
                <a:cs typeface="Arial"/>
              </a:rPr>
              <a:t>a </a:t>
            </a:r>
            <a:r>
              <a:rPr lang="en-IN" sz="1400" spc="-15" dirty="0" smtClean="0">
                <a:cs typeface="Arial"/>
              </a:rPr>
              <a:t>network </a:t>
            </a:r>
            <a:r>
              <a:rPr lang="en-IN" sz="1400" spc="-35" dirty="0" smtClean="0">
                <a:cs typeface="Arial"/>
              </a:rPr>
              <a:t>cannot </a:t>
            </a:r>
            <a:r>
              <a:rPr lang="en-IN" sz="1400" spc="-45" dirty="0" smtClean="0">
                <a:cs typeface="Arial"/>
              </a:rPr>
              <a:t>handle </a:t>
            </a:r>
            <a:r>
              <a:rPr lang="en-IN" sz="1400" spc="-15" dirty="0" smtClean="0">
                <a:cs typeface="Arial"/>
              </a:rPr>
              <a:t>the </a:t>
            </a:r>
            <a:r>
              <a:rPr lang="en-IN" sz="1400" spc="-30" dirty="0" smtClean="0">
                <a:cs typeface="Arial"/>
              </a:rPr>
              <a:t>impact </a:t>
            </a:r>
            <a:r>
              <a:rPr lang="en-IN" sz="1400" dirty="0" smtClean="0">
                <a:cs typeface="Arial"/>
              </a:rPr>
              <a:t>of </a:t>
            </a:r>
            <a:r>
              <a:rPr lang="en-IN" sz="1400" spc="-25" dirty="0" smtClean="0">
                <a:cs typeface="Arial"/>
              </a:rPr>
              <a:t>transporting </a:t>
            </a:r>
            <a:r>
              <a:rPr lang="en-IN" sz="1400" spc="-45" dirty="0" smtClean="0">
                <a:cs typeface="Arial"/>
              </a:rPr>
              <a:t>hundreds </a:t>
            </a:r>
            <a:r>
              <a:rPr lang="en-IN" sz="1400" dirty="0" smtClean="0">
                <a:cs typeface="Arial"/>
              </a:rPr>
              <a:t>of </a:t>
            </a:r>
            <a:r>
              <a:rPr lang="en-IN" sz="1400" spc="-55" dirty="0" smtClean="0">
                <a:cs typeface="Arial"/>
              </a:rPr>
              <a:t>gigabytes  </a:t>
            </a:r>
            <a:r>
              <a:rPr lang="en-IN" sz="1400" dirty="0" smtClean="0">
                <a:cs typeface="Arial"/>
              </a:rPr>
              <a:t>of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40" dirty="0" smtClean="0">
                <a:cs typeface="Arial"/>
              </a:rPr>
              <a:t>data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over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85" dirty="0" smtClean="0">
                <a:cs typeface="Arial"/>
              </a:rPr>
              <a:t>a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25" dirty="0" smtClean="0">
                <a:cs typeface="Arial"/>
              </a:rPr>
              <a:t>short</a:t>
            </a:r>
            <a:r>
              <a:rPr lang="en-IN" sz="1400" spc="-50" dirty="0" smtClean="0">
                <a:cs typeface="Arial"/>
              </a:rPr>
              <a:t> </a:t>
            </a:r>
            <a:r>
              <a:rPr lang="en-IN" sz="1400" spc="-25" dirty="0" smtClean="0">
                <a:cs typeface="Arial"/>
              </a:rPr>
              <a:t>period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dirty="0" smtClean="0">
                <a:cs typeface="Arial"/>
              </a:rPr>
              <a:t>of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time,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the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40" dirty="0" smtClean="0">
                <a:cs typeface="Arial"/>
              </a:rPr>
              <a:t>organization’s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centralized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60" dirty="0" smtClean="0">
                <a:cs typeface="Arial"/>
              </a:rPr>
              <a:t>backup </a:t>
            </a:r>
            <a:r>
              <a:rPr lang="en-IN" sz="1400" spc="-40" dirty="0" smtClean="0">
                <a:cs typeface="Arial"/>
              </a:rPr>
              <a:t>strategy</a:t>
            </a:r>
            <a:r>
              <a:rPr lang="en-IN" sz="1400" spc="-50" dirty="0" smtClean="0">
                <a:cs typeface="Arial"/>
              </a:rPr>
              <a:t> </a:t>
            </a:r>
            <a:r>
              <a:rPr lang="en-IN" sz="1400" spc="-55" dirty="0" smtClean="0">
                <a:cs typeface="Arial"/>
              </a:rPr>
              <a:t>is </a:t>
            </a:r>
            <a:r>
              <a:rPr lang="en-IN" sz="1400" spc="-5" dirty="0" smtClean="0">
                <a:cs typeface="Arial"/>
              </a:rPr>
              <a:t>not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40" dirty="0" smtClean="0">
                <a:cs typeface="Arial"/>
              </a:rPr>
              <a:t>viable.</a:t>
            </a:r>
            <a:endParaRPr lang="en-IN" sz="1400" dirty="0" smtClean="0">
              <a:cs typeface="Arial"/>
            </a:endParaRPr>
          </a:p>
          <a:p>
            <a:pPr marL="241300" marR="6350" indent="-228600">
              <a:lnSpc>
                <a:spcPct val="118200"/>
              </a:lnSpc>
              <a:spcBef>
                <a:spcPts val="969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b="1" spc="-105" dirty="0" smtClean="0">
                <a:cs typeface="Arial"/>
              </a:rPr>
              <a:t>System </a:t>
            </a:r>
            <a:r>
              <a:rPr lang="en-IN" sz="1400" b="1" spc="-65" dirty="0" smtClean="0">
                <a:cs typeface="Arial"/>
              </a:rPr>
              <a:t>throughput</a:t>
            </a:r>
            <a:r>
              <a:rPr lang="en-IN" sz="1400" spc="-65" dirty="0" smtClean="0">
                <a:cs typeface="Arial"/>
              </a:rPr>
              <a:t>: Three </a:t>
            </a:r>
            <a:r>
              <a:rPr lang="en-IN" sz="1400" spc="-15" dirty="0" smtClean="0">
                <a:cs typeface="Arial"/>
              </a:rPr>
              <a:t>I/O </a:t>
            </a:r>
            <a:r>
              <a:rPr lang="en-IN" sz="1400" spc="-35" dirty="0" smtClean="0">
                <a:cs typeface="Arial"/>
              </a:rPr>
              <a:t>bottlenecks </a:t>
            </a:r>
            <a:r>
              <a:rPr lang="en-IN" sz="1400" spc="-50" dirty="0" smtClean="0">
                <a:cs typeface="Arial"/>
              </a:rPr>
              <a:t>are </a:t>
            </a:r>
            <a:r>
              <a:rPr lang="en-IN" sz="1400" spc="-40" dirty="0" smtClean="0">
                <a:cs typeface="Arial"/>
              </a:rPr>
              <a:t>commonly </a:t>
            </a:r>
            <a:r>
              <a:rPr lang="en-IN" sz="1400" spc="-25" dirty="0" smtClean="0">
                <a:cs typeface="Arial"/>
              </a:rPr>
              <a:t>found </a:t>
            </a:r>
            <a:r>
              <a:rPr lang="en-IN" sz="1400" spc="-15" dirty="0" smtClean="0">
                <a:cs typeface="Arial"/>
              </a:rPr>
              <a:t>in </a:t>
            </a:r>
            <a:r>
              <a:rPr lang="en-IN" sz="1400" spc="-10" dirty="0" smtClean="0">
                <a:cs typeface="Arial"/>
              </a:rPr>
              <a:t>traditional </a:t>
            </a:r>
            <a:r>
              <a:rPr lang="en-IN" sz="1400" spc="-55" dirty="0" smtClean="0">
                <a:cs typeface="Arial"/>
              </a:rPr>
              <a:t>backup </a:t>
            </a:r>
            <a:r>
              <a:rPr lang="en-IN" sz="1400" spc="-75" dirty="0" smtClean="0">
                <a:cs typeface="Arial"/>
              </a:rPr>
              <a:t>schemes.  </a:t>
            </a:r>
            <a:r>
              <a:rPr lang="en-IN" sz="1400" spc="-90" dirty="0" smtClean="0">
                <a:cs typeface="Arial"/>
              </a:rPr>
              <a:t>These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50" dirty="0" smtClean="0">
                <a:cs typeface="Arial"/>
              </a:rPr>
              <a:t>are</a:t>
            </a:r>
            <a:endParaRPr lang="en-IN" sz="14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lang="en-IN" sz="1200" dirty="0" smtClean="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lang="en-IN" sz="1400" spc="-80" dirty="0" smtClean="0">
                <a:cs typeface="Arial"/>
              </a:rPr>
              <a:t>The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ability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dirty="0" smtClean="0">
                <a:cs typeface="Arial"/>
              </a:rPr>
              <a:t>of</a:t>
            </a:r>
            <a:r>
              <a:rPr lang="en-IN" sz="1400" spc="-70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the</a:t>
            </a:r>
            <a:r>
              <a:rPr lang="en-IN" sz="1400" spc="-60" dirty="0" smtClean="0">
                <a:cs typeface="Arial"/>
              </a:rPr>
              <a:t> system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50" dirty="0" smtClean="0">
                <a:cs typeface="Arial"/>
              </a:rPr>
              <a:t>being</a:t>
            </a:r>
            <a:r>
              <a:rPr lang="en-IN" sz="1400" spc="-65" dirty="0" smtClean="0">
                <a:cs typeface="Arial"/>
              </a:rPr>
              <a:t> backed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up</a:t>
            </a:r>
            <a:r>
              <a:rPr lang="en-IN" sz="1400" spc="-75" dirty="0" smtClean="0">
                <a:cs typeface="Arial"/>
              </a:rPr>
              <a:t> </a:t>
            </a:r>
            <a:r>
              <a:rPr lang="en-IN" sz="1400" spc="15" dirty="0" smtClean="0">
                <a:cs typeface="Arial"/>
              </a:rPr>
              <a:t>to</a:t>
            </a:r>
            <a:r>
              <a:rPr lang="en-IN" sz="1400" spc="-50" dirty="0" smtClean="0">
                <a:cs typeface="Arial"/>
              </a:rPr>
              <a:t> </a:t>
            </a:r>
            <a:r>
              <a:rPr lang="en-IN" sz="1400" spc="-60" dirty="0" smtClean="0">
                <a:cs typeface="Arial"/>
              </a:rPr>
              <a:t>push </a:t>
            </a:r>
            <a:r>
              <a:rPr lang="en-IN" sz="1400" spc="-45" dirty="0" smtClean="0">
                <a:cs typeface="Arial"/>
              </a:rPr>
              <a:t>data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15" dirty="0" smtClean="0">
                <a:cs typeface="Arial"/>
              </a:rPr>
              <a:t>to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the</a:t>
            </a:r>
            <a:r>
              <a:rPr lang="en-IN" sz="1400" spc="-55" dirty="0" smtClean="0">
                <a:cs typeface="Arial"/>
              </a:rPr>
              <a:t> backup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50" dirty="0" smtClean="0">
                <a:cs typeface="Arial"/>
              </a:rPr>
              <a:t>server</a:t>
            </a:r>
            <a:endParaRPr lang="en-IN" sz="1400" dirty="0" smtClean="0"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lang="en-IN" sz="1200" dirty="0" smtClean="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lang="en-IN" sz="1400" spc="-80" dirty="0" smtClean="0">
                <a:cs typeface="Arial"/>
              </a:rPr>
              <a:t>The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ability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dirty="0" smtClean="0">
                <a:cs typeface="Arial"/>
              </a:rPr>
              <a:t>of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the</a:t>
            </a:r>
            <a:r>
              <a:rPr lang="en-IN" sz="1400" spc="-50" dirty="0" smtClean="0">
                <a:cs typeface="Arial"/>
              </a:rPr>
              <a:t> </a:t>
            </a:r>
            <a:r>
              <a:rPr lang="en-IN" sz="1400" spc="-55" dirty="0" smtClean="0">
                <a:cs typeface="Arial"/>
              </a:rPr>
              <a:t>backup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50" dirty="0" smtClean="0">
                <a:cs typeface="Arial"/>
              </a:rPr>
              <a:t>server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15" dirty="0" smtClean="0">
                <a:cs typeface="Arial"/>
              </a:rPr>
              <a:t>to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50" dirty="0" smtClean="0">
                <a:cs typeface="Arial"/>
              </a:rPr>
              <a:t>accept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40" dirty="0" smtClean="0">
                <a:cs typeface="Arial"/>
              </a:rPr>
              <a:t>data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10" dirty="0" smtClean="0">
                <a:cs typeface="Arial"/>
              </a:rPr>
              <a:t>from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multiple</a:t>
            </a:r>
            <a:r>
              <a:rPr lang="en-IN" sz="1400" spc="-50" dirty="0" smtClean="0">
                <a:cs typeface="Arial"/>
              </a:rPr>
              <a:t> </a:t>
            </a:r>
            <a:r>
              <a:rPr lang="en-IN" sz="1400" spc="-70" dirty="0" smtClean="0">
                <a:cs typeface="Arial"/>
              </a:rPr>
              <a:t>systems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45" dirty="0" smtClean="0">
                <a:cs typeface="Arial"/>
              </a:rPr>
              <a:t>simultaneously</a:t>
            </a:r>
            <a:endParaRPr lang="en-IN" sz="1400" dirty="0" smtClean="0"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lang="en-IN" sz="1200" dirty="0" smtClean="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buAutoNum type="arabicPeriod"/>
              <a:tabLst>
                <a:tab pos="698500" algn="l"/>
              </a:tabLst>
            </a:pPr>
            <a:r>
              <a:rPr lang="en-IN" sz="1400" spc="-80" dirty="0" smtClean="0">
                <a:cs typeface="Arial"/>
              </a:rPr>
              <a:t>The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45" dirty="0" smtClean="0">
                <a:cs typeface="Arial"/>
              </a:rPr>
              <a:t>available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20" dirty="0" smtClean="0">
                <a:cs typeface="Arial"/>
              </a:rPr>
              <a:t>throughput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5" dirty="0" smtClean="0">
                <a:cs typeface="Arial"/>
              </a:rPr>
              <a:t>of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the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tape</a:t>
            </a:r>
            <a:r>
              <a:rPr lang="en-IN" sz="1400" spc="-50" dirty="0" smtClean="0">
                <a:cs typeface="Arial"/>
              </a:rPr>
              <a:t> </a:t>
            </a:r>
            <a:r>
              <a:rPr lang="en-IN" sz="1400" spc="-60" dirty="0" smtClean="0">
                <a:cs typeface="Arial"/>
              </a:rPr>
              <a:t>device(s)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10" dirty="0" smtClean="0">
                <a:cs typeface="Arial"/>
              </a:rPr>
              <a:t>onto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which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15" dirty="0" smtClean="0">
                <a:cs typeface="Arial"/>
              </a:rPr>
              <a:t>the</a:t>
            </a:r>
            <a:r>
              <a:rPr lang="en-IN" sz="1400" spc="-55" dirty="0" smtClean="0">
                <a:cs typeface="Arial"/>
              </a:rPr>
              <a:t> </a:t>
            </a:r>
            <a:r>
              <a:rPr lang="en-IN" sz="1400" spc="-35" dirty="0" smtClean="0">
                <a:cs typeface="Arial"/>
              </a:rPr>
              <a:t>data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55" dirty="0" smtClean="0">
                <a:cs typeface="Arial"/>
              </a:rPr>
              <a:t>is</a:t>
            </a:r>
            <a:r>
              <a:rPr lang="en-IN" sz="1400" spc="-65" dirty="0" smtClean="0">
                <a:cs typeface="Arial"/>
              </a:rPr>
              <a:t> </a:t>
            </a:r>
            <a:r>
              <a:rPr lang="en-IN" sz="1400" spc="-45" dirty="0" smtClean="0">
                <a:cs typeface="Arial"/>
              </a:rPr>
              <a:t>moved</a:t>
            </a:r>
            <a:endParaRPr lang="en-IN" sz="1400" dirty="0" smtClean="0">
              <a:cs typeface="Arial"/>
            </a:endParaRPr>
          </a:p>
          <a:p>
            <a:pPr marL="241300" marR="62865" indent="-228600">
              <a:lnSpc>
                <a:spcPct val="118200"/>
              </a:lnSpc>
              <a:spcBef>
                <a:spcPts val="9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b="1" spc="-95" dirty="0" smtClean="0">
                <a:cs typeface="Arial"/>
              </a:rPr>
              <a:t>Lack-of </a:t>
            </a:r>
            <a:r>
              <a:rPr lang="en-IN" sz="1400" b="1" spc="-105" dirty="0" smtClean="0">
                <a:cs typeface="Arial"/>
              </a:rPr>
              <a:t>Resources</a:t>
            </a:r>
            <a:r>
              <a:rPr lang="en-IN" sz="1400" spc="-105" dirty="0" smtClean="0">
                <a:cs typeface="Arial"/>
              </a:rPr>
              <a:t>: </a:t>
            </a:r>
            <a:r>
              <a:rPr lang="en-IN" sz="1400" spc="-40" dirty="0" smtClean="0">
                <a:cs typeface="Arial"/>
              </a:rPr>
              <a:t>Many </a:t>
            </a:r>
            <a:r>
              <a:rPr lang="en-IN" sz="1400" spc="-60" dirty="0" smtClean="0">
                <a:cs typeface="Arial"/>
              </a:rPr>
              <a:t>companies </a:t>
            </a:r>
            <a:r>
              <a:rPr lang="en-IN" sz="1400" spc="-15" dirty="0" smtClean="0">
                <a:cs typeface="Arial"/>
              </a:rPr>
              <a:t>fail </a:t>
            </a:r>
            <a:r>
              <a:rPr lang="en-IN" sz="1400" spc="15" dirty="0" smtClean="0">
                <a:cs typeface="Arial"/>
              </a:rPr>
              <a:t>to </a:t>
            </a:r>
            <a:r>
              <a:rPr lang="en-IN" sz="1400" spc="-65" dirty="0" smtClean="0">
                <a:cs typeface="Arial"/>
              </a:rPr>
              <a:t>make </a:t>
            </a:r>
            <a:r>
              <a:rPr lang="en-IN" sz="1400" spc="-25" dirty="0" smtClean="0">
                <a:cs typeface="Arial"/>
              </a:rPr>
              <a:t>appropriate </a:t>
            </a:r>
            <a:r>
              <a:rPr lang="en-IN" sz="1400" spc="-40" dirty="0" smtClean="0">
                <a:cs typeface="Arial"/>
              </a:rPr>
              <a:t>investments </a:t>
            </a:r>
            <a:r>
              <a:rPr lang="en-IN" sz="1400" spc="-15" dirty="0" smtClean="0">
                <a:cs typeface="Arial"/>
              </a:rPr>
              <a:t>in </a:t>
            </a:r>
            <a:r>
              <a:rPr lang="en-IN" sz="1400" spc="-40" dirty="0" smtClean="0">
                <a:cs typeface="Arial"/>
              </a:rPr>
              <a:t>data </a:t>
            </a:r>
            <a:r>
              <a:rPr lang="en-IN" sz="1400" spc="-15" dirty="0" smtClean="0">
                <a:cs typeface="Arial"/>
              </a:rPr>
              <a:t>protection </a:t>
            </a:r>
            <a:r>
              <a:rPr lang="en-IN" sz="1400" dirty="0" smtClean="0">
                <a:cs typeface="Arial"/>
              </a:rPr>
              <a:t>until</a:t>
            </a:r>
            <a:r>
              <a:rPr lang="en-IN" sz="1400" spc="-190" dirty="0" smtClean="0">
                <a:cs typeface="Arial"/>
              </a:rPr>
              <a:t> </a:t>
            </a:r>
            <a:r>
              <a:rPr lang="en-IN" sz="1400" spc="35" dirty="0" smtClean="0">
                <a:cs typeface="Arial"/>
              </a:rPr>
              <a:t>it  </a:t>
            </a:r>
            <a:r>
              <a:rPr lang="en-IN" sz="1400" spc="-55" dirty="0" smtClean="0">
                <a:cs typeface="Arial"/>
              </a:rPr>
              <a:t>is </a:t>
            </a:r>
            <a:r>
              <a:rPr lang="en-IN" sz="1400" dirty="0" smtClean="0">
                <a:cs typeface="Arial"/>
              </a:rPr>
              <a:t>too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25" dirty="0" smtClean="0">
                <a:cs typeface="Arial"/>
              </a:rPr>
              <a:t>late.</a:t>
            </a:r>
            <a:endParaRPr lang="en-IN" sz="14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500166" y="500048"/>
            <a:ext cx="7643834" cy="283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000" b="1" spc="-130" dirty="0" smtClean="0">
                <a:cs typeface="Arial"/>
              </a:rPr>
              <a:t>The </a:t>
            </a:r>
            <a:r>
              <a:rPr lang="en-IN" sz="2000" b="1" spc="-105" dirty="0" smtClean="0">
                <a:cs typeface="Arial"/>
              </a:rPr>
              <a:t>Future </a:t>
            </a:r>
            <a:r>
              <a:rPr lang="en-IN" sz="2000" b="1" spc="-75" dirty="0" smtClean="0">
                <a:cs typeface="Arial"/>
              </a:rPr>
              <a:t>of </a:t>
            </a:r>
            <a:r>
              <a:rPr lang="en-IN" sz="2000" b="1" spc="-85" dirty="0" smtClean="0">
                <a:cs typeface="Arial"/>
              </a:rPr>
              <a:t>Data</a:t>
            </a:r>
            <a:r>
              <a:rPr lang="en-IN" sz="2000" b="1" spc="-55" dirty="0" smtClean="0">
                <a:cs typeface="Arial"/>
              </a:rPr>
              <a:t> </a:t>
            </a:r>
            <a:r>
              <a:rPr lang="en-IN" sz="2000" b="1" spc="-140" dirty="0" smtClean="0">
                <a:cs typeface="Arial"/>
              </a:rPr>
              <a:t>Back-up</a:t>
            </a:r>
            <a:endParaRPr lang="en-IN" sz="2000" dirty="0" smtClean="0">
              <a:cs typeface="Arial"/>
            </a:endParaRPr>
          </a:p>
          <a:p>
            <a:pPr marL="12700" marR="5080">
              <a:lnSpc>
                <a:spcPct val="118400"/>
              </a:lnSpc>
              <a:spcBef>
                <a:spcPts val="1085"/>
              </a:spcBef>
            </a:pPr>
            <a:r>
              <a:rPr lang="en-IN" sz="1400" spc="-75" dirty="0" smtClean="0">
                <a:cs typeface="Arial"/>
              </a:rPr>
              <a:t>Successful </a:t>
            </a:r>
            <a:r>
              <a:rPr lang="en-IN" sz="1400" spc="-35" dirty="0" smtClean="0">
                <a:cs typeface="Arial"/>
              </a:rPr>
              <a:t>data </a:t>
            </a:r>
            <a:r>
              <a:rPr lang="en-IN" sz="1400" spc="-55" dirty="0" smtClean="0">
                <a:cs typeface="Arial"/>
              </a:rPr>
              <a:t>back-up and </a:t>
            </a:r>
            <a:r>
              <a:rPr lang="en-IN" sz="1400" spc="-45" dirty="0" smtClean="0">
                <a:cs typeface="Arial"/>
              </a:rPr>
              <a:t>recovery </a:t>
            </a:r>
            <a:r>
              <a:rPr lang="en-IN" sz="1400" spc="-55" dirty="0" smtClean="0">
                <a:cs typeface="Arial"/>
              </a:rPr>
              <a:t>is </a:t>
            </a:r>
            <a:r>
              <a:rPr lang="en-IN" sz="1400" spc="-60" dirty="0" smtClean="0">
                <a:cs typeface="Arial"/>
              </a:rPr>
              <a:t>composed </a:t>
            </a:r>
            <a:r>
              <a:rPr lang="en-IN" sz="1400" dirty="0" smtClean="0">
                <a:cs typeface="Arial"/>
              </a:rPr>
              <a:t>of </a:t>
            </a:r>
            <a:r>
              <a:rPr lang="en-IN" sz="1400" i="1" spc="-70" dirty="0" smtClean="0">
                <a:latin typeface="Trebuchet MS"/>
                <a:cs typeface="Trebuchet MS"/>
              </a:rPr>
              <a:t>four </a:t>
            </a:r>
            <a:r>
              <a:rPr lang="en-IN" sz="1400" spc="-60" dirty="0" smtClean="0">
                <a:cs typeface="Arial"/>
              </a:rPr>
              <a:t>key </a:t>
            </a:r>
            <a:r>
              <a:rPr lang="en-IN" sz="1400" spc="-40" dirty="0" smtClean="0">
                <a:cs typeface="Arial"/>
              </a:rPr>
              <a:t>elements: </a:t>
            </a:r>
            <a:endParaRPr lang="en-IN" sz="1400" spc="-40" dirty="0" smtClean="0">
              <a:cs typeface="Arial"/>
            </a:endParaRPr>
          </a:p>
          <a:p>
            <a:pPr marL="927100" marR="5080" lvl="2">
              <a:lnSpc>
                <a:spcPct val="118400"/>
              </a:lnSpc>
              <a:spcBef>
                <a:spcPts val="1085"/>
              </a:spcBef>
              <a:buFont typeface="Wingdings" pitchFamily="2" charset="2"/>
              <a:buChar char="v"/>
            </a:pPr>
            <a:r>
              <a:rPr lang="en-IN" sz="1400" i="1" spc="-5" dirty="0" smtClean="0">
                <a:latin typeface="Times New Roman"/>
                <a:cs typeface="Times New Roman"/>
              </a:rPr>
              <a:t>The </a:t>
            </a:r>
            <a:r>
              <a:rPr lang="en-IN" sz="1400" i="1" dirty="0" smtClean="0">
                <a:latin typeface="Times New Roman"/>
                <a:cs typeface="Times New Roman"/>
              </a:rPr>
              <a:t>Backup </a:t>
            </a:r>
            <a:r>
              <a:rPr lang="en-IN" sz="1400" i="1" spc="-10" dirty="0" smtClean="0">
                <a:latin typeface="Times New Roman"/>
                <a:cs typeface="Times New Roman"/>
              </a:rPr>
              <a:t>Server</a:t>
            </a:r>
          </a:p>
          <a:p>
            <a:pPr marL="927100" marR="5080" lvl="2">
              <a:lnSpc>
                <a:spcPct val="118400"/>
              </a:lnSpc>
              <a:spcBef>
                <a:spcPts val="1085"/>
              </a:spcBef>
              <a:buFont typeface="Wingdings" pitchFamily="2" charset="2"/>
              <a:buChar char="v"/>
            </a:pPr>
            <a:r>
              <a:rPr lang="en-IN" sz="1400" i="1" spc="-5" dirty="0" smtClean="0">
                <a:latin typeface="Times New Roman"/>
                <a:cs typeface="Times New Roman"/>
              </a:rPr>
              <a:t>The Network</a:t>
            </a:r>
          </a:p>
          <a:p>
            <a:pPr marL="927100" marR="5080" lvl="2">
              <a:lnSpc>
                <a:spcPct val="118400"/>
              </a:lnSpc>
              <a:spcBef>
                <a:spcPts val="1085"/>
              </a:spcBef>
              <a:buFont typeface="Wingdings" pitchFamily="2" charset="2"/>
              <a:buChar char="v"/>
            </a:pPr>
            <a:r>
              <a:rPr lang="en-IN" sz="1400" i="1" dirty="0" smtClean="0">
                <a:latin typeface="Times New Roman"/>
                <a:cs typeface="Times New Roman"/>
              </a:rPr>
              <a:t>The Backup </a:t>
            </a:r>
            <a:r>
              <a:rPr lang="en-IN" sz="1400" i="1" spc="-10" dirty="0" smtClean="0">
                <a:latin typeface="Times New Roman"/>
                <a:cs typeface="Times New Roman"/>
              </a:rPr>
              <a:t>Window</a:t>
            </a:r>
          </a:p>
          <a:p>
            <a:pPr marL="927100" marR="5080" lvl="2">
              <a:lnSpc>
                <a:spcPct val="118400"/>
              </a:lnSpc>
              <a:spcBef>
                <a:spcPts val="1085"/>
              </a:spcBef>
              <a:buFont typeface="Wingdings" pitchFamily="2" charset="2"/>
              <a:buChar char="v"/>
            </a:pPr>
            <a:r>
              <a:rPr lang="en-IN" sz="1400" i="1" spc="-5" dirty="0" smtClean="0">
                <a:latin typeface="Times New Roman"/>
                <a:cs typeface="Times New Roman"/>
              </a:rPr>
              <a:t>The </a:t>
            </a:r>
            <a:r>
              <a:rPr lang="en-IN" sz="1400" i="1" dirty="0" smtClean="0">
                <a:latin typeface="Times New Roman"/>
                <a:cs typeface="Times New Roman"/>
              </a:rPr>
              <a:t>Backup </a:t>
            </a:r>
            <a:r>
              <a:rPr lang="en-IN" sz="1400" i="1" spc="-5" dirty="0" smtClean="0">
                <a:latin typeface="Times New Roman"/>
                <a:cs typeface="Times New Roman"/>
              </a:rPr>
              <a:t>Storage</a:t>
            </a:r>
            <a:r>
              <a:rPr lang="en-IN" sz="1400" i="1" spc="-70" dirty="0" smtClean="0">
                <a:latin typeface="Times New Roman"/>
                <a:cs typeface="Times New Roman"/>
              </a:rPr>
              <a:t> </a:t>
            </a:r>
            <a:r>
              <a:rPr lang="en-IN" sz="1400" i="1" spc="-5" dirty="0" smtClean="0">
                <a:latin typeface="Times New Roman"/>
                <a:cs typeface="Times New Roman"/>
              </a:rPr>
              <a:t>Device</a:t>
            </a:r>
            <a:r>
              <a:rPr lang="en-IN" sz="1400" spc="-5" dirty="0" smtClean="0">
                <a:cs typeface="Arial"/>
              </a:rPr>
              <a:t>.</a:t>
            </a:r>
            <a:endParaRPr lang="en-IN" sz="140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2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lang="en-IN" b="1" spc="-140" dirty="0" smtClean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291290"/>
            <a:ext cx="9144000" cy="4280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IN" sz="1400" b="1" spc="-140" dirty="0" smtClean="0">
                <a:cs typeface="Arial"/>
              </a:rPr>
              <a:t>THE </a:t>
            </a:r>
            <a:r>
              <a:rPr lang="en-IN" sz="1400" b="1" spc="-130" dirty="0" smtClean="0">
                <a:cs typeface="Arial"/>
              </a:rPr>
              <a:t>BACK-UP</a:t>
            </a:r>
            <a:r>
              <a:rPr lang="en-IN" sz="1400" b="1" spc="-40" dirty="0" smtClean="0">
                <a:cs typeface="Arial"/>
              </a:rPr>
              <a:t> </a:t>
            </a:r>
            <a:r>
              <a:rPr lang="en-IN" sz="1400" b="1" spc="-170" dirty="0" smtClean="0">
                <a:cs typeface="Arial"/>
              </a:rPr>
              <a:t>SERVER</a:t>
            </a:r>
            <a:endParaRPr lang="en-IN" sz="1400" dirty="0" smtClean="0">
              <a:cs typeface="Arial"/>
            </a:endParaRPr>
          </a:p>
          <a:p>
            <a:pPr marL="241300" marR="7620" indent="-228600">
              <a:lnSpc>
                <a:spcPct val="152700"/>
              </a:lnSpc>
              <a:spcBef>
                <a:spcPts val="57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spc="-8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backup </a:t>
            </a:r>
            <a:r>
              <a:rPr lang="en-IN" sz="1400" spc="-50" dirty="0" smtClean="0">
                <a:solidFill>
                  <a:srgbClr val="C00000"/>
                </a:solidFill>
                <a:cs typeface="Arial"/>
              </a:rPr>
              <a:t>server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is </a:t>
            </a:r>
            <a:r>
              <a:rPr lang="en-IN" sz="1400" spc="-50" dirty="0" smtClean="0">
                <a:solidFill>
                  <a:srgbClr val="C00000"/>
                </a:solidFill>
                <a:cs typeface="Arial"/>
              </a:rPr>
              <a:t>responsible </a:t>
            </a:r>
            <a:r>
              <a:rPr lang="en-IN" sz="1400" spc="5" dirty="0" smtClean="0">
                <a:solidFill>
                  <a:srgbClr val="C00000"/>
                </a:solidFill>
                <a:cs typeface="Arial"/>
              </a:rPr>
              <a:t>for 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managing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policies, 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schedules,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media </a:t>
            </a:r>
            <a:r>
              <a:rPr lang="en-IN" sz="1400" spc="-55" dirty="0" err="1" smtClean="0">
                <a:solidFill>
                  <a:srgbClr val="C00000"/>
                </a:solidFill>
                <a:cs typeface="Arial"/>
              </a:rPr>
              <a:t>catalogs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, and 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indexes  associated</a:t>
            </a:r>
            <a:r>
              <a:rPr lang="en-IN" sz="1400" spc="-7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5" dirty="0" smtClean="0">
                <a:solidFill>
                  <a:srgbClr val="C00000"/>
                </a:solidFill>
                <a:cs typeface="Arial"/>
              </a:rPr>
              <a:t>with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15" dirty="0" smtClean="0">
                <a:solidFill>
                  <a:srgbClr val="C00000"/>
                </a:solidFill>
                <a:cs typeface="Arial"/>
              </a:rPr>
              <a:t>the</a:t>
            </a:r>
            <a:r>
              <a:rPr lang="en-IN" sz="1400" spc="-70" dirty="0" smtClean="0">
                <a:solidFill>
                  <a:srgbClr val="C00000"/>
                </a:solidFill>
                <a:cs typeface="Arial"/>
              </a:rPr>
              <a:t> systems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35" dirty="0" smtClean="0">
                <a:solidFill>
                  <a:srgbClr val="C00000"/>
                </a:solidFill>
                <a:cs typeface="Arial"/>
              </a:rPr>
              <a:t>it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 is</a:t>
            </a:r>
            <a:r>
              <a:rPr lang="en-IN" sz="1400" spc="-7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configured</a:t>
            </a:r>
            <a:r>
              <a:rPr lang="en-IN" sz="1400" spc="-7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15" dirty="0" smtClean="0">
                <a:solidFill>
                  <a:srgbClr val="C00000"/>
                </a:solidFill>
                <a:cs typeface="Arial"/>
              </a:rPr>
              <a:t>to</a:t>
            </a:r>
            <a:r>
              <a:rPr lang="en-IN" sz="1400" spc="-5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70" dirty="0" smtClean="0">
                <a:solidFill>
                  <a:srgbClr val="C00000"/>
                </a:solidFill>
                <a:cs typeface="Arial"/>
              </a:rPr>
              <a:t>back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40" dirty="0" smtClean="0">
                <a:solidFill>
                  <a:srgbClr val="C00000"/>
                </a:solidFill>
                <a:cs typeface="Arial"/>
              </a:rPr>
              <a:t>up.</a:t>
            </a:r>
            <a:endParaRPr lang="en-IN" sz="1400" dirty="0" smtClean="0">
              <a:solidFill>
                <a:srgbClr val="C00000"/>
              </a:solidFill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spc="-8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70" dirty="0" smtClean="0">
                <a:solidFill>
                  <a:srgbClr val="C00000"/>
                </a:solidFill>
                <a:cs typeface="Arial"/>
              </a:rPr>
              <a:t>systems </a:t>
            </a:r>
            <a:r>
              <a:rPr lang="en-IN" sz="1400" spc="-50" dirty="0" smtClean="0">
                <a:solidFill>
                  <a:srgbClr val="C00000"/>
                </a:solidFill>
                <a:cs typeface="Arial"/>
              </a:rPr>
              <a:t>being </a:t>
            </a:r>
            <a:r>
              <a:rPr lang="en-IN" sz="1400" spc="-65" dirty="0" smtClean="0">
                <a:solidFill>
                  <a:srgbClr val="C00000"/>
                </a:solidFill>
                <a:cs typeface="Arial"/>
              </a:rPr>
              <a:t>backed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up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are called</a:t>
            </a:r>
            <a:r>
              <a:rPr lang="en-IN" sz="1400" spc="-9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clients</a:t>
            </a:r>
            <a:endParaRPr lang="en-IN" sz="1400" dirty="0" smtClean="0">
              <a:solidFill>
                <a:srgbClr val="C00000"/>
              </a:solidFill>
            </a:endParaRPr>
          </a:p>
          <a:p>
            <a:pPr marL="241300" marR="6985" indent="-228600" algn="just">
              <a:lnSpc>
                <a:spcPct val="152900"/>
              </a:lnSpc>
              <a:spcBef>
                <a:spcPts val="9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spc="-8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u="sng" spc="-3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overall </a:t>
            </a:r>
            <a:r>
              <a:rPr lang="en-IN" sz="1400" u="sng" spc="-3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performance </a:t>
            </a:r>
            <a:r>
              <a:rPr lang="en-IN" sz="1400" u="sng" spc="-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of </a:t>
            </a:r>
            <a:r>
              <a:rPr lang="en-IN" sz="1400" u="sng" spc="-8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a </a:t>
            </a:r>
            <a:r>
              <a:rPr lang="en-IN" sz="1400" u="sng" spc="-5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backup </a:t>
            </a:r>
            <a:r>
              <a:rPr lang="en-IN" sz="1400" u="sng" spc="-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or </a:t>
            </a:r>
            <a:r>
              <a:rPr lang="en-IN" sz="1400" u="sng" spc="-4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recovery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75" dirty="0" smtClean="0">
                <a:solidFill>
                  <a:srgbClr val="C00000"/>
                </a:solidFill>
                <a:cs typeface="Arial"/>
              </a:rPr>
              <a:t>was </a:t>
            </a:r>
            <a:r>
              <a:rPr lang="en-IN" sz="1400" spc="-20" dirty="0" smtClean="0">
                <a:solidFill>
                  <a:srgbClr val="C00000"/>
                </a:solidFill>
                <a:cs typeface="Arial"/>
              </a:rPr>
              <a:t>directly </a:t>
            </a:r>
            <a:r>
              <a:rPr lang="en-IN" sz="1400" u="sng" spc="-2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related </a:t>
            </a:r>
            <a:r>
              <a:rPr lang="en-IN" sz="1400" u="sng" spc="1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to </a:t>
            </a:r>
            <a:r>
              <a:rPr lang="en-IN" sz="1400" u="sng" spc="-1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the ability </a:t>
            </a:r>
            <a:r>
              <a:rPr lang="en-IN" sz="1400" u="sng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of </a:t>
            </a:r>
            <a:r>
              <a:rPr lang="en-IN" sz="1400" u="sng" spc="-1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the </a:t>
            </a:r>
            <a:r>
              <a:rPr lang="en-IN" sz="1400" u="sng" spc="-5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backup  </a:t>
            </a:r>
            <a:r>
              <a:rPr lang="en-IN" sz="1400" u="sng" spc="-5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server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10" dirty="0" smtClean="0">
                <a:solidFill>
                  <a:srgbClr val="C00000"/>
                </a:solidFill>
                <a:cs typeface="Arial"/>
              </a:rPr>
              <a:t>to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handle</a:t>
            </a:r>
            <a:r>
              <a:rPr lang="en-IN" sz="1400" spc="-6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the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20" dirty="0" smtClean="0">
                <a:solidFill>
                  <a:srgbClr val="C00000"/>
                </a:solidFill>
                <a:cs typeface="Arial"/>
              </a:rPr>
              <a:t>I/O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load</a:t>
            </a:r>
            <a:r>
              <a:rPr lang="en-IN" sz="1400" spc="-6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40" dirty="0" smtClean="0">
                <a:solidFill>
                  <a:srgbClr val="C00000"/>
                </a:solidFill>
                <a:cs typeface="Arial"/>
              </a:rPr>
              <a:t>created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by</a:t>
            </a:r>
            <a:r>
              <a:rPr lang="en-IN" sz="1400" spc="-6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the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 backup</a:t>
            </a:r>
            <a:r>
              <a:rPr lang="en-IN" sz="1400" spc="-65" dirty="0" smtClean="0">
                <a:solidFill>
                  <a:srgbClr val="C00000"/>
                </a:solidFill>
                <a:cs typeface="Arial"/>
              </a:rPr>
              <a:t> process.</a:t>
            </a:r>
            <a:endParaRPr lang="en-IN" sz="1400" dirty="0" smtClean="0">
              <a:solidFill>
                <a:srgbClr val="C00000"/>
              </a:solidFill>
              <a:cs typeface="Arial"/>
            </a:endParaRPr>
          </a:p>
          <a:p>
            <a:pPr marL="241300" marR="5715" indent="-228600" algn="just">
              <a:lnSpc>
                <a:spcPct val="1524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u="sng" spc="-8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Tape </a:t>
            </a:r>
            <a:r>
              <a:rPr lang="en-IN" sz="1400" u="sng" spc="-6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servers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allow </a:t>
            </a:r>
            <a:r>
              <a:rPr lang="en-IN" sz="1400" spc="-30" dirty="0" smtClean="0">
                <a:solidFill>
                  <a:srgbClr val="C00000"/>
                </a:solidFill>
                <a:cs typeface="Arial"/>
              </a:rPr>
              <a:t>administrators </a:t>
            </a:r>
            <a:r>
              <a:rPr lang="en-IN" sz="1400" spc="15" dirty="0" smtClean="0">
                <a:solidFill>
                  <a:srgbClr val="C00000"/>
                </a:solidFill>
                <a:cs typeface="Arial"/>
              </a:rPr>
              <a:t>to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divide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backup </a:t>
            </a:r>
            <a:r>
              <a:rPr lang="en-IN" sz="1400" spc="-65" dirty="0" smtClean="0">
                <a:solidFill>
                  <a:srgbClr val="C00000"/>
                </a:solidFill>
                <a:cs typeface="Arial"/>
              </a:rPr>
              <a:t>tasks </a:t>
            </a:r>
            <a:r>
              <a:rPr lang="en-IN" sz="1400" spc="-75" dirty="0" smtClean="0">
                <a:solidFill>
                  <a:srgbClr val="C00000"/>
                </a:solidFill>
                <a:cs typeface="Arial"/>
              </a:rPr>
              <a:t>across </a:t>
            </a:r>
            <a:r>
              <a:rPr lang="en-IN" sz="1400" spc="-15" dirty="0" smtClean="0">
                <a:solidFill>
                  <a:srgbClr val="C00000"/>
                </a:solidFill>
                <a:cs typeface="Arial"/>
              </a:rPr>
              <a:t>multiple </a:t>
            </a:r>
            <a:r>
              <a:rPr lang="en-IN" sz="1400" spc="-70" dirty="0" smtClean="0">
                <a:solidFill>
                  <a:srgbClr val="C00000"/>
                </a:solidFill>
                <a:cs typeface="Arial"/>
              </a:rPr>
              <a:t>systems </a:t>
            </a:r>
            <a:r>
              <a:rPr lang="en-IN" sz="1400" spc="-20" dirty="0" smtClean="0">
                <a:solidFill>
                  <a:srgbClr val="C00000"/>
                </a:solidFill>
                <a:cs typeface="Arial"/>
              </a:rPr>
              <a:t>while  </a:t>
            </a:r>
            <a:r>
              <a:rPr lang="en-IN" sz="1400" spc="-30" dirty="0" smtClean="0">
                <a:solidFill>
                  <a:srgbClr val="C00000"/>
                </a:solidFill>
                <a:cs typeface="Arial"/>
              </a:rPr>
              <a:t>maintaining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scheduling and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administrative </a:t>
            </a:r>
            <a:r>
              <a:rPr lang="en-IN" sz="1400" spc="-75" dirty="0" smtClean="0">
                <a:solidFill>
                  <a:srgbClr val="C00000"/>
                </a:solidFill>
                <a:cs typeface="Arial"/>
              </a:rPr>
              <a:t>processes </a:t>
            </a:r>
            <a:r>
              <a:rPr lang="en-IN" sz="1400" spc="-30" dirty="0" smtClean="0">
                <a:solidFill>
                  <a:srgbClr val="C00000"/>
                </a:solidFill>
                <a:cs typeface="Arial"/>
              </a:rPr>
              <a:t>on </a:t>
            </a:r>
            <a:r>
              <a:rPr lang="en-IN" sz="1400" spc="-85" dirty="0" smtClean="0">
                <a:solidFill>
                  <a:srgbClr val="C00000"/>
                </a:solidFill>
                <a:cs typeface="Arial"/>
              </a:rPr>
              <a:t>a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primary </a:t>
            </a:r>
            <a:r>
              <a:rPr lang="en-IN" sz="1400" spc="-5" dirty="0" smtClean="0">
                <a:solidFill>
                  <a:srgbClr val="C00000"/>
                </a:solidFill>
                <a:cs typeface="Arial"/>
              </a:rPr>
              <a:t>or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backup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server. </a:t>
            </a:r>
            <a:r>
              <a:rPr lang="en-IN" sz="1400" spc="-75" dirty="0" smtClean="0">
                <a:solidFill>
                  <a:srgbClr val="C00000"/>
                </a:solidFill>
                <a:cs typeface="Arial"/>
              </a:rPr>
              <a:t>This </a:t>
            </a:r>
            <a:r>
              <a:rPr lang="en-IN" sz="1400" spc="-50" dirty="0" smtClean="0">
                <a:solidFill>
                  <a:srgbClr val="C00000"/>
                </a:solidFill>
                <a:cs typeface="Arial"/>
              </a:rPr>
              <a:t>approach 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often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involves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attaching </a:t>
            </a:r>
            <a:r>
              <a:rPr lang="en-IN" sz="1400" spc="-15" dirty="0" smtClean="0">
                <a:solidFill>
                  <a:srgbClr val="C00000"/>
                </a:solidFill>
                <a:cs typeface="Arial"/>
              </a:rPr>
              <a:t>multiple </a:t>
            </a:r>
            <a:r>
              <a:rPr lang="en-IN" sz="1400" spc="-30" dirty="0" smtClean="0">
                <a:solidFill>
                  <a:srgbClr val="C00000"/>
                </a:solidFill>
                <a:cs typeface="Arial"/>
              </a:rPr>
              <a:t>tape 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servers </a:t>
            </a:r>
            <a:r>
              <a:rPr lang="en-IN" sz="1400" spc="10" dirty="0" smtClean="0">
                <a:solidFill>
                  <a:srgbClr val="C00000"/>
                </a:solidFill>
                <a:cs typeface="Arial"/>
              </a:rPr>
              <a:t>to </a:t>
            </a:r>
            <a:r>
              <a:rPr lang="en-IN" sz="1400" spc="-85" dirty="0" smtClean="0">
                <a:solidFill>
                  <a:srgbClr val="C00000"/>
                </a:solidFill>
                <a:cs typeface="Arial"/>
              </a:rPr>
              <a:t>a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shared </a:t>
            </a:r>
            <a:r>
              <a:rPr lang="en-IN" sz="1400" spc="-30" dirty="0" smtClean="0">
                <a:solidFill>
                  <a:srgbClr val="C00000"/>
                </a:solidFill>
                <a:cs typeface="Arial"/>
              </a:rPr>
              <a:t>tape </a:t>
            </a:r>
            <a:r>
              <a:rPr lang="en-IN" sz="1400" spc="-20" dirty="0" smtClean="0">
                <a:solidFill>
                  <a:srgbClr val="C00000"/>
                </a:solidFill>
                <a:cs typeface="Arial"/>
              </a:rPr>
              <a:t>library, </a:t>
            </a:r>
            <a:r>
              <a:rPr lang="en-IN" sz="1400" spc="-30" dirty="0" smtClean="0">
                <a:solidFill>
                  <a:srgbClr val="C00000"/>
                </a:solidFill>
                <a:cs typeface="Arial"/>
              </a:rPr>
              <a:t>which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reduces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30" dirty="0" smtClean="0">
                <a:solidFill>
                  <a:srgbClr val="C00000"/>
                </a:solidFill>
                <a:cs typeface="Arial"/>
              </a:rPr>
              <a:t>overall 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cost </a:t>
            </a:r>
            <a:r>
              <a:rPr lang="en-IN" sz="1400" dirty="0" smtClean="0">
                <a:solidFill>
                  <a:srgbClr val="C00000"/>
                </a:solidFill>
                <a:cs typeface="Arial"/>
              </a:rPr>
              <a:t>of </a:t>
            </a:r>
            <a:r>
              <a:rPr lang="en-IN" sz="1400" spc="-15" dirty="0" smtClean="0">
                <a:solidFill>
                  <a:srgbClr val="C00000"/>
                </a:solidFill>
                <a:cs typeface="Arial"/>
              </a:rPr>
              <a:t>the</a:t>
            </a:r>
            <a:r>
              <a:rPr lang="en-IN" sz="1400" spc="-15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system.</a:t>
            </a:r>
            <a:endParaRPr lang="en-IN" sz="1400" dirty="0" smtClean="0">
              <a:solidFill>
                <a:srgbClr val="C00000"/>
              </a:solidFill>
              <a:cs typeface="Arial"/>
            </a:endParaRPr>
          </a:p>
          <a:p>
            <a:pPr marL="241300" marR="5715" indent="-228600" algn="just">
              <a:lnSpc>
                <a:spcPct val="1527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400" spc="-8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new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backup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architecture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implements </a:t>
            </a:r>
            <a:r>
              <a:rPr lang="en-IN" sz="1400" spc="-85" dirty="0" smtClean="0">
                <a:solidFill>
                  <a:srgbClr val="C00000"/>
                </a:solidFill>
                <a:cs typeface="Arial"/>
              </a:rPr>
              <a:t>a </a:t>
            </a:r>
            <a:r>
              <a:rPr lang="en-IN" sz="1400" u="sng" spc="-60" dirty="0" err="1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serverless</a:t>
            </a:r>
            <a:r>
              <a:rPr lang="en-IN" sz="1400" u="sng" spc="-6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n-IN" sz="1400" u="sng" spc="-5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backup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20" dirty="0" smtClean="0">
                <a:solidFill>
                  <a:srgbClr val="C00000"/>
                </a:solidFill>
                <a:cs typeface="Arial"/>
              </a:rPr>
              <a:t>solution </a:t>
            </a:r>
            <a:r>
              <a:rPr lang="en-IN" sz="1400" dirty="0" smtClean="0">
                <a:solidFill>
                  <a:srgbClr val="C00000"/>
                </a:solidFill>
                <a:cs typeface="Arial"/>
              </a:rPr>
              <a:t>that </a:t>
            </a:r>
            <a:r>
              <a:rPr lang="en-IN" sz="1400" spc="-40" dirty="0" smtClean="0">
                <a:solidFill>
                  <a:srgbClr val="C00000"/>
                </a:solidFill>
                <a:cs typeface="Arial"/>
              </a:rPr>
              <a:t>allows </a:t>
            </a:r>
            <a:r>
              <a:rPr lang="en-IN" sz="1400" u="sng" spc="-3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data </a:t>
            </a:r>
            <a:r>
              <a:rPr lang="en-IN" sz="1400" u="sng" spc="1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to </a:t>
            </a:r>
            <a:r>
              <a:rPr lang="en-IN" sz="1400" u="sng" spc="-5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be </a:t>
            </a:r>
            <a:r>
              <a:rPr lang="en-IN" sz="1400" u="sng" spc="-4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moved  </a:t>
            </a:r>
            <a:r>
              <a:rPr lang="en-IN" sz="1400" u="sng" spc="-2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directly </a:t>
            </a:r>
            <a:r>
              <a:rPr lang="en-IN" sz="1400" u="sng" spc="-1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from </a:t>
            </a:r>
            <a:r>
              <a:rPr lang="en-IN" sz="1400" u="sng" spc="-5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disk </a:t>
            </a:r>
            <a:r>
              <a:rPr lang="en-IN" sz="1400" u="sng" spc="10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to </a:t>
            </a:r>
            <a:r>
              <a:rPr lang="en-IN" sz="1400" u="sng" spc="-3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tape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, </a:t>
            </a:r>
            <a:r>
              <a:rPr lang="en-IN" sz="1400" spc="-65" dirty="0" smtClean="0">
                <a:solidFill>
                  <a:srgbClr val="C00000"/>
                </a:solidFill>
                <a:cs typeface="Arial"/>
              </a:rPr>
              <a:t>bypassing </a:t>
            </a:r>
            <a:r>
              <a:rPr lang="en-IN" sz="1400" spc="-15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backup </a:t>
            </a:r>
            <a:r>
              <a:rPr lang="en-IN" sz="1400" spc="-50" dirty="0" smtClean="0">
                <a:solidFill>
                  <a:srgbClr val="C00000"/>
                </a:solidFill>
                <a:cs typeface="Arial"/>
              </a:rPr>
              <a:t>server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altogether. </a:t>
            </a:r>
            <a:r>
              <a:rPr lang="en-IN" sz="1400" spc="-75" dirty="0" smtClean="0">
                <a:solidFill>
                  <a:srgbClr val="C00000"/>
                </a:solidFill>
                <a:cs typeface="Arial"/>
              </a:rPr>
              <a:t>This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method </a:t>
            </a:r>
            <a:r>
              <a:rPr lang="en-IN" sz="1400" spc="-5" dirty="0" smtClean="0">
                <a:solidFill>
                  <a:srgbClr val="C00000"/>
                </a:solidFill>
                <a:cs typeface="Arial"/>
              </a:rPr>
              <a:t>of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data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backup  removes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bottleneck </a:t>
            </a:r>
            <a:r>
              <a:rPr lang="en-IN" sz="1400" dirty="0" smtClean="0">
                <a:solidFill>
                  <a:srgbClr val="C00000"/>
                </a:solidFill>
                <a:cs typeface="Arial"/>
              </a:rPr>
              <a:t>of</a:t>
            </a:r>
            <a:r>
              <a:rPr lang="en-IN" sz="1400" spc="-229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backup </a:t>
            </a:r>
            <a:r>
              <a:rPr lang="en-IN" sz="1400" spc="-50" dirty="0" smtClean="0">
                <a:solidFill>
                  <a:srgbClr val="C00000"/>
                </a:solidFill>
                <a:cs typeface="Arial"/>
              </a:rPr>
              <a:t>server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completely.</a:t>
            </a:r>
            <a:endParaRPr lang="en-IN" sz="1400" dirty="0" smtClean="0">
              <a:solidFill>
                <a:srgbClr val="C00000"/>
              </a:solidFill>
              <a:cs typeface="Arial"/>
            </a:endParaRPr>
          </a:p>
          <a:p>
            <a:pPr marL="241300" marR="5080" indent="-228600" algn="just">
              <a:lnSpc>
                <a:spcPct val="152700"/>
              </a:lnSpc>
              <a:spcBef>
                <a:spcPts val="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However, </a:t>
            </a:r>
            <a:r>
              <a:rPr lang="en-IN" sz="1400" spc="-10" dirty="0" smtClean="0">
                <a:solidFill>
                  <a:srgbClr val="C00000"/>
                </a:solidFill>
                <a:cs typeface="Arial"/>
              </a:rPr>
              <a:t>the 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performance </a:t>
            </a:r>
            <a:r>
              <a:rPr lang="en-IN" sz="1400" dirty="0" smtClean="0">
                <a:solidFill>
                  <a:srgbClr val="C00000"/>
                </a:solidFill>
                <a:cs typeface="Arial"/>
              </a:rPr>
              <a:t>of </a:t>
            </a:r>
            <a:r>
              <a:rPr lang="en-IN" sz="1400" spc="-60" dirty="0" err="1" smtClean="0">
                <a:solidFill>
                  <a:srgbClr val="C00000"/>
                </a:solidFill>
                <a:cs typeface="Arial"/>
              </a:rPr>
              <a:t>serverless</a:t>
            </a:r>
            <a:r>
              <a:rPr lang="en-IN" sz="1400" spc="-60" dirty="0" smtClean="0">
                <a:solidFill>
                  <a:srgbClr val="C00000"/>
                </a:solidFill>
                <a:cs typeface="Arial"/>
              </a:rPr>
              <a:t> </a:t>
            </a:r>
            <a:r>
              <a:rPr lang="en-IN" sz="1400" spc="-55" dirty="0" smtClean="0">
                <a:solidFill>
                  <a:srgbClr val="C00000"/>
                </a:solidFill>
                <a:cs typeface="Arial"/>
              </a:rPr>
              <a:t>backup is </a:t>
            </a:r>
            <a:r>
              <a:rPr lang="en-IN" sz="1400" spc="-20" dirty="0" smtClean="0">
                <a:solidFill>
                  <a:srgbClr val="C00000"/>
                </a:solidFill>
                <a:cs typeface="Arial"/>
              </a:rPr>
              <a:t>then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affected </a:t>
            </a:r>
            <a:r>
              <a:rPr lang="en-IN" sz="1400" spc="-45" dirty="0" smtClean="0">
                <a:solidFill>
                  <a:srgbClr val="C00000"/>
                </a:solidFill>
                <a:cs typeface="Arial"/>
              </a:rPr>
              <a:t>by 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another </a:t>
            </a:r>
            <a:r>
              <a:rPr lang="en-IN" sz="1400" spc="-15" dirty="0" smtClean="0">
                <a:solidFill>
                  <a:srgbClr val="C00000"/>
                </a:solidFill>
                <a:cs typeface="Arial"/>
              </a:rPr>
              <a:t>potential </a:t>
            </a:r>
            <a:r>
              <a:rPr lang="en-IN" sz="1400" u="sng" spc="-3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bottleneck</a:t>
            </a:r>
            <a:r>
              <a:rPr lang="en-IN" sz="1400" spc="-35" dirty="0" smtClean="0">
                <a:solidFill>
                  <a:srgbClr val="C00000"/>
                </a:solidFill>
                <a:cs typeface="Arial"/>
              </a:rPr>
              <a:t>— </a:t>
            </a:r>
            <a:r>
              <a:rPr lang="en-IN" sz="1400" u="sng" spc="-3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 </a:t>
            </a:r>
            <a:r>
              <a:rPr lang="en-IN" sz="1400" u="sng" spc="-25" dirty="0" smtClean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cs typeface="Arial"/>
              </a:rPr>
              <a:t>bandwidth</a:t>
            </a:r>
            <a:r>
              <a:rPr lang="en-IN" sz="1400" spc="-25" dirty="0" smtClean="0">
                <a:solidFill>
                  <a:srgbClr val="C00000"/>
                </a:solidFill>
                <a:cs typeface="Arial"/>
              </a:rPr>
              <a:t>.</a:t>
            </a:r>
            <a:endParaRPr lang="en-IN" sz="1400" dirty="0">
              <a:solidFill>
                <a:srgbClr val="C00000"/>
              </a:solidFill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0"/>
          </p:nvPr>
        </p:nvSpPr>
        <p:spPr/>
      </p:sp>
      <p:sp>
        <p:nvSpPr>
          <p:cNvPr id="6" name="object 5"/>
          <p:cNvSpPr>
            <a:spLocks noGrp="1"/>
          </p:cNvSpPr>
          <p:nvPr>
            <p:ph type="pic" idx="1"/>
          </p:nvPr>
        </p:nvSpPr>
        <p:spPr>
          <a:xfrm>
            <a:off x="522054" y="857238"/>
            <a:ext cx="3764194" cy="2643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5244812" y="871925"/>
            <a:ext cx="3542030" cy="2628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3"/>
          <p:cNvGraphicFramePr>
            <a:graphicFrameLocks noGrp="1"/>
          </p:cNvGraphicFramePr>
          <p:nvPr/>
        </p:nvGraphicFramePr>
        <p:xfrm>
          <a:off x="642910" y="3988446"/>
          <a:ext cx="8286808" cy="164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3057"/>
                <a:gridCol w="3733751"/>
              </a:tblGrid>
              <a:tr h="154940">
                <a:tc>
                  <a:txBody>
                    <a:bodyPr/>
                    <a:lstStyle/>
                    <a:p>
                      <a:pPr marL="127000">
                        <a:lnSpc>
                          <a:spcPts val="1125"/>
                        </a:lnSpc>
                      </a:pPr>
                      <a:r>
                        <a:rPr sz="2000" i="1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A backup using a </a:t>
                      </a:r>
                      <a:r>
                        <a:rPr sz="2000" i="1" spc="-5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shared tape</a:t>
                      </a:r>
                      <a:r>
                        <a:rPr sz="2000" i="1" spc="-10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library</a:t>
                      </a:r>
                      <a:endParaRPr sz="2000">
                        <a:solidFill>
                          <a:srgbClr val="FF3399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5665">
                        <a:lnSpc>
                          <a:spcPts val="1125"/>
                        </a:lnSpc>
                      </a:pPr>
                      <a:r>
                        <a:rPr sz="2000" i="1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i="1" spc="-5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serverless </a:t>
                      </a:r>
                      <a:r>
                        <a:rPr sz="2000" i="1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backup</a:t>
                      </a:r>
                      <a:r>
                        <a:rPr sz="2000" i="1" spc="-20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FF3399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endParaRPr sz="2000">
                        <a:solidFill>
                          <a:srgbClr val="FF3399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object 4"/>
          <p:cNvSpPr txBox="1"/>
          <p:nvPr/>
        </p:nvSpPr>
        <p:spPr>
          <a:xfrm>
            <a:off x="1528148" y="142858"/>
            <a:ext cx="7615852" cy="3825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latin typeface="Arial"/>
                <a:cs typeface="Arial"/>
              </a:rPr>
              <a:t>T</a:t>
            </a:r>
            <a:r>
              <a:rPr sz="1400" b="1" spc="-140" dirty="0">
                <a:latin typeface="Arial"/>
                <a:cs typeface="Arial"/>
              </a:rPr>
              <a:t>HE </a:t>
            </a:r>
            <a:r>
              <a:rPr b="1" spc="-114" dirty="0">
                <a:latin typeface="Arial"/>
                <a:cs typeface="Arial"/>
              </a:rPr>
              <a:t>N</a:t>
            </a:r>
            <a:r>
              <a:rPr sz="1400" b="1" spc="-114" dirty="0">
                <a:latin typeface="Arial"/>
                <a:cs typeface="Arial"/>
              </a:rPr>
              <a:t>ETWORK </a:t>
            </a:r>
            <a:r>
              <a:rPr b="1" spc="-114" dirty="0">
                <a:latin typeface="Arial"/>
                <a:cs typeface="Arial"/>
              </a:rPr>
              <a:t>D</a:t>
            </a:r>
            <a:r>
              <a:rPr sz="1400" b="1" spc="-114" dirty="0">
                <a:latin typeface="Arial"/>
                <a:cs typeface="Arial"/>
              </a:rPr>
              <a:t>ATA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b="1" spc="-120" dirty="0">
                <a:latin typeface="Arial"/>
                <a:cs typeface="Arial"/>
              </a:rPr>
              <a:t>P</a:t>
            </a:r>
            <a:r>
              <a:rPr sz="1400" b="1" spc="-120" dirty="0">
                <a:latin typeface="Arial"/>
                <a:cs typeface="Arial"/>
              </a:rPr>
              <a:t>ATH</a:t>
            </a:r>
            <a:endParaRPr sz="1400">
              <a:latin typeface="Arial"/>
              <a:cs typeface="Arial"/>
            </a:endParaRPr>
          </a:p>
          <a:p>
            <a:pPr marL="241300" marR="5080" indent="-228600" algn="just">
              <a:lnSpc>
                <a:spcPct val="152300"/>
              </a:lnSpc>
              <a:spcBef>
                <a:spcPts val="585"/>
              </a:spcBef>
              <a:buFont typeface="Wingdings"/>
              <a:buChar char=""/>
              <a:tabLst>
                <a:tab pos="241300" algn="l"/>
              </a:tabLst>
            </a:pPr>
            <a:r>
              <a:rPr sz="1400" spc="-40" dirty="0">
                <a:latin typeface="Arial"/>
                <a:cs typeface="Arial"/>
              </a:rPr>
              <a:t>Centralization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85" dirty="0">
                <a:latin typeface="Arial"/>
                <a:cs typeface="Arial"/>
              </a:rPr>
              <a:t>a </a:t>
            </a:r>
            <a:r>
              <a:rPr sz="1400" spc="-45" dirty="0">
                <a:latin typeface="Arial"/>
                <a:cs typeface="Arial"/>
              </a:rPr>
              <a:t>data-management </a:t>
            </a:r>
            <a:r>
              <a:rPr sz="1400" spc="-65" dirty="0">
                <a:latin typeface="Arial"/>
                <a:cs typeface="Arial"/>
              </a:rPr>
              <a:t>process </a:t>
            </a:r>
            <a:r>
              <a:rPr sz="1400" spc="-70" dirty="0">
                <a:latin typeface="Arial"/>
                <a:cs typeface="Arial"/>
              </a:rPr>
              <a:t>such </a:t>
            </a:r>
            <a:r>
              <a:rPr sz="1400" spc="-110" dirty="0">
                <a:latin typeface="Arial"/>
                <a:cs typeface="Arial"/>
              </a:rPr>
              <a:t>as </a:t>
            </a:r>
            <a:r>
              <a:rPr sz="1400" spc="-55" dirty="0">
                <a:latin typeface="Arial"/>
                <a:cs typeface="Arial"/>
              </a:rPr>
              <a:t>backup and </a:t>
            </a:r>
            <a:r>
              <a:rPr sz="1400" spc="-40" dirty="0">
                <a:latin typeface="Arial"/>
                <a:cs typeface="Arial"/>
              </a:rPr>
              <a:t>recovery requires </a:t>
            </a:r>
            <a:r>
              <a:rPr sz="1400" spc="-85" dirty="0">
                <a:latin typeface="Arial"/>
                <a:cs typeface="Arial"/>
              </a:rPr>
              <a:t>a </a:t>
            </a:r>
            <a:r>
              <a:rPr sz="1400" spc="-25" dirty="0">
                <a:latin typeface="Arial"/>
                <a:cs typeface="Arial"/>
              </a:rPr>
              <a:t>robust </a:t>
            </a:r>
            <a:r>
              <a:rPr sz="1400" spc="-55" dirty="0">
                <a:latin typeface="Arial"/>
                <a:cs typeface="Arial"/>
              </a:rPr>
              <a:t>and  </a:t>
            </a:r>
            <a:r>
              <a:rPr sz="1400" spc="-45" dirty="0">
                <a:latin typeface="Arial"/>
                <a:cs typeface="Arial"/>
              </a:rPr>
              <a:t>available </a:t>
            </a:r>
            <a:r>
              <a:rPr sz="1400" spc="-20" dirty="0">
                <a:latin typeface="Arial"/>
                <a:cs typeface="Arial"/>
              </a:rPr>
              <a:t>network </a:t>
            </a:r>
            <a:r>
              <a:rPr sz="1400" spc="-35" dirty="0">
                <a:latin typeface="Arial"/>
                <a:cs typeface="Arial"/>
              </a:rPr>
              <a:t>data </a:t>
            </a:r>
            <a:r>
              <a:rPr sz="1400" spc="-25" dirty="0">
                <a:latin typeface="Arial"/>
                <a:cs typeface="Arial"/>
              </a:rPr>
              <a:t>path. </a:t>
            </a:r>
            <a:r>
              <a:rPr sz="1400" spc="-80" dirty="0">
                <a:latin typeface="Arial"/>
                <a:cs typeface="Arial"/>
              </a:rPr>
              <a:t>The </a:t>
            </a:r>
            <a:r>
              <a:rPr sz="1400" spc="-35" dirty="0">
                <a:latin typeface="Arial"/>
                <a:cs typeface="Arial"/>
              </a:rPr>
              <a:t>movement </a:t>
            </a:r>
            <a:r>
              <a:rPr sz="1400" spc="-55" dirty="0">
                <a:latin typeface="Arial"/>
                <a:cs typeface="Arial"/>
              </a:rPr>
              <a:t>and </a:t>
            </a:r>
            <a:r>
              <a:rPr sz="1400" spc="-50" dirty="0">
                <a:latin typeface="Arial"/>
                <a:cs typeface="Arial"/>
              </a:rPr>
              <a:t>management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0" dirty="0">
                <a:latin typeface="Arial"/>
                <a:cs typeface="Arial"/>
              </a:rPr>
              <a:t>hundreds </a:t>
            </a:r>
            <a:r>
              <a:rPr sz="1400" spc="-5" dirty="0">
                <a:latin typeface="Arial"/>
                <a:cs typeface="Arial"/>
              </a:rPr>
              <a:t>or </a:t>
            </a:r>
            <a:r>
              <a:rPr sz="1400" spc="-50" dirty="0">
                <a:latin typeface="Arial"/>
                <a:cs typeface="Arial"/>
              </a:rPr>
              <a:t>thousands </a:t>
            </a:r>
            <a:r>
              <a:rPr sz="1400" dirty="0">
                <a:latin typeface="Arial"/>
                <a:cs typeface="Arial"/>
              </a:rPr>
              <a:t>of  </a:t>
            </a:r>
            <a:r>
              <a:rPr sz="1400" spc="-55" dirty="0">
                <a:latin typeface="Arial"/>
                <a:cs typeface="Arial"/>
              </a:rPr>
              <a:t>megabytes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data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can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put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strain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even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best-designed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networks.</a:t>
            </a:r>
            <a:endParaRPr sz="1400">
              <a:latin typeface="Arial"/>
              <a:cs typeface="Arial"/>
            </a:endParaRPr>
          </a:p>
          <a:p>
            <a:pPr marL="241300" marR="5715" indent="-228600" algn="just">
              <a:lnSpc>
                <a:spcPts val="2030"/>
              </a:lnSpc>
              <a:spcBef>
                <a:spcPts val="170"/>
              </a:spcBef>
              <a:buFont typeface="Wingdings"/>
              <a:buChar char=""/>
              <a:tabLst>
                <a:tab pos="241300" algn="l"/>
              </a:tabLst>
            </a:pPr>
            <a:r>
              <a:rPr sz="1400" spc="-65" dirty="0">
                <a:latin typeface="Arial"/>
                <a:cs typeface="Arial"/>
              </a:rPr>
              <a:t>An </a:t>
            </a:r>
            <a:r>
              <a:rPr sz="1400" spc="-45" dirty="0">
                <a:latin typeface="Arial"/>
                <a:cs typeface="Arial"/>
              </a:rPr>
              <a:t>enterprise-class </a:t>
            </a:r>
            <a:r>
              <a:rPr sz="1400" spc="-55" dirty="0">
                <a:latin typeface="Arial"/>
                <a:cs typeface="Arial"/>
              </a:rPr>
              <a:t>backup </a:t>
            </a:r>
            <a:r>
              <a:rPr sz="1400" spc="-25" dirty="0">
                <a:latin typeface="Arial"/>
                <a:cs typeface="Arial"/>
              </a:rPr>
              <a:t>solution </a:t>
            </a:r>
            <a:r>
              <a:rPr sz="1400" spc="-70" dirty="0">
                <a:latin typeface="Arial"/>
                <a:cs typeface="Arial"/>
              </a:rPr>
              <a:t>can </a:t>
            </a:r>
            <a:r>
              <a:rPr sz="1400" spc="-15" dirty="0">
                <a:latin typeface="Arial"/>
                <a:cs typeface="Arial"/>
              </a:rPr>
              <a:t>distribute </a:t>
            </a:r>
            <a:r>
              <a:rPr sz="1400" spc="-55" dirty="0">
                <a:latin typeface="Arial"/>
                <a:cs typeface="Arial"/>
              </a:rPr>
              <a:t>backup </a:t>
            </a:r>
            <a:r>
              <a:rPr sz="1400" spc="-65" dirty="0">
                <a:latin typeface="Arial"/>
                <a:cs typeface="Arial"/>
              </a:rPr>
              <a:t>services </a:t>
            </a:r>
            <a:r>
              <a:rPr sz="1400" spc="-20" dirty="0">
                <a:latin typeface="Arial"/>
                <a:cs typeface="Arial"/>
              </a:rPr>
              <a:t>directly </a:t>
            </a:r>
            <a:r>
              <a:rPr sz="1400" spc="15" dirty="0">
                <a:latin typeface="Arial"/>
                <a:cs typeface="Arial"/>
              </a:rPr>
              <a:t>to </a:t>
            </a:r>
            <a:r>
              <a:rPr sz="1400" spc="-10" dirty="0">
                <a:latin typeface="Arial"/>
                <a:cs typeface="Arial"/>
              </a:rPr>
              <a:t>the </a:t>
            </a:r>
            <a:r>
              <a:rPr sz="1400" spc="-35" dirty="0">
                <a:latin typeface="Arial"/>
                <a:cs typeface="Arial"/>
              </a:rPr>
              <a:t>data </a:t>
            </a:r>
            <a:r>
              <a:rPr sz="1400" spc="-55" dirty="0">
                <a:latin typeface="Arial"/>
                <a:cs typeface="Arial"/>
              </a:rPr>
              <a:t>source, </a:t>
            </a:r>
            <a:r>
              <a:rPr sz="1400" spc="-25" dirty="0">
                <a:latin typeface="Arial"/>
                <a:cs typeface="Arial"/>
              </a:rPr>
              <a:t>while  </a:t>
            </a:r>
            <a:r>
              <a:rPr sz="1400" spc="-10" dirty="0">
                <a:latin typeface="Arial"/>
                <a:cs typeface="Arial"/>
              </a:rPr>
              <a:t>at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same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time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centralizing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administration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these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5">
                <a:latin typeface="Arial"/>
                <a:cs typeface="Arial"/>
              </a:rPr>
              <a:t>resources</a:t>
            </a:r>
            <a:r>
              <a:rPr sz="1400" spc="-55" smtClean="0">
                <a:latin typeface="Arial"/>
                <a:cs typeface="Arial"/>
              </a:rPr>
              <a:t>.</a:t>
            </a:r>
            <a:endParaRPr lang="en-IN" sz="1400" spc="-55" dirty="0" smtClean="0">
              <a:latin typeface="Arial"/>
              <a:cs typeface="Arial"/>
            </a:endParaRPr>
          </a:p>
          <a:p>
            <a:pPr marL="241300" marR="6985" indent="-228600">
              <a:lnSpc>
                <a:spcPct val="152700"/>
              </a:lnSpc>
              <a:spcBef>
                <a:spcPts val="10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spc="-60" dirty="0" smtClean="0">
                <a:cs typeface="Arial"/>
              </a:rPr>
              <a:t>We </a:t>
            </a:r>
            <a:r>
              <a:rPr lang="en-IN" sz="1400" spc="-70" dirty="0" smtClean="0">
                <a:cs typeface="Arial"/>
              </a:rPr>
              <a:t>can </a:t>
            </a:r>
            <a:r>
              <a:rPr lang="en-IN" sz="1400" spc="-25" dirty="0" smtClean="0">
                <a:cs typeface="Arial"/>
              </a:rPr>
              <a:t>install </a:t>
            </a:r>
            <a:r>
              <a:rPr lang="en-IN" sz="1400" spc="-85" dirty="0" smtClean="0">
                <a:cs typeface="Arial"/>
              </a:rPr>
              <a:t>a </a:t>
            </a:r>
            <a:r>
              <a:rPr lang="en-IN" sz="1400" spc="-20" dirty="0" smtClean="0">
                <a:cs typeface="Arial"/>
              </a:rPr>
              <a:t>network </a:t>
            </a:r>
            <a:r>
              <a:rPr lang="en-IN" sz="1400" spc="-25" dirty="0" smtClean="0">
                <a:cs typeface="Arial"/>
              </a:rPr>
              <a:t>path </a:t>
            </a:r>
            <a:r>
              <a:rPr lang="en-IN" sz="1400" spc="-40" dirty="0" smtClean="0">
                <a:cs typeface="Arial"/>
              </a:rPr>
              <a:t>dedicated </a:t>
            </a:r>
            <a:r>
              <a:rPr lang="en-IN" sz="1400" spc="15" dirty="0" smtClean="0">
                <a:cs typeface="Arial"/>
              </a:rPr>
              <a:t>to </a:t>
            </a:r>
            <a:r>
              <a:rPr lang="en-IN" sz="1400" spc="-10" dirty="0" smtClean="0">
                <a:cs typeface="Arial"/>
              </a:rPr>
              <a:t>the </a:t>
            </a:r>
            <a:r>
              <a:rPr lang="en-IN" sz="1400" spc="-50" dirty="0" smtClean="0">
                <a:cs typeface="Arial"/>
              </a:rPr>
              <a:t>management </a:t>
            </a:r>
            <a:r>
              <a:rPr lang="en-IN" sz="1400" spc="-55" dirty="0" smtClean="0">
                <a:cs typeface="Arial"/>
              </a:rPr>
              <a:t>and </a:t>
            </a:r>
            <a:r>
              <a:rPr lang="en-IN" sz="1400" spc="-35" dirty="0" smtClean="0">
                <a:cs typeface="Arial"/>
              </a:rPr>
              <a:t>movement </a:t>
            </a:r>
            <a:r>
              <a:rPr lang="en-IN" sz="1400" dirty="0" smtClean="0">
                <a:cs typeface="Arial"/>
              </a:rPr>
              <a:t>of </a:t>
            </a:r>
            <a:r>
              <a:rPr lang="en-IN" sz="1400" spc="-35" dirty="0" smtClean="0">
                <a:cs typeface="Arial"/>
              </a:rPr>
              <a:t>data. </a:t>
            </a:r>
            <a:r>
              <a:rPr lang="en-IN" sz="1400" spc="-75" dirty="0" smtClean="0">
                <a:cs typeface="Arial"/>
              </a:rPr>
              <a:t>This </a:t>
            </a:r>
            <a:r>
              <a:rPr lang="en-IN" sz="1400" spc="-35" dirty="0" smtClean="0">
                <a:cs typeface="Arial"/>
              </a:rPr>
              <a:t>data </a:t>
            </a:r>
            <a:r>
              <a:rPr lang="en-IN" sz="1400" spc="-25" dirty="0" smtClean="0">
                <a:cs typeface="Arial"/>
              </a:rPr>
              <a:t>path  </a:t>
            </a:r>
            <a:r>
              <a:rPr lang="en-IN" sz="1400" spc="-70" dirty="0" smtClean="0">
                <a:cs typeface="Arial"/>
              </a:rPr>
              <a:t>can </a:t>
            </a:r>
            <a:r>
              <a:rPr lang="en-IN" sz="1400" spc="-50" dirty="0" smtClean="0">
                <a:cs typeface="Arial"/>
              </a:rPr>
              <a:t>be </a:t>
            </a:r>
            <a:r>
              <a:rPr lang="en-IN" sz="1400" spc="-150" dirty="0" smtClean="0">
                <a:cs typeface="Arial"/>
              </a:rPr>
              <a:t>SCSI, </a:t>
            </a:r>
            <a:r>
              <a:rPr lang="en-IN" sz="1400" spc="-35" dirty="0" smtClean="0">
                <a:cs typeface="Arial"/>
              </a:rPr>
              <a:t>Ethernet, </a:t>
            </a:r>
            <a:r>
              <a:rPr lang="en-IN" sz="1400" spc="-65" dirty="0" smtClean="0">
                <a:cs typeface="Arial"/>
              </a:rPr>
              <a:t>ATM, </a:t>
            </a:r>
            <a:r>
              <a:rPr lang="en-IN" sz="1400" spc="-15" dirty="0" err="1" smtClean="0">
                <a:cs typeface="Arial"/>
              </a:rPr>
              <a:t>fiber</a:t>
            </a:r>
            <a:r>
              <a:rPr lang="en-IN" sz="1400" spc="-15" dirty="0" smtClean="0">
                <a:cs typeface="Arial"/>
              </a:rPr>
              <a:t> </a:t>
            </a:r>
            <a:r>
              <a:rPr lang="en-IN" sz="1400" spc="-20" dirty="0" smtClean="0">
                <a:cs typeface="Arial"/>
              </a:rPr>
              <a:t>distributed </a:t>
            </a:r>
            <a:r>
              <a:rPr lang="en-IN" sz="1400" spc="-40" dirty="0" smtClean="0">
                <a:cs typeface="Arial"/>
              </a:rPr>
              <a:t>data </a:t>
            </a:r>
            <a:r>
              <a:rPr lang="en-IN" sz="1400" spc="-25" dirty="0" smtClean="0">
                <a:cs typeface="Arial"/>
              </a:rPr>
              <a:t>interface </a:t>
            </a:r>
            <a:r>
              <a:rPr lang="en-IN" sz="1400" spc="-80" dirty="0" smtClean="0">
                <a:cs typeface="Arial"/>
              </a:rPr>
              <a:t>(FDDI), </a:t>
            </a:r>
            <a:r>
              <a:rPr lang="en-IN" sz="1400" spc="-10" dirty="0" smtClean="0">
                <a:cs typeface="Arial"/>
              </a:rPr>
              <a:t>or </a:t>
            </a:r>
            <a:r>
              <a:rPr lang="en-IN" sz="1400" spc="-15" dirty="0" err="1" smtClean="0">
                <a:cs typeface="Arial"/>
              </a:rPr>
              <a:t>fiber</a:t>
            </a:r>
            <a:r>
              <a:rPr lang="en-IN" sz="1400" spc="-110" dirty="0" smtClean="0">
                <a:cs typeface="Arial"/>
              </a:rPr>
              <a:t> </a:t>
            </a:r>
            <a:r>
              <a:rPr lang="en-IN" sz="1400" spc="-45" dirty="0" smtClean="0">
                <a:cs typeface="Arial"/>
              </a:rPr>
              <a:t>channel.</a:t>
            </a:r>
            <a:endParaRPr lang="en-IN" sz="1400" dirty="0" smtClean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spc="-55" dirty="0" smtClean="0">
                <a:cs typeface="Arial"/>
              </a:rPr>
              <a:t>Creating </a:t>
            </a:r>
            <a:r>
              <a:rPr lang="en-IN" sz="1400" spc="-85" dirty="0" smtClean="0">
                <a:cs typeface="Arial"/>
              </a:rPr>
              <a:t>a </a:t>
            </a:r>
            <a:r>
              <a:rPr lang="en-IN" sz="1400" spc="-40" dirty="0" smtClean="0">
                <a:cs typeface="Arial"/>
              </a:rPr>
              <a:t>dedicated data </a:t>
            </a:r>
            <a:r>
              <a:rPr lang="en-IN" sz="1400" spc="-25" dirty="0" smtClean="0">
                <a:cs typeface="Arial"/>
              </a:rPr>
              <a:t>path </a:t>
            </a:r>
            <a:r>
              <a:rPr lang="en-IN" sz="1400" spc="-55" dirty="0" smtClean="0">
                <a:cs typeface="Arial"/>
              </a:rPr>
              <a:t>is </a:t>
            </a:r>
            <a:r>
              <a:rPr lang="en-IN" sz="1400" spc="-15" dirty="0" smtClean="0">
                <a:cs typeface="Arial"/>
              </a:rPr>
              <a:t>the </a:t>
            </a:r>
            <a:r>
              <a:rPr lang="en-IN" sz="1400" spc="-45" dirty="0" smtClean="0">
                <a:cs typeface="Arial"/>
              </a:rPr>
              <a:t>beginning </a:t>
            </a:r>
            <a:r>
              <a:rPr lang="en-IN" sz="1400" dirty="0" smtClean="0">
                <a:cs typeface="Arial"/>
              </a:rPr>
              <a:t>of </a:t>
            </a:r>
            <a:r>
              <a:rPr lang="en-IN" sz="1400" spc="-85" dirty="0" smtClean="0">
                <a:cs typeface="Arial"/>
              </a:rPr>
              <a:t>a </a:t>
            </a:r>
            <a:r>
              <a:rPr lang="en-IN" sz="1400" spc="-50" dirty="0" smtClean="0">
                <a:cs typeface="Arial"/>
              </a:rPr>
              <a:t>storage </a:t>
            </a:r>
            <a:r>
              <a:rPr lang="en-IN" sz="1400" spc="-55" dirty="0" smtClean="0">
                <a:cs typeface="Arial"/>
              </a:rPr>
              <a:t>area </a:t>
            </a:r>
            <a:r>
              <a:rPr lang="en-IN" sz="1400" spc="-20" dirty="0" smtClean="0">
                <a:cs typeface="Arial"/>
              </a:rPr>
              <a:t>network</a:t>
            </a:r>
            <a:r>
              <a:rPr lang="en-IN" sz="1400" spc="-235" dirty="0" smtClean="0">
                <a:cs typeface="Arial"/>
              </a:rPr>
              <a:t> </a:t>
            </a:r>
            <a:r>
              <a:rPr lang="en-IN" sz="1400" spc="-90" dirty="0" smtClean="0">
                <a:cs typeface="Arial"/>
              </a:rPr>
              <a:t>(SAN).</a:t>
            </a:r>
            <a:endParaRPr lang="en-IN" sz="1400" dirty="0" smtClean="0">
              <a:cs typeface="Arial"/>
            </a:endParaRPr>
          </a:p>
          <a:p>
            <a:pPr marL="241300" marR="5080" indent="-228600">
              <a:lnSpc>
                <a:spcPct val="151800"/>
              </a:lnSpc>
              <a:spcBef>
                <a:spcPts val="1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spc="-140" dirty="0" smtClean="0">
                <a:cs typeface="Arial"/>
              </a:rPr>
              <a:t>SANs </a:t>
            </a:r>
            <a:r>
              <a:rPr lang="en-IN" sz="1400" spc="-45" dirty="0" smtClean="0">
                <a:cs typeface="Arial"/>
              </a:rPr>
              <a:t>are </a:t>
            </a:r>
            <a:r>
              <a:rPr lang="en-IN" sz="1400" spc="-40" dirty="0" smtClean="0">
                <a:cs typeface="Arial"/>
              </a:rPr>
              <a:t>quickly </a:t>
            </a:r>
            <a:r>
              <a:rPr lang="en-IN" sz="1400" spc="-30" dirty="0" smtClean="0">
                <a:cs typeface="Arial"/>
              </a:rPr>
              <a:t>dominating </a:t>
            </a:r>
            <a:r>
              <a:rPr lang="en-IN" sz="1400" spc="-10" dirty="0" smtClean="0">
                <a:cs typeface="Arial"/>
              </a:rPr>
              <a:t>the </a:t>
            </a:r>
            <a:r>
              <a:rPr lang="en-IN" sz="1400" spc="-55" dirty="0" smtClean="0">
                <a:cs typeface="Arial"/>
              </a:rPr>
              <a:t>backup </a:t>
            </a:r>
            <a:r>
              <a:rPr lang="en-IN" sz="1400" spc="-60" dirty="0" smtClean="0">
                <a:cs typeface="Arial"/>
              </a:rPr>
              <a:t>landscape, </a:t>
            </a:r>
            <a:r>
              <a:rPr lang="en-IN" sz="1400" spc="-55" dirty="0" smtClean="0">
                <a:cs typeface="Arial"/>
              </a:rPr>
              <a:t>and </a:t>
            </a:r>
            <a:r>
              <a:rPr lang="en-IN" sz="1400" spc="-35" dirty="0" smtClean="0">
                <a:cs typeface="Arial"/>
              </a:rPr>
              <a:t>applications </a:t>
            </a:r>
            <a:r>
              <a:rPr lang="en-IN" sz="1400" spc="-70" dirty="0" smtClean="0">
                <a:cs typeface="Arial"/>
              </a:rPr>
              <a:t>such </a:t>
            </a:r>
            <a:r>
              <a:rPr lang="en-IN" sz="1400" spc="-105" dirty="0" smtClean="0">
                <a:cs typeface="Arial"/>
              </a:rPr>
              <a:t>as </a:t>
            </a:r>
            <a:r>
              <a:rPr lang="en-IN" sz="1400" spc="-60" dirty="0" err="1" smtClean="0">
                <a:cs typeface="Arial"/>
              </a:rPr>
              <a:t>serverless</a:t>
            </a:r>
            <a:r>
              <a:rPr lang="en-IN" sz="1400" spc="-60" dirty="0" smtClean="0">
                <a:cs typeface="Arial"/>
              </a:rPr>
              <a:t> </a:t>
            </a:r>
            <a:r>
              <a:rPr lang="en-IN" sz="1400" spc="-55" dirty="0" smtClean="0">
                <a:cs typeface="Arial"/>
              </a:rPr>
              <a:t>and </a:t>
            </a:r>
            <a:r>
              <a:rPr lang="en-IN" sz="1400" spc="-85" dirty="0" smtClean="0">
                <a:cs typeface="Arial"/>
              </a:rPr>
              <a:t>LAN-less  </a:t>
            </a:r>
            <a:r>
              <a:rPr lang="en-IN" sz="1400" spc="-55" dirty="0" smtClean="0">
                <a:cs typeface="Arial"/>
              </a:rPr>
              <a:t>backup </a:t>
            </a:r>
            <a:r>
              <a:rPr lang="en-IN" sz="1400" dirty="0" smtClean="0">
                <a:cs typeface="Arial"/>
              </a:rPr>
              <a:t>will </a:t>
            </a:r>
            <a:r>
              <a:rPr lang="en-IN" sz="1400" spc="-30" dirty="0" smtClean="0">
                <a:cs typeface="Arial"/>
              </a:rPr>
              <a:t>continue </a:t>
            </a:r>
            <a:r>
              <a:rPr lang="en-IN" sz="1400" spc="15" dirty="0" smtClean="0">
                <a:cs typeface="Arial"/>
              </a:rPr>
              <a:t>to</a:t>
            </a:r>
            <a:r>
              <a:rPr lang="en-IN" sz="1400" spc="-229" dirty="0" smtClean="0">
                <a:cs typeface="Arial"/>
              </a:rPr>
              <a:t> </a:t>
            </a:r>
            <a:r>
              <a:rPr lang="en-IN" sz="1400" spc="-60" dirty="0" smtClean="0">
                <a:cs typeface="Arial"/>
              </a:rPr>
              <a:t>push </a:t>
            </a:r>
            <a:r>
              <a:rPr lang="en-IN" sz="1400" spc="-25" dirty="0" smtClean="0">
                <a:cs typeface="Arial"/>
              </a:rPr>
              <a:t>this </a:t>
            </a:r>
            <a:r>
              <a:rPr lang="en-IN" sz="1400" spc="-50" dirty="0" smtClean="0">
                <a:cs typeface="Arial"/>
              </a:rPr>
              <a:t>emerging </a:t>
            </a:r>
            <a:r>
              <a:rPr lang="en-IN" sz="1400" spc="-40" dirty="0" smtClean="0">
                <a:cs typeface="Arial"/>
              </a:rPr>
              <a:t>technology </a:t>
            </a:r>
            <a:r>
              <a:rPr lang="en-IN" sz="1400" spc="-20" dirty="0" smtClean="0">
                <a:cs typeface="Arial"/>
              </a:rPr>
              <a:t>forward.</a:t>
            </a:r>
            <a:endParaRPr lang="en-IN" sz="1400" dirty="0" smtClean="0"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400" spc="-55" dirty="0" smtClean="0">
                <a:cs typeface="Arial"/>
              </a:rPr>
              <a:t>Above </a:t>
            </a:r>
            <a:r>
              <a:rPr lang="en-IN" sz="1400" spc="-60" dirty="0" smtClean="0">
                <a:cs typeface="Arial"/>
              </a:rPr>
              <a:t>Figure </a:t>
            </a:r>
            <a:r>
              <a:rPr lang="en-IN" sz="1400" spc="-65" dirty="0" smtClean="0">
                <a:cs typeface="Arial"/>
              </a:rPr>
              <a:t>shows </a:t>
            </a:r>
            <a:r>
              <a:rPr lang="en-IN" sz="1400" spc="-60" dirty="0" smtClean="0">
                <a:cs typeface="Arial"/>
              </a:rPr>
              <a:t>an </a:t>
            </a:r>
            <a:r>
              <a:rPr lang="en-IN" sz="1400" spc="-55" dirty="0" smtClean="0">
                <a:cs typeface="Arial"/>
              </a:rPr>
              <a:t>example </a:t>
            </a:r>
            <a:r>
              <a:rPr lang="en-IN" sz="1400" dirty="0" smtClean="0">
                <a:cs typeface="Arial"/>
              </a:rPr>
              <a:t>of </a:t>
            </a:r>
            <a:r>
              <a:rPr lang="en-IN" sz="1400" spc="-85" dirty="0" smtClean="0">
                <a:cs typeface="Arial"/>
              </a:rPr>
              <a:t>a </a:t>
            </a:r>
            <a:r>
              <a:rPr lang="en-IN" sz="1400" spc="-40" dirty="0" smtClean="0">
                <a:cs typeface="Arial"/>
              </a:rPr>
              <a:t>dedicated </a:t>
            </a:r>
            <a:r>
              <a:rPr lang="en-IN" sz="1400" spc="-140" dirty="0" smtClean="0">
                <a:cs typeface="Arial"/>
              </a:rPr>
              <a:t>SAN</a:t>
            </a:r>
            <a:r>
              <a:rPr lang="en-IN" sz="1400" spc="-145" dirty="0" smtClean="0">
                <a:cs typeface="Arial"/>
              </a:rPr>
              <a:t> </a:t>
            </a:r>
            <a:r>
              <a:rPr lang="en-IN" sz="1400" spc="-30" dirty="0" smtClean="0">
                <a:cs typeface="Arial"/>
              </a:rPr>
              <a:t>topology</a:t>
            </a:r>
            <a:r>
              <a:rPr lang="en-IN" sz="1400" spc="-30" dirty="0" smtClean="0"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object 4"/>
          <p:cNvSpPr/>
          <p:nvPr/>
        </p:nvSpPr>
        <p:spPr>
          <a:xfrm>
            <a:off x="261937" y="1586991"/>
            <a:ext cx="4029075" cy="1890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5482300" y="943938"/>
            <a:ext cx="3018790" cy="3128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3"/>
          <p:cNvGraphicFramePr>
            <a:graphicFrameLocks noGrp="1"/>
          </p:cNvGraphicFramePr>
          <p:nvPr/>
        </p:nvGraphicFramePr>
        <p:xfrm>
          <a:off x="0" y="4302913"/>
          <a:ext cx="9144000" cy="15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1752"/>
                <a:gridCol w="4662248"/>
              </a:tblGrid>
              <a:tr h="154940">
                <a:tc>
                  <a:txBody>
                    <a:bodyPr/>
                    <a:lstStyle/>
                    <a:p>
                      <a:pPr marL="127000">
                        <a:lnSpc>
                          <a:spcPts val="1125"/>
                        </a:lnSpc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LAN-less back-up using </a:t>
                      </a:r>
                      <a:r>
                        <a:rPr sz="1600" i="1" dirty="0">
                          <a:latin typeface="Times New Roman"/>
                          <a:cs typeface="Times New Roman"/>
                        </a:rPr>
                        <a:t>remote tape</a:t>
                      </a:r>
                      <a:r>
                        <a:rPr sz="16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server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1125"/>
                        </a:lnSpc>
                      </a:pPr>
                      <a:r>
                        <a:rPr sz="1600" i="1" dirty="0">
                          <a:latin typeface="Times New Roman"/>
                          <a:cs typeface="Times New Roman"/>
                        </a:rPr>
                        <a:t>A storage </a:t>
                      </a:r>
                      <a:r>
                        <a:rPr sz="1600" i="1" spc="-5" dirty="0">
                          <a:latin typeface="Times New Roman"/>
                          <a:cs typeface="Times New Roman"/>
                        </a:rPr>
                        <a:t>are network using serverless</a:t>
                      </a:r>
                      <a:r>
                        <a:rPr sz="1600" i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dirty="0">
                          <a:latin typeface="Times New Roman"/>
                          <a:cs typeface="Times New Roman"/>
                        </a:rPr>
                        <a:t>back-up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-32" y="-18"/>
            <a:ext cx="9144032" cy="501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200" b="1" spc="-140" dirty="0" smtClean="0">
                <a:cs typeface="Arial"/>
              </a:rPr>
              <a:t>T</a:t>
            </a:r>
            <a:r>
              <a:rPr lang="en-IN" sz="1050" b="1" spc="-140" dirty="0" smtClean="0">
                <a:cs typeface="Arial"/>
              </a:rPr>
              <a:t>HE </a:t>
            </a:r>
            <a:r>
              <a:rPr lang="en-IN" sz="1200" b="1" spc="-130" dirty="0" smtClean="0">
                <a:cs typeface="Arial"/>
              </a:rPr>
              <a:t>B</a:t>
            </a:r>
            <a:r>
              <a:rPr lang="en-IN" sz="1050" b="1" spc="-130" dirty="0" smtClean="0">
                <a:cs typeface="Arial"/>
              </a:rPr>
              <a:t>ACK</a:t>
            </a:r>
            <a:r>
              <a:rPr lang="en-IN" sz="1200" b="1" spc="-130" dirty="0" smtClean="0">
                <a:cs typeface="Arial"/>
              </a:rPr>
              <a:t>-</a:t>
            </a:r>
            <a:r>
              <a:rPr lang="en-IN" sz="1050" b="1" spc="-130" dirty="0" smtClean="0">
                <a:cs typeface="Arial"/>
              </a:rPr>
              <a:t>UP</a:t>
            </a:r>
            <a:r>
              <a:rPr lang="en-IN" sz="1050" b="1" spc="-40" dirty="0" smtClean="0">
                <a:cs typeface="Arial"/>
              </a:rPr>
              <a:t> </a:t>
            </a:r>
            <a:r>
              <a:rPr lang="en-IN" sz="1200" b="1" spc="-50" dirty="0" smtClean="0">
                <a:cs typeface="Arial"/>
              </a:rPr>
              <a:t>W</a:t>
            </a:r>
            <a:r>
              <a:rPr lang="en-IN" sz="1050" b="1" spc="-50" dirty="0" smtClean="0">
                <a:cs typeface="Arial"/>
              </a:rPr>
              <a:t>INDOW</a:t>
            </a:r>
            <a:endParaRPr lang="en-IN" sz="105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05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"/>
              <a:tabLst>
                <a:tab pos="241300" algn="l"/>
              </a:tabLst>
            </a:pPr>
            <a:r>
              <a:rPr lang="en-IN" sz="1050" spc="-95" dirty="0" smtClean="0">
                <a:cs typeface="Arial"/>
              </a:rPr>
              <a:t>A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55" dirty="0" smtClean="0">
                <a:cs typeface="Arial"/>
              </a:rPr>
              <a:t>backup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window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defines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how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50" dirty="0" smtClean="0">
                <a:cs typeface="Arial"/>
              </a:rPr>
              <a:t>much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10" dirty="0" smtClean="0">
                <a:cs typeface="Arial"/>
              </a:rPr>
              <a:t>time</a:t>
            </a:r>
            <a:r>
              <a:rPr lang="en-IN" sz="1050" spc="-55" dirty="0" smtClean="0">
                <a:cs typeface="Arial"/>
              </a:rPr>
              <a:t> is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available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10" dirty="0" smtClean="0">
                <a:cs typeface="Arial"/>
              </a:rPr>
              <a:t>to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70" dirty="0" smtClean="0">
                <a:cs typeface="Arial"/>
              </a:rPr>
              <a:t>back </a:t>
            </a:r>
            <a:r>
              <a:rPr lang="en-IN" sz="1050" spc="-35" dirty="0" smtClean="0">
                <a:cs typeface="Arial"/>
              </a:rPr>
              <a:t>up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15" dirty="0" smtClean="0">
                <a:cs typeface="Arial"/>
              </a:rPr>
              <a:t>the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network.</a:t>
            </a:r>
            <a:endParaRPr lang="en-IN" sz="1050" dirty="0" smtClean="0">
              <a:cs typeface="Arial"/>
            </a:endParaRPr>
          </a:p>
          <a:p>
            <a:pPr marL="241300" marR="368935" indent="-228600">
              <a:lnSpc>
                <a:spcPct val="117500"/>
              </a:lnSpc>
              <a:spcBef>
                <a:spcPts val="98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50" spc="-20" dirty="0" smtClean="0">
                <a:cs typeface="Arial"/>
              </a:rPr>
              <a:t>Most </a:t>
            </a:r>
            <a:r>
              <a:rPr lang="en-IN" sz="1050" spc="-60" dirty="0" smtClean="0">
                <a:cs typeface="Arial"/>
              </a:rPr>
              <a:t>companies </a:t>
            </a:r>
            <a:r>
              <a:rPr lang="en-IN" sz="1050" spc="-50" dirty="0" smtClean="0">
                <a:cs typeface="Arial"/>
              </a:rPr>
              <a:t>are </a:t>
            </a:r>
            <a:r>
              <a:rPr lang="en-IN" sz="1050" spc="-60" dirty="0" smtClean="0">
                <a:cs typeface="Arial"/>
              </a:rPr>
              <a:t>managing </a:t>
            </a:r>
            <a:r>
              <a:rPr lang="en-IN" sz="1050" dirty="0" smtClean="0">
                <a:cs typeface="Arial"/>
              </a:rPr>
              <a:t>too </a:t>
            </a:r>
            <a:r>
              <a:rPr lang="en-IN" sz="1050" spc="-50" dirty="0" smtClean="0">
                <a:cs typeface="Arial"/>
              </a:rPr>
              <a:t>much </a:t>
            </a:r>
            <a:r>
              <a:rPr lang="en-IN" sz="1050" spc="-40" dirty="0" smtClean="0">
                <a:cs typeface="Arial"/>
              </a:rPr>
              <a:t>data </a:t>
            </a:r>
            <a:r>
              <a:rPr lang="en-IN" sz="1050" spc="10" dirty="0" smtClean="0">
                <a:cs typeface="Arial"/>
              </a:rPr>
              <a:t>to</a:t>
            </a:r>
            <a:r>
              <a:rPr lang="en-IN" sz="1050" spc="-195" dirty="0" smtClean="0">
                <a:cs typeface="Arial"/>
              </a:rPr>
              <a:t> </a:t>
            </a:r>
            <a:r>
              <a:rPr lang="en-IN" sz="1050" spc="-35" dirty="0" smtClean="0">
                <a:cs typeface="Arial"/>
              </a:rPr>
              <a:t>complete </a:t>
            </a:r>
            <a:r>
              <a:rPr lang="en-IN" sz="1050" spc="-60" dirty="0" smtClean="0">
                <a:cs typeface="Arial"/>
              </a:rPr>
              <a:t>backup </a:t>
            </a:r>
            <a:r>
              <a:rPr lang="en-IN" sz="1050" spc="-30" dirty="0" smtClean="0">
                <a:cs typeface="Arial"/>
              </a:rPr>
              <a:t>during </a:t>
            </a:r>
            <a:r>
              <a:rPr lang="en-IN" sz="1050" spc="-45" dirty="0" smtClean="0">
                <a:cs typeface="Arial"/>
              </a:rPr>
              <a:t>these </a:t>
            </a:r>
            <a:r>
              <a:rPr lang="en-IN" sz="1050" spc="-40" dirty="0" smtClean="0">
                <a:cs typeface="Arial"/>
              </a:rPr>
              <a:t>ever-shrinking  </a:t>
            </a:r>
            <a:r>
              <a:rPr lang="en-IN" sz="1050" spc="-55" dirty="0" smtClean="0">
                <a:cs typeface="Arial"/>
              </a:rPr>
              <a:t>backup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35" dirty="0" smtClean="0">
                <a:cs typeface="Arial"/>
              </a:rPr>
              <a:t>windows</a:t>
            </a:r>
            <a:endParaRPr lang="en-IN" sz="1050" dirty="0" smtClean="0">
              <a:cs typeface="Arial"/>
            </a:endParaRPr>
          </a:p>
          <a:p>
            <a:pPr marL="241300" marR="217170" indent="-228600">
              <a:lnSpc>
                <a:spcPct val="118200"/>
              </a:lnSpc>
              <a:spcBef>
                <a:spcPts val="969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IN" sz="1050" spc="-80" dirty="0" smtClean="0">
                <a:cs typeface="Arial"/>
              </a:rPr>
              <a:t>The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backup-software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community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85" dirty="0" smtClean="0">
                <a:cs typeface="Arial"/>
              </a:rPr>
              <a:t>has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developed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85" dirty="0" smtClean="0">
                <a:cs typeface="Arial"/>
              </a:rPr>
              <a:t>a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50" dirty="0" smtClean="0">
                <a:cs typeface="Arial"/>
              </a:rPr>
              <a:t>way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10" dirty="0" smtClean="0">
                <a:cs typeface="Arial"/>
              </a:rPr>
              <a:t>to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overcome</a:t>
            </a:r>
            <a:r>
              <a:rPr lang="en-IN" sz="1050" spc="-50" dirty="0" smtClean="0">
                <a:cs typeface="Arial"/>
              </a:rPr>
              <a:t> </a:t>
            </a:r>
            <a:r>
              <a:rPr lang="en-IN" sz="1050" spc="-15" dirty="0" smtClean="0">
                <a:cs typeface="Arial"/>
              </a:rPr>
              <a:t>the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element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dirty="0" smtClean="0">
                <a:cs typeface="Arial"/>
              </a:rPr>
              <a:t>of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10" dirty="0" smtClean="0">
                <a:cs typeface="Arial"/>
              </a:rPr>
              <a:t>time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by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60" dirty="0" smtClean="0">
                <a:cs typeface="Arial"/>
              </a:rPr>
              <a:t>using  </a:t>
            </a:r>
            <a:r>
              <a:rPr lang="en-IN" sz="1050" spc="-30" dirty="0" smtClean="0">
                <a:cs typeface="Arial"/>
              </a:rPr>
              <a:t>incremental </a:t>
            </a:r>
            <a:r>
              <a:rPr lang="en-IN" sz="1050" spc="-55" dirty="0" smtClean="0">
                <a:cs typeface="Arial"/>
              </a:rPr>
              <a:t>backup, </a:t>
            </a:r>
            <a:r>
              <a:rPr lang="en-IN" sz="1050" spc="-40" dirty="0" smtClean="0">
                <a:cs typeface="Arial"/>
              </a:rPr>
              <a:t>block-level </a:t>
            </a:r>
            <a:r>
              <a:rPr lang="en-IN" sz="1050" spc="-55" dirty="0" smtClean="0">
                <a:cs typeface="Arial"/>
              </a:rPr>
              <a:t>backup, </a:t>
            </a:r>
            <a:r>
              <a:rPr lang="en-IN" sz="1050" spc="-60" dirty="0" smtClean="0">
                <a:cs typeface="Arial"/>
              </a:rPr>
              <a:t>image </a:t>
            </a:r>
            <a:r>
              <a:rPr lang="en-IN" sz="1050" spc="-65" dirty="0" smtClean="0">
                <a:cs typeface="Arial"/>
              </a:rPr>
              <a:t>backups, </a:t>
            </a:r>
            <a:r>
              <a:rPr lang="en-IN" sz="1050" spc="-50" dirty="0" smtClean="0">
                <a:cs typeface="Arial"/>
              </a:rPr>
              <a:t>and </a:t>
            </a:r>
            <a:r>
              <a:rPr lang="en-IN" sz="1050" spc="-40" dirty="0" smtClean="0">
                <a:cs typeface="Arial"/>
              </a:rPr>
              <a:t>data</a:t>
            </a:r>
            <a:r>
              <a:rPr lang="en-IN" sz="1050" spc="-120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archiving.</a:t>
            </a:r>
            <a:endParaRPr lang="en-IN" sz="105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050" b="1" spc="-65" dirty="0" smtClean="0">
                <a:cs typeface="Arial"/>
              </a:rPr>
              <a:t>Incremental</a:t>
            </a:r>
            <a:r>
              <a:rPr lang="en-IN" sz="1050" b="1" spc="-70" dirty="0" smtClean="0">
                <a:cs typeface="Arial"/>
              </a:rPr>
              <a:t> </a:t>
            </a:r>
            <a:r>
              <a:rPr lang="en-IN" sz="1050" b="1" spc="-110" dirty="0" smtClean="0">
                <a:cs typeface="Arial"/>
              </a:rPr>
              <a:t>Backup</a:t>
            </a:r>
            <a:endParaRPr lang="en-IN" sz="1050" dirty="0" smtClean="0">
              <a:cs typeface="Arial"/>
            </a:endParaRPr>
          </a:p>
          <a:p>
            <a:pPr marL="12700" marR="5080" algn="just">
              <a:lnSpc>
                <a:spcPct val="117300"/>
              </a:lnSpc>
              <a:spcBef>
                <a:spcPts val="985"/>
              </a:spcBef>
            </a:pPr>
            <a:r>
              <a:rPr lang="en-IN" sz="1050" spc="-35" dirty="0" smtClean="0">
                <a:cs typeface="Arial"/>
              </a:rPr>
              <a:t>Incremental </a:t>
            </a:r>
            <a:r>
              <a:rPr lang="en-IN" sz="1050" spc="-65" dirty="0" smtClean="0">
                <a:cs typeface="Arial"/>
              </a:rPr>
              <a:t>backups </a:t>
            </a:r>
            <a:r>
              <a:rPr lang="en-IN" sz="1050" spc="-30" dirty="0" smtClean="0">
                <a:cs typeface="Arial"/>
              </a:rPr>
              <a:t>only </a:t>
            </a:r>
            <a:r>
              <a:rPr lang="en-IN" sz="1050" spc="-25" dirty="0" smtClean="0">
                <a:cs typeface="Arial"/>
              </a:rPr>
              <a:t>transfer </a:t>
            </a:r>
            <a:r>
              <a:rPr lang="en-IN" sz="1050" spc="-35" dirty="0" smtClean="0">
                <a:cs typeface="Arial"/>
              </a:rPr>
              <a:t>data </a:t>
            </a:r>
            <a:r>
              <a:rPr lang="en-IN" sz="1050" spc="-5" dirty="0" smtClean="0">
                <a:cs typeface="Arial"/>
              </a:rPr>
              <a:t>that </a:t>
            </a:r>
            <a:r>
              <a:rPr lang="en-IN" sz="1050" spc="-80" dirty="0" smtClean="0">
                <a:cs typeface="Arial"/>
              </a:rPr>
              <a:t>has </a:t>
            </a:r>
            <a:r>
              <a:rPr lang="en-IN" sz="1050" spc="-65" dirty="0" smtClean="0">
                <a:cs typeface="Arial"/>
              </a:rPr>
              <a:t>changed since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35" dirty="0" smtClean="0">
                <a:cs typeface="Arial"/>
              </a:rPr>
              <a:t>last </a:t>
            </a:r>
            <a:r>
              <a:rPr lang="en-IN" sz="1050" spc="-55" dirty="0" smtClean="0">
                <a:cs typeface="Arial"/>
              </a:rPr>
              <a:t>backup. </a:t>
            </a:r>
            <a:r>
              <a:rPr lang="en-IN" sz="1050" spc="-85" dirty="0" smtClean="0">
                <a:cs typeface="Arial"/>
              </a:rPr>
              <a:t>On </a:t>
            </a:r>
            <a:r>
              <a:rPr lang="en-IN" sz="1050" spc="-60" dirty="0" smtClean="0">
                <a:cs typeface="Arial"/>
              </a:rPr>
              <a:t>average, </a:t>
            </a:r>
            <a:r>
              <a:rPr lang="en-IN" sz="1050" spc="-45" dirty="0" smtClean="0">
                <a:cs typeface="Arial"/>
              </a:rPr>
              <a:t>no </a:t>
            </a:r>
            <a:r>
              <a:rPr lang="en-IN" sz="1050" spc="-35" dirty="0" smtClean="0">
                <a:cs typeface="Arial"/>
              </a:rPr>
              <a:t>more  </a:t>
            </a:r>
            <a:r>
              <a:rPr lang="en-IN" sz="1050" spc="-25" dirty="0" smtClean="0">
                <a:cs typeface="Arial"/>
              </a:rPr>
              <a:t>than </a:t>
            </a:r>
            <a:r>
              <a:rPr lang="en-IN" sz="1050" spc="-130" dirty="0" smtClean="0">
                <a:cs typeface="Arial"/>
              </a:rPr>
              <a:t>5%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35" dirty="0" smtClean="0">
                <a:cs typeface="Arial"/>
              </a:rPr>
              <a:t>data </a:t>
            </a:r>
            <a:r>
              <a:rPr lang="en-IN" sz="1050" spc="-15" dirty="0" smtClean="0">
                <a:cs typeface="Arial"/>
              </a:rPr>
              <a:t>in </a:t>
            </a:r>
            <a:r>
              <a:rPr lang="en-IN" sz="1050" spc="-85" dirty="0" smtClean="0">
                <a:cs typeface="Arial"/>
              </a:rPr>
              <a:t>a </a:t>
            </a:r>
            <a:r>
              <a:rPr lang="en-IN" sz="1050" spc="-10" dirty="0" smtClean="0">
                <a:cs typeface="Arial"/>
              </a:rPr>
              <a:t>file </a:t>
            </a:r>
            <a:r>
              <a:rPr lang="en-IN" sz="1050" spc="-50" dirty="0" smtClean="0">
                <a:cs typeface="Arial"/>
              </a:rPr>
              <a:t>server </a:t>
            </a:r>
            <a:r>
              <a:rPr lang="en-IN" sz="1050" spc="-75" dirty="0" smtClean="0">
                <a:cs typeface="Arial"/>
              </a:rPr>
              <a:t>changes </a:t>
            </a:r>
            <a:r>
              <a:rPr lang="en-IN" sz="1050" spc="-35" dirty="0" smtClean="0">
                <a:cs typeface="Arial"/>
              </a:rPr>
              <a:t>daily. </a:t>
            </a:r>
            <a:r>
              <a:rPr lang="en-IN" sz="1050" spc="-55" dirty="0" smtClean="0">
                <a:cs typeface="Arial"/>
              </a:rPr>
              <a:t>That </a:t>
            </a:r>
            <a:r>
              <a:rPr lang="en-IN" sz="1050" spc="-70" dirty="0" smtClean="0">
                <a:cs typeface="Arial"/>
              </a:rPr>
              <a:t>means </a:t>
            </a:r>
            <a:r>
              <a:rPr lang="en-IN" sz="1050" spc="-60" dirty="0" smtClean="0">
                <a:cs typeface="Arial"/>
              </a:rPr>
              <a:t>an </a:t>
            </a:r>
            <a:r>
              <a:rPr lang="en-IN" sz="1050" spc="-30" dirty="0" smtClean="0">
                <a:cs typeface="Arial"/>
              </a:rPr>
              <a:t>incremental </a:t>
            </a:r>
            <a:r>
              <a:rPr lang="en-IN" sz="1050" spc="-55" dirty="0" smtClean="0">
                <a:cs typeface="Arial"/>
              </a:rPr>
              <a:t>backup may </a:t>
            </a:r>
            <a:r>
              <a:rPr lang="en-IN" sz="1050" spc="-25" dirty="0" smtClean="0">
                <a:cs typeface="Arial"/>
              </a:rPr>
              <a:t>only require </a:t>
            </a:r>
            <a:r>
              <a:rPr lang="en-IN" sz="1050" spc="-125" dirty="0" smtClean="0">
                <a:cs typeface="Arial"/>
              </a:rPr>
              <a:t>5% </a:t>
            </a:r>
            <a:r>
              <a:rPr lang="en-IN" sz="1050" spc="-5" dirty="0" smtClean="0">
                <a:cs typeface="Arial"/>
              </a:rPr>
              <a:t>of  </a:t>
            </a:r>
            <a:r>
              <a:rPr lang="en-IN" sz="1050" spc="-10" dirty="0" smtClean="0">
                <a:cs typeface="Arial"/>
              </a:rPr>
              <a:t>the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10" dirty="0" smtClean="0">
                <a:cs typeface="Arial"/>
              </a:rPr>
              <a:t>time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25" dirty="0" smtClean="0">
                <a:cs typeface="Arial"/>
              </a:rPr>
              <a:t>it</a:t>
            </a:r>
            <a:r>
              <a:rPr lang="en-IN" sz="1050" spc="-55" dirty="0" smtClean="0">
                <a:cs typeface="Arial"/>
              </a:rPr>
              <a:t> takes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15" dirty="0" smtClean="0">
                <a:cs typeface="Arial"/>
              </a:rPr>
              <a:t>to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70" dirty="0" smtClean="0">
                <a:cs typeface="Arial"/>
              </a:rPr>
              <a:t>back </a:t>
            </a:r>
            <a:r>
              <a:rPr lang="en-IN" sz="1050" spc="-35" dirty="0" smtClean="0">
                <a:cs typeface="Arial"/>
              </a:rPr>
              <a:t>up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15" dirty="0" smtClean="0">
                <a:cs typeface="Arial"/>
              </a:rPr>
              <a:t>the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15" dirty="0" smtClean="0">
                <a:cs typeface="Arial"/>
              </a:rPr>
              <a:t>entire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15" dirty="0" smtClean="0">
                <a:cs typeface="Arial"/>
              </a:rPr>
              <a:t>file</a:t>
            </a:r>
            <a:r>
              <a:rPr lang="en-IN" sz="1050" spc="-55" dirty="0" smtClean="0">
                <a:cs typeface="Arial"/>
              </a:rPr>
              <a:t> system</a:t>
            </a:r>
            <a:r>
              <a:rPr lang="en-IN" sz="1050" spc="-55" dirty="0" smtClean="0"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50" b="1" spc="-95" dirty="0" smtClean="0">
                <a:cs typeface="Arial"/>
              </a:rPr>
              <a:t>Block-Level </a:t>
            </a:r>
            <a:r>
              <a:rPr lang="en-IN" sz="1050" b="1" spc="-65" dirty="0" smtClean="0">
                <a:cs typeface="Arial"/>
              </a:rPr>
              <a:t>Incremental</a:t>
            </a:r>
            <a:r>
              <a:rPr lang="en-IN" sz="1050" b="1" spc="-40" dirty="0" smtClean="0">
                <a:cs typeface="Arial"/>
              </a:rPr>
              <a:t> </a:t>
            </a:r>
            <a:r>
              <a:rPr lang="en-IN" sz="1050" b="1" spc="-110" dirty="0" smtClean="0">
                <a:cs typeface="Arial"/>
              </a:rPr>
              <a:t>Backup</a:t>
            </a:r>
            <a:endParaRPr lang="en-IN" sz="1050" dirty="0" smtClean="0">
              <a:cs typeface="Arial"/>
            </a:endParaRPr>
          </a:p>
          <a:p>
            <a:pPr marL="12700" marR="7620">
              <a:lnSpc>
                <a:spcPct val="153600"/>
              </a:lnSpc>
              <a:spcBef>
                <a:spcPts val="975"/>
              </a:spcBef>
            </a:pPr>
            <a:r>
              <a:rPr lang="en-IN" sz="1050" spc="-50" dirty="0" smtClean="0">
                <a:cs typeface="Arial"/>
              </a:rPr>
              <a:t>Rather </a:t>
            </a:r>
            <a:r>
              <a:rPr lang="en-IN" sz="1050" spc="-25" dirty="0" smtClean="0">
                <a:cs typeface="Arial"/>
              </a:rPr>
              <a:t>than </a:t>
            </a:r>
            <a:r>
              <a:rPr lang="en-IN" sz="1050" spc="-55" dirty="0" smtClean="0">
                <a:cs typeface="Arial"/>
              </a:rPr>
              <a:t>backing </a:t>
            </a:r>
            <a:r>
              <a:rPr lang="en-IN" sz="1050" spc="-35" dirty="0" smtClean="0">
                <a:cs typeface="Arial"/>
              </a:rPr>
              <a:t>up </a:t>
            </a:r>
            <a:r>
              <a:rPr lang="en-IN" sz="1050" spc="-15" dirty="0" smtClean="0">
                <a:cs typeface="Arial"/>
              </a:rPr>
              <a:t>entire </a:t>
            </a:r>
            <a:r>
              <a:rPr lang="en-IN" sz="1050" spc="-30" dirty="0" smtClean="0">
                <a:cs typeface="Arial"/>
              </a:rPr>
              <a:t>files </a:t>
            </a:r>
            <a:r>
              <a:rPr lang="en-IN" sz="1050" dirty="0" smtClean="0">
                <a:cs typeface="Arial"/>
              </a:rPr>
              <a:t>that </a:t>
            </a:r>
            <a:r>
              <a:rPr lang="en-IN" sz="1050" spc="-65" dirty="0" smtClean="0">
                <a:cs typeface="Arial"/>
              </a:rPr>
              <a:t>have </a:t>
            </a:r>
            <a:r>
              <a:rPr lang="en-IN" sz="1050" spc="-55" dirty="0" smtClean="0">
                <a:cs typeface="Arial"/>
              </a:rPr>
              <a:t>been </a:t>
            </a:r>
            <a:r>
              <a:rPr lang="en-IN" sz="1050" spc="-20" dirty="0" smtClean="0">
                <a:cs typeface="Arial"/>
              </a:rPr>
              <a:t>modified </a:t>
            </a:r>
            <a:r>
              <a:rPr lang="en-IN" sz="1050" spc="-65" dirty="0" smtClean="0">
                <a:cs typeface="Arial"/>
              </a:rPr>
              <a:t>since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40" dirty="0" smtClean="0">
                <a:cs typeface="Arial"/>
              </a:rPr>
              <a:t>last </a:t>
            </a:r>
            <a:r>
              <a:rPr lang="en-IN" sz="1050" spc="-55" dirty="0" smtClean="0">
                <a:cs typeface="Arial"/>
              </a:rPr>
              <a:t>backup, </a:t>
            </a:r>
            <a:r>
              <a:rPr lang="en-IN" sz="1050" spc="-30" dirty="0" smtClean="0">
                <a:cs typeface="Arial"/>
              </a:rPr>
              <a:t>only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55" dirty="0" smtClean="0">
                <a:cs typeface="Arial"/>
              </a:rPr>
              <a:t>blocks </a:t>
            </a:r>
            <a:r>
              <a:rPr lang="en-IN" sz="1050" spc="-5" dirty="0" smtClean="0">
                <a:cs typeface="Arial"/>
              </a:rPr>
              <a:t>that  </a:t>
            </a:r>
            <a:r>
              <a:rPr lang="en-IN" sz="1050" spc="-60" dirty="0" smtClean="0">
                <a:cs typeface="Arial"/>
              </a:rPr>
              <a:t>have </a:t>
            </a:r>
            <a:r>
              <a:rPr lang="en-IN" sz="1050" spc="-65" dirty="0" smtClean="0">
                <a:cs typeface="Arial"/>
              </a:rPr>
              <a:t>changed since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40" dirty="0" smtClean="0">
                <a:cs typeface="Arial"/>
              </a:rPr>
              <a:t>last </a:t>
            </a:r>
            <a:r>
              <a:rPr lang="en-IN" sz="1050" spc="-60" dirty="0" smtClean="0">
                <a:cs typeface="Arial"/>
              </a:rPr>
              <a:t>backup </a:t>
            </a:r>
            <a:r>
              <a:rPr lang="en-IN" sz="1050" spc="-45" dirty="0" smtClean="0">
                <a:cs typeface="Arial"/>
              </a:rPr>
              <a:t>are marked </a:t>
            </a:r>
            <a:r>
              <a:rPr lang="en-IN" sz="1050" dirty="0" smtClean="0">
                <a:cs typeface="Arial"/>
              </a:rPr>
              <a:t>for</a:t>
            </a:r>
            <a:r>
              <a:rPr lang="en-IN" sz="1050" spc="-170" dirty="0" smtClean="0">
                <a:cs typeface="Arial"/>
              </a:rPr>
              <a:t> </a:t>
            </a:r>
            <a:r>
              <a:rPr lang="en-IN" sz="1050" spc="-55" dirty="0" smtClean="0">
                <a:cs typeface="Arial"/>
              </a:rPr>
              <a:t>backup.</a:t>
            </a:r>
            <a:endParaRPr lang="en-IN" sz="105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105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050" b="1" spc="-80" dirty="0" smtClean="0">
                <a:cs typeface="Arial"/>
              </a:rPr>
              <a:t>Image</a:t>
            </a:r>
            <a:r>
              <a:rPr lang="en-IN" sz="1050" b="1" spc="-75" dirty="0" smtClean="0">
                <a:cs typeface="Arial"/>
              </a:rPr>
              <a:t> </a:t>
            </a:r>
            <a:r>
              <a:rPr lang="en-IN" sz="1050" b="1" spc="-120" dirty="0" smtClean="0">
                <a:cs typeface="Arial"/>
              </a:rPr>
              <a:t>Backups</a:t>
            </a:r>
            <a:endParaRPr lang="en-IN" sz="1050" dirty="0" smtClean="0">
              <a:cs typeface="Arial"/>
            </a:endParaRPr>
          </a:p>
          <a:p>
            <a:pPr marL="12700" marR="8255" algn="just">
              <a:lnSpc>
                <a:spcPct val="153200"/>
              </a:lnSpc>
              <a:spcBef>
                <a:spcPts val="980"/>
              </a:spcBef>
            </a:pPr>
            <a:r>
              <a:rPr lang="en-IN" sz="1050" spc="-75" dirty="0" smtClean="0">
                <a:cs typeface="Arial"/>
              </a:rPr>
              <a:t>This </a:t>
            </a:r>
            <a:r>
              <a:rPr lang="en-IN" sz="1050" spc="-25" dirty="0" smtClean="0">
                <a:cs typeface="Arial"/>
              </a:rPr>
              <a:t>type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55" dirty="0" smtClean="0">
                <a:cs typeface="Arial"/>
              </a:rPr>
              <a:t>backup </a:t>
            </a:r>
            <a:r>
              <a:rPr lang="en-IN" sz="1050" spc="-50" dirty="0" smtClean="0">
                <a:cs typeface="Arial"/>
              </a:rPr>
              <a:t>creates copies, </a:t>
            </a:r>
            <a:r>
              <a:rPr lang="en-IN" sz="1050" spc="-5" dirty="0" smtClean="0">
                <a:cs typeface="Arial"/>
              </a:rPr>
              <a:t>or </a:t>
            </a:r>
            <a:r>
              <a:rPr lang="en-IN" sz="1050" spc="-60" dirty="0" smtClean="0">
                <a:cs typeface="Arial"/>
              </a:rPr>
              <a:t>snapshots,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85" dirty="0" smtClean="0">
                <a:cs typeface="Arial"/>
              </a:rPr>
              <a:t>a </a:t>
            </a:r>
            <a:r>
              <a:rPr lang="en-IN" sz="1050" spc="-10" dirty="0" smtClean="0">
                <a:cs typeface="Arial"/>
              </a:rPr>
              <a:t>file </a:t>
            </a:r>
            <a:r>
              <a:rPr lang="en-IN" sz="1050" spc="-60" dirty="0" smtClean="0">
                <a:cs typeface="Arial"/>
              </a:rPr>
              <a:t>system </a:t>
            </a:r>
            <a:r>
              <a:rPr lang="en-IN" sz="1050" spc="-10" dirty="0" smtClean="0">
                <a:cs typeface="Arial"/>
              </a:rPr>
              <a:t>at </a:t>
            </a:r>
            <a:r>
              <a:rPr lang="en-IN" sz="1050" spc="-85" dirty="0" smtClean="0">
                <a:cs typeface="Arial"/>
              </a:rPr>
              <a:t>a </a:t>
            </a:r>
            <a:r>
              <a:rPr lang="en-IN" sz="1050" spc="-25" dirty="0" smtClean="0">
                <a:cs typeface="Arial"/>
              </a:rPr>
              <a:t>particular </a:t>
            </a:r>
            <a:r>
              <a:rPr lang="en-IN" sz="1050" spc="-5" dirty="0" smtClean="0">
                <a:cs typeface="Arial"/>
              </a:rPr>
              <a:t>point </a:t>
            </a:r>
            <a:r>
              <a:rPr lang="en-IN" sz="1050" spc="-15" dirty="0" smtClean="0">
                <a:cs typeface="Arial"/>
              </a:rPr>
              <a:t>in </a:t>
            </a:r>
            <a:r>
              <a:rPr lang="en-IN" sz="1050" spc="-10" dirty="0" smtClean="0">
                <a:cs typeface="Arial"/>
              </a:rPr>
              <a:t>time. </a:t>
            </a:r>
            <a:r>
              <a:rPr lang="en-IN" sz="1050" spc="-65" dirty="0" smtClean="0">
                <a:cs typeface="Arial"/>
              </a:rPr>
              <a:t>Image  backups </a:t>
            </a:r>
            <a:r>
              <a:rPr lang="en-IN" sz="1050" spc="-45" dirty="0" smtClean="0">
                <a:cs typeface="Arial"/>
              </a:rPr>
              <a:t>are </a:t>
            </a:r>
            <a:r>
              <a:rPr lang="en-IN" sz="1050" spc="-50" dirty="0" smtClean="0">
                <a:cs typeface="Arial"/>
              </a:rPr>
              <a:t>much </a:t>
            </a:r>
            <a:r>
              <a:rPr lang="en-IN" sz="1050" spc="-30" dirty="0" smtClean="0">
                <a:cs typeface="Arial"/>
              </a:rPr>
              <a:t>faster </a:t>
            </a:r>
            <a:r>
              <a:rPr lang="en-IN" sz="1050" spc="-25" dirty="0" smtClean="0">
                <a:cs typeface="Arial"/>
              </a:rPr>
              <a:t>than </a:t>
            </a:r>
            <a:r>
              <a:rPr lang="en-IN" sz="1050" spc="-30" dirty="0" smtClean="0">
                <a:cs typeface="Arial"/>
              </a:rPr>
              <a:t>incremental </a:t>
            </a:r>
            <a:r>
              <a:rPr lang="en-IN" sz="1050" spc="-65" dirty="0" smtClean="0">
                <a:cs typeface="Arial"/>
              </a:rPr>
              <a:t>backups </a:t>
            </a:r>
            <a:r>
              <a:rPr lang="en-IN" sz="1050" spc="-55" dirty="0" smtClean="0">
                <a:cs typeface="Arial"/>
              </a:rPr>
              <a:t>and </a:t>
            </a:r>
            <a:r>
              <a:rPr lang="en-IN" sz="1050" spc="-30" dirty="0" smtClean="0">
                <a:cs typeface="Arial"/>
              </a:rPr>
              <a:t>provide </a:t>
            </a:r>
            <a:r>
              <a:rPr lang="en-IN" sz="1050" spc="-15" dirty="0" smtClean="0">
                <a:cs typeface="Arial"/>
              </a:rPr>
              <a:t>the ability </a:t>
            </a:r>
            <a:r>
              <a:rPr lang="en-IN" sz="1050" spc="10" dirty="0" smtClean="0">
                <a:cs typeface="Arial"/>
              </a:rPr>
              <a:t>to </a:t>
            </a:r>
            <a:r>
              <a:rPr lang="en-IN" sz="1050" spc="-55" dirty="0" smtClean="0">
                <a:cs typeface="Arial"/>
              </a:rPr>
              <a:t>easily </a:t>
            </a:r>
            <a:r>
              <a:rPr lang="en-IN" sz="1050" spc="-15" dirty="0" smtClean="0">
                <a:cs typeface="Arial"/>
              </a:rPr>
              <a:t>perform </a:t>
            </a:r>
            <a:r>
              <a:rPr lang="en-IN" sz="1050" spc="-85" dirty="0" smtClean="0">
                <a:cs typeface="Arial"/>
              </a:rPr>
              <a:t>a </a:t>
            </a:r>
            <a:r>
              <a:rPr lang="en-IN" sz="1050" spc="-50" dirty="0" smtClean="0">
                <a:cs typeface="Arial"/>
              </a:rPr>
              <a:t>bare  </a:t>
            </a:r>
            <a:r>
              <a:rPr lang="en-IN" sz="1050" spc="-60" dirty="0" smtClean="0">
                <a:cs typeface="Arial"/>
              </a:rPr>
              <a:t>bones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45" dirty="0" smtClean="0">
                <a:cs typeface="Arial"/>
              </a:rPr>
              <a:t>recovery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dirty="0" smtClean="0">
                <a:cs typeface="Arial"/>
              </a:rPr>
              <a:t>of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85" dirty="0" smtClean="0">
                <a:cs typeface="Arial"/>
              </a:rPr>
              <a:t>a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50" dirty="0" smtClean="0">
                <a:cs typeface="Arial"/>
              </a:rPr>
              <a:t>server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5" dirty="0" smtClean="0">
                <a:cs typeface="Arial"/>
              </a:rPr>
              <a:t>without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loading</a:t>
            </a:r>
            <a:r>
              <a:rPr lang="en-IN" sz="1050" spc="-65" dirty="0" smtClean="0">
                <a:cs typeface="Arial"/>
              </a:rPr>
              <a:t> </a:t>
            </a:r>
            <a:r>
              <a:rPr lang="en-IN" sz="1050" spc="-20" dirty="0" smtClean="0">
                <a:cs typeface="Arial"/>
              </a:rPr>
              <a:t>the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operating</a:t>
            </a:r>
            <a:r>
              <a:rPr lang="en-IN" sz="1050" spc="-60" dirty="0" smtClean="0">
                <a:cs typeface="Arial"/>
              </a:rPr>
              <a:t> </a:t>
            </a:r>
            <a:r>
              <a:rPr lang="en-IN" sz="1050" spc="-65" dirty="0" smtClean="0">
                <a:cs typeface="Arial"/>
              </a:rPr>
              <a:t>systems,</a:t>
            </a:r>
            <a:r>
              <a:rPr lang="en-IN" sz="1050" spc="-70" dirty="0" smtClean="0">
                <a:cs typeface="Arial"/>
              </a:rPr>
              <a:t> </a:t>
            </a:r>
            <a:r>
              <a:rPr lang="en-IN" sz="1050" spc="-40" dirty="0" smtClean="0">
                <a:cs typeface="Arial"/>
              </a:rPr>
              <a:t>applications,</a:t>
            </a:r>
            <a:r>
              <a:rPr lang="en-IN" sz="1050" spc="-55" dirty="0" smtClean="0">
                <a:cs typeface="Arial"/>
              </a:rPr>
              <a:t> and </a:t>
            </a:r>
            <a:r>
              <a:rPr lang="en-IN" sz="1050" spc="-15" dirty="0" smtClean="0">
                <a:cs typeface="Arial"/>
              </a:rPr>
              <a:t>the</a:t>
            </a:r>
            <a:r>
              <a:rPr lang="en-IN" sz="1050" spc="-55" dirty="0" smtClean="0">
                <a:cs typeface="Arial"/>
              </a:rPr>
              <a:t> </a:t>
            </a:r>
            <a:r>
              <a:rPr lang="en-IN" sz="1050" spc="-25" dirty="0" smtClean="0">
                <a:cs typeface="Arial"/>
              </a:rPr>
              <a:t>like.</a:t>
            </a:r>
            <a:endParaRPr lang="en-IN" sz="1050" dirty="0" smtClean="0"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IN" sz="105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IN" sz="1050" b="1" spc="-60" dirty="0" smtClean="0">
                <a:cs typeface="Arial"/>
              </a:rPr>
              <a:t>Data</a:t>
            </a:r>
            <a:r>
              <a:rPr lang="en-IN" sz="1050" b="1" spc="-70" dirty="0" smtClean="0">
                <a:cs typeface="Arial"/>
              </a:rPr>
              <a:t> </a:t>
            </a:r>
            <a:r>
              <a:rPr lang="en-IN" sz="1050" b="1" spc="-90" dirty="0" smtClean="0">
                <a:cs typeface="Arial"/>
              </a:rPr>
              <a:t>Archiving</a:t>
            </a:r>
            <a:endParaRPr lang="en-IN" sz="1050" dirty="0" smtClean="0">
              <a:cs typeface="Arial"/>
            </a:endParaRPr>
          </a:p>
          <a:p>
            <a:pPr marL="12700" marR="6350" algn="just">
              <a:lnSpc>
                <a:spcPct val="153200"/>
              </a:lnSpc>
              <a:spcBef>
                <a:spcPts val="980"/>
              </a:spcBef>
            </a:pPr>
            <a:r>
              <a:rPr lang="en-IN" sz="1050" spc="-65" dirty="0" smtClean="0">
                <a:cs typeface="Arial"/>
              </a:rPr>
              <a:t>Removing </a:t>
            </a:r>
            <a:r>
              <a:rPr lang="en-IN" sz="1050" spc="-20" dirty="0" smtClean="0">
                <a:cs typeface="Arial"/>
              </a:rPr>
              <a:t>infrequently </a:t>
            </a:r>
            <a:r>
              <a:rPr lang="en-IN" sz="1050" spc="-85" dirty="0" smtClean="0">
                <a:cs typeface="Arial"/>
              </a:rPr>
              <a:t>accessed </a:t>
            </a:r>
            <a:r>
              <a:rPr lang="en-IN" sz="1050" spc="-35" dirty="0" smtClean="0">
                <a:cs typeface="Arial"/>
              </a:rPr>
              <a:t>data </a:t>
            </a:r>
            <a:r>
              <a:rPr lang="en-IN" sz="1050" spc="-10" dirty="0" smtClean="0">
                <a:cs typeface="Arial"/>
              </a:rPr>
              <a:t>from </a:t>
            </a:r>
            <a:r>
              <a:rPr lang="en-IN" sz="1050" spc="-85" dirty="0" smtClean="0">
                <a:cs typeface="Arial"/>
              </a:rPr>
              <a:t>a </a:t>
            </a:r>
            <a:r>
              <a:rPr lang="en-IN" sz="1050" spc="-55" dirty="0" smtClean="0">
                <a:cs typeface="Arial"/>
              </a:rPr>
              <a:t>disk </a:t>
            </a:r>
            <a:r>
              <a:rPr lang="en-IN" sz="1050" spc="-30" dirty="0" smtClean="0">
                <a:cs typeface="Arial"/>
              </a:rPr>
              <a:t>drive </a:t>
            </a:r>
            <a:r>
              <a:rPr lang="en-IN" sz="1050" spc="-70" dirty="0" smtClean="0">
                <a:cs typeface="Arial"/>
              </a:rPr>
              <a:t>can </a:t>
            </a:r>
            <a:r>
              <a:rPr lang="en-IN" sz="1050" spc="-50" dirty="0" smtClean="0">
                <a:cs typeface="Arial"/>
              </a:rPr>
              <a:t>reduce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80" dirty="0" smtClean="0">
                <a:cs typeface="Arial"/>
              </a:rPr>
              <a:t>size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85" dirty="0" smtClean="0">
                <a:cs typeface="Arial"/>
              </a:rPr>
              <a:t>a </a:t>
            </a:r>
            <a:r>
              <a:rPr lang="en-IN" sz="1050" spc="-55" dirty="0" smtClean="0">
                <a:cs typeface="Arial"/>
              </a:rPr>
              <a:t>scheduled backup </a:t>
            </a:r>
            <a:r>
              <a:rPr lang="en-IN" sz="1050" spc="-45" dirty="0" smtClean="0">
                <a:cs typeface="Arial"/>
              </a:rPr>
              <a:t>by up  </a:t>
            </a:r>
            <a:r>
              <a:rPr lang="en-IN" sz="1050" spc="15" dirty="0" smtClean="0">
                <a:cs typeface="Arial"/>
              </a:rPr>
              <a:t>to </a:t>
            </a:r>
            <a:r>
              <a:rPr lang="en-IN" sz="1050" spc="-85" dirty="0" smtClean="0">
                <a:cs typeface="Arial"/>
              </a:rPr>
              <a:t>80%. </a:t>
            </a:r>
            <a:r>
              <a:rPr lang="en-IN" sz="1050" spc="-50" dirty="0" smtClean="0">
                <a:cs typeface="Arial"/>
              </a:rPr>
              <a:t>Static </a:t>
            </a:r>
            <a:r>
              <a:rPr lang="en-IN" sz="1050" spc="-35" dirty="0" smtClean="0">
                <a:cs typeface="Arial"/>
              </a:rPr>
              <a:t>data </a:t>
            </a:r>
            <a:r>
              <a:rPr lang="en-IN" sz="1050" dirty="0" smtClean="0">
                <a:cs typeface="Arial"/>
              </a:rPr>
              <a:t>that </a:t>
            </a:r>
            <a:r>
              <a:rPr lang="en-IN" sz="1050" spc="-85" dirty="0" smtClean="0">
                <a:cs typeface="Arial"/>
              </a:rPr>
              <a:t>has </a:t>
            </a:r>
            <a:r>
              <a:rPr lang="en-IN" sz="1050" spc="-50" dirty="0" smtClean="0">
                <a:cs typeface="Arial"/>
              </a:rPr>
              <a:t>been </a:t>
            </a:r>
            <a:r>
              <a:rPr lang="en-IN" sz="1050" spc="-45" dirty="0" smtClean="0">
                <a:cs typeface="Arial"/>
              </a:rPr>
              <a:t>archived </a:t>
            </a:r>
            <a:r>
              <a:rPr lang="en-IN" sz="1050" spc="-55" dirty="0" smtClean="0">
                <a:cs typeface="Arial"/>
              </a:rPr>
              <a:t>is easily </a:t>
            </a:r>
            <a:r>
              <a:rPr lang="en-IN" sz="1050" spc="-40" dirty="0" smtClean="0">
                <a:cs typeface="Arial"/>
              </a:rPr>
              <a:t>recalled </a:t>
            </a:r>
            <a:r>
              <a:rPr lang="en-IN" sz="1050" spc="-35" dirty="0" smtClean="0">
                <a:cs typeface="Arial"/>
              </a:rPr>
              <a:t>when </a:t>
            </a:r>
            <a:r>
              <a:rPr lang="en-IN" sz="1050" spc="-50" dirty="0" smtClean="0">
                <a:cs typeface="Arial"/>
              </a:rPr>
              <a:t>needed </a:t>
            </a:r>
            <a:r>
              <a:rPr lang="en-IN" sz="1050" spc="-5" dirty="0" smtClean="0">
                <a:cs typeface="Arial"/>
              </a:rPr>
              <a:t>but </a:t>
            </a:r>
            <a:r>
              <a:rPr lang="en-IN" sz="1050" spc="-65" dirty="0" smtClean="0">
                <a:cs typeface="Arial"/>
              </a:rPr>
              <a:t>does </a:t>
            </a:r>
            <a:r>
              <a:rPr lang="en-IN" sz="1050" spc="-5" dirty="0" smtClean="0">
                <a:cs typeface="Arial"/>
              </a:rPr>
              <a:t>not </a:t>
            </a:r>
            <a:r>
              <a:rPr lang="en-IN" sz="1050" spc="-55" dirty="0" smtClean="0">
                <a:cs typeface="Arial"/>
              </a:rPr>
              <a:t>add </a:t>
            </a:r>
            <a:r>
              <a:rPr lang="en-IN" sz="1050" spc="10" dirty="0" smtClean="0">
                <a:cs typeface="Arial"/>
              </a:rPr>
              <a:t>to </a:t>
            </a:r>
            <a:r>
              <a:rPr lang="en-IN" sz="1050" spc="-10" dirty="0" smtClean="0">
                <a:cs typeface="Arial"/>
              </a:rPr>
              <a:t>the </a:t>
            </a:r>
            <a:r>
              <a:rPr lang="en-IN" sz="1050" spc="-35" dirty="0" smtClean="0">
                <a:cs typeface="Arial"/>
              </a:rPr>
              <a:t>daily  data </a:t>
            </a:r>
            <a:r>
              <a:rPr lang="en-IN" sz="1050" spc="-60" dirty="0" smtClean="0">
                <a:cs typeface="Arial"/>
              </a:rPr>
              <a:t>backup </a:t>
            </a:r>
            <a:r>
              <a:rPr lang="en-IN" sz="1050" spc="-30" dirty="0" smtClean="0">
                <a:cs typeface="Arial"/>
              </a:rPr>
              <a:t>requirements </a:t>
            </a:r>
            <a:r>
              <a:rPr lang="en-IN" sz="1050" dirty="0" smtClean="0">
                <a:cs typeface="Arial"/>
              </a:rPr>
              <a:t>of </a:t>
            </a:r>
            <a:r>
              <a:rPr lang="en-IN" sz="1050" spc="-15" dirty="0" smtClean="0">
                <a:cs typeface="Arial"/>
              </a:rPr>
              <a:t>the</a:t>
            </a:r>
            <a:r>
              <a:rPr lang="en-IN" sz="1050" spc="-200" dirty="0" smtClean="0">
                <a:cs typeface="Arial"/>
              </a:rPr>
              <a:t> </a:t>
            </a:r>
            <a:r>
              <a:rPr lang="en-IN" sz="1050" spc="-30" dirty="0" smtClean="0">
                <a:cs typeface="Arial"/>
              </a:rPr>
              <a:t>enterprise.</a:t>
            </a:r>
            <a:endParaRPr lang="en-IN" sz="1050" dirty="0" smtClean="0">
              <a:cs typeface="Arial"/>
            </a:endParaRPr>
          </a:p>
          <a:p>
            <a:pPr marL="12700" marR="5080" algn="just">
              <a:lnSpc>
                <a:spcPct val="117300"/>
              </a:lnSpc>
              <a:spcBef>
                <a:spcPts val="985"/>
              </a:spcBef>
            </a:pPr>
            <a:endParaRPr lang="en-IN" sz="105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0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3E97C"/>
      </a:accent1>
      <a:accent2>
        <a:srgbClr val="2FC5FA"/>
      </a:accent2>
      <a:accent3>
        <a:srgbClr val="F2AC30"/>
      </a:accent3>
      <a:accent4>
        <a:srgbClr val="FE3FE4"/>
      </a:accent4>
      <a:accent5>
        <a:srgbClr val="FE4D3B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6B7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8D4CD"/>
      </a:accent1>
      <a:accent2>
        <a:srgbClr val="16B7B8"/>
      </a:accent2>
      <a:accent3>
        <a:srgbClr val="179A9D"/>
      </a:accent3>
      <a:accent4>
        <a:srgbClr val="38D4CD"/>
      </a:accent4>
      <a:accent5>
        <a:srgbClr val="16B7B8"/>
      </a:accent5>
      <a:accent6>
        <a:srgbClr val="179A9D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2646</Words>
  <Application>Microsoft Office PowerPoint</Application>
  <PresentationFormat>On-screen Show (16:9)</PresentationFormat>
  <Paragraphs>172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Dr.K.Suresh Babu</cp:lastModifiedBy>
  <cp:revision>93</cp:revision>
  <dcterms:created xsi:type="dcterms:W3CDTF">2016-12-05T23:26:54Z</dcterms:created>
  <dcterms:modified xsi:type="dcterms:W3CDTF">2019-02-20T02:35:34Z</dcterms:modified>
</cp:coreProperties>
</file>