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1" r:id="rId4"/>
    <p:sldId id="259" r:id="rId5"/>
    <p:sldId id="262" r:id="rId6"/>
    <p:sldId id="263" r:id="rId7"/>
    <p:sldId id="264" r:id="rId8"/>
    <p:sldId id="258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60" r:id="rId2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7033"/>
    <a:srgbClr val="9EFF29"/>
    <a:srgbClr val="C33A1F"/>
    <a:srgbClr val="003635"/>
    <a:srgbClr val="D6370C"/>
    <a:srgbClr val="0000CC"/>
    <a:srgbClr val="1D3A00"/>
    <a:srgbClr val="FF856D"/>
    <a:srgbClr val="FF2549"/>
    <a:srgbClr val="00585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46" y="-25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pPr/>
              <a:t>2/20/2019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8315" y="1445344"/>
            <a:ext cx="8251724" cy="179192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045" y="3384755"/>
            <a:ext cx="8082115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703" y="165343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980768"/>
            <a:ext cx="8246070" cy="3881554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2528" y="443407"/>
            <a:ext cx="6820294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3155" y="1177436"/>
            <a:ext cx="6843252" cy="3511061"/>
          </a:xfrm>
        </p:spPr>
        <p:txBody>
          <a:bodyPr/>
          <a:lstStyle>
            <a:lvl1pPr>
              <a:defRPr sz="28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943" y="175783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249936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722333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249936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722333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xmlns="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4510" y="0"/>
            <a:ext cx="8089490" cy="1725562"/>
          </a:xfrm>
        </p:spPr>
        <p:txBody>
          <a:bodyPr>
            <a:normAutofit/>
          </a:bodyPr>
          <a:lstStyle/>
          <a:p>
            <a:r>
              <a:rPr lang="en-IN" spc="-409" dirty="0" smtClean="0"/>
              <a:t>Evidence </a:t>
            </a:r>
            <a:r>
              <a:rPr lang="en-IN" spc="-330" dirty="0" smtClean="0"/>
              <a:t>Collection </a:t>
            </a:r>
            <a:r>
              <a:rPr lang="en-IN" spc="-475" dirty="0" smtClean="0"/>
              <a:t>and </a:t>
            </a:r>
            <a:r>
              <a:rPr lang="en-IN" spc="-440" dirty="0" smtClean="0"/>
              <a:t>Data</a:t>
            </a:r>
            <a:r>
              <a:rPr lang="en-IN" spc="-515" dirty="0" smtClean="0"/>
              <a:t> </a:t>
            </a:r>
            <a:r>
              <a:rPr lang="en-IN" spc="-335" dirty="0" smtClean="0"/>
              <a:t>Seizure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4902" y="2029448"/>
            <a:ext cx="7905137" cy="730043"/>
          </a:xfrm>
        </p:spPr>
        <p:txBody>
          <a:bodyPr/>
          <a:lstStyle/>
          <a:p>
            <a:r>
              <a:rPr lang="en-US" dirty="0" smtClean="0"/>
              <a:t>Dr.K.Suresh Babu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spc="-5" dirty="0" smtClean="0">
                <a:cs typeface="Calibri"/>
              </a:rPr>
              <a:t>General</a:t>
            </a:r>
            <a:r>
              <a:rPr lang="en-IN" b="1" spc="-10" dirty="0" smtClean="0">
                <a:cs typeface="Calibri"/>
              </a:rPr>
              <a:t> </a:t>
            </a:r>
            <a:r>
              <a:rPr lang="en-IN" b="1" spc="-5" dirty="0" smtClean="0">
                <a:cs typeface="Calibri"/>
              </a:rPr>
              <a:t>Procedure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41300" indent="-228600">
              <a:lnSpc>
                <a:spcPct val="100000"/>
              </a:lnSpc>
              <a:buFont typeface="Wingdings"/>
              <a:buChar char=""/>
              <a:tabLst>
                <a:tab pos="241300" algn="l"/>
              </a:tabLst>
            </a:pPr>
            <a:r>
              <a:rPr lang="en-IN" b="1" spc="-5" dirty="0" smtClean="0">
                <a:cs typeface="Calibri"/>
              </a:rPr>
              <a:t>Identification </a:t>
            </a:r>
            <a:r>
              <a:rPr lang="en-IN" b="1" dirty="0" smtClean="0">
                <a:cs typeface="Calibri"/>
              </a:rPr>
              <a:t>of </a:t>
            </a:r>
            <a:r>
              <a:rPr lang="en-IN" b="1" spc="-5" dirty="0" smtClean="0">
                <a:cs typeface="Calibri"/>
              </a:rPr>
              <a:t>Evidence</a:t>
            </a:r>
            <a:r>
              <a:rPr lang="en-IN" spc="-5" dirty="0" smtClean="0">
                <a:cs typeface="Calibri"/>
              </a:rPr>
              <a:t>: </a:t>
            </a:r>
            <a:r>
              <a:rPr lang="en-IN" dirty="0" smtClean="0">
                <a:cs typeface="Calibri"/>
              </a:rPr>
              <a:t>You </a:t>
            </a:r>
            <a:r>
              <a:rPr lang="en-IN" spc="-5" dirty="0" smtClean="0">
                <a:cs typeface="Calibri"/>
              </a:rPr>
              <a:t>must be able </a:t>
            </a:r>
            <a:r>
              <a:rPr lang="en-IN" dirty="0" smtClean="0">
                <a:cs typeface="Calibri"/>
              </a:rPr>
              <a:t>to </a:t>
            </a:r>
            <a:r>
              <a:rPr lang="en-IN" spc="-5" dirty="0" smtClean="0">
                <a:cs typeface="Calibri"/>
              </a:rPr>
              <a:t>distinguish between evidence and junk</a:t>
            </a:r>
            <a:r>
              <a:rPr lang="en-IN" spc="70" dirty="0" smtClean="0">
                <a:cs typeface="Calibri"/>
              </a:rPr>
              <a:t> </a:t>
            </a:r>
            <a:r>
              <a:rPr lang="en-IN" dirty="0" smtClean="0">
                <a:cs typeface="Calibri"/>
              </a:rPr>
              <a:t>data</a:t>
            </a:r>
          </a:p>
          <a:p>
            <a:pPr marL="241300" marR="6350" indent="-228600">
              <a:lnSpc>
                <a:spcPct val="152500"/>
              </a:lnSpc>
              <a:buFont typeface="Wingdings"/>
              <a:buChar char=""/>
              <a:tabLst>
                <a:tab pos="241300" algn="l"/>
              </a:tabLst>
            </a:pPr>
            <a:r>
              <a:rPr lang="en-IN" b="1" spc="-5" dirty="0" smtClean="0">
                <a:cs typeface="Calibri"/>
              </a:rPr>
              <a:t>Preservation of Evidence</a:t>
            </a:r>
            <a:r>
              <a:rPr lang="en-IN" spc="-5" dirty="0" smtClean="0">
                <a:cs typeface="Calibri"/>
              </a:rPr>
              <a:t>: </a:t>
            </a:r>
            <a:r>
              <a:rPr lang="en-IN" dirty="0" smtClean="0">
                <a:cs typeface="Calibri"/>
              </a:rPr>
              <a:t>The </a:t>
            </a:r>
            <a:r>
              <a:rPr lang="en-IN" spc="-5" dirty="0" smtClean="0">
                <a:cs typeface="Calibri"/>
              </a:rPr>
              <a:t>evidence you find </a:t>
            </a:r>
            <a:r>
              <a:rPr lang="en-IN" dirty="0" smtClean="0">
                <a:cs typeface="Calibri"/>
              </a:rPr>
              <a:t>must </a:t>
            </a:r>
            <a:r>
              <a:rPr lang="en-IN" spc="-5" dirty="0" smtClean="0">
                <a:cs typeface="Calibri"/>
              </a:rPr>
              <a:t>be preserved </a:t>
            </a:r>
            <a:r>
              <a:rPr lang="en-IN" dirty="0" smtClean="0">
                <a:cs typeface="Calibri"/>
              </a:rPr>
              <a:t>as </a:t>
            </a:r>
            <a:r>
              <a:rPr lang="en-IN" spc="-5" dirty="0" smtClean="0">
                <a:cs typeface="Calibri"/>
              </a:rPr>
              <a:t>close </a:t>
            </a:r>
            <a:r>
              <a:rPr lang="en-IN" dirty="0" smtClean="0">
                <a:cs typeface="Calibri"/>
              </a:rPr>
              <a:t>as </a:t>
            </a:r>
            <a:r>
              <a:rPr lang="en-IN" spc="-5" dirty="0" smtClean="0">
                <a:cs typeface="Calibri"/>
              </a:rPr>
              <a:t>possible to  </a:t>
            </a:r>
            <a:r>
              <a:rPr lang="en-IN" dirty="0" smtClean="0">
                <a:cs typeface="Calibri"/>
              </a:rPr>
              <a:t>its </a:t>
            </a:r>
            <a:r>
              <a:rPr lang="en-IN" spc="-5" dirty="0" smtClean="0">
                <a:cs typeface="Calibri"/>
              </a:rPr>
              <a:t>original state.</a:t>
            </a:r>
            <a:endParaRPr lang="en-IN" dirty="0" smtClean="0">
              <a:cs typeface="Calibri"/>
            </a:endParaRPr>
          </a:p>
          <a:p>
            <a:pPr marL="241300" marR="8255" indent="-228600">
              <a:lnSpc>
                <a:spcPct val="152500"/>
              </a:lnSpc>
              <a:buFont typeface="Wingdings"/>
              <a:buChar char=""/>
              <a:tabLst>
                <a:tab pos="241300" algn="l"/>
              </a:tabLst>
            </a:pPr>
            <a:r>
              <a:rPr lang="en-IN" b="1" spc="-5" dirty="0" smtClean="0">
                <a:cs typeface="Calibri"/>
              </a:rPr>
              <a:t>Analysis </a:t>
            </a:r>
            <a:r>
              <a:rPr lang="en-IN" b="1" dirty="0" smtClean="0">
                <a:cs typeface="Calibri"/>
              </a:rPr>
              <a:t>of Evidence</a:t>
            </a:r>
            <a:r>
              <a:rPr lang="en-IN" dirty="0" smtClean="0">
                <a:cs typeface="Calibri"/>
              </a:rPr>
              <a:t>: </a:t>
            </a:r>
            <a:r>
              <a:rPr lang="en-IN" spc="-5" dirty="0" smtClean="0">
                <a:cs typeface="Calibri"/>
              </a:rPr>
              <a:t>Analysis requires in-depth knowledge </a:t>
            </a:r>
            <a:r>
              <a:rPr lang="en-IN" dirty="0" smtClean="0">
                <a:cs typeface="Calibri"/>
              </a:rPr>
              <a:t>of </a:t>
            </a:r>
            <a:r>
              <a:rPr lang="en-IN" spc="-5" dirty="0" smtClean="0">
                <a:cs typeface="Calibri"/>
              </a:rPr>
              <a:t>what </a:t>
            </a:r>
            <a:r>
              <a:rPr lang="en-IN" dirty="0" smtClean="0">
                <a:cs typeface="Calibri"/>
              </a:rPr>
              <a:t>you </a:t>
            </a:r>
            <a:r>
              <a:rPr lang="en-IN" spc="-5" dirty="0" smtClean="0">
                <a:cs typeface="Calibri"/>
              </a:rPr>
              <a:t>are </a:t>
            </a:r>
            <a:r>
              <a:rPr lang="en-IN" dirty="0" smtClean="0">
                <a:cs typeface="Calibri"/>
              </a:rPr>
              <a:t>looking for </a:t>
            </a:r>
            <a:r>
              <a:rPr lang="en-IN" spc="-5" dirty="0" smtClean="0">
                <a:cs typeface="Calibri"/>
              </a:rPr>
              <a:t>and  </a:t>
            </a:r>
            <a:r>
              <a:rPr lang="en-IN" dirty="0" smtClean="0">
                <a:cs typeface="Calibri"/>
              </a:rPr>
              <a:t>how to get</a:t>
            </a:r>
            <a:r>
              <a:rPr lang="en-IN" spc="-25" dirty="0" smtClean="0">
                <a:cs typeface="Calibri"/>
              </a:rPr>
              <a:t> </a:t>
            </a:r>
            <a:r>
              <a:rPr lang="en-IN" dirty="0" smtClean="0">
                <a:cs typeface="Calibri"/>
              </a:rPr>
              <a:t>it.</a:t>
            </a:r>
          </a:p>
          <a:p>
            <a:pPr marL="241300" marR="8890" indent="-228600">
              <a:lnSpc>
                <a:spcPts val="2200"/>
              </a:lnSpc>
              <a:spcBef>
                <a:spcPts val="195"/>
              </a:spcBef>
              <a:buFont typeface="Wingdings"/>
              <a:buChar char=""/>
              <a:tabLst>
                <a:tab pos="241300" algn="l"/>
              </a:tabLst>
            </a:pPr>
            <a:r>
              <a:rPr lang="en-IN" b="1" spc="-5" dirty="0" smtClean="0">
                <a:cs typeface="Calibri"/>
              </a:rPr>
              <a:t>Presentation </a:t>
            </a:r>
            <a:r>
              <a:rPr lang="en-IN" b="1" dirty="0" smtClean="0">
                <a:cs typeface="Calibri"/>
              </a:rPr>
              <a:t>of </a:t>
            </a:r>
            <a:r>
              <a:rPr lang="en-IN" b="1" spc="-5" dirty="0" smtClean="0">
                <a:cs typeface="Calibri"/>
              </a:rPr>
              <a:t>Evidence</a:t>
            </a:r>
            <a:r>
              <a:rPr lang="en-IN" spc="-5" dirty="0" smtClean="0">
                <a:cs typeface="Calibri"/>
              </a:rPr>
              <a:t>: </a:t>
            </a:r>
            <a:r>
              <a:rPr lang="en-IN" dirty="0" smtClean="0">
                <a:cs typeface="Calibri"/>
              </a:rPr>
              <a:t>The </a:t>
            </a:r>
            <a:r>
              <a:rPr lang="en-IN" spc="-5" dirty="0" smtClean="0">
                <a:cs typeface="Calibri"/>
              </a:rPr>
              <a:t>manner of presentation </a:t>
            </a:r>
            <a:r>
              <a:rPr lang="en-IN" dirty="0" smtClean="0">
                <a:cs typeface="Calibri"/>
              </a:rPr>
              <a:t>is </a:t>
            </a:r>
            <a:r>
              <a:rPr lang="en-IN" spc="-5" dirty="0" smtClean="0">
                <a:cs typeface="Calibri"/>
              </a:rPr>
              <a:t>important, </a:t>
            </a:r>
            <a:r>
              <a:rPr lang="en-IN" dirty="0" smtClean="0">
                <a:cs typeface="Calibri"/>
              </a:rPr>
              <a:t>and </a:t>
            </a:r>
            <a:r>
              <a:rPr lang="en-IN" spc="-10" dirty="0" smtClean="0">
                <a:cs typeface="Calibri"/>
              </a:rPr>
              <a:t>it </a:t>
            </a:r>
            <a:r>
              <a:rPr lang="en-IN" spc="-5" dirty="0" smtClean="0">
                <a:cs typeface="Calibri"/>
              </a:rPr>
              <a:t>must </a:t>
            </a:r>
            <a:r>
              <a:rPr lang="en-IN" dirty="0" smtClean="0">
                <a:cs typeface="Calibri"/>
              </a:rPr>
              <a:t>be  </a:t>
            </a:r>
            <a:r>
              <a:rPr lang="en-IN" spc="-5" dirty="0" smtClean="0">
                <a:cs typeface="Calibri"/>
              </a:rPr>
              <a:t>understandable </a:t>
            </a:r>
            <a:r>
              <a:rPr lang="en-IN" dirty="0" smtClean="0">
                <a:cs typeface="Calibri"/>
              </a:rPr>
              <a:t>by a </a:t>
            </a:r>
            <a:r>
              <a:rPr lang="en-IN" spc="-5" dirty="0" smtClean="0">
                <a:cs typeface="Calibri"/>
              </a:rPr>
              <a:t>layman </a:t>
            </a:r>
            <a:r>
              <a:rPr lang="en-IN" dirty="0" smtClean="0">
                <a:cs typeface="Calibri"/>
              </a:rPr>
              <a:t>to be</a:t>
            </a:r>
            <a:r>
              <a:rPr lang="en-IN" spc="-5" dirty="0" smtClean="0">
                <a:cs typeface="Calibri"/>
              </a:rPr>
              <a:t> effective.</a:t>
            </a:r>
            <a:endParaRPr lang="en-IN" dirty="0" smtClean="0">
              <a:cs typeface="Calibri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spc="-5" dirty="0" smtClean="0">
                <a:cs typeface="Calibri"/>
              </a:rPr>
              <a:t>Collection </a:t>
            </a:r>
            <a:r>
              <a:rPr lang="en-IN" b="1" spc="-10" dirty="0" smtClean="0">
                <a:cs typeface="Calibri"/>
              </a:rPr>
              <a:t>and</a:t>
            </a:r>
            <a:r>
              <a:rPr lang="en-IN" b="1" spc="-5" dirty="0" smtClean="0">
                <a:cs typeface="Calibri"/>
              </a:rPr>
              <a:t> Archiving</a:t>
            </a:r>
            <a:r>
              <a:rPr lang="en-IN" dirty="0" smtClean="0">
                <a:cs typeface="Calibri"/>
              </a:rPr>
              <a:t/>
            </a:r>
            <a:br>
              <a:rPr lang="en-IN" dirty="0" smtClean="0">
                <a:cs typeface="Calibri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980768"/>
            <a:ext cx="8246070" cy="4162732"/>
          </a:xfrm>
        </p:spPr>
        <p:txBody>
          <a:bodyPr>
            <a:normAutofit fontScale="77500" lnSpcReduction="20000"/>
          </a:bodyPr>
          <a:lstStyle/>
          <a:p>
            <a:pPr marL="12700">
              <a:lnSpc>
                <a:spcPct val="100000"/>
              </a:lnSpc>
              <a:buNone/>
            </a:pPr>
            <a:r>
              <a:rPr lang="en-IN" spc="-5" dirty="0" smtClean="0">
                <a:cs typeface="Calibri"/>
              </a:rPr>
              <a:t>Once </a:t>
            </a:r>
            <a:r>
              <a:rPr lang="en-IN" spc="-5" dirty="0" smtClean="0">
                <a:cs typeface="Calibri"/>
              </a:rPr>
              <a:t>we’ve developed </a:t>
            </a:r>
            <a:r>
              <a:rPr lang="en-IN" dirty="0" smtClean="0">
                <a:cs typeface="Calibri"/>
              </a:rPr>
              <a:t>a </a:t>
            </a:r>
            <a:r>
              <a:rPr lang="en-IN" spc="-5" dirty="0" smtClean="0">
                <a:cs typeface="Calibri"/>
              </a:rPr>
              <a:t>plan </a:t>
            </a:r>
            <a:r>
              <a:rPr lang="en-IN" dirty="0" smtClean="0">
                <a:cs typeface="Calibri"/>
              </a:rPr>
              <a:t>of </a:t>
            </a:r>
            <a:r>
              <a:rPr lang="en-IN" spc="-5" dirty="0" smtClean="0">
                <a:cs typeface="Calibri"/>
              </a:rPr>
              <a:t>attack </a:t>
            </a:r>
            <a:r>
              <a:rPr lang="en-IN" dirty="0" smtClean="0">
                <a:cs typeface="Calibri"/>
              </a:rPr>
              <a:t>and identified the evidence that </a:t>
            </a:r>
            <a:r>
              <a:rPr lang="en-IN" spc="-5" dirty="0" smtClean="0">
                <a:cs typeface="Calibri"/>
              </a:rPr>
              <a:t>needs </a:t>
            </a:r>
            <a:r>
              <a:rPr lang="en-IN" dirty="0" smtClean="0">
                <a:cs typeface="Calibri"/>
              </a:rPr>
              <a:t>to </a:t>
            </a:r>
            <a:r>
              <a:rPr lang="en-IN" spc="-5" dirty="0" smtClean="0">
                <a:cs typeface="Calibri"/>
              </a:rPr>
              <a:t>be</a:t>
            </a:r>
            <a:r>
              <a:rPr lang="en-IN" spc="-25" dirty="0" smtClean="0">
                <a:cs typeface="Calibri"/>
              </a:rPr>
              <a:t> </a:t>
            </a:r>
            <a:r>
              <a:rPr lang="en-IN" spc="-5" dirty="0" smtClean="0">
                <a:cs typeface="Calibri"/>
              </a:rPr>
              <a:t>collected.</a:t>
            </a:r>
            <a:endParaRPr lang="en-IN" dirty="0" smtClean="0">
              <a:cs typeface="Calibri"/>
            </a:endParaRPr>
          </a:p>
          <a:p>
            <a:pPr marL="241300" marR="5715" indent="-228600" algn="just">
              <a:lnSpc>
                <a:spcPct val="117300"/>
              </a:lnSpc>
              <a:spcBef>
                <a:spcPts val="985"/>
              </a:spcBef>
              <a:buFont typeface="Wingdings"/>
              <a:buChar char=""/>
              <a:tabLst>
                <a:tab pos="241300" algn="l"/>
              </a:tabLst>
            </a:pPr>
            <a:r>
              <a:rPr lang="en-IN" b="1" dirty="0" smtClean="0">
                <a:cs typeface="Calibri"/>
              </a:rPr>
              <a:t>Logs </a:t>
            </a:r>
            <a:r>
              <a:rPr lang="en-IN" b="1" spc="-5" dirty="0" smtClean="0">
                <a:cs typeface="Calibri"/>
              </a:rPr>
              <a:t>and Logging: </a:t>
            </a:r>
            <a:r>
              <a:rPr lang="en-IN" spc="-5" dirty="0" smtClean="0">
                <a:cs typeface="Calibri"/>
              </a:rPr>
              <a:t>You should </a:t>
            </a:r>
            <a:r>
              <a:rPr lang="en-IN" dirty="0" smtClean="0">
                <a:cs typeface="Calibri"/>
              </a:rPr>
              <a:t>run </a:t>
            </a:r>
            <a:r>
              <a:rPr lang="en-IN" spc="-5" dirty="0" smtClean="0">
                <a:cs typeface="Calibri"/>
              </a:rPr>
              <a:t>some </a:t>
            </a:r>
            <a:r>
              <a:rPr lang="en-IN" dirty="0" smtClean="0">
                <a:cs typeface="Calibri"/>
              </a:rPr>
              <a:t>kind of </a:t>
            </a:r>
            <a:r>
              <a:rPr lang="en-IN" spc="-5" dirty="0" smtClean="0">
                <a:cs typeface="Calibri"/>
              </a:rPr>
              <a:t>system logging function. </a:t>
            </a:r>
            <a:r>
              <a:rPr lang="en-IN" dirty="0" smtClean="0">
                <a:cs typeface="Calibri"/>
              </a:rPr>
              <a:t>It is </a:t>
            </a:r>
            <a:r>
              <a:rPr lang="en-IN" spc="-5" dirty="0" smtClean="0">
                <a:cs typeface="Calibri"/>
              </a:rPr>
              <a:t>important to keep  </a:t>
            </a:r>
            <a:r>
              <a:rPr lang="en-IN" dirty="0" smtClean="0">
                <a:cs typeface="Calibri"/>
              </a:rPr>
              <a:t>these </a:t>
            </a:r>
            <a:r>
              <a:rPr lang="en-IN" spc="-5" dirty="0" smtClean="0">
                <a:cs typeface="Calibri"/>
              </a:rPr>
              <a:t>logs secure </a:t>
            </a:r>
            <a:r>
              <a:rPr lang="en-IN" dirty="0" smtClean="0">
                <a:cs typeface="Calibri"/>
              </a:rPr>
              <a:t>and to </a:t>
            </a:r>
            <a:r>
              <a:rPr lang="en-IN" spc="-5" dirty="0" smtClean="0">
                <a:cs typeface="Calibri"/>
              </a:rPr>
              <a:t>back them up periodically. </a:t>
            </a:r>
            <a:r>
              <a:rPr lang="en-IN" dirty="0" smtClean="0">
                <a:cs typeface="Calibri"/>
              </a:rPr>
              <a:t>Messages and logs </a:t>
            </a:r>
            <a:r>
              <a:rPr lang="en-IN" spc="-5" dirty="0" smtClean="0">
                <a:cs typeface="Calibri"/>
              </a:rPr>
              <a:t>from programs </a:t>
            </a:r>
            <a:r>
              <a:rPr lang="en-IN" dirty="0" smtClean="0">
                <a:cs typeface="Calibri"/>
              </a:rPr>
              <a:t>can </a:t>
            </a:r>
            <a:r>
              <a:rPr lang="en-IN" spc="-5" dirty="0" smtClean="0">
                <a:cs typeface="Calibri"/>
              </a:rPr>
              <a:t>be used  </a:t>
            </a:r>
            <a:r>
              <a:rPr lang="en-IN" dirty="0" smtClean="0">
                <a:cs typeface="Calibri"/>
              </a:rPr>
              <a:t>to </a:t>
            </a:r>
            <a:r>
              <a:rPr lang="en-IN" spc="-5" dirty="0" smtClean="0">
                <a:cs typeface="Calibri"/>
              </a:rPr>
              <a:t>show </a:t>
            </a:r>
            <a:r>
              <a:rPr lang="en-IN" dirty="0" smtClean="0">
                <a:cs typeface="Calibri"/>
              </a:rPr>
              <a:t>what </a:t>
            </a:r>
            <a:r>
              <a:rPr lang="en-IN" spc="-5" dirty="0" smtClean="0">
                <a:cs typeface="Calibri"/>
              </a:rPr>
              <a:t>damage </a:t>
            </a:r>
            <a:r>
              <a:rPr lang="en-IN" dirty="0" smtClean="0">
                <a:cs typeface="Calibri"/>
              </a:rPr>
              <a:t>an </a:t>
            </a:r>
            <a:r>
              <a:rPr lang="en-IN" spc="-5" dirty="0" smtClean="0">
                <a:cs typeface="Calibri"/>
              </a:rPr>
              <a:t>attacker</a:t>
            </a:r>
            <a:r>
              <a:rPr lang="en-IN" spc="-15" dirty="0" smtClean="0">
                <a:cs typeface="Calibri"/>
              </a:rPr>
              <a:t> </a:t>
            </a:r>
            <a:r>
              <a:rPr lang="en-IN" spc="-5" dirty="0" smtClean="0">
                <a:cs typeface="Calibri"/>
              </a:rPr>
              <a:t>did.</a:t>
            </a:r>
            <a:endParaRPr lang="en-IN" dirty="0" smtClean="0">
              <a:cs typeface="Calibri"/>
            </a:endParaRPr>
          </a:p>
          <a:p>
            <a:pPr marL="241300" marR="5080" indent="-228600" algn="just">
              <a:lnSpc>
                <a:spcPct val="117300"/>
              </a:lnSpc>
              <a:spcBef>
                <a:spcPts val="985"/>
              </a:spcBef>
              <a:buFont typeface="Wingdings"/>
              <a:buChar char=""/>
              <a:tabLst>
                <a:tab pos="241300" algn="l"/>
              </a:tabLst>
            </a:pPr>
            <a:r>
              <a:rPr lang="en-IN" b="1" spc="-5" dirty="0" smtClean="0">
                <a:cs typeface="Calibri"/>
              </a:rPr>
              <a:t>Monitoring</a:t>
            </a:r>
            <a:r>
              <a:rPr lang="en-IN" spc="-5" dirty="0" smtClean="0">
                <a:cs typeface="Calibri"/>
              </a:rPr>
              <a:t>: </a:t>
            </a:r>
            <a:r>
              <a:rPr lang="en-IN" dirty="0" smtClean="0">
                <a:cs typeface="Calibri"/>
              </a:rPr>
              <a:t>By </a:t>
            </a:r>
            <a:r>
              <a:rPr lang="en-IN" spc="-5" dirty="0" smtClean="0">
                <a:cs typeface="Calibri"/>
              </a:rPr>
              <a:t>monitoring </a:t>
            </a:r>
            <a:r>
              <a:rPr lang="en-IN" spc="5" dirty="0" smtClean="0">
                <a:cs typeface="Calibri"/>
              </a:rPr>
              <a:t>we </a:t>
            </a:r>
            <a:r>
              <a:rPr lang="en-IN" dirty="0" smtClean="0">
                <a:cs typeface="Calibri"/>
              </a:rPr>
              <a:t>can gather </a:t>
            </a:r>
            <a:r>
              <a:rPr lang="en-IN" spc="-5" dirty="0" smtClean="0">
                <a:cs typeface="Calibri"/>
              </a:rPr>
              <a:t>statistics, </a:t>
            </a:r>
            <a:r>
              <a:rPr lang="en-IN" dirty="0" smtClean="0">
                <a:cs typeface="Calibri"/>
              </a:rPr>
              <a:t>watch out </a:t>
            </a:r>
            <a:r>
              <a:rPr lang="en-IN" spc="-5" dirty="0" smtClean="0">
                <a:cs typeface="Calibri"/>
              </a:rPr>
              <a:t>for </a:t>
            </a:r>
            <a:r>
              <a:rPr lang="en-IN" dirty="0" smtClean="0">
                <a:cs typeface="Calibri"/>
              </a:rPr>
              <a:t>irregular, and trace where an  attacker is </a:t>
            </a:r>
            <a:r>
              <a:rPr lang="en-IN" spc="-5" dirty="0" smtClean="0">
                <a:cs typeface="Calibri"/>
              </a:rPr>
              <a:t>coming </a:t>
            </a:r>
            <a:r>
              <a:rPr lang="en-IN" spc="-10" dirty="0" smtClean="0">
                <a:cs typeface="Calibri"/>
              </a:rPr>
              <a:t>from </a:t>
            </a:r>
            <a:r>
              <a:rPr lang="en-IN" dirty="0" smtClean="0">
                <a:cs typeface="Calibri"/>
              </a:rPr>
              <a:t>and what </a:t>
            </a:r>
            <a:r>
              <a:rPr lang="en-IN" spc="-5" dirty="0" smtClean="0">
                <a:cs typeface="Calibri"/>
              </a:rPr>
              <a:t>he </a:t>
            </a:r>
            <a:r>
              <a:rPr lang="en-IN" dirty="0" smtClean="0">
                <a:cs typeface="Calibri"/>
              </a:rPr>
              <a:t>is </a:t>
            </a:r>
            <a:r>
              <a:rPr lang="en-IN" spc="-5" dirty="0" smtClean="0">
                <a:cs typeface="Calibri"/>
              </a:rPr>
              <a:t>doing. Unusual activity </a:t>
            </a:r>
            <a:r>
              <a:rPr lang="en-IN" dirty="0" smtClean="0">
                <a:cs typeface="Calibri"/>
              </a:rPr>
              <a:t>or the </a:t>
            </a:r>
            <a:r>
              <a:rPr lang="en-IN" spc="-5" dirty="0" smtClean="0">
                <a:cs typeface="Calibri"/>
              </a:rPr>
              <a:t>sudden </a:t>
            </a:r>
            <a:r>
              <a:rPr lang="en-IN" dirty="0" smtClean="0">
                <a:cs typeface="Calibri"/>
              </a:rPr>
              <a:t>appearance </a:t>
            </a:r>
            <a:r>
              <a:rPr lang="en-IN" spc="-5" dirty="0" smtClean="0">
                <a:cs typeface="Calibri"/>
              </a:rPr>
              <a:t>of  </a:t>
            </a:r>
            <a:r>
              <a:rPr lang="en-IN" dirty="0" smtClean="0">
                <a:cs typeface="Calibri"/>
              </a:rPr>
              <a:t>unknown </a:t>
            </a:r>
            <a:r>
              <a:rPr lang="en-IN" spc="-5" dirty="0" smtClean="0">
                <a:cs typeface="Calibri"/>
              </a:rPr>
              <a:t>users should be considered definite cause for closer inspection. You should display </a:t>
            </a:r>
            <a:r>
              <a:rPr lang="en-IN" dirty="0" smtClean="0">
                <a:cs typeface="Calibri"/>
              </a:rPr>
              <a:t>a  disclaimer stating what </a:t>
            </a:r>
            <a:r>
              <a:rPr lang="en-IN" spc="-5" dirty="0" smtClean="0">
                <a:cs typeface="Calibri"/>
              </a:rPr>
              <a:t>monitoring </a:t>
            </a:r>
            <a:r>
              <a:rPr lang="en-IN" dirty="0" smtClean="0">
                <a:cs typeface="Calibri"/>
              </a:rPr>
              <a:t>is </a:t>
            </a:r>
            <a:r>
              <a:rPr lang="en-IN" spc="-5" dirty="0" smtClean="0">
                <a:cs typeface="Calibri"/>
              </a:rPr>
              <a:t>done </a:t>
            </a:r>
            <a:r>
              <a:rPr lang="en-IN" dirty="0" smtClean="0">
                <a:cs typeface="Calibri"/>
              </a:rPr>
              <a:t>when </a:t>
            </a:r>
            <a:r>
              <a:rPr lang="en-IN" spc="-5" dirty="0" smtClean="0">
                <a:cs typeface="Calibri"/>
              </a:rPr>
              <a:t>users </a:t>
            </a:r>
            <a:r>
              <a:rPr lang="en-IN" dirty="0" smtClean="0">
                <a:cs typeface="Calibri"/>
              </a:rPr>
              <a:t>log</a:t>
            </a:r>
            <a:r>
              <a:rPr lang="en-IN" spc="-55" dirty="0" smtClean="0">
                <a:cs typeface="Calibri"/>
              </a:rPr>
              <a:t> </a:t>
            </a:r>
            <a:r>
              <a:rPr lang="en-IN" dirty="0" smtClean="0">
                <a:cs typeface="Calibri"/>
              </a:rPr>
              <a:t>on</a:t>
            </a:r>
            <a:r>
              <a:rPr lang="en-IN" dirty="0" smtClean="0">
                <a:cs typeface="Calibri"/>
              </a:rPr>
              <a:t>.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spc="-5" dirty="0" smtClean="0">
                <a:cs typeface="Calibri"/>
              </a:rPr>
              <a:t>Methods </a:t>
            </a:r>
            <a:r>
              <a:rPr lang="en-IN" b="1" dirty="0" smtClean="0">
                <a:cs typeface="Calibri"/>
              </a:rPr>
              <a:t>of</a:t>
            </a:r>
            <a:r>
              <a:rPr lang="en-IN" b="1" spc="-5" dirty="0" smtClean="0">
                <a:cs typeface="Calibri"/>
              </a:rPr>
              <a:t> Collection</a:t>
            </a:r>
            <a:r>
              <a:rPr lang="en-IN" dirty="0" smtClean="0">
                <a:cs typeface="Calibri"/>
              </a:rPr>
              <a:t/>
            </a:r>
            <a:br>
              <a:rPr lang="en-IN" dirty="0" smtClean="0">
                <a:cs typeface="Calibri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980768"/>
            <a:ext cx="8246070" cy="4162732"/>
          </a:xfrm>
        </p:spPr>
        <p:txBody>
          <a:bodyPr>
            <a:normAutofit fontScale="62500" lnSpcReduction="20000"/>
          </a:bodyPr>
          <a:lstStyle/>
          <a:p>
            <a:pPr marL="12700">
              <a:lnSpc>
                <a:spcPct val="100000"/>
              </a:lnSpc>
              <a:buNone/>
            </a:pPr>
            <a:r>
              <a:rPr lang="en-IN" spc="-5" dirty="0" smtClean="0">
                <a:cs typeface="Calibri"/>
              </a:rPr>
              <a:t>There are two </a:t>
            </a:r>
            <a:r>
              <a:rPr lang="en-IN" dirty="0" smtClean="0">
                <a:cs typeface="Calibri"/>
              </a:rPr>
              <a:t>basic </a:t>
            </a:r>
            <a:r>
              <a:rPr lang="en-IN" spc="-5" dirty="0" smtClean="0">
                <a:cs typeface="Calibri"/>
              </a:rPr>
              <a:t>forms </a:t>
            </a:r>
            <a:r>
              <a:rPr lang="en-IN" dirty="0" smtClean="0">
                <a:cs typeface="Calibri"/>
              </a:rPr>
              <a:t>of </a:t>
            </a:r>
            <a:r>
              <a:rPr lang="en-IN" spc="-5" dirty="0" smtClean="0">
                <a:cs typeface="Calibri"/>
              </a:rPr>
              <a:t>collection: freezing </a:t>
            </a:r>
            <a:r>
              <a:rPr lang="en-IN" dirty="0" smtClean="0">
                <a:cs typeface="Calibri"/>
              </a:rPr>
              <a:t>the </a:t>
            </a:r>
            <a:r>
              <a:rPr lang="en-IN" spc="-5" dirty="0" smtClean="0">
                <a:cs typeface="Calibri"/>
              </a:rPr>
              <a:t>scene </a:t>
            </a:r>
            <a:r>
              <a:rPr lang="en-IN" dirty="0" smtClean="0">
                <a:cs typeface="Calibri"/>
              </a:rPr>
              <a:t>and</a:t>
            </a:r>
            <a:r>
              <a:rPr lang="en-IN" spc="40" dirty="0" smtClean="0">
                <a:cs typeface="Calibri"/>
              </a:rPr>
              <a:t> </a:t>
            </a:r>
            <a:r>
              <a:rPr lang="en-IN" spc="-5" dirty="0" err="1" smtClean="0">
                <a:cs typeface="Calibri"/>
              </a:rPr>
              <a:t>honeypotting</a:t>
            </a:r>
            <a:r>
              <a:rPr lang="en-IN" spc="-5" dirty="0" smtClean="0">
                <a:cs typeface="Calibri"/>
              </a:rPr>
              <a:t>.</a:t>
            </a:r>
            <a:endParaRPr lang="en-IN" dirty="0" smtClean="0"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IN" sz="240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IN" b="1" spc="-5" dirty="0" smtClean="0">
                <a:cs typeface="Calibri"/>
              </a:rPr>
              <a:t>Freezing </a:t>
            </a:r>
            <a:r>
              <a:rPr lang="en-IN" b="1" dirty="0" smtClean="0">
                <a:cs typeface="Calibri"/>
              </a:rPr>
              <a:t>the</a:t>
            </a:r>
            <a:r>
              <a:rPr lang="en-IN" b="1" spc="-15" dirty="0" smtClean="0">
                <a:cs typeface="Calibri"/>
              </a:rPr>
              <a:t> </a:t>
            </a:r>
            <a:r>
              <a:rPr lang="en-IN" b="1" spc="-5" dirty="0" smtClean="0">
                <a:cs typeface="Calibri"/>
              </a:rPr>
              <a:t>Scene</a:t>
            </a:r>
            <a:endParaRPr lang="en-IN" dirty="0" smtClean="0">
              <a:cs typeface="Calibri"/>
            </a:endParaRPr>
          </a:p>
          <a:p>
            <a:pPr marL="241300" marR="43815" indent="-228600" algn="just">
              <a:lnSpc>
                <a:spcPct val="117300"/>
              </a:lnSpc>
              <a:spcBef>
                <a:spcPts val="985"/>
              </a:spcBef>
              <a:buFont typeface="Wingdings"/>
              <a:buChar char=""/>
              <a:tabLst>
                <a:tab pos="241300" algn="l"/>
              </a:tabLst>
            </a:pPr>
            <a:r>
              <a:rPr lang="en-IN" dirty="0" smtClean="0">
                <a:cs typeface="Calibri"/>
              </a:rPr>
              <a:t>It </a:t>
            </a:r>
            <a:r>
              <a:rPr lang="en-IN" spc="-5" dirty="0" smtClean="0">
                <a:cs typeface="Calibri"/>
              </a:rPr>
              <a:t>involves taking </a:t>
            </a:r>
            <a:r>
              <a:rPr lang="en-IN" dirty="0" smtClean="0">
                <a:cs typeface="Calibri"/>
              </a:rPr>
              <a:t>a </a:t>
            </a:r>
            <a:r>
              <a:rPr lang="en-IN" spc="-5" dirty="0" smtClean="0">
                <a:cs typeface="Calibri"/>
              </a:rPr>
              <a:t>snapshot </a:t>
            </a:r>
            <a:r>
              <a:rPr lang="en-IN" dirty="0" smtClean="0">
                <a:cs typeface="Calibri"/>
              </a:rPr>
              <a:t>of the </a:t>
            </a:r>
            <a:r>
              <a:rPr lang="en-IN" spc="-10" dirty="0" smtClean="0">
                <a:cs typeface="Calibri"/>
              </a:rPr>
              <a:t>system </a:t>
            </a:r>
            <a:r>
              <a:rPr lang="en-IN" dirty="0" smtClean="0">
                <a:cs typeface="Calibri"/>
              </a:rPr>
              <a:t>in its </a:t>
            </a:r>
            <a:r>
              <a:rPr lang="en-IN" spc="-5" dirty="0" smtClean="0">
                <a:cs typeface="Calibri"/>
              </a:rPr>
              <a:t>compromised state. </a:t>
            </a:r>
            <a:r>
              <a:rPr lang="en-IN" dirty="0" smtClean="0">
                <a:cs typeface="Calibri"/>
              </a:rPr>
              <a:t>You </a:t>
            </a:r>
            <a:r>
              <a:rPr lang="en-IN" spc="-5" dirty="0" smtClean="0">
                <a:cs typeface="Calibri"/>
              </a:rPr>
              <a:t>should then </a:t>
            </a:r>
            <a:r>
              <a:rPr lang="en-IN" dirty="0" smtClean="0">
                <a:cs typeface="Calibri"/>
              </a:rPr>
              <a:t>start to collect  whatever </a:t>
            </a:r>
            <a:r>
              <a:rPr lang="en-IN" spc="-5" dirty="0" smtClean="0">
                <a:cs typeface="Calibri"/>
              </a:rPr>
              <a:t>data </a:t>
            </a:r>
            <a:r>
              <a:rPr lang="en-IN" dirty="0" smtClean="0">
                <a:cs typeface="Calibri"/>
              </a:rPr>
              <a:t>is </a:t>
            </a:r>
            <a:r>
              <a:rPr lang="en-IN" spc="-5" dirty="0" smtClean="0">
                <a:cs typeface="Calibri"/>
              </a:rPr>
              <a:t>important onto removable </a:t>
            </a:r>
            <a:r>
              <a:rPr lang="en-IN" spc="-5" dirty="0" err="1" smtClean="0">
                <a:cs typeface="Calibri"/>
              </a:rPr>
              <a:t>nonvolatile</a:t>
            </a:r>
            <a:r>
              <a:rPr lang="en-IN" spc="-5" dirty="0" smtClean="0">
                <a:cs typeface="Calibri"/>
              </a:rPr>
              <a:t> media </a:t>
            </a:r>
            <a:r>
              <a:rPr lang="en-IN" dirty="0" smtClean="0">
                <a:cs typeface="Calibri"/>
              </a:rPr>
              <a:t>in a </a:t>
            </a:r>
            <a:r>
              <a:rPr lang="en-IN" spc="-5" dirty="0" smtClean="0">
                <a:cs typeface="Calibri"/>
              </a:rPr>
              <a:t>standard</a:t>
            </a:r>
            <a:r>
              <a:rPr lang="en-IN" spc="30" dirty="0" smtClean="0">
                <a:cs typeface="Calibri"/>
              </a:rPr>
              <a:t> </a:t>
            </a:r>
            <a:r>
              <a:rPr lang="en-IN" spc="-5" dirty="0" smtClean="0">
                <a:cs typeface="Calibri"/>
              </a:rPr>
              <a:t>format.</a:t>
            </a:r>
            <a:endParaRPr lang="en-IN" dirty="0" smtClean="0">
              <a:cs typeface="Calibri"/>
            </a:endParaRPr>
          </a:p>
          <a:p>
            <a:pPr marL="241300" marR="102870" indent="-228600">
              <a:lnSpc>
                <a:spcPct val="118200"/>
              </a:lnSpc>
              <a:spcBef>
                <a:spcPts val="975"/>
              </a:spcBef>
              <a:buFont typeface="Wingdings"/>
              <a:buChar char=""/>
              <a:tabLst>
                <a:tab pos="241300" algn="l"/>
              </a:tabLst>
            </a:pPr>
            <a:r>
              <a:rPr lang="en-IN" spc="-5" dirty="0" smtClean="0">
                <a:cs typeface="Calibri"/>
              </a:rPr>
              <a:t>All </a:t>
            </a:r>
            <a:r>
              <a:rPr lang="en-IN" dirty="0" smtClean="0">
                <a:cs typeface="Calibri"/>
              </a:rPr>
              <a:t>data </a:t>
            </a:r>
            <a:r>
              <a:rPr lang="en-IN" spc="-5" dirty="0" smtClean="0">
                <a:cs typeface="Calibri"/>
              </a:rPr>
              <a:t>collected should have </a:t>
            </a:r>
            <a:r>
              <a:rPr lang="en-IN" dirty="0" smtClean="0">
                <a:cs typeface="Calibri"/>
              </a:rPr>
              <a:t>a </a:t>
            </a:r>
            <a:r>
              <a:rPr lang="en-IN" spc="-5" dirty="0" smtClean="0">
                <a:cs typeface="Calibri"/>
              </a:rPr>
              <a:t>cryptographic message </a:t>
            </a:r>
            <a:r>
              <a:rPr lang="en-IN" dirty="0" smtClean="0">
                <a:cs typeface="Calibri"/>
              </a:rPr>
              <a:t>digest </a:t>
            </a:r>
            <a:r>
              <a:rPr lang="en-IN" spc="-5" dirty="0" smtClean="0">
                <a:cs typeface="Calibri"/>
              </a:rPr>
              <a:t>created, </a:t>
            </a:r>
            <a:r>
              <a:rPr lang="en-IN" dirty="0" smtClean="0">
                <a:cs typeface="Calibri"/>
              </a:rPr>
              <a:t>and </a:t>
            </a:r>
            <a:r>
              <a:rPr lang="en-IN" spc="-5" dirty="0" smtClean="0">
                <a:cs typeface="Calibri"/>
              </a:rPr>
              <a:t>those </a:t>
            </a:r>
            <a:r>
              <a:rPr lang="en-IN" dirty="0" smtClean="0">
                <a:cs typeface="Calibri"/>
              </a:rPr>
              <a:t>digests </a:t>
            </a:r>
            <a:r>
              <a:rPr lang="en-IN" spc="-5" dirty="0" smtClean="0">
                <a:cs typeface="Calibri"/>
              </a:rPr>
              <a:t>should be  </a:t>
            </a:r>
            <a:r>
              <a:rPr lang="en-IN" dirty="0" smtClean="0">
                <a:cs typeface="Calibri"/>
              </a:rPr>
              <a:t>compared </a:t>
            </a:r>
            <a:r>
              <a:rPr lang="en-IN" spc="-5" dirty="0" smtClean="0">
                <a:cs typeface="Calibri"/>
              </a:rPr>
              <a:t>to </a:t>
            </a:r>
            <a:r>
              <a:rPr lang="en-IN" dirty="0" smtClean="0">
                <a:cs typeface="Calibri"/>
              </a:rPr>
              <a:t>the originals </a:t>
            </a:r>
            <a:r>
              <a:rPr lang="en-IN" spc="-5" dirty="0" smtClean="0">
                <a:cs typeface="Calibri"/>
              </a:rPr>
              <a:t>for</a:t>
            </a:r>
            <a:r>
              <a:rPr lang="en-IN" spc="-30" dirty="0" smtClean="0">
                <a:cs typeface="Calibri"/>
              </a:rPr>
              <a:t> </a:t>
            </a:r>
            <a:r>
              <a:rPr lang="en-IN" dirty="0" smtClean="0">
                <a:cs typeface="Calibri"/>
              </a:rPr>
              <a:t>verification.</a:t>
            </a:r>
          </a:p>
          <a:p>
            <a:pPr>
              <a:lnSpc>
                <a:spcPct val="100000"/>
              </a:lnSpc>
              <a:spcBef>
                <a:spcPts val="15"/>
              </a:spcBef>
              <a:buFont typeface="Wingdings"/>
              <a:buChar char=""/>
            </a:pPr>
            <a:endParaRPr lang="en-IN" sz="240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IN" b="1" spc="-5" dirty="0" err="1" smtClean="0">
                <a:cs typeface="Calibri"/>
              </a:rPr>
              <a:t>Honeypotting</a:t>
            </a:r>
            <a:endParaRPr lang="en-IN" dirty="0" smtClean="0"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en-IN" sz="2400" dirty="0" smtClean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Wingdings"/>
              <a:buChar char=""/>
              <a:tabLst>
                <a:tab pos="241300" algn="l"/>
              </a:tabLst>
            </a:pPr>
            <a:r>
              <a:rPr lang="en-IN" dirty="0" smtClean="0">
                <a:cs typeface="Calibri"/>
              </a:rPr>
              <a:t>It is the </a:t>
            </a:r>
            <a:r>
              <a:rPr lang="en-IN" spc="-5" dirty="0" smtClean="0">
                <a:cs typeface="Calibri"/>
              </a:rPr>
              <a:t>process </a:t>
            </a:r>
            <a:r>
              <a:rPr lang="en-IN" dirty="0" smtClean="0">
                <a:cs typeface="Calibri"/>
              </a:rPr>
              <a:t>of creating a replica </a:t>
            </a:r>
            <a:r>
              <a:rPr lang="en-IN" spc="-5" dirty="0" smtClean="0">
                <a:cs typeface="Calibri"/>
              </a:rPr>
              <a:t>system </a:t>
            </a:r>
            <a:r>
              <a:rPr lang="en-IN" dirty="0" smtClean="0">
                <a:cs typeface="Calibri"/>
              </a:rPr>
              <a:t>and </a:t>
            </a:r>
            <a:r>
              <a:rPr lang="en-IN" spc="-5" dirty="0" smtClean="0">
                <a:cs typeface="Calibri"/>
              </a:rPr>
              <a:t>luring </a:t>
            </a:r>
            <a:r>
              <a:rPr lang="en-IN" dirty="0" smtClean="0">
                <a:cs typeface="Calibri"/>
              </a:rPr>
              <a:t>the </a:t>
            </a:r>
            <a:r>
              <a:rPr lang="en-IN" spc="-5" dirty="0" smtClean="0">
                <a:cs typeface="Calibri"/>
              </a:rPr>
              <a:t>attacker into </a:t>
            </a:r>
            <a:r>
              <a:rPr lang="en-IN" dirty="0" smtClean="0">
                <a:cs typeface="Calibri"/>
              </a:rPr>
              <a:t>it for </a:t>
            </a:r>
            <a:r>
              <a:rPr lang="en-IN" spc="-5" dirty="0" smtClean="0">
                <a:cs typeface="Calibri"/>
              </a:rPr>
              <a:t>further</a:t>
            </a:r>
            <a:r>
              <a:rPr lang="en-IN" spc="15" dirty="0" smtClean="0">
                <a:cs typeface="Calibri"/>
              </a:rPr>
              <a:t> </a:t>
            </a:r>
            <a:r>
              <a:rPr lang="en-IN" spc="-5" dirty="0" smtClean="0">
                <a:cs typeface="Calibri"/>
              </a:rPr>
              <a:t>monitoring.</a:t>
            </a:r>
            <a:endParaRPr lang="en-IN" dirty="0" smtClean="0">
              <a:cs typeface="Calibri"/>
            </a:endParaRPr>
          </a:p>
          <a:p>
            <a:pPr marL="241300" marR="300355" indent="-228600">
              <a:lnSpc>
                <a:spcPct val="118200"/>
              </a:lnSpc>
              <a:spcBef>
                <a:spcPts val="969"/>
              </a:spcBef>
              <a:buFont typeface="Wingdings"/>
              <a:buChar char=""/>
              <a:tabLst>
                <a:tab pos="241300" algn="l"/>
              </a:tabLst>
            </a:pPr>
            <a:r>
              <a:rPr lang="en-IN" dirty="0" smtClean="0">
                <a:cs typeface="Calibri"/>
              </a:rPr>
              <a:t>The </a:t>
            </a:r>
            <a:r>
              <a:rPr lang="en-IN" spc="-5" dirty="0" smtClean="0">
                <a:cs typeface="Calibri"/>
              </a:rPr>
              <a:t>placement </a:t>
            </a:r>
            <a:r>
              <a:rPr lang="en-IN" dirty="0" smtClean="0">
                <a:cs typeface="Calibri"/>
              </a:rPr>
              <a:t>of </a:t>
            </a:r>
            <a:r>
              <a:rPr lang="en-IN" spc="-5" dirty="0" smtClean="0">
                <a:cs typeface="Calibri"/>
              </a:rPr>
              <a:t>misleading </a:t>
            </a:r>
            <a:r>
              <a:rPr lang="en-IN" dirty="0" smtClean="0">
                <a:cs typeface="Calibri"/>
              </a:rPr>
              <a:t>information and the </a:t>
            </a:r>
            <a:r>
              <a:rPr lang="en-IN" spc="-5" dirty="0" smtClean="0">
                <a:cs typeface="Calibri"/>
              </a:rPr>
              <a:t>attacker’s response </a:t>
            </a:r>
            <a:r>
              <a:rPr lang="en-IN" dirty="0" smtClean="0">
                <a:cs typeface="Calibri"/>
              </a:rPr>
              <a:t>to it is a good method </a:t>
            </a:r>
            <a:r>
              <a:rPr lang="en-IN" spc="-5" dirty="0" smtClean="0">
                <a:cs typeface="Calibri"/>
              </a:rPr>
              <a:t>for  determining </a:t>
            </a:r>
            <a:r>
              <a:rPr lang="en-IN" dirty="0" smtClean="0">
                <a:cs typeface="Calibri"/>
              </a:rPr>
              <a:t>the </a:t>
            </a:r>
            <a:r>
              <a:rPr lang="en-IN" spc="-5" dirty="0" smtClean="0">
                <a:cs typeface="Calibri"/>
              </a:rPr>
              <a:t>attacker’s</a:t>
            </a:r>
            <a:r>
              <a:rPr lang="en-IN" spc="-20" dirty="0" smtClean="0">
                <a:cs typeface="Calibri"/>
              </a:rPr>
              <a:t> </a:t>
            </a:r>
            <a:r>
              <a:rPr lang="en-IN" spc="-5" dirty="0" smtClean="0">
                <a:cs typeface="Calibri"/>
              </a:rPr>
              <a:t>motives</a:t>
            </a:r>
            <a:r>
              <a:rPr lang="en-IN" spc="-5" dirty="0" smtClean="0">
                <a:cs typeface="Calibri"/>
              </a:rPr>
              <a:t>.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spc="-5" dirty="0" err="1" smtClean="0">
                <a:cs typeface="Calibri"/>
              </a:rPr>
              <a:t>Artifacts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41300" marR="5715" indent="-228600">
              <a:lnSpc>
                <a:spcPct val="117300"/>
              </a:lnSpc>
              <a:spcBef>
                <a:spcPts val="1395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lang="en-IN" spc="-5" dirty="0" smtClean="0">
                <a:cs typeface="Calibri"/>
              </a:rPr>
              <a:t>There </a:t>
            </a:r>
            <a:r>
              <a:rPr lang="en-IN" dirty="0" smtClean="0">
                <a:cs typeface="Calibri"/>
              </a:rPr>
              <a:t>is </a:t>
            </a:r>
            <a:r>
              <a:rPr lang="en-IN" spc="-5" dirty="0" smtClean="0">
                <a:cs typeface="Calibri"/>
              </a:rPr>
              <a:t>almost always something left behind </a:t>
            </a:r>
            <a:r>
              <a:rPr lang="en-IN" spc="-10" dirty="0" smtClean="0">
                <a:cs typeface="Calibri"/>
              </a:rPr>
              <a:t>by </a:t>
            </a:r>
            <a:r>
              <a:rPr lang="en-IN" dirty="0" smtClean="0">
                <a:cs typeface="Calibri"/>
              </a:rPr>
              <a:t>the attacker—be </a:t>
            </a:r>
            <a:r>
              <a:rPr lang="en-IN" spc="-10" dirty="0" smtClean="0">
                <a:cs typeface="Calibri"/>
              </a:rPr>
              <a:t>it </a:t>
            </a:r>
            <a:r>
              <a:rPr lang="en-IN" spc="-5" dirty="0" smtClean="0">
                <a:cs typeface="Calibri"/>
              </a:rPr>
              <a:t>code fragments, </a:t>
            </a:r>
            <a:r>
              <a:rPr lang="en-IN" spc="-5" dirty="0" err="1" smtClean="0">
                <a:cs typeface="Calibri"/>
              </a:rPr>
              <a:t>trojaned</a:t>
            </a:r>
            <a:r>
              <a:rPr lang="en-IN" spc="-5" dirty="0" smtClean="0">
                <a:cs typeface="Calibri"/>
              </a:rPr>
              <a:t>  programs, running processes, </a:t>
            </a:r>
            <a:r>
              <a:rPr lang="en-IN" dirty="0" smtClean="0">
                <a:cs typeface="Calibri"/>
              </a:rPr>
              <a:t>or </a:t>
            </a:r>
            <a:r>
              <a:rPr lang="en-IN" spc="-5" dirty="0" smtClean="0">
                <a:cs typeface="Calibri"/>
              </a:rPr>
              <a:t>sniffer </a:t>
            </a:r>
            <a:r>
              <a:rPr lang="en-IN" dirty="0" smtClean="0">
                <a:cs typeface="Calibri"/>
              </a:rPr>
              <a:t>log </a:t>
            </a:r>
            <a:r>
              <a:rPr lang="en-IN" spc="-5" dirty="0" smtClean="0">
                <a:cs typeface="Calibri"/>
              </a:rPr>
              <a:t>files. These </a:t>
            </a:r>
            <a:r>
              <a:rPr lang="en-IN" dirty="0" smtClean="0">
                <a:cs typeface="Calibri"/>
              </a:rPr>
              <a:t>are known as</a:t>
            </a:r>
            <a:r>
              <a:rPr lang="en-IN" spc="20" dirty="0" smtClean="0">
                <a:cs typeface="Calibri"/>
              </a:rPr>
              <a:t> </a:t>
            </a:r>
            <a:r>
              <a:rPr lang="en-IN" spc="-5" dirty="0" err="1" smtClean="0">
                <a:cs typeface="Calibri"/>
              </a:rPr>
              <a:t>artifacts</a:t>
            </a:r>
            <a:r>
              <a:rPr lang="en-IN" spc="-5" dirty="0" smtClean="0">
                <a:cs typeface="Calibri"/>
              </a:rPr>
              <a:t>.</a:t>
            </a:r>
            <a:endParaRPr lang="en-IN" dirty="0" smtClean="0"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Wingdings"/>
              <a:buChar char=""/>
            </a:pPr>
            <a:endParaRPr lang="en-IN" sz="2400" dirty="0" smtClean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lang="en-IN" dirty="0" smtClean="0">
                <a:cs typeface="Calibri"/>
              </a:rPr>
              <a:t>Never attempt </a:t>
            </a:r>
            <a:r>
              <a:rPr lang="en-IN" spc="-5" dirty="0" smtClean="0">
                <a:cs typeface="Calibri"/>
              </a:rPr>
              <a:t>to analyze </a:t>
            </a:r>
            <a:r>
              <a:rPr lang="en-IN" spc="-10" dirty="0" smtClean="0">
                <a:cs typeface="Calibri"/>
              </a:rPr>
              <a:t>an </a:t>
            </a:r>
            <a:r>
              <a:rPr lang="en-IN" dirty="0" err="1" smtClean="0">
                <a:cs typeface="Calibri"/>
              </a:rPr>
              <a:t>artifact</a:t>
            </a:r>
            <a:r>
              <a:rPr lang="en-IN" dirty="0" smtClean="0">
                <a:cs typeface="Calibri"/>
              </a:rPr>
              <a:t> on </a:t>
            </a:r>
            <a:r>
              <a:rPr lang="en-IN" spc="-5" dirty="0" smtClean="0">
                <a:cs typeface="Calibri"/>
              </a:rPr>
              <a:t>the compromised system.</a:t>
            </a:r>
            <a:endParaRPr lang="en-IN" dirty="0" smtClean="0"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Wingdings"/>
              <a:buChar char=""/>
            </a:pPr>
            <a:endParaRPr lang="en-IN" sz="2400" dirty="0" smtClean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lang="en-IN" dirty="0" err="1" smtClean="0">
                <a:cs typeface="Calibri"/>
              </a:rPr>
              <a:t>Artifacts</a:t>
            </a:r>
            <a:r>
              <a:rPr lang="en-IN" dirty="0" smtClean="0">
                <a:cs typeface="Calibri"/>
              </a:rPr>
              <a:t> </a:t>
            </a:r>
            <a:r>
              <a:rPr lang="en-IN" spc="-5" dirty="0" smtClean="0">
                <a:cs typeface="Calibri"/>
              </a:rPr>
              <a:t>are capable </a:t>
            </a:r>
            <a:r>
              <a:rPr lang="en-IN" dirty="0" smtClean="0">
                <a:cs typeface="Calibri"/>
              </a:rPr>
              <a:t>of </a:t>
            </a:r>
            <a:r>
              <a:rPr lang="en-IN" spc="-5" dirty="0" smtClean="0">
                <a:cs typeface="Calibri"/>
              </a:rPr>
              <a:t>anything, </a:t>
            </a:r>
            <a:r>
              <a:rPr lang="en-IN" dirty="0" smtClean="0">
                <a:cs typeface="Calibri"/>
              </a:rPr>
              <a:t>and we want to </a:t>
            </a:r>
            <a:r>
              <a:rPr lang="en-IN" spc="-5" dirty="0" smtClean="0">
                <a:cs typeface="Calibri"/>
              </a:rPr>
              <a:t>make sure </a:t>
            </a:r>
            <a:r>
              <a:rPr lang="en-IN" dirty="0" smtClean="0">
                <a:cs typeface="Calibri"/>
              </a:rPr>
              <a:t>their effects are</a:t>
            </a:r>
            <a:r>
              <a:rPr lang="en-IN" spc="-25" dirty="0" smtClean="0">
                <a:cs typeface="Calibri"/>
              </a:rPr>
              <a:t> </a:t>
            </a:r>
            <a:r>
              <a:rPr lang="en-IN" dirty="0" smtClean="0">
                <a:cs typeface="Calibri"/>
              </a:rPr>
              <a:t>controlled.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spc="-5" dirty="0" smtClean="0">
                <a:cs typeface="Calibri"/>
              </a:rPr>
              <a:t>Collection</a:t>
            </a:r>
            <a:r>
              <a:rPr lang="en-IN" b="1" spc="-15" dirty="0" smtClean="0">
                <a:cs typeface="Calibri"/>
              </a:rPr>
              <a:t> </a:t>
            </a:r>
            <a:r>
              <a:rPr lang="en-IN" b="1" spc="-5" dirty="0" smtClean="0">
                <a:cs typeface="Calibri"/>
              </a:rPr>
              <a:t>Steps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106" y="1049348"/>
            <a:ext cx="8246070" cy="4337992"/>
          </a:xfrm>
        </p:spPr>
        <p:txBody>
          <a:bodyPr>
            <a:normAutofit fontScale="62500" lnSpcReduction="20000"/>
          </a:bodyPr>
          <a:lstStyle/>
          <a:p>
            <a:pPr marL="241300" marR="8255" indent="-228600">
              <a:lnSpc>
                <a:spcPct val="118400"/>
              </a:lnSpc>
              <a:spcBef>
                <a:spcPts val="1380"/>
              </a:spcBef>
              <a:buFont typeface="Calibri"/>
              <a:buAutoNum type="arabicPeriod"/>
              <a:tabLst>
                <a:tab pos="241300" algn="l"/>
              </a:tabLst>
            </a:pPr>
            <a:r>
              <a:rPr lang="en-IN" b="1" dirty="0" smtClean="0">
                <a:cs typeface="Calibri"/>
              </a:rPr>
              <a:t>Find </a:t>
            </a:r>
            <a:r>
              <a:rPr lang="en-IN" b="1" dirty="0" smtClean="0">
                <a:cs typeface="Calibri"/>
              </a:rPr>
              <a:t>the </a:t>
            </a:r>
            <a:r>
              <a:rPr lang="en-IN" b="1" spc="-5" dirty="0" smtClean="0">
                <a:cs typeface="Calibri"/>
              </a:rPr>
              <a:t>Evidence: </a:t>
            </a:r>
            <a:r>
              <a:rPr lang="en-IN" spc="-5" dirty="0" smtClean="0">
                <a:cs typeface="Calibri"/>
              </a:rPr>
              <a:t>Use </a:t>
            </a:r>
            <a:r>
              <a:rPr lang="en-IN" dirty="0" smtClean="0">
                <a:cs typeface="Calibri"/>
              </a:rPr>
              <a:t>a </a:t>
            </a:r>
            <a:r>
              <a:rPr lang="en-IN" spc="-5" dirty="0" smtClean="0">
                <a:cs typeface="Calibri"/>
              </a:rPr>
              <a:t>checklist. Not only does </a:t>
            </a:r>
            <a:r>
              <a:rPr lang="en-IN" spc="-10" dirty="0" smtClean="0">
                <a:cs typeface="Calibri"/>
              </a:rPr>
              <a:t>it </a:t>
            </a:r>
            <a:r>
              <a:rPr lang="en-IN" spc="-5" dirty="0" smtClean="0">
                <a:cs typeface="Calibri"/>
              </a:rPr>
              <a:t>help </a:t>
            </a:r>
            <a:r>
              <a:rPr lang="en-IN" dirty="0" smtClean="0">
                <a:cs typeface="Calibri"/>
              </a:rPr>
              <a:t>you </a:t>
            </a:r>
            <a:r>
              <a:rPr lang="en-IN" spc="-5" dirty="0" smtClean="0">
                <a:cs typeface="Calibri"/>
              </a:rPr>
              <a:t>to </a:t>
            </a:r>
            <a:r>
              <a:rPr lang="en-IN" dirty="0" smtClean="0">
                <a:cs typeface="Calibri"/>
              </a:rPr>
              <a:t>collect </a:t>
            </a:r>
            <a:r>
              <a:rPr lang="en-IN" spc="-5" dirty="0" smtClean="0">
                <a:cs typeface="Calibri"/>
              </a:rPr>
              <a:t>evidence, but </a:t>
            </a:r>
            <a:r>
              <a:rPr lang="en-IN" dirty="0" smtClean="0">
                <a:cs typeface="Calibri"/>
              </a:rPr>
              <a:t>it also can </a:t>
            </a:r>
            <a:r>
              <a:rPr lang="en-IN" spc="-10" dirty="0" smtClean="0">
                <a:cs typeface="Calibri"/>
              </a:rPr>
              <a:t>be  </a:t>
            </a:r>
            <a:r>
              <a:rPr lang="en-IN" spc="-5" dirty="0" smtClean="0">
                <a:cs typeface="Calibri"/>
              </a:rPr>
              <a:t>used </a:t>
            </a:r>
            <a:r>
              <a:rPr lang="en-IN" dirty="0" smtClean="0">
                <a:cs typeface="Calibri"/>
              </a:rPr>
              <a:t>to </a:t>
            </a:r>
            <a:r>
              <a:rPr lang="en-IN" spc="-5" dirty="0" smtClean="0">
                <a:cs typeface="Calibri"/>
              </a:rPr>
              <a:t>double-check </a:t>
            </a:r>
            <a:r>
              <a:rPr lang="en-IN" dirty="0" smtClean="0">
                <a:cs typeface="Calibri"/>
              </a:rPr>
              <a:t>that </a:t>
            </a:r>
            <a:r>
              <a:rPr lang="en-IN" spc="-5" dirty="0" smtClean="0">
                <a:cs typeface="Calibri"/>
              </a:rPr>
              <a:t>everything </a:t>
            </a:r>
            <a:r>
              <a:rPr lang="en-IN" dirty="0" smtClean="0">
                <a:cs typeface="Calibri"/>
              </a:rPr>
              <a:t>you </a:t>
            </a:r>
            <a:r>
              <a:rPr lang="en-IN" spc="-5" dirty="0" smtClean="0">
                <a:cs typeface="Calibri"/>
              </a:rPr>
              <a:t>are looking for </a:t>
            </a:r>
            <a:r>
              <a:rPr lang="en-IN" dirty="0" smtClean="0">
                <a:cs typeface="Calibri"/>
              </a:rPr>
              <a:t>is</a:t>
            </a:r>
            <a:r>
              <a:rPr lang="en-IN" spc="-25" dirty="0" smtClean="0">
                <a:cs typeface="Calibri"/>
              </a:rPr>
              <a:t> </a:t>
            </a:r>
            <a:r>
              <a:rPr lang="en-IN" dirty="0" smtClean="0">
                <a:cs typeface="Calibri"/>
              </a:rPr>
              <a:t>there.</a:t>
            </a:r>
          </a:p>
          <a:p>
            <a:pPr marL="241300" marR="347980" indent="-228600">
              <a:lnSpc>
                <a:spcPct val="118200"/>
              </a:lnSpc>
              <a:spcBef>
                <a:spcPts val="969"/>
              </a:spcBef>
              <a:buFont typeface="Calibri"/>
              <a:buAutoNum type="arabicPeriod"/>
              <a:tabLst>
                <a:tab pos="241300" algn="l"/>
              </a:tabLst>
            </a:pPr>
            <a:r>
              <a:rPr lang="en-IN" b="1" dirty="0" smtClean="0">
                <a:cs typeface="Calibri"/>
              </a:rPr>
              <a:t>Find the </a:t>
            </a:r>
            <a:r>
              <a:rPr lang="en-IN" b="1" spc="-5" dirty="0" smtClean="0">
                <a:cs typeface="Calibri"/>
              </a:rPr>
              <a:t>Relevant </a:t>
            </a:r>
            <a:r>
              <a:rPr lang="en-IN" b="1" dirty="0" smtClean="0">
                <a:cs typeface="Calibri"/>
              </a:rPr>
              <a:t>Data: </a:t>
            </a:r>
            <a:r>
              <a:rPr lang="en-IN" spc="-5" dirty="0" smtClean="0">
                <a:cs typeface="Calibri"/>
              </a:rPr>
              <a:t>Once you’ve found </a:t>
            </a:r>
            <a:r>
              <a:rPr lang="en-IN" dirty="0" smtClean="0">
                <a:cs typeface="Calibri"/>
              </a:rPr>
              <a:t>the </a:t>
            </a:r>
            <a:r>
              <a:rPr lang="en-IN" spc="-5" dirty="0" smtClean="0">
                <a:cs typeface="Calibri"/>
              </a:rPr>
              <a:t>evidence, </a:t>
            </a:r>
            <a:r>
              <a:rPr lang="en-IN" dirty="0" smtClean="0">
                <a:cs typeface="Calibri"/>
              </a:rPr>
              <a:t>you </a:t>
            </a:r>
            <a:r>
              <a:rPr lang="en-IN" spc="-5" dirty="0" smtClean="0">
                <a:cs typeface="Calibri"/>
              </a:rPr>
              <a:t>must figure </a:t>
            </a:r>
            <a:r>
              <a:rPr lang="en-IN" dirty="0" smtClean="0">
                <a:cs typeface="Calibri"/>
              </a:rPr>
              <a:t>out what </a:t>
            </a:r>
            <a:r>
              <a:rPr lang="en-IN" spc="-5" dirty="0" smtClean="0">
                <a:cs typeface="Calibri"/>
              </a:rPr>
              <a:t>part </a:t>
            </a:r>
            <a:r>
              <a:rPr lang="en-IN" dirty="0" smtClean="0">
                <a:cs typeface="Calibri"/>
              </a:rPr>
              <a:t>of it is  </a:t>
            </a:r>
            <a:r>
              <a:rPr lang="en-IN" spc="-5" dirty="0" smtClean="0">
                <a:cs typeface="Calibri"/>
              </a:rPr>
              <a:t>relevant to the</a:t>
            </a:r>
            <a:r>
              <a:rPr lang="en-IN" spc="20" dirty="0" smtClean="0">
                <a:cs typeface="Calibri"/>
              </a:rPr>
              <a:t> </a:t>
            </a:r>
            <a:r>
              <a:rPr lang="en-IN" spc="-5" dirty="0" smtClean="0">
                <a:cs typeface="Calibri"/>
              </a:rPr>
              <a:t>case.</a:t>
            </a:r>
            <a:endParaRPr lang="en-IN" dirty="0" smtClean="0">
              <a:cs typeface="Calibri"/>
            </a:endParaRPr>
          </a:p>
          <a:p>
            <a:pPr marL="241300" marR="268605" indent="-228600">
              <a:lnSpc>
                <a:spcPct val="117300"/>
              </a:lnSpc>
              <a:spcBef>
                <a:spcPts val="985"/>
              </a:spcBef>
              <a:buFont typeface="Calibri"/>
              <a:buAutoNum type="arabicPeriod"/>
              <a:tabLst>
                <a:tab pos="241300" algn="l"/>
              </a:tabLst>
            </a:pPr>
            <a:r>
              <a:rPr lang="en-IN" b="1" spc="-5" dirty="0" smtClean="0">
                <a:cs typeface="Calibri"/>
              </a:rPr>
              <a:t>Create an Order of Volatility: </a:t>
            </a:r>
            <a:r>
              <a:rPr lang="en-IN" spc="-5" dirty="0" smtClean="0">
                <a:cs typeface="Calibri"/>
              </a:rPr>
              <a:t>The order of volatility </a:t>
            </a:r>
            <a:r>
              <a:rPr lang="en-IN" spc="-10" dirty="0" smtClean="0">
                <a:cs typeface="Calibri"/>
              </a:rPr>
              <a:t>for </a:t>
            </a:r>
            <a:r>
              <a:rPr lang="en-IN" dirty="0" smtClean="0">
                <a:cs typeface="Calibri"/>
              </a:rPr>
              <a:t>your </a:t>
            </a:r>
            <a:r>
              <a:rPr lang="en-IN" spc="-5" dirty="0" smtClean="0">
                <a:cs typeface="Calibri"/>
              </a:rPr>
              <a:t>system </a:t>
            </a:r>
            <a:r>
              <a:rPr lang="en-IN" dirty="0" smtClean="0">
                <a:cs typeface="Calibri"/>
              </a:rPr>
              <a:t>is a </a:t>
            </a:r>
            <a:r>
              <a:rPr lang="en-IN" spc="-5" dirty="0" smtClean="0">
                <a:cs typeface="Calibri"/>
              </a:rPr>
              <a:t>good guide </a:t>
            </a:r>
            <a:r>
              <a:rPr lang="en-IN" dirty="0" smtClean="0">
                <a:cs typeface="Calibri"/>
              </a:rPr>
              <a:t>and </a:t>
            </a:r>
            <a:r>
              <a:rPr lang="en-IN" spc="-5" dirty="0" smtClean="0">
                <a:cs typeface="Calibri"/>
              </a:rPr>
              <a:t>ensures  </a:t>
            </a:r>
            <a:r>
              <a:rPr lang="en-IN" dirty="0" smtClean="0">
                <a:cs typeface="Calibri"/>
              </a:rPr>
              <a:t>that you minimize </a:t>
            </a:r>
            <a:r>
              <a:rPr lang="en-IN" spc="-5" dirty="0" smtClean="0">
                <a:cs typeface="Calibri"/>
              </a:rPr>
              <a:t>loss </a:t>
            </a:r>
            <a:r>
              <a:rPr lang="en-IN" dirty="0" smtClean="0">
                <a:cs typeface="Calibri"/>
              </a:rPr>
              <a:t>of </a:t>
            </a:r>
            <a:r>
              <a:rPr lang="en-IN" spc="-5" dirty="0" smtClean="0">
                <a:cs typeface="Calibri"/>
              </a:rPr>
              <a:t>uncorrupted</a:t>
            </a:r>
            <a:r>
              <a:rPr lang="en-IN" spc="-50" dirty="0" smtClean="0">
                <a:cs typeface="Calibri"/>
              </a:rPr>
              <a:t> </a:t>
            </a:r>
            <a:r>
              <a:rPr lang="en-IN" dirty="0" smtClean="0">
                <a:cs typeface="Calibri"/>
              </a:rPr>
              <a:t>evidence.</a:t>
            </a:r>
          </a:p>
          <a:p>
            <a:pPr>
              <a:lnSpc>
                <a:spcPct val="100000"/>
              </a:lnSpc>
              <a:spcBef>
                <a:spcPts val="15"/>
              </a:spcBef>
              <a:buFont typeface="Calibri"/>
              <a:buAutoNum type="arabicPeriod"/>
            </a:pPr>
            <a:endParaRPr lang="en-IN" sz="2400" dirty="0" smtClean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Calibri"/>
              <a:buAutoNum type="arabicPeriod"/>
              <a:tabLst>
                <a:tab pos="241300" algn="l"/>
              </a:tabLst>
            </a:pPr>
            <a:r>
              <a:rPr lang="en-IN" b="1" dirty="0" smtClean="0">
                <a:cs typeface="Calibri"/>
              </a:rPr>
              <a:t>Remove </a:t>
            </a:r>
            <a:r>
              <a:rPr lang="en-IN" b="1" spc="-5" dirty="0" smtClean="0">
                <a:cs typeface="Calibri"/>
              </a:rPr>
              <a:t>external avenues of change: </a:t>
            </a:r>
            <a:r>
              <a:rPr lang="en-IN" dirty="0" smtClean="0">
                <a:cs typeface="Calibri"/>
              </a:rPr>
              <a:t>It is essential </a:t>
            </a:r>
            <a:r>
              <a:rPr lang="en-IN" spc="-5" dirty="0" smtClean="0">
                <a:cs typeface="Calibri"/>
              </a:rPr>
              <a:t>that </a:t>
            </a:r>
            <a:r>
              <a:rPr lang="en-IN" dirty="0" smtClean="0">
                <a:cs typeface="Calibri"/>
              </a:rPr>
              <a:t>you avoid </a:t>
            </a:r>
            <a:r>
              <a:rPr lang="en-IN" spc="-5" dirty="0" smtClean="0">
                <a:cs typeface="Calibri"/>
              </a:rPr>
              <a:t>alterations </a:t>
            </a:r>
            <a:r>
              <a:rPr lang="en-IN" dirty="0" smtClean="0">
                <a:cs typeface="Calibri"/>
              </a:rPr>
              <a:t>to the original</a:t>
            </a:r>
            <a:r>
              <a:rPr lang="en-IN" spc="10" dirty="0" smtClean="0">
                <a:cs typeface="Calibri"/>
              </a:rPr>
              <a:t> </a:t>
            </a:r>
            <a:r>
              <a:rPr lang="en-IN" spc="-5" dirty="0" smtClean="0">
                <a:cs typeface="Calibri"/>
              </a:rPr>
              <a:t>data.</a:t>
            </a:r>
            <a:endParaRPr lang="en-IN" dirty="0" smtClean="0"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Calibri"/>
              <a:buAutoNum type="arabicPeriod"/>
            </a:pPr>
            <a:endParaRPr lang="en-IN" sz="2400" dirty="0" smtClean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Calibri"/>
              <a:buAutoNum type="arabicPeriod"/>
              <a:tabLst>
                <a:tab pos="241300" algn="l"/>
              </a:tabLst>
            </a:pPr>
            <a:r>
              <a:rPr lang="en-IN" b="1" spc="-5" dirty="0" smtClean="0">
                <a:cs typeface="Calibri"/>
              </a:rPr>
              <a:t>Collect </a:t>
            </a:r>
            <a:r>
              <a:rPr lang="en-IN" b="1" dirty="0" smtClean="0">
                <a:cs typeface="Calibri"/>
              </a:rPr>
              <a:t>the Evidence: </a:t>
            </a:r>
            <a:r>
              <a:rPr lang="en-IN" spc="-5" dirty="0" smtClean="0">
                <a:cs typeface="Calibri"/>
              </a:rPr>
              <a:t>Collect </a:t>
            </a:r>
            <a:r>
              <a:rPr lang="en-IN" dirty="0" smtClean="0">
                <a:cs typeface="Calibri"/>
              </a:rPr>
              <a:t>the evidence </a:t>
            </a:r>
            <a:r>
              <a:rPr lang="en-IN" spc="-5" dirty="0" smtClean="0">
                <a:cs typeface="Calibri"/>
              </a:rPr>
              <a:t>using </a:t>
            </a:r>
            <a:r>
              <a:rPr lang="en-IN" dirty="0" smtClean="0">
                <a:cs typeface="Calibri"/>
              </a:rPr>
              <a:t>the </a:t>
            </a:r>
            <a:r>
              <a:rPr lang="en-IN" spc="-5" dirty="0" smtClean="0">
                <a:cs typeface="Calibri"/>
              </a:rPr>
              <a:t>appropriate </a:t>
            </a:r>
            <a:r>
              <a:rPr lang="en-IN" dirty="0" smtClean="0">
                <a:cs typeface="Calibri"/>
              </a:rPr>
              <a:t>tools </a:t>
            </a:r>
            <a:r>
              <a:rPr lang="en-IN" spc="-5" dirty="0" smtClean="0">
                <a:cs typeface="Calibri"/>
              </a:rPr>
              <a:t>for </a:t>
            </a:r>
            <a:r>
              <a:rPr lang="en-IN" dirty="0" smtClean="0">
                <a:cs typeface="Calibri"/>
              </a:rPr>
              <a:t>the</a:t>
            </a:r>
            <a:r>
              <a:rPr lang="en-IN" spc="-30" dirty="0" smtClean="0">
                <a:cs typeface="Calibri"/>
              </a:rPr>
              <a:t> </a:t>
            </a:r>
            <a:r>
              <a:rPr lang="en-IN" spc="-5" dirty="0" smtClean="0">
                <a:cs typeface="Calibri"/>
              </a:rPr>
              <a:t>job.</a:t>
            </a:r>
            <a:endParaRPr lang="en-IN" dirty="0" smtClean="0">
              <a:cs typeface="Calibri"/>
            </a:endParaRPr>
          </a:p>
          <a:p>
            <a:pPr marL="241300" marR="5080" indent="-228600" algn="just">
              <a:lnSpc>
                <a:spcPct val="117700"/>
              </a:lnSpc>
              <a:spcBef>
                <a:spcPts val="980"/>
              </a:spcBef>
              <a:buFont typeface="Calibri"/>
              <a:buAutoNum type="arabicPeriod"/>
              <a:tabLst>
                <a:tab pos="241300" algn="l"/>
              </a:tabLst>
            </a:pPr>
            <a:r>
              <a:rPr lang="en-IN" b="1" spc="-5" dirty="0" smtClean="0">
                <a:cs typeface="Calibri"/>
              </a:rPr>
              <a:t>Document everything: </a:t>
            </a:r>
            <a:r>
              <a:rPr lang="en-IN" dirty="0" smtClean="0">
                <a:cs typeface="Calibri"/>
              </a:rPr>
              <a:t>Collection </a:t>
            </a:r>
            <a:r>
              <a:rPr lang="en-IN" spc="-5" dirty="0" smtClean="0">
                <a:cs typeface="Calibri"/>
              </a:rPr>
              <a:t>procedures may </a:t>
            </a:r>
            <a:r>
              <a:rPr lang="en-IN" spc="-10" dirty="0" smtClean="0">
                <a:cs typeface="Calibri"/>
              </a:rPr>
              <a:t>be </a:t>
            </a:r>
            <a:r>
              <a:rPr lang="en-IN" spc="-5" dirty="0" smtClean="0">
                <a:cs typeface="Calibri"/>
              </a:rPr>
              <a:t>questioned later, so </a:t>
            </a:r>
            <a:r>
              <a:rPr lang="en-IN" dirty="0" smtClean="0">
                <a:cs typeface="Calibri"/>
              </a:rPr>
              <a:t>it is </a:t>
            </a:r>
            <a:r>
              <a:rPr lang="en-IN" spc="-5" dirty="0" smtClean="0">
                <a:cs typeface="Calibri"/>
              </a:rPr>
              <a:t>important </a:t>
            </a:r>
            <a:r>
              <a:rPr lang="en-IN" dirty="0" smtClean="0">
                <a:cs typeface="Calibri"/>
              </a:rPr>
              <a:t>that you  document </a:t>
            </a:r>
            <a:r>
              <a:rPr lang="en-IN" spc="-5" dirty="0" smtClean="0">
                <a:cs typeface="Calibri"/>
              </a:rPr>
              <a:t>everything you </a:t>
            </a:r>
            <a:r>
              <a:rPr lang="en-IN" dirty="0" smtClean="0">
                <a:cs typeface="Calibri"/>
              </a:rPr>
              <a:t>do. </a:t>
            </a:r>
            <a:r>
              <a:rPr lang="en-IN" spc="-5" dirty="0" smtClean="0">
                <a:cs typeface="Calibri"/>
              </a:rPr>
              <a:t>Timestamps, digital signatures, </a:t>
            </a:r>
            <a:r>
              <a:rPr lang="en-IN" dirty="0" smtClean="0">
                <a:cs typeface="Calibri"/>
              </a:rPr>
              <a:t>and </a:t>
            </a:r>
            <a:r>
              <a:rPr lang="en-IN" spc="-5" dirty="0" smtClean="0">
                <a:cs typeface="Calibri"/>
              </a:rPr>
              <a:t>signed statements </a:t>
            </a:r>
            <a:r>
              <a:rPr lang="en-IN" dirty="0" smtClean="0">
                <a:cs typeface="Calibri"/>
              </a:rPr>
              <a:t>are all  important.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spc="-5" dirty="0" smtClean="0">
                <a:cs typeface="Calibri"/>
              </a:rPr>
              <a:t>Controlling Contamination: The Chain </a:t>
            </a:r>
            <a:r>
              <a:rPr lang="en-IN" sz="2800" b="1" dirty="0" smtClean="0">
                <a:cs typeface="Calibri"/>
              </a:rPr>
              <a:t>of </a:t>
            </a:r>
            <a:r>
              <a:rPr lang="en-IN" sz="2800" b="1" spc="-5" dirty="0" smtClean="0">
                <a:cs typeface="Calibri"/>
              </a:rPr>
              <a:t>Custody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980768"/>
            <a:ext cx="8246070" cy="4254172"/>
          </a:xfrm>
        </p:spPr>
        <p:txBody>
          <a:bodyPr>
            <a:normAutofit fontScale="47500" lnSpcReduction="20000"/>
          </a:bodyPr>
          <a:lstStyle/>
          <a:p>
            <a:pPr marL="12700" marR="153035">
              <a:lnSpc>
                <a:spcPct val="118200"/>
              </a:lnSpc>
              <a:spcBef>
                <a:spcPts val="1370"/>
              </a:spcBef>
            </a:pPr>
            <a:r>
              <a:rPr lang="en-IN" spc="-5" dirty="0" smtClean="0">
                <a:cs typeface="Calibri"/>
              </a:rPr>
              <a:t>Once </a:t>
            </a:r>
            <a:r>
              <a:rPr lang="en-IN" spc="-5" dirty="0" smtClean="0">
                <a:cs typeface="Calibri"/>
              </a:rPr>
              <a:t>the </a:t>
            </a:r>
            <a:r>
              <a:rPr lang="en-IN" dirty="0" smtClean="0">
                <a:cs typeface="Calibri"/>
              </a:rPr>
              <a:t>data </a:t>
            </a:r>
            <a:r>
              <a:rPr lang="en-IN" spc="-5" dirty="0" smtClean="0">
                <a:cs typeface="Calibri"/>
              </a:rPr>
              <a:t>has been </a:t>
            </a:r>
            <a:r>
              <a:rPr lang="en-IN" dirty="0" smtClean="0">
                <a:cs typeface="Calibri"/>
              </a:rPr>
              <a:t>collected, it </a:t>
            </a:r>
            <a:r>
              <a:rPr lang="en-IN" spc="-5" dirty="0" smtClean="0">
                <a:cs typeface="Calibri"/>
              </a:rPr>
              <a:t>must </a:t>
            </a:r>
            <a:r>
              <a:rPr lang="en-IN" spc="-10" dirty="0" smtClean="0">
                <a:cs typeface="Calibri"/>
              </a:rPr>
              <a:t>be </a:t>
            </a:r>
            <a:r>
              <a:rPr lang="en-IN" spc="-5" dirty="0" smtClean="0">
                <a:cs typeface="Calibri"/>
              </a:rPr>
              <a:t>protected from contamination. Originals should never </a:t>
            </a:r>
            <a:r>
              <a:rPr lang="en-IN" spc="-10" dirty="0" smtClean="0">
                <a:cs typeface="Calibri"/>
              </a:rPr>
              <a:t>be  </a:t>
            </a:r>
            <a:r>
              <a:rPr lang="en-IN" spc="-5" dirty="0" smtClean="0">
                <a:cs typeface="Calibri"/>
              </a:rPr>
              <a:t>used </a:t>
            </a:r>
            <a:r>
              <a:rPr lang="en-IN" dirty="0" smtClean="0">
                <a:cs typeface="Calibri"/>
              </a:rPr>
              <a:t>in </a:t>
            </a:r>
            <a:r>
              <a:rPr lang="en-IN" spc="-5" dirty="0" smtClean="0">
                <a:cs typeface="Calibri"/>
              </a:rPr>
              <a:t>forensic examination; </a:t>
            </a:r>
            <a:r>
              <a:rPr lang="en-IN" dirty="0" smtClean="0">
                <a:cs typeface="Calibri"/>
              </a:rPr>
              <a:t>verified </a:t>
            </a:r>
            <a:r>
              <a:rPr lang="en-IN" spc="-5" dirty="0" smtClean="0">
                <a:cs typeface="Calibri"/>
              </a:rPr>
              <a:t>duplicates should be</a:t>
            </a:r>
            <a:r>
              <a:rPr lang="en-IN" spc="20" dirty="0" smtClean="0">
                <a:cs typeface="Calibri"/>
              </a:rPr>
              <a:t> </a:t>
            </a:r>
            <a:r>
              <a:rPr lang="en-IN" spc="-5" dirty="0" smtClean="0">
                <a:cs typeface="Calibri"/>
              </a:rPr>
              <a:t>used.</a:t>
            </a:r>
            <a:endParaRPr lang="en-IN" dirty="0" smtClean="0">
              <a:cs typeface="Calibri"/>
            </a:endParaRPr>
          </a:p>
          <a:p>
            <a:pPr marL="12700" marR="189865">
              <a:lnSpc>
                <a:spcPct val="118200"/>
              </a:lnSpc>
              <a:spcBef>
                <a:spcPts val="969"/>
              </a:spcBef>
            </a:pPr>
            <a:r>
              <a:rPr lang="en-IN" dirty="0" smtClean="0">
                <a:cs typeface="Calibri"/>
              </a:rPr>
              <a:t>A good </a:t>
            </a:r>
            <a:r>
              <a:rPr lang="en-IN" spc="-5" dirty="0" smtClean="0">
                <a:cs typeface="Calibri"/>
              </a:rPr>
              <a:t>way of ensuring that </a:t>
            </a:r>
            <a:r>
              <a:rPr lang="en-IN" dirty="0" smtClean="0">
                <a:cs typeface="Calibri"/>
              </a:rPr>
              <a:t>data </a:t>
            </a:r>
            <a:r>
              <a:rPr lang="en-IN" spc="-5" dirty="0" smtClean="0">
                <a:cs typeface="Calibri"/>
              </a:rPr>
              <a:t>remains uncorrupted </a:t>
            </a:r>
            <a:r>
              <a:rPr lang="en-IN" dirty="0" smtClean="0">
                <a:cs typeface="Calibri"/>
              </a:rPr>
              <a:t>is to </a:t>
            </a:r>
            <a:r>
              <a:rPr lang="en-IN" spc="-5" dirty="0" smtClean="0">
                <a:cs typeface="Calibri"/>
              </a:rPr>
              <a:t>keep </a:t>
            </a:r>
            <a:r>
              <a:rPr lang="en-IN" dirty="0" smtClean="0">
                <a:cs typeface="Calibri"/>
              </a:rPr>
              <a:t>a chain of </a:t>
            </a:r>
            <a:r>
              <a:rPr lang="en-IN" spc="-5" dirty="0" smtClean="0">
                <a:cs typeface="Calibri"/>
              </a:rPr>
              <a:t>custody. This </a:t>
            </a:r>
            <a:r>
              <a:rPr lang="en-IN" dirty="0" smtClean="0">
                <a:cs typeface="Calibri"/>
              </a:rPr>
              <a:t>is a </a:t>
            </a:r>
            <a:r>
              <a:rPr lang="en-IN" spc="-5" dirty="0" smtClean="0">
                <a:cs typeface="Calibri"/>
              </a:rPr>
              <a:t>detailed  list </a:t>
            </a:r>
            <a:r>
              <a:rPr lang="en-IN" dirty="0" smtClean="0">
                <a:cs typeface="Calibri"/>
              </a:rPr>
              <a:t>of what was </a:t>
            </a:r>
            <a:r>
              <a:rPr lang="en-IN" spc="-5" dirty="0" smtClean="0">
                <a:cs typeface="Calibri"/>
              </a:rPr>
              <a:t>done </a:t>
            </a:r>
            <a:r>
              <a:rPr lang="en-IN" dirty="0" smtClean="0">
                <a:cs typeface="Calibri"/>
              </a:rPr>
              <a:t>with the original </a:t>
            </a:r>
            <a:r>
              <a:rPr lang="en-IN" spc="-5" dirty="0" smtClean="0">
                <a:cs typeface="Calibri"/>
              </a:rPr>
              <a:t>copies </a:t>
            </a:r>
            <a:r>
              <a:rPr lang="en-IN" dirty="0" smtClean="0">
                <a:cs typeface="Calibri"/>
              </a:rPr>
              <a:t>once they were</a:t>
            </a:r>
            <a:r>
              <a:rPr lang="en-IN" spc="-95" dirty="0" smtClean="0">
                <a:cs typeface="Calibri"/>
              </a:rPr>
              <a:t> </a:t>
            </a:r>
            <a:r>
              <a:rPr lang="en-IN" spc="-5" dirty="0" smtClean="0">
                <a:cs typeface="Calibri"/>
              </a:rPr>
              <a:t>collected.</a:t>
            </a:r>
            <a:endParaRPr lang="en-IN" dirty="0" smtClean="0"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en-IN" sz="240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IN" sz="3600" b="1" dirty="0" smtClean="0">
                <a:cs typeface="Calibri"/>
              </a:rPr>
              <a:t>Analysis</a:t>
            </a:r>
            <a:endParaRPr lang="en-IN" sz="3600" dirty="0" smtClean="0">
              <a:cs typeface="Calibri"/>
            </a:endParaRPr>
          </a:p>
          <a:p>
            <a:pPr marL="241300" marR="78740" indent="-228600">
              <a:lnSpc>
                <a:spcPct val="118200"/>
              </a:lnSpc>
              <a:spcBef>
                <a:spcPts val="1035"/>
              </a:spcBef>
              <a:buFont typeface="Wingdings"/>
              <a:buChar char=""/>
              <a:tabLst>
                <a:tab pos="241300" algn="l"/>
              </a:tabLst>
            </a:pPr>
            <a:r>
              <a:rPr lang="en-IN" spc="-5" dirty="0" smtClean="0">
                <a:cs typeface="Calibri"/>
              </a:rPr>
              <a:t>Once the </a:t>
            </a:r>
            <a:r>
              <a:rPr lang="en-IN" dirty="0" smtClean="0">
                <a:cs typeface="Calibri"/>
              </a:rPr>
              <a:t>data </a:t>
            </a:r>
            <a:r>
              <a:rPr lang="en-IN" spc="-5" dirty="0" smtClean="0">
                <a:cs typeface="Calibri"/>
              </a:rPr>
              <a:t>has been successfully collected, </a:t>
            </a:r>
            <a:r>
              <a:rPr lang="en-IN" dirty="0" smtClean="0">
                <a:cs typeface="Calibri"/>
              </a:rPr>
              <a:t>it </a:t>
            </a:r>
            <a:r>
              <a:rPr lang="en-IN" spc="-5" dirty="0" smtClean="0">
                <a:cs typeface="Calibri"/>
              </a:rPr>
              <a:t>must be </a:t>
            </a:r>
            <a:r>
              <a:rPr lang="en-IN" dirty="0" smtClean="0">
                <a:cs typeface="Calibri"/>
              </a:rPr>
              <a:t>analyzed to </a:t>
            </a:r>
            <a:r>
              <a:rPr lang="en-IN" spc="-5" dirty="0" smtClean="0">
                <a:cs typeface="Calibri"/>
              </a:rPr>
              <a:t>extract </a:t>
            </a:r>
            <a:r>
              <a:rPr lang="en-IN" dirty="0" smtClean="0">
                <a:cs typeface="Calibri"/>
              </a:rPr>
              <a:t>the evidence you wish  to </a:t>
            </a:r>
            <a:r>
              <a:rPr lang="en-IN" spc="-5" dirty="0" smtClean="0">
                <a:cs typeface="Calibri"/>
              </a:rPr>
              <a:t>present </a:t>
            </a:r>
            <a:r>
              <a:rPr lang="en-IN" dirty="0" smtClean="0">
                <a:cs typeface="Calibri"/>
              </a:rPr>
              <a:t>and to </a:t>
            </a:r>
            <a:r>
              <a:rPr lang="en-IN" spc="-5" dirty="0" smtClean="0">
                <a:cs typeface="Calibri"/>
              </a:rPr>
              <a:t>rebuild what </a:t>
            </a:r>
            <a:r>
              <a:rPr lang="en-IN" dirty="0" smtClean="0">
                <a:cs typeface="Calibri"/>
              </a:rPr>
              <a:t>actually</a:t>
            </a:r>
            <a:r>
              <a:rPr lang="en-IN" spc="-20" dirty="0" smtClean="0">
                <a:cs typeface="Calibri"/>
              </a:rPr>
              <a:t> </a:t>
            </a:r>
            <a:r>
              <a:rPr lang="en-IN" spc="-5" dirty="0" smtClean="0">
                <a:cs typeface="Calibri"/>
              </a:rPr>
              <a:t>happened.</a:t>
            </a:r>
            <a:endParaRPr lang="en-IN" dirty="0" smtClean="0"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Wingdings"/>
              <a:buChar char=""/>
            </a:pPr>
            <a:endParaRPr lang="en-IN" sz="240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IN" sz="3600" b="1" spc="-5" dirty="0" smtClean="0">
                <a:cs typeface="Calibri"/>
              </a:rPr>
              <a:t>Time</a:t>
            </a:r>
            <a:endParaRPr lang="en-IN" sz="3600" dirty="0" smtClean="0">
              <a:cs typeface="Calibri"/>
            </a:endParaRPr>
          </a:p>
          <a:p>
            <a:pPr marL="241300" marR="289560" indent="-228600">
              <a:lnSpc>
                <a:spcPct val="117300"/>
              </a:lnSpc>
              <a:spcBef>
                <a:spcPts val="1045"/>
              </a:spcBef>
              <a:buFont typeface="Wingdings"/>
              <a:buChar char=""/>
              <a:tabLst>
                <a:tab pos="241300" algn="l"/>
              </a:tabLst>
            </a:pPr>
            <a:r>
              <a:rPr lang="en-IN" spc="-5" dirty="0" smtClean="0">
                <a:cs typeface="Calibri"/>
              </a:rPr>
              <a:t>To reconstruct </a:t>
            </a:r>
            <a:r>
              <a:rPr lang="en-IN" dirty="0" smtClean="0">
                <a:cs typeface="Calibri"/>
              </a:rPr>
              <a:t>the events </a:t>
            </a:r>
            <a:r>
              <a:rPr lang="en-IN" spc="-5" dirty="0" smtClean="0">
                <a:cs typeface="Calibri"/>
              </a:rPr>
              <a:t>that </a:t>
            </a:r>
            <a:r>
              <a:rPr lang="en-IN" dirty="0" smtClean="0">
                <a:cs typeface="Calibri"/>
              </a:rPr>
              <a:t>led </a:t>
            </a:r>
            <a:r>
              <a:rPr lang="en-IN" spc="-5" dirty="0" smtClean="0">
                <a:cs typeface="Calibri"/>
              </a:rPr>
              <a:t>to </a:t>
            </a:r>
            <a:r>
              <a:rPr lang="en-IN" dirty="0" smtClean="0">
                <a:cs typeface="Calibri"/>
              </a:rPr>
              <a:t>your </a:t>
            </a:r>
            <a:r>
              <a:rPr lang="en-IN" spc="-5" dirty="0" smtClean="0">
                <a:cs typeface="Calibri"/>
              </a:rPr>
              <a:t>system </a:t>
            </a:r>
            <a:r>
              <a:rPr lang="en-IN" spc="-10" dirty="0" smtClean="0">
                <a:cs typeface="Calibri"/>
              </a:rPr>
              <a:t>being </a:t>
            </a:r>
            <a:r>
              <a:rPr lang="en-IN" dirty="0" smtClean="0">
                <a:cs typeface="Calibri"/>
              </a:rPr>
              <a:t>corrupted, you </a:t>
            </a:r>
            <a:r>
              <a:rPr lang="en-IN" spc="-5" dirty="0" smtClean="0">
                <a:cs typeface="Calibri"/>
              </a:rPr>
              <a:t>must be able </a:t>
            </a:r>
            <a:r>
              <a:rPr lang="en-IN" dirty="0" smtClean="0">
                <a:cs typeface="Calibri"/>
              </a:rPr>
              <a:t>to </a:t>
            </a:r>
            <a:r>
              <a:rPr lang="en-IN" spc="-5" dirty="0" smtClean="0">
                <a:cs typeface="Calibri"/>
              </a:rPr>
              <a:t>create </a:t>
            </a:r>
            <a:r>
              <a:rPr lang="en-IN" dirty="0" smtClean="0">
                <a:cs typeface="Calibri"/>
              </a:rPr>
              <a:t>a  </a:t>
            </a:r>
            <a:r>
              <a:rPr lang="en-IN" spc="-5" dirty="0" smtClean="0">
                <a:cs typeface="Calibri"/>
              </a:rPr>
              <a:t>timeline</a:t>
            </a:r>
            <a:r>
              <a:rPr lang="en-IN" spc="-5" dirty="0" smtClean="0">
                <a:cs typeface="Calibri"/>
              </a:rPr>
              <a:t>.</a:t>
            </a: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241300" algn="l"/>
              </a:tabLst>
            </a:pPr>
            <a:r>
              <a:rPr lang="en-IN" dirty="0" smtClean="0">
                <a:cs typeface="Calibri"/>
              </a:rPr>
              <a:t>Never, </a:t>
            </a:r>
            <a:r>
              <a:rPr lang="en-IN" spc="-5" dirty="0" smtClean="0">
                <a:cs typeface="Calibri"/>
              </a:rPr>
              <a:t>ever change </a:t>
            </a:r>
            <a:r>
              <a:rPr lang="en-IN" dirty="0" smtClean="0">
                <a:cs typeface="Calibri"/>
              </a:rPr>
              <a:t>the </a:t>
            </a:r>
            <a:r>
              <a:rPr lang="en-IN" spc="-5" dirty="0" smtClean="0">
                <a:cs typeface="Calibri"/>
              </a:rPr>
              <a:t>clock </a:t>
            </a:r>
            <a:r>
              <a:rPr lang="en-IN" dirty="0" smtClean="0">
                <a:cs typeface="Calibri"/>
              </a:rPr>
              <a:t>on an </a:t>
            </a:r>
            <a:r>
              <a:rPr lang="en-IN" spc="-5" dirty="0" smtClean="0">
                <a:cs typeface="Calibri"/>
              </a:rPr>
              <a:t>affected</a:t>
            </a:r>
            <a:r>
              <a:rPr lang="en-IN" spc="-35" dirty="0" smtClean="0">
                <a:cs typeface="Calibri"/>
              </a:rPr>
              <a:t> </a:t>
            </a:r>
            <a:r>
              <a:rPr lang="en-IN" spc="-5" dirty="0" smtClean="0">
                <a:cs typeface="Calibri"/>
              </a:rPr>
              <a:t>system.</a:t>
            </a:r>
            <a:endParaRPr lang="en-IN" dirty="0" smtClean="0"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"/>
            </a:pPr>
            <a:endParaRPr lang="en-IN" sz="240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IN" sz="3600" b="1" spc="-5" dirty="0" smtClean="0">
                <a:cs typeface="Calibri"/>
              </a:rPr>
              <a:t>Forensic Analysis </a:t>
            </a:r>
            <a:r>
              <a:rPr lang="en-IN" sz="3600" b="1" dirty="0" smtClean="0">
                <a:cs typeface="Calibri"/>
              </a:rPr>
              <a:t>of</a:t>
            </a:r>
            <a:r>
              <a:rPr lang="en-IN" sz="3600" b="1" spc="-15" dirty="0" smtClean="0">
                <a:cs typeface="Calibri"/>
              </a:rPr>
              <a:t> </a:t>
            </a:r>
            <a:r>
              <a:rPr lang="en-IN" sz="3600" b="1" dirty="0" smtClean="0">
                <a:cs typeface="Calibri"/>
              </a:rPr>
              <a:t>Back-ups</a:t>
            </a:r>
            <a:endParaRPr lang="en-IN" sz="3600" dirty="0" smtClean="0">
              <a:cs typeface="Calibri"/>
            </a:endParaRPr>
          </a:p>
          <a:p>
            <a:pPr marL="241300" marR="29845" indent="-228600">
              <a:lnSpc>
                <a:spcPct val="118200"/>
              </a:lnSpc>
              <a:spcBef>
                <a:spcPts val="1035"/>
              </a:spcBef>
              <a:buFont typeface="Wingdings"/>
              <a:buChar char=""/>
              <a:tabLst>
                <a:tab pos="241300" algn="l"/>
              </a:tabLst>
            </a:pPr>
            <a:r>
              <a:rPr lang="en-IN" dirty="0" smtClean="0">
                <a:cs typeface="Calibri"/>
              </a:rPr>
              <a:t>When </a:t>
            </a:r>
            <a:r>
              <a:rPr lang="en-IN" spc="-5" dirty="0" smtClean="0">
                <a:cs typeface="Calibri"/>
              </a:rPr>
              <a:t>we analyze back-ups, </a:t>
            </a:r>
            <a:r>
              <a:rPr lang="en-IN" dirty="0" smtClean="0">
                <a:cs typeface="Calibri"/>
              </a:rPr>
              <a:t>it </a:t>
            </a:r>
            <a:r>
              <a:rPr lang="en-IN" spc="-5" dirty="0" smtClean="0">
                <a:cs typeface="Calibri"/>
              </a:rPr>
              <a:t>is best </a:t>
            </a:r>
            <a:r>
              <a:rPr lang="en-IN" dirty="0" smtClean="0">
                <a:cs typeface="Calibri"/>
              </a:rPr>
              <a:t>to </a:t>
            </a:r>
            <a:r>
              <a:rPr lang="en-IN" spc="-5" dirty="0" smtClean="0">
                <a:cs typeface="Calibri"/>
              </a:rPr>
              <a:t>have </a:t>
            </a:r>
            <a:r>
              <a:rPr lang="en-IN" dirty="0" smtClean="0">
                <a:cs typeface="Calibri"/>
              </a:rPr>
              <a:t>a </a:t>
            </a:r>
            <a:r>
              <a:rPr lang="en-IN" spc="-5" dirty="0" smtClean="0">
                <a:cs typeface="Calibri"/>
              </a:rPr>
              <a:t>dedicated host </a:t>
            </a:r>
            <a:r>
              <a:rPr lang="en-IN" dirty="0" smtClean="0">
                <a:cs typeface="Calibri"/>
              </a:rPr>
              <a:t>for the job. We </a:t>
            </a:r>
            <a:r>
              <a:rPr lang="en-IN" spc="-5" dirty="0" smtClean="0">
                <a:cs typeface="Calibri"/>
              </a:rPr>
              <a:t>need </a:t>
            </a:r>
            <a:r>
              <a:rPr lang="en-IN" dirty="0" smtClean="0">
                <a:cs typeface="Calibri"/>
              </a:rPr>
              <a:t>a dedicated </a:t>
            </a:r>
            <a:r>
              <a:rPr lang="en-IN" spc="-5" dirty="0" smtClean="0">
                <a:cs typeface="Calibri"/>
              </a:rPr>
              <a:t>host  </a:t>
            </a:r>
            <a:r>
              <a:rPr lang="en-IN" dirty="0" smtClean="0">
                <a:cs typeface="Calibri"/>
              </a:rPr>
              <a:t>which is </a:t>
            </a:r>
            <a:r>
              <a:rPr lang="en-IN" spc="-5" dirty="0" smtClean="0">
                <a:cs typeface="Calibri"/>
              </a:rPr>
              <a:t>secure, </a:t>
            </a:r>
            <a:r>
              <a:rPr lang="en-IN" dirty="0" smtClean="0">
                <a:cs typeface="Calibri"/>
              </a:rPr>
              <a:t>clean </a:t>
            </a:r>
            <a:r>
              <a:rPr lang="en-IN" spc="-5" dirty="0" smtClean="0">
                <a:cs typeface="Calibri"/>
              </a:rPr>
              <a:t>and isolated from any network for </a:t>
            </a:r>
            <a:r>
              <a:rPr lang="en-IN" dirty="0" smtClean="0">
                <a:cs typeface="Calibri"/>
              </a:rPr>
              <a:t>analyzing</a:t>
            </a:r>
            <a:r>
              <a:rPr lang="en-IN" spc="20" dirty="0" smtClean="0">
                <a:cs typeface="Calibri"/>
              </a:rPr>
              <a:t> </a:t>
            </a:r>
            <a:r>
              <a:rPr lang="en-IN" spc="-5" dirty="0" smtClean="0">
                <a:cs typeface="Calibri"/>
              </a:rPr>
              <a:t>back-ups.</a:t>
            </a:r>
            <a:endParaRPr lang="en-IN" dirty="0" smtClean="0">
              <a:cs typeface="Calibri"/>
            </a:endParaRPr>
          </a:p>
          <a:p>
            <a:pPr marL="241300" marR="196850" indent="-228600">
              <a:lnSpc>
                <a:spcPct val="118200"/>
              </a:lnSpc>
              <a:spcBef>
                <a:spcPts val="969"/>
              </a:spcBef>
              <a:buFont typeface="Wingdings"/>
              <a:buChar char=""/>
              <a:tabLst>
                <a:tab pos="241300" algn="l"/>
              </a:tabLst>
            </a:pPr>
            <a:r>
              <a:rPr lang="en-IN" spc="-5" dirty="0" smtClean="0">
                <a:cs typeface="Calibri"/>
              </a:rPr>
              <a:t>Document everything </a:t>
            </a:r>
            <a:r>
              <a:rPr lang="en-IN" dirty="0" smtClean="0">
                <a:cs typeface="Calibri"/>
              </a:rPr>
              <a:t>you do. </a:t>
            </a:r>
            <a:r>
              <a:rPr lang="en-IN" spc="-5" dirty="0" smtClean="0">
                <a:cs typeface="Calibri"/>
              </a:rPr>
              <a:t>Ensure </a:t>
            </a:r>
            <a:r>
              <a:rPr lang="en-IN" dirty="0" smtClean="0">
                <a:cs typeface="Calibri"/>
              </a:rPr>
              <a:t>that what you </a:t>
            </a:r>
            <a:r>
              <a:rPr lang="en-IN" spc="-10" dirty="0" smtClean="0">
                <a:cs typeface="Calibri"/>
              </a:rPr>
              <a:t>do </a:t>
            </a:r>
            <a:r>
              <a:rPr lang="en-IN" dirty="0" smtClean="0">
                <a:cs typeface="Calibri"/>
              </a:rPr>
              <a:t>is </a:t>
            </a:r>
            <a:r>
              <a:rPr lang="en-IN" spc="-5" dirty="0" smtClean="0">
                <a:cs typeface="Calibri"/>
              </a:rPr>
              <a:t>repeatable </a:t>
            </a:r>
            <a:r>
              <a:rPr lang="en-IN" dirty="0" smtClean="0">
                <a:cs typeface="Calibri"/>
              </a:rPr>
              <a:t>and capable of </a:t>
            </a:r>
            <a:r>
              <a:rPr lang="en-IN" spc="-5" dirty="0" smtClean="0">
                <a:cs typeface="Calibri"/>
              </a:rPr>
              <a:t>always giving  </a:t>
            </a:r>
            <a:r>
              <a:rPr lang="en-IN" dirty="0" smtClean="0">
                <a:cs typeface="Calibri"/>
              </a:rPr>
              <a:t>the </a:t>
            </a:r>
            <a:r>
              <a:rPr lang="en-IN" spc="-5" dirty="0" smtClean="0">
                <a:cs typeface="Calibri"/>
              </a:rPr>
              <a:t>same</a:t>
            </a:r>
            <a:r>
              <a:rPr lang="en-IN" dirty="0" smtClean="0">
                <a:cs typeface="Calibri"/>
              </a:rPr>
              <a:t> </a:t>
            </a:r>
            <a:r>
              <a:rPr lang="en-IN" spc="-5" dirty="0" smtClean="0">
                <a:cs typeface="Calibri"/>
              </a:rPr>
              <a:t>results</a:t>
            </a:r>
            <a:r>
              <a:rPr lang="en-IN" spc="-5" dirty="0" smtClean="0">
                <a:cs typeface="Calibri"/>
              </a:rPr>
              <a:t>.</a:t>
            </a:r>
            <a:endParaRPr lang="en-IN" dirty="0" smtClean="0">
              <a:cs typeface="Calibri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5143500"/>
          </a:xfrm>
        </p:spPr>
        <p:txBody>
          <a:bodyPr>
            <a:normAutofit fontScale="55000" lnSpcReduction="20000"/>
          </a:bodyPr>
          <a:lstStyle/>
          <a:p>
            <a:pPr marL="12700">
              <a:lnSpc>
                <a:spcPct val="100000"/>
              </a:lnSpc>
              <a:buNone/>
            </a:pPr>
            <a:r>
              <a:rPr lang="en-IN" sz="3600" b="1" spc="-5" dirty="0" smtClean="0">
                <a:cs typeface="Calibri"/>
              </a:rPr>
              <a:t>Reconstructing </a:t>
            </a:r>
            <a:r>
              <a:rPr lang="en-IN" sz="3600" b="1" dirty="0" smtClean="0">
                <a:cs typeface="Calibri"/>
              </a:rPr>
              <a:t>the</a:t>
            </a:r>
            <a:r>
              <a:rPr lang="en-IN" sz="3600" b="1" spc="-10" dirty="0" smtClean="0">
                <a:cs typeface="Calibri"/>
              </a:rPr>
              <a:t> </a:t>
            </a:r>
            <a:r>
              <a:rPr lang="en-IN" sz="3600" b="1" spc="-5" dirty="0" smtClean="0">
                <a:cs typeface="Calibri"/>
              </a:rPr>
              <a:t>Attack</a:t>
            </a:r>
            <a:endParaRPr lang="en-IN" sz="3600" dirty="0" smtClean="0">
              <a:cs typeface="Calibri"/>
            </a:endParaRPr>
          </a:p>
          <a:p>
            <a:pPr marL="12700" marR="45720">
              <a:lnSpc>
                <a:spcPct val="117400"/>
              </a:lnSpc>
              <a:spcBef>
                <a:spcPts val="1045"/>
              </a:spcBef>
            </a:pPr>
            <a:r>
              <a:rPr lang="en-IN" dirty="0" smtClean="0">
                <a:cs typeface="Calibri"/>
              </a:rPr>
              <a:t>After </a:t>
            </a:r>
            <a:r>
              <a:rPr lang="en-IN" spc="-5" dirty="0" smtClean="0">
                <a:cs typeface="Calibri"/>
              </a:rPr>
              <a:t>collecting </a:t>
            </a:r>
            <a:r>
              <a:rPr lang="en-IN" dirty="0" smtClean="0">
                <a:cs typeface="Calibri"/>
              </a:rPr>
              <a:t>the </a:t>
            </a:r>
            <a:r>
              <a:rPr lang="en-IN" spc="-5" dirty="0" smtClean="0">
                <a:cs typeface="Calibri"/>
              </a:rPr>
              <a:t>data, we </a:t>
            </a:r>
            <a:r>
              <a:rPr lang="en-IN" dirty="0" smtClean="0">
                <a:cs typeface="Calibri"/>
              </a:rPr>
              <a:t>can </a:t>
            </a:r>
            <a:r>
              <a:rPr lang="en-IN" spc="-5" dirty="0" smtClean="0">
                <a:cs typeface="Calibri"/>
              </a:rPr>
              <a:t>attempt </a:t>
            </a:r>
            <a:r>
              <a:rPr lang="en-IN" dirty="0" smtClean="0">
                <a:cs typeface="Calibri"/>
              </a:rPr>
              <a:t>to </a:t>
            </a:r>
            <a:r>
              <a:rPr lang="en-IN" spc="-5" dirty="0" smtClean="0">
                <a:cs typeface="Calibri"/>
              </a:rPr>
              <a:t>reconstruct </a:t>
            </a:r>
            <a:r>
              <a:rPr lang="en-IN" dirty="0" smtClean="0">
                <a:cs typeface="Calibri"/>
              </a:rPr>
              <a:t>the chain </a:t>
            </a:r>
            <a:r>
              <a:rPr lang="en-IN" spc="-5" dirty="0" smtClean="0">
                <a:cs typeface="Calibri"/>
              </a:rPr>
              <a:t>of </a:t>
            </a:r>
            <a:r>
              <a:rPr lang="en-IN" dirty="0" smtClean="0">
                <a:cs typeface="Calibri"/>
              </a:rPr>
              <a:t>events </a:t>
            </a:r>
            <a:r>
              <a:rPr lang="en-IN" spc="-5" dirty="0" smtClean="0">
                <a:cs typeface="Calibri"/>
              </a:rPr>
              <a:t>leading </a:t>
            </a:r>
            <a:r>
              <a:rPr lang="en-IN" dirty="0" smtClean="0">
                <a:cs typeface="Calibri"/>
              </a:rPr>
              <a:t>to and </a:t>
            </a:r>
            <a:r>
              <a:rPr lang="en-IN" spc="-5" dirty="0" smtClean="0">
                <a:cs typeface="Calibri"/>
              </a:rPr>
              <a:t>following </a:t>
            </a:r>
            <a:r>
              <a:rPr lang="en-IN" dirty="0" smtClean="0">
                <a:cs typeface="Calibri"/>
              </a:rPr>
              <a:t>the  attacker’s </a:t>
            </a:r>
            <a:r>
              <a:rPr lang="en-IN" spc="-5" dirty="0" smtClean="0">
                <a:cs typeface="Calibri"/>
              </a:rPr>
              <a:t>break-in. We must correlate </a:t>
            </a:r>
            <a:r>
              <a:rPr lang="en-IN" dirty="0" smtClean="0">
                <a:cs typeface="Calibri"/>
              </a:rPr>
              <a:t>all the evidence </a:t>
            </a:r>
            <a:r>
              <a:rPr lang="en-IN" spc="-5" dirty="0" smtClean="0">
                <a:cs typeface="Calibri"/>
              </a:rPr>
              <a:t>we have gathered. Include </a:t>
            </a:r>
            <a:r>
              <a:rPr lang="en-IN" dirty="0" smtClean="0">
                <a:cs typeface="Calibri"/>
              </a:rPr>
              <a:t>all of the evidence  </a:t>
            </a:r>
            <a:r>
              <a:rPr lang="en-IN" spc="-5" dirty="0" smtClean="0">
                <a:cs typeface="Calibri"/>
              </a:rPr>
              <a:t>we’ve found </a:t>
            </a:r>
            <a:r>
              <a:rPr lang="en-IN" dirty="0" smtClean="0">
                <a:cs typeface="Calibri"/>
              </a:rPr>
              <a:t>when </a:t>
            </a:r>
            <a:r>
              <a:rPr lang="en-IN" spc="-5" dirty="0" smtClean="0">
                <a:cs typeface="Calibri"/>
              </a:rPr>
              <a:t>reconstructing </a:t>
            </a:r>
            <a:r>
              <a:rPr lang="en-IN" dirty="0" smtClean="0">
                <a:cs typeface="Calibri"/>
              </a:rPr>
              <a:t>the </a:t>
            </a:r>
            <a:r>
              <a:rPr lang="en-IN" spc="-5" dirty="0" smtClean="0">
                <a:cs typeface="Calibri"/>
              </a:rPr>
              <a:t>attack---no </a:t>
            </a:r>
            <a:r>
              <a:rPr lang="en-IN" dirty="0" smtClean="0">
                <a:cs typeface="Calibri"/>
              </a:rPr>
              <a:t>matter </a:t>
            </a:r>
            <a:r>
              <a:rPr lang="en-IN" spc="-5" dirty="0" smtClean="0">
                <a:cs typeface="Calibri"/>
              </a:rPr>
              <a:t>how small </a:t>
            </a:r>
            <a:r>
              <a:rPr lang="en-IN" dirty="0" smtClean="0">
                <a:cs typeface="Calibri"/>
              </a:rPr>
              <a:t>it</a:t>
            </a:r>
            <a:r>
              <a:rPr lang="en-IN" spc="10" dirty="0" smtClean="0">
                <a:cs typeface="Calibri"/>
              </a:rPr>
              <a:t> </a:t>
            </a:r>
            <a:r>
              <a:rPr lang="en-IN" dirty="0" smtClean="0">
                <a:cs typeface="Calibri"/>
              </a:rPr>
              <a:t>is.</a:t>
            </a:r>
          </a:p>
          <a:p>
            <a:pPr marL="12700">
              <a:lnSpc>
                <a:spcPct val="100000"/>
              </a:lnSpc>
              <a:buNone/>
            </a:pPr>
            <a:endParaRPr lang="en-IN" sz="3600" b="1" dirty="0" smtClean="0">
              <a:cs typeface="Calibri"/>
            </a:endParaRPr>
          </a:p>
          <a:p>
            <a:pPr marL="12700">
              <a:lnSpc>
                <a:spcPct val="100000"/>
              </a:lnSpc>
              <a:buNone/>
            </a:pPr>
            <a:r>
              <a:rPr lang="en-IN" sz="3600" b="1" dirty="0" smtClean="0">
                <a:cs typeface="Calibri"/>
              </a:rPr>
              <a:t>Searching </a:t>
            </a:r>
            <a:r>
              <a:rPr lang="en-IN" sz="3600" b="1" spc="-5" dirty="0" smtClean="0">
                <a:cs typeface="Calibri"/>
              </a:rPr>
              <a:t>and</a:t>
            </a:r>
            <a:r>
              <a:rPr lang="en-IN" sz="3600" b="1" spc="-15" dirty="0" smtClean="0">
                <a:cs typeface="Calibri"/>
              </a:rPr>
              <a:t> </a:t>
            </a:r>
            <a:r>
              <a:rPr lang="en-IN" sz="3600" b="1" spc="-5" dirty="0" smtClean="0">
                <a:cs typeface="Calibri"/>
              </a:rPr>
              <a:t>Seizing</a:t>
            </a:r>
            <a:endParaRPr lang="en-IN" sz="3600" dirty="0" smtClean="0"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IN" spc="-5" dirty="0" smtClean="0">
                <a:cs typeface="Calibri"/>
              </a:rPr>
              <a:t>There </a:t>
            </a:r>
            <a:r>
              <a:rPr lang="en-IN" dirty="0" smtClean="0">
                <a:cs typeface="Calibri"/>
              </a:rPr>
              <a:t>is </a:t>
            </a:r>
            <a:r>
              <a:rPr lang="en-IN" spc="-5" dirty="0" smtClean="0">
                <a:cs typeface="Calibri"/>
              </a:rPr>
              <a:t>no </a:t>
            </a:r>
            <a:r>
              <a:rPr lang="en-IN" dirty="0" smtClean="0">
                <a:cs typeface="Calibri"/>
              </a:rPr>
              <a:t>one </a:t>
            </a:r>
            <a:r>
              <a:rPr lang="en-IN" spc="-5" dirty="0" smtClean="0">
                <a:cs typeface="Calibri"/>
              </a:rPr>
              <a:t>methodology </a:t>
            </a:r>
            <a:r>
              <a:rPr lang="en-IN" dirty="0" smtClean="0">
                <a:cs typeface="Calibri"/>
              </a:rPr>
              <a:t>for </a:t>
            </a:r>
            <a:r>
              <a:rPr lang="en-IN" spc="-5" dirty="0" smtClean="0">
                <a:cs typeface="Calibri"/>
              </a:rPr>
              <a:t>performing </a:t>
            </a:r>
            <a:r>
              <a:rPr lang="en-IN" dirty="0" smtClean="0">
                <a:cs typeface="Calibri"/>
              </a:rPr>
              <a:t>a </a:t>
            </a:r>
            <a:r>
              <a:rPr lang="en-IN" spc="-5" dirty="0" smtClean="0">
                <a:cs typeface="Calibri"/>
              </a:rPr>
              <a:t>computer forensic investigation and analysis.</a:t>
            </a:r>
            <a:endParaRPr lang="en-IN" dirty="0" smtClean="0">
              <a:cs typeface="Calibri"/>
            </a:endParaRPr>
          </a:p>
          <a:p>
            <a:pPr marL="12700" marR="5080" algn="just">
              <a:lnSpc>
                <a:spcPct val="117300"/>
              </a:lnSpc>
              <a:spcBef>
                <a:spcPts val="985"/>
              </a:spcBef>
            </a:pPr>
            <a:r>
              <a:rPr lang="en-IN" spc="-5" dirty="0" smtClean="0">
                <a:cs typeface="Calibri"/>
              </a:rPr>
              <a:t>There </a:t>
            </a:r>
            <a:r>
              <a:rPr lang="en-IN" dirty="0" smtClean="0">
                <a:cs typeface="Calibri"/>
              </a:rPr>
              <a:t>are too many </a:t>
            </a:r>
            <a:r>
              <a:rPr lang="en-IN" spc="-5" dirty="0" smtClean="0">
                <a:cs typeface="Calibri"/>
              </a:rPr>
              <a:t>variables for </a:t>
            </a:r>
            <a:r>
              <a:rPr lang="en-IN" dirty="0" smtClean="0">
                <a:cs typeface="Calibri"/>
              </a:rPr>
              <a:t>to </a:t>
            </a:r>
            <a:r>
              <a:rPr lang="en-IN" spc="-5" dirty="0" smtClean="0">
                <a:cs typeface="Calibri"/>
              </a:rPr>
              <a:t>be just one way. Some </a:t>
            </a:r>
            <a:r>
              <a:rPr lang="en-IN" dirty="0" smtClean="0">
                <a:cs typeface="Calibri"/>
              </a:rPr>
              <a:t>of the </a:t>
            </a:r>
            <a:r>
              <a:rPr lang="en-IN" spc="-5" dirty="0" smtClean="0">
                <a:cs typeface="Calibri"/>
              </a:rPr>
              <a:t>typical </a:t>
            </a:r>
            <a:r>
              <a:rPr lang="en-IN" dirty="0" smtClean="0">
                <a:cs typeface="Calibri"/>
              </a:rPr>
              <a:t>variable that </a:t>
            </a:r>
            <a:r>
              <a:rPr lang="en-IN" spc="-5" dirty="0" smtClean="0">
                <a:cs typeface="Calibri"/>
              </a:rPr>
              <a:t>comes to </a:t>
            </a:r>
            <a:r>
              <a:rPr lang="en-IN" dirty="0" smtClean="0">
                <a:cs typeface="Calibri"/>
              </a:rPr>
              <a:t>the mind  </a:t>
            </a:r>
            <a:r>
              <a:rPr lang="en-IN" spc="-5" dirty="0" smtClean="0">
                <a:cs typeface="Calibri"/>
              </a:rPr>
              <a:t>includes operating systems; software applications; cryptographic algorithms </a:t>
            </a:r>
            <a:r>
              <a:rPr lang="en-IN" dirty="0" smtClean="0">
                <a:cs typeface="Calibri"/>
              </a:rPr>
              <a:t>and </a:t>
            </a:r>
            <a:r>
              <a:rPr lang="en-IN" spc="-5" dirty="0" smtClean="0">
                <a:cs typeface="Calibri"/>
              </a:rPr>
              <a:t>applications; </a:t>
            </a:r>
            <a:r>
              <a:rPr lang="en-IN" dirty="0" smtClean="0">
                <a:cs typeface="Calibri"/>
              </a:rPr>
              <a:t>and  hardware </a:t>
            </a:r>
            <a:r>
              <a:rPr lang="en-IN" spc="-5" dirty="0" smtClean="0">
                <a:cs typeface="Calibri"/>
              </a:rPr>
              <a:t>platforms. </a:t>
            </a:r>
            <a:r>
              <a:rPr lang="en-IN" dirty="0" smtClean="0">
                <a:cs typeface="Calibri"/>
              </a:rPr>
              <a:t>But </a:t>
            </a:r>
            <a:r>
              <a:rPr lang="en-IN" spc="-5" dirty="0" smtClean="0">
                <a:cs typeface="Calibri"/>
              </a:rPr>
              <a:t>moving </a:t>
            </a:r>
            <a:r>
              <a:rPr lang="en-IN" dirty="0" smtClean="0">
                <a:cs typeface="Calibri"/>
              </a:rPr>
              <a:t>beyond </a:t>
            </a:r>
            <a:r>
              <a:rPr lang="en-IN" spc="-5" dirty="0" smtClean="0">
                <a:cs typeface="Calibri"/>
              </a:rPr>
              <a:t>these obvious </a:t>
            </a:r>
            <a:r>
              <a:rPr lang="en-IN" dirty="0" smtClean="0">
                <a:cs typeface="Calibri"/>
              </a:rPr>
              <a:t>variables </a:t>
            </a:r>
            <a:r>
              <a:rPr lang="en-IN" spc="-5" dirty="0" smtClean="0">
                <a:cs typeface="Calibri"/>
              </a:rPr>
              <a:t>spring other </a:t>
            </a:r>
            <a:r>
              <a:rPr lang="en-IN" dirty="0" smtClean="0">
                <a:cs typeface="Calibri"/>
              </a:rPr>
              <a:t>equally </a:t>
            </a:r>
            <a:r>
              <a:rPr lang="en-IN" spc="-5" dirty="0" smtClean="0">
                <a:cs typeface="Calibri"/>
              </a:rPr>
              <a:t>challenging  variables: </a:t>
            </a:r>
            <a:r>
              <a:rPr lang="en-IN" dirty="0" smtClean="0">
                <a:cs typeface="Calibri"/>
              </a:rPr>
              <a:t>law, </a:t>
            </a:r>
            <a:r>
              <a:rPr lang="en-IN" spc="-5" dirty="0" smtClean="0">
                <a:cs typeface="Calibri"/>
              </a:rPr>
              <a:t>international boundaries, publicity, </a:t>
            </a:r>
            <a:r>
              <a:rPr lang="en-IN" dirty="0" smtClean="0">
                <a:cs typeface="Calibri"/>
              </a:rPr>
              <a:t>and</a:t>
            </a:r>
            <a:r>
              <a:rPr lang="en-IN" spc="5" dirty="0" smtClean="0">
                <a:cs typeface="Calibri"/>
              </a:rPr>
              <a:t> </a:t>
            </a:r>
            <a:r>
              <a:rPr lang="en-IN" spc="-5" dirty="0" smtClean="0">
                <a:cs typeface="Calibri"/>
              </a:rPr>
              <a:t>methodology.</a:t>
            </a:r>
            <a:endParaRPr lang="en-IN" dirty="0" smtClean="0"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IN" sz="240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buNone/>
            </a:pPr>
            <a:r>
              <a:rPr lang="en-IN" spc="-5" dirty="0" smtClean="0">
                <a:cs typeface="Calibri"/>
              </a:rPr>
              <a:t>There are </a:t>
            </a:r>
            <a:r>
              <a:rPr lang="en-IN" dirty="0" smtClean="0">
                <a:cs typeface="Calibri"/>
              </a:rPr>
              <a:t>a </a:t>
            </a:r>
            <a:r>
              <a:rPr lang="en-IN" spc="-5" dirty="0" smtClean="0">
                <a:cs typeface="Calibri"/>
              </a:rPr>
              <a:t>few widely accepted </a:t>
            </a:r>
            <a:r>
              <a:rPr lang="en-IN" u="sng" spc="-5" dirty="0" smtClean="0">
                <a:uFill>
                  <a:solidFill>
                    <a:srgbClr val="000000"/>
                  </a:solidFill>
                </a:uFill>
                <a:cs typeface="Calibri"/>
              </a:rPr>
              <a:t>guidelines for computer forensic</a:t>
            </a:r>
            <a:r>
              <a:rPr lang="en-IN" u="sng" spc="35" dirty="0" smtClean="0">
                <a:uFill>
                  <a:solidFill>
                    <a:srgbClr val="000000"/>
                  </a:solidFill>
                </a:uFill>
                <a:cs typeface="Calibri"/>
              </a:rPr>
              <a:t> </a:t>
            </a:r>
            <a:r>
              <a:rPr lang="en-IN" u="sng" spc="-5" dirty="0" smtClean="0">
                <a:uFill>
                  <a:solidFill>
                    <a:srgbClr val="000000"/>
                  </a:solidFill>
                </a:uFill>
                <a:cs typeface="Calibri"/>
              </a:rPr>
              <a:t>analysis</a:t>
            </a:r>
            <a:r>
              <a:rPr lang="en-IN" spc="-5" dirty="0" smtClean="0">
                <a:cs typeface="Calibri"/>
              </a:rPr>
              <a:t>:</a:t>
            </a:r>
            <a:endParaRPr lang="en-IN" dirty="0" smtClean="0">
              <a:cs typeface="Calibri"/>
            </a:endParaRPr>
          </a:p>
          <a:p>
            <a:pPr marL="241300" marR="170815" indent="-228600">
              <a:lnSpc>
                <a:spcPct val="152700"/>
              </a:lnSpc>
              <a:spcBef>
                <a:spcPts val="520"/>
              </a:spcBef>
              <a:buFont typeface="Wingdings"/>
              <a:buChar char=""/>
              <a:tabLst>
                <a:tab pos="241300" algn="l"/>
              </a:tabLst>
            </a:pPr>
            <a:r>
              <a:rPr lang="en-IN" dirty="0" smtClean="0">
                <a:cs typeface="Calibri"/>
              </a:rPr>
              <a:t>A </a:t>
            </a:r>
            <a:r>
              <a:rPr lang="en-IN" spc="-5" dirty="0" smtClean="0">
                <a:cs typeface="Calibri"/>
              </a:rPr>
              <a:t>computer forensic examiner </a:t>
            </a:r>
            <a:r>
              <a:rPr lang="en-IN" dirty="0" smtClean="0">
                <a:cs typeface="Calibri"/>
              </a:rPr>
              <a:t>is </a:t>
            </a:r>
            <a:r>
              <a:rPr lang="en-IN" spc="-5" dirty="0" smtClean="0">
                <a:cs typeface="Calibri"/>
              </a:rPr>
              <a:t>impartial. Our </a:t>
            </a:r>
            <a:r>
              <a:rPr lang="en-IN" dirty="0" smtClean="0">
                <a:cs typeface="Calibri"/>
              </a:rPr>
              <a:t>job is </a:t>
            </a:r>
            <a:r>
              <a:rPr lang="en-IN" spc="-5" dirty="0" smtClean="0">
                <a:cs typeface="Calibri"/>
              </a:rPr>
              <a:t>to analyze </a:t>
            </a:r>
            <a:r>
              <a:rPr lang="en-IN" dirty="0" smtClean="0">
                <a:cs typeface="Calibri"/>
              </a:rPr>
              <a:t>the media and report our </a:t>
            </a:r>
            <a:r>
              <a:rPr lang="en-IN" spc="-5" dirty="0" smtClean="0">
                <a:cs typeface="Calibri"/>
              </a:rPr>
              <a:t>findings  </a:t>
            </a:r>
            <a:r>
              <a:rPr lang="en-IN" dirty="0" smtClean="0">
                <a:cs typeface="Calibri"/>
              </a:rPr>
              <a:t>with </a:t>
            </a:r>
            <a:r>
              <a:rPr lang="en-IN" spc="-5" dirty="0" smtClean="0">
                <a:cs typeface="Calibri"/>
              </a:rPr>
              <a:t>no presumption </a:t>
            </a:r>
            <a:r>
              <a:rPr lang="en-IN" dirty="0" smtClean="0">
                <a:cs typeface="Calibri"/>
              </a:rPr>
              <a:t>of </a:t>
            </a:r>
            <a:r>
              <a:rPr lang="en-IN" spc="-5" dirty="0" smtClean="0">
                <a:cs typeface="Calibri"/>
              </a:rPr>
              <a:t>guilt </a:t>
            </a:r>
            <a:r>
              <a:rPr lang="en-IN" dirty="0" smtClean="0">
                <a:cs typeface="Calibri"/>
              </a:rPr>
              <a:t>or</a:t>
            </a:r>
            <a:r>
              <a:rPr lang="en-IN" spc="-25" dirty="0" smtClean="0">
                <a:cs typeface="Calibri"/>
              </a:rPr>
              <a:t> </a:t>
            </a:r>
            <a:r>
              <a:rPr lang="en-IN" spc="-5" dirty="0" smtClean="0">
                <a:cs typeface="Calibri"/>
              </a:rPr>
              <a:t>innocence.</a:t>
            </a:r>
            <a:endParaRPr lang="en-IN" dirty="0" smtClean="0"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Wingdings"/>
              <a:buChar char=""/>
              <a:tabLst>
                <a:tab pos="241300" algn="l"/>
              </a:tabLst>
            </a:pPr>
            <a:r>
              <a:rPr lang="en-IN" spc="-5" dirty="0" smtClean="0">
                <a:cs typeface="Calibri"/>
              </a:rPr>
              <a:t>The </a:t>
            </a:r>
            <a:r>
              <a:rPr lang="en-IN" dirty="0" smtClean="0">
                <a:cs typeface="Calibri"/>
              </a:rPr>
              <a:t>media </a:t>
            </a:r>
            <a:r>
              <a:rPr lang="en-IN" spc="-5" dirty="0" smtClean="0">
                <a:cs typeface="Calibri"/>
              </a:rPr>
              <a:t>used </a:t>
            </a:r>
            <a:r>
              <a:rPr lang="en-IN" dirty="0" smtClean="0">
                <a:cs typeface="Calibri"/>
              </a:rPr>
              <a:t>in </a:t>
            </a:r>
            <a:r>
              <a:rPr lang="en-IN" spc="-5" dirty="0" smtClean="0">
                <a:cs typeface="Calibri"/>
              </a:rPr>
              <a:t>computer forensic examinations must be sterilized before each</a:t>
            </a:r>
            <a:r>
              <a:rPr lang="en-IN" spc="45" dirty="0" smtClean="0">
                <a:cs typeface="Calibri"/>
              </a:rPr>
              <a:t> </a:t>
            </a:r>
            <a:r>
              <a:rPr lang="en-IN" spc="-5" dirty="0" smtClean="0">
                <a:cs typeface="Calibri"/>
              </a:rPr>
              <a:t>use.</a:t>
            </a:r>
            <a:endParaRPr lang="en-IN" dirty="0" smtClean="0"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Wingdings"/>
              <a:buChar char=""/>
              <a:tabLst>
                <a:tab pos="241300" algn="l"/>
              </a:tabLst>
            </a:pPr>
            <a:r>
              <a:rPr lang="en-IN" dirty="0" smtClean="0">
                <a:cs typeface="Calibri"/>
              </a:rPr>
              <a:t>A true </a:t>
            </a:r>
            <a:r>
              <a:rPr lang="en-IN" spc="-5" dirty="0" smtClean="0">
                <a:cs typeface="Calibri"/>
              </a:rPr>
              <a:t>image (bit stream) of </a:t>
            </a:r>
            <a:r>
              <a:rPr lang="en-IN" dirty="0" smtClean="0">
                <a:cs typeface="Calibri"/>
              </a:rPr>
              <a:t>the original </a:t>
            </a:r>
            <a:r>
              <a:rPr lang="en-IN" spc="-5" dirty="0" smtClean="0">
                <a:cs typeface="Calibri"/>
              </a:rPr>
              <a:t>media must </a:t>
            </a:r>
            <a:r>
              <a:rPr lang="en-IN" spc="-10" dirty="0" smtClean="0">
                <a:cs typeface="Calibri"/>
              </a:rPr>
              <a:t>be </a:t>
            </a:r>
            <a:r>
              <a:rPr lang="en-IN" spc="-5" dirty="0" smtClean="0">
                <a:cs typeface="Calibri"/>
              </a:rPr>
              <a:t>made </a:t>
            </a:r>
            <a:r>
              <a:rPr lang="en-IN" dirty="0" smtClean="0">
                <a:cs typeface="Calibri"/>
              </a:rPr>
              <a:t>and </a:t>
            </a:r>
            <a:r>
              <a:rPr lang="en-IN" spc="-5" dirty="0" smtClean="0">
                <a:cs typeface="Calibri"/>
              </a:rPr>
              <a:t>used </a:t>
            </a:r>
            <a:r>
              <a:rPr lang="en-IN" dirty="0" smtClean="0">
                <a:cs typeface="Calibri"/>
              </a:rPr>
              <a:t>for the</a:t>
            </a:r>
            <a:r>
              <a:rPr lang="en-IN" spc="20" dirty="0" smtClean="0">
                <a:cs typeface="Calibri"/>
              </a:rPr>
              <a:t> </a:t>
            </a:r>
            <a:r>
              <a:rPr lang="en-IN" spc="-5" dirty="0" smtClean="0">
                <a:cs typeface="Calibri"/>
              </a:rPr>
              <a:t>analysis.</a:t>
            </a:r>
            <a:endParaRPr lang="en-IN" dirty="0" smtClean="0"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Wingdings"/>
              <a:buChar char=""/>
              <a:tabLst>
                <a:tab pos="241300" algn="l"/>
              </a:tabLst>
            </a:pPr>
            <a:r>
              <a:rPr lang="en-IN" spc="-5" dirty="0" smtClean="0">
                <a:cs typeface="Calibri"/>
              </a:rPr>
              <a:t>The integrity </a:t>
            </a:r>
            <a:r>
              <a:rPr lang="en-IN" dirty="0" smtClean="0">
                <a:cs typeface="Calibri"/>
              </a:rPr>
              <a:t>of </a:t>
            </a:r>
            <a:r>
              <a:rPr lang="en-IN" spc="-5" dirty="0" smtClean="0">
                <a:cs typeface="Calibri"/>
              </a:rPr>
              <a:t>the </a:t>
            </a:r>
            <a:r>
              <a:rPr lang="en-IN" dirty="0" smtClean="0">
                <a:cs typeface="Calibri"/>
              </a:rPr>
              <a:t>original media </a:t>
            </a:r>
            <a:r>
              <a:rPr lang="en-IN" spc="-5" dirty="0" smtClean="0">
                <a:cs typeface="Calibri"/>
              </a:rPr>
              <a:t>must be maintained </a:t>
            </a:r>
            <a:r>
              <a:rPr lang="en-IN" dirty="0" smtClean="0">
                <a:cs typeface="Calibri"/>
              </a:rPr>
              <a:t>throughout the entire</a:t>
            </a:r>
            <a:r>
              <a:rPr lang="en-IN" spc="-35" dirty="0" smtClean="0">
                <a:cs typeface="Calibri"/>
              </a:rPr>
              <a:t> </a:t>
            </a:r>
            <a:r>
              <a:rPr lang="en-IN" dirty="0" smtClean="0">
                <a:cs typeface="Calibri"/>
              </a:rPr>
              <a:t>investigation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spc="-5" dirty="0" smtClean="0">
                <a:cs typeface="Calibri"/>
              </a:rPr>
              <a:t>Before the Investigation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41300" marR="56515" indent="-228600">
              <a:lnSpc>
                <a:spcPct val="152700"/>
              </a:lnSpc>
              <a:spcBef>
                <a:spcPts val="580"/>
              </a:spcBef>
              <a:buFont typeface="Wingdings"/>
              <a:buChar char=""/>
              <a:tabLst>
                <a:tab pos="241300" algn="l"/>
              </a:tabLst>
            </a:pPr>
            <a:r>
              <a:rPr lang="en-IN" dirty="0" smtClean="0">
                <a:cs typeface="Calibri"/>
              </a:rPr>
              <a:t>For </a:t>
            </a:r>
            <a:r>
              <a:rPr lang="en-IN" dirty="0" smtClean="0">
                <a:cs typeface="Calibri"/>
              </a:rPr>
              <a:t>the </a:t>
            </a:r>
            <a:r>
              <a:rPr lang="en-IN" spc="-5" dirty="0" smtClean="0">
                <a:cs typeface="Calibri"/>
              </a:rPr>
              <a:t>sake </a:t>
            </a:r>
            <a:r>
              <a:rPr lang="en-IN" dirty="0" smtClean="0">
                <a:cs typeface="Calibri"/>
              </a:rPr>
              <a:t>of </a:t>
            </a:r>
            <a:r>
              <a:rPr lang="en-IN" spc="-5" dirty="0" smtClean="0">
                <a:cs typeface="Calibri"/>
              </a:rPr>
              <a:t>first </a:t>
            </a:r>
            <a:r>
              <a:rPr lang="en-IN" dirty="0" smtClean="0">
                <a:cs typeface="Calibri"/>
              </a:rPr>
              <a:t>argument, you </a:t>
            </a:r>
            <a:r>
              <a:rPr lang="en-IN" spc="-5" dirty="0" smtClean="0">
                <a:cs typeface="Calibri"/>
              </a:rPr>
              <a:t>must </a:t>
            </a:r>
            <a:r>
              <a:rPr lang="en-IN" dirty="0" smtClean="0">
                <a:cs typeface="Calibri"/>
              </a:rPr>
              <a:t>have </a:t>
            </a:r>
            <a:r>
              <a:rPr lang="en-IN" spc="-5" dirty="0" smtClean="0">
                <a:cs typeface="Calibri"/>
              </a:rPr>
              <a:t>skilled technicians in-house </a:t>
            </a:r>
            <a:r>
              <a:rPr lang="en-IN" dirty="0" smtClean="0">
                <a:cs typeface="Calibri"/>
              </a:rPr>
              <a:t>and a top </a:t>
            </a:r>
            <a:r>
              <a:rPr lang="en-IN" spc="-5" dirty="0" smtClean="0">
                <a:cs typeface="Calibri"/>
              </a:rPr>
              <a:t>notch lab----the  right equipment, </a:t>
            </a:r>
            <a:r>
              <a:rPr lang="en-IN" dirty="0" smtClean="0">
                <a:cs typeface="Calibri"/>
              </a:rPr>
              <a:t>the </a:t>
            </a:r>
            <a:r>
              <a:rPr lang="en-IN" spc="-5" dirty="0" smtClean="0">
                <a:cs typeface="Calibri"/>
              </a:rPr>
              <a:t>right </a:t>
            </a:r>
            <a:r>
              <a:rPr lang="en-IN" dirty="0" smtClean="0">
                <a:cs typeface="Calibri"/>
              </a:rPr>
              <a:t>computer </a:t>
            </a:r>
            <a:r>
              <a:rPr lang="en-IN" spc="-5" dirty="0" smtClean="0">
                <a:cs typeface="Calibri"/>
              </a:rPr>
              <a:t>forensic tools, and so</a:t>
            </a:r>
            <a:r>
              <a:rPr lang="en-IN" spc="5" dirty="0" smtClean="0">
                <a:cs typeface="Calibri"/>
              </a:rPr>
              <a:t> </a:t>
            </a:r>
            <a:r>
              <a:rPr lang="en-IN" dirty="0" smtClean="0">
                <a:cs typeface="Calibri"/>
              </a:rPr>
              <a:t>on.</a:t>
            </a: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Wingdings"/>
              <a:buChar char=""/>
              <a:tabLst>
                <a:tab pos="241300" algn="l"/>
              </a:tabLst>
            </a:pPr>
            <a:r>
              <a:rPr lang="en-IN" spc="-5" dirty="0" smtClean="0">
                <a:cs typeface="Calibri"/>
              </a:rPr>
              <a:t>District </a:t>
            </a:r>
            <a:r>
              <a:rPr lang="en-IN" dirty="0" smtClean="0">
                <a:cs typeface="Calibri"/>
              </a:rPr>
              <a:t>attorneys </a:t>
            </a:r>
            <a:r>
              <a:rPr lang="en-IN" spc="-5" dirty="0" smtClean="0">
                <a:cs typeface="Calibri"/>
              </a:rPr>
              <a:t>may require more documentation on </a:t>
            </a:r>
            <a:r>
              <a:rPr lang="en-IN" dirty="0" smtClean="0">
                <a:cs typeface="Calibri"/>
              </a:rPr>
              <a:t>the chain of </a:t>
            </a:r>
            <a:r>
              <a:rPr lang="en-IN" spc="-5" dirty="0" smtClean="0">
                <a:cs typeface="Calibri"/>
              </a:rPr>
              <a:t>evidence</a:t>
            </a:r>
            <a:r>
              <a:rPr lang="en-IN" spc="40" dirty="0" smtClean="0">
                <a:cs typeface="Calibri"/>
              </a:rPr>
              <a:t> </a:t>
            </a:r>
            <a:r>
              <a:rPr lang="en-IN" spc="-5" dirty="0" smtClean="0">
                <a:cs typeface="Calibri"/>
              </a:rPr>
              <a:t>handling.</a:t>
            </a:r>
            <a:endParaRPr lang="en-IN" dirty="0" smtClean="0">
              <a:cs typeface="Calibri"/>
            </a:endParaRPr>
          </a:p>
          <a:p>
            <a:pPr marL="241300" marR="46990" indent="-228600">
              <a:lnSpc>
                <a:spcPts val="2030"/>
              </a:lnSpc>
              <a:spcBef>
                <a:spcPts val="160"/>
              </a:spcBef>
              <a:buFont typeface="Wingdings"/>
              <a:buChar char=""/>
              <a:tabLst>
                <a:tab pos="241300" algn="l"/>
              </a:tabLst>
            </a:pPr>
            <a:r>
              <a:rPr lang="en-IN" dirty="0" smtClean="0">
                <a:cs typeface="Calibri"/>
              </a:rPr>
              <a:t>When you </a:t>
            </a:r>
            <a:r>
              <a:rPr lang="en-IN" spc="-5" dirty="0" smtClean="0">
                <a:cs typeface="Calibri"/>
              </a:rPr>
              <a:t>have </a:t>
            </a:r>
            <a:r>
              <a:rPr lang="en-IN" dirty="0" smtClean="0">
                <a:cs typeface="Calibri"/>
              </a:rPr>
              <a:t>a case </a:t>
            </a:r>
            <a:r>
              <a:rPr lang="en-IN" spc="-5" dirty="0" smtClean="0">
                <a:cs typeface="Calibri"/>
              </a:rPr>
              <a:t>arise, </a:t>
            </a:r>
            <a:r>
              <a:rPr lang="en-IN" dirty="0" smtClean="0">
                <a:cs typeface="Calibri"/>
              </a:rPr>
              <a:t>you </a:t>
            </a:r>
            <a:r>
              <a:rPr lang="en-IN" spc="-5" dirty="0" smtClean="0">
                <a:cs typeface="Calibri"/>
              </a:rPr>
              <a:t>know </a:t>
            </a:r>
            <a:r>
              <a:rPr lang="en-IN" dirty="0" smtClean="0">
                <a:cs typeface="Calibri"/>
              </a:rPr>
              <a:t>what is </a:t>
            </a:r>
            <a:r>
              <a:rPr lang="en-IN" spc="-5" dirty="0" smtClean="0">
                <a:cs typeface="Calibri"/>
              </a:rPr>
              <a:t>required </a:t>
            </a:r>
            <a:r>
              <a:rPr lang="en-IN" dirty="0" smtClean="0">
                <a:cs typeface="Calibri"/>
              </a:rPr>
              <a:t>and can work the case </a:t>
            </a:r>
            <a:r>
              <a:rPr lang="en-IN" spc="-5" dirty="0" smtClean="0">
                <a:cs typeface="Calibri"/>
              </a:rPr>
              <a:t>from </a:t>
            </a:r>
            <a:r>
              <a:rPr lang="en-IN" dirty="0" smtClean="0">
                <a:cs typeface="Calibri"/>
              </a:rPr>
              <a:t>the inception in  </a:t>
            </a:r>
            <a:r>
              <a:rPr lang="en-IN" spc="-5" dirty="0" smtClean="0">
                <a:cs typeface="Calibri"/>
              </a:rPr>
              <a:t>support </a:t>
            </a:r>
            <a:r>
              <a:rPr lang="en-IN" dirty="0" smtClean="0">
                <a:cs typeface="Calibri"/>
              </a:rPr>
              <a:t>of </a:t>
            </a:r>
            <a:r>
              <a:rPr lang="en-IN" spc="-5" dirty="0" smtClean="0">
                <a:cs typeface="Calibri"/>
              </a:rPr>
              <a:t>these</a:t>
            </a:r>
            <a:r>
              <a:rPr lang="en-IN" dirty="0" smtClean="0">
                <a:cs typeface="Calibri"/>
              </a:rPr>
              <a:t> </a:t>
            </a:r>
            <a:r>
              <a:rPr lang="en-IN" spc="-5" dirty="0" smtClean="0">
                <a:cs typeface="Calibri"/>
              </a:rPr>
              <a:t>requirements.</a:t>
            </a:r>
            <a:endParaRPr lang="en-IN" dirty="0" smtClean="0">
              <a:cs typeface="Calibri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cs typeface="Calibri"/>
              </a:rPr>
              <a:t>Methodology</a:t>
            </a:r>
            <a:r>
              <a:rPr lang="en-IN" b="1" spc="-10" dirty="0" smtClean="0">
                <a:cs typeface="Calibri"/>
              </a:rPr>
              <a:t> </a:t>
            </a:r>
            <a:r>
              <a:rPr lang="en-IN" b="1" spc="-5" dirty="0" smtClean="0">
                <a:cs typeface="Calibri"/>
              </a:rPr>
              <a:t>Development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41300" indent="-228600">
              <a:lnSpc>
                <a:spcPct val="100000"/>
              </a:lnSpc>
              <a:spcBef>
                <a:spcPts val="1025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lang="en-IN" dirty="0" smtClean="0">
                <a:cs typeface="Calibri"/>
              </a:rPr>
              <a:t>Define </a:t>
            </a:r>
            <a:r>
              <a:rPr lang="en-IN" spc="-5" dirty="0" smtClean="0">
                <a:cs typeface="Calibri"/>
              </a:rPr>
              <a:t>your methodology, </a:t>
            </a:r>
            <a:r>
              <a:rPr lang="en-IN" dirty="0" smtClean="0">
                <a:cs typeface="Calibri"/>
              </a:rPr>
              <a:t>and </a:t>
            </a:r>
            <a:r>
              <a:rPr lang="en-IN" spc="-5" dirty="0" smtClean="0">
                <a:cs typeface="Calibri"/>
              </a:rPr>
              <a:t>working </a:t>
            </a:r>
            <a:r>
              <a:rPr lang="en-IN" dirty="0" smtClean="0">
                <a:cs typeface="Calibri"/>
              </a:rPr>
              <a:t>according to </a:t>
            </a:r>
            <a:r>
              <a:rPr lang="en-IN" spc="-5" dirty="0" smtClean="0">
                <a:cs typeface="Calibri"/>
              </a:rPr>
              <a:t>this</a:t>
            </a:r>
            <a:r>
              <a:rPr lang="en-IN" spc="-50" dirty="0" smtClean="0">
                <a:cs typeface="Calibri"/>
              </a:rPr>
              <a:t> </a:t>
            </a:r>
            <a:r>
              <a:rPr lang="en-IN" spc="-5" dirty="0" smtClean="0">
                <a:cs typeface="Calibri"/>
              </a:rPr>
              <a:t>methodology.</a:t>
            </a:r>
            <a:endParaRPr lang="en-IN" dirty="0" smtClean="0"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030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lang="en-IN" dirty="0" smtClean="0">
                <a:cs typeface="Calibri"/>
              </a:rPr>
              <a:t>Here </a:t>
            </a:r>
            <a:r>
              <a:rPr lang="en-IN" spc="-5" dirty="0" smtClean="0">
                <a:cs typeface="Calibri"/>
              </a:rPr>
              <a:t>methodology defines </a:t>
            </a:r>
            <a:r>
              <a:rPr lang="en-IN" dirty="0" smtClean="0">
                <a:cs typeface="Calibri"/>
              </a:rPr>
              <a:t>a method, a </a:t>
            </a:r>
            <a:r>
              <a:rPr lang="en-IN" spc="-5" dirty="0" smtClean="0">
                <a:cs typeface="Calibri"/>
              </a:rPr>
              <a:t>set </a:t>
            </a:r>
            <a:r>
              <a:rPr lang="en-IN" dirty="0" smtClean="0">
                <a:cs typeface="Calibri"/>
              </a:rPr>
              <a:t>of </a:t>
            </a:r>
            <a:r>
              <a:rPr lang="en-IN" spc="-5" dirty="0" smtClean="0">
                <a:cs typeface="Calibri"/>
              </a:rPr>
              <a:t>rules: guidelines </a:t>
            </a:r>
            <a:r>
              <a:rPr lang="en-IN" dirty="0" smtClean="0">
                <a:cs typeface="Calibri"/>
              </a:rPr>
              <a:t>that are </a:t>
            </a:r>
            <a:r>
              <a:rPr lang="en-IN" spc="-5" dirty="0" smtClean="0">
                <a:cs typeface="Calibri"/>
              </a:rPr>
              <a:t>employed by </a:t>
            </a:r>
            <a:r>
              <a:rPr lang="en-IN" dirty="0" smtClean="0">
                <a:cs typeface="Calibri"/>
              </a:rPr>
              <a:t>a</a:t>
            </a:r>
            <a:r>
              <a:rPr lang="en-IN" spc="50" dirty="0" smtClean="0">
                <a:cs typeface="Calibri"/>
              </a:rPr>
              <a:t> </a:t>
            </a:r>
            <a:r>
              <a:rPr lang="en-IN" spc="-5" dirty="0" smtClean="0">
                <a:cs typeface="Calibri"/>
              </a:rPr>
              <a:t>discipline.</a:t>
            </a:r>
            <a:endParaRPr lang="en-IN" dirty="0" smtClean="0">
              <a:cs typeface="Calibri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spc="-5" dirty="0" smtClean="0">
                <a:cs typeface="Calibri"/>
              </a:rPr>
              <a:t>Document</a:t>
            </a:r>
            <a:r>
              <a:rPr lang="en-IN" b="1" spc="-10" dirty="0" smtClean="0">
                <a:cs typeface="Calibri"/>
              </a:rPr>
              <a:t> </a:t>
            </a:r>
            <a:r>
              <a:rPr lang="en-IN" b="1" spc="-5" dirty="0" smtClean="0">
                <a:cs typeface="Calibri"/>
              </a:rPr>
              <a:t>Everything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marR="5715" algn="just">
              <a:lnSpc>
                <a:spcPct val="117300"/>
              </a:lnSpc>
              <a:spcBef>
                <a:spcPts val="1045"/>
              </a:spcBef>
            </a:pPr>
            <a:r>
              <a:rPr lang="en-IN" spc="-5" dirty="0" smtClean="0">
                <a:cs typeface="Calibri"/>
              </a:rPr>
              <a:t>The </a:t>
            </a:r>
            <a:r>
              <a:rPr lang="en-IN" dirty="0" smtClean="0">
                <a:cs typeface="Calibri"/>
              </a:rPr>
              <a:t>chain of evidence is </a:t>
            </a:r>
            <a:r>
              <a:rPr lang="en-IN" spc="-5" dirty="0" smtClean="0">
                <a:cs typeface="Calibri"/>
              </a:rPr>
              <a:t>so important </a:t>
            </a:r>
            <a:r>
              <a:rPr lang="en-IN" dirty="0" smtClean="0">
                <a:cs typeface="Calibri"/>
              </a:rPr>
              <a:t>in computer </a:t>
            </a:r>
            <a:r>
              <a:rPr lang="en-IN" spc="-5" dirty="0" smtClean="0">
                <a:cs typeface="Calibri"/>
              </a:rPr>
              <a:t>forensic investigations. </a:t>
            </a:r>
            <a:r>
              <a:rPr lang="en-IN" dirty="0" smtClean="0">
                <a:cs typeface="Calibri"/>
              </a:rPr>
              <a:t>If </a:t>
            </a:r>
            <a:r>
              <a:rPr lang="en-IN" spc="-5" dirty="0" smtClean="0">
                <a:cs typeface="Calibri"/>
              </a:rPr>
              <a:t>resources allow, have two  </a:t>
            </a:r>
            <a:r>
              <a:rPr lang="en-IN" dirty="0" smtClean="0">
                <a:cs typeface="Calibri"/>
              </a:rPr>
              <a:t>computer </a:t>
            </a:r>
            <a:r>
              <a:rPr lang="en-IN" spc="-5" dirty="0" smtClean="0">
                <a:cs typeface="Calibri"/>
              </a:rPr>
              <a:t>forensic personnel assigned </a:t>
            </a:r>
            <a:r>
              <a:rPr lang="en-IN" dirty="0" smtClean="0">
                <a:cs typeface="Calibri"/>
              </a:rPr>
              <a:t>to each </a:t>
            </a:r>
            <a:r>
              <a:rPr lang="en-IN" spc="-5" dirty="0" smtClean="0">
                <a:cs typeface="Calibri"/>
              </a:rPr>
              <a:t>case every step </a:t>
            </a:r>
            <a:r>
              <a:rPr lang="en-IN" dirty="0" smtClean="0">
                <a:cs typeface="Calibri"/>
              </a:rPr>
              <a:t>of the way. </a:t>
            </a:r>
            <a:r>
              <a:rPr lang="en-IN" spc="-5" dirty="0" smtClean="0">
                <a:cs typeface="Calibri"/>
              </a:rPr>
              <a:t>Important </a:t>
            </a:r>
            <a:r>
              <a:rPr lang="en-IN" dirty="0" smtClean="0">
                <a:cs typeface="Calibri"/>
              </a:rPr>
              <a:t>in the  documentation are the </a:t>
            </a:r>
            <a:r>
              <a:rPr lang="en-IN" spc="-5" dirty="0" smtClean="0">
                <a:cs typeface="Calibri"/>
              </a:rPr>
              <a:t>times </a:t>
            </a:r>
            <a:r>
              <a:rPr lang="en-IN" dirty="0" smtClean="0">
                <a:cs typeface="Calibri"/>
              </a:rPr>
              <a:t>that </a:t>
            </a:r>
            <a:r>
              <a:rPr lang="en-IN" spc="-5" dirty="0" smtClean="0">
                <a:cs typeface="Calibri"/>
              </a:rPr>
              <a:t>dates steps were </a:t>
            </a:r>
            <a:r>
              <a:rPr lang="en-IN" dirty="0" smtClean="0">
                <a:cs typeface="Calibri"/>
              </a:rPr>
              <a:t>taken; the </a:t>
            </a:r>
            <a:r>
              <a:rPr lang="en-IN" spc="-5" dirty="0" smtClean="0">
                <a:cs typeface="Calibri"/>
              </a:rPr>
              <a:t>names </a:t>
            </a:r>
            <a:r>
              <a:rPr lang="en-IN" dirty="0" smtClean="0">
                <a:cs typeface="Calibri"/>
              </a:rPr>
              <a:t>of </a:t>
            </a:r>
            <a:r>
              <a:rPr lang="en-IN" spc="-5" dirty="0" smtClean="0">
                <a:cs typeface="Calibri"/>
              </a:rPr>
              <a:t>those involved; </a:t>
            </a:r>
            <a:r>
              <a:rPr lang="en-IN" dirty="0" smtClean="0">
                <a:cs typeface="Calibri"/>
              </a:rPr>
              <a:t>and </a:t>
            </a:r>
            <a:r>
              <a:rPr lang="en-IN" spc="-5" dirty="0" smtClean="0">
                <a:cs typeface="Calibri"/>
              </a:rPr>
              <a:t>under  </a:t>
            </a:r>
            <a:r>
              <a:rPr lang="en-IN" dirty="0" smtClean="0">
                <a:cs typeface="Calibri"/>
              </a:rPr>
              <a:t>whose authority </a:t>
            </a:r>
            <a:r>
              <a:rPr lang="en-IN" spc="-5" dirty="0" smtClean="0">
                <a:cs typeface="Calibri"/>
              </a:rPr>
              <a:t>were the steps taken?</a:t>
            </a:r>
            <a:endParaRPr lang="en-IN" dirty="0" smtClean="0">
              <a:cs typeface="Calibri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b="1" spc="-5" dirty="0" smtClean="0">
                <a:cs typeface="Calibri"/>
              </a:rPr>
              <a:t>Why Collect</a:t>
            </a:r>
            <a:r>
              <a:rPr lang="en-IN" b="1" spc="-45" dirty="0" smtClean="0">
                <a:cs typeface="Calibri"/>
              </a:rPr>
              <a:t> </a:t>
            </a:r>
            <a:r>
              <a:rPr lang="en-IN" b="1" spc="-5" dirty="0" smtClean="0">
                <a:cs typeface="Calibri"/>
              </a:rPr>
              <a:t>Evidence?</a:t>
            </a:r>
            <a:endParaRPr lang="en-IN" dirty="0"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None/>
            </a:pPr>
            <a:r>
              <a:rPr lang="en-IN" dirty="0" smtClean="0">
                <a:cs typeface="Calibri"/>
              </a:rPr>
              <a:t>The </a:t>
            </a:r>
            <a:r>
              <a:rPr lang="en-IN" spc="-5" dirty="0" smtClean="0">
                <a:cs typeface="Calibri"/>
              </a:rPr>
              <a:t>simple reasons for collecting evidence</a:t>
            </a:r>
            <a:r>
              <a:rPr lang="en-IN" spc="15" dirty="0" smtClean="0">
                <a:cs typeface="Calibri"/>
              </a:rPr>
              <a:t> </a:t>
            </a:r>
            <a:r>
              <a:rPr lang="en-IN" spc="-5" dirty="0" smtClean="0">
                <a:cs typeface="Calibri"/>
              </a:rPr>
              <a:t>are:</a:t>
            </a:r>
            <a:endParaRPr lang="en-IN" dirty="0" smtClean="0">
              <a:cs typeface="Calibri"/>
            </a:endParaRPr>
          </a:p>
          <a:p>
            <a:pPr marL="241300" marR="9525" indent="-228600" algn="just">
              <a:lnSpc>
                <a:spcPct val="116700"/>
              </a:lnSpc>
              <a:spcBef>
                <a:spcPts val="1005"/>
              </a:spcBef>
              <a:buFont typeface="Wingdings"/>
              <a:buChar char=""/>
              <a:tabLst>
                <a:tab pos="241300" algn="l"/>
              </a:tabLst>
            </a:pPr>
            <a:r>
              <a:rPr lang="en-IN" b="1" spc="-5" dirty="0" smtClean="0">
                <a:cs typeface="Calibri"/>
              </a:rPr>
              <a:t>Future Prevention</a:t>
            </a:r>
            <a:r>
              <a:rPr lang="en-IN" spc="-5" dirty="0" smtClean="0">
                <a:cs typeface="Calibri"/>
              </a:rPr>
              <a:t>: Without knowing </a:t>
            </a:r>
            <a:r>
              <a:rPr lang="en-IN" spc="-10" dirty="0" smtClean="0">
                <a:cs typeface="Calibri"/>
              </a:rPr>
              <a:t>what </a:t>
            </a:r>
            <a:r>
              <a:rPr lang="en-IN" spc="-5" dirty="0" smtClean="0">
                <a:cs typeface="Calibri"/>
              </a:rPr>
              <a:t>happened, you have </a:t>
            </a:r>
            <a:r>
              <a:rPr lang="en-IN" dirty="0" smtClean="0">
                <a:cs typeface="Calibri"/>
              </a:rPr>
              <a:t>no </a:t>
            </a:r>
            <a:r>
              <a:rPr lang="en-IN" spc="-5" dirty="0" smtClean="0">
                <a:cs typeface="Calibri"/>
              </a:rPr>
              <a:t>hope </a:t>
            </a:r>
            <a:r>
              <a:rPr lang="en-IN" dirty="0" smtClean="0">
                <a:cs typeface="Calibri"/>
              </a:rPr>
              <a:t>of ever being </a:t>
            </a:r>
            <a:r>
              <a:rPr lang="en-IN" spc="-10" dirty="0" smtClean="0">
                <a:cs typeface="Calibri"/>
              </a:rPr>
              <a:t>able  </a:t>
            </a:r>
            <a:r>
              <a:rPr lang="en-IN" dirty="0" smtClean="0">
                <a:cs typeface="Calibri"/>
              </a:rPr>
              <a:t>to </a:t>
            </a:r>
            <a:r>
              <a:rPr lang="en-IN" spc="-5" dirty="0" smtClean="0">
                <a:cs typeface="Calibri"/>
              </a:rPr>
              <a:t>stop someone </a:t>
            </a:r>
            <a:r>
              <a:rPr lang="en-IN" dirty="0" smtClean="0">
                <a:cs typeface="Calibri"/>
              </a:rPr>
              <a:t>else </a:t>
            </a:r>
            <a:r>
              <a:rPr lang="en-IN" spc="-5" dirty="0" smtClean="0">
                <a:cs typeface="Calibri"/>
              </a:rPr>
              <a:t>from doing </a:t>
            </a:r>
            <a:r>
              <a:rPr lang="en-IN" spc="-10" dirty="0" smtClean="0">
                <a:cs typeface="Calibri"/>
              </a:rPr>
              <a:t>it</a:t>
            </a:r>
            <a:r>
              <a:rPr lang="en-IN" spc="15" dirty="0" smtClean="0">
                <a:cs typeface="Calibri"/>
              </a:rPr>
              <a:t> </a:t>
            </a:r>
            <a:r>
              <a:rPr lang="en-IN" spc="-5" dirty="0" smtClean="0">
                <a:cs typeface="Calibri"/>
              </a:rPr>
              <a:t>again.</a:t>
            </a:r>
            <a:endParaRPr lang="en-IN" dirty="0" smtClean="0">
              <a:cs typeface="Calibri"/>
            </a:endParaRPr>
          </a:p>
          <a:p>
            <a:pPr marL="241300" marR="5080" indent="-228600" algn="just">
              <a:lnSpc>
                <a:spcPct val="117000"/>
              </a:lnSpc>
              <a:spcBef>
                <a:spcPts val="1005"/>
              </a:spcBef>
              <a:buFont typeface="Wingdings"/>
              <a:buChar char=""/>
              <a:tabLst>
                <a:tab pos="241300" algn="l"/>
              </a:tabLst>
            </a:pPr>
            <a:r>
              <a:rPr lang="en-IN" b="1" spc="-5" dirty="0" smtClean="0">
                <a:cs typeface="Calibri"/>
              </a:rPr>
              <a:t>Responsibility</a:t>
            </a:r>
            <a:r>
              <a:rPr lang="en-IN" spc="-5" dirty="0" smtClean="0">
                <a:cs typeface="Calibri"/>
              </a:rPr>
              <a:t>: </a:t>
            </a:r>
            <a:r>
              <a:rPr lang="en-IN" u="sng" spc="-5" dirty="0" smtClean="0">
                <a:uFill>
                  <a:solidFill>
                    <a:srgbClr val="000000"/>
                  </a:solidFill>
                </a:uFill>
                <a:cs typeface="Calibri"/>
              </a:rPr>
              <a:t>The attacker</a:t>
            </a:r>
            <a:r>
              <a:rPr lang="en-IN" spc="-5" dirty="0" smtClean="0">
                <a:cs typeface="Calibri"/>
              </a:rPr>
              <a:t> </a:t>
            </a:r>
            <a:r>
              <a:rPr lang="en-IN" dirty="0" smtClean="0">
                <a:cs typeface="Calibri"/>
              </a:rPr>
              <a:t>is </a:t>
            </a:r>
            <a:r>
              <a:rPr lang="en-IN" spc="-5" dirty="0" smtClean="0">
                <a:cs typeface="Calibri"/>
              </a:rPr>
              <a:t>responsible </a:t>
            </a:r>
            <a:r>
              <a:rPr lang="en-IN" dirty="0" smtClean="0">
                <a:cs typeface="Calibri"/>
              </a:rPr>
              <a:t>for </a:t>
            </a:r>
            <a:r>
              <a:rPr lang="en-IN" spc="-5" dirty="0" smtClean="0">
                <a:cs typeface="Calibri"/>
              </a:rPr>
              <a:t>the </a:t>
            </a:r>
            <a:r>
              <a:rPr lang="en-IN" dirty="0" smtClean="0">
                <a:cs typeface="Calibri"/>
              </a:rPr>
              <a:t>damage </a:t>
            </a:r>
            <a:r>
              <a:rPr lang="en-IN" spc="-5" dirty="0" smtClean="0">
                <a:cs typeface="Calibri"/>
              </a:rPr>
              <a:t>done, and </a:t>
            </a:r>
            <a:r>
              <a:rPr lang="en-IN" dirty="0" smtClean="0">
                <a:cs typeface="Calibri"/>
              </a:rPr>
              <a:t>the only </a:t>
            </a:r>
            <a:r>
              <a:rPr lang="en-IN" spc="-5" dirty="0" smtClean="0">
                <a:cs typeface="Calibri"/>
              </a:rPr>
              <a:t>way </a:t>
            </a:r>
            <a:r>
              <a:rPr lang="en-IN" dirty="0" smtClean="0">
                <a:cs typeface="Calibri"/>
              </a:rPr>
              <a:t>to </a:t>
            </a:r>
            <a:r>
              <a:rPr lang="en-IN" spc="-5" dirty="0" smtClean="0">
                <a:cs typeface="Calibri"/>
              </a:rPr>
              <a:t>bring  </a:t>
            </a:r>
            <a:r>
              <a:rPr lang="en-IN" dirty="0" smtClean="0">
                <a:cs typeface="Calibri"/>
              </a:rPr>
              <a:t>him </a:t>
            </a:r>
            <a:r>
              <a:rPr lang="en-IN" spc="-5" dirty="0" smtClean="0">
                <a:cs typeface="Calibri"/>
              </a:rPr>
              <a:t>to justice </a:t>
            </a:r>
            <a:r>
              <a:rPr lang="en-IN" dirty="0" smtClean="0">
                <a:cs typeface="Calibri"/>
              </a:rPr>
              <a:t>is </a:t>
            </a:r>
            <a:r>
              <a:rPr lang="en-IN" spc="-5" dirty="0" smtClean="0">
                <a:cs typeface="Calibri"/>
              </a:rPr>
              <a:t>with adequate evidence </a:t>
            </a:r>
            <a:r>
              <a:rPr lang="en-IN" dirty="0" smtClean="0">
                <a:cs typeface="Calibri"/>
              </a:rPr>
              <a:t>to </a:t>
            </a:r>
            <a:r>
              <a:rPr lang="en-IN" spc="-5" dirty="0" smtClean="0">
                <a:cs typeface="Calibri"/>
              </a:rPr>
              <a:t>prove </a:t>
            </a:r>
            <a:r>
              <a:rPr lang="en-IN" dirty="0" smtClean="0">
                <a:cs typeface="Calibri"/>
              </a:rPr>
              <a:t>his </a:t>
            </a:r>
            <a:r>
              <a:rPr lang="en-IN" spc="-5" dirty="0" smtClean="0">
                <a:cs typeface="Calibri"/>
              </a:rPr>
              <a:t>actions. </a:t>
            </a:r>
            <a:r>
              <a:rPr lang="en-IN" u="sng" spc="-5" dirty="0" smtClean="0">
                <a:uFill>
                  <a:solidFill>
                    <a:srgbClr val="000000"/>
                  </a:solidFill>
                </a:uFill>
                <a:cs typeface="Calibri"/>
              </a:rPr>
              <a:t>The victim</a:t>
            </a:r>
            <a:r>
              <a:rPr lang="en-IN" spc="-5" dirty="0" smtClean="0">
                <a:cs typeface="Calibri"/>
              </a:rPr>
              <a:t> has </a:t>
            </a:r>
            <a:r>
              <a:rPr lang="en-IN" dirty="0" smtClean="0">
                <a:cs typeface="Calibri"/>
              </a:rPr>
              <a:t>a </a:t>
            </a:r>
            <a:r>
              <a:rPr lang="en-IN" spc="-5" dirty="0" smtClean="0">
                <a:cs typeface="Calibri"/>
              </a:rPr>
              <a:t>responsibility  </a:t>
            </a:r>
            <a:r>
              <a:rPr lang="en-IN" dirty="0" smtClean="0">
                <a:cs typeface="Calibri"/>
              </a:rPr>
              <a:t>to </a:t>
            </a:r>
            <a:r>
              <a:rPr lang="en-IN" spc="-5" dirty="0" smtClean="0">
                <a:cs typeface="Calibri"/>
              </a:rPr>
              <a:t>the community. Information gathered after </a:t>
            </a:r>
            <a:r>
              <a:rPr lang="en-IN" dirty="0" smtClean="0">
                <a:cs typeface="Calibri"/>
              </a:rPr>
              <a:t>a compromise </a:t>
            </a:r>
            <a:r>
              <a:rPr lang="en-IN" spc="-10" dirty="0" smtClean="0">
                <a:cs typeface="Calibri"/>
              </a:rPr>
              <a:t>can </a:t>
            </a:r>
            <a:r>
              <a:rPr lang="en-IN" spc="-5" dirty="0" smtClean="0">
                <a:cs typeface="Calibri"/>
              </a:rPr>
              <a:t>be examined and used </a:t>
            </a:r>
            <a:r>
              <a:rPr lang="en-IN" dirty="0" smtClean="0">
                <a:cs typeface="Calibri"/>
              </a:rPr>
              <a:t>by  </a:t>
            </a:r>
            <a:r>
              <a:rPr lang="en-IN" spc="-5" dirty="0" smtClean="0">
                <a:cs typeface="Calibri"/>
              </a:rPr>
              <a:t>others to prevent further</a:t>
            </a:r>
            <a:r>
              <a:rPr lang="en-IN" spc="5" dirty="0" smtClean="0">
                <a:cs typeface="Calibri"/>
              </a:rPr>
              <a:t> </a:t>
            </a:r>
            <a:r>
              <a:rPr lang="en-IN" spc="-5" dirty="0" smtClean="0">
                <a:cs typeface="Calibri"/>
              </a:rPr>
              <a:t>attacks</a:t>
            </a:r>
            <a:r>
              <a:rPr lang="en-IN" spc="-5" dirty="0" smtClean="0">
                <a:cs typeface="Calibri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spc="-5" dirty="0" smtClean="0">
                <a:cs typeface="Calibri"/>
              </a:rPr>
              <a:t>Evidence Search and </a:t>
            </a:r>
            <a:r>
              <a:rPr lang="en-IN" b="1" spc="-5" dirty="0" smtClean="0">
                <a:cs typeface="Calibri"/>
              </a:rPr>
              <a:t>Seizure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80768"/>
            <a:ext cx="9144000" cy="3881554"/>
          </a:xfrm>
        </p:spPr>
        <p:txBody>
          <a:bodyPr>
            <a:normAutofit fontScale="47500" lnSpcReduction="20000"/>
          </a:bodyPr>
          <a:lstStyle/>
          <a:p>
            <a:pPr marL="12700" marR="28575" algn="just">
              <a:lnSpc>
                <a:spcPct val="102699"/>
              </a:lnSpc>
              <a:spcBef>
                <a:spcPts val="994"/>
              </a:spcBef>
              <a:buNone/>
            </a:pPr>
            <a:r>
              <a:rPr lang="en-IN" dirty="0" smtClean="0">
                <a:cs typeface="Calibri"/>
              </a:rPr>
              <a:t>Prior </a:t>
            </a:r>
            <a:r>
              <a:rPr lang="en-IN" spc="-5" dirty="0" smtClean="0">
                <a:cs typeface="Calibri"/>
              </a:rPr>
              <a:t>to search </a:t>
            </a:r>
            <a:r>
              <a:rPr lang="en-IN" dirty="0" smtClean="0">
                <a:cs typeface="Calibri"/>
              </a:rPr>
              <a:t>and </a:t>
            </a:r>
            <a:r>
              <a:rPr lang="en-IN" spc="-5" dirty="0" smtClean="0">
                <a:cs typeface="Calibri"/>
              </a:rPr>
              <a:t>seizure, </a:t>
            </a:r>
            <a:r>
              <a:rPr lang="en-IN" spc="5" dirty="0" smtClean="0">
                <a:cs typeface="Calibri"/>
              </a:rPr>
              <a:t>you </a:t>
            </a:r>
            <a:r>
              <a:rPr lang="en-IN" dirty="0" smtClean="0">
                <a:cs typeface="Calibri"/>
              </a:rPr>
              <a:t>already </a:t>
            </a:r>
            <a:r>
              <a:rPr lang="en-IN" spc="-5" dirty="0" smtClean="0">
                <a:cs typeface="Calibri"/>
              </a:rPr>
              <a:t>have </a:t>
            </a:r>
            <a:r>
              <a:rPr lang="en-IN" dirty="0" smtClean="0">
                <a:cs typeface="Calibri"/>
              </a:rPr>
              <a:t>the </a:t>
            </a:r>
            <a:r>
              <a:rPr lang="en-IN" spc="-5" dirty="0" smtClean="0">
                <a:cs typeface="Calibri"/>
              </a:rPr>
              <a:t>proper documents filled as well </a:t>
            </a:r>
            <a:r>
              <a:rPr lang="en-IN" dirty="0" smtClean="0">
                <a:cs typeface="Calibri"/>
              </a:rPr>
              <a:t>as </a:t>
            </a:r>
            <a:r>
              <a:rPr lang="en-IN" spc="-5" dirty="0" smtClean="0">
                <a:cs typeface="Calibri"/>
              </a:rPr>
              <a:t>permission from </a:t>
            </a:r>
            <a:r>
              <a:rPr lang="en-IN" dirty="0" smtClean="0">
                <a:cs typeface="Calibri"/>
              </a:rPr>
              <a:t>the  </a:t>
            </a:r>
            <a:r>
              <a:rPr lang="en-IN" spc="-5" dirty="0" smtClean="0">
                <a:cs typeface="Calibri"/>
              </a:rPr>
              <a:t>authority to </a:t>
            </a:r>
            <a:r>
              <a:rPr lang="en-IN" dirty="0" smtClean="0">
                <a:cs typeface="Calibri"/>
              </a:rPr>
              <a:t>search and </a:t>
            </a:r>
            <a:r>
              <a:rPr lang="en-IN" spc="-5" dirty="0" smtClean="0">
                <a:cs typeface="Calibri"/>
              </a:rPr>
              <a:t>seize </a:t>
            </a:r>
            <a:r>
              <a:rPr lang="en-IN" dirty="0" smtClean="0">
                <a:cs typeface="Calibri"/>
              </a:rPr>
              <a:t>the </a:t>
            </a:r>
            <a:r>
              <a:rPr lang="en-IN" spc="-5" dirty="0" smtClean="0">
                <a:cs typeface="Calibri"/>
              </a:rPr>
              <a:t>suspect’s</a:t>
            </a:r>
            <a:r>
              <a:rPr lang="en-IN" dirty="0" smtClean="0">
                <a:cs typeface="Calibri"/>
              </a:rPr>
              <a:t> machine.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lang="en-IN" sz="180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IN" b="1" spc="-5" dirty="0" smtClean="0">
                <a:cs typeface="Calibri"/>
              </a:rPr>
              <a:t>Step </a:t>
            </a:r>
            <a:r>
              <a:rPr lang="en-IN" b="1" dirty="0" smtClean="0">
                <a:cs typeface="Calibri"/>
              </a:rPr>
              <a:t>1:</a:t>
            </a:r>
            <a:r>
              <a:rPr lang="en-IN" b="1" spc="-15" dirty="0" smtClean="0">
                <a:cs typeface="Calibri"/>
              </a:rPr>
              <a:t> </a:t>
            </a:r>
            <a:r>
              <a:rPr lang="en-IN" b="1" spc="-5" dirty="0" smtClean="0">
                <a:cs typeface="Calibri"/>
              </a:rPr>
              <a:t>Preparation </a:t>
            </a:r>
            <a:r>
              <a:rPr lang="en-IN" dirty="0" smtClean="0">
                <a:cs typeface="Calibri"/>
              </a:rPr>
              <a:t>You </a:t>
            </a:r>
            <a:r>
              <a:rPr lang="en-IN" spc="-5" dirty="0" smtClean="0">
                <a:cs typeface="Calibri"/>
              </a:rPr>
              <a:t>should </a:t>
            </a:r>
            <a:r>
              <a:rPr lang="en-IN" dirty="0" smtClean="0">
                <a:cs typeface="Calibri"/>
              </a:rPr>
              <a:t>check all </a:t>
            </a:r>
            <a:r>
              <a:rPr lang="en-IN" spc="-5" dirty="0" smtClean="0">
                <a:cs typeface="Calibri"/>
              </a:rPr>
              <a:t>media </a:t>
            </a:r>
            <a:r>
              <a:rPr lang="en-IN" dirty="0" smtClean="0">
                <a:cs typeface="Calibri"/>
              </a:rPr>
              <a:t>that is to </a:t>
            </a:r>
            <a:r>
              <a:rPr lang="en-IN" spc="-5" dirty="0" smtClean="0">
                <a:cs typeface="Calibri"/>
              </a:rPr>
              <a:t>be used </a:t>
            </a:r>
            <a:r>
              <a:rPr lang="en-IN" dirty="0" smtClean="0">
                <a:cs typeface="Calibri"/>
              </a:rPr>
              <a:t>in </a:t>
            </a:r>
            <a:r>
              <a:rPr lang="en-IN" spc="5" dirty="0" smtClean="0">
                <a:cs typeface="Calibri"/>
              </a:rPr>
              <a:t>the </a:t>
            </a:r>
            <a:r>
              <a:rPr lang="en-IN" dirty="0" smtClean="0">
                <a:cs typeface="Calibri"/>
              </a:rPr>
              <a:t>examination </a:t>
            </a:r>
            <a:r>
              <a:rPr lang="en-IN" spc="-5" dirty="0" smtClean="0">
                <a:cs typeface="Calibri"/>
              </a:rPr>
              <a:t>process. Document </a:t>
            </a:r>
            <a:r>
              <a:rPr lang="en-IN" dirty="0" smtClean="0">
                <a:cs typeface="Calibri"/>
              </a:rPr>
              <a:t>the wiping and  </a:t>
            </a:r>
            <a:r>
              <a:rPr lang="en-IN" spc="-5" dirty="0" smtClean="0">
                <a:cs typeface="Calibri"/>
              </a:rPr>
              <a:t>scanning </a:t>
            </a:r>
            <a:r>
              <a:rPr lang="en-IN" dirty="0" smtClean="0">
                <a:cs typeface="Calibri"/>
              </a:rPr>
              <a:t>process. </a:t>
            </a:r>
            <a:r>
              <a:rPr lang="en-IN" spc="-5" dirty="0" smtClean="0">
                <a:cs typeface="Calibri"/>
              </a:rPr>
              <a:t>Check to </a:t>
            </a:r>
            <a:r>
              <a:rPr lang="en-IN" dirty="0" smtClean="0">
                <a:cs typeface="Calibri"/>
              </a:rPr>
              <a:t>make </a:t>
            </a:r>
            <a:r>
              <a:rPr lang="en-IN" spc="-5" dirty="0" smtClean="0">
                <a:cs typeface="Calibri"/>
              </a:rPr>
              <a:t>sure that </a:t>
            </a:r>
            <a:r>
              <a:rPr lang="en-IN" dirty="0" smtClean="0">
                <a:cs typeface="Calibri"/>
              </a:rPr>
              <a:t>all </a:t>
            </a:r>
            <a:r>
              <a:rPr lang="en-IN" spc="-5" dirty="0" smtClean="0">
                <a:cs typeface="Calibri"/>
              </a:rPr>
              <a:t>computer forensic tools </a:t>
            </a:r>
            <a:r>
              <a:rPr lang="en-IN" dirty="0" smtClean="0">
                <a:cs typeface="Calibri"/>
              </a:rPr>
              <a:t>are </a:t>
            </a:r>
            <a:r>
              <a:rPr lang="en-IN" spc="-5" dirty="0" smtClean="0">
                <a:cs typeface="Calibri"/>
              </a:rPr>
              <a:t>licensed for use </a:t>
            </a:r>
            <a:r>
              <a:rPr lang="en-IN" dirty="0" smtClean="0">
                <a:cs typeface="Calibri"/>
              </a:rPr>
              <a:t>and all lab  equipment </a:t>
            </a:r>
            <a:r>
              <a:rPr lang="en-IN" spc="-10" dirty="0" smtClean="0">
                <a:cs typeface="Calibri"/>
              </a:rPr>
              <a:t>is </a:t>
            </a:r>
            <a:r>
              <a:rPr lang="en-IN" dirty="0" smtClean="0">
                <a:cs typeface="Calibri"/>
              </a:rPr>
              <a:t>in </a:t>
            </a:r>
            <a:r>
              <a:rPr lang="en-IN" spc="-5" dirty="0" smtClean="0">
                <a:cs typeface="Calibri"/>
              </a:rPr>
              <a:t>working</a:t>
            </a:r>
            <a:r>
              <a:rPr lang="en-IN" spc="-10" dirty="0" smtClean="0">
                <a:cs typeface="Calibri"/>
              </a:rPr>
              <a:t> </a:t>
            </a:r>
            <a:r>
              <a:rPr lang="en-IN" spc="-5" dirty="0" smtClean="0">
                <a:cs typeface="Calibri"/>
              </a:rPr>
              <a:t>order.</a:t>
            </a:r>
            <a:endParaRPr lang="en-IN" dirty="0" smtClean="0"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lang="en-IN" sz="180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IN" b="1" spc="-5" dirty="0" smtClean="0">
                <a:cs typeface="Calibri"/>
              </a:rPr>
              <a:t>Step </a:t>
            </a:r>
            <a:r>
              <a:rPr lang="en-IN" b="1" dirty="0" smtClean="0">
                <a:cs typeface="Calibri"/>
              </a:rPr>
              <a:t>2:</a:t>
            </a:r>
            <a:r>
              <a:rPr lang="en-IN" b="1" spc="-15" dirty="0" smtClean="0">
                <a:cs typeface="Calibri"/>
              </a:rPr>
              <a:t> </a:t>
            </a:r>
            <a:r>
              <a:rPr lang="en-IN" b="1" spc="-5" dirty="0" smtClean="0">
                <a:cs typeface="Calibri"/>
              </a:rPr>
              <a:t>Snapshot </a:t>
            </a:r>
            <a:r>
              <a:rPr lang="en-IN" dirty="0" smtClean="0">
                <a:cs typeface="Calibri"/>
              </a:rPr>
              <a:t>We </a:t>
            </a:r>
            <a:r>
              <a:rPr lang="en-IN" spc="-5" dirty="0" smtClean="0">
                <a:cs typeface="Calibri"/>
              </a:rPr>
              <a:t>should photograph </a:t>
            </a:r>
            <a:r>
              <a:rPr lang="en-IN" dirty="0" smtClean="0">
                <a:cs typeface="Calibri"/>
              </a:rPr>
              <a:t>the </a:t>
            </a:r>
            <a:r>
              <a:rPr lang="en-IN" spc="-5" dirty="0" smtClean="0">
                <a:cs typeface="Calibri"/>
              </a:rPr>
              <a:t>scene, whether </a:t>
            </a:r>
            <a:r>
              <a:rPr lang="en-IN" dirty="0" smtClean="0">
                <a:cs typeface="Calibri"/>
              </a:rPr>
              <a:t>it is a </a:t>
            </a:r>
            <a:r>
              <a:rPr lang="en-IN" spc="-5" dirty="0" smtClean="0">
                <a:cs typeface="Calibri"/>
              </a:rPr>
              <a:t>room </a:t>
            </a:r>
            <a:r>
              <a:rPr lang="en-IN" dirty="0" smtClean="0">
                <a:cs typeface="Calibri"/>
              </a:rPr>
              <a:t>in a </a:t>
            </a:r>
            <a:r>
              <a:rPr lang="en-IN" spc="-5" dirty="0" smtClean="0">
                <a:cs typeface="Calibri"/>
              </a:rPr>
              <a:t>home </a:t>
            </a:r>
            <a:r>
              <a:rPr lang="en-IN" dirty="0" smtClean="0">
                <a:cs typeface="Calibri"/>
              </a:rPr>
              <a:t>or in a </a:t>
            </a:r>
            <a:r>
              <a:rPr lang="en-IN" spc="-5" dirty="0" smtClean="0">
                <a:cs typeface="Calibri"/>
              </a:rPr>
              <a:t>business. </a:t>
            </a:r>
            <a:r>
              <a:rPr lang="en-IN" dirty="0" smtClean="0">
                <a:cs typeface="Calibri"/>
              </a:rPr>
              <a:t>You </a:t>
            </a:r>
            <a:r>
              <a:rPr lang="en-IN" spc="-5" dirty="0" smtClean="0">
                <a:cs typeface="Calibri"/>
              </a:rPr>
              <a:t>should also note  </a:t>
            </a:r>
            <a:r>
              <a:rPr lang="en-IN" dirty="0" smtClean="0">
                <a:cs typeface="Calibri"/>
              </a:rPr>
              <a:t>the </a:t>
            </a:r>
            <a:r>
              <a:rPr lang="en-IN" spc="-5" dirty="0" smtClean="0">
                <a:cs typeface="Calibri"/>
              </a:rPr>
              <a:t>scene. Take </a:t>
            </a:r>
            <a:r>
              <a:rPr lang="en-IN" dirty="0" smtClean="0">
                <a:cs typeface="Calibri"/>
              </a:rPr>
              <a:t>advantage of your </a:t>
            </a:r>
            <a:r>
              <a:rPr lang="en-IN" spc="-5" dirty="0" smtClean="0">
                <a:cs typeface="Calibri"/>
              </a:rPr>
              <a:t>investigative skills </a:t>
            </a:r>
            <a:r>
              <a:rPr lang="en-IN" dirty="0" smtClean="0">
                <a:cs typeface="Calibri"/>
              </a:rPr>
              <a:t>here. Note pictures, </a:t>
            </a:r>
            <a:r>
              <a:rPr lang="en-IN" spc="-5" dirty="0" smtClean="0">
                <a:cs typeface="Calibri"/>
              </a:rPr>
              <a:t>personal </a:t>
            </a:r>
            <a:r>
              <a:rPr lang="en-IN" dirty="0" smtClean="0">
                <a:cs typeface="Calibri"/>
              </a:rPr>
              <a:t>items, and the </a:t>
            </a:r>
            <a:r>
              <a:rPr lang="en-IN" spc="-5" dirty="0" smtClean="0">
                <a:cs typeface="Calibri"/>
              </a:rPr>
              <a:t>like.  Photograph </a:t>
            </a:r>
            <a:r>
              <a:rPr lang="en-IN" dirty="0" smtClean="0">
                <a:cs typeface="Calibri"/>
              </a:rPr>
              <a:t>the actual </a:t>
            </a:r>
            <a:r>
              <a:rPr lang="en-IN" spc="-5" dirty="0" smtClean="0">
                <a:cs typeface="Calibri"/>
              </a:rPr>
              <a:t>Evidence. </a:t>
            </a:r>
            <a:r>
              <a:rPr lang="en-IN" dirty="0" smtClean="0">
                <a:cs typeface="Calibri"/>
              </a:rPr>
              <a:t>For </a:t>
            </a:r>
            <a:r>
              <a:rPr lang="en-IN" spc="-5" dirty="0" smtClean="0">
                <a:cs typeface="Calibri"/>
              </a:rPr>
              <a:t>example, </a:t>
            </a:r>
            <a:r>
              <a:rPr lang="en-IN" dirty="0" smtClean="0">
                <a:cs typeface="Calibri"/>
              </a:rPr>
              <a:t>the </a:t>
            </a:r>
            <a:r>
              <a:rPr lang="en-IN" spc="-5" dirty="0" smtClean="0">
                <a:cs typeface="Calibri"/>
              </a:rPr>
              <a:t>evidence </a:t>
            </a:r>
            <a:r>
              <a:rPr lang="en-IN" dirty="0" smtClean="0">
                <a:cs typeface="Calibri"/>
              </a:rPr>
              <a:t>is a PC in a home </a:t>
            </a:r>
            <a:r>
              <a:rPr lang="en-IN" spc="-5" dirty="0" smtClean="0">
                <a:cs typeface="Calibri"/>
              </a:rPr>
              <a:t>office. Take </a:t>
            </a:r>
            <a:r>
              <a:rPr lang="en-IN" dirty="0" smtClean="0">
                <a:cs typeface="Calibri"/>
              </a:rPr>
              <a:t>a </a:t>
            </a:r>
            <a:r>
              <a:rPr lang="en-IN" spc="-5" dirty="0" smtClean="0">
                <a:cs typeface="Calibri"/>
              </a:rPr>
              <a:t>photograph  </a:t>
            </a:r>
            <a:r>
              <a:rPr lang="en-IN" dirty="0" smtClean="0">
                <a:cs typeface="Calibri"/>
              </a:rPr>
              <a:t>of the monitor. </a:t>
            </a:r>
            <a:r>
              <a:rPr lang="en-IN" spc="-5" dirty="0" smtClean="0">
                <a:cs typeface="Calibri"/>
              </a:rPr>
              <a:t>Remove the case cover carefully </a:t>
            </a:r>
            <a:r>
              <a:rPr lang="en-IN" dirty="0" smtClean="0">
                <a:cs typeface="Calibri"/>
              </a:rPr>
              <a:t>and photograph </a:t>
            </a:r>
            <a:r>
              <a:rPr lang="en-IN" spc="-5" dirty="0" smtClean="0">
                <a:cs typeface="Calibri"/>
              </a:rPr>
              <a:t>the</a:t>
            </a:r>
            <a:r>
              <a:rPr lang="en-IN" spc="-10" dirty="0" smtClean="0">
                <a:cs typeface="Calibri"/>
              </a:rPr>
              <a:t> </a:t>
            </a:r>
            <a:r>
              <a:rPr lang="en-IN" dirty="0" smtClean="0">
                <a:cs typeface="Calibri"/>
              </a:rPr>
              <a:t>internals.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IN" sz="240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IN" b="1" spc="-5" dirty="0" smtClean="0">
                <a:cs typeface="Calibri"/>
              </a:rPr>
              <a:t>Step </a:t>
            </a:r>
            <a:r>
              <a:rPr lang="en-IN" b="1" dirty="0" smtClean="0">
                <a:cs typeface="Calibri"/>
              </a:rPr>
              <a:t>3:</a:t>
            </a:r>
            <a:r>
              <a:rPr lang="en-IN" b="1" spc="-15" dirty="0" smtClean="0">
                <a:cs typeface="Calibri"/>
              </a:rPr>
              <a:t> </a:t>
            </a:r>
            <a:r>
              <a:rPr lang="en-IN" b="1" spc="-5" dirty="0" smtClean="0">
                <a:cs typeface="Calibri"/>
              </a:rPr>
              <a:t>Transport </a:t>
            </a:r>
            <a:r>
              <a:rPr lang="en-IN" dirty="0" smtClean="0">
                <a:cs typeface="Calibri"/>
              </a:rPr>
              <a:t>If </a:t>
            </a:r>
            <a:r>
              <a:rPr lang="en-IN" dirty="0" smtClean="0">
                <a:cs typeface="Calibri"/>
              </a:rPr>
              <a:t>you </a:t>
            </a:r>
            <a:r>
              <a:rPr lang="en-IN" spc="-5" dirty="0" smtClean="0">
                <a:cs typeface="Calibri"/>
              </a:rPr>
              <a:t>have </a:t>
            </a:r>
            <a:r>
              <a:rPr lang="en-IN" dirty="0" smtClean="0">
                <a:cs typeface="Calibri"/>
              </a:rPr>
              <a:t>the legal authority to </a:t>
            </a:r>
            <a:r>
              <a:rPr lang="en-IN" spc="-5" dirty="0" smtClean="0">
                <a:cs typeface="Calibri"/>
              </a:rPr>
              <a:t>transport </a:t>
            </a:r>
            <a:r>
              <a:rPr lang="en-IN" dirty="0" smtClean="0">
                <a:cs typeface="Calibri"/>
              </a:rPr>
              <a:t>the </a:t>
            </a:r>
            <a:r>
              <a:rPr lang="en-IN" spc="-5" dirty="0" smtClean="0">
                <a:cs typeface="Calibri"/>
              </a:rPr>
              <a:t>evidence to your lab, </a:t>
            </a:r>
            <a:r>
              <a:rPr lang="en-IN" dirty="0" smtClean="0">
                <a:cs typeface="Calibri"/>
              </a:rPr>
              <a:t>you </a:t>
            </a:r>
            <a:r>
              <a:rPr lang="en-IN" spc="-5" dirty="0" smtClean="0">
                <a:cs typeface="Calibri"/>
              </a:rPr>
              <a:t>should </a:t>
            </a:r>
            <a:r>
              <a:rPr lang="en-IN" dirty="0" smtClean="0">
                <a:cs typeface="Calibri"/>
              </a:rPr>
              <a:t>pack the evidence  </a:t>
            </a:r>
            <a:r>
              <a:rPr lang="en-IN" spc="-5" dirty="0" smtClean="0">
                <a:cs typeface="Calibri"/>
              </a:rPr>
              <a:t>securely. Photograph/videotape </a:t>
            </a:r>
            <a:r>
              <a:rPr lang="en-IN" dirty="0" smtClean="0">
                <a:cs typeface="Calibri"/>
              </a:rPr>
              <a:t>and document the </a:t>
            </a:r>
            <a:r>
              <a:rPr lang="en-IN" spc="-5" dirty="0" smtClean="0">
                <a:cs typeface="Calibri"/>
              </a:rPr>
              <a:t>handling </a:t>
            </a:r>
            <a:r>
              <a:rPr lang="en-IN" dirty="0" smtClean="0">
                <a:cs typeface="Calibri"/>
              </a:rPr>
              <a:t>of evidence </a:t>
            </a:r>
            <a:r>
              <a:rPr lang="en-IN" spc="-5" dirty="0" smtClean="0">
                <a:cs typeface="Calibri"/>
              </a:rPr>
              <a:t>leaving </a:t>
            </a:r>
            <a:r>
              <a:rPr lang="en-IN" dirty="0" smtClean="0">
                <a:cs typeface="Calibri"/>
              </a:rPr>
              <a:t>the </a:t>
            </a:r>
            <a:r>
              <a:rPr lang="en-IN" spc="-5" dirty="0" smtClean="0">
                <a:cs typeface="Calibri"/>
              </a:rPr>
              <a:t>scene </a:t>
            </a:r>
            <a:r>
              <a:rPr lang="en-IN" dirty="0" smtClean="0">
                <a:cs typeface="Calibri"/>
              </a:rPr>
              <a:t>to the  </a:t>
            </a:r>
            <a:r>
              <a:rPr lang="en-IN" spc="-5" dirty="0" smtClean="0">
                <a:cs typeface="Calibri"/>
              </a:rPr>
              <a:t>transport vehicle </a:t>
            </a:r>
            <a:r>
              <a:rPr lang="en-IN" dirty="0" smtClean="0">
                <a:cs typeface="Calibri"/>
              </a:rPr>
              <a:t>and </a:t>
            </a:r>
            <a:r>
              <a:rPr lang="en-IN" spc="-10" dirty="0" smtClean="0">
                <a:cs typeface="Calibri"/>
              </a:rPr>
              <a:t>from </a:t>
            </a:r>
            <a:r>
              <a:rPr lang="en-IN" spc="-5" dirty="0" smtClean="0">
                <a:cs typeface="Calibri"/>
              </a:rPr>
              <a:t>transport </a:t>
            </a:r>
            <a:r>
              <a:rPr lang="en-IN" dirty="0" smtClean="0">
                <a:cs typeface="Calibri"/>
              </a:rPr>
              <a:t>vehicle </a:t>
            </a:r>
            <a:r>
              <a:rPr lang="en-IN" spc="-5" dirty="0" smtClean="0">
                <a:cs typeface="Calibri"/>
              </a:rPr>
              <a:t>to </a:t>
            </a:r>
            <a:r>
              <a:rPr lang="en-IN" dirty="0" smtClean="0">
                <a:cs typeface="Calibri"/>
              </a:rPr>
              <a:t>the lab </a:t>
            </a:r>
            <a:r>
              <a:rPr lang="en-IN" spc="-5" dirty="0" smtClean="0">
                <a:cs typeface="Calibri"/>
              </a:rPr>
              <a:t>examination</a:t>
            </a:r>
            <a:r>
              <a:rPr lang="en-IN" spc="-15" dirty="0" smtClean="0">
                <a:cs typeface="Calibri"/>
              </a:rPr>
              <a:t> </a:t>
            </a:r>
            <a:r>
              <a:rPr lang="en-IN" spc="-5" dirty="0" smtClean="0">
                <a:cs typeface="Calibri"/>
              </a:rPr>
              <a:t>facility.</a:t>
            </a:r>
            <a:endParaRPr lang="en-IN" dirty="0" smtClean="0"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IN" sz="240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IN" b="1" spc="-5" dirty="0" smtClean="0">
                <a:cs typeface="Calibri"/>
              </a:rPr>
              <a:t>Step </a:t>
            </a:r>
            <a:r>
              <a:rPr lang="en-IN" b="1" dirty="0" smtClean="0">
                <a:cs typeface="Calibri"/>
              </a:rPr>
              <a:t>4:</a:t>
            </a:r>
            <a:r>
              <a:rPr lang="en-IN" b="1" spc="-15" dirty="0" smtClean="0">
                <a:cs typeface="Calibri"/>
              </a:rPr>
              <a:t> </a:t>
            </a:r>
            <a:r>
              <a:rPr lang="en-IN" b="1" spc="-5" dirty="0" smtClean="0">
                <a:cs typeface="Calibri"/>
              </a:rPr>
              <a:t>Examination </a:t>
            </a:r>
            <a:r>
              <a:rPr lang="en-IN" dirty="0" smtClean="0">
                <a:cs typeface="Calibri"/>
              </a:rPr>
              <a:t>You </a:t>
            </a:r>
            <a:r>
              <a:rPr lang="en-IN" spc="-5" dirty="0" smtClean="0">
                <a:cs typeface="Calibri"/>
              </a:rPr>
              <a:t>should prepare </a:t>
            </a:r>
            <a:r>
              <a:rPr lang="en-IN" dirty="0" smtClean="0">
                <a:cs typeface="Calibri"/>
              </a:rPr>
              <a:t>the </a:t>
            </a:r>
            <a:r>
              <a:rPr lang="en-IN" spc="-5" dirty="0" smtClean="0">
                <a:cs typeface="Calibri"/>
              </a:rPr>
              <a:t>acquired </a:t>
            </a:r>
            <a:r>
              <a:rPr lang="en-IN" dirty="0" smtClean="0">
                <a:cs typeface="Calibri"/>
              </a:rPr>
              <a:t>evidence </a:t>
            </a:r>
            <a:r>
              <a:rPr lang="en-IN" spc="-5" dirty="0" smtClean="0">
                <a:cs typeface="Calibri"/>
              </a:rPr>
              <a:t>for examination </a:t>
            </a:r>
            <a:r>
              <a:rPr lang="en-IN" dirty="0" smtClean="0">
                <a:cs typeface="Calibri"/>
              </a:rPr>
              <a:t>in your </a:t>
            </a:r>
            <a:r>
              <a:rPr lang="en-IN" spc="-5" dirty="0" smtClean="0">
                <a:cs typeface="Calibri"/>
              </a:rPr>
              <a:t>lab. There </a:t>
            </a:r>
            <a:r>
              <a:rPr lang="en-IN" dirty="0" smtClean="0">
                <a:cs typeface="Calibri"/>
              </a:rPr>
              <a:t>are </a:t>
            </a:r>
            <a:r>
              <a:rPr lang="en-IN" spc="-5" dirty="0" smtClean="0">
                <a:cs typeface="Calibri"/>
              </a:rPr>
              <a:t>many options to on  </a:t>
            </a:r>
            <a:r>
              <a:rPr lang="en-IN" dirty="0" smtClean="0">
                <a:cs typeface="Calibri"/>
              </a:rPr>
              <a:t>what tool </a:t>
            </a:r>
            <a:r>
              <a:rPr lang="en-IN" spc="-5" dirty="0" smtClean="0">
                <a:cs typeface="Calibri"/>
              </a:rPr>
              <a:t>to use image the </a:t>
            </a:r>
            <a:r>
              <a:rPr lang="en-IN" dirty="0" smtClean="0">
                <a:cs typeface="Calibri"/>
              </a:rPr>
              <a:t>drive. You could </a:t>
            </a:r>
            <a:r>
              <a:rPr lang="en-IN" spc="-5" dirty="0" smtClean="0">
                <a:cs typeface="Calibri"/>
              </a:rPr>
              <a:t>use </a:t>
            </a:r>
            <a:r>
              <a:rPr lang="en-IN" i="1" spc="-5" dirty="0" err="1" smtClean="0">
                <a:latin typeface="Times New Roman"/>
                <a:cs typeface="Times New Roman"/>
              </a:rPr>
              <a:t>EnCase</a:t>
            </a:r>
            <a:r>
              <a:rPr lang="en-IN" spc="-5" dirty="0" smtClean="0">
                <a:cs typeface="Calibri"/>
              </a:rPr>
              <a:t>, the </a:t>
            </a:r>
            <a:r>
              <a:rPr lang="en-IN" dirty="0" smtClean="0">
                <a:cs typeface="Calibri"/>
              </a:rPr>
              <a:t>Unix </a:t>
            </a:r>
            <a:r>
              <a:rPr lang="en-IN" spc="-5" dirty="0" smtClean="0">
                <a:cs typeface="Calibri"/>
              </a:rPr>
              <a:t>command </a:t>
            </a:r>
            <a:r>
              <a:rPr lang="en-IN" dirty="0" smtClean="0">
                <a:cs typeface="Calibri"/>
              </a:rPr>
              <a:t>DD, </a:t>
            </a:r>
            <a:r>
              <a:rPr lang="en-IN" i="1" spc="-5" dirty="0" err="1" smtClean="0">
                <a:latin typeface="Times New Roman"/>
                <a:cs typeface="Times New Roman"/>
              </a:rPr>
              <a:t>ByetBack</a:t>
            </a:r>
            <a:r>
              <a:rPr lang="en-IN" spc="-5" dirty="0" smtClean="0">
                <a:cs typeface="Calibri"/>
              </a:rPr>
              <a:t>, or also  </a:t>
            </a:r>
            <a:r>
              <a:rPr lang="en-IN" i="1" dirty="0" err="1" smtClean="0">
                <a:latin typeface="Times New Roman"/>
                <a:cs typeface="Times New Roman"/>
              </a:rPr>
              <a:t>SafeBack</a:t>
            </a:r>
            <a:r>
              <a:rPr lang="en-IN" dirty="0" smtClean="0">
                <a:cs typeface="Calibri"/>
              </a:rPr>
              <a:t>. It is wise </a:t>
            </a:r>
            <a:r>
              <a:rPr lang="en-IN" spc="-5" dirty="0" smtClean="0">
                <a:cs typeface="Calibri"/>
              </a:rPr>
              <a:t>to </a:t>
            </a:r>
            <a:r>
              <a:rPr lang="en-IN" dirty="0" smtClean="0">
                <a:cs typeface="Calibri"/>
              </a:rPr>
              <a:t>have a variety </a:t>
            </a:r>
            <a:r>
              <a:rPr lang="en-IN" spc="-5" dirty="0" smtClean="0">
                <a:cs typeface="Calibri"/>
              </a:rPr>
              <a:t>of </a:t>
            </a:r>
            <a:r>
              <a:rPr lang="en-IN" dirty="0" smtClean="0">
                <a:cs typeface="Calibri"/>
              </a:rPr>
              <a:t>tools in </a:t>
            </a:r>
            <a:r>
              <a:rPr lang="en-IN" spc="5" dirty="0" smtClean="0">
                <a:cs typeface="Calibri"/>
              </a:rPr>
              <a:t>your </a:t>
            </a:r>
            <a:r>
              <a:rPr lang="en-IN" spc="-5" dirty="0" smtClean="0">
                <a:cs typeface="Calibri"/>
              </a:rPr>
              <a:t>lab. Each </a:t>
            </a:r>
            <a:r>
              <a:rPr lang="en-IN" dirty="0" smtClean="0">
                <a:cs typeface="Calibri"/>
              </a:rPr>
              <a:t>of these tools has its respective </a:t>
            </a:r>
            <a:r>
              <a:rPr lang="en-IN" spc="-5" dirty="0" smtClean="0">
                <a:cs typeface="Calibri"/>
              </a:rPr>
              <a:t>strengths.  The important note to remember here </a:t>
            </a:r>
            <a:r>
              <a:rPr lang="en-IN" dirty="0" smtClean="0">
                <a:cs typeface="Calibri"/>
              </a:rPr>
              <a:t>is: Turn off </a:t>
            </a:r>
            <a:r>
              <a:rPr lang="en-IN" spc="-5" dirty="0" smtClean="0">
                <a:cs typeface="Calibri"/>
              </a:rPr>
              <a:t>virus-scanning </a:t>
            </a:r>
            <a:r>
              <a:rPr lang="en-IN" dirty="0" smtClean="0">
                <a:cs typeface="Calibri"/>
              </a:rPr>
              <a:t>software. We </a:t>
            </a:r>
            <a:r>
              <a:rPr lang="en-IN" spc="-5" dirty="0" smtClean="0">
                <a:cs typeface="Calibri"/>
              </a:rPr>
              <a:t>must </a:t>
            </a:r>
            <a:r>
              <a:rPr lang="en-IN" dirty="0" smtClean="0">
                <a:cs typeface="Calibri"/>
              </a:rPr>
              <a:t>record the </a:t>
            </a:r>
            <a:r>
              <a:rPr lang="en-IN" spc="-5" dirty="0" smtClean="0">
                <a:cs typeface="Calibri"/>
              </a:rPr>
              <a:t>time  </a:t>
            </a:r>
            <a:r>
              <a:rPr lang="en-IN" dirty="0" smtClean="0">
                <a:cs typeface="Calibri"/>
              </a:rPr>
              <a:t>and </a:t>
            </a:r>
            <a:r>
              <a:rPr lang="en-IN" spc="-5" dirty="0" smtClean="0">
                <a:cs typeface="Calibri"/>
              </a:rPr>
              <a:t>date </a:t>
            </a:r>
            <a:r>
              <a:rPr lang="en-IN" dirty="0" smtClean="0">
                <a:cs typeface="Calibri"/>
              </a:rPr>
              <a:t>of the </a:t>
            </a:r>
            <a:r>
              <a:rPr lang="en-IN" spc="-5" dirty="0" smtClean="0">
                <a:cs typeface="Calibri"/>
              </a:rPr>
              <a:t>COMS. Do </a:t>
            </a:r>
            <a:r>
              <a:rPr lang="en-IN" dirty="0" smtClean="0">
                <a:cs typeface="Calibri"/>
              </a:rPr>
              <a:t>not </a:t>
            </a:r>
            <a:r>
              <a:rPr lang="en-IN" spc="-5" dirty="0" smtClean="0">
                <a:cs typeface="Calibri"/>
              </a:rPr>
              <a:t>boot </a:t>
            </a:r>
            <a:r>
              <a:rPr lang="en-IN" dirty="0" smtClean="0">
                <a:cs typeface="Calibri"/>
              </a:rPr>
              <a:t>the </a:t>
            </a:r>
            <a:r>
              <a:rPr lang="en-IN" spc="-5" dirty="0" smtClean="0">
                <a:cs typeface="Calibri"/>
              </a:rPr>
              <a:t>suspect</a:t>
            </a:r>
            <a:r>
              <a:rPr lang="en-IN" spc="-30" dirty="0" smtClean="0">
                <a:cs typeface="Calibri"/>
              </a:rPr>
              <a:t> </a:t>
            </a:r>
            <a:r>
              <a:rPr lang="en-IN" spc="-5" dirty="0" smtClean="0">
                <a:cs typeface="Calibri"/>
              </a:rPr>
              <a:t>machine.</a:t>
            </a:r>
            <a:endParaRPr lang="en-IN" dirty="0" smtClean="0">
              <a:cs typeface="Calibri"/>
            </a:endParaRPr>
          </a:p>
          <a:p>
            <a:pPr marL="12700" marR="6985" algn="just">
              <a:lnSpc>
                <a:spcPct val="117700"/>
              </a:lnSpc>
              <a:spcBef>
                <a:spcPts val="980"/>
              </a:spcBef>
            </a:pPr>
            <a:r>
              <a:rPr lang="en-IN" dirty="0" smtClean="0">
                <a:cs typeface="Calibri"/>
              </a:rPr>
              <a:t>When making the </a:t>
            </a:r>
            <a:r>
              <a:rPr lang="en-IN" spc="-5" dirty="0" smtClean="0">
                <a:cs typeface="Calibri"/>
              </a:rPr>
              <a:t>image, make sure </a:t>
            </a:r>
            <a:r>
              <a:rPr lang="en-IN" dirty="0" smtClean="0">
                <a:cs typeface="Calibri"/>
              </a:rPr>
              <a:t>that the tool </a:t>
            </a:r>
            <a:r>
              <a:rPr lang="en-IN" spc="-5" dirty="0" smtClean="0">
                <a:cs typeface="Calibri"/>
              </a:rPr>
              <a:t>you use </a:t>
            </a:r>
            <a:r>
              <a:rPr lang="en-IN" dirty="0" smtClean="0">
                <a:cs typeface="Calibri"/>
              </a:rPr>
              <a:t>does not </a:t>
            </a:r>
            <a:r>
              <a:rPr lang="en-IN" spc="-5" dirty="0" smtClean="0">
                <a:cs typeface="Calibri"/>
              </a:rPr>
              <a:t>access </a:t>
            </a:r>
            <a:r>
              <a:rPr lang="en-IN" dirty="0" smtClean="0">
                <a:cs typeface="Calibri"/>
              </a:rPr>
              <a:t>the </a:t>
            </a:r>
            <a:r>
              <a:rPr lang="en-IN" spc="-5" dirty="0" smtClean="0">
                <a:cs typeface="Calibri"/>
              </a:rPr>
              <a:t>file system </a:t>
            </a:r>
            <a:r>
              <a:rPr lang="en-IN" dirty="0" smtClean="0">
                <a:cs typeface="Calibri"/>
              </a:rPr>
              <a:t>of the </a:t>
            </a:r>
            <a:r>
              <a:rPr lang="en-IN" spc="-5" dirty="0" smtClean="0">
                <a:cs typeface="Calibri"/>
              </a:rPr>
              <a:t>target  </a:t>
            </a:r>
            <a:r>
              <a:rPr lang="en-IN" dirty="0" smtClean="0">
                <a:cs typeface="Calibri"/>
              </a:rPr>
              <a:t>evidence </a:t>
            </a:r>
            <a:r>
              <a:rPr lang="en-IN" spc="-5" dirty="0" smtClean="0">
                <a:cs typeface="Calibri"/>
              </a:rPr>
              <a:t>media. </a:t>
            </a:r>
            <a:r>
              <a:rPr lang="en-IN" dirty="0" smtClean="0">
                <a:cs typeface="Calibri"/>
              </a:rPr>
              <a:t>After </a:t>
            </a:r>
            <a:r>
              <a:rPr lang="en-IN" spc="-5" dirty="0" smtClean="0">
                <a:cs typeface="Calibri"/>
              </a:rPr>
              <a:t>making </a:t>
            </a:r>
            <a:r>
              <a:rPr lang="en-IN" dirty="0" smtClean="0">
                <a:cs typeface="Calibri"/>
              </a:rPr>
              <a:t>the image, </a:t>
            </a:r>
            <a:r>
              <a:rPr lang="en-IN" spc="-5" dirty="0" smtClean="0">
                <a:cs typeface="Calibri"/>
              </a:rPr>
              <a:t>seal </a:t>
            </a:r>
            <a:r>
              <a:rPr lang="en-IN" dirty="0" smtClean="0">
                <a:cs typeface="Calibri"/>
              </a:rPr>
              <a:t>the original media in an </a:t>
            </a:r>
            <a:r>
              <a:rPr lang="en-IN" spc="-5" dirty="0" smtClean="0">
                <a:cs typeface="Calibri"/>
              </a:rPr>
              <a:t>electrostatic-safe container,  </a:t>
            </a:r>
            <a:r>
              <a:rPr lang="en-IN" dirty="0" err="1" smtClean="0">
                <a:cs typeface="Calibri"/>
              </a:rPr>
              <a:t>catalog</a:t>
            </a:r>
            <a:r>
              <a:rPr lang="en-IN" dirty="0" smtClean="0">
                <a:cs typeface="Calibri"/>
              </a:rPr>
              <a:t> </a:t>
            </a:r>
            <a:r>
              <a:rPr lang="en-IN" spc="-5" dirty="0" smtClean="0">
                <a:cs typeface="Calibri"/>
              </a:rPr>
              <a:t>it, </a:t>
            </a:r>
            <a:r>
              <a:rPr lang="en-IN" dirty="0" smtClean="0">
                <a:cs typeface="Calibri"/>
              </a:rPr>
              <a:t>and initial the </a:t>
            </a:r>
            <a:r>
              <a:rPr lang="en-IN" spc="-5" dirty="0" smtClean="0">
                <a:cs typeface="Calibri"/>
              </a:rPr>
              <a:t>container. Finally, the examination </a:t>
            </a:r>
            <a:r>
              <a:rPr lang="en-IN" dirty="0" smtClean="0">
                <a:cs typeface="Calibri"/>
              </a:rPr>
              <a:t>of </a:t>
            </a:r>
            <a:r>
              <a:rPr lang="en-IN" spc="-5" dirty="0" smtClean="0">
                <a:cs typeface="Calibri"/>
              </a:rPr>
              <a:t>the </a:t>
            </a:r>
            <a:r>
              <a:rPr lang="en-IN" dirty="0" smtClean="0">
                <a:cs typeface="Calibri"/>
              </a:rPr>
              <a:t>acquired </a:t>
            </a:r>
            <a:r>
              <a:rPr lang="en-IN" spc="-5" dirty="0" smtClean="0">
                <a:cs typeface="Calibri"/>
              </a:rPr>
              <a:t>image</a:t>
            </a:r>
            <a:r>
              <a:rPr lang="en-IN" spc="40" dirty="0" smtClean="0">
                <a:cs typeface="Calibri"/>
              </a:rPr>
              <a:t> </a:t>
            </a:r>
            <a:r>
              <a:rPr lang="en-IN" spc="-5" dirty="0" smtClean="0">
                <a:cs typeface="Calibri"/>
              </a:rPr>
              <a:t>begins.</a:t>
            </a:r>
            <a:endParaRPr lang="en-IN" dirty="0" smtClean="0">
              <a:cs typeface="Calibri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2230756"/>
            <a:ext cx="7772400" cy="1021556"/>
          </a:xfrm>
        </p:spPr>
        <p:txBody>
          <a:bodyPr/>
          <a:lstStyle/>
          <a:p>
            <a:pPr algn="ctr"/>
            <a:r>
              <a:rPr lang="en-IN" dirty="0" smtClean="0"/>
              <a:t>THANK YOU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910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spc="-5" dirty="0" smtClean="0">
                <a:cs typeface="Calibri"/>
              </a:rPr>
              <a:t>Collection</a:t>
            </a:r>
            <a:r>
              <a:rPr lang="en-IN" b="1" spc="-60" dirty="0" smtClean="0">
                <a:cs typeface="Calibri"/>
              </a:rPr>
              <a:t> </a:t>
            </a:r>
            <a:r>
              <a:rPr lang="en-IN" b="1" spc="-5" dirty="0" smtClean="0">
                <a:cs typeface="Calibri"/>
              </a:rPr>
              <a:t>Options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None/>
            </a:pPr>
            <a:r>
              <a:rPr lang="en-IN" spc="-5" dirty="0" smtClean="0">
                <a:cs typeface="Calibri"/>
              </a:rPr>
              <a:t>Once </a:t>
            </a:r>
            <a:r>
              <a:rPr lang="en-IN" dirty="0" smtClean="0">
                <a:cs typeface="Calibri"/>
              </a:rPr>
              <a:t>a </a:t>
            </a:r>
            <a:r>
              <a:rPr lang="en-IN" spc="-5" dirty="0" smtClean="0">
                <a:cs typeface="Calibri"/>
              </a:rPr>
              <a:t>compromise </a:t>
            </a:r>
            <a:r>
              <a:rPr lang="en-IN" dirty="0" smtClean="0">
                <a:cs typeface="Calibri"/>
              </a:rPr>
              <a:t>has been </a:t>
            </a:r>
            <a:r>
              <a:rPr lang="en-IN" spc="-5" dirty="0" smtClean="0">
                <a:cs typeface="Calibri"/>
              </a:rPr>
              <a:t>detected, </a:t>
            </a:r>
            <a:r>
              <a:rPr lang="en-IN" dirty="0" smtClean="0">
                <a:cs typeface="Calibri"/>
              </a:rPr>
              <a:t>you have </a:t>
            </a:r>
            <a:r>
              <a:rPr lang="en-IN" spc="-5" dirty="0" smtClean="0">
                <a:cs typeface="Calibri"/>
              </a:rPr>
              <a:t>two</a:t>
            </a:r>
            <a:r>
              <a:rPr lang="en-IN" spc="-40" dirty="0" smtClean="0">
                <a:cs typeface="Calibri"/>
              </a:rPr>
              <a:t> </a:t>
            </a:r>
            <a:r>
              <a:rPr lang="en-IN" spc="-5" dirty="0" smtClean="0">
                <a:cs typeface="Calibri"/>
              </a:rPr>
              <a:t>options:</a:t>
            </a:r>
            <a:endParaRPr lang="en-IN" dirty="0" smtClean="0">
              <a:cs typeface="Calibri"/>
            </a:endParaRPr>
          </a:p>
          <a:p>
            <a:pPr marL="241300" marR="5080" indent="-228600" algn="just">
              <a:lnSpc>
                <a:spcPct val="117100"/>
              </a:lnSpc>
              <a:spcBef>
                <a:spcPts val="990"/>
              </a:spcBef>
              <a:buFont typeface="Wingdings"/>
              <a:buChar char=""/>
              <a:tabLst>
                <a:tab pos="241300" algn="l"/>
              </a:tabLst>
            </a:pPr>
            <a:r>
              <a:rPr lang="en-IN" b="1" spc="-5" dirty="0" smtClean="0">
                <a:cs typeface="Calibri"/>
              </a:rPr>
              <a:t>Pull </a:t>
            </a:r>
            <a:r>
              <a:rPr lang="en-IN" b="1" dirty="0" smtClean="0">
                <a:cs typeface="Calibri"/>
              </a:rPr>
              <a:t>the </a:t>
            </a:r>
            <a:r>
              <a:rPr lang="en-IN" b="1" spc="-5" dirty="0" smtClean="0">
                <a:cs typeface="Calibri"/>
              </a:rPr>
              <a:t>system </a:t>
            </a:r>
            <a:r>
              <a:rPr lang="en-IN" b="1" dirty="0" smtClean="0">
                <a:cs typeface="Calibri"/>
              </a:rPr>
              <a:t>off the network </a:t>
            </a:r>
            <a:r>
              <a:rPr lang="en-IN" b="1" spc="-5" dirty="0" smtClean="0">
                <a:cs typeface="Calibri"/>
              </a:rPr>
              <a:t>and begin collecting </a:t>
            </a:r>
            <a:r>
              <a:rPr lang="en-IN" b="1" dirty="0" smtClean="0">
                <a:cs typeface="Calibri"/>
              </a:rPr>
              <a:t>evidence</a:t>
            </a:r>
            <a:r>
              <a:rPr lang="en-IN" dirty="0" smtClean="0">
                <a:cs typeface="Calibri"/>
              </a:rPr>
              <a:t>: In this </a:t>
            </a:r>
            <a:r>
              <a:rPr lang="en-IN" spc="-5" dirty="0" smtClean="0">
                <a:cs typeface="Calibri"/>
              </a:rPr>
              <a:t>case </a:t>
            </a:r>
            <a:r>
              <a:rPr lang="en-IN" dirty="0" smtClean="0">
                <a:cs typeface="Calibri"/>
              </a:rPr>
              <a:t>you may find  </a:t>
            </a:r>
            <a:r>
              <a:rPr lang="en-IN" spc="-5" dirty="0" smtClean="0">
                <a:cs typeface="Calibri"/>
              </a:rPr>
              <a:t>that </a:t>
            </a:r>
            <a:r>
              <a:rPr lang="en-IN" dirty="0" smtClean="0">
                <a:cs typeface="Calibri"/>
              </a:rPr>
              <a:t>you have </a:t>
            </a:r>
            <a:r>
              <a:rPr lang="en-IN" spc="-5" dirty="0" smtClean="0">
                <a:cs typeface="Calibri"/>
              </a:rPr>
              <a:t>insufficient evidence </a:t>
            </a:r>
            <a:r>
              <a:rPr lang="en-IN" dirty="0" smtClean="0">
                <a:cs typeface="Calibri"/>
              </a:rPr>
              <a:t>or, </a:t>
            </a:r>
            <a:r>
              <a:rPr lang="en-IN" spc="-5" dirty="0" smtClean="0">
                <a:cs typeface="Calibri"/>
              </a:rPr>
              <a:t>worse, </a:t>
            </a:r>
            <a:r>
              <a:rPr lang="en-IN" dirty="0" smtClean="0">
                <a:cs typeface="Calibri"/>
              </a:rPr>
              <a:t>that </a:t>
            </a:r>
            <a:r>
              <a:rPr lang="en-IN" spc="-5" dirty="0" smtClean="0">
                <a:cs typeface="Calibri"/>
              </a:rPr>
              <a:t>the attacker left </a:t>
            </a:r>
            <a:r>
              <a:rPr lang="en-IN" dirty="0" smtClean="0">
                <a:cs typeface="Calibri"/>
              </a:rPr>
              <a:t>a </a:t>
            </a:r>
            <a:r>
              <a:rPr lang="en-IN" spc="-5" dirty="0" smtClean="0">
                <a:cs typeface="Calibri"/>
              </a:rPr>
              <a:t>dead man switch that  </a:t>
            </a:r>
            <a:r>
              <a:rPr lang="en-IN" dirty="0" smtClean="0">
                <a:cs typeface="Calibri"/>
              </a:rPr>
              <a:t>destroys any </a:t>
            </a:r>
            <a:r>
              <a:rPr lang="en-IN" spc="-5" dirty="0" smtClean="0">
                <a:cs typeface="Calibri"/>
              </a:rPr>
              <a:t>evidence once the system detects that its offline.</a:t>
            </a:r>
            <a:endParaRPr lang="en-IN" dirty="0" smtClean="0">
              <a:cs typeface="Calibri"/>
            </a:endParaRPr>
          </a:p>
          <a:p>
            <a:pPr marL="241300" marR="5080" indent="-228600" algn="just">
              <a:lnSpc>
                <a:spcPct val="117200"/>
              </a:lnSpc>
              <a:spcBef>
                <a:spcPts val="1000"/>
              </a:spcBef>
              <a:buFont typeface="Wingdings"/>
              <a:buChar char=""/>
              <a:tabLst>
                <a:tab pos="241300" algn="l"/>
              </a:tabLst>
            </a:pPr>
            <a:r>
              <a:rPr lang="en-IN" b="1" spc="-5" dirty="0" smtClean="0">
                <a:cs typeface="Calibri"/>
              </a:rPr>
              <a:t>Leave </a:t>
            </a:r>
            <a:r>
              <a:rPr lang="en-IN" b="1" dirty="0" smtClean="0">
                <a:cs typeface="Calibri"/>
              </a:rPr>
              <a:t>it </a:t>
            </a:r>
            <a:r>
              <a:rPr lang="en-IN" b="1" spc="-5" dirty="0" smtClean="0">
                <a:cs typeface="Calibri"/>
              </a:rPr>
              <a:t>online and attempt </a:t>
            </a:r>
            <a:r>
              <a:rPr lang="en-IN" b="1" dirty="0" smtClean="0">
                <a:cs typeface="Calibri"/>
              </a:rPr>
              <a:t>to </a:t>
            </a:r>
            <a:r>
              <a:rPr lang="en-IN" b="1" spc="-5" dirty="0" smtClean="0">
                <a:cs typeface="Calibri"/>
              </a:rPr>
              <a:t>monitor the intruder</a:t>
            </a:r>
            <a:r>
              <a:rPr lang="en-IN" spc="-5" dirty="0" smtClean="0">
                <a:cs typeface="Calibri"/>
              </a:rPr>
              <a:t>: </a:t>
            </a:r>
            <a:r>
              <a:rPr lang="en-IN" dirty="0" smtClean="0">
                <a:cs typeface="Calibri"/>
              </a:rPr>
              <a:t>you may </a:t>
            </a:r>
            <a:r>
              <a:rPr lang="en-IN" spc="-5" dirty="0" smtClean="0">
                <a:cs typeface="Calibri"/>
              </a:rPr>
              <a:t>accidentally alert the  intruder while monitoring </a:t>
            </a:r>
            <a:r>
              <a:rPr lang="en-IN" dirty="0" smtClean="0">
                <a:cs typeface="Calibri"/>
              </a:rPr>
              <a:t>and </a:t>
            </a:r>
            <a:r>
              <a:rPr lang="en-IN" spc="-5" dirty="0" smtClean="0">
                <a:cs typeface="Calibri"/>
              </a:rPr>
              <a:t>cause </a:t>
            </a:r>
            <a:r>
              <a:rPr lang="en-IN" dirty="0" smtClean="0">
                <a:cs typeface="Calibri"/>
              </a:rPr>
              <a:t>him to </a:t>
            </a:r>
            <a:r>
              <a:rPr lang="en-IN" spc="-5" dirty="0" smtClean="0">
                <a:cs typeface="Calibri"/>
              </a:rPr>
              <a:t>wipe </a:t>
            </a:r>
            <a:r>
              <a:rPr lang="en-IN" dirty="0" smtClean="0">
                <a:cs typeface="Calibri"/>
              </a:rPr>
              <a:t>his </a:t>
            </a:r>
            <a:r>
              <a:rPr lang="en-IN" spc="-5" dirty="0" smtClean="0">
                <a:cs typeface="Calibri"/>
              </a:rPr>
              <a:t>tracks </a:t>
            </a:r>
            <a:r>
              <a:rPr lang="en-IN" dirty="0" smtClean="0">
                <a:cs typeface="Calibri"/>
              </a:rPr>
              <a:t>any </a:t>
            </a:r>
            <a:r>
              <a:rPr lang="en-IN" spc="5" dirty="0" smtClean="0">
                <a:cs typeface="Calibri"/>
              </a:rPr>
              <a:t>way </a:t>
            </a:r>
            <a:r>
              <a:rPr lang="en-IN" spc="-5" dirty="0" smtClean="0">
                <a:cs typeface="Calibri"/>
              </a:rPr>
              <a:t>necessary, destroying  </a:t>
            </a:r>
            <a:r>
              <a:rPr lang="en-IN" dirty="0" smtClean="0">
                <a:cs typeface="Calibri"/>
              </a:rPr>
              <a:t>evidence as </a:t>
            </a:r>
            <a:r>
              <a:rPr lang="en-IN" spc="-5" dirty="0" smtClean="0">
                <a:cs typeface="Calibri"/>
              </a:rPr>
              <a:t>he</a:t>
            </a:r>
            <a:r>
              <a:rPr lang="en-IN" spc="-10" dirty="0" smtClean="0">
                <a:cs typeface="Calibri"/>
              </a:rPr>
              <a:t> </a:t>
            </a:r>
            <a:r>
              <a:rPr lang="en-IN" spc="-5" dirty="0" smtClean="0">
                <a:cs typeface="Calibri"/>
              </a:rPr>
              <a:t>goes.</a:t>
            </a:r>
            <a:endParaRPr lang="en-IN" dirty="0" smtClean="0">
              <a:cs typeface="Calibri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spc="-5" dirty="0" smtClean="0">
                <a:cs typeface="Calibri"/>
              </a:rPr>
              <a:t>Obstacles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241300" marR="6985" indent="-228600" algn="just">
              <a:lnSpc>
                <a:spcPct val="117300"/>
              </a:lnSpc>
              <a:spcBef>
                <a:spcPts val="1395"/>
              </a:spcBef>
              <a:buFont typeface="Wingdings"/>
              <a:buChar char=""/>
              <a:tabLst>
                <a:tab pos="241300" algn="l"/>
              </a:tabLst>
            </a:pPr>
            <a:r>
              <a:rPr lang="en-IN" spc="-5" dirty="0" smtClean="0">
                <a:cs typeface="Calibri"/>
              </a:rPr>
              <a:t>Computer transactions are fast, </a:t>
            </a:r>
            <a:r>
              <a:rPr lang="en-IN" dirty="0" smtClean="0">
                <a:cs typeface="Calibri"/>
              </a:rPr>
              <a:t>they can </a:t>
            </a:r>
            <a:r>
              <a:rPr lang="en-IN" spc="-5" dirty="0" smtClean="0">
                <a:cs typeface="Calibri"/>
              </a:rPr>
              <a:t>be conducted from anywhere, can be </a:t>
            </a:r>
            <a:r>
              <a:rPr lang="en-IN" dirty="0" smtClean="0">
                <a:cs typeface="Calibri"/>
              </a:rPr>
              <a:t>encrypted or  anonymous, and have </a:t>
            </a:r>
            <a:r>
              <a:rPr lang="en-IN" spc="-5" dirty="0" smtClean="0">
                <a:cs typeface="Calibri"/>
              </a:rPr>
              <a:t>no intrinsic </a:t>
            </a:r>
            <a:r>
              <a:rPr lang="en-IN" dirty="0" smtClean="0">
                <a:cs typeface="Calibri"/>
              </a:rPr>
              <a:t>identifying </a:t>
            </a:r>
            <a:r>
              <a:rPr lang="en-IN" spc="-5" dirty="0" smtClean="0">
                <a:cs typeface="Calibri"/>
              </a:rPr>
              <a:t>features such </a:t>
            </a:r>
            <a:r>
              <a:rPr lang="en-IN" dirty="0" smtClean="0">
                <a:cs typeface="Calibri"/>
              </a:rPr>
              <a:t>as handwriting and </a:t>
            </a:r>
            <a:r>
              <a:rPr lang="en-IN" spc="-5" dirty="0" smtClean="0">
                <a:cs typeface="Calibri"/>
              </a:rPr>
              <a:t>signatures to identify  </a:t>
            </a:r>
            <a:r>
              <a:rPr lang="en-IN" dirty="0" smtClean="0">
                <a:cs typeface="Calibri"/>
              </a:rPr>
              <a:t>those</a:t>
            </a:r>
            <a:r>
              <a:rPr lang="en-IN" spc="-15" dirty="0" smtClean="0">
                <a:cs typeface="Calibri"/>
              </a:rPr>
              <a:t> </a:t>
            </a:r>
            <a:r>
              <a:rPr lang="en-IN" spc="-5" dirty="0" smtClean="0">
                <a:cs typeface="Calibri"/>
              </a:rPr>
              <a:t>responsible.</a:t>
            </a:r>
            <a:endParaRPr lang="en-IN" dirty="0" smtClean="0">
              <a:cs typeface="Calibri"/>
            </a:endParaRPr>
          </a:p>
          <a:p>
            <a:pPr marL="241300" marR="6985" indent="-228600" algn="just">
              <a:lnSpc>
                <a:spcPct val="118200"/>
              </a:lnSpc>
              <a:spcBef>
                <a:spcPts val="975"/>
              </a:spcBef>
              <a:buFont typeface="Wingdings"/>
              <a:buChar char=""/>
              <a:tabLst>
                <a:tab pos="241300" algn="l"/>
              </a:tabLst>
            </a:pPr>
            <a:r>
              <a:rPr lang="en-IN" spc="-5" dirty="0" smtClean="0">
                <a:cs typeface="Calibri"/>
              </a:rPr>
              <a:t>Any paper </a:t>
            </a:r>
            <a:r>
              <a:rPr lang="en-IN" dirty="0" smtClean="0">
                <a:cs typeface="Calibri"/>
              </a:rPr>
              <a:t>trail of </a:t>
            </a:r>
            <a:r>
              <a:rPr lang="en-IN" spc="-5" dirty="0" smtClean="0">
                <a:cs typeface="Calibri"/>
              </a:rPr>
              <a:t>computer </a:t>
            </a:r>
            <a:r>
              <a:rPr lang="en-IN" dirty="0" smtClean="0">
                <a:cs typeface="Calibri"/>
              </a:rPr>
              <a:t>records </a:t>
            </a:r>
            <a:r>
              <a:rPr lang="en-IN" spc="-5" dirty="0" smtClean="0">
                <a:cs typeface="Calibri"/>
              </a:rPr>
              <a:t>they may leave can be easily modified </a:t>
            </a:r>
            <a:r>
              <a:rPr lang="en-IN" dirty="0" smtClean="0">
                <a:cs typeface="Calibri"/>
              </a:rPr>
              <a:t>or </a:t>
            </a:r>
            <a:r>
              <a:rPr lang="en-IN" spc="-5" dirty="0" smtClean="0">
                <a:cs typeface="Calibri"/>
              </a:rPr>
              <a:t>destroyed, </a:t>
            </a:r>
            <a:r>
              <a:rPr lang="en-IN" dirty="0" smtClean="0">
                <a:cs typeface="Calibri"/>
              </a:rPr>
              <a:t>or may </a:t>
            </a:r>
            <a:r>
              <a:rPr lang="en-IN" spc="-10" dirty="0" smtClean="0">
                <a:cs typeface="Calibri"/>
              </a:rPr>
              <a:t>be  </a:t>
            </a:r>
            <a:r>
              <a:rPr lang="en-IN" dirty="0" smtClean="0">
                <a:cs typeface="Calibri"/>
              </a:rPr>
              <a:t>only</a:t>
            </a:r>
            <a:r>
              <a:rPr lang="en-IN" spc="-15" dirty="0" smtClean="0">
                <a:cs typeface="Calibri"/>
              </a:rPr>
              <a:t> </a:t>
            </a:r>
            <a:r>
              <a:rPr lang="en-IN" spc="-5" dirty="0" smtClean="0">
                <a:cs typeface="Calibri"/>
              </a:rPr>
              <a:t>temporary.</a:t>
            </a:r>
            <a:endParaRPr lang="en-IN" dirty="0" smtClean="0">
              <a:cs typeface="Calibri"/>
            </a:endParaRPr>
          </a:p>
          <a:p>
            <a:pPr marL="241300" marR="7620" indent="-228600" algn="just">
              <a:lnSpc>
                <a:spcPct val="118200"/>
              </a:lnSpc>
              <a:spcBef>
                <a:spcPts val="969"/>
              </a:spcBef>
              <a:buFont typeface="Wingdings"/>
              <a:buChar char=""/>
              <a:tabLst>
                <a:tab pos="241300" algn="l"/>
              </a:tabLst>
            </a:pPr>
            <a:r>
              <a:rPr lang="en-IN" spc="-5" dirty="0" smtClean="0">
                <a:cs typeface="Calibri"/>
              </a:rPr>
              <a:t>Auditing </a:t>
            </a:r>
            <a:r>
              <a:rPr lang="en-IN" dirty="0" smtClean="0">
                <a:cs typeface="Calibri"/>
              </a:rPr>
              <a:t>programs may </a:t>
            </a:r>
            <a:r>
              <a:rPr lang="en-IN" spc="-5" dirty="0" smtClean="0">
                <a:cs typeface="Calibri"/>
              </a:rPr>
              <a:t>automatically destroy </a:t>
            </a:r>
            <a:r>
              <a:rPr lang="en-IN" dirty="0" smtClean="0">
                <a:cs typeface="Calibri"/>
              </a:rPr>
              <a:t>the records </a:t>
            </a:r>
            <a:r>
              <a:rPr lang="en-IN" spc="-5" dirty="0" smtClean="0">
                <a:cs typeface="Calibri"/>
              </a:rPr>
              <a:t>left when computer transactions are  finished </a:t>
            </a:r>
            <a:r>
              <a:rPr lang="en-IN" dirty="0" smtClean="0">
                <a:cs typeface="Calibri"/>
              </a:rPr>
              <a:t>with</a:t>
            </a:r>
            <a:r>
              <a:rPr lang="en-IN" spc="-5" dirty="0" smtClean="0">
                <a:cs typeface="Calibri"/>
              </a:rPr>
              <a:t> them.</a:t>
            </a:r>
            <a:endParaRPr lang="en-IN" dirty="0" smtClean="0">
              <a:cs typeface="Calibri"/>
            </a:endParaRPr>
          </a:p>
          <a:p>
            <a:pPr marL="241300" marR="6350" indent="-228600" algn="just">
              <a:lnSpc>
                <a:spcPct val="118200"/>
              </a:lnSpc>
              <a:spcBef>
                <a:spcPts val="975"/>
              </a:spcBef>
              <a:buFont typeface="Wingdings"/>
              <a:buChar char=""/>
              <a:tabLst>
                <a:tab pos="241300" algn="l"/>
              </a:tabLst>
            </a:pPr>
            <a:r>
              <a:rPr lang="en-IN" dirty="0" smtClean="0">
                <a:cs typeface="Calibri"/>
              </a:rPr>
              <a:t>Investigating electronic </a:t>
            </a:r>
            <a:r>
              <a:rPr lang="en-IN" spc="-5" dirty="0" smtClean="0">
                <a:cs typeface="Calibri"/>
              </a:rPr>
              <a:t>crimes </a:t>
            </a:r>
            <a:r>
              <a:rPr lang="en-IN" dirty="0" smtClean="0">
                <a:cs typeface="Calibri"/>
              </a:rPr>
              <a:t>will </a:t>
            </a:r>
            <a:r>
              <a:rPr lang="en-IN" spc="-5" dirty="0" smtClean="0">
                <a:cs typeface="Calibri"/>
              </a:rPr>
              <a:t>always </a:t>
            </a:r>
            <a:r>
              <a:rPr lang="en-IN" spc="-10" dirty="0" smtClean="0">
                <a:cs typeface="Calibri"/>
              </a:rPr>
              <a:t>be </a:t>
            </a:r>
            <a:r>
              <a:rPr lang="en-IN" spc="-5" dirty="0" smtClean="0">
                <a:cs typeface="Calibri"/>
              </a:rPr>
              <a:t>difficult because </a:t>
            </a:r>
            <a:r>
              <a:rPr lang="en-IN" dirty="0" smtClean="0">
                <a:cs typeface="Calibri"/>
              </a:rPr>
              <a:t>of the ease of </a:t>
            </a:r>
            <a:r>
              <a:rPr lang="en-IN" spc="-5" dirty="0" smtClean="0">
                <a:cs typeface="Calibri"/>
              </a:rPr>
              <a:t>altering </a:t>
            </a:r>
            <a:r>
              <a:rPr lang="en-IN" dirty="0" smtClean="0">
                <a:cs typeface="Calibri"/>
              </a:rPr>
              <a:t>the data and  the </a:t>
            </a:r>
            <a:r>
              <a:rPr lang="en-IN" spc="-5" dirty="0" smtClean="0">
                <a:cs typeface="Calibri"/>
              </a:rPr>
              <a:t>fact </a:t>
            </a:r>
            <a:r>
              <a:rPr lang="en-IN" dirty="0" smtClean="0">
                <a:cs typeface="Calibri"/>
              </a:rPr>
              <a:t>that </a:t>
            </a:r>
            <a:r>
              <a:rPr lang="en-IN" spc="-5" dirty="0" smtClean="0">
                <a:cs typeface="Calibri"/>
              </a:rPr>
              <a:t>transactions </a:t>
            </a:r>
            <a:r>
              <a:rPr lang="en-IN" dirty="0" smtClean="0">
                <a:cs typeface="Calibri"/>
              </a:rPr>
              <a:t>may </a:t>
            </a:r>
            <a:r>
              <a:rPr lang="en-IN" spc="-5" dirty="0" smtClean="0">
                <a:cs typeface="Calibri"/>
              </a:rPr>
              <a:t>be done</a:t>
            </a:r>
            <a:r>
              <a:rPr lang="en-IN" spc="-20" dirty="0" smtClean="0">
                <a:cs typeface="Calibri"/>
              </a:rPr>
              <a:t> </a:t>
            </a:r>
            <a:r>
              <a:rPr lang="en-IN" spc="-5" dirty="0" smtClean="0">
                <a:cs typeface="Calibri"/>
              </a:rPr>
              <a:t>anonymously.</a:t>
            </a:r>
            <a:endParaRPr lang="en-IN" dirty="0" smtClean="0"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Wingdings"/>
              <a:buChar char=""/>
            </a:pPr>
            <a:endParaRPr lang="en-IN" sz="2400" dirty="0" smtClean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lang="en-IN" spc="-5" dirty="0" smtClean="0">
                <a:cs typeface="Calibri"/>
              </a:rPr>
              <a:t>The </a:t>
            </a:r>
            <a:r>
              <a:rPr lang="en-IN" dirty="0" smtClean="0">
                <a:cs typeface="Calibri"/>
              </a:rPr>
              <a:t>best </a:t>
            </a:r>
            <a:r>
              <a:rPr lang="en-IN" spc="-5" dirty="0" smtClean="0">
                <a:cs typeface="Calibri"/>
              </a:rPr>
              <a:t>we </a:t>
            </a:r>
            <a:r>
              <a:rPr lang="en-IN" dirty="0" smtClean="0">
                <a:cs typeface="Calibri"/>
              </a:rPr>
              <a:t>can </a:t>
            </a:r>
            <a:r>
              <a:rPr lang="en-IN" spc="-10" dirty="0" smtClean="0">
                <a:cs typeface="Calibri"/>
              </a:rPr>
              <a:t>do </a:t>
            </a:r>
            <a:r>
              <a:rPr lang="en-IN" dirty="0" smtClean="0">
                <a:cs typeface="Calibri"/>
              </a:rPr>
              <a:t>is to </a:t>
            </a:r>
            <a:r>
              <a:rPr lang="en-IN" spc="-5" dirty="0" smtClean="0">
                <a:cs typeface="Calibri"/>
              </a:rPr>
              <a:t>follow </a:t>
            </a:r>
            <a:r>
              <a:rPr lang="en-IN" dirty="0" smtClean="0">
                <a:cs typeface="Calibri"/>
              </a:rPr>
              <a:t>the </a:t>
            </a:r>
            <a:r>
              <a:rPr lang="en-IN" spc="-5" dirty="0" smtClean="0">
                <a:cs typeface="Calibri"/>
              </a:rPr>
              <a:t>rules </a:t>
            </a:r>
            <a:r>
              <a:rPr lang="en-IN" dirty="0" smtClean="0">
                <a:cs typeface="Calibri"/>
              </a:rPr>
              <a:t>of evidence </a:t>
            </a:r>
            <a:r>
              <a:rPr lang="en-IN" spc="-5" dirty="0" smtClean="0">
                <a:cs typeface="Calibri"/>
              </a:rPr>
              <a:t>collection </a:t>
            </a:r>
            <a:r>
              <a:rPr lang="en-IN" dirty="0" smtClean="0">
                <a:cs typeface="Calibri"/>
              </a:rPr>
              <a:t>and </a:t>
            </a:r>
            <a:r>
              <a:rPr lang="en-IN" spc="-5" dirty="0" smtClean="0">
                <a:cs typeface="Calibri"/>
              </a:rPr>
              <a:t>be </a:t>
            </a:r>
            <a:r>
              <a:rPr lang="en-IN" dirty="0" smtClean="0">
                <a:cs typeface="Calibri"/>
              </a:rPr>
              <a:t>as </a:t>
            </a:r>
            <a:r>
              <a:rPr lang="en-IN" spc="-5" dirty="0" smtClean="0">
                <a:cs typeface="Calibri"/>
              </a:rPr>
              <a:t>assiduous </a:t>
            </a:r>
            <a:r>
              <a:rPr lang="en-IN" dirty="0" smtClean="0">
                <a:cs typeface="Calibri"/>
              </a:rPr>
              <a:t>as</a:t>
            </a:r>
            <a:r>
              <a:rPr lang="en-IN" spc="20" dirty="0" smtClean="0">
                <a:cs typeface="Calibri"/>
              </a:rPr>
              <a:t> </a:t>
            </a:r>
            <a:r>
              <a:rPr lang="en-IN" spc="-5" dirty="0" smtClean="0">
                <a:cs typeface="Calibri"/>
              </a:rPr>
              <a:t>possible.</a:t>
            </a:r>
            <a:endParaRPr lang="en-IN" dirty="0" smtClean="0"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spc="-5" dirty="0" smtClean="0">
                <a:cs typeface="Calibri"/>
              </a:rPr>
              <a:t>Types </a:t>
            </a:r>
            <a:r>
              <a:rPr lang="en-IN" b="1" dirty="0" smtClean="0">
                <a:cs typeface="Calibri"/>
              </a:rPr>
              <a:t>of</a:t>
            </a:r>
            <a:r>
              <a:rPr lang="en-IN" b="1" spc="-5" dirty="0" smtClean="0">
                <a:cs typeface="Calibri"/>
              </a:rPr>
              <a:t> Evidence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241300" marR="5080" indent="-228600" algn="just">
              <a:lnSpc>
                <a:spcPct val="117300"/>
              </a:lnSpc>
              <a:spcBef>
                <a:spcPts val="1395"/>
              </a:spcBef>
              <a:buFont typeface="Wingdings"/>
              <a:buChar char=""/>
              <a:tabLst>
                <a:tab pos="241300" algn="l"/>
              </a:tabLst>
            </a:pPr>
            <a:r>
              <a:rPr lang="en-IN" b="1" spc="-5" dirty="0" smtClean="0">
                <a:cs typeface="Calibri"/>
              </a:rPr>
              <a:t>Real Evidence: </a:t>
            </a:r>
            <a:r>
              <a:rPr lang="en-IN" dirty="0" smtClean="0">
                <a:cs typeface="Calibri"/>
              </a:rPr>
              <a:t>Real </a:t>
            </a:r>
            <a:r>
              <a:rPr lang="en-IN" spc="-5" dirty="0" smtClean="0">
                <a:cs typeface="Calibri"/>
              </a:rPr>
              <a:t>evidence </a:t>
            </a:r>
            <a:r>
              <a:rPr lang="en-IN" dirty="0" smtClean="0">
                <a:cs typeface="Calibri"/>
              </a:rPr>
              <a:t>is any evidence that </a:t>
            </a:r>
            <a:r>
              <a:rPr lang="en-IN" spc="-5" dirty="0" smtClean="0">
                <a:cs typeface="Calibri"/>
              </a:rPr>
              <a:t>speaks for </a:t>
            </a:r>
            <a:r>
              <a:rPr lang="en-IN" dirty="0" smtClean="0">
                <a:cs typeface="Calibri"/>
              </a:rPr>
              <a:t>itself </a:t>
            </a:r>
            <a:r>
              <a:rPr lang="en-IN" spc="-5" dirty="0" smtClean="0">
                <a:cs typeface="Calibri"/>
              </a:rPr>
              <a:t>without relying </a:t>
            </a:r>
            <a:r>
              <a:rPr lang="en-IN" dirty="0" smtClean="0">
                <a:cs typeface="Calibri"/>
              </a:rPr>
              <a:t>on </a:t>
            </a:r>
            <a:r>
              <a:rPr lang="en-IN" spc="-5" dirty="0" smtClean="0">
                <a:cs typeface="Calibri"/>
              </a:rPr>
              <a:t>anything </a:t>
            </a:r>
            <a:r>
              <a:rPr lang="en-IN" dirty="0" smtClean="0">
                <a:cs typeface="Calibri"/>
              </a:rPr>
              <a:t>else.  In electronic </a:t>
            </a:r>
            <a:r>
              <a:rPr lang="en-IN" spc="-5" dirty="0" smtClean="0">
                <a:cs typeface="Calibri"/>
              </a:rPr>
              <a:t>terms, </a:t>
            </a:r>
            <a:r>
              <a:rPr lang="en-IN" dirty="0" smtClean="0">
                <a:cs typeface="Calibri"/>
              </a:rPr>
              <a:t>this </a:t>
            </a:r>
            <a:r>
              <a:rPr lang="en-IN" spc="-5" dirty="0" smtClean="0">
                <a:cs typeface="Calibri"/>
              </a:rPr>
              <a:t>can be </a:t>
            </a:r>
            <a:r>
              <a:rPr lang="en-IN" dirty="0" smtClean="0">
                <a:cs typeface="Calibri"/>
              </a:rPr>
              <a:t>a log produced </a:t>
            </a:r>
            <a:r>
              <a:rPr lang="en-IN" spc="-5" dirty="0" smtClean="0">
                <a:cs typeface="Calibri"/>
              </a:rPr>
              <a:t>by </a:t>
            </a:r>
            <a:r>
              <a:rPr lang="en-IN" dirty="0" smtClean="0">
                <a:cs typeface="Calibri"/>
              </a:rPr>
              <a:t>an </a:t>
            </a:r>
            <a:r>
              <a:rPr lang="en-IN" spc="-5" dirty="0" smtClean="0">
                <a:cs typeface="Calibri"/>
              </a:rPr>
              <a:t>audit </a:t>
            </a:r>
            <a:r>
              <a:rPr lang="en-IN" dirty="0" smtClean="0">
                <a:cs typeface="Calibri"/>
              </a:rPr>
              <a:t>function—provided that the log can </a:t>
            </a:r>
            <a:r>
              <a:rPr lang="en-IN" spc="-10" dirty="0" smtClean="0">
                <a:cs typeface="Calibri"/>
              </a:rPr>
              <a:t>be  </a:t>
            </a:r>
            <a:r>
              <a:rPr lang="en-IN" spc="-5" dirty="0" smtClean="0">
                <a:cs typeface="Calibri"/>
              </a:rPr>
              <a:t>shown </a:t>
            </a:r>
            <a:r>
              <a:rPr lang="en-IN" dirty="0" smtClean="0">
                <a:cs typeface="Calibri"/>
              </a:rPr>
              <a:t>to </a:t>
            </a:r>
            <a:r>
              <a:rPr lang="en-IN" spc="-10" dirty="0" smtClean="0">
                <a:cs typeface="Calibri"/>
              </a:rPr>
              <a:t>be </a:t>
            </a:r>
            <a:r>
              <a:rPr lang="en-IN" spc="-5" dirty="0" smtClean="0">
                <a:cs typeface="Calibri"/>
              </a:rPr>
              <a:t>free </a:t>
            </a:r>
            <a:r>
              <a:rPr lang="en-IN" spc="-10" dirty="0" smtClean="0">
                <a:cs typeface="Calibri"/>
              </a:rPr>
              <a:t>from</a:t>
            </a:r>
            <a:r>
              <a:rPr lang="en-IN" spc="25" dirty="0" smtClean="0">
                <a:cs typeface="Calibri"/>
              </a:rPr>
              <a:t> </a:t>
            </a:r>
            <a:r>
              <a:rPr lang="en-IN" spc="-5" dirty="0" smtClean="0">
                <a:cs typeface="Calibri"/>
              </a:rPr>
              <a:t>contamination.</a:t>
            </a:r>
            <a:endParaRPr lang="en-IN" dirty="0" smtClean="0">
              <a:cs typeface="Calibri"/>
            </a:endParaRPr>
          </a:p>
          <a:p>
            <a:pPr marL="241300" marR="5080" indent="-228600" algn="just">
              <a:lnSpc>
                <a:spcPct val="118200"/>
              </a:lnSpc>
              <a:spcBef>
                <a:spcPts val="969"/>
              </a:spcBef>
              <a:buFont typeface="Wingdings"/>
              <a:buChar char=""/>
              <a:tabLst>
                <a:tab pos="241300" algn="l"/>
              </a:tabLst>
            </a:pPr>
            <a:r>
              <a:rPr lang="en-IN" b="1" spc="-5" dirty="0" smtClean="0">
                <a:cs typeface="Calibri"/>
              </a:rPr>
              <a:t>Testimonial Evidence: </a:t>
            </a:r>
            <a:r>
              <a:rPr lang="en-IN" spc="-5" dirty="0" smtClean="0">
                <a:cs typeface="Calibri"/>
              </a:rPr>
              <a:t>Testimonial </a:t>
            </a:r>
            <a:r>
              <a:rPr lang="en-IN" dirty="0" smtClean="0">
                <a:cs typeface="Calibri"/>
              </a:rPr>
              <a:t>evidence is any evidence </a:t>
            </a:r>
            <a:r>
              <a:rPr lang="en-IN" spc="-5" dirty="0" smtClean="0">
                <a:cs typeface="Calibri"/>
              </a:rPr>
              <a:t>supplied by </a:t>
            </a:r>
            <a:r>
              <a:rPr lang="en-IN" dirty="0" smtClean="0">
                <a:cs typeface="Calibri"/>
              </a:rPr>
              <a:t>a </a:t>
            </a:r>
            <a:r>
              <a:rPr lang="en-IN" spc="-5" dirty="0" smtClean="0">
                <a:cs typeface="Calibri"/>
              </a:rPr>
              <a:t>witness. </a:t>
            </a:r>
            <a:r>
              <a:rPr lang="en-IN" dirty="0" smtClean="0">
                <a:cs typeface="Calibri"/>
              </a:rPr>
              <a:t>As long as the  witness can </a:t>
            </a:r>
            <a:r>
              <a:rPr lang="en-IN" spc="-5" dirty="0" smtClean="0">
                <a:cs typeface="Calibri"/>
              </a:rPr>
              <a:t>be considered </a:t>
            </a:r>
            <a:r>
              <a:rPr lang="en-IN" dirty="0" smtClean="0">
                <a:cs typeface="Calibri"/>
              </a:rPr>
              <a:t>reliable, </a:t>
            </a:r>
            <a:r>
              <a:rPr lang="en-IN" spc="-5" dirty="0" smtClean="0">
                <a:cs typeface="Calibri"/>
              </a:rPr>
              <a:t>testimonial evidence </a:t>
            </a:r>
            <a:r>
              <a:rPr lang="en-IN" dirty="0" smtClean="0">
                <a:cs typeface="Calibri"/>
              </a:rPr>
              <a:t>can </a:t>
            </a:r>
            <a:r>
              <a:rPr lang="en-IN" spc="-10" dirty="0" smtClean="0">
                <a:cs typeface="Calibri"/>
              </a:rPr>
              <a:t>be </a:t>
            </a:r>
            <a:r>
              <a:rPr lang="en-IN" spc="-5" dirty="0" smtClean="0">
                <a:cs typeface="Calibri"/>
              </a:rPr>
              <a:t>almost </a:t>
            </a:r>
            <a:r>
              <a:rPr lang="en-IN" dirty="0" smtClean="0">
                <a:cs typeface="Calibri"/>
              </a:rPr>
              <a:t>as </a:t>
            </a:r>
            <a:r>
              <a:rPr lang="en-IN" spc="-5" dirty="0" smtClean="0">
                <a:cs typeface="Calibri"/>
              </a:rPr>
              <a:t>powerful </a:t>
            </a:r>
            <a:r>
              <a:rPr lang="en-IN" dirty="0" smtClean="0">
                <a:cs typeface="Calibri"/>
              </a:rPr>
              <a:t>as real</a:t>
            </a:r>
            <a:r>
              <a:rPr lang="en-IN" spc="55" dirty="0" smtClean="0">
                <a:cs typeface="Calibri"/>
              </a:rPr>
              <a:t> </a:t>
            </a:r>
            <a:r>
              <a:rPr lang="en-IN" dirty="0" smtClean="0">
                <a:cs typeface="Calibri"/>
              </a:rPr>
              <a:t>evidence.</a:t>
            </a:r>
          </a:p>
          <a:p>
            <a:pPr marL="241300" marR="5080" indent="-228600" algn="just">
              <a:lnSpc>
                <a:spcPct val="117300"/>
              </a:lnSpc>
              <a:spcBef>
                <a:spcPts val="985"/>
              </a:spcBef>
              <a:buFont typeface="Wingdings"/>
              <a:buChar char=""/>
              <a:tabLst>
                <a:tab pos="241300" algn="l"/>
              </a:tabLst>
            </a:pPr>
            <a:r>
              <a:rPr lang="en-IN" b="1" spc="-5" dirty="0" smtClean="0">
                <a:cs typeface="Calibri"/>
              </a:rPr>
              <a:t>Hearsay: </a:t>
            </a:r>
            <a:r>
              <a:rPr lang="en-IN" spc="-5" dirty="0" smtClean="0">
                <a:cs typeface="Calibri"/>
              </a:rPr>
              <a:t>Hearsay </a:t>
            </a:r>
            <a:r>
              <a:rPr lang="en-IN" dirty="0" smtClean="0">
                <a:cs typeface="Calibri"/>
              </a:rPr>
              <a:t>is any evidence </a:t>
            </a:r>
            <a:r>
              <a:rPr lang="en-IN" spc="-5" dirty="0" smtClean="0">
                <a:cs typeface="Calibri"/>
              </a:rPr>
              <a:t>presented by </a:t>
            </a:r>
            <a:r>
              <a:rPr lang="en-IN" dirty="0" smtClean="0">
                <a:cs typeface="Calibri"/>
              </a:rPr>
              <a:t>a person </a:t>
            </a:r>
            <a:r>
              <a:rPr lang="en-IN" spc="-5" dirty="0" smtClean="0">
                <a:cs typeface="Calibri"/>
              </a:rPr>
              <a:t>who </a:t>
            </a:r>
            <a:r>
              <a:rPr lang="en-IN" dirty="0" smtClean="0">
                <a:cs typeface="Calibri"/>
              </a:rPr>
              <a:t>was </a:t>
            </a:r>
            <a:r>
              <a:rPr lang="en-IN" spc="-5" dirty="0" smtClean="0">
                <a:cs typeface="Calibri"/>
              </a:rPr>
              <a:t>not </a:t>
            </a:r>
            <a:r>
              <a:rPr lang="en-IN" dirty="0" smtClean="0">
                <a:cs typeface="Calibri"/>
              </a:rPr>
              <a:t>a </a:t>
            </a:r>
            <a:r>
              <a:rPr lang="en-IN" spc="-5" dirty="0" smtClean="0">
                <a:cs typeface="Calibri"/>
              </a:rPr>
              <a:t>direct </a:t>
            </a:r>
            <a:r>
              <a:rPr lang="en-IN" dirty="0" smtClean="0">
                <a:cs typeface="Calibri"/>
              </a:rPr>
              <a:t>witness. </a:t>
            </a:r>
            <a:r>
              <a:rPr lang="en-IN" spc="-5" dirty="0" smtClean="0">
                <a:cs typeface="Calibri"/>
              </a:rPr>
              <a:t>Hearsay </a:t>
            </a:r>
            <a:r>
              <a:rPr lang="en-IN" dirty="0" smtClean="0">
                <a:cs typeface="Calibri"/>
              </a:rPr>
              <a:t>is  generally </a:t>
            </a:r>
            <a:r>
              <a:rPr lang="en-IN" spc="-5" dirty="0" smtClean="0">
                <a:cs typeface="Calibri"/>
              </a:rPr>
              <a:t>inadmissible </a:t>
            </a:r>
            <a:r>
              <a:rPr lang="en-IN" dirty="0" smtClean="0">
                <a:cs typeface="Calibri"/>
              </a:rPr>
              <a:t>in </a:t>
            </a:r>
            <a:r>
              <a:rPr lang="en-IN" spc="-5" dirty="0" smtClean="0">
                <a:cs typeface="Calibri"/>
              </a:rPr>
              <a:t>court </a:t>
            </a:r>
            <a:r>
              <a:rPr lang="en-IN" dirty="0" smtClean="0">
                <a:cs typeface="Calibri"/>
              </a:rPr>
              <a:t>and </a:t>
            </a:r>
            <a:r>
              <a:rPr lang="en-IN" spc="-5" dirty="0" smtClean="0">
                <a:cs typeface="Calibri"/>
              </a:rPr>
              <a:t>should be</a:t>
            </a:r>
            <a:r>
              <a:rPr lang="en-IN" spc="-10" dirty="0" smtClean="0">
                <a:cs typeface="Calibri"/>
              </a:rPr>
              <a:t> </a:t>
            </a:r>
            <a:r>
              <a:rPr lang="en-IN" spc="-5" dirty="0" smtClean="0">
                <a:cs typeface="Calibri"/>
              </a:rPr>
              <a:t>avoided.</a:t>
            </a:r>
            <a:endParaRPr lang="en-IN" dirty="0" smtClean="0">
              <a:cs typeface="Calibri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spc="-5" dirty="0" smtClean="0">
                <a:cs typeface="Calibri"/>
              </a:rPr>
              <a:t>The </a:t>
            </a:r>
            <a:r>
              <a:rPr lang="en-IN" b="1" dirty="0" smtClean="0">
                <a:cs typeface="Calibri"/>
              </a:rPr>
              <a:t>Rules of </a:t>
            </a:r>
            <a:r>
              <a:rPr lang="en-IN" b="1" spc="-5" dirty="0" smtClean="0">
                <a:cs typeface="Calibri"/>
              </a:rPr>
              <a:t>Evidence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241300" indent="-228600">
              <a:lnSpc>
                <a:spcPct val="100000"/>
              </a:lnSpc>
              <a:buFont typeface="Calibri"/>
              <a:buAutoNum type="arabicPeriod"/>
              <a:tabLst>
                <a:tab pos="241300" algn="l"/>
              </a:tabLst>
            </a:pPr>
            <a:r>
              <a:rPr lang="en-IN" b="1" spc="-5" dirty="0" smtClean="0">
                <a:cs typeface="Calibri"/>
              </a:rPr>
              <a:t>Admissible</a:t>
            </a:r>
            <a:r>
              <a:rPr lang="en-IN" spc="-5" dirty="0" smtClean="0">
                <a:cs typeface="Calibri"/>
              </a:rPr>
              <a:t>: Admissible </a:t>
            </a:r>
            <a:r>
              <a:rPr lang="en-IN" dirty="0" smtClean="0">
                <a:cs typeface="Calibri"/>
              </a:rPr>
              <a:t>is </a:t>
            </a:r>
            <a:r>
              <a:rPr lang="en-IN" spc="-5" dirty="0" smtClean="0">
                <a:cs typeface="Calibri"/>
              </a:rPr>
              <a:t>the most basic </a:t>
            </a:r>
            <a:r>
              <a:rPr lang="en-IN" dirty="0" smtClean="0">
                <a:cs typeface="Calibri"/>
              </a:rPr>
              <a:t>rule. </a:t>
            </a:r>
            <a:r>
              <a:rPr lang="en-IN" spc="-5" dirty="0" smtClean="0">
                <a:cs typeface="Calibri"/>
              </a:rPr>
              <a:t>The </a:t>
            </a:r>
            <a:r>
              <a:rPr lang="en-IN" dirty="0" smtClean="0">
                <a:cs typeface="Calibri"/>
              </a:rPr>
              <a:t>evidence </a:t>
            </a:r>
            <a:r>
              <a:rPr lang="en-IN" spc="-5" dirty="0" smtClean="0">
                <a:cs typeface="Calibri"/>
              </a:rPr>
              <a:t>must be </a:t>
            </a:r>
            <a:r>
              <a:rPr lang="en-IN" dirty="0" smtClean="0">
                <a:cs typeface="Calibri"/>
              </a:rPr>
              <a:t>able to </a:t>
            </a:r>
            <a:r>
              <a:rPr lang="en-IN" spc="-5" dirty="0" smtClean="0">
                <a:cs typeface="Calibri"/>
              </a:rPr>
              <a:t>be </a:t>
            </a:r>
            <a:r>
              <a:rPr lang="en-IN" spc="-10" dirty="0" smtClean="0">
                <a:cs typeface="Calibri"/>
              </a:rPr>
              <a:t>used </a:t>
            </a:r>
            <a:r>
              <a:rPr lang="en-IN" dirty="0" smtClean="0">
                <a:cs typeface="Calibri"/>
              </a:rPr>
              <a:t>in</a:t>
            </a:r>
            <a:r>
              <a:rPr lang="en-IN" spc="45" dirty="0" smtClean="0">
                <a:cs typeface="Calibri"/>
              </a:rPr>
              <a:t> </a:t>
            </a:r>
            <a:r>
              <a:rPr lang="en-IN" spc="-5" dirty="0" smtClean="0">
                <a:cs typeface="Calibri"/>
              </a:rPr>
              <a:t>court.</a:t>
            </a:r>
            <a:endParaRPr lang="en-IN" dirty="0" smtClean="0"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Calibri"/>
              <a:buAutoNum type="arabicPeriod"/>
            </a:pPr>
            <a:endParaRPr lang="en-IN" sz="2400" dirty="0" smtClean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Calibri"/>
              <a:buAutoNum type="arabicPeriod"/>
              <a:tabLst>
                <a:tab pos="241300" algn="l"/>
              </a:tabLst>
            </a:pPr>
            <a:r>
              <a:rPr lang="en-IN" b="1" spc="-5" dirty="0" smtClean="0">
                <a:cs typeface="Calibri"/>
              </a:rPr>
              <a:t>Authentic</a:t>
            </a:r>
            <a:r>
              <a:rPr lang="en-IN" spc="-5" dirty="0" smtClean="0">
                <a:cs typeface="Calibri"/>
              </a:rPr>
              <a:t>: You must </a:t>
            </a:r>
            <a:r>
              <a:rPr lang="en-IN" spc="-10" dirty="0" smtClean="0">
                <a:cs typeface="Calibri"/>
              </a:rPr>
              <a:t>be </a:t>
            </a:r>
            <a:r>
              <a:rPr lang="en-IN" spc="-5" dirty="0" smtClean="0">
                <a:cs typeface="Calibri"/>
              </a:rPr>
              <a:t>able to show </a:t>
            </a:r>
            <a:r>
              <a:rPr lang="en-IN" dirty="0" smtClean="0">
                <a:cs typeface="Calibri"/>
              </a:rPr>
              <a:t>that </a:t>
            </a:r>
            <a:r>
              <a:rPr lang="en-IN" spc="-5" dirty="0" smtClean="0">
                <a:cs typeface="Calibri"/>
              </a:rPr>
              <a:t>the evidence </a:t>
            </a:r>
            <a:r>
              <a:rPr lang="en-IN" dirty="0" smtClean="0">
                <a:cs typeface="Calibri"/>
              </a:rPr>
              <a:t>relates to the </a:t>
            </a:r>
            <a:r>
              <a:rPr lang="en-IN" spc="-5" dirty="0" smtClean="0">
                <a:cs typeface="Calibri"/>
              </a:rPr>
              <a:t>incident </a:t>
            </a:r>
            <a:r>
              <a:rPr lang="en-IN" dirty="0" smtClean="0">
                <a:cs typeface="Calibri"/>
              </a:rPr>
              <a:t>in a </a:t>
            </a:r>
            <a:r>
              <a:rPr lang="en-IN" spc="-5" dirty="0" smtClean="0">
                <a:cs typeface="Calibri"/>
              </a:rPr>
              <a:t>relevant</a:t>
            </a:r>
            <a:r>
              <a:rPr lang="en-IN" spc="110" dirty="0" smtClean="0">
                <a:cs typeface="Calibri"/>
              </a:rPr>
              <a:t> </a:t>
            </a:r>
            <a:r>
              <a:rPr lang="en-IN" dirty="0" smtClean="0">
                <a:cs typeface="Calibri"/>
              </a:rPr>
              <a:t>way.</a:t>
            </a:r>
          </a:p>
          <a:p>
            <a:pPr>
              <a:lnSpc>
                <a:spcPct val="100000"/>
              </a:lnSpc>
              <a:spcBef>
                <a:spcPts val="15"/>
              </a:spcBef>
              <a:buFont typeface="Calibri"/>
              <a:buAutoNum type="arabicPeriod"/>
            </a:pPr>
            <a:endParaRPr lang="en-IN" sz="2400" dirty="0" smtClean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Calibri"/>
              <a:buAutoNum type="arabicPeriod"/>
              <a:tabLst>
                <a:tab pos="241300" algn="l"/>
              </a:tabLst>
            </a:pPr>
            <a:r>
              <a:rPr lang="en-IN" b="1" spc="-5" dirty="0" smtClean="0">
                <a:cs typeface="Calibri"/>
              </a:rPr>
              <a:t>Complete</a:t>
            </a:r>
            <a:r>
              <a:rPr lang="en-IN" spc="-5" dirty="0" smtClean="0">
                <a:cs typeface="Calibri"/>
              </a:rPr>
              <a:t>: </a:t>
            </a:r>
            <a:r>
              <a:rPr lang="en-IN" dirty="0" smtClean="0">
                <a:cs typeface="Calibri"/>
              </a:rPr>
              <a:t>It’s </a:t>
            </a:r>
            <a:r>
              <a:rPr lang="en-IN" spc="-5" dirty="0" smtClean="0">
                <a:cs typeface="Calibri"/>
              </a:rPr>
              <a:t>not </a:t>
            </a:r>
            <a:r>
              <a:rPr lang="en-IN" dirty="0" smtClean="0">
                <a:cs typeface="Calibri"/>
              </a:rPr>
              <a:t>enough to </a:t>
            </a:r>
            <a:r>
              <a:rPr lang="en-IN" spc="-5" dirty="0" smtClean="0">
                <a:cs typeface="Calibri"/>
              </a:rPr>
              <a:t>collect </a:t>
            </a:r>
            <a:r>
              <a:rPr lang="en-IN" dirty="0" smtClean="0">
                <a:cs typeface="Calibri"/>
              </a:rPr>
              <a:t>evidence </a:t>
            </a:r>
            <a:r>
              <a:rPr lang="en-IN" spc="-5" dirty="0" smtClean="0">
                <a:cs typeface="Calibri"/>
              </a:rPr>
              <a:t>that just shows </a:t>
            </a:r>
            <a:r>
              <a:rPr lang="en-IN" dirty="0" smtClean="0">
                <a:cs typeface="Calibri"/>
              </a:rPr>
              <a:t>one </a:t>
            </a:r>
            <a:r>
              <a:rPr lang="en-IN" spc="-5" dirty="0" smtClean="0">
                <a:cs typeface="Calibri"/>
              </a:rPr>
              <a:t>perspective </a:t>
            </a:r>
            <a:r>
              <a:rPr lang="en-IN" dirty="0" smtClean="0">
                <a:cs typeface="Calibri"/>
              </a:rPr>
              <a:t>of the</a:t>
            </a:r>
            <a:r>
              <a:rPr lang="en-IN" spc="-10" dirty="0" smtClean="0">
                <a:cs typeface="Calibri"/>
              </a:rPr>
              <a:t> </a:t>
            </a:r>
            <a:r>
              <a:rPr lang="en-IN" dirty="0" smtClean="0">
                <a:cs typeface="Calibri"/>
              </a:rPr>
              <a:t>incident.</a:t>
            </a:r>
          </a:p>
          <a:p>
            <a:pPr marL="241300" marR="6985" indent="-228600" algn="just">
              <a:lnSpc>
                <a:spcPct val="118200"/>
              </a:lnSpc>
              <a:spcBef>
                <a:spcPts val="975"/>
              </a:spcBef>
              <a:buFont typeface="Calibri"/>
              <a:buAutoNum type="arabicPeriod"/>
              <a:tabLst>
                <a:tab pos="241300" algn="l"/>
              </a:tabLst>
            </a:pPr>
            <a:r>
              <a:rPr lang="en-IN" b="1" spc="-5" dirty="0" smtClean="0">
                <a:cs typeface="Calibri"/>
              </a:rPr>
              <a:t>Reliable</a:t>
            </a:r>
            <a:r>
              <a:rPr lang="en-IN" spc="-5" dirty="0" smtClean="0">
                <a:cs typeface="Calibri"/>
              </a:rPr>
              <a:t>: </a:t>
            </a:r>
            <a:r>
              <a:rPr lang="en-IN" dirty="0" smtClean="0">
                <a:cs typeface="Calibri"/>
              </a:rPr>
              <a:t>Your evidence </a:t>
            </a:r>
            <a:r>
              <a:rPr lang="en-IN" spc="-5" dirty="0" smtClean="0">
                <a:cs typeface="Calibri"/>
              </a:rPr>
              <a:t>collection </a:t>
            </a:r>
            <a:r>
              <a:rPr lang="en-IN" dirty="0" smtClean="0">
                <a:cs typeface="Calibri"/>
              </a:rPr>
              <a:t>and analysis </a:t>
            </a:r>
            <a:r>
              <a:rPr lang="en-IN" spc="-5" dirty="0" smtClean="0">
                <a:cs typeface="Calibri"/>
              </a:rPr>
              <a:t>procedures must </a:t>
            </a:r>
            <a:r>
              <a:rPr lang="en-IN" dirty="0" smtClean="0">
                <a:cs typeface="Calibri"/>
              </a:rPr>
              <a:t>not </a:t>
            </a:r>
            <a:r>
              <a:rPr lang="en-IN" spc="-5" dirty="0" smtClean="0">
                <a:cs typeface="Calibri"/>
              </a:rPr>
              <a:t>cast </a:t>
            </a:r>
            <a:r>
              <a:rPr lang="en-IN" dirty="0" smtClean="0">
                <a:cs typeface="Calibri"/>
              </a:rPr>
              <a:t>doubt on the evidence’s  authenticity and</a:t>
            </a:r>
            <a:r>
              <a:rPr lang="en-IN" spc="-10" dirty="0" smtClean="0">
                <a:cs typeface="Calibri"/>
              </a:rPr>
              <a:t> </a:t>
            </a:r>
            <a:r>
              <a:rPr lang="en-IN" spc="-5" dirty="0" smtClean="0">
                <a:cs typeface="Calibri"/>
              </a:rPr>
              <a:t>veracity.</a:t>
            </a:r>
            <a:endParaRPr lang="en-IN" dirty="0" smtClean="0"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Calibri"/>
              <a:buAutoNum type="arabicPeriod"/>
            </a:pPr>
            <a:endParaRPr lang="en-IN" sz="2400" dirty="0" smtClean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Calibri"/>
              <a:buAutoNum type="arabicPeriod"/>
              <a:tabLst>
                <a:tab pos="241300" algn="l"/>
              </a:tabLst>
            </a:pPr>
            <a:r>
              <a:rPr lang="en-IN" b="1" spc="-5" dirty="0" smtClean="0">
                <a:cs typeface="Calibri"/>
              </a:rPr>
              <a:t>Believable</a:t>
            </a:r>
            <a:r>
              <a:rPr lang="en-IN" spc="-5" dirty="0" smtClean="0">
                <a:cs typeface="Calibri"/>
              </a:rPr>
              <a:t>: The </a:t>
            </a:r>
            <a:r>
              <a:rPr lang="en-IN" dirty="0" smtClean="0">
                <a:cs typeface="Calibri"/>
              </a:rPr>
              <a:t>evidence you </a:t>
            </a:r>
            <a:r>
              <a:rPr lang="en-IN" spc="-5" dirty="0" smtClean="0">
                <a:cs typeface="Calibri"/>
              </a:rPr>
              <a:t>present should be clearly understandable </a:t>
            </a:r>
            <a:r>
              <a:rPr lang="en-IN" dirty="0" smtClean="0">
                <a:cs typeface="Calibri"/>
              </a:rPr>
              <a:t>and </a:t>
            </a:r>
            <a:r>
              <a:rPr lang="en-IN" spc="-5" dirty="0" smtClean="0">
                <a:cs typeface="Calibri"/>
              </a:rPr>
              <a:t>believable to </a:t>
            </a:r>
            <a:r>
              <a:rPr lang="en-IN" dirty="0" smtClean="0">
                <a:cs typeface="Calibri"/>
              </a:rPr>
              <a:t>a</a:t>
            </a:r>
            <a:r>
              <a:rPr lang="en-IN" spc="50" dirty="0" smtClean="0">
                <a:cs typeface="Calibri"/>
              </a:rPr>
              <a:t> </a:t>
            </a:r>
            <a:r>
              <a:rPr lang="en-IN" spc="-5" dirty="0" smtClean="0">
                <a:cs typeface="Calibri"/>
              </a:rPr>
              <a:t>jury.</a:t>
            </a:r>
            <a:endParaRPr lang="en-IN" dirty="0" smtClean="0">
              <a:cs typeface="Calibri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1600" u="sng" dirty="0" smtClean="0">
                <a:uFill>
                  <a:solidFill>
                    <a:srgbClr val="000000"/>
                  </a:solidFill>
                </a:uFill>
                <a:cs typeface="Calibri"/>
              </a:rPr>
              <a:t>Using </a:t>
            </a:r>
            <a:r>
              <a:rPr lang="en-IN" sz="1600" u="sng" spc="-5" dirty="0" smtClean="0">
                <a:uFill>
                  <a:solidFill>
                    <a:srgbClr val="000000"/>
                  </a:solidFill>
                </a:uFill>
                <a:cs typeface="Calibri"/>
              </a:rPr>
              <a:t>the preceding </a:t>
            </a:r>
            <a:r>
              <a:rPr lang="en-IN" sz="1600" u="sng" dirty="0" smtClean="0">
                <a:uFill>
                  <a:solidFill>
                    <a:srgbClr val="000000"/>
                  </a:solidFill>
                </a:uFill>
                <a:cs typeface="Calibri"/>
              </a:rPr>
              <a:t>five rules, </a:t>
            </a:r>
            <a:r>
              <a:rPr lang="en-IN" sz="1600" u="sng" spc="-5" dirty="0" smtClean="0">
                <a:uFill>
                  <a:solidFill>
                    <a:srgbClr val="000000"/>
                  </a:solidFill>
                </a:uFill>
                <a:cs typeface="Calibri"/>
              </a:rPr>
              <a:t>we </a:t>
            </a:r>
            <a:r>
              <a:rPr lang="en-IN" sz="1600" u="sng" spc="-10" dirty="0" smtClean="0">
                <a:uFill>
                  <a:solidFill>
                    <a:srgbClr val="000000"/>
                  </a:solidFill>
                </a:uFill>
                <a:cs typeface="Calibri"/>
              </a:rPr>
              <a:t>can </a:t>
            </a:r>
            <a:r>
              <a:rPr lang="en-IN" sz="1600" u="sng" spc="-5" dirty="0" smtClean="0">
                <a:uFill>
                  <a:solidFill>
                    <a:srgbClr val="000000"/>
                  </a:solidFill>
                </a:uFill>
                <a:cs typeface="Calibri"/>
              </a:rPr>
              <a:t>derive </a:t>
            </a:r>
            <a:r>
              <a:rPr lang="en-IN" sz="1600" u="sng" spc="-10" dirty="0" smtClean="0">
                <a:uFill>
                  <a:solidFill>
                    <a:srgbClr val="000000"/>
                  </a:solidFill>
                </a:uFill>
                <a:cs typeface="Calibri"/>
              </a:rPr>
              <a:t>some </a:t>
            </a:r>
            <a:r>
              <a:rPr lang="en-IN" sz="1600" u="sng" dirty="0" smtClean="0">
                <a:uFill>
                  <a:solidFill>
                    <a:srgbClr val="000000"/>
                  </a:solidFill>
                </a:uFill>
                <a:cs typeface="Calibri"/>
              </a:rPr>
              <a:t>basic do’s </a:t>
            </a:r>
            <a:r>
              <a:rPr lang="en-IN" sz="1600" u="sng" spc="-5" dirty="0" smtClean="0">
                <a:uFill>
                  <a:solidFill>
                    <a:srgbClr val="000000"/>
                  </a:solidFill>
                </a:uFill>
                <a:cs typeface="Calibri"/>
              </a:rPr>
              <a:t>and</a:t>
            </a:r>
            <a:r>
              <a:rPr lang="en-IN" sz="1600" u="sng" spc="30" dirty="0" smtClean="0">
                <a:uFill>
                  <a:solidFill>
                    <a:srgbClr val="000000"/>
                  </a:solidFill>
                </a:uFill>
                <a:cs typeface="Calibri"/>
              </a:rPr>
              <a:t> </a:t>
            </a:r>
            <a:r>
              <a:rPr lang="en-IN" sz="1600" u="sng" spc="-5" dirty="0" smtClean="0">
                <a:uFill>
                  <a:solidFill>
                    <a:srgbClr val="000000"/>
                  </a:solidFill>
                </a:uFill>
                <a:cs typeface="Calibri"/>
              </a:rPr>
              <a:t>don’ts:</a:t>
            </a:r>
            <a:r>
              <a:rPr lang="en-IN" sz="1600" dirty="0" smtClean="0">
                <a:cs typeface="Calibri"/>
              </a:rPr>
              <a:t/>
            </a:r>
            <a:br>
              <a:rPr lang="en-IN" sz="1600" dirty="0" smtClean="0">
                <a:cs typeface="Calibri"/>
              </a:rPr>
            </a:br>
            <a:endParaRPr lang="en-IN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241300" marR="5080" indent="-228600" algn="just">
              <a:lnSpc>
                <a:spcPct val="101699"/>
              </a:lnSpc>
              <a:buFont typeface="Wingdings"/>
              <a:buChar char=""/>
              <a:tabLst>
                <a:tab pos="241300" algn="l"/>
              </a:tabLst>
            </a:pPr>
            <a:r>
              <a:rPr lang="en-IN" b="1" spc="-5" dirty="0" smtClean="0">
                <a:cs typeface="Calibri"/>
              </a:rPr>
              <a:t>Minimize handling and corruption of original data: </a:t>
            </a:r>
            <a:r>
              <a:rPr lang="en-IN" spc="-5" dirty="0" smtClean="0">
                <a:cs typeface="Calibri"/>
              </a:rPr>
              <a:t>Once </a:t>
            </a:r>
            <a:r>
              <a:rPr lang="en-IN" dirty="0" smtClean="0">
                <a:cs typeface="Calibri"/>
              </a:rPr>
              <a:t>you’ve </a:t>
            </a:r>
            <a:r>
              <a:rPr lang="en-IN" spc="-5" dirty="0" smtClean="0">
                <a:cs typeface="Calibri"/>
              </a:rPr>
              <a:t>created </a:t>
            </a:r>
            <a:r>
              <a:rPr lang="en-IN" dirty="0" smtClean="0">
                <a:cs typeface="Calibri"/>
              </a:rPr>
              <a:t>a master copy </a:t>
            </a:r>
            <a:r>
              <a:rPr lang="en-IN" spc="-5" dirty="0" smtClean="0">
                <a:cs typeface="Calibri"/>
              </a:rPr>
              <a:t>of  </a:t>
            </a:r>
            <a:r>
              <a:rPr lang="en-IN" dirty="0" smtClean="0">
                <a:cs typeface="Calibri"/>
              </a:rPr>
              <a:t>the </a:t>
            </a:r>
            <a:r>
              <a:rPr lang="en-IN" spc="-5" dirty="0" smtClean="0">
                <a:cs typeface="Calibri"/>
              </a:rPr>
              <a:t>original data, don’t touch </a:t>
            </a:r>
            <a:r>
              <a:rPr lang="en-IN" dirty="0" smtClean="0">
                <a:cs typeface="Calibri"/>
              </a:rPr>
              <a:t>it or the </a:t>
            </a:r>
            <a:r>
              <a:rPr lang="en-IN" spc="-5" dirty="0" smtClean="0">
                <a:cs typeface="Calibri"/>
              </a:rPr>
              <a:t>original. Any </a:t>
            </a:r>
            <a:r>
              <a:rPr lang="en-IN" dirty="0" smtClean="0">
                <a:cs typeface="Calibri"/>
              </a:rPr>
              <a:t>changes made to </a:t>
            </a:r>
            <a:r>
              <a:rPr lang="en-IN" spc="-5" dirty="0" smtClean="0">
                <a:cs typeface="Calibri"/>
              </a:rPr>
              <a:t>the </a:t>
            </a:r>
            <a:r>
              <a:rPr lang="en-IN" dirty="0" smtClean="0">
                <a:cs typeface="Calibri"/>
              </a:rPr>
              <a:t>originals </a:t>
            </a:r>
            <a:r>
              <a:rPr lang="en-IN" spc="-5" dirty="0" smtClean="0">
                <a:cs typeface="Calibri"/>
              </a:rPr>
              <a:t>will affect  </a:t>
            </a:r>
            <a:r>
              <a:rPr lang="en-IN" dirty="0" smtClean="0">
                <a:cs typeface="Calibri"/>
              </a:rPr>
              <a:t>the </a:t>
            </a:r>
            <a:r>
              <a:rPr lang="en-IN" spc="-5" dirty="0" smtClean="0">
                <a:cs typeface="Calibri"/>
              </a:rPr>
              <a:t>outcomes </a:t>
            </a:r>
            <a:r>
              <a:rPr lang="en-IN" dirty="0" smtClean="0">
                <a:cs typeface="Calibri"/>
              </a:rPr>
              <a:t>of any </a:t>
            </a:r>
            <a:r>
              <a:rPr lang="en-IN" spc="-5" dirty="0" smtClean="0">
                <a:cs typeface="Calibri"/>
              </a:rPr>
              <a:t>analysis </a:t>
            </a:r>
            <a:r>
              <a:rPr lang="en-IN" dirty="0" smtClean="0">
                <a:cs typeface="Calibri"/>
              </a:rPr>
              <a:t>later </a:t>
            </a:r>
            <a:r>
              <a:rPr lang="en-IN" spc="-5" dirty="0" smtClean="0">
                <a:cs typeface="Calibri"/>
              </a:rPr>
              <a:t>done </a:t>
            </a:r>
            <a:r>
              <a:rPr lang="en-IN" dirty="0" smtClean="0">
                <a:cs typeface="Calibri"/>
              </a:rPr>
              <a:t>to</a:t>
            </a:r>
            <a:r>
              <a:rPr lang="en-IN" spc="-25" dirty="0" smtClean="0">
                <a:cs typeface="Calibri"/>
              </a:rPr>
              <a:t> </a:t>
            </a:r>
            <a:r>
              <a:rPr lang="en-IN" spc="-5" dirty="0" smtClean="0">
                <a:cs typeface="Calibri"/>
              </a:rPr>
              <a:t>copies.</a:t>
            </a:r>
            <a:endParaRPr lang="en-IN" dirty="0" smtClean="0">
              <a:cs typeface="Calibri"/>
            </a:endParaRPr>
          </a:p>
          <a:p>
            <a:pPr marL="241300" marR="5715" indent="-228600" algn="just">
              <a:lnSpc>
                <a:spcPct val="101699"/>
              </a:lnSpc>
              <a:spcBef>
                <a:spcPts val="994"/>
              </a:spcBef>
              <a:buFont typeface="Wingdings"/>
              <a:buChar char=""/>
              <a:tabLst>
                <a:tab pos="241300" algn="l"/>
              </a:tabLst>
            </a:pPr>
            <a:r>
              <a:rPr lang="en-IN" b="1" spc="-5" dirty="0" smtClean="0">
                <a:cs typeface="Calibri"/>
              </a:rPr>
              <a:t>Account for any changes and </a:t>
            </a:r>
            <a:r>
              <a:rPr lang="en-IN" b="1" dirty="0" smtClean="0">
                <a:cs typeface="Calibri"/>
              </a:rPr>
              <a:t>keep </a:t>
            </a:r>
            <a:r>
              <a:rPr lang="en-IN" b="1" spc="-5" dirty="0" smtClean="0">
                <a:cs typeface="Calibri"/>
              </a:rPr>
              <a:t>detailed logs </a:t>
            </a:r>
            <a:r>
              <a:rPr lang="en-IN" b="1" dirty="0" smtClean="0">
                <a:cs typeface="Calibri"/>
              </a:rPr>
              <a:t>of your </a:t>
            </a:r>
            <a:r>
              <a:rPr lang="en-IN" b="1" spc="-5" dirty="0" smtClean="0">
                <a:cs typeface="Calibri"/>
              </a:rPr>
              <a:t>actions: </a:t>
            </a:r>
            <a:r>
              <a:rPr lang="en-IN" spc="-5" dirty="0" smtClean="0">
                <a:cs typeface="Calibri"/>
              </a:rPr>
              <a:t>Sometimes evidence  alteration </a:t>
            </a:r>
            <a:r>
              <a:rPr lang="en-IN" dirty="0" smtClean="0">
                <a:cs typeface="Calibri"/>
              </a:rPr>
              <a:t>is </a:t>
            </a:r>
            <a:r>
              <a:rPr lang="en-IN" spc="-5" dirty="0" smtClean="0">
                <a:cs typeface="Calibri"/>
              </a:rPr>
              <a:t>unavoidable. </a:t>
            </a:r>
            <a:r>
              <a:rPr lang="en-IN" dirty="0" smtClean="0">
                <a:cs typeface="Calibri"/>
              </a:rPr>
              <a:t>In </a:t>
            </a:r>
            <a:r>
              <a:rPr lang="en-IN" spc="-5" dirty="0" smtClean="0">
                <a:cs typeface="Calibri"/>
              </a:rPr>
              <a:t>these cases, </a:t>
            </a:r>
            <a:r>
              <a:rPr lang="en-IN" dirty="0" smtClean="0">
                <a:cs typeface="Calibri"/>
              </a:rPr>
              <a:t>it is </a:t>
            </a:r>
            <a:r>
              <a:rPr lang="en-IN" spc="-5" dirty="0" smtClean="0">
                <a:cs typeface="Calibri"/>
              </a:rPr>
              <a:t>absolutely essential that </a:t>
            </a:r>
            <a:r>
              <a:rPr lang="en-IN" dirty="0" smtClean="0">
                <a:cs typeface="Calibri"/>
              </a:rPr>
              <a:t>the </a:t>
            </a:r>
            <a:r>
              <a:rPr lang="en-IN" spc="-5" dirty="0" smtClean="0">
                <a:cs typeface="Calibri"/>
              </a:rPr>
              <a:t>nature, extent,  </a:t>
            </a:r>
            <a:r>
              <a:rPr lang="en-IN" dirty="0" smtClean="0">
                <a:cs typeface="Calibri"/>
              </a:rPr>
              <a:t>and reasons </a:t>
            </a:r>
            <a:r>
              <a:rPr lang="en-IN" spc="-5" dirty="0" smtClean="0">
                <a:cs typeface="Calibri"/>
              </a:rPr>
              <a:t>for </a:t>
            </a:r>
            <a:r>
              <a:rPr lang="en-IN" dirty="0" smtClean="0">
                <a:cs typeface="Calibri"/>
              </a:rPr>
              <a:t>the </a:t>
            </a:r>
            <a:r>
              <a:rPr lang="en-IN" spc="-5" dirty="0" smtClean="0">
                <a:cs typeface="Calibri"/>
              </a:rPr>
              <a:t>changes </a:t>
            </a:r>
            <a:r>
              <a:rPr lang="en-IN" dirty="0" smtClean="0">
                <a:cs typeface="Calibri"/>
              </a:rPr>
              <a:t>be</a:t>
            </a:r>
            <a:r>
              <a:rPr lang="en-IN" spc="-40" dirty="0" smtClean="0">
                <a:cs typeface="Calibri"/>
              </a:rPr>
              <a:t> </a:t>
            </a:r>
            <a:r>
              <a:rPr lang="en-IN" spc="-5" dirty="0" smtClean="0">
                <a:cs typeface="Calibri"/>
              </a:rPr>
              <a:t>documented.</a:t>
            </a:r>
            <a:endParaRPr lang="en-IN" dirty="0" smtClean="0">
              <a:cs typeface="Calibri"/>
            </a:endParaRPr>
          </a:p>
          <a:p>
            <a:pPr marL="241300" marR="6985" indent="-228600" algn="just">
              <a:lnSpc>
                <a:spcPct val="101899"/>
              </a:lnSpc>
              <a:spcBef>
                <a:spcPts val="1005"/>
              </a:spcBef>
              <a:buFont typeface="Wingdings"/>
              <a:buChar char=""/>
              <a:tabLst>
                <a:tab pos="241300" algn="l"/>
              </a:tabLst>
            </a:pPr>
            <a:r>
              <a:rPr lang="en-IN" b="1" spc="-5" dirty="0" smtClean="0">
                <a:cs typeface="Calibri"/>
              </a:rPr>
              <a:t>Comply with </a:t>
            </a:r>
            <a:r>
              <a:rPr lang="en-IN" b="1" dirty="0" smtClean="0">
                <a:cs typeface="Calibri"/>
              </a:rPr>
              <a:t>the </a:t>
            </a:r>
            <a:r>
              <a:rPr lang="en-IN" b="1" spc="-5" dirty="0" smtClean="0">
                <a:cs typeface="Calibri"/>
              </a:rPr>
              <a:t>five rules </a:t>
            </a:r>
            <a:r>
              <a:rPr lang="en-IN" b="1" dirty="0" smtClean="0">
                <a:cs typeface="Calibri"/>
              </a:rPr>
              <a:t>of </a:t>
            </a:r>
            <a:r>
              <a:rPr lang="en-IN" b="1" spc="-5" dirty="0" smtClean="0">
                <a:cs typeface="Calibri"/>
              </a:rPr>
              <a:t>evidence: </a:t>
            </a:r>
            <a:r>
              <a:rPr lang="en-IN" spc="-5" dirty="0" smtClean="0">
                <a:cs typeface="Calibri"/>
              </a:rPr>
              <a:t>Following </a:t>
            </a:r>
            <a:r>
              <a:rPr lang="en-IN" dirty="0" smtClean="0">
                <a:cs typeface="Calibri"/>
              </a:rPr>
              <a:t>these </a:t>
            </a:r>
            <a:r>
              <a:rPr lang="en-IN" spc="-5" dirty="0" smtClean="0">
                <a:cs typeface="Calibri"/>
              </a:rPr>
              <a:t>rules </a:t>
            </a:r>
            <a:r>
              <a:rPr lang="en-IN" dirty="0" smtClean="0">
                <a:cs typeface="Calibri"/>
              </a:rPr>
              <a:t>is </a:t>
            </a:r>
            <a:r>
              <a:rPr lang="en-IN" spc="-5" dirty="0" smtClean="0">
                <a:cs typeface="Calibri"/>
              </a:rPr>
              <a:t>essential </a:t>
            </a:r>
            <a:r>
              <a:rPr lang="en-IN" dirty="0" smtClean="0">
                <a:cs typeface="Calibri"/>
              </a:rPr>
              <a:t>to </a:t>
            </a:r>
            <a:r>
              <a:rPr lang="en-IN" spc="-5" dirty="0" smtClean="0">
                <a:cs typeface="Calibri"/>
              </a:rPr>
              <a:t>guaranteeing  successful evidence collection.</a:t>
            </a:r>
            <a:endParaRPr lang="en-IN" dirty="0" smtClean="0">
              <a:cs typeface="Calibri"/>
            </a:endParaRPr>
          </a:p>
          <a:p>
            <a:pPr marL="241300" marR="9525" indent="-228600" algn="just">
              <a:lnSpc>
                <a:spcPct val="101699"/>
              </a:lnSpc>
              <a:spcBef>
                <a:spcPts val="994"/>
              </a:spcBef>
              <a:buFont typeface="Wingdings"/>
              <a:buChar char=""/>
              <a:tabLst>
                <a:tab pos="241300" algn="l"/>
              </a:tabLst>
            </a:pPr>
            <a:r>
              <a:rPr lang="en-IN" b="1" spc="-5" dirty="0" smtClean="0">
                <a:cs typeface="Calibri"/>
              </a:rPr>
              <a:t>Do </a:t>
            </a:r>
            <a:r>
              <a:rPr lang="en-IN" b="1" dirty="0" smtClean="0">
                <a:cs typeface="Calibri"/>
              </a:rPr>
              <a:t>not </a:t>
            </a:r>
            <a:r>
              <a:rPr lang="en-IN" b="1" spc="-5" dirty="0" smtClean="0">
                <a:cs typeface="Calibri"/>
              </a:rPr>
              <a:t>exceed </a:t>
            </a:r>
            <a:r>
              <a:rPr lang="en-IN" b="1" dirty="0" smtClean="0">
                <a:cs typeface="Calibri"/>
              </a:rPr>
              <a:t>your </a:t>
            </a:r>
            <a:r>
              <a:rPr lang="en-IN" b="1" spc="-5" dirty="0" smtClean="0">
                <a:cs typeface="Calibri"/>
              </a:rPr>
              <a:t>knowledge: </a:t>
            </a:r>
            <a:r>
              <a:rPr lang="en-IN" dirty="0" smtClean="0">
                <a:cs typeface="Calibri"/>
              </a:rPr>
              <a:t>If you ever </a:t>
            </a:r>
            <a:r>
              <a:rPr lang="en-IN" spc="-5" dirty="0" smtClean="0">
                <a:cs typeface="Calibri"/>
              </a:rPr>
              <a:t>find </a:t>
            </a:r>
            <a:r>
              <a:rPr lang="en-IN" dirty="0" smtClean="0">
                <a:cs typeface="Calibri"/>
              </a:rPr>
              <a:t>yourself </a:t>
            </a:r>
            <a:r>
              <a:rPr lang="en-IN" spc="-10" dirty="0" smtClean="0">
                <a:cs typeface="Calibri"/>
              </a:rPr>
              <a:t>“out </a:t>
            </a:r>
            <a:r>
              <a:rPr lang="en-IN" dirty="0" smtClean="0">
                <a:cs typeface="Calibri"/>
              </a:rPr>
              <a:t>of </a:t>
            </a:r>
            <a:r>
              <a:rPr lang="en-IN" spc="-5" dirty="0" smtClean="0">
                <a:cs typeface="Calibri"/>
              </a:rPr>
              <a:t>your depth,” </a:t>
            </a:r>
            <a:r>
              <a:rPr lang="en-IN" dirty="0" smtClean="0">
                <a:cs typeface="Calibri"/>
              </a:rPr>
              <a:t>either </a:t>
            </a:r>
            <a:r>
              <a:rPr lang="en-IN" spc="-10" dirty="0" smtClean="0">
                <a:cs typeface="Calibri"/>
              </a:rPr>
              <a:t>go </a:t>
            </a:r>
            <a:r>
              <a:rPr lang="en-IN" spc="-5" dirty="0" smtClean="0">
                <a:cs typeface="Calibri"/>
              </a:rPr>
              <a:t>and  </a:t>
            </a:r>
            <a:r>
              <a:rPr lang="en-IN" dirty="0" smtClean="0">
                <a:cs typeface="Calibri"/>
              </a:rPr>
              <a:t>learn </a:t>
            </a:r>
            <a:r>
              <a:rPr lang="en-IN" spc="-5" dirty="0" smtClean="0">
                <a:cs typeface="Calibri"/>
              </a:rPr>
              <a:t>more before continuing (if time </a:t>
            </a:r>
            <a:r>
              <a:rPr lang="en-IN" dirty="0" smtClean="0">
                <a:cs typeface="Calibri"/>
              </a:rPr>
              <a:t>is available) or </a:t>
            </a:r>
            <a:r>
              <a:rPr lang="en-IN" spc="-5" dirty="0" smtClean="0">
                <a:cs typeface="Calibri"/>
              </a:rPr>
              <a:t>find someone </a:t>
            </a:r>
            <a:r>
              <a:rPr lang="en-IN" spc="-10" dirty="0" smtClean="0">
                <a:cs typeface="Calibri"/>
              </a:rPr>
              <a:t>who knows </a:t>
            </a:r>
            <a:r>
              <a:rPr lang="en-IN" dirty="0" smtClean="0">
                <a:cs typeface="Calibri"/>
              </a:rPr>
              <a:t>the</a:t>
            </a:r>
            <a:r>
              <a:rPr lang="en-IN" spc="75" dirty="0" smtClean="0">
                <a:cs typeface="Calibri"/>
              </a:rPr>
              <a:t> </a:t>
            </a:r>
            <a:r>
              <a:rPr lang="en-IN" spc="-5" dirty="0" smtClean="0">
                <a:cs typeface="Calibri"/>
              </a:rPr>
              <a:t>territory.</a:t>
            </a:r>
            <a:endParaRPr lang="en-IN" dirty="0" smtClean="0">
              <a:cs typeface="Calibri"/>
            </a:endParaRPr>
          </a:p>
          <a:p>
            <a:pPr marL="241300" marR="5080" indent="-228600" algn="just">
              <a:lnSpc>
                <a:spcPct val="101699"/>
              </a:lnSpc>
              <a:spcBef>
                <a:spcPts val="1010"/>
              </a:spcBef>
              <a:buFont typeface="Wingdings"/>
              <a:buChar char=""/>
              <a:tabLst>
                <a:tab pos="241300" algn="l"/>
              </a:tabLst>
            </a:pPr>
            <a:r>
              <a:rPr lang="en-IN" b="1" spc="-5" dirty="0" smtClean="0">
                <a:cs typeface="Calibri"/>
              </a:rPr>
              <a:t>Follow your local security policy: </a:t>
            </a:r>
            <a:r>
              <a:rPr lang="en-IN" dirty="0" smtClean="0">
                <a:cs typeface="Calibri"/>
              </a:rPr>
              <a:t>If you fail to comply </a:t>
            </a:r>
            <a:r>
              <a:rPr lang="en-IN" spc="-5" dirty="0" smtClean="0">
                <a:cs typeface="Calibri"/>
              </a:rPr>
              <a:t>with </a:t>
            </a:r>
            <a:r>
              <a:rPr lang="en-IN" dirty="0" smtClean="0">
                <a:cs typeface="Calibri"/>
              </a:rPr>
              <a:t>your </a:t>
            </a:r>
            <a:r>
              <a:rPr lang="en-IN" spc="-5" dirty="0" smtClean="0">
                <a:cs typeface="Calibri"/>
              </a:rPr>
              <a:t>company’s security </a:t>
            </a:r>
            <a:r>
              <a:rPr lang="en-IN" dirty="0" smtClean="0">
                <a:cs typeface="Calibri"/>
              </a:rPr>
              <a:t>policy,  you may </a:t>
            </a:r>
            <a:r>
              <a:rPr lang="en-IN" spc="-5" dirty="0" smtClean="0">
                <a:cs typeface="Calibri"/>
              </a:rPr>
              <a:t>find yourself with some</a:t>
            </a:r>
            <a:r>
              <a:rPr lang="en-IN" spc="15" dirty="0" smtClean="0">
                <a:cs typeface="Calibri"/>
              </a:rPr>
              <a:t> </a:t>
            </a:r>
            <a:r>
              <a:rPr lang="en-IN" spc="-5" dirty="0" smtClean="0">
                <a:cs typeface="Calibri"/>
              </a:rPr>
              <a:t>difficulties.</a:t>
            </a:r>
            <a:endParaRPr lang="en-IN" dirty="0" smtClean="0">
              <a:cs typeface="Calibri"/>
            </a:endParaRPr>
          </a:p>
          <a:p>
            <a:pPr marL="241300" marR="6985" indent="-228600" algn="just">
              <a:lnSpc>
                <a:spcPct val="117500"/>
              </a:lnSpc>
              <a:spcBef>
                <a:spcPts val="765"/>
              </a:spcBef>
              <a:buFont typeface="Wingdings"/>
              <a:buChar char=""/>
              <a:tabLst>
                <a:tab pos="241300" algn="l"/>
              </a:tabLst>
            </a:pPr>
            <a:r>
              <a:rPr lang="en-IN" b="1" spc="-5" dirty="0" smtClean="0">
                <a:cs typeface="Calibri"/>
              </a:rPr>
              <a:t>Capture as accurate an image </a:t>
            </a:r>
            <a:r>
              <a:rPr lang="en-IN" b="1" dirty="0" smtClean="0">
                <a:cs typeface="Calibri"/>
              </a:rPr>
              <a:t>of the </a:t>
            </a:r>
            <a:r>
              <a:rPr lang="en-IN" b="1" spc="-5" dirty="0" smtClean="0">
                <a:cs typeface="Calibri"/>
              </a:rPr>
              <a:t>system as possible: </a:t>
            </a:r>
            <a:r>
              <a:rPr lang="en-IN" spc="-5" dirty="0" smtClean="0">
                <a:cs typeface="Calibri"/>
              </a:rPr>
              <a:t>Capturing </a:t>
            </a:r>
            <a:r>
              <a:rPr lang="en-IN" dirty="0" smtClean="0">
                <a:cs typeface="Calibri"/>
              </a:rPr>
              <a:t>an </a:t>
            </a:r>
            <a:r>
              <a:rPr lang="en-IN" spc="-5" dirty="0" smtClean="0">
                <a:cs typeface="Calibri"/>
              </a:rPr>
              <a:t>accurate </a:t>
            </a:r>
            <a:r>
              <a:rPr lang="en-IN" dirty="0" smtClean="0">
                <a:cs typeface="Calibri"/>
              </a:rPr>
              <a:t>image </a:t>
            </a:r>
            <a:r>
              <a:rPr lang="en-IN" spc="-5" dirty="0" smtClean="0">
                <a:cs typeface="Calibri"/>
              </a:rPr>
              <a:t>of  </a:t>
            </a:r>
            <a:r>
              <a:rPr lang="en-IN" dirty="0" smtClean="0">
                <a:cs typeface="Calibri"/>
              </a:rPr>
              <a:t>the </a:t>
            </a:r>
            <a:r>
              <a:rPr lang="en-IN" spc="-5" dirty="0" smtClean="0">
                <a:cs typeface="Calibri"/>
              </a:rPr>
              <a:t>system </a:t>
            </a:r>
            <a:r>
              <a:rPr lang="en-IN" dirty="0" smtClean="0">
                <a:cs typeface="Calibri"/>
              </a:rPr>
              <a:t>is </a:t>
            </a:r>
            <a:r>
              <a:rPr lang="en-IN" spc="-5" dirty="0" smtClean="0">
                <a:cs typeface="Calibri"/>
              </a:rPr>
              <a:t>related to minimizing </a:t>
            </a:r>
            <a:r>
              <a:rPr lang="en-IN" dirty="0" smtClean="0">
                <a:cs typeface="Calibri"/>
              </a:rPr>
              <a:t>the </a:t>
            </a:r>
            <a:r>
              <a:rPr lang="en-IN" spc="-5" dirty="0" smtClean="0">
                <a:cs typeface="Calibri"/>
              </a:rPr>
              <a:t>handling </a:t>
            </a:r>
            <a:r>
              <a:rPr lang="en-IN" dirty="0" smtClean="0">
                <a:cs typeface="Calibri"/>
              </a:rPr>
              <a:t>or </a:t>
            </a:r>
            <a:r>
              <a:rPr lang="en-IN" spc="-5" dirty="0" smtClean="0">
                <a:cs typeface="Calibri"/>
              </a:rPr>
              <a:t>corruption </a:t>
            </a:r>
            <a:r>
              <a:rPr lang="en-IN" dirty="0" smtClean="0">
                <a:cs typeface="Calibri"/>
              </a:rPr>
              <a:t>of </a:t>
            </a:r>
            <a:r>
              <a:rPr lang="en-IN" spc="-5" dirty="0" smtClean="0">
                <a:cs typeface="Calibri"/>
              </a:rPr>
              <a:t>original</a:t>
            </a:r>
            <a:r>
              <a:rPr lang="en-IN" spc="-30" dirty="0" smtClean="0">
                <a:cs typeface="Calibri"/>
              </a:rPr>
              <a:t> </a:t>
            </a:r>
            <a:r>
              <a:rPr lang="en-IN" dirty="0" smtClean="0">
                <a:cs typeface="Calibri"/>
              </a:rPr>
              <a:t>data.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74978" y="1036320"/>
            <a:ext cx="8355661" cy="3556667"/>
          </a:xfrm>
        </p:spPr>
        <p:txBody>
          <a:bodyPr>
            <a:normAutofit fontScale="62500" lnSpcReduction="20000"/>
          </a:bodyPr>
          <a:lstStyle/>
          <a:p>
            <a:pPr marL="241300" marR="8255" indent="-228600" algn="just">
              <a:lnSpc>
                <a:spcPct val="117200"/>
              </a:lnSpc>
              <a:spcBef>
                <a:spcPts val="95"/>
              </a:spcBef>
              <a:buFont typeface="Wingdings"/>
              <a:buChar char=""/>
              <a:tabLst>
                <a:tab pos="241300" algn="l"/>
              </a:tabLst>
            </a:pPr>
            <a:r>
              <a:rPr lang="en-IN" b="1" dirty="0" smtClean="0">
                <a:cs typeface="Calibri"/>
              </a:rPr>
              <a:t>Be </a:t>
            </a:r>
            <a:r>
              <a:rPr lang="en-IN" b="1" spc="-5" dirty="0" smtClean="0">
                <a:cs typeface="Calibri"/>
              </a:rPr>
              <a:t>prepared </a:t>
            </a:r>
            <a:r>
              <a:rPr lang="en-IN" b="1" dirty="0" smtClean="0">
                <a:cs typeface="Calibri"/>
              </a:rPr>
              <a:t>to </a:t>
            </a:r>
            <a:r>
              <a:rPr lang="en-IN" b="1" spc="-5" dirty="0" smtClean="0">
                <a:cs typeface="Calibri"/>
              </a:rPr>
              <a:t>testify: </a:t>
            </a:r>
            <a:r>
              <a:rPr lang="en-IN" dirty="0" smtClean="0">
                <a:cs typeface="Calibri"/>
              </a:rPr>
              <a:t>If you’re </a:t>
            </a:r>
            <a:r>
              <a:rPr lang="en-IN" spc="-5" dirty="0" smtClean="0">
                <a:cs typeface="Calibri"/>
              </a:rPr>
              <a:t>not willing to </a:t>
            </a:r>
            <a:r>
              <a:rPr lang="en-IN" dirty="0" smtClean="0">
                <a:cs typeface="Calibri"/>
              </a:rPr>
              <a:t>testify to the </a:t>
            </a:r>
            <a:r>
              <a:rPr lang="en-IN" spc="-5" dirty="0" smtClean="0">
                <a:cs typeface="Calibri"/>
              </a:rPr>
              <a:t>evidence </a:t>
            </a:r>
            <a:r>
              <a:rPr lang="en-IN" dirty="0" smtClean="0">
                <a:cs typeface="Calibri"/>
              </a:rPr>
              <a:t>you have </a:t>
            </a:r>
            <a:r>
              <a:rPr lang="en-IN" spc="-5" dirty="0" smtClean="0">
                <a:cs typeface="Calibri"/>
              </a:rPr>
              <a:t>collected,  </a:t>
            </a:r>
            <a:r>
              <a:rPr lang="en-IN" dirty="0" smtClean="0">
                <a:cs typeface="Calibri"/>
              </a:rPr>
              <a:t>you might as </a:t>
            </a:r>
            <a:r>
              <a:rPr lang="en-IN" spc="-5" dirty="0" smtClean="0">
                <a:cs typeface="Calibri"/>
              </a:rPr>
              <a:t>well stop before you </a:t>
            </a:r>
            <a:r>
              <a:rPr lang="en-IN" dirty="0" smtClean="0">
                <a:cs typeface="Calibri"/>
              </a:rPr>
              <a:t>start. </a:t>
            </a:r>
            <a:r>
              <a:rPr lang="en-IN" spc="-5" dirty="0" smtClean="0">
                <a:cs typeface="Calibri"/>
              </a:rPr>
              <a:t>No </a:t>
            </a:r>
            <a:r>
              <a:rPr lang="en-IN" dirty="0" smtClean="0">
                <a:cs typeface="Calibri"/>
              </a:rPr>
              <a:t>one </a:t>
            </a:r>
            <a:r>
              <a:rPr lang="en-IN" spc="-10" dirty="0" smtClean="0">
                <a:cs typeface="Calibri"/>
              </a:rPr>
              <a:t>is </a:t>
            </a:r>
            <a:r>
              <a:rPr lang="en-IN" dirty="0" smtClean="0">
                <a:cs typeface="Calibri"/>
              </a:rPr>
              <a:t>going to </a:t>
            </a:r>
            <a:r>
              <a:rPr lang="en-IN" spc="-5" dirty="0" smtClean="0">
                <a:cs typeface="Calibri"/>
              </a:rPr>
              <a:t>believe </a:t>
            </a:r>
            <a:r>
              <a:rPr lang="en-IN" dirty="0" smtClean="0">
                <a:cs typeface="Calibri"/>
              </a:rPr>
              <a:t>you if </a:t>
            </a:r>
            <a:r>
              <a:rPr lang="en-IN" spc="-5" dirty="0" smtClean="0">
                <a:cs typeface="Calibri"/>
              </a:rPr>
              <a:t>they </a:t>
            </a:r>
            <a:r>
              <a:rPr lang="en-IN" dirty="0" smtClean="0">
                <a:cs typeface="Calibri"/>
              </a:rPr>
              <a:t>can’t </a:t>
            </a:r>
            <a:r>
              <a:rPr lang="en-IN" spc="-5" dirty="0" smtClean="0">
                <a:cs typeface="Calibri"/>
              </a:rPr>
              <a:t>replicate  </a:t>
            </a:r>
            <a:r>
              <a:rPr lang="en-IN" dirty="0" smtClean="0">
                <a:cs typeface="Calibri"/>
              </a:rPr>
              <a:t>your </a:t>
            </a:r>
            <a:r>
              <a:rPr lang="en-IN" spc="-5" dirty="0" smtClean="0">
                <a:cs typeface="Calibri"/>
              </a:rPr>
              <a:t>actions and </a:t>
            </a:r>
            <a:r>
              <a:rPr lang="en-IN" dirty="0" smtClean="0">
                <a:cs typeface="Calibri"/>
              </a:rPr>
              <a:t>reach </a:t>
            </a:r>
            <a:r>
              <a:rPr lang="en-IN" spc="-5" dirty="0" smtClean="0">
                <a:cs typeface="Calibri"/>
              </a:rPr>
              <a:t>the same</a:t>
            </a:r>
            <a:r>
              <a:rPr lang="en-IN" spc="5" dirty="0" smtClean="0">
                <a:cs typeface="Calibri"/>
              </a:rPr>
              <a:t> </a:t>
            </a:r>
            <a:r>
              <a:rPr lang="en-IN" spc="-5" dirty="0" smtClean="0">
                <a:cs typeface="Calibri"/>
              </a:rPr>
              <a:t>results.</a:t>
            </a:r>
            <a:endParaRPr lang="en-IN" dirty="0" smtClean="0">
              <a:cs typeface="Calibri"/>
            </a:endParaRPr>
          </a:p>
          <a:p>
            <a:pPr marL="241300" marR="6985" indent="-228600" algn="just">
              <a:lnSpc>
                <a:spcPct val="117100"/>
              </a:lnSpc>
              <a:spcBef>
                <a:spcPts val="990"/>
              </a:spcBef>
              <a:buFont typeface="Wingdings"/>
              <a:buChar char=""/>
              <a:tabLst>
                <a:tab pos="241300" algn="l"/>
              </a:tabLst>
            </a:pPr>
            <a:r>
              <a:rPr lang="en-IN" b="1" dirty="0" smtClean="0">
                <a:cs typeface="Calibri"/>
              </a:rPr>
              <a:t>Work </a:t>
            </a:r>
            <a:r>
              <a:rPr lang="en-IN" b="1" spc="-5" dirty="0" smtClean="0">
                <a:cs typeface="Calibri"/>
              </a:rPr>
              <a:t>fast: </a:t>
            </a:r>
            <a:r>
              <a:rPr lang="en-IN" dirty="0" smtClean="0">
                <a:cs typeface="Calibri"/>
              </a:rPr>
              <a:t>The </a:t>
            </a:r>
            <a:r>
              <a:rPr lang="en-IN" spc="-5" dirty="0" smtClean="0">
                <a:cs typeface="Calibri"/>
              </a:rPr>
              <a:t>faster you work, the </a:t>
            </a:r>
            <a:r>
              <a:rPr lang="en-IN" dirty="0" smtClean="0">
                <a:cs typeface="Calibri"/>
              </a:rPr>
              <a:t>less </a:t>
            </a:r>
            <a:r>
              <a:rPr lang="en-IN" spc="-5" dirty="0" smtClean="0">
                <a:cs typeface="Calibri"/>
              </a:rPr>
              <a:t>likely </a:t>
            </a:r>
            <a:r>
              <a:rPr lang="en-IN" spc="-10" dirty="0" smtClean="0">
                <a:cs typeface="Calibri"/>
              </a:rPr>
              <a:t>the </a:t>
            </a:r>
            <a:r>
              <a:rPr lang="en-IN" spc="-5" dirty="0" smtClean="0">
                <a:cs typeface="Calibri"/>
              </a:rPr>
              <a:t>data </a:t>
            </a:r>
            <a:r>
              <a:rPr lang="en-IN" dirty="0" smtClean="0">
                <a:cs typeface="Calibri"/>
              </a:rPr>
              <a:t>is </a:t>
            </a:r>
            <a:r>
              <a:rPr lang="en-IN" spc="-5" dirty="0" smtClean="0">
                <a:cs typeface="Calibri"/>
              </a:rPr>
              <a:t>going to change. </a:t>
            </a:r>
            <a:r>
              <a:rPr lang="en-IN" dirty="0" smtClean="0">
                <a:cs typeface="Calibri"/>
              </a:rPr>
              <a:t>Volatile </a:t>
            </a:r>
            <a:r>
              <a:rPr lang="en-IN" spc="-5" dirty="0" smtClean="0">
                <a:cs typeface="Calibri"/>
              </a:rPr>
              <a:t>evidence  </a:t>
            </a:r>
            <a:r>
              <a:rPr lang="en-IN" dirty="0" smtClean="0">
                <a:cs typeface="Calibri"/>
              </a:rPr>
              <a:t>may vanish </a:t>
            </a:r>
            <a:r>
              <a:rPr lang="en-IN" spc="-5" dirty="0" smtClean="0">
                <a:cs typeface="Calibri"/>
              </a:rPr>
              <a:t>entirely </a:t>
            </a:r>
            <a:r>
              <a:rPr lang="en-IN" dirty="0" smtClean="0">
                <a:cs typeface="Calibri"/>
              </a:rPr>
              <a:t>if you </a:t>
            </a:r>
            <a:r>
              <a:rPr lang="en-IN" spc="-5" dirty="0" smtClean="0">
                <a:cs typeface="Calibri"/>
              </a:rPr>
              <a:t>don’t collect </a:t>
            </a:r>
            <a:r>
              <a:rPr lang="en-IN" dirty="0" smtClean="0">
                <a:cs typeface="Calibri"/>
              </a:rPr>
              <a:t>it in </a:t>
            </a:r>
            <a:r>
              <a:rPr lang="en-IN" spc="-5" dirty="0" smtClean="0">
                <a:cs typeface="Calibri"/>
              </a:rPr>
              <a:t>time. </a:t>
            </a:r>
            <a:r>
              <a:rPr lang="en-IN" dirty="0" smtClean="0">
                <a:cs typeface="Calibri"/>
              </a:rPr>
              <a:t>If </a:t>
            </a:r>
            <a:r>
              <a:rPr lang="en-IN" spc="-5" dirty="0" smtClean="0">
                <a:cs typeface="Calibri"/>
              </a:rPr>
              <a:t>multiple systems </a:t>
            </a:r>
            <a:r>
              <a:rPr lang="en-IN" dirty="0" smtClean="0">
                <a:cs typeface="Calibri"/>
              </a:rPr>
              <a:t>are </a:t>
            </a:r>
            <a:r>
              <a:rPr lang="en-IN" spc="-5" dirty="0" smtClean="0">
                <a:cs typeface="Calibri"/>
              </a:rPr>
              <a:t>involved, work  </a:t>
            </a:r>
            <a:r>
              <a:rPr lang="en-IN" dirty="0" smtClean="0">
                <a:cs typeface="Calibri"/>
              </a:rPr>
              <a:t>parallel.</a:t>
            </a:r>
          </a:p>
          <a:p>
            <a:pPr marL="241300" marR="7620" indent="-228600" algn="just">
              <a:lnSpc>
                <a:spcPct val="116700"/>
              </a:lnSpc>
              <a:spcBef>
                <a:spcPts val="1005"/>
              </a:spcBef>
              <a:buFont typeface="Wingdings"/>
              <a:buChar char=""/>
              <a:tabLst>
                <a:tab pos="241300" algn="l"/>
              </a:tabLst>
            </a:pPr>
            <a:r>
              <a:rPr lang="en-IN" b="1" spc="-5" dirty="0" smtClean="0">
                <a:cs typeface="Calibri"/>
              </a:rPr>
              <a:t>Proceed </a:t>
            </a:r>
            <a:r>
              <a:rPr lang="en-IN" b="1" dirty="0" smtClean="0">
                <a:cs typeface="Calibri"/>
              </a:rPr>
              <a:t>from </a:t>
            </a:r>
            <a:r>
              <a:rPr lang="en-IN" b="1" spc="-5" dirty="0" smtClean="0">
                <a:cs typeface="Calibri"/>
              </a:rPr>
              <a:t>volatile </a:t>
            </a:r>
            <a:r>
              <a:rPr lang="en-IN" b="1" dirty="0" smtClean="0">
                <a:cs typeface="Calibri"/>
              </a:rPr>
              <a:t>to </a:t>
            </a:r>
            <a:r>
              <a:rPr lang="en-IN" b="1" spc="-5" dirty="0" smtClean="0">
                <a:cs typeface="Calibri"/>
              </a:rPr>
              <a:t>persistent evidence: </a:t>
            </a:r>
            <a:r>
              <a:rPr lang="en-IN" spc="-5" dirty="0" smtClean="0">
                <a:cs typeface="Calibri"/>
              </a:rPr>
              <a:t>Always </a:t>
            </a:r>
            <a:r>
              <a:rPr lang="en-IN" dirty="0" smtClean="0">
                <a:cs typeface="Calibri"/>
              </a:rPr>
              <a:t>try to </a:t>
            </a:r>
            <a:r>
              <a:rPr lang="en-IN" spc="-5" dirty="0" smtClean="0">
                <a:cs typeface="Calibri"/>
              </a:rPr>
              <a:t>collect </a:t>
            </a:r>
            <a:r>
              <a:rPr lang="en-IN" dirty="0" smtClean="0">
                <a:cs typeface="Calibri"/>
              </a:rPr>
              <a:t>the </a:t>
            </a:r>
            <a:r>
              <a:rPr lang="en-IN" spc="-5" dirty="0" smtClean="0">
                <a:cs typeface="Calibri"/>
              </a:rPr>
              <a:t>most </a:t>
            </a:r>
            <a:r>
              <a:rPr lang="en-IN" dirty="0" smtClean="0">
                <a:cs typeface="Calibri"/>
              </a:rPr>
              <a:t>volatile  evidence</a:t>
            </a:r>
            <a:r>
              <a:rPr lang="en-IN" spc="-15" dirty="0" smtClean="0">
                <a:cs typeface="Calibri"/>
              </a:rPr>
              <a:t> </a:t>
            </a:r>
            <a:r>
              <a:rPr lang="en-IN" spc="-5" dirty="0" smtClean="0">
                <a:cs typeface="Calibri"/>
              </a:rPr>
              <a:t>first.</a:t>
            </a:r>
            <a:endParaRPr lang="en-IN" dirty="0" smtClean="0">
              <a:cs typeface="Calibri"/>
            </a:endParaRPr>
          </a:p>
          <a:p>
            <a:pPr marL="241300" marR="5080" indent="-228600" algn="just">
              <a:lnSpc>
                <a:spcPct val="117000"/>
              </a:lnSpc>
              <a:spcBef>
                <a:spcPts val="1005"/>
              </a:spcBef>
              <a:buFont typeface="Wingdings"/>
              <a:buChar char=""/>
              <a:tabLst>
                <a:tab pos="241300" algn="l"/>
              </a:tabLst>
            </a:pPr>
            <a:r>
              <a:rPr lang="en-IN" b="1" spc="-5" dirty="0" smtClean="0">
                <a:cs typeface="Calibri"/>
              </a:rPr>
              <a:t>Don’t shutdown </a:t>
            </a:r>
            <a:r>
              <a:rPr lang="en-IN" b="1" dirty="0" smtClean="0">
                <a:cs typeface="Calibri"/>
              </a:rPr>
              <a:t>before </a:t>
            </a:r>
            <a:r>
              <a:rPr lang="en-IN" b="1" spc="-5" dirty="0" smtClean="0">
                <a:cs typeface="Calibri"/>
              </a:rPr>
              <a:t>collecting evidence: </a:t>
            </a:r>
            <a:r>
              <a:rPr lang="en-IN" spc="-10" dirty="0" smtClean="0">
                <a:cs typeface="Calibri"/>
              </a:rPr>
              <a:t>You </a:t>
            </a:r>
            <a:r>
              <a:rPr lang="en-IN" spc="-5" dirty="0" smtClean="0">
                <a:cs typeface="Calibri"/>
              </a:rPr>
              <a:t>should never, ever shutdown </a:t>
            </a:r>
            <a:r>
              <a:rPr lang="en-IN" dirty="0" smtClean="0">
                <a:cs typeface="Calibri"/>
              </a:rPr>
              <a:t>a </a:t>
            </a:r>
            <a:r>
              <a:rPr lang="en-IN" spc="-5" dirty="0" smtClean="0">
                <a:cs typeface="Calibri"/>
              </a:rPr>
              <a:t>system  before </a:t>
            </a:r>
            <a:r>
              <a:rPr lang="en-IN" dirty="0" smtClean="0">
                <a:cs typeface="Calibri"/>
              </a:rPr>
              <a:t>you </a:t>
            </a:r>
            <a:r>
              <a:rPr lang="en-IN" spc="-5" dirty="0" smtClean="0">
                <a:cs typeface="Calibri"/>
              </a:rPr>
              <a:t>collect the evidence. Not </a:t>
            </a:r>
            <a:r>
              <a:rPr lang="en-IN" dirty="0" smtClean="0">
                <a:cs typeface="Calibri"/>
              </a:rPr>
              <a:t>only </a:t>
            </a:r>
            <a:r>
              <a:rPr lang="en-IN" spc="-5" dirty="0" smtClean="0">
                <a:cs typeface="Calibri"/>
              </a:rPr>
              <a:t>do you </a:t>
            </a:r>
            <a:r>
              <a:rPr lang="en-IN" dirty="0" smtClean="0">
                <a:cs typeface="Calibri"/>
              </a:rPr>
              <a:t>lose </a:t>
            </a:r>
            <a:r>
              <a:rPr lang="en-IN" spc="-5" dirty="0" smtClean="0">
                <a:cs typeface="Calibri"/>
              </a:rPr>
              <a:t>any volatile evidence, but also the  attacker </a:t>
            </a:r>
            <a:r>
              <a:rPr lang="en-IN" dirty="0" smtClean="0">
                <a:cs typeface="Calibri"/>
              </a:rPr>
              <a:t>may have </a:t>
            </a:r>
            <a:r>
              <a:rPr lang="en-IN" spc="-5" dirty="0" err="1" smtClean="0">
                <a:cs typeface="Calibri"/>
              </a:rPr>
              <a:t>trojaned</a:t>
            </a:r>
            <a:r>
              <a:rPr lang="en-IN" spc="-5" dirty="0" smtClean="0">
                <a:cs typeface="Calibri"/>
              </a:rPr>
              <a:t> the </a:t>
            </a:r>
            <a:r>
              <a:rPr lang="en-IN" spc="-5" dirty="0" err="1" smtClean="0">
                <a:cs typeface="Calibri"/>
              </a:rPr>
              <a:t>startup</a:t>
            </a:r>
            <a:r>
              <a:rPr lang="en-IN" spc="-5" dirty="0" smtClean="0">
                <a:cs typeface="Calibri"/>
              </a:rPr>
              <a:t> and shutdown scripts, </a:t>
            </a:r>
            <a:r>
              <a:rPr lang="en-IN" dirty="0" smtClean="0">
                <a:cs typeface="Calibri"/>
              </a:rPr>
              <a:t>plug-and-play </a:t>
            </a:r>
            <a:r>
              <a:rPr lang="en-IN" spc="-5" dirty="0" smtClean="0">
                <a:cs typeface="Calibri"/>
              </a:rPr>
              <a:t>devices </a:t>
            </a:r>
            <a:r>
              <a:rPr lang="en-IN" dirty="0" smtClean="0">
                <a:cs typeface="Calibri"/>
              </a:rPr>
              <a:t>may  alter </a:t>
            </a:r>
            <a:r>
              <a:rPr lang="en-IN" spc="-5" dirty="0" smtClean="0">
                <a:cs typeface="Calibri"/>
              </a:rPr>
              <a:t>the system configuration, and temporary </a:t>
            </a:r>
            <a:r>
              <a:rPr lang="en-IN" dirty="0" smtClean="0">
                <a:cs typeface="Calibri"/>
              </a:rPr>
              <a:t>file </a:t>
            </a:r>
            <a:r>
              <a:rPr lang="en-IN" spc="-5" dirty="0" smtClean="0">
                <a:cs typeface="Calibri"/>
              </a:rPr>
              <a:t>systems </a:t>
            </a:r>
            <a:r>
              <a:rPr lang="en-IN" dirty="0" smtClean="0">
                <a:cs typeface="Calibri"/>
              </a:rPr>
              <a:t>may be </a:t>
            </a:r>
            <a:r>
              <a:rPr lang="en-IN" spc="-5" dirty="0" smtClean="0">
                <a:cs typeface="Calibri"/>
              </a:rPr>
              <a:t>wiped</a:t>
            </a:r>
            <a:r>
              <a:rPr lang="en-IN" dirty="0" smtClean="0">
                <a:cs typeface="Calibri"/>
              </a:rPr>
              <a:t> </a:t>
            </a:r>
            <a:r>
              <a:rPr lang="en-IN" spc="-5" dirty="0" smtClean="0">
                <a:cs typeface="Calibri"/>
              </a:rPr>
              <a:t>out.</a:t>
            </a:r>
            <a:endParaRPr lang="en-IN" dirty="0" smtClean="0">
              <a:cs typeface="Calibri"/>
            </a:endParaRPr>
          </a:p>
          <a:p>
            <a:pPr marL="241300" marR="7620" indent="-228600" algn="just">
              <a:lnSpc>
                <a:spcPct val="117100"/>
              </a:lnSpc>
              <a:spcBef>
                <a:spcPts val="1000"/>
              </a:spcBef>
              <a:buFont typeface="Wingdings"/>
              <a:buChar char=""/>
              <a:tabLst>
                <a:tab pos="241300" algn="l"/>
              </a:tabLst>
            </a:pPr>
            <a:r>
              <a:rPr lang="en-IN" b="1" spc="-5" dirty="0" smtClean="0">
                <a:cs typeface="Calibri"/>
              </a:rPr>
              <a:t>Don’t run any programs </a:t>
            </a:r>
            <a:r>
              <a:rPr lang="en-IN" b="1" dirty="0" smtClean="0">
                <a:cs typeface="Calibri"/>
              </a:rPr>
              <a:t>on the </a:t>
            </a:r>
            <a:r>
              <a:rPr lang="en-IN" b="1" spc="-5" dirty="0" smtClean="0">
                <a:cs typeface="Calibri"/>
              </a:rPr>
              <a:t>affected </a:t>
            </a:r>
            <a:r>
              <a:rPr lang="en-IN" b="1" dirty="0" smtClean="0">
                <a:cs typeface="Calibri"/>
              </a:rPr>
              <a:t>system: </a:t>
            </a:r>
            <a:r>
              <a:rPr lang="en-IN" dirty="0" smtClean="0">
                <a:cs typeface="Calibri"/>
              </a:rPr>
              <a:t>The </a:t>
            </a:r>
            <a:r>
              <a:rPr lang="en-IN" spc="-5" dirty="0" smtClean="0">
                <a:cs typeface="Calibri"/>
              </a:rPr>
              <a:t>attacker </a:t>
            </a:r>
            <a:r>
              <a:rPr lang="en-IN" dirty="0" smtClean="0">
                <a:cs typeface="Calibri"/>
              </a:rPr>
              <a:t>may </a:t>
            </a:r>
            <a:r>
              <a:rPr lang="en-IN" spc="-5" dirty="0" smtClean="0">
                <a:cs typeface="Calibri"/>
              </a:rPr>
              <a:t>have left </a:t>
            </a:r>
            <a:r>
              <a:rPr lang="en-IN" spc="-5" dirty="0" err="1" smtClean="0">
                <a:cs typeface="Calibri"/>
              </a:rPr>
              <a:t>trojaned</a:t>
            </a:r>
            <a:r>
              <a:rPr lang="en-IN" spc="-5" dirty="0" smtClean="0">
                <a:cs typeface="Calibri"/>
              </a:rPr>
              <a:t>  </a:t>
            </a:r>
            <a:r>
              <a:rPr lang="en-IN" dirty="0" smtClean="0">
                <a:cs typeface="Calibri"/>
              </a:rPr>
              <a:t>programs </a:t>
            </a:r>
            <a:r>
              <a:rPr lang="en-IN" spc="-5" dirty="0" smtClean="0">
                <a:cs typeface="Calibri"/>
              </a:rPr>
              <a:t>and libraries on the system; you </a:t>
            </a:r>
            <a:r>
              <a:rPr lang="en-IN" dirty="0" smtClean="0">
                <a:cs typeface="Calibri"/>
              </a:rPr>
              <a:t>may </a:t>
            </a:r>
            <a:r>
              <a:rPr lang="en-IN" spc="-5" dirty="0" smtClean="0">
                <a:cs typeface="Calibri"/>
              </a:rPr>
              <a:t>inadvertently </a:t>
            </a:r>
            <a:r>
              <a:rPr lang="en-IN" dirty="0" smtClean="0">
                <a:cs typeface="Calibri"/>
              </a:rPr>
              <a:t>trigger </a:t>
            </a:r>
            <a:r>
              <a:rPr lang="en-IN" spc="-5" dirty="0" smtClean="0">
                <a:cs typeface="Calibri"/>
              </a:rPr>
              <a:t>something that </a:t>
            </a:r>
            <a:r>
              <a:rPr lang="en-IN" spc="-10" dirty="0" smtClean="0">
                <a:cs typeface="Calibri"/>
              </a:rPr>
              <a:t>could  </a:t>
            </a:r>
            <a:r>
              <a:rPr lang="en-IN" dirty="0" smtClean="0">
                <a:cs typeface="Calibri"/>
              </a:rPr>
              <a:t>change or </a:t>
            </a:r>
            <a:r>
              <a:rPr lang="en-IN" spc="-5" dirty="0" smtClean="0">
                <a:cs typeface="Calibri"/>
              </a:rPr>
              <a:t>destroy </a:t>
            </a:r>
            <a:r>
              <a:rPr lang="en-IN" dirty="0" smtClean="0">
                <a:cs typeface="Calibri"/>
              </a:rPr>
              <a:t>the </a:t>
            </a:r>
            <a:r>
              <a:rPr lang="en-IN" spc="-5" dirty="0" smtClean="0">
                <a:cs typeface="Calibri"/>
              </a:rPr>
              <a:t>evidence </a:t>
            </a:r>
            <a:r>
              <a:rPr lang="en-IN" dirty="0" smtClean="0">
                <a:cs typeface="Calibri"/>
              </a:rPr>
              <a:t>you’re looking</a:t>
            </a:r>
            <a:r>
              <a:rPr lang="en-IN" spc="-35" dirty="0" smtClean="0">
                <a:cs typeface="Calibri"/>
              </a:rPr>
              <a:t> </a:t>
            </a:r>
            <a:r>
              <a:rPr lang="en-IN" spc="-10" dirty="0" smtClean="0">
                <a:cs typeface="Calibri"/>
              </a:rPr>
              <a:t>for.</a:t>
            </a:r>
            <a:endParaRPr lang="en-IN" dirty="0" smtClean="0">
              <a:cs typeface="Calibri"/>
            </a:endParaRPr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70783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spc="-5" dirty="0" smtClean="0">
                <a:cs typeface="Calibri"/>
              </a:rPr>
              <a:t>Volatile Evidence</a:t>
            </a:r>
            <a:r>
              <a:rPr lang="en-IN" dirty="0" smtClean="0">
                <a:cs typeface="Calibri"/>
              </a:rPr>
              <a:t/>
            </a:r>
            <a:br>
              <a:rPr lang="en-IN" dirty="0" smtClean="0">
                <a:cs typeface="Calibri"/>
              </a:rPr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861060"/>
            <a:ext cx="9144000" cy="4282440"/>
          </a:xfrm>
        </p:spPr>
        <p:txBody>
          <a:bodyPr>
            <a:normAutofit/>
          </a:bodyPr>
          <a:lstStyle/>
          <a:p>
            <a:pPr marL="12700" algn="l">
              <a:lnSpc>
                <a:spcPct val="100000"/>
              </a:lnSpc>
            </a:pPr>
            <a:r>
              <a:rPr lang="en-IN" sz="1600" spc="-5" dirty="0" smtClean="0">
                <a:cs typeface="Calibri"/>
              </a:rPr>
              <a:t>Always </a:t>
            </a:r>
            <a:r>
              <a:rPr lang="en-IN" sz="1600" dirty="0" smtClean="0">
                <a:cs typeface="Calibri"/>
              </a:rPr>
              <a:t>try to </a:t>
            </a:r>
            <a:r>
              <a:rPr lang="en-IN" sz="1600" spc="-5" dirty="0" smtClean="0">
                <a:cs typeface="Calibri"/>
              </a:rPr>
              <a:t>collect the most volatile evidence first. </a:t>
            </a:r>
            <a:r>
              <a:rPr lang="en-IN" sz="1600" dirty="0" smtClean="0">
                <a:cs typeface="Calibri"/>
              </a:rPr>
              <a:t>An </a:t>
            </a:r>
            <a:r>
              <a:rPr lang="en-IN" sz="1600" spc="-5" dirty="0" smtClean="0">
                <a:cs typeface="Calibri"/>
              </a:rPr>
              <a:t>example </a:t>
            </a:r>
            <a:r>
              <a:rPr lang="en-IN" sz="1600" dirty="0" smtClean="0">
                <a:cs typeface="Calibri"/>
              </a:rPr>
              <a:t>an </a:t>
            </a:r>
            <a:r>
              <a:rPr lang="en-IN" sz="1600" spc="-5" dirty="0" smtClean="0">
                <a:cs typeface="Calibri"/>
              </a:rPr>
              <a:t>order </a:t>
            </a:r>
            <a:r>
              <a:rPr lang="en-IN" sz="1600" dirty="0" smtClean="0">
                <a:cs typeface="Calibri"/>
              </a:rPr>
              <a:t>of </a:t>
            </a:r>
            <a:r>
              <a:rPr lang="en-IN" sz="1600" spc="-5" dirty="0" smtClean="0">
                <a:cs typeface="Calibri"/>
              </a:rPr>
              <a:t>volatility would</a:t>
            </a:r>
            <a:r>
              <a:rPr lang="en-IN" sz="1600" spc="140" dirty="0" smtClean="0">
                <a:cs typeface="Calibri"/>
              </a:rPr>
              <a:t> </a:t>
            </a:r>
            <a:r>
              <a:rPr lang="en-IN" sz="1600" dirty="0" smtClean="0">
                <a:cs typeface="Calibri"/>
              </a:rPr>
              <a:t>be:</a:t>
            </a:r>
          </a:p>
          <a:p>
            <a:pPr marL="469265" lvl="1" indent="-228600" algn="l">
              <a:lnSpc>
                <a:spcPct val="100000"/>
              </a:lnSpc>
              <a:spcBef>
                <a:spcPts val="1035"/>
              </a:spcBef>
              <a:buAutoNum type="arabicPeriod"/>
              <a:tabLst>
                <a:tab pos="469900" algn="l"/>
              </a:tabLst>
            </a:pPr>
            <a:r>
              <a:rPr lang="en-IN" sz="1600" dirty="0" smtClean="0">
                <a:cs typeface="Calibri"/>
              </a:rPr>
              <a:t>Registers </a:t>
            </a:r>
            <a:r>
              <a:rPr lang="en-IN" sz="1600" spc="-5" dirty="0" smtClean="0">
                <a:cs typeface="Calibri"/>
              </a:rPr>
              <a:t>and</a:t>
            </a:r>
            <a:r>
              <a:rPr lang="en-IN" sz="1600" dirty="0" smtClean="0">
                <a:cs typeface="Calibri"/>
              </a:rPr>
              <a:t> </a:t>
            </a:r>
            <a:r>
              <a:rPr lang="en-IN" sz="1600" spc="-5" dirty="0" smtClean="0">
                <a:cs typeface="Calibri"/>
              </a:rPr>
              <a:t>cache</a:t>
            </a:r>
            <a:endParaRPr lang="en-IN" sz="1600" dirty="0" smtClean="0">
              <a:cs typeface="Calibri"/>
            </a:endParaRPr>
          </a:p>
          <a:p>
            <a:pPr marL="469265" lvl="1" indent="-228600" algn="l">
              <a:lnSpc>
                <a:spcPct val="100000"/>
              </a:lnSpc>
              <a:spcBef>
                <a:spcPts val="1020"/>
              </a:spcBef>
              <a:buAutoNum type="arabicPeriod"/>
              <a:tabLst>
                <a:tab pos="469900" algn="l"/>
              </a:tabLst>
            </a:pPr>
            <a:r>
              <a:rPr lang="en-IN" sz="1600" dirty="0" smtClean="0">
                <a:cs typeface="Calibri"/>
              </a:rPr>
              <a:t>Routing</a:t>
            </a:r>
            <a:r>
              <a:rPr lang="en-IN" sz="1600" spc="-15" dirty="0" smtClean="0">
                <a:cs typeface="Calibri"/>
              </a:rPr>
              <a:t> </a:t>
            </a:r>
            <a:r>
              <a:rPr lang="en-IN" sz="1600" spc="-5" dirty="0" smtClean="0">
                <a:cs typeface="Calibri"/>
              </a:rPr>
              <a:t>tables</a:t>
            </a:r>
            <a:endParaRPr lang="en-IN" sz="1600" dirty="0" smtClean="0">
              <a:cs typeface="Calibri"/>
            </a:endParaRPr>
          </a:p>
          <a:p>
            <a:pPr marL="469265" lvl="1" indent="-228600" algn="l">
              <a:lnSpc>
                <a:spcPct val="100000"/>
              </a:lnSpc>
              <a:spcBef>
                <a:spcPts val="1020"/>
              </a:spcBef>
              <a:buAutoNum type="arabicPeriod"/>
              <a:tabLst>
                <a:tab pos="469900" algn="l"/>
              </a:tabLst>
            </a:pPr>
            <a:r>
              <a:rPr lang="en-IN" sz="1600" dirty="0" smtClean="0">
                <a:cs typeface="Calibri"/>
              </a:rPr>
              <a:t>Arp</a:t>
            </a:r>
            <a:r>
              <a:rPr lang="en-IN" sz="1600" spc="5" dirty="0" smtClean="0">
                <a:cs typeface="Calibri"/>
              </a:rPr>
              <a:t> </a:t>
            </a:r>
            <a:r>
              <a:rPr lang="en-IN" sz="1600" spc="-5" dirty="0" smtClean="0">
                <a:cs typeface="Calibri"/>
              </a:rPr>
              <a:t>cache</a:t>
            </a:r>
            <a:endParaRPr lang="en-IN" sz="1600" dirty="0" smtClean="0">
              <a:cs typeface="Calibri"/>
            </a:endParaRPr>
          </a:p>
          <a:p>
            <a:pPr marL="469265" lvl="1" indent="-228600" algn="l">
              <a:lnSpc>
                <a:spcPct val="100000"/>
              </a:lnSpc>
              <a:spcBef>
                <a:spcPts val="1030"/>
              </a:spcBef>
              <a:buAutoNum type="arabicPeriod"/>
              <a:tabLst>
                <a:tab pos="469900" algn="l"/>
              </a:tabLst>
            </a:pPr>
            <a:r>
              <a:rPr lang="en-IN" sz="1600" spc="-5" dirty="0" smtClean="0">
                <a:cs typeface="Calibri"/>
              </a:rPr>
              <a:t>Process table</a:t>
            </a:r>
            <a:endParaRPr lang="en-IN" sz="1600" dirty="0" smtClean="0">
              <a:cs typeface="Calibri"/>
            </a:endParaRPr>
          </a:p>
          <a:p>
            <a:pPr marL="469265" lvl="1" indent="-228600" algn="l">
              <a:lnSpc>
                <a:spcPct val="100000"/>
              </a:lnSpc>
              <a:spcBef>
                <a:spcPts val="1019"/>
              </a:spcBef>
              <a:buAutoNum type="arabicPeriod"/>
              <a:tabLst>
                <a:tab pos="469900" algn="l"/>
              </a:tabLst>
            </a:pPr>
            <a:r>
              <a:rPr lang="en-IN" sz="1600" dirty="0" smtClean="0">
                <a:cs typeface="Calibri"/>
              </a:rPr>
              <a:t>Kernel </a:t>
            </a:r>
            <a:r>
              <a:rPr lang="en-IN" sz="1600" spc="-5" dirty="0" smtClean="0">
                <a:cs typeface="Calibri"/>
              </a:rPr>
              <a:t>statistics and</a:t>
            </a:r>
            <a:r>
              <a:rPr lang="en-IN" sz="1600" spc="-15" dirty="0" smtClean="0">
                <a:cs typeface="Calibri"/>
              </a:rPr>
              <a:t> </a:t>
            </a:r>
            <a:r>
              <a:rPr lang="en-IN" sz="1600" spc="-5" dirty="0" smtClean="0">
                <a:cs typeface="Calibri"/>
              </a:rPr>
              <a:t>modules</a:t>
            </a:r>
            <a:endParaRPr lang="en-IN" sz="1600" dirty="0" smtClean="0">
              <a:cs typeface="Calibri"/>
            </a:endParaRPr>
          </a:p>
          <a:p>
            <a:pPr marL="469265" lvl="1" indent="-228600" algn="l">
              <a:lnSpc>
                <a:spcPct val="100000"/>
              </a:lnSpc>
              <a:spcBef>
                <a:spcPts val="1030"/>
              </a:spcBef>
              <a:buAutoNum type="arabicPeriod"/>
              <a:tabLst>
                <a:tab pos="469900" algn="l"/>
              </a:tabLst>
            </a:pPr>
            <a:r>
              <a:rPr lang="en-IN" sz="1600" dirty="0" smtClean="0">
                <a:cs typeface="Calibri"/>
              </a:rPr>
              <a:t>Main</a:t>
            </a:r>
            <a:r>
              <a:rPr lang="en-IN" sz="1600" spc="-10" dirty="0" smtClean="0">
                <a:cs typeface="Calibri"/>
              </a:rPr>
              <a:t> </a:t>
            </a:r>
            <a:r>
              <a:rPr lang="en-IN" sz="1600" dirty="0" smtClean="0">
                <a:cs typeface="Calibri"/>
              </a:rPr>
              <a:t>memory</a:t>
            </a:r>
          </a:p>
          <a:p>
            <a:pPr marL="469265" lvl="1" indent="-228600" algn="l">
              <a:lnSpc>
                <a:spcPct val="100000"/>
              </a:lnSpc>
              <a:spcBef>
                <a:spcPts val="1025"/>
              </a:spcBef>
              <a:buAutoNum type="arabicPeriod"/>
              <a:tabLst>
                <a:tab pos="469900" algn="l"/>
              </a:tabLst>
            </a:pPr>
            <a:r>
              <a:rPr lang="en-IN" sz="1600" spc="-5" dirty="0" smtClean="0">
                <a:cs typeface="Calibri"/>
              </a:rPr>
              <a:t>Temporary file</a:t>
            </a:r>
            <a:r>
              <a:rPr lang="en-IN" sz="1600" spc="5" dirty="0" smtClean="0">
                <a:cs typeface="Calibri"/>
              </a:rPr>
              <a:t> </a:t>
            </a:r>
            <a:r>
              <a:rPr lang="en-IN" sz="1600" spc="-5" dirty="0" smtClean="0">
                <a:cs typeface="Calibri"/>
              </a:rPr>
              <a:t>systems</a:t>
            </a:r>
            <a:endParaRPr lang="en-IN" sz="1600" dirty="0" smtClean="0">
              <a:cs typeface="Calibri"/>
            </a:endParaRPr>
          </a:p>
          <a:p>
            <a:pPr marL="469265" lvl="1" indent="-228600" algn="l">
              <a:lnSpc>
                <a:spcPct val="100000"/>
              </a:lnSpc>
              <a:spcBef>
                <a:spcPts val="1019"/>
              </a:spcBef>
              <a:buAutoNum type="arabicPeriod"/>
              <a:tabLst>
                <a:tab pos="469900" algn="l"/>
              </a:tabLst>
            </a:pPr>
            <a:r>
              <a:rPr lang="en-IN" sz="1600" spc="-5" dirty="0" smtClean="0">
                <a:cs typeface="Calibri"/>
              </a:rPr>
              <a:t>Secondary</a:t>
            </a:r>
            <a:r>
              <a:rPr lang="en-IN" sz="1600" spc="-15" dirty="0" smtClean="0">
                <a:cs typeface="Calibri"/>
              </a:rPr>
              <a:t> </a:t>
            </a:r>
            <a:r>
              <a:rPr lang="en-IN" sz="1600" dirty="0" smtClean="0">
                <a:cs typeface="Calibri"/>
              </a:rPr>
              <a:t>memory</a:t>
            </a:r>
          </a:p>
          <a:p>
            <a:pPr marL="469265" lvl="1" indent="-228600" algn="l">
              <a:lnSpc>
                <a:spcPct val="100000"/>
              </a:lnSpc>
              <a:spcBef>
                <a:spcPts val="1030"/>
              </a:spcBef>
              <a:buAutoNum type="arabicPeriod"/>
              <a:tabLst>
                <a:tab pos="469900" algn="l"/>
              </a:tabLst>
            </a:pPr>
            <a:r>
              <a:rPr lang="en-IN" sz="1600" dirty="0" smtClean="0">
                <a:cs typeface="Calibri"/>
              </a:rPr>
              <a:t>Router</a:t>
            </a:r>
            <a:r>
              <a:rPr lang="en-IN" sz="1600" spc="-10" dirty="0" smtClean="0">
                <a:cs typeface="Calibri"/>
              </a:rPr>
              <a:t> </a:t>
            </a:r>
            <a:r>
              <a:rPr lang="en-IN" sz="1600" spc="-5" dirty="0" smtClean="0">
                <a:cs typeface="Calibri"/>
              </a:rPr>
              <a:t>configuration</a:t>
            </a:r>
            <a:endParaRPr lang="en-IN" sz="1600" dirty="0" smtClean="0">
              <a:cs typeface="Calibri"/>
            </a:endParaRPr>
          </a:p>
          <a:p>
            <a:pPr marL="469265" lvl="1" indent="-228600" algn="l">
              <a:lnSpc>
                <a:spcPct val="100000"/>
              </a:lnSpc>
              <a:spcBef>
                <a:spcPts val="1019"/>
              </a:spcBef>
              <a:buSzPct val="91666"/>
              <a:buAutoNum type="arabicPeriod"/>
              <a:tabLst>
                <a:tab pos="469900" algn="l"/>
              </a:tabLst>
            </a:pPr>
            <a:r>
              <a:rPr lang="en-IN" sz="1600" spc="-5" dirty="0" smtClean="0">
                <a:cs typeface="Calibri"/>
              </a:rPr>
              <a:t>Network</a:t>
            </a:r>
            <a:r>
              <a:rPr lang="en-IN" sz="1600" spc="-20" dirty="0" smtClean="0">
                <a:cs typeface="Calibri"/>
              </a:rPr>
              <a:t> </a:t>
            </a:r>
            <a:r>
              <a:rPr lang="en-IN" sz="1600" spc="-5" dirty="0" smtClean="0">
                <a:cs typeface="Calibri"/>
              </a:rPr>
              <a:t>topology</a:t>
            </a:r>
            <a:endParaRPr lang="en-IN" sz="1600" dirty="0" smtClean="0">
              <a:cs typeface="Calibri"/>
            </a:endParaRPr>
          </a:p>
          <a:p>
            <a:pPr algn="l"/>
            <a:endParaRPr lang="en-IN" sz="3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2457</Words>
  <Application>Microsoft Office PowerPoint</Application>
  <PresentationFormat>On-screen Show (16:9)</PresentationFormat>
  <Paragraphs>137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Evidence Collection and Data Seizure</vt:lpstr>
      <vt:lpstr>Why Collect Evidence?</vt:lpstr>
      <vt:lpstr>Collection Options</vt:lpstr>
      <vt:lpstr>Obstacles</vt:lpstr>
      <vt:lpstr>Types of Evidence</vt:lpstr>
      <vt:lpstr>The Rules of Evidence</vt:lpstr>
      <vt:lpstr>Using the preceding five rules, we can derive some basic do’s and don’ts: </vt:lpstr>
      <vt:lpstr>Slide 8</vt:lpstr>
      <vt:lpstr>Volatile Evidence </vt:lpstr>
      <vt:lpstr>General Procedure</vt:lpstr>
      <vt:lpstr>Collection and Archiving </vt:lpstr>
      <vt:lpstr>Methods of Collection </vt:lpstr>
      <vt:lpstr>Artifacts</vt:lpstr>
      <vt:lpstr>Collection Steps</vt:lpstr>
      <vt:lpstr>Controlling Contamination: The Chain of Custody</vt:lpstr>
      <vt:lpstr>Slide 16</vt:lpstr>
      <vt:lpstr>Before the Investigation</vt:lpstr>
      <vt:lpstr>Methodology Development</vt:lpstr>
      <vt:lpstr>Document Everything</vt:lpstr>
      <vt:lpstr>Evidence Search and Seizure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2019-02-20T03:00:05Z</dcterms:modified>
</cp:coreProperties>
</file>