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74" r:id="rId2"/>
    <p:sldId id="269" r:id="rId3"/>
    <p:sldId id="256" r:id="rId4"/>
    <p:sldId id="278" r:id="rId5"/>
    <p:sldId id="257" r:id="rId6"/>
    <p:sldId id="258" r:id="rId7"/>
    <p:sldId id="259" r:id="rId8"/>
    <p:sldId id="279" r:id="rId9"/>
    <p:sldId id="261" r:id="rId10"/>
    <p:sldId id="262" r:id="rId11"/>
    <p:sldId id="275" r:id="rId12"/>
    <p:sldId id="280" r:id="rId13"/>
    <p:sldId id="263" r:id="rId14"/>
    <p:sldId id="264" r:id="rId15"/>
    <p:sldId id="276" r:id="rId16"/>
    <p:sldId id="265" r:id="rId17"/>
    <p:sldId id="266" r:id="rId18"/>
    <p:sldId id="267" r:id="rId19"/>
    <p:sldId id="282" r:id="rId20"/>
    <p:sldId id="281" r:id="rId21"/>
    <p:sldId id="270" r:id="rId22"/>
    <p:sldId id="271" r:id="rId23"/>
    <p:sldId id="277" r:id="rId24"/>
    <p:sldId id="268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10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85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5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07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45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05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8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4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A2650-FAAF-4244-9E7B-6368973E024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5BD3-8109-432E-BC2A-6F9ABBFE4E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59602"/>
          </a:xfrm>
        </p:spPr>
        <p:txBody>
          <a:bodyPr>
            <a:normAutofit/>
          </a:bodyPr>
          <a:lstStyle/>
          <a:p>
            <a:pPr algn="ctr"/>
            <a:r>
              <a:rPr lang="en-GB" b="1" dirty="0" smtClean="0"/>
              <a:t>UNIT-5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Part-I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>Pervasive Computing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8291"/>
            <a:ext cx="10515600" cy="264867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smtClean="0"/>
              <a:t>By</a:t>
            </a:r>
            <a:endParaRPr lang="en-GB" dirty="0"/>
          </a:p>
          <a:p>
            <a:pPr marL="0" indent="0" algn="ctr">
              <a:buNone/>
            </a:pPr>
            <a:r>
              <a:rPr lang="en-IN" b="1" dirty="0" err="1"/>
              <a:t>Dr.</a:t>
            </a:r>
            <a:r>
              <a:rPr lang="en-IN" b="1" dirty="0"/>
              <a:t> K. </a:t>
            </a:r>
            <a:r>
              <a:rPr lang="en-IN" b="1" dirty="0" err="1"/>
              <a:t>Shahu</a:t>
            </a:r>
            <a:r>
              <a:rPr lang="en-IN" b="1" dirty="0"/>
              <a:t> </a:t>
            </a:r>
            <a:r>
              <a:rPr lang="en-IN" b="1" dirty="0" err="1"/>
              <a:t>Chatrapati</a:t>
            </a:r>
            <a:endParaRPr lang="en-IN" dirty="0"/>
          </a:p>
          <a:p>
            <a:pPr marL="0" indent="0" algn="ctr">
              <a:buNone/>
            </a:pPr>
            <a:r>
              <a:rPr lang="en-GB" b="1" dirty="0"/>
              <a:t>Professor &amp; </a:t>
            </a:r>
            <a:r>
              <a:rPr lang="en-GB" b="1" dirty="0" smtClean="0"/>
              <a:t>Controller </a:t>
            </a:r>
            <a:r>
              <a:rPr lang="en-GB" b="1" dirty="0"/>
              <a:t>of Examinations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1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3.3 Evolution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Personal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pervasive computing environment is evolving towards a unified communication landscape with shared security and access infrastructure.</a:t>
            </a: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GSM environment, it allows for seamless service provision without requiring users to switch interfaces.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 Flexible and Adaptive Communication Options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temporarily switch communication paths or reroute them to different media, enhancing flexibility (e.g., routing SMS to a voice mailbox).</a:t>
            </a: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to choose the most cost-effective communication route or receive immediate alerts for specific events.</a:t>
            </a:r>
          </a:p>
          <a:p>
            <a:pPr marL="0" lvl="0" indent="0">
              <a:lnSpc>
                <a:spcPct val="150000"/>
              </a:lnSpc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2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9673"/>
            <a:ext cx="10515600" cy="544729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Advancements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Mobile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generation of mobile devices utilizing GPRS or UMTS supports sophisticated communication needs with packet-switched networks.</a:t>
            </a:r>
          </a:p>
          <a:p>
            <a:pPr lvl="0">
              <a:lnSpc>
                <a:spcPct val="20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Defined quality-of-service options ensure reliable communication despite potential channel distortions, allowing users to remain connected without interruption based on actual data use.</a:t>
            </a:r>
          </a:p>
          <a:p>
            <a:pPr marL="0" indent="0">
              <a:lnSpc>
                <a:spcPct val="20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41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discussed 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of Devices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Integrated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Personal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lvl="0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and Adaptive Communication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Mobile Technology</a:t>
            </a:r>
          </a:p>
          <a:p>
            <a:pPr lvl="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Location-based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4.1 Functionality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Location-Based Services (LBS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mobile systems to determine device location by measuring signal runtime between transmitters and the device.</a:t>
            </a: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satellite-based GPS for high accuracy location tracking almost anywhere 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Earth.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4.2 Challenges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GPS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factors such as buildings, mountains, and heavy rainfall can disrupt GPS signals.</a:t>
            </a: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systems may still function where GPS fails, providing an alternative means of location determination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9527"/>
            <a:ext cx="10515600" cy="56874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4.3 Emergency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and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handling emergency calls, where rapid location identification can save lives.</a:t>
            </a: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U.S. government mandates emergency call location services to enhance public safety.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4.4 Applications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Beyond Emergency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diverse applications that link the Internet with the physical world, such as dynamic network roaming.</a:t>
            </a: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a wide range of services from navigation to real-time location-based marketing and social applications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4.5 Privacy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 and User Control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significant privacy issues, especially when tracking is done without clear consent.</a:t>
            </a: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include functionalities for users to opt-out or suppress location tracking, akin to caller ID suppression in GSM networks.</a:t>
            </a:r>
          </a:p>
          <a:p>
            <a:pPr lvl="0">
              <a:lnSpc>
                <a:spcPct val="150000"/>
              </a:lnSpc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discussed about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of Location-Based Services (LBS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GPS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Services and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Beyond Emergency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 and User Control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5.</a:t>
            </a:r>
            <a:r>
              <a:rPr lang="en-IN" b="1" dirty="0" smtClean="0"/>
              <a:t> </a:t>
            </a:r>
            <a:r>
              <a:rPr lang="en-IN" b="1" dirty="0" smtClean="0"/>
              <a:t>Roaming Environment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 Multi-Device Usage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users employ various devices such as multimedia PCs, TVs, WAP phones, and PDAs for diverse tasks ranging from e-business to entertainment.</a:t>
            </a:r>
          </a:p>
          <a:p>
            <a:pPr lvl="0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are expected to offer personalized communication settings, enhancing user experience across different environments like cars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workspaces.</a:t>
            </a:r>
          </a:p>
          <a:p>
            <a:pPr marL="0" lvl="0" indent="0">
              <a:lnSpc>
                <a:spcPct val="170000"/>
              </a:lnSpc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5.2 New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Emergence of mobile communication patterns such as mobile chat, virtual blackboards, auctioning, games, multicast messaging, and collaboration.</a:t>
            </a:r>
          </a:p>
          <a:p>
            <a:pPr lvl="0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new forms cater to an increasingly mobile and digitally interconnected user base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418"/>
            <a:ext cx="10515600" cy="561354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 Ubiquitous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the World Wide Web is facilitated by terrestrial wireless networks, satellite networks, and local area networks available in various settings including offices, shops, and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homes as in below figure.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Pervasive computing devices support both online and offline peer-to-peer communication and wireless networking.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5.4 Seamless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expect to roam across different mobile networks and devices with data and functions being synchronized transparently and without much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0891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5" y="763443"/>
            <a:ext cx="10515600" cy="5406448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5.5 Security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roaming environment must ensure robust security and privacy protections to gain widespread acceptance.</a:t>
            </a:r>
          </a:p>
          <a:p>
            <a:pPr lvl="0">
              <a:lnSpc>
                <a:spcPct val="17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GSM Subscriber Identity Module (SIM) card provides a secure environment for user identification and is evolving to include additional security functions for various service providers.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5.6 Advancements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Security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public key infrastructure in PC operating systems, secure web protocols, and legally endorsed digital signatures.</a:t>
            </a:r>
          </a:p>
          <a:p>
            <a:pPr lvl="0">
              <a:lnSpc>
                <a:spcPct val="17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technologies are crucial for building a secure, integrated system that merges internet and wireless communications for mobile e-business.</a:t>
            </a:r>
          </a:p>
          <a:p>
            <a:pPr marL="0" indent="0">
              <a:lnSpc>
                <a:spcPct val="17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4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64" y="350982"/>
            <a:ext cx="6687127" cy="5779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97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002"/>
          </a:xfrm>
        </p:spPr>
        <p:txBody>
          <a:bodyPr>
            <a:normAutofit/>
          </a:bodyPr>
          <a:lstStyle/>
          <a:p>
            <a:pPr algn="ctr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63418" y="1621863"/>
            <a:ext cx="1124065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Science and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Erich Fromm notes that both market laws and technological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human life, underscoring the profound impact of scientific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of Work and Home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computing and the Internet have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revolutionized both office work and home life.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Pervasive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next evolution of personal computing,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promising significant enhancements in work environments, daily living, and communication with others.</a:t>
            </a:r>
          </a:p>
        </p:txBody>
      </p:sp>
    </p:spTree>
    <p:extLst>
      <p:ext uri="{BB962C8B-B14F-4D97-AF65-F5344CB8AC3E}">
        <p14:creationId xmlns:p14="http://schemas.microsoft.com/office/powerpoint/2010/main" val="351774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GB" dirty="0" smtClean="0"/>
              <a:t>We have discussed 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2206"/>
            <a:ext cx="10515600" cy="53879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Multi-Device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Communication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Ubiquitous Network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Data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Security Infrastructure</a:t>
            </a: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98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Pervasive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infrastructure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 Integration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Devices and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from isolated personal devices to an interconnected environment where devices, networks, and services such as PLMNs, PSTNs, and gateways are all interconnected.</a:t>
            </a: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integrating system management and billing systems to streamline operations across diverse technological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6.2 Role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Pervasive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Portals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Pervasive portals serve as crucial gateways that adapt devices to standard internet protocols, facilitating personalization, mobile device management, security, and data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in below figure.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portals ensure stable application interfaces amidst rapidly changing device features, enhancing user experience and system reliability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9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982" y="554182"/>
            <a:ext cx="10515600" cy="583521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6.3 Regulation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Market </a:t>
            </a: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context of tightly regulated telecommunications markets dominated by state-owned enterprises versus the current deregulated environment with multiple competing providers.</a:t>
            </a:r>
          </a:p>
          <a:p>
            <a:pPr lvl="0"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 include achieving interoperability and standardization critical for industry success, with ongoing efforts by industry committees to address these issues.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6.4 Technological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 and Evolution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7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technologies vying in the market GSM/UMTS and the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-mode system developed by NTT DoCoMo, each with distinct strengths such as widespread support and rich application sets, respectively.</a:t>
            </a:r>
          </a:p>
          <a:p>
            <a:pPr lvl="0">
              <a:lnSpc>
                <a:spcPct val="17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on the adaptation challenges in different regions, with Europe and Asia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GSM/UMTS, and varied adoption rates in the Americas.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7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9454"/>
            <a:ext cx="10515600" cy="6289963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I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6.5 Advancements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Mobile Technology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high-speed, packet-switched networks like GPRS and UMTS to overcome limitations of earlier WAP systems and support advanced 3G applications.</a:t>
            </a:r>
          </a:p>
          <a:p>
            <a:pPr lvl="0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pervasive computing devices to support higher computing power and multimode RF circuitry, accommodating multiple communication standards and protocols during transition periods.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06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1" y="572655"/>
            <a:ext cx="8451273" cy="5781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049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have discussed about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Devices and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Pervasive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Portals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Market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Competition and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</a:p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Advancements in Mobile Technology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8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4991"/>
          </a:xfrm>
        </p:spPr>
        <p:txBody>
          <a:bodyPr/>
          <a:lstStyle/>
          <a:p>
            <a:r>
              <a:rPr lang="en-GB" b="1" dirty="0" smtClean="0"/>
              <a:t>7. Summary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0948"/>
            <a:ext cx="1105823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Pervasive computing extends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computing to enhance global communication and information access.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Automobiles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advanced safety, navigation, and personalization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Workplaces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into mobile and flexible environments with enhanced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Homes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smart devices for better management and entertainment.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evolves towards unified, seamless services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networks of devices and systems support robust data exchange and seamless operations.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Advanced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technologies like GSM/UMTS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-mode support global roaming.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Future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innovations focus on security, personalization, and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Critical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emphasis on privacy and security to ensure user acceptance and data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Mechanisms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place to control location visibility and secure data across platforms. </a:t>
            </a:r>
          </a:p>
        </p:txBody>
      </p:sp>
    </p:spTree>
    <p:extLst>
      <p:ext uri="{BB962C8B-B14F-4D97-AF65-F5344CB8AC3E}">
        <p14:creationId xmlns:p14="http://schemas.microsoft.com/office/powerpoint/2010/main" val="18531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73545" y="1049770"/>
            <a:ext cx="10515600" cy="4351338"/>
          </a:xfrm>
        </p:spPr>
        <p:txBody>
          <a:bodyPr>
            <a:normAutofit fontScale="92500"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Gradual Adoption of New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like the Internet and pervasive computing gradually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into society, often starting with limited expert use before reaching the general public.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Technology Usage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shift from traditional methods to modern technologies is evident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examples like the widespread use of mobile phones for messaging and digital cameras replacing film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cameras, which also influence new business environments and communication styles. </a:t>
            </a:r>
          </a:p>
        </p:txBody>
      </p:sp>
    </p:spTree>
    <p:extLst>
      <p:ext uri="{BB962C8B-B14F-4D97-AF65-F5344CB8AC3E}">
        <p14:creationId xmlns:p14="http://schemas.microsoft.com/office/powerpoint/2010/main" val="12785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 have discussed 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Erich Fromm highlights the profound impacts of market laws and technological advancements on human life.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and the Internet have revolutionized work and home environments.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Pervasive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represents the next step in personal computing, enhancing daily life and communication.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like the Internet begin with expert use and gradually reach the general public.</a:t>
            </a:r>
          </a:p>
          <a:p>
            <a:pPr>
              <a:lnSpc>
                <a:spcPct val="150000"/>
              </a:lnSpc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to mobile phones and digital cameras illustrates modern technology's influence on business and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42065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Pervasive Computing Scenarios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800" y="137304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 Pervasive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in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Automobiles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luxury cars as examples of pervasive computing with integrated systems for personal settings, navigation, and safety.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automatic adjustments based on user presence, environmental responsiveness like adaptive lighting and wipers, and advanced safety systems like automated emergency calls.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may include pothole detection and more coordinated system functionalities.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9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055"/>
            <a:ext cx="10515600" cy="570590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Integration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Devices in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Automobiles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of devices such as car keys, mobile phones, and audio systems.</a:t>
            </a:r>
          </a:p>
          <a:p>
            <a:pPr>
              <a:lnSpc>
                <a:spcPct val="16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multiple interfaces (e.g., touch screens, buttons) to enhance user experience.</a:t>
            </a:r>
          </a:p>
          <a:p>
            <a:pPr>
              <a:lnSpc>
                <a:spcPct val="16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offline and online systems ensuring continuous operation and connectivity.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 Mobile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from traditional office setups to mobile workspaces with wireless connectivity for computers, phones, and other digital devices.</a:t>
            </a:r>
          </a:p>
          <a:p>
            <a:pPr lvl="0">
              <a:lnSpc>
                <a:spcPct val="16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flexibility in work locations and hours, contributing to better work-life balance and reduced urban traffic issues.</a:t>
            </a:r>
          </a:p>
          <a:p>
            <a:pPr lvl="0">
              <a:lnSpc>
                <a:spcPct val="16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in roles of mobile devices in manufacturing for process monitoring and in retail for service enhancement.</a:t>
            </a:r>
          </a:p>
          <a:p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436" y="6526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Pervasive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in 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Homes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mobile phones, PCs, and entertainment devices to create interconnected home environments.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household devices through local networks, enhancing control over home management systems like lighting, security, and entertainment.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adoption of integrated home systems due to challenges in standardizing diverse technologies.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6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09" y="1183986"/>
            <a:ext cx="10515600" cy="64163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We have discussed about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Pervasive Computing in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Automobiles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Devices in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Automobiles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</a:p>
          <a:p>
            <a:pPr>
              <a:lnSpc>
                <a:spcPct val="150000"/>
              </a:lnSpc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Pervasive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in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42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communication environment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 Diversity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Devices and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currently use a variety of devices (e.g., mobile phones, PCs, digital cameras) for communication, work, and entertainment.</a:t>
            </a:r>
          </a:p>
          <a:p>
            <a:pPr lvl="0"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devices often operate independently and are not well integrated, complicating user interactions and service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 Emergence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Integrated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60000"/>
              </a:lnSpc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are merging functionalities of multiple devices, such as controlling home systems via mobile phones or programming video recorders from PCs.</a:t>
            </a:r>
          </a:p>
          <a:p>
            <a:pPr lvl="0"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challenges include locating responsible service providers and managing diverse user credentials.</a:t>
            </a:r>
          </a:p>
          <a:p>
            <a:pPr>
              <a:lnSpc>
                <a:spcPct val="16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1698</Words>
  <Application>Microsoft Office PowerPoint</Application>
  <PresentationFormat>Widescreen</PresentationFormat>
  <Paragraphs>147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UNIT-5  Part-I Pervasive Computing</vt:lpstr>
      <vt:lpstr>1. Introduction</vt:lpstr>
      <vt:lpstr>PowerPoint Presentation</vt:lpstr>
      <vt:lpstr>We have discussed about</vt:lpstr>
      <vt:lpstr>2.  Pervasive Computing Scenarios </vt:lpstr>
      <vt:lpstr>PowerPoint Presentation</vt:lpstr>
      <vt:lpstr>PowerPoint Presentation</vt:lpstr>
      <vt:lpstr>We have discussed about</vt:lpstr>
      <vt:lpstr>3. The personal communication environment</vt:lpstr>
      <vt:lpstr>PowerPoint Presentation</vt:lpstr>
      <vt:lpstr>PowerPoint Presentation</vt:lpstr>
      <vt:lpstr>We have discussed about</vt:lpstr>
      <vt:lpstr>4. Location-based services </vt:lpstr>
      <vt:lpstr>PowerPoint Presentation</vt:lpstr>
      <vt:lpstr>We have discussed about</vt:lpstr>
      <vt:lpstr>5. Roaming Environment</vt:lpstr>
      <vt:lpstr>PowerPoint Presentation</vt:lpstr>
      <vt:lpstr>PowerPoint Presentation</vt:lpstr>
      <vt:lpstr>PowerPoint Presentation</vt:lpstr>
      <vt:lpstr>We have discussed about</vt:lpstr>
      <vt:lpstr>6.Pervasive computing infrastructure</vt:lpstr>
      <vt:lpstr>PowerPoint Presentation</vt:lpstr>
      <vt:lpstr>PowerPoint Presentation</vt:lpstr>
      <vt:lpstr>PowerPoint Presentation</vt:lpstr>
      <vt:lpstr>We have discussed about</vt:lpstr>
      <vt:lpstr>7. 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Manasa</dc:creator>
  <cp:lastModifiedBy>Manasa</cp:lastModifiedBy>
  <cp:revision>11</cp:revision>
  <dcterms:created xsi:type="dcterms:W3CDTF">2025-02-21T11:23:22Z</dcterms:created>
  <dcterms:modified xsi:type="dcterms:W3CDTF">2025-02-23T09:30:16Z</dcterms:modified>
</cp:coreProperties>
</file>