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3" r:id="rId3"/>
    <p:sldId id="257" r:id="rId4"/>
    <p:sldId id="275" r:id="rId5"/>
    <p:sldId id="276" r:id="rId6"/>
    <p:sldId id="258" r:id="rId7"/>
    <p:sldId id="267" r:id="rId8"/>
    <p:sldId id="272" r:id="rId9"/>
    <p:sldId id="271" r:id="rId10"/>
    <p:sldId id="259" r:id="rId11"/>
    <p:sldId id="260" r:id="rId12"/>
    <p:sldId id="261" r:id="rId13"/>
    <p:sldId id="268" r:id="rId14"/>
    <p:sldId id="262" r:id="rId15"/>
    <p:sldId id="263" r:id="rId16"/>
    <p:sldId id="264" r:id="rId17"/>
    <p:sldId id="269" r:id="rId18"/>
    <p:sldId id="270" r:id="rId19"/>
    <p:sldId id="27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UNIT-IV </a:t>
            </a:r>
            <a:br>
              <a:rPr lang="en-GB" dirty="0" smtClean="0"/>
            </a:br>
            <a:r>
              <a:rPr lang="en-GB" dirty="0" smtClean="0"/>
              <a:t>PART-IV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dirty="0" smtClean="0"/>
          </a:p>
          <a:p>
            <a:pPr marL="0" indent="0" algn="ctr">
              <a:buNone/>
            </a:pPr>
            <a:r>
              <a:rPr lang="en-GB" b="1" dirty="0" err="1" smtClean="0"/>
              <a:t>COMPaS</a:t>
            </a:r>
            <a:r>
              <a:rPr lang="en-GB" b="1" dirty="0"/>
              <a:t>: A Pentium Pro PC-Based SMP </a:t>
            </a:r>
            <a:r>
              <a:rPr lang="en-GB" b="1" dirty="0" smtClean="0"/>
              <a:t>Cluster</a:t>
            </a:r>
            <a:endParaRPr lang="en-IN" b="1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smtClean="0"/>
              <a:t>By</a:t>
            </a:r>
            <a:endParaRPr lang="en-GB" dirty="0" smtClean="0"/>
          </a:p>
          <a:p>
            <a:pPr marL="0" indent="0" algn="ctr">
              <a:buNone/>
            </a:pPr>
            <a:r>
              <a:rPr lang="en-IN" b="1" dirty="0" err="1" smtClean="0"/>
              <a:t>Dr</a:t>
            </a:r>
            <a:r>
              <a:rPr lang="en-IN" b="1" dirty="0" err="1"/>
              <a:t>.</a:t>
            </a:r>
            <a:r>
              <a:rPr lang="en-IN" b="1" dirty="0"/>
              <a:t> K. </a:t>
            </a:r>
            <a:r>
              <a:rPr lang="en-IN" b="1" dirty="0" err="1"/>
              <a:t>Shahu</a:t>
            </a:r>
            <a:r>
              <a:rPr lang="en-IN" b="1" dirty="0"/>
              <a:t> </a:t>
            </a:r>
            <a:r>
              <a:rPr lang="en-IN" b="1" dirty="0" err="1" smtClean="0"/>
              <a:t>Chatrapati</a:t>
            </a:r>
            <a:endParaRPr lang="en-IN" dirty="0"/>
          </a:p>
          <a:p>
            <a:pPr marL="0" indent="0" algn="ctr">
              <a:buNone/>
            </a:pPr>
            <a:r>
              <a:rPr lang="en-GB" b="1" dirty="0" smtClean="0"/>
              <a:t>Professor </a:t>
            </a:r>
            <a:r>
              <a:rPr lang="en-GB" b="1" dirty="0"/>
              <a:t>&amp; </a:t>
            </a:r>
            <a:r>
              <a:rPr lang="en-GB" b="1" dirty="0" smtClean="0"/>
              <a:t>Co</a:t>
            </a:r>
            <a:r>
              <a:rPr lang="en-GB" b="1" dirty="0" smtClean="0"/>
              <a:t>ntroller </a:t>
            </a:r>
            <a:r>
              <a:rPr lang="en-GB" b="1" dirty="0"/>
              <a:t>of Examinations</a:t>
            </a:r>
            <a:endParaRPr lang="en-IN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101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latin typeface="+mn-lt"/>
              </a:rPr>
              <a:t>3.1 </a:t>
            </a:r>
            <a:r>
              <a:rPr dirty="0" smtClean="0">
                <a:latin typeface="+mn-lt"/>
              </a:rPr>
              <a:t>NICAM</a:t>
            </a:r>
            <a:r>
              <a:rPr dirty="0">
                <a:latin typeface="+mn-lt"/>
              </a:rPr>
              <a:t>: User-Level </a:t>
            </a:r>
            <a:r>
              <a:rPr>
                <a:latin typeface="+mn-lt"/>
              </a:rPr>
              <a:t>Communication </a:t>
            </a:r>
            <a:r>
              <a:rPr smtClean="0">
                <a:latin typeface="+mn-lt"/>
              </a:rPr>
              <a:t>Layer</a:t>
            </a:r>
            <a:r>
              <a:rPr lang="en-IN" dirty="0" smtClean="0">
                <a:latin typeface="+mn-lt"/>
              </a:rPr>
              <a:t>of </a:t>
            </a:r>
            <a:r>
              <a:rPr lang="en-IN" dirty="0" err="1" smtClean="0">
                <a:latin typeface="+mn-lt"/>
              </a:rPr>
              <a:t>Myrinet</a:t>
            </a:r>
            <a:r>
              <a:rPr lang="en-IN" dirty="0" smtClean="0">
                <a:latin typeface="+mn-lt"/>
              </a:rPr>
              <a:t> for SMP Cluster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Provides </a:t>
            </a:r>
            <a:r>
              <a:rPr dirty="0"/>
              <a:t>high-bandwidth, low-overhead memory transfers.</a:t>
            </a:r>
          </a:p>
          <a:p>
            <a:r>
              <a:rPr dirty="0" smtClean="0"/>
              <a:t>Uses </a:t>
            </a:r>
            <a:r>
              <a:rPr dirty="0"/>
              <a:t>remote memory operations instead of message passing.</a:t>
            </a:r>
          </a:p>
          <a:p>
            <a:r>
              <a:rPr dirty="0" smtClean="0"/>
              <a:t>Avoids </a:t>
            </a:r>
            <a:r>
              <a:rPr dirty="0"/>
              <a:t>mutual exclusion and memory bandwidth issues.</a:t>
            </a:r>
          </a:p>
          <a:p>
            <a:r>
              <a:rPr dirty="0" smtClean="0"/>
              <a:t>Implemented </a:t>
            </a:r>
            <a:r>
              <a:rPr dirty="0"/>
              <a:t>on </a:t>
            </a:r>
            <a:r>
              <a:rPr dirty="0" err="1"/>
              <a:t>Myrinet</a:t>
            </a:r>
            <a:r>
              <a:rPr dirty="0"/>
              <a:t> for efficient communication.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3.2 </a:t>
            </a:r>
            <a:r>
              <a:rPr dirty="0" smtClean="0"/>
              <a:t>NICAM </a:t>
            </a:r>
            <a:r>
              <a:rPr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Reduces </a:t>
            </a:r>
            <a:r>
              <a:rPr dirty="0"/>
              <a:t>processor involvement using NI (Network Interface).</a:t>
            </a:r>
          </a:p>
          <a:p>
            <a:r>
              <a:rPr dirty="0" smtClean="0"/>
              <a:t>Remote </a:t>
            </a:r>
            <a:r>
              <a:rPr dirty="0"/>
              <a:t>memory operations over message passing.</a:t>
            </a:r>
          </a:p>
          <a:p>
            <a:r>
              <a:rPr dirty="0" smtClean="0"/>
              <a:t>Uses </a:t>
            </a:r>
            <a:r>
              <a:rPr dirty="0"/>
              <a:t>synchronization primitives for efficiency.</a:t>
            </a:r>
          </a:p>
          <a:p>
            <a:r>
              <a:rPr dirty="0" smtClean="0"/>
              <a:t>Implements </a:t>
            </a:r>
            <a:r>
              <a:rPr dirty="0"/>
              <a:t>a user-level communication layer on </a:t>
            </a:r>
            <a:r>
              <a:rPr dirty="0" err="1"/>
              <a:t>Myrinet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3.3 </a:t>
            </a:r>
            <a:r>
              <a:rPr dirty="0" smtClean="0"/>
              <a:t>NICAM </a:t>
            </a:r>
            <a:r>
              <a:rPr dirty="0"/>
              <a:t>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Initialization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- </a:t>
            </a:r>
            <a:r>
              <a:rPr dirty="0" err="1"/>
              <a:t>nicam_init</a:t>
            </a:r>
            <a:r>
              <a:rPr dirty="0"/>
              <a:t>(), </a:t>
            </a:r>
            <a:r>
              <a:rPr dirty="0" err="1"/>
              <a:t>nicam_lock_memory</a:t>
            </a:r>
            <a:r>
              <a:rPr dirty="0"/>
              <a:t>()</a:t>
            </a:r>
          </a:p>
          <a:p>
            <a:r>
              <a:rPr dirty="0" smtClean="0"/>
              <a:t>Data </a:t>
            </a:r>
            <a:r>
              <a:rPr dirty="0"/>
              <a:t>Transfer:</a:t>
            </a:r>
          </a:p>
          <a:p>
            <a:pPr marL="0" indent="0">
              <a:buNone/>
            </a:pPr>
            <a:r>
              <a:rPr dirty="0" smtClean="0"/>
              <a:t>- </a:t>
            </a:r>
            <a:r>
              <a:rPr dirty="0" err="1"/>
              <a:t>nicam_bcopy</a:t>
            </a:r>
            <a:r>
              <a:rPr dirty="0"/>
              <a:t>(), </a:t>
            </a:r>
            <a:r>
              <a:rPr dirty="0" err="1"/>
              <a:t>nicam_sync</a:t>
            </a:r>
            <a:r>
              <a:rPr dirty="0"/>
              <a:t>()</a:t>
            </a:r>
          </a:p>
          <a:p>
            <a:r>
              <a:rPr dirty="0" smtClean="0"/>
              <a:t>Synchronization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smtClean="0"/>
              <a:t>- </a:t>
            </a:r>
            <a:r>
              <a:rPr dirty="0" err="1"/>
              <a:t>nicam_bcopy_notify</a:t>
            </a:r>
            <a:r>
              <a:rPr dirty="0"/>
              <a:t>(), </a:t>
            </a:r>
            <a:r>
              <a:rPr dirty="0" err="1"/>
              <a:t>nicam_set_counter</a:t>
            </a:r>
            <a:r>
              <a:rPr dirty="0"/>
              <a:t>()</a:t>
            </a:r>
          </a:p>
          <a:p>
            <a:r>
              <a:rPr dirty="0" smtClean="0"/>
              <a:t>Barrier </a:t>
            </a:r>
            <a:r>
              <a:rPr dirty="0"/>
              <a:t>&amp; Broadcast:</a:t>
            </a:r>
          </a:p>
          <a:p>
            <a:pPr marL="0" indent="0">
              <a:buNone/>
            </a:pPr>
            <a:r>
              <a:rPr dirty="0" smtClean="0"/>
              <a:t>- </a:t>
            </a:r>
            <a:r>
              <a:rPr dirty="0" err="1"/>
              <a:t>nicam_barrier</a:t>
            </a:r>
            <a:r>
              <a:rPr dirty="0"/>
              <a:t>(), </a:t>
            </a:r>
            <a:r>
              <a:rPr dirty="0" err="1"/>
              <a:t>nicam_bcast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Fig. </a:t>
            </a:r>
            <a:r>
              <a:rPr lang="en-IN" dirty="0"/>
              <a:t>Steps of the multi-stage barrier performed between NIs.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2-way join has a small queue to accommodate multiply issued barrier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7787" y="2961971"/>
            <a:ext cx="5077163" cy="261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681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3.4 </a:t>
            </a:r>
            <a:r>
              <a:rPr dirty="0" smtClean="0"/>
              <a:t>Remote </a:t>
            </a:r>
            <a:r>
              <a:rPr dirty="0"/>
              <a:t>Memory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Acts </a:t>
            </a:r>
            <a:r>
              <a:rPr dirty="0"/>
              <a:t>like a remote read operation.</a:t>
            </a:r>
          </a:p>
          <a:p>
            <a:r>
              <a:rPr dirty="0" smtClean="0"/>
              <a:t>Uses </a:t>
            </a:r>
            <a:r>
              <a:rPr dirty="0"/>
              <a:t>Active Messages to forward requests.</a:t>
            </a:r>
          </a:p>
          <a:p>
            <a:r>
              <a:rPr dirty="0" err="1" smtClean="0"/>
              <a:t>nicam_sync</a:t>
            </a:r>
            <a:r>
              <a:rPr dirty="0" smtClean="0"/>
              <a:t> </a:t>
            </a:r>
            <a:r>
              <a:rPr dirty="0"/>
              <a:t>ensures completion of copies.</a:t>
            </a:r>
          </a:p>
          <a:p>
            <a:r>
              <a:rPr dirty="0" smtClean="0"/>
              <a:t>NICAM </a:t>
            </a:r>
            <a:r>
              <a:rPr dirty="0"/>
              <a:t>minimizes data transfer corruption risks.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3.5 </a:t>
            </a:r>
            <a:r>
              <a:rPr dirty="0" smtClean="0"/>
              <a:t>NICAM </a:t>
            </a:r>
            <a:r>
              <a:rPr dirty="0"/>
              <a:t>Barrier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Uses </a:t>
            </a:r>
            <a:r>
              <a:rPr dirty="0"/>
              <a:t>multi-stage Log(P) step algorithm.</a:t>
            </a:r>
          </a:p>
          <a:p>
            <a:r>
              <a:rPr dirty="0" smtClean="0"/>
              <a:t>Avoids </a:t>
            </a:r>
            <a:r>
              <a:rPr dirty="0"/>
              <a:t>host processor polling.</a:t>
            </a:r>
          </a:p>
          <a:p>
            <a:r>
              <a:rPr dirty="0" smtClean="0"/>
              <a:t>Implements </a:t>
            </a:r>
            <a:r>
              <a:rPr dirty="0"/>
              <a:t>relaxed barriers for concurrency.</a:t>
            </a:r>
          </a:p>
          <a:p>
            <a:r>
              <a:rPr dirty="0" smtClean="0"/>
              <a:t>Operates </a:t>
            </a:r>
            <a:r>
              <a:rPr dirty="0"/>
              <a:t>entirely on the NI for efficiency.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3.6 </a:t>
            </a:r>
            <a:r>
              <a:rPr dirty="0" smtClean="0"/>
              <a:t>Performance </a:t>
            </a:r>
            <a:r>
              <a:rPr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Bandwidth</a:t>
            </a:r>
            <a:r>
              <a:rPr dirty="0"/>
              <a:t>: ~105MB/s for 64K byte transfers.</a:t>
            </a:r>
          </a:p>
          <a:p>
            <a:r>
              <a:rPr dirty="0" smtClean="0"/>
              <a:t>Latency</a:t>
            </a:r>
            <a:r>
              <a:rPr dirty="0"/>
              <a:t>: ~20.7µsec for small messages.</a:t>
            </a:r>
          </a:p>
          <a:p>
            <a:r>
              <a:rPr dirty="0" smtClean="0"/>
              <a:t>NICAM </a:t>
            </a:r>
            <a:r>
              <a:rPr dirty="0"/>
              <a:t>is more efficient as node count increases.</a:t>
            </a:r>
          </a:p>
          <a:p>
            <a:r>
              <a:rPr dirty="0" smtClean="0"/>
              <a:t>Call </a:t>
            </a:r>
            <a:r>
              <a:rPr dirty="0"/>
              <a:t>overhead of </a:t>
            </a:r>
            <a:r>
              <a:rPr dirty="0" err="1"/>
              <a:t>nicam_bcopy</a:t>
            </a:r>
            <a:r>
              <a:rPr dirty="0"/>
              <a:t> is ~5.7µsec.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Fig. </a:t>
            </a:r>
            <a:r>
              <a:rPr lang="en-IN" dirty="0" smtClean="0"/>
              <a:t>Bandwidth </a:t>
            </a:r>
            <a:r>
              <a:rPr lang="en-IN" dirty="0"/>
              <a:t>(throughput) of NICAM.</a:t>
            </a:r>
            <a:br>
              <a:rPr lang="en-IN" dirty="0"/>
            </a:br>
            <a:endParaRPr lang="en-IN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8485" y="1796239"/>
            <a:ext cx="7033098" cy="384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23453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Fig. </a:t>
            </a:r>
            <a:r>
              <a:rPr lang="en-IN" dirty="0" smtClean="0"/>
              <a:t>Latency </a:t>
            </a:r>
            <a:r>
              <a:rPr lang="en-IN" dirty="0"/>
              <a:t>of NICAM.</a:t>
            </a:r>
          </a:p>
        </p:txBody>
      </p:sp>
      <p:pic>
        <p:nvPicPr>
          <p:cNvPr id="614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4323" y="1619554"/>
            <a:ext cx="6546715" cy="4217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4755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926"/>
            <a:ext cx="8229600" cy="531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We have discussed about</a:t>
            </a:r>
          </a:p>
          <a:p>
            <a:r>
              <a:rPr lang="en-GB" dirty="0" smtClean="0"/>
              <a:t>NICAM</a:t>
            </a:r>
            <a:endParaRPr lang="en-GB" dirty="0"/>
          </a:p>
          <a:p>
            <a:r>
              <a:rPr lang="en-GB" dirty="0" smtClean="0"/>
              <a:t>NICAM</a:t>
            </a:r>
            <a:r>
              <a:rPr lang="en-GB" dirty="0"/>
              <a:t>: User-Level Communication Layer</a:t>
            </a:r>
          </a:p>
          <a:p>
            <a:r>
              <a:rPr lang="en-GB" dirty="0" smtClean="0"/>
              <a:t>NICAM </a:t>
            </a:r>
            <a:r>
              <a:rPr lang="en-GB" dirty="0"/>
              <a:t>Design</a:t>
            </a:r>
          </a:p>
          <a:p>
            <a:r>
              <a:rPr lang="en-GB" dirty="0" smtClean="0"/>
              <a:t>NICAM </a:t>
            </a:r>
            <a:r>
              <a:rPr lang="en-GB" dirty="0"/>
              <a:t>Primitives</a:t>
            </a:r>
          </a:p>
          <a:p>
            <a:r>
              <a:rPr lang="en-GB" dirty="0" smtClean="0"/>
              <a:t>Remote </a:t>
            </a:r>
            <a:r>
              <a:rPr lang="en-GB" dirty="0"/>
              <a:t>Memory Operations</a:t>
            </a:r>
          </a:p>
          <a:p>
            <a:r>
              <a:rPr lang="en-GB" dirty="0" smtClean="0"/>
              <a:t>NICAM </a:t>
            </a:r>
            <a:r>
              <a:rPr lang="en-GB" dirty="0"/>
              <a:t>Barrier Mechanism</a:t>
            </a:r>
          </a:p>
          <a:p>
            <a:r>
              <a:rPr lang="en-GB" dirty="0" smtClean="0"/>
              <a:t>Performance </a:t>
            </a:r>
            <a:r>
              <a:rPr lang="en-GB" dirty="0"/>
              <a:t>Analysis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222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1. </a:t>
            </a:r>
            <a:r>
              <a:rPr lang="en-GB" dirty="0" smtClean="0"/>
              <a:t>Introduction</a:t>
            </a:r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/>
              <a:t>Configuration of </a:t>
            </a:r>
            <a:r>
              <a:rPr lang="en-GB" dirty="0" err="1" smtClean="0"/>
              <a:t>COMPaS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3. NICAM</a:t>
            </a:r>
          </a:p>
          <a:p>
            <a:pPr marL="0" indent="0">
              <a:buNone/>
            </a:pPr>
            <a:r>
              <a:rPr lang="en-GB" dirty="0" smtClean="0"/>
              <a:t>	3.1 </a:t>
            </a:r>
            <a:r>
              <a:rPr lang="en-GB" dirty="0"/>
              <a:t>NICAM: User-Level Communication </a:t>
            </a:r>
            <a:r>
              <a:rPr lang="en-GB" dirty="0" smtClean="0"/>
              <a:t>Layer</a:t>
            </a:r>
          </a:p>
          <a:p>
            <a:pPr marL="0" indent="0">
              <a:buNone/>
            </a:pPr>
            <a:r>
              <a:rPr lang="en-GB" dirty="0" smtClean="0"/>
              <a:t>	3.2 </a:t>
            </a:r>
            <a:r>
              <a:rPr lang="en-GB" dirty="0"/>
              <a:t>NICAM </a:t>
            </a:r>
            <a:r>
              <a:rPr lang="en-GB" dirty="0" smtClean="0"/>
              <a:t>Design</a:t>
            </a:r>
          </a:p>
          <a:p>
            <a:pPr marL="0" indent="0">
              <a:buNone/>
            </a:pPr>
            <a:r>
              <a:rPr lang="en-GB" dirty="0" smtClean="0"/>
              <a:t>	3.3 </a:t>
            </a:r>
            <a:r>
              <a:rPr lang="en-GB" dirty="0"/>
              <a:t>NICAM </a:t>
            </a:r>
            <a:r>
              <a:rPr lang="en-GB" dirty="0" smtClean="0"/>
              <a:t>Primitives</a:t>
            </a:r>
          </a:p>
          <a:p>
            <a:pPr marL="0" indent="0">
              <a:buNone/>
            </a:pPr>
            <a:r>
              <a:rPr lang="en-GB" dirty="0" smtClean="0"/>
              <a:t>	3.4 </a:t>
            </a:r>
            <a:r>
              <a:rPr lang="en-GB" dirty="0"/>
              <a:t>Remote Memory </a:t>
            </a:r>
            <a:r>
              <a:rPr lang="en-GB" dirty="0" smtClean="0"/>
              <a:t>Operations</a:t>
            </a:r>
          </a:p>
          <a:p>
            <a:pPr marL="0" indent="0">
              <a:buNone/>
            </a:pPr>
            <a:r>
              <a:rPr lang="en-GB" dirty="0" smtClean="0"/>
              <a:t>	3.5 </a:t>
            </a:r>
            <a:r>
              <a:rPr lang="en-GB" dirty="0"/>
              <a:t>NICAM Barrier </a:t>
            </a:r>
            <a:r>
              <a:rPr lang="en-GB" dirty="0" smtClean="0"/>
              <a:t>Mechanism</a:t>
            </a:r>
          </a:p>
          <a:p>
            <a:pPr marL="0" indent="0">
              <a:buNone/>
            </a:pPr>
            <a:r>
              <a:rPr lang="en-GB" dirty="0" smtClean="0"/>
              <a:t>	3.6 </a:t>
            </a:r>
            <a:r>
              <a:rPr lang="en-GB" dirty="0"/>
              <a:t>Performance Analysis</a:t>
            </a:r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81830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COMPaS</a:t>
            </a:r>
            <a:r>
              <a:rPr dirty="0" smtClean="0"/>
              <a:t> </a:t>
            </a:r>
            <a:r>
              <a:rPr dirty="0"/>
              <a:t>utilizes SMP clusters for parallel computing.</a:t>
            </a:r>
          </a:p>
          <a:p>
            <a:r>
              <a:rPr dirty="0" smtClean="0"/>
              <a:t>NICAM </a:t>
            </a:r>
            <a:r>
              <a:rPr dirty="0"/>
              <a:t>enhances communication with remote memory transfers.</a:t>
            </a:r>
          </a:p>
          <a:p>
            <a:r>
              <a:rPr dirty="0" smtClean="0"/>
              <a:t>Uses </a:t>
            </a:r>
            <a:r>
              <a:rPr dirty="0" err="1"/>
              <a:t>Myrinet</a:t>
            </a:r>
            <a:r>
              <a:rPr dirty="0"/>
              <a:t> and Active Messages for efficiency.</a:t>
            </a:r>
          </a:p>
          <a:p>
            <a:r>
              <a:rPr dirty="0" smtClean="0"/>
              <a:t>Provides </a:t>
            </a:r>
            <a:r>
              <a:rPr dirty="0"/>
              <a:t>scalable and high-performance clustering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SMPs</a:t>
            </a:r>
            <a:r>
              <a:rPr lang="en-GB" dirty="0" smtClean="0"/>
              <a:t>(symmetric </a:t>
            </a:r>
            <a:r>
              <a:rPr lang="en-GB" dirty="0" smtClean="0"/>
              <a:t>multiprocessor)</a:t>
            </a:r>
            <a:r>
              <a:rPr smtClean="0"/>
              <a:t> </a:t>
            </a:r>
            <a:r>
              <a:rPr dirty="0"/>
              <a:t>are used for high-performance parallel computing.</a:t>
            </a:r>
          </a:p>
          <a:p>
            <a:r>
              <a:rPr dirty="0" smtClean="0"/>
              <a:t>Provide </a:t>
            </a:r>
            <a:r>
              <a:rPr dirty="0"/>
              <a:t>shared memory for inter-processor communication.</a:t>
            </a:r>
          </a:p>
          <a:p>
            <a:r>
              <a:rPr dirty="0" smtClean="0"/>
              <a:t>Higher </a:t>
            </a:r>
            <a:r>
              <a:rPr dirty="0"/>
              <a:t>bandwidth compared to network communication.</a:t>
            </a:r>
          </a:p>
          <a:p>
            <a:r>
              <a:rPr dirty="0" err="1" smtClean="0"/>
              <a:t>COMPaS</a:t>
            </a:r>
            <a:r>
              <a:rPr dirty="0"/>
              <a:t>: A cluster of SMPs built using Pentium Pro PCs.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926"/>
            <a:ext cx="8229600" cy="5310237"/>
          </a:xfrm>
        </p:spPr>
        <p:txBody>
          <a:bodyPr>
            <a:normAutofit/>
          </a:bodyPr>
          <a:lstStyle/>
          <a:p>
            <a:pPr algn="just" fontAlgn="ctr"/>
            <a:r>
              <a:rPr lang="en-GB" dirty="0" err="1" smtClean="0"/>
              <a:t>COMPaS</a:t>
            </a:r>
            <a:r>
              <a:rPr lang="en-GB" dirty="0" smtClean="0"/>
              <a:t> stands for Cluster Of Multi-Processor Systems. </a:t>
            </a:r>
            <a:endParaRPr lang="en-GB" dirty="0" smtClean="0"/>
          </a:p>
          <a:p>
            <a:pPr algn="just" fontAlgn="ctr"/>
            <a:r>
              <a:rPr lang="en-GB" dirty="0" smtClean="0"/>
              <a:t>It </a:t>
            </a:r>
            <a:r>
              <a:rPr lang="en-GB" dirty="0" smtClean="0"/>
              <a:t>is a cluster of eight nodes, each of which is a quad-processor Pentium Pro PC. </a:t>
            </a:r>
          </a:p>
          <a:p>
            <a:pPr algn="just" fontAlgn="ctr"/>
            <a:r>
              <a:rPr lang="en-GB" dirty="0" err="1" smtClean="0"/>
              <a:t>COMPaS</a:t>
            </a:r>
            <a:r>
              <a:rPr lang="en-GB" dirty="0" smtClean="0"/>
              <a:t> </a:t>
            </a:r>
            <a:r>
              <a:rPr lang="en-GB" dirty="0" smtClean="0"/>
              <a:t>is a PC-based SMP cluster. </a:t>
            </a:r>
          </a:p>
          <a:p>
            <a:pPr algn="just" fontAlgn="ctr"/>
            <a:r>
              <a:rPr lang="en-GB" dirty="0" smtClean="0"/>
              <a:t>The </a:t>
            </a:r>
            <a:r>
              <a:rPr lang="en-GB" dirty="0" smtClean="0"/>
              <a:t>Pentium Pro is a microprocessor developed by Intel in 1995. It was the sixth-generation x86 microprocessor.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5926"/>
            <a:ext cx="8229600" cy="5310237"/>
          </a:xfrm>
        </p:spPr>
        <p:txBody>
          <a:bodyPr>
            <a:normAutofit lnSpcReduction="10000"/>
          </a:bodyPr>
          <a:lstStyle/>
          <a:p>
            <a:pPr algn="just" fontAlgn="ctr"/>
            <a:r>
              <a:rPr lang="en-GB" dirty="0" smtClean="0"/>
              <a:t>Clusters of SMP PCs are considered the supercomputers of tomorrow because they are comparable to the performance of massively parallel processors. </a:t>
            </a:r>
          </a:p>
          <a:p>
            <a:pPr algn="just" fontAlgn="ctr"/>
            <a:r>
              <a:rPr lang="en-GB" dirty="0" smtClean="0"/>
              <a:t>Clusters of PCs with commodity networking are attractive platforms for high-end scientific computing. </a:t>
            </a:r>
          </a:p>
          <a:p>
            <a:pPr algn="just"/>
            <a:r>
              <a:rPr lang="en-GB" dirty="0" smtClean="0"/>
              <a:t>The </a:t>
            </a:r>
            <a:r>
              <a:rPr lang="en-GB" dirty="0" err="1" smtClean="0"/>
              <a:t>COMPaS</a:t>
            </a:r>
            <a:r>
              <a:rPr lang="en-GB" dirty="0" smtClean="0"/>
              <a:t> cluster has a remote memory based user-level communication layer that provides low-overhead and high bandwidth using </a:t>
            </a:r>
            <a:r>
              <a:rPr lang="en-GB" dirty="0" err="1" smtClean="0"/>
              <a:t>Myrinet</a:t>
            </a:r>
            <a:r>
              <a:rPr lang="en-GB" dirty="0" smtClean="0"/>
              <a:t>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dirty="0" smtClean="0"/>
              <a:t>Configuration </a:t>
            </a:r>
            <a:r>
              <a:rPr dirty="0"/>
              <a:t>of </a:t>
            </a:r>
            <a:r>
              <a:rPr dirty="0" err="1"/>
              <a:t>COMPaS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dirty="0" smtClean="0"/>
              <a:t>Consists </a:t>
            </a:r>
            <a:r>
              <a:rPr dirty="0"/>
              <a:t>of 8 quad-processor Pentium Pro PC servers.</a:t>
            </a:r>
          </a:p>
          <a:p>
            <a:r>
              <a:rPr dirty="0" smtClean="0"/>
              <a:t>Toshiba </a:t>
            </a:r>
            <a:r>
              <a:rPr dirty="0"/>
              <a:t>GS700 with 450GX chip-set.</a:t>
            </a:r>
          </a:p>
          <a:p>
            <a:r>
              <a:rPr dirty="0" smtClean="0"/>
              <a:t>Connected </a:t>
            </a:r>
            <a:r>
              <a:rPr dirty="0"/>
              <a:t>by </a:t>
            </a:r>
            <a:r>
              <a:rPr dirty="0" err="1"/>
              <a:t>Myrinet</a:t>
            </a:r>
            <a:r>
              <a:rPr dirty="0"/>
              <a:t> and 100Base-T Ethernet.</a:t>
            </a:r>
          </a:p>
          <a:p>
            <a:r>
              <a:rPr dirty="0" smtClean="0"/>
              <a:t>Operating </a:t>
            </a:r>
            <a:r>
              <a:rPr dirty="0"/>
              <a:t>system: Solaris with MPICH for communication.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Fig. Configuration </a:t>
            </a:r>
            <a:r>
              <a:rPr lang="en-IN" dirty="0"/>
              <a:t>of </a:t>
            </a:r>
            <a:r>
              <a:rPr lang="en-IN" dirty="0" err="1"/>
              <a:t>COMPaS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8633" y="1642720"/>
            <a:ext cx="6957758" cy="437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3710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532"/>
            <a:ext cx="8229600" cy="4525963"/>
          </a:xfrm>
        </p:spPr>
        <p:txBody>
          <a:bodyPr/>
          <a:lstStyle/>
          <a:p>
            <a:r>
              <a:rPr lang="en-GB" dirty="0" smtClean="0"/>
              <a:t>We have discussed about</a:t>
            </a:r>
          </a:p>
          <a:p>
            <a:pPr marL="0" indent="0">
              <a:buNone/>
            </a:pPr>
            <a:r>
              <a:rPr lang="en-GB" dirty="0"/>
              <a:t>1. </a:t>
            </a:r>
            <a:r>
              <a:rPr lang="en-GB" dirty="0" smtClean="0"/>
              <a:t>Introduction to SMPs</a:t>
            </a:r>
          </a:p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dirty="0"/>
              <a:t>. Configuration of </a:t>
            </a:r>
            <a:r>
              <a:rPr lang="en-GB" dirty="0" err="1"/>
              <a:t>COMPaS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806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3. NICAM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NICAM(Network </a:t>
            </a:r>
            <a:r>
              <a:rPr lang="en-IN" dirty="0"/>
              <a:t>Interface Communication layer using Active </a:t>
            </a:r>
            <a:r>
              <a:rPr lang="en-IN" dirty="0" smtClean="0"/>
              <a:t>Messages). </a:t>
            </a:r>
            <a:endParaRPr lang="en-IN" dirty="0" smtClean="0"/>
          </a:p>
          <a:p>
            <a:r>
              <a:rPr lang="en-IN" dirty="0" smtClean="0"/>
              <a:t>NICAM </a:t>
            </a:r>
            <a:r>
              <a:rPr lang="en-IN" dirty="0"/>
              <a:t>provides considerably higher performance than MPICH on 100Base-T Ethernet. </a:t>
            </a:r>
          </a:p>
        </p:txBody>
      </p:sp>
    </p:spTree>
    <p:extLst>
      <p:ext uri="{BB962C8B-B14F-4D97-AF65-F5344CB8AC3E}">
        <p14:creationId xmlns:p14="http://schemas.microsoft.com/office/powerpoint/2010/main" xmlns="" val="53901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459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UNIT-IV  PART-IV</vt:lpstr>
      <vt:lpstr>Contents</vt:lpstr>
      <vt:lpstr>1. Introduction</vt:lpstr>
      <vt:lpstr>Slide 4</vt:lpstr>
      <vt:lpstr>Slide 5</vt:lpstr>
      <vt:lpstr>2. Configuration of COMPaS</vt:lpstr>
      <vt:lpstr>Fig. Configuration of COMPaS</vt:lpstr>
      <vt:lpstr>Slide 8</vt:lpstr>
      <vt:lpstr> 3. NICAM</vt:lpstr>
      <vt:lpstr> 3.1 NICAM: User-Level Communication Layerof Myrinet for SMP Cluster </vt:lpstr>
      <vt:lpstr>3.2 NICAM Design</vt:lpstr>
      <vt:lpstr>3.3 NICAM Primitives</vt:lpstr>
      <vt:lpstr>Fig. Steps of the multi-stage barrier performed between NIs. </vt:lpstr>
      <vt:lpstr>3.4 Remote Memory Operations</vt:lpstr>
      <vt:lpstr>3.5 NICAM Barrier Mechanism</vt:lpstr>
      <vt:lpstr>3.6 Performance Analysis</vt:lpstr>
      <vt:lpstr> Fig. Bandwidth (throughput) of NICAM. </vt:lpstr>
      <vt:lpstr>Fig. Latency of NICAM.</vt:lpstr>
      <vt:lpstr>Slide 19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  PART-IV</dc:title>
  <dc:subject/>
  <dc:creator>Manasa</dc:creator>
  <cp:keywords/>
  <dc:description>generated using python-pptx</dc:description>
  <cp:lastModifiedBy>CVR</cp:lastModifiedBy>
  <cp:revision>9</cp:revision>
  <dcterms:created xsi:type="dcterms:W3CDTF">2013-01-27T09:14:16Z</dcterms:created>
  <dcterms:modified xsi:type="dcterms:W3CDTF">2025-02-19T04:39:59Z</dcterms:modified>
  <cp:category/>
</cp:coreProperties>
</file>