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77" r:id="rId7"/>
    <p:sldId id="264" r:id="rId8"/>
    <p:sldId id="278" r:id="rId9"/>
    <p:sldId id="266" r:id="rId10"/>
    <p:sldId id="268" r:id="rId11"/>
    <p:sldId id="279" r:id="rId12"/>
    <p:sldId id="270" r:id="rId13"/>
    <p:sldId id="280" r:id="rId14"/>
    <p:sldId id="272" r:id="rId15"/>
    <p:sldId id="274" r:id="rId16"/>
    <p:sldId id="276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4000"/>
            <a:ext cx="7772400" cy="4815123"/>
          </a:xfrm>
        </p:spPr>
        <p:txBody>
          <a:bodyPr>
            <a:normAutofit fontScale="90000"/>
          </a:bodyPr>
          <a:lstStyle/>
          <a:p>
            <a:r>
              <a:rPr dirty="0" smtClean="0"/>
              <a:t>UNIT</a:t>
            </a:r>
            <a:r>
              <a:rPr lang="en-GB" dirty="0" smtClean="0"/>
              <a:t> </a:t>
            </a:r>
            <a:r>
              <a:rPr dirty="0" smtClean="0"/>
              <a:t>IV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dirty="0" smtClean="0"/>
              <a:t>PART</a:t>
            </a:r>
            <a:r>
              <a:rPr lang="en-GB" dirty="0" smtClean="0"/>
              <a:t> </a:t>
            </a:r>
            <a:r>
              <a:rPr dirty="0" smtClean="0"/>
              <a:t>III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by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err="1"/>
              <a:t>Dr.</a:t>
            </a:r>
            <a:r>
              <a:rPr lang="en-GB" b="1" dirty="0"/>
              <a:t> K. </a:t>
            </a:r>
            <a:r>
              <a:rPr lang="en-GB" b="1" dirty="0" err="1"/>
              <a:t>Shahu</a:t>
            </a:r>
            <a:r>
              <a:rPr lang="en-GB" b="1" dirty="0"/>
              <a:t> </a:t>
            </a:r>
            <a:r>
              <a:rPr lang="en-GB" b="1" dirty="0" err="1"/>
              <a:t>Chatrapati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Professor &amp; Addl. Controller of Examinations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3.3.2 Case Study: Condor and </a:t>
            </a:r>
            <a:r>
              <a:rPr lang="en-GB" dirty="0" err="1" smtClean="0"/>
              <a:t>WoDi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dirty="0" smtClean="0"/>
              <a:t>Condor  </a:t>
            </a:r>
            <a:r>
              <a:rPr dirty="0"/>
              <a:t>Batch Job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 </a:t>
            </a:r>
            <a:r>
              <a:rPr dirty="0"/>
              <a:t>Uses idle workstations for batch processing.</a:t>
            </a:r>
          </a:p>
          <a:p>
            <a:r>
              <a:rPr dirty="0"/>
              <a:t>Features:</a:t>
            </a:r>
          </a:p>
          <a:p>
            <a:r>
              <a:rPr dirty="0" smtClean="0"/>
              <a:t> </a:t>
            </a:r>
            <a:r>
              <a:rPr dirty="0"/>
              <a:t>Suspends and resumes jobs based on workstation availability.</a:t>
            </a:r>
          </a:p>
          <a:p>
            <a:r>
              <a:rPr dirty="0" smtClean="0"/>
              <a:t> </a:t>
            </a:r>
            <a:r>
              <a:rPr dirty="0" err="1"/>
              <a:t>Checkpointing</a:t>
            </a:r>
            <a:r>
              <a:rPr dirty="0"/>
              <a:t> to recover jobs from last state.</a:t>
            </a:r>
          </a:p>
          <a:p>
            <a:r>
              <a:rPr dirty="0" smtClean="0"/>
              <a:t> </a:t>
            </a:r>
            <a:r>
              <a:rPr dirty="0"/>
              <a:t>Integrated with CARMI for resource request handling.</a:t>
            </a:r>
          </a:p>
          <a:p>
            <a:r>
              <a:rPr dirty="0" err="1"/>
              <a:t>WoDi</a:t>
            </a:r>
            <a:r>
              <a:rPr dirty="0"/>
              <a:t> (Work Distributor) ensures tasks execute exactly once, even if failures occur.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" y="865762"/>
            <a:ext cx="8025319" cy="466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77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IN" dirty="0"/>
              <a:t>3.4 </a:t>
            </a:r>
            <a:r>
              <a:rPr lang="en-IN" dirty="0" smtClean="0"/>
              <a:t>Communication Based </a:t>
            </a:r>
            <a:r>
              <a:rPr lang="en-IN" dirty="0" err="1" smtClean="0"/>
              <a:t>Coscheduling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3.4.1 </a:t>
            </a:r>
            <a:r>
              <a:rPr dirty="0" err="1" smtClean="0"/>
              <a:t>DemandBased</a:t>
            </a:r>
            <a:r>
              <a:rPr dirty="0" smtClean="0"/>
              <a:t> </a:t>
            </a:r>
            <a:r>
              <a:rPr dirty="0" err="1"/>
              <a:t>Coscheduling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   </a:t>
            </a:r>
          </a:p>
          <a:p>
            <a:r>
              <a:rPr dirty="0" smtClean="0"/>
              <a:t>Dynamically </a:t>
            </a:r>
            <a:r>
              <a:rPr dirty="0"/>
              <a:t>schedules processes based on communication patterns.</a:t>
            </a:r>
          </a:p>
          <a:p>
            <a:r>
              <a:rPr dirty="0" smtClean="0"/>
              <a:t> </a:t>
            </a:r>
            <a:r>
              <a:rPr dirty="0"/>
              <a:t>Raises priority of processes receiving messages.</a:t>
            </a:r>
          </a:p>
          <a:p>
            <a:pPr marL="0" indent="0">
              <a:buNone/>
            </a:pPr>
            <a:r>
              <a:rPr dirty="0"/>
              <a:t>Challenges:</a:t>
            </a:r>
          </a:p>
          <a:p>
            <a:r>
              <a:rPr dirty="0" smtClean="0"/>
              <a:t> </a:t>
            </a:r>
            <a:r>
              <a:rPr dirty="0"/>
              <a:t>Preventing unfair artificial priority boosting.</a:t>
            </a:r>
          </a:p>
          <a:p>
            <a:r>
              <a:rPr dirty="0" smtClean="0"/>
              <a:t> </a:t>
            </a:r>
            <a:r>
              <a:rPr dirty="0"/>
              <a:t>Resolving scheduling conflicts between parallel jobs.</a:t>
            </a:r>
          </a:p>
          <a:p>
            <a:r>
              <a:rPr dirty="0"/>
              <a:t>Solution:</a:t>
            </a:r>
          </a:p>
          <a:p>
            <a:r>
              <a:rPr dirty="0" smtClean="0"/>
              <a:t> </a:t>
            </a:r>
            <a:r>
              <a:rPr dirty="0"/>
              <a:t>Epoch numbers track spontaneous vs. </a:t>
            </a:r>
            <a:r>
              <a:rPr dirty="0" smtClean="0"/>
              <a:t>message</a:t>
            </a:r>
            <a:r>
              <a:rPr lang="en-GB" dirty="0" smtClean="0"/>
              <a:t> </a:t>
            </a:r>
            <a:r>
              <a:rPr dirty="0" smtClean="0"/>
              <a:t>induced </a:t>
            </a:r>
            <a:r>
              <a:rPr dirty="0"/>
              <a:t>context switches.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57" y="1410511"/>
            <a:ext cx="6883535" cy="342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16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3.4.2 Implicit </a:t>
            </a:r>
            <a:r>
              <a:rPr lang="en-IN" dirty="0" err="1" smtClean="0"/>
              <a:t>Coscheduling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Implicit </a:t>
            </a:r>
            <a:r>
              <a:rPr dirty="0" err="1"/>
              <a:t>Coscheduling</a:t>
            </a:r>
            <a:r>
              <a:rPr dirty="0"/>
              <a:t>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Uses </a:t>
            </a:r>
            <a:r>
              <a:rPr dirty="0" smtClean="0"/>
              <a:t>system</a:t>
            </a:r>
            <a:r>
              <a:rPr lang="en-GB" dirty="0" smtClean="0"/>
              <a:t> </a:t>
            </a:r>
            <a:r>
              <a:rPr dirty="0" smtClean="0"/>
              <a:t>level </a:t>
            </a:r>
            <a:r>
              <a:rPr dirty="0"/>
              <a:t>priorities instead of explicit scheduling.</a:t>
            </a:r>
          </a:p>
          <a:p>
            <a:r>
              <a:rPr dirty="0" smtClean="0"/>
              <a:t> Communication</a:t>
            </a:r>
            <a:r>
              <a:rPr lang="en-GB" dirty="0" smtClean="0"/>
              <a:t> </a:t>
            </a:r>
            <a:r>
              <a:rPr dirty="0" smtClean="0"/>
              <a:t>based </a:t>
            </a:r>
            <a:r>
              <a:rPr dirty="0"/>
              <a:t>priority boosting.</a:t>
            </a:r>
          </a:p>
          <a:p>
            <a:r>
              <a:rPr dirty="0" smtClean="0"/>
              <a:t> </a:t>
            </a:r>
            <a:r>
              <a:rPr dirty="0"/>
              <a:t>Ensures smooth </a:t>
            </a:r>
            <a:r>
              <a:rPr dirty="0" err="1"/>
              <a:t>coscheduling</a:t>
            </a:r>
            <a:r>
              <a:rPr dirty="0"/>
              <a:t> without manual intervention.</a:t>
            </a:r>
          </a:p>
          <a:p>
            <a:pPr marL="0" indent="0">
              <a:buNone/>
            </a:pPr>
            <a:r>
              <a:rPr dirty="0" smtClean="0"/>
              <a:t>Spin</a:t>
            </a:r>
            <a:r>
              <a:rPr lang="en-GB" dirty="0" smtClean="0"/>
              <a:t> </a:t>
            </a:r>
            <a:r>
              <a:rPr dirty="0" smtClean="0"/>
              <a:t>Blocking</a:t>
            </a:r>
            <a:r>
              <a:rPr dirty="0"/>
              <a:t>:</a:t>
            </a:r>
          </a:p>
          <a:p>
            <a:r>
              <a:rPr dirty="0" smtClean="0"/>
              <a:t> </a:t>
            </a:r>
            <a:r>
              <a:rPr dirty="0"/>
              <a:t>Reduces delays by combining short active waiting with blocking transitions.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3.5 Batch </a:t>
            </a:r>
            <a:r>
              <a:rPr lang="en-IN" dirty="0" smtClean="0"/>
              <a:t>Scheduling</a:t>
            </a:r>
            <a:br>
              <a:rPr lang="en-IN" dirty="0" smtClean="0"/>
            </a:br>
            <a:r>
              <a:rPr lang="en-IN" dirty="0" smtClean="0"/>
              <a:t>3.5.1 </a:t>
            </a:r>
            <a:r>
              <a:rPr dirty="0" smtClean="0"/>
              <a:t>Admission </a:t>
            </a:r>
            <a:r>
              <a:rPr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smtClean="0"/>
              <a:t> </a:t>
            </a:r>
            <a:r>
              <a:rPr dirty="0"/>
              <a:t>HPC jobs demand high resources, impacting interactive users.</a:t>
            </a:r>
          </a:p>
          <a:p>
            <a:r>
              <a:rPr dirty="0"/>
              <a:t>Batch Scheduling Systems:</a:t>
            </a:r>
          </a:p>
          <a:p>
            <a:r>
              <a:rPr dirty="0" smtClean="0"/>
              <a:t> </a:t>
            </a:r>
            <a:r>
              <a:rPr dirty="0"/>
              <a:t>DQS (Distributed </a:t>
            </a:r>
            <a:r>
              <a:rPr dirty="0" err="1"/>
              <a:t>Queueing</a:t>
            </a:r>
            <a:r>
              <a:rPr dirty="0"/>
              <a:t> System)</a:t>
            </a:r>
          </a:p>
          <a:p>
            <a:r>
              <a:rPr dirty="0" smtClean="0"/>
              <a:t> </a:t>
            </a:r>
            <a:r>
              <a:rPr dirty="0"/>
              <a:t>PBS (Portable Batch System)</a:t>
            </a:r>
          </a:p>
          <a:p>
            <a:r>
              <a:rPr dirty="0" smtClean="0"/>
              <a:t> </a:t>
            </a:r>
            <a:r>
              <a:rPr dirty="0"/>
              <a:t>Jobs are queued and scheduled based on runtime and memory needs.</a:t>
            </a:r>
          </a:p>
          <a:p>
            <a:r>
              <a:rPr dirty="0"/>
              <a:t>Workstation Selection:</a:t>
            </a:r>
          </a:p>
          <a:p>
            <a:r>
              <a:rPr dirty="0" smtClean="0"/>
              <a:t> </a:t>
            </a:r>
            <a:r>
              <a:rPr dirty="0"/>
              <a:t>Prefer lightly loaded workstations over completely idle ones.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3.5.2 Case Study: </a:t>
            </a:r>
            <a:r>
              <a:rPr lang="en-IN" dirty="0" smtClean="0"/>
              <a:t>Utopia/LSF</a:t>
            </a:r>
            <a:br>
              <a:rPr lang="en-IN" dirty="0" smtClean="0"/>
            </a:br>
            <a:r>
              <a:rPr dirty="0" smtClean="0"/>
              <a:t>Utopia  </a:t>
            </a:r>
            <a:r>
              <a:rPr dirty="0"/>
              <a:t>Load Sharing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Manages load across heterogeneous clusters.</a:t>
            </a:r>
          </a:p>
          <a:p>
            <a:r>
              <a:rPr dirty="0"/>
              <a:t>Key Components:</a:t>
            </a:r>
          </a:p>
          <a:p>
            <a:r>
              <a:rPr dirty="0" smtClean="0"/>
              <a:t> </a:t>
            </a:r>
            <a:r>
              <a:rPr dirty="0"/>
              <a:t>Load collection mechanisms.</a:t>
            </a:r>
          </a:p>
          <a:p>
            <a:r>
              <a:rPr dirty="0" smtClean="0"/>
              <a:t> </a:t>
            </a:r>
            <a:r>
              <a:rPr dirty="0"/>
              <a:t>Process placement decisions.</a:t>
            </a:r>
          </a:p>
          <a:p>
            <a:r>
              <a:rPr dirty="0" smtClean="0"/>
              <a:t> </a:t>
            </a:r>
            <a:r>
              <a:rPr dirty="0"/>
              <a:t>Transparent remote execution.</a:t>
            </a:r>
          </a:p>
          <a:p>
            <a:r>
              <a:rPr dirty="0" smtClean="0"/>
              <a:t> </a:t>
            </a:r>
            <a:r>
              <a:rPr dirty="0"/>
              <a:t>LSF (Load Sharing Facility) is the commercial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1177047"/>
            <a:ext cx="6144638" cy="399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5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Clusters are increasingly used for </a:t>
            </a:r>
            <a:r>
              <a:rPr dirty="0" err="1" smtClean="0"/>
              <a:t>HighPerformance</a:t>
            </a:r>
            <a:r>
              <a:rPr dirty="0" smtClean="0"/>
              <a:t> </a:t>
            </a:r>
            <a:r>
              <a:rPr dirty="0"/>
              <a:t>Computing (HPC) due to:</a:t>
            </a:r>
          </a:p>
          <a:p>
            <a:r>
              <a:rPr dirty="0" smtClean="0"/>
              <a:t> </a:t>
            </a:r>
            <a:r>
              <a:rPr dirty="0"/>
              <a:t>High cost of MPPs vs. availability of networked PCs and workstations.</a:t>
            </a:r>
          </a:p>
          <a:p>
            <a:r>
              <a:rPr dirty="0" smtClean="0"/>
              <a:t> </a:t>
            </a:r>
            <a:r>
              <a:rPr dirty="0"/>
              <a:t>Balancing HPC workload with </a:t>
            </a:r>
            <a:r>
              <a:rPr dirty="0" err="1" smtClean="0"/>
              <a:t>generalpurpose</a:t>
            </a:r>
            <a:r>
              <a:rPr dirty="0" smtClean="0"/>
              <a:t> </a:t>
            </a:r>
            <a:r>
              <a:rPr dirty="0"/>
              <a:t>workload.</a:t>
            </a:r>
          </a:p>
          <a:p>
            <a:r>
              <a:rPr dirty="0"/>
              <a:t>Issues to address:</a:t>
            </a:r>
          </a:p>
          <a:p>
            <a:r>
              <a:rPr dirty="0" smtClean="0"/>
              <a:t> </a:t>
            </a:r>
            <a:r>
              <a:rPr dirty="0"/>
              <a:t>Resource acquisition and allocation.</a:t>
            </a:r>
          </a:p>
          <a:p>
            <a:r>
              <a:rPr dirty="0" smtClean="0"/>
              <a:t> </a:t>
            </a:r>
            <a:r>
              <a:rPr dirty="0"/>
              <a:t>Prioritization of workstation owners' tasks.</a:t>
            </a:r>
          </a:p>
          <a:p>
            <a:r>
              <a:rPr dirty="0" smtClean="0"/>
              <a:t> </a:t>
            </a:r>
            <a:r>
              <a:rPr dirty="0"/>
              <a:t>Support for various parallel program styles.</a:t>
            </a:r>
          </a:p>
          <a:p>
            <a:r>
              <a:rPr dirty="0" smtClean="0"/>
              <a:t> </a:t>
            </a:r>
            <a:r>
              <a:rPr dirty="0"/>
              <a:t>Admission control and scheduling policies.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91" y="438015"/>
            <a:ext cx="7772400" cy="1916079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3.2 Rigid Jobs with Process </a:t>
            </a:r>
            <a:r>
              <a:rPr dirty="0" smtClean="0"/>
              <a:t>Migration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N" dirty="0"/>
              <a:t>3.2.1 Process Migration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44491" y="2551837"/>
            <a:ext cx="8110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Dynamic environments like Network of Workstations (NOW) require process migration.</a:t>
            </a:r>
          </a:p>
          <a:p>
            <a:r>
              <a:rPr lang="en-GB" sz="2400" dirty="0"/>
              <a:t>Reasons for Process Migration: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Releasing a workstation back to its owner.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Balancing workload across all nodes.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3.2.1 Process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 Metrics </a:t>
            </a:r>
            <a:r>
              <a:rPr dirty="0"/>
              <a:t>for Quality of Migration:</a:t>
            </a:r>
          </a:p>
          <a:p>
            <a:r>
              <a:rPr dirty="0" smtClean="0"/>
              <a:t> </a:t>
            </a:r>
            <a:r>
              <a:rPr dirty="0"/>
              <a:t>Overhead costs of migration.</a:t>
            </a:r>
          </a:p>
          <a:p>
            <a:r>
              <a:rPr dirty="0" smtClean="0"/>
              <a:t> </a:t>
            </a:r>
            <a:r>
              <a:rPr dirty="0"/>
              <a:t>Degree of detachment from previous location.</a:t>
            </a:r>
          </a:p>
          <a:p>
            <a:r>
              <a:rPr dirty="0"/>
              <a:t>Algorithmic Considerations:</a:t>
            </a:r>
          </a:p>
          <a:p>
            <a:r>
              <a:rPr dirty="0" smtClean="0"/>
              <a:t> </a:t>
            </a:r>
            <a:r>
              <a:rPr dirty="0" err="1" smtClean="0"/>
              <a:t>Workloadbased</a:t>
            </a:r>
            <a:r>
              <a:rPr dirty="0" smtClean="0"/>
              <a:t> </a:t>
            </a:r>
            <a:r>
              <a:rPr dirty="0"/>
              <a:t>migration decisions.</a:t>
            </a:r>
          </a:p>
          <a:p>
            <a:r>
              <a:rPr dirty="0" smtClean="0"/>
              <a:t> </a:t>
            </a:r>
            <a:r>
              <a:rPr dirty="0"/>
              <a:t>Load measurement and data dissemination.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3.2.2 Case Study: PVM with </a:t>
            </a:r>
            <a:r>
              <a:rPr lang="en-GB" dirty="0" smtClean="0"/>
              <a:t>Migration</a:t>
            </a:r>
            <a:br>
              <a:rPr lang="en-GB" dirty="0" smtClean="0"/>
            </a:br>
            <a:r>
              <a:rPr dirty="0" smtClean="0"/>
              <a:t>Parallel </a:t>
            </a:r>
            <a:r>
              <a:rPr dirty="0"/>
              <a:t>Virtual Machine (PVM)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smtClean="0"/>
              <a:t> </a:t>
            </a:r>
            <a:r>
              <a:rPr dirty="0"/>
              <a:t>Software package for parallel processing on LANs.</a:t>
            </a:r>
          </a:p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 smtClean="0"/>
              <a:t> </a:t>
            </a:r>
            <a:r>
              <a:rPr dirty="0"/>
              <a:t>Communication and synchronization support.</a:t>
            </a:r>
          </a:p>
          <a:p>
            <a:r>
              <a:rPr dirty="0" smtClean="0"/>
              <a:t> </a:t>
            </a:r>
            <a:r>
              <a:rPr dirty="0"/>
              <a:t>Dynamic process spawning.</a:t>
            </a:r>
          </a:p>
          <a:p>
            <a:pPr marL="0" indent="0">
              <a:buNone/>
            </a:pPr>
            <a:r>
              <a:rPr dirty="0"/>
              <a:t>Challenges:</a:t>
            </a:r>
          </a:p>
          <a:p>
            <a:r>
              <a:rPr dirty="0" smtClean="0"/>
              <a:t> </a:t>
            </a:r>
            <a:r>
              <a:rPr dirty="0"/>
              <a:t>Early versions used </a:t>
            </a:r>
            <a:r>
              <a:rPr dirty="0" err="1" smtClean="0"/>
              <a:t>roundrobin</a:t>
            </a:r>
            <a:r>
              <a:rPr dirty="0" smtClean="0"/>
              <a:t> </a:t>
            </a:r>
            <a:r>
              <a:rPr dirty="0"/>
              <a:t>scheduling, leading to workload imbalance.</a:t>
            </a:r>
          </a:p>
          <a:p>
            <a:r>
              <a:rPr dirty="0" smtClean="0"/>
              <a:t> </a:t>
            </a:r>
            <a:r>
              <a:rPr dirty="0"/>
              <a:t>Solution: </a:t>
            </a:r>
            <a:r>
              <a:rPr dirty="0" err="1"/>
              <a:t>Migratable</a:t>
            </a:r>
            <a:r>
              <a:rPr dirty="0"/>
              <a:t> PVM and Dynamic PVM enabled process relocation.</a:t>
            </a:r>
          </a:p>
          <a:p>
            <a:r>
              <a:rPr dirty="0" smtClean="0"/>
              <a:t> </a:t>
            </a:r>
            <a:r>
              <a:rPr dirty="0"/>
              <a:t>Integrated with MOSIX and Condor for better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PVM Architecture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3" y="1750978"/>
            <a:ext cx="7743217" cy="3667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59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3.2.3 Case Study: </a:t>
            </a:r>
            <a:r>
              <a:rPr lang="en-IN" dirty="0" smtClean="0"/>
              <a:t>MOSIX</a:t>
            </a:r>
            <a:br>
              <a:rPr lang="en-IN" dirty="0" smtClean="0"/>
            </a:br>
            <a:r>
              <a:rPr dirty="0" smtClean="0"/>
              <a:t>MOSIX  </a:t>
            </a:r>
            <a:r>
              <a:rPr dirty="0"/>
              <a:t>Multicomputer OS for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smtClean="0"/>
              <a:t> </a:t>
            </a:r>
            <a:r>
              <a:rPr dirty="0"/>
              <a:t>Load balancing and process migration for parallel jobs.</a:t>
            </a:r>
          </a:p>
          <a:p>
            <a:r>
              <a:rPr dirty="0"/>
              <a:t>Key Features:</a:t>
            </a:r>
          </a:p>
          <a:p>
            <a:r>
              <a:rPr dirty="0" smtClean="0"/>
              <a:t> </a:t>
            </a:r>
            <a:r>
              <a:rPr dirty="0"/>
              <a:t>Symmetric and distributed (no central control).</a:t>
            </a:r>
          </a:p>
          <a:p>
            <a:r>
              <a:rPr dirty="0" smtClean="0"/>
              <a:t> </a:t>
            </a:r>
            <a:r>
              <a:rPr dirty="0"/>
              <a:t>Does not track workstation ownership.</a:t>
            </a:r>
          </a:p>
          <a:p>
            <a:r>
              <a:rPr dirty="0" smtClean="0"/>
              <a:t> </a:t>
            </a:r>
            <a:r>
              <a:rPr dirty="0"/>
              <a:t>Maintains workload balance dynamically.</a:t>
            </a:r>
          </a:p>
          <a:p>
            <a:r>
              <a:rPr dirty="0"/>
              <a:t>Load Distribution:</a:t>
            </a:r>
          </a:p>
          <a:p>
            <a:r>
              <a:rPr dirty="0" smtClean="0"/>
              <a:t> </a:t>
            </a:r>
            <a:r>
              <a:rPr dirty="0"/>
              <a:t>Uses randomized </a:t>
            </a:r>
            <a:r>
              <a:rPr dirty="0" err="1" smtClean="0"/>
              <a:t>loadsharing</a:t>
            </a:r>
            <a:r>
              <a:rPr dirty="0" smtClean="0"/>
              <a:t> </a:t>
            </a:r>
            <a:r>
              <a:rPr dirty="0"/>
              <a:t>algorithm.</a:t>
            </a:r>
          </a:p>
          <a:p>
            <a:r>
              <a:rPr dirty="0" smtClean="0"/>
              <a:t> </a:t>
            </a:r>
            <a:r>
              <a:rPr dirty="0"/>
              <a:t>Periodic updates between workstations trigger migrations if needed.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6" y="1108953"/>
            <a:ext cx="8190690" cy="3599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0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3.3 </a:t>
            </a:r>
            <a:r>
              <a:rPr lang="en-GB" dirty="0"/>
              <a:t>Malleable Jobs with Dynamic </a:t>
            </a:r>
            <a:r>
              <a:rPr lang="en-GB" dirty="0" smtClean="0"/>
              <a:t>Parallelism</a:t>
            </a:r>
            <a:br>
              <a:rPr lang="en-GB" dirty="0" smtClean="0"/>
            </a:br>
            <a:r>
              <a:rPr dirty="0" smtClean="0"/>
              <a:t>Identifying </a:t>
            </a:r>
            <a:r>
              <a:rPr dirty="0"/>
              <a:t>Idle Workstations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3.3.1</a:t>
            </a:r>
          </a:p>
          <a:p>
            <a:r>
              <a:rPr dirty="0" smtClean="0"/>
              <a:t>HPC </a:t>
            </a:r>
            <a:r>
              <a:rPr dirty="0"/>
              <a:t>jobs use workstation idle cycles.</a:t>
            </a:r>
          </a:p>
          <a:p>
            <a:r>
              <a:rPr dirty="0"/>
              <a:t>Best Practices:</a:t>
            </a:r>
          </a:p>
          <a:p>
            <a:r>
              <a:rPr dirty="0" smtClean="0"/>
              <a:t> </a:t>
            </a:r>
            <a:r>
              <a:rPr dirty="0"/>
              <a:t>Use only fully idle workstations.</a:t>
            </a:r>
          </a:p>
          <a:p>
            <a:r>
              <a:rPr dirty="0" smtClean="0"/>
              <a:t> </a:t>
            </a:r>
            <a:r>
              <a:rPr dirty="0"/>
              <a:t>Avoid disrupting workstation owners' tasks.</a:t>
            </a:r>
          </a:p>
          <a:p>
            <a:r>
              <a:rPr dirty="0"/>
              <a:t>Idle Statistics:</a:t>
            </a:r>
          </a:p>
          <a:p>
            <a:r>
              <a:rPr dirty="0" smtClean="0"/>
              <a:t> 6090</a:t>
            </a:r>
            <a:r>
              <a:rPr dirty="0"/>
              <a:t>% of workstations may be idle at peak hours.</a:t>
            </a:r>
          </a:p>
          <a:p>
            <a:r>
              <a:rPr dirty="0" smtClean="0"/>
              <a:t> </a:t>
            </a:r>
            <a:r>
              <a:rPr dirty="0"/>
              <a:t>100% idle on nights and weekends.</a:t>
            </a:r>
          </a:p>
          <a:p>
            <a:r>
              <a:rPr dirty="0" smtClean="0"/>
              <a:t> </a:t>
            </a:r>
            <a:r>
              <a:rPr dirty="0"/>
              <a:t>Requires monitoring of keyboard and mouse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587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UNIT IV  PART III by Dr. K. Shahu Chatrapati Professor &amp; Addl. Controller of Examinations   </vt:lpstr>
      <vt:lpstr>Introduction</vt:lpstr>
      <vt:lpstr>3.2 Rigid Jobs with Process Migration 3.2.1 Process Migration</vt:lpstr>
      <vt:lpstr>3.2.1 Process Migration</vt:lpstr>
      <vt:lpstr>3.2.2 Case Study: PVM with Migration Parallel Virtual Machine (PVM)</vt:lpstr>
      <vt:lpstr>PVM Architecture</vt:lpstr>
      <vt:lpstr>3.2.3 Case Study: MOSIX MOSIX  Multicomputer OS for UNIX</vt:lpstr>
      <vt:lpstr>PowerPoint Presentation</vt:lpstr>
      <vt:lpstr> 3.3 Malleable Jobs with Dynamic Parallelism Identifying Idle Workstations</vt:lpstr>
      <vt:lpstr>3.3.2 Case Study: Condor and WoDi Condor  Batch Job Management</vt:lpstr>
      <vt:lpstr>PowerPoint Presentation</vt:lpstr>
      <vt:lpstr> 3.4 Communication Based Coscheduling 3.4.1 DemandBased Coscheduling</vt:lpstr>
      <vt:lpstr>PowerPoint Presentation</vt:lpstr>
      <vt:lpstr>3.4.2 Implicit Coscheduling Implicit Coscheduling in UNIX</vt:lpstr>
      <vt:lpstr>3.5 Batch Scheduling 3.5.1 Admission Controls</vt:lpstr>
      <vt:lpstr>3.5.2 Case Study: Utopia/LSF Utopia  Load Sharing Framework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 PART III by Dr. K. Shahu Chatrapati Professor &amp; Addl. Controller of Examinations</dc:title>
  <dc:subject/>
  <dc:creator>Manasa</dc:creator>
  <cp:keywords/>
  <dc:description>generated using python-pptx</dc:description>
  <cp:lastModifiedBy>Manasa</cp:lastModifiedBy>
  <cp:revision>4</cp:revision>
  <dcterms:created xsi:type="dcterms:W3CDTF">2013-01-27T09:14:16Z</dcterms:created>
  <dcterms:modified xsi:type="dcterms:W3CDTF">2025-02-12T13:53:54Z</dcterms:modified>
  <cp:category/>
</cp:coreProperties>
</file>