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57" r:id="rId3"/>
    <p:sldId id="258" r:id="rId4"/>
    <p:sldId id="259" r:id="rId5"/>
    <p:sldId id="260" r:id="rId6"/>
    <p:sldId id="261" r:id="rId7"/>
    <p:sldId id="262" r:id="rId8"/>
    <p:sldId id="263" r:id="rId9"/>
    <p:sldId id="265" r:id="rId10"/>
    <p:sldId id="266" r:id="rId11"/>
    <p:sldId id="267" r:id="rId12"/>
    <p:sldId id="264" r:id="rId13"/>
    <p:sldId id="306" r:id="rId14"/>
    <p:sldId id="268" r:id="rId15"/>
    <p:sldId id="307" r:id="rId16"/>
    <p:sldId id="308" r:id="rId17"/>
    <p:sldId id="309" r:id="rId18"/>
    <p:sldId id="269" r:id="rId19"/>
    <p:sldId id="270" r:id="rId20"/>
    <p:sldId id="310" r:id="rId21"/>
    <p:sldId id="271" r:id="rId22"/>
    <p:sldId id="272" r:id="rId23"/>
    <p:sldId id="273" r:id="rId24"/>
    <p:sldId id="277" r:id="rId25"/>
    <p:sldId id="278" r:id="rId26"/>
    <p:sldId id="279" r:id="rId27"/>
    <p:sldId id="280" r:id="rId28"/>
    <p:sldId id="281" r:id="rId29"/>
    <p:sldId id="282" r:id="rId30"/>
    <p:sldId id="283" r:id="rId31"/>
    <p:sldId id="284" r:id="rId32"/>
    <p:sldId id="286" r:id="rId33"/>
    <p:sldId id="285" r:id="rId34"/>
    <p:sldId id="287" r:id="rId35"/>
    <p:sldId id="288" r:id="rId36"/>
    <p:sldId id="290" r:id="rId37"/>
    <p:sldId id="289" r:id="rId38"/>
    <p:sldId id="291" r:id="rId39"/>
    <p:sldId id="292" r:id="rId40"/>
    <p:sldId id="293" r:id="rId41"/>
    <p:sldId id="294" r:id="rId42"/>
    <p:sldId id="295" r:id="rId43"/>
    <p:sldId id="296" r:id="rId44"/>
    <p:sldId id="297" r:id="rId45"/>
    <p:sldId id="298" r:id="rId46"/>
    <p:sldId id="299" r:id="rId47"/>
    <p:sldId id="300" r:id="rId48"/>
    <p:sldId id="301" r:id="rId49"/>
    <p:sldId id="303" r:id="rId50"/>
    <p:sldId id="302" r:id="rId51"/>
    <p:sldId id="30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0C4CC8-F78A-4825-A35D-8D45266D6501}"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279770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C4CC8-F78A-4825-A35D-8D45266D6501}"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374115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C4CC8-F78A-4825-A35D-8D45266D6501}"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84784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C4CC8-F78A-4825-A35D-8D45266D6501}"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22897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C4CC8-F78A-4825-A35D-8D45266D6501}"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67692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0C4CC8-F78A-4825-A35D-8D45266D6501}"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55535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0C4CC8-F78A-4825-A35D-8D45266D6501}" type="datetimeFigureOut">
              <a:rPr lang="en-IN" smtClean="0"/>
              <a:t>03-03-2025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78875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0C4CC8-F78A-4825-A35D-8D45266D6501}" type="datetimeFigureOut">
              <a:rPr lang="en-IN" smtClean="0"/>
              <a:t>03-03-2025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367247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C4CC8-F78A-4825-A35D-8D45266D6501}" type="datetimeFigureOut">
              <a:rPr lang="en-IN" smtClean="0"/>
              <a:t>03-03-2025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236366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C4CC8-F78A-4825-A35D-8D45266D6501}"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34013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C4CC8-F78A-4825-A35D-8D45266D6501}"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ACC1-7F9A-4F05-8169-5E73AF9B8D7F}" type="slidenum">
              <a:rPr lang="en-IN" smtClean="0"/>
              <a:t>‹#›</a:t>
            </a:fld>
            <a:endParaRPr lang="en-IN"/>
          </a:p>
        </p:txBody>
      </p:sp>
    </p:spTree>
    <p:extLst>
      <p:ext uri="{BB962C8B-B14F-4D97-AF65-F5344CB8AC3E}">
        <p14:creationId xmlns:p14="http://schemas.microsoft.com/office/powerpoint/2010/main" val="75874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C4CC8-F78A-4825-A35D-8D45266D6501}" type="datetimeFigureOut">
              <a:rPr lang="en-IN" smtClean="0"/>
              <a:t>03-03-2025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BACC1-7F9A-4F05-8169-5E73AF9B8D7F}" type="slidenum">
              <a:rPr lang="en-IN" smtClean="0"/>
              <a:t>‹#›</a:t>
            </a:fld>
            <a:endParaRPr lang="en-IN"/>
          </a:p>
        </p:txBody>
      </p:sp>
    </p:spTree>
    <p:extLst>
      <p:ext uri="{BB962C8B-B14F-4D97-AF65-F5344CB8AC3E}">
        <p14:creationId xmlns:p14="http://schemas.microsoft.com/office/powerpoint/2010/main" val="198621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UNIT-5 </a:t>
            </a:r>
            <a:br>
              <a:rPr lang="en-GB" b="1" dirty="0" smtClean="0"/>
            </a:br>
            <a:r>
              <a:rPr lang="en-GB" b="1" dirty="0" smtClean="0"/>
              <a:t>PART-II</a:t>
            </a:r>
            <a:endParaRPr lang="en-IN" b="1" dirty="0"/>
          </a:p>
        </p:txBody>
      </p:sp>
      <p:sp>
        <p:nvSpPr>
          <p:cNvPr id="3" name="Content Placeholder 2"/>
          <p:cNvSpPr>
            <a:spLocks noGrp="1"/>
          </p:cNvSpPr>
          <p:nvPr>
            <p:ph idx="1"/>
          </p:nvPr>
        </p:nvSpPr>
        <p:spPr/>
        <p:txBody>
          <a:bodyPr/>
          <a:lstStyle/>
          <a:p>
            <a:pPr marL="0" indent="0" algn="ctr">
              <a:buNone/>
            </a:pPr>
            <a:endParaRPr lang="en-GB" dirty="0" smtClean="0"/>
          </a:p>
          <a:p>
            <a:pPr marL="0" indent="0" algn="ctr">
              <a:buNone/>
            </a:pPr>
            <a:endParaRPr lang="en-GB" dirty="0"/>
          </a:p>
          <a:p>
            <a:pPr marL="0" indent="0" algn="ctr">
              <a:buNone/>
            </a:pPr>
            <a:r>
              <a:rPr lang="en-GB" dirty="0" smtClean="0"/>
              <a:t>By</a:t>
            </a:r>
            <a:endParaRPr lang="en-GB" dirty="0"/>
          </a:p>
          <a:p>
            <a:pPr marL="0" indent="0" algn="ctr">
              <a:buNone/>
            </a:pPr>
            <a:r>
              <a:rPr lang="en-IN" b="1" dirty="0" err="1"/>
              <a:t>Dr.</a:t>
            </a:r>
            <a:r>
              <a:rPr lang="en-IN" b="1" dirty="0"/>
              <a:t> K. </a:t>
            </a:r>
            <a:r>
              <a:rPr lang="en-IN" b="1" dirty="0" err="1"/>
              <a:t>Shahu</a:t>
            </a:r>
            <a:r>
              <a:rPr lang="en-IN" b="1" dirty="0"/>
              <a:t> </a:t>
            </a:r>
            <a:r>
              <a:rPr lang="en-IN" b="1" dirty="0" err="1"/>
              <a:t>Chatrapati</a:t>
            </a:r>
            <a:endParaRPr lang="en-IN" dirty="0"/>
          </a:p>
          <a:p>
            <a:pPr marL="0" indent="0" algn="ctr">
              <a:buNone/>
            </a:pPr>
            <a:r>
              <a:rPr lang="en-GB" b="1" dirty="0"/>
              <a:t>Professor &amp; </a:t>
            </a:r>
            <a:r>
              <a:rPr lang="en-GB" b="1" dirty="0" smtClean="0"/>
              <a:t>Controller </a:t>
            </a:r>
            <a:r>
              <a:rPr lang="en-GB" b="1" dirty="0"/>
              <a:t>of Examinations</a:t>
            </a:r>
            <a:endParaRPr lang="en-IN" dirty="0"/>
          </a:p>
          <a:p>
            <a:pPr marL="0" indent="0">
              <a:buNone/>
            </a:pPr>
            <a:endParaRPr lang="en-GB" dirty="0"/>
          </a:p>
        </p:txBody>
      </p:sp>
    </p:spTree>
    <p:extLst>
      <p:ext uri="{BB962C8B-B14F-4D97-AF65-F5344CB8AC3E}">
        <p14:creationId xmlns:p14="http://schemas.microsoft.com/office/powerpoint/2010/main" val="1544959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2.3 Keyboard Technologies and Adaptations</a:t>
            </a:r>
            <a:r>
              <a:rPr lang="en-IN" dirty="0" smtClean="0"/>
              <a:t>:</a:t>
            </a:r>
            <a:endParaRPr lang="en-IN" dirty="0"/>
          </a:p>
        </p:txBody>
      </p:sp>
      <p:sp>
        <p:nvSpPr>
          <p:cNvPr id="3" name="Content Placeholder 2"/>
          <p:cNvSpPr>
            <a:spLocks noGrp="1"/>
          </p:cNvSpPr>
          <p:nvPr>
            <p:ph idx="1"/>
          </p:nvPr>
        </p:nvSpPr>
        <p:spPr/>
        <p:txBody>
          <a:bodyPr/>
          <a:lstStyle/>
          <a:p>
            <a:pPr algn="just"/>
            <a:endParaRPr lang="en-IN" dirty="0" smtClean="0">
              <a:effectLst/>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Mobile device keyboards vary significantly, from full QWERTY layouts to more condensed versions with limited keys to suit smaller devices or specific user environments. Some devices replace physical keys with on-screen keyboards to adapt to various user needs and contexts, including touch-sensitive displays that provide a more dynamic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962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2.3.1 Palm On-screen Keyboard</a:t>
            </a:r>
            <a:r>
              <a:rPr lang="en-IN" dirty="0"/>
              <a:t>:</a:t>
            </a:r>
            <a:endParaRPr lang="en-IN" sz="4000" dirty="0"/>
          </a:p>
        </p:txBody>
      </p:sp>
      <p:sp>
        <p:nvSpPr>
          <p:cNvPr id="3" name="Content Placeholder 2"/>
          <p:cNvSpPr>
            <a:spLocks noGrp="1"/>
          </p:cNvSpPr>
          <p:nvPr>
            <p:ph idx="1"/>
          </p:nvPr>
        </p:nvSpPr>
        <p:spPr/>
        <p:txBody>
          <a:bodyPr/>
          <a:lstStyle/>
          <a:p>
            <a:pPr lvl="1"/>
            <a:r>
              <a:rPr lang="en-IN" dirty="0" smtClean="0"/>
              <a:t>The </a:t>
            </a:r>
            <a:r>
              <a:rPr lang="en-IN" dirty="0"/>
              <a:t>layout of the Palm on-screen QWERTY keyboard is designed for easy text input on touch screens, with users accessing the keyboard by tapping specific areas on the screen. </a:t>
            </a:r>
            <a:endParaRPr lang="en-IN" dirty="0" smtClean="0"/>
          </a:p>
          <a:p>
            <a:pPr lvl="1"/>
            <a:r>
              <a:rPr lang="en-IN" dirty="0" smtClean="0"/>
              <a:t>It </a:t>
            </a:r>
            <a:r>
              <a:rPr lang="en-IN" dirty="0"/>
              <a:t>includes a full set of keys similar to those on a computer keyboard</a:t>
            </a:r>
            <a:r>
              <a:rPr lang="en-IN" dirty="0" smtClean="0"/>
              <a:t>.</a:t>
            </a:r>
          </a:p>
          <a:p>
            <a:pPr marL="457200" lvl="1" indent="0">
              <a:buNone/>
            </a:pP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61673" y="3445164"/>
            <a:ext cx="4431434" cy="2558472"/>
          </a:xfrm>
          <a:prstGeom prst="rect">
            <a:avLst/>
          </a:prstGeom>
          <a:noFill/>
          <a:ln>
            <a:noFill/>
          </a:ln>
        </p:spPr>
      </p:pic>
    </p:spTree>
    <p:extLst>
      <p:ext uri="{BB962C8B-B14F-4D97-AF65-F5344CB8AC3E}">
        <p14:creationId xmlns:p14="http://schemas.microsoft.com/office/powerpoint/2010/main" val="2910914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09" y="272762"/>
            <a:ext cx="10515600" cy="1325563"/>
          </a:xfrm>
        </p:spPr>
        <p:txBody>
          <a:bodyPr/>
          <a:lstStyle/>
          <a:p>
            <a:r>
              <a:rPr lang="en-IN" b="1" dirty="0"/>
              <a:t>2.3.2 </a:t>
            </a:r>
            <a:r>
              <a:rPr lang="en-IN" b="1" dirty="0" err="1"/>
              <a:t>Fitaly</a:t>
            </a:r>
            <a:r>
              <a:rPr lang="en-IN" b="1" dirty="0"/>
              <a:t> Keyboard Layout</a:t>
            </a:r>
            <a:r>
              <a:rPr lang="en-IN" dirty="0"/>
              <a:t>:</a:t>
            </a:r>
          </a:p>
        </p:txBody>
      </p:sp>
      <p:sp>
        <p:nvSpPr>
          <p:cNvPr id="3" name="Content Placeholder 2"/>
          <p:cNvSpPr>
            <a:spLocks noGrp="1"/>
          </p:cNvSpPr>
          <p:nvPr>
            <p:ph idx="1"/>
          </p:nvPr>
        </p:nvSpPr>
        <p:spPr>
          <a:xfrm>
            <a:off x="690418" y="1262206"/>
            <a:ext cx="10515600" cy="4351338"/>
          </a:xfrm>
        </p:spPr>
        <p:txBody>
          <a:bodyPr>
            <a:normAutofit/>
          </a:bodyPr>
          <a:lstStyle/>
          <a:p>
            <a:endParaRPr lang="en-IN" dirty="0"/>
          </a:p>
          <a:p>
            <a:pPr lvl="1"/>
            <a:r>
              <a:rPr lang="en-IN" dirty="0"/>
              <a:t>The </a:t>
            </a:r>
            <a:r>
              <a:rPr lang="en-IN" dirty="0" err="1"/>
              <a:t>Fitaly</a:t>
            </a:r>
            <a:r>
              <a:rPr lang="en-IN" dirty="0"/>
              <a:t> keyboard layout is an alternative to the traditional QWERTY keyboard, optimized for stylus use</a:t>
            </a:r>
            <a:r>
              <a:rPr lang="en-IN" dirty="0" smtClean="0"/>
              <a:t>.</a:t>
            </a:r>
          </a:p>
          <a:p>
            <a:pPr lvl="1"/>
            <a:r>
              <a:rPr lang="en-IN" dirty="0" smtClean="0"/>
              <a:t> </a:t>
            </a:r>
            <a:r>
              <a:rPr lang="en-IN" dirty="0"/>
              <a:t>It arranges letters based on frequency of use and transition probability in English to minimize the travel distance of the stylus during text </a:t>
            </a:r>
            <a:r>
              <a:rPr lang="en-IN" dirty="0" smtClean="0"/>
              <a:t>input.</a:t>
            </a:r>
          </a:p>
          <a:p>
            <a:pPr lvl="1"/>
            <a:r>
              <a:rPr lang="en-IN" dirty="0" smtClean="0"/>
              <a:t>It supports </a:t>
            </a:r>
            <a:r>
              <a:rPr lang="en-IN" dirty="0"/>
              <a:t>efficient text input of accented characters and numbers through sliding techniques, allowing users to enter characters by moving the stylus in specific directions that correspond to different accents or numbers without switching keyboard </a:t>
            </a:r>
            <a:r>
              <a:rPr lang="en-IN" dirty="0" smtClean="0"/>
              <a:t>modes.</a:t>
            </a:r>
          </a:p>
          <a:p>
            <a:pPr lvl="1"/>
            <a:r>
              <a:rPr lang="en-IN" dirty="0" smtClean="0"/>
              <a:t>Specific </a:t>
            </a:r>
            <a:r>
              <a:rPr lang="en-IN" dirty="0"/>
              <a:t>gestures used on the </a:t>
            </a:r>
            <a:r>
              <a:rPr lang="en-IN" dirty="0" err="1"/>
              <a:t>Fitaly</a:t>
            </a:r>
            <a:r>
              <a:rPr lang="en-IN" dirty="0"/>
              <a:t> keyboard for inputting accented letters and numbers involve directional movements of the stylus to select different accents or numerals, streamlining the input process for multilingual users.</a:t>
            </a:r>
            <a:endParaRPr lang="en-IN" sz="2000" dirty="0"/>
          </a:p>
          <a:p>
            <a:pPr lvl="1"/>
            <a:endParaRPr lang="en-IN" sz="2000" dirty="0"/>
          </a:p>
          <a:p>
            <a:pPr lvl="1"/>
            <a:endParaRPr lang="en-IN" sz="2000" dirty="0"/>
          </a:p>
        </p:txBody>
      </p:sp>
    </p:spTree>
    <p:extLst>
      <p:ext uri="{BB962C8B-B14F-4D97-AF65-F5344CB8AC3E}">
        <p14:creationId xmlns:p14="http://schemas.microsoft.com/office/powerpoint/2010/main" val="401851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8762" y="692728"/>
            <a:ext cx="4932220" cy="3168072"/>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253018" y="692728"/>
            <a:ext cx="4608946" cy="2964872"/>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3380509" y="4313382"/>
            <a:ext cx="4857461" cy="2111374"/>
          </a:xfrm>
          <a:prstGeom prst="rect">
            <a:avLst/>
          </a:prstGeom>
          <a:noFill/>
          <a:ln>
            <a:noFill/>
          </a:ln>
        </p:spPr>
      </p:pic>
    </p:spTree>
    <p:extLst>
      <p:ext uri="{BB962C8B-B14F-4D97-AF65-F5344CB8AC3E}">
        <p14:creationId xmlns:p14="http://schemas.microsoft.com/office/powerpoint/2010/main" val="351260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2.3.3 Text input methods and speech recognition:</a:t>
            </a:r>
            <a:endParaRPr lang="en-IN" sz="4000" dirty="0"/>
          </a:p>
        </p:txBody>
      </p:sp>
      <p:sp>
        <p:nvSpPr>
          <p:cNvPr id="3" name="Content Placeholder 2"/>
          <p:cNvSpPr>
            <a:spLocks noGrp="1"/>
          </p:cNvSpPr>
          <p:nvPr>
            <p:ph idx="1"/>
          </p:nvPr>
        </p:nvSpPr>
        <p:spPr/>
        <p:txBody>
          <a:bodyPr/>
          <a:lstStyle/>
          <a:p>
            <a:pPr lvl="0"/>
            <a:r>
              <a:rPr lang="en-IN" b="1" dirty="0" smtClean="0"/>
              <a:t>Octave </a:t>
            </a:r>
            <a:r>
              <a:rPr lang="en-IN" b="1" dirty="0"/>
              <a:t>Input Method</a:t>
            </a:r>
            <a:r>
              <a:rPr lang="en-IN" dirty="0"/>
              <a:t>:</a:t>
            </a:r>
            <a:endParaRPr lang="en-IN" sz="2400" dirty="0"/>
          </a:p>
          <a:p>
            <a:pPr lvl="1"/>
            <a:r>
              <a:rPr lang="en-IN" dirty="0"/>
              <a:t>The Octave input method uses a special button on devices without touch-sensitive displays. This button can be moved into a limited number of positions to generate the equivalent of strokes needed for text entry, as shown in a prototype mobile phone.</a:t>
            </a:r>
            <a:endParaRPr lang="en-IN" sz="2000" dirty="0"/>
          </a:p>
          <a:p>
            <a:pPr lvl="0"/>
            <a:r>
              <a:rPr lang="en-IN" b="1" dirty="0"/>
              <a:t>Handwriting Recognition Technologies</a:t>
            </a:r>
            <a:r>
              <a:rPr lang="en-IN" dirty="0"/>
              <a:t>:</a:t>
            </a:r>
            <a:endParaRPr lang="en-IN" sz="2400" dirty="0"/>
          </a:p>
          <a:p>
            <a:pPr lvl="1"/>
            <a:r>
              <a:rPr lang="en-IN" dirty="0"/>
              <a:t>Technologies available for handwriting recognition vary in their processing power and precision requirements. The recognition of cursive handwriting is more complex than that of individually printed letters.</a:t>
            </a:r>
            <a:endParaRPr lang="en-IN" sz="2000" dirty="0"/>
          </a:p>
        </p:txBody>
      </p:sp>
    </p:spTree>
    <p:extLst>
      <p:ext uri="{BB962C8B-B14F-4D97-AF65-F5344CB8AC3E}">
        <p14:creationId xmlns:p14="http://schemas.microsoft.com/office/powerpoint/2010/main" val="2993027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6357" y="443344"/>
            <a:ext cx="7817716" cy="5846619"/>
          </a:xfrm>
          <a:prstGeom prst="rect">
            <a:avLst/>
          </a:prstGeom>
          <a:noFill/>
          <a:ln>
            <a:noFill/>
          </a:ln>
        </p:spPr>
      </p:pic>
    </p:spTree>
    <p:extLst>
      <p:ext uri="{BB962C8B-B14F-4D97-AF65-F5344CB8AC3E}">
        <p14:creationId xmlns:p14="http://schemas.microsoft.com/office/powerpoint/2010/main" val="227873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57349" y="1345046"/>
            <a:ext cx="2954193" cy="226810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918325" y="1581150"/>
            <a:ext cx="3346450" cy="15748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342464" y="3993816"/>
            <a:ext cx="2717800" cy="1854200"/>
          </a:xfrm>
          <a:prstGeom prst="rect">
            <a:avLst/>
          </a:prstGeom>
          <a:noFill/>
          <a:ln>
            <a:noFill/>
          </a:ln>
        </p:spPr>
      </p:pic>
    </p:spTree>
    <p:extLst>
      <p:ext uri="{BB962C8B-B14F-4D97-AF65-F5344CB8AC3E}">
        <p14:creationId xmlns:p14="http://schemas.microsoft.com/office/powerpoint/2010/main" val="90834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02643" y="1232033"/>
            <a:ext cx="10414535" cy="3738613"/>
          </a:xfrm>
          <a:prstGeom prst="rect">
            <a:avLst/>
          </a:prstGeom>
          <a:noFill/>
          <a:ln>
            <a:noFill/>
          </a:ln>
        </p:spPr>
      </p:pic>
    </p:spTree>
    <p:extLst>
      <p:ext uri="{BB962C8B-B14F-4D97-AF65-F5344CB8AC3E}">
        <p14:creationId xmlns:p14="http://schemas.microsoft.com/office/powerpoint/2010/main" val="386665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lstStyle/>
          <a:p>
            <a:pPr lvl="0"/>
            <a:r>
              <a:rPr lang="en-IN" b="1" dirty="0"/>
              <a:t>Word Recognition Challenges</a:t>
            </a:r>
            <a:r>
              <a:rPr lang="en-IN" dirty="0"/>
              <a:t>:</a:t>
            </a:r>
            <a:endParaRPr lang="en-IN" sz="2400" dirty="0"/>
          </a:p>
          <a:p>
            <a:pPr lvl="1"/>
            <a:r>
              <a:rPr lang="en-IN" dirty="0"/>
              <a:t>The most computing-intensive approach tries to recognize complete handwritten words. This natural method of writing is the most difficult for computers to recognize and requires precise data capture.</a:t>
            </a:r>
            <a:endParaRPr lang="en-IN" sz="2000" dirty="0"/>
          </a:p>
          <a:p>
            <a:pPr lvl="0"/>
            <a:r>
              <a:rPr lang="en-IN" b="1" dirty="0"/>
              <a:t>Character and Speech Recognition</a:t>
            </a:r>
            <a:r>
              <a:rPr lang="en-IN" dirty="0"/>
              <a:t>:</a:t>
            </a:r>
            <a:endParaRPr lang="en-IN" sz="2400" dirty="0"/>
          </a:p>
          <a:p>
            <a:pPr lvl="1"/>
            <a:r>
              <a:rPr lang="en-IN" dirty="0"/>
              <a:t>Other character recognition methods limit recognition to separated characters and require the stylus to be lifted between letters. Speech recognition is becoming viable with advances in computing power, making it possible to handle continuous speech which is natural for human interaction but challenging for devices due to the complexities of human language.</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5527" y="4073236"/>
            <a:ext cx="6807200" cy="2407228"/>
          </a:xfrm>
          <a:prstGeom prst="rect">
            <a:avLst/>
          </a:prstGeom>
          <a:noFill/>
          <a:ln>
            <a:noFill/>
          </a:ln>
        </p:spPr>
      </p:pic>
    </p:spTree>
    <p:extLst>
      <p:ext uri="{BB962C8B-B14F-4D97-AF65-F5344CB8AC3E}">
        <p14:creationId xmlns:p14="http://schemas.microsoft.com/office/powerpoint/2010/main" val="1229068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Biometrics</a:t>
            </a:r>
            <a:endParaRPr lang="en-IN" sz="4000" dirty="0"/>
          </a:p>
        </p:txBody>
      </p:sp>
      <p:sp>
        <p:nvSpPr>
          <p:cNvPr id="3" name="Content Placeholder 2"/>
          <p:cNvSpPr>
            <a:spLocks noGrp="1"/>
          </p:cNvSpPr>
          <p:nvPr>
            <p:ph idx="1"/>
          </p:nvPr>
        </p:nvSpPr>
        <p:spPr/>
        <p:txBody>
          <a:bodyPr/>
          <a:lstStyle/>
          <a:p>
            <a:pPr marL="0" indent="0">
              <a:buNone/>
            </a:pPr>
            <a:r>
              <a:rPr lang="en-IN" b="1" dirty="0" smtClean="0"/>
              <a:t>3.1 </a:t>
            </a:r>
            <a:r>
              <a:rPr lang="en-IN" b="1" dirty="0"/>
              <a:t>Biometric Authentication</a:t>
            </a:r>
            <a:r>
              <a:rPr lang="en-IN" dirty="0"/>
              <a:t>:</a:t>
            </a:r>
            <a:endParaRPr lang="en-IN" sz="2400" dirty="0"/>
          </a:p>
          <a:p>
            <a:pPr lvl="1"/>
            <a:r>
              <a:rPr lang="en-IN" dirty="0"/>
              <a:t>Biometric systems use unique personal characteristics, such as fingerprints, for authentication by capturing these traits with a sensor, extracting features, and comparing them to a stored reference. The system either confirms or denies the user's identity based on this comparison.</a:t>
            </a:r>
            <a:endParaRPr lang="en-IN" sz="2000" dirty="0"/>
          </a:p>
          <a:p>
            <a:pPr marL="0" indent="0">
              <a:buNone/>
            </a:pPr>
            <a:r>
              <a:rPr lang="en-IN" b="1" dirty="0"/>
              <a:t>3.2 Fingerprint Authentication Method</a:t>
            </a:r>
            <a:r>
              <a:rPr lang="en-IN" dirty="0"/>
              <a:t>:</a:t>
            </a:r>
            <a:endParaRPr lang="en-IN" sz="2400" dirty="0"/>
          </a:p>
          <a:p>
            <a:pPr lvl="1"/>
            <a:r>
              <a:rPr lang="en-IN" dirty="0"/>
              <a:t>This method involves using a sensor to capture a fingerprint, extracting key features such as minutiae points, and then comparing these to a stored fingerprint template. This process is depicted in a diagram showing the stages of sensing, feature extraction, and comparison.</a:t>
            </a:r>
            <a:endParaRPr lang="en-IN" sz="2000" dirty="0"/>
          </a:p>
        </p:txBody>
      </p:sp>
    </p:spTree>
    <p:extLst>
      <p:ext uri="{BB962C8B-B14F-4D97-AF65-F5344CB8AC3E}">
        <p14:creationId xmlns:p14="http://schemas.microsoft.com/office/powerpoint/2010/main" val="4015353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55" y="789998"/>
            <a:ext cx="10515600" cy="1325563"/>
          </a:xfrm>
        </p:spPr>
        <p:txBody>
          <a:bodyPr/>
          <a:lstStyle/>
          <a:p>
            <a:r>
              <a:rPr lang="en-IN" b="1" dirty="0" smtClean="0"/>
              <a:t>1.  Hardware Limitations and Integration in Mobile Devices</a:t>
            </a:r>
            <a:r>
              <a:rPr lang="en-IN" dirty="0" smtClean="0"/>
              <a:t>:</a:t>
            </a:r>
            <a:endParaRPr lang="en-IN" dirty="0"/>
          </a:p>
        </p:txBody>
      </p:sp>
      <p:sp>
        <p:nvSpPr>
          <p:cNvPr id="3" name="Content Placeholder 2"/>
          <p:cNvSpPr>
            <a:spLocks noGrp="1"/>
          </p:cNvSpPr>
          <p:nvPr>
            <p:ph idx="1"/>
          </p:nvPr>
        </p:nvSpPr>
        <p:spPr>
          <a:xfrm>
            <a:off x="727364" y="2583006"/>
            <a:ext cx="10515600" cy="2081357"/>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Mobile </a:t>
            </a:r>
            <a:r>
              <a:rPr lang="en-IN" sz="2400" dirty="0">
                <a:latin typeface="Times New Roman" panose="02020603050405020304" pitchFamily="18" charset="0"/>
                <a:cs typeface="Times New Roman" panose="02020603050405020304" pitchFamily="18" charset="0"/>
              </a:rPr>
              <a:t>devices are limited by the size of input and output data, influencing the size of components like keyboards and </a:t>
            </a:r>
            <a:r>
              <a:rPr lang="en-IN" sz="2400" dirty="0" smtClean="0">
                <a:latin typeface="Times New Roman" panose="02020603050405020304" pitchFamily="18" charset="0"/>
                <a:cs typeface="Times New Roman" panose="02020603050405020304" pitchFamily="18" charset="0"/>
              </a:rPr>
              <a:t>displays.</a:t>
            </a:r>
          </a:p>
          <a:p>
            <a:pPr algn="just"/>
            <a:r>
              <a:rPr lang="en-IN" sz="2400" dirty="0" smtClean="0">
                <a:latin typeface="Times New Roman" panose="02020603050405020304" pitchFamily="18" charset="0"/>
                <a:cs typeface="Times New Roman" panose="02020603050405020304" pitchFamily="18" charset="0"/>
              </a:rPr>
              <a:t>Current </a:t>
            </a:r>
            <a:r>
              <a:rPr lang="en-IN" sz="2400" dirty="0">
                <a:latin typeface="Times New Roman" panose="02020603050405020304" pitchFamily="18" charset="0"/>
                <a:cs typeface="Times New Roman" panose="02020603050405020304" pitchFamily="18" charset="0"/>
              </a:rPr>
              <a:t>integration trends suggest future devices may have displays as wristbands or head-mounted and input methods integrated into clothes or accessories.</a:t>
            </a:r>
          </a:p>
        </p:txBody>
      </p:sp>
    </p:spTree>
    <p:extLst>
      <p:ext uri="{BB962C8B-B14F-4D97-AF65-F5344CB8AC3E}">
        <p14:creationId xmlns:p14="http://schemas.microsoft.com/office/powerpoint/2010/main" val="1991675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23381" y="1309036"/>
            <a:ext cx="8067641" cy="4167739"/>
          </a:xfrm>
          <a:prstGeom prst="rect">
            <a:avLst/>
          </a:prstGeom>
          <a:noFill/>
          <a:ln>
            <a:noFill/>
          </a:ln>
        </p:spPr>
      </p:pic>
    </p:spTree>
    <p:extLst>
      <p:ext uri="{BB962C8B-B14F-4D97-AF65-F5344CB8AC3E}">
        <p14:creationId xmlns:p14="http://schemas.microsoft.com/office/powerpoint/2010/main" val="22790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smtClean="0"/>
              <a:t>4. Operating </a:t>
            </a:r>
            <a:r>
              <a:rPr lang="en-IN" b="1" dirty="0"/>
              <a:t>Systems for Mobile Devices</a:t>
            </a:r>
            <a:r>
              <a:rPr lang="en-IN" dirty="0"/>
              <a:t>:</a:t>
            </a:r>
            <a:endParaRPr lang="en-IN" sz="4000" dirty="0"/>
          </a:p>
        </p:txBody>
      </p:sp>
      <p:sp>
        <p:nvSpPr>
          <p:cNvPr id="3" name="Content Placeholder 2"/>
          <p:cNvSpPr>
            <a:spLocks noGrp="1"/>
          </p:cNvSpPr>
          <p:nvPr>
            <p:ph idx="1"/>
          </p:nvPr>
        </p:nvSpPr>
        <p:spPr/>
        <p:txBody>
          <a:bodyPr/>
          <a:lstStyle/>
          <a:p>
            <a:pPr lvl="1"/>
            <a:r>
              <a:rPr lang="en-IN" dirty="0" smtClean="0"/>
              <a:t>Pervasive </a:t>
            </a:r>
            <a:r>
              <a:rPr lang="en-IN" dirty="0"/>
              <a:t>devices rely on operating systems like Palm OS, EPOC, and Windows CE to manage tasks, user interactions, and network communications effectively. These systems are optimized for performance on mobile hardware with limited resources</a:t>
            </a:r>
            <a:r>
              <a:rPr lang="en-IN" dirty="0" smtClean="0"/>
              <a:t>.</a:t>
            </a:r>
            <a:endParaRPr lang="en-IN" dirty="0"/>
          </a:p>
          <a:p>
            <a:pPr marL="0" indent="0">
              <a:buNone/>
            </a:pPr>
            <a:r>
              <a:rPr lang="en-IN" b="1" dirty="0"/>
              <a:t>4.1 Palm OS Features</a:t>
            </a:r>
            <a:r>
              <a:rPr lang="en-IN" dirty="0"/>
              <a:t>:</a:t>
            </a:r>
            <a:endParaRPr lang="en-IN" sz="2400" dirty="0"/>
          </a:p>
          <a:p>
            <a:pPr lvl="1"/>
            <a:r>
              <a:rPr lang="en-IN" dirty="0"/>
              <a:t>Palm OS is described as having a microkernel architecture that supports a range of applications and manages memory, system events, and communications effectively. </a:t>
            </a:r>
            <a:endParaRPr lang="en-IN" dirty="0" smtClean="0"/>
          </a:p>
          <a:p>
            <a:pPr lvl="1"/>
            <a:r>
              <a:rPr lang="en-IN" dirty="0" smtClean="0"/>
              <a:t>It's </a:t>
            </a:r>
            <a:r>
              <a:rPr lang="en-IN" dirty="0"/>
              <a:t>designed to operate efficiently on devices with minimal processing power and storage.</a:t>
            </a:r>
            <a:endParaRPr lang="en-IN" sz="2000" dirty="0"/>
          </a:p>
          <a:p>
            <a:pPr lvl="1"/>
            <a:endParaRPr lang="en-IN" sz="2000" dirty="0"/>
          </a:p>
        </p:txBody>
      </p:sp>
    </p:spTree>
    <p:extLst>
      <p:ext uri="{BB962C8B-B14F-4D97-AF65-F5344CB8AC3E}">
        <p14:creationId xmlns:p14="http://schemas.microsoft.com/office/powerpoint/2010/main" val="3160333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a:bodyPr>
          <a:lstStyle/>
          <a:p>
            <a:pPr lvl="0"/>
            <a:r>
              <a:rPr lang="en-IN" b="1" dirty="0"/>
              <a:t>Power management</a:t>
            </a:r>
            <a:r>
              <a:rPr lang="en-IN" dirty="0"/>
              <a:t>: Palm OS includes various operation modes such as sleep and doze to conserve battery life.</a:t>
            </a:r>
          </a:p>
          <a:p>
            <a:pPr lvl="0"/>
            <a:r>
              <a:rPr lang="en-IN" b="1" dirty="0"/>
              <a:t>OS Size</a:t>
            </a:r>
            <a:r>
              <a:rPr lang="en-IN" dirty="0"/>
              <a:t>: The size of Palm OS 3.5 is approximately 1.4 MB, including built-in applications, requiring up to 64 KB of runtime memory for operations including TCP/IP.</a:t>
            </a:r>
          </a:p>
          <a:p>
            <a:pPr lvl="0"/>
            <a:r>
              <a:rPr lang="en-IN" b="1" dirty="0"/>
              <a:t>User Interface</a:t>
            </a:r>
            <a:r>
              <a:rPr lang="en-IN" dirty="0"/>
              <a:t>: The Palm OS user interface is designed to facilitate ease of use with minimal taps and includes an application starter and built-in date book visual representation. It focuses on simplicity with one-button access to applications and a minimalistic approach to taps required for operations</a:t>
            </a:r>
            <a:r>
              <a:rPr lang="en-IN" dirty="0" smtClean="0"/>
              <a:t>.</a:t>
            </a:r>
          </a:p>
        </p:txBody>
      </p:sp>
    </p:spTree>
    <p:extLst>
      <p:ext uri="{BB962C8B-B14F-4D97-AF65-F5344CB8AC3E}">
        <p14:creationId xmlns:p14="http://schemas.microsoft.com/office/powerpoint/2010/main" val="2670691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4.2 EPOC  </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EPOC </a:t>
            </a:r>
            <a:r>
              <a:rPr lang="en-IN" b="1" dirty="0"/>
              <a:t>Development</a:t>
            </a:r>
            <a:r>
              <a:rPr lang="en-IN" dirty="0"/>
              <a:t>: EPOC supports programming in C++, Java, and OPL, with C++ being the preferred choice for system development and high-performance applications. Development environments include GNU for C++, Microsoft Visual C++ for compilation, and a Java runtime environment for application development.</a:t>
            </a:r>
          </a:p>
          <a:p>
            <a:pPr lvl="0"/>
            <a:r>
              <a:rPr lang="en-IN" b="1" dirty="0"/>
              <a:t>EPOC Development Cycle</a:t>
            </a:r>
            <a:r>
              <a:rPr lang="en-IN" dirty="0"/>
              <a:t>: The development process for EPOC applications involves editing the code on a PC, compiling it for EPOC, running and debugging it, then cross-compiling to load onto an EPOC device. This cycle ensures applications are fully tested before deployment.</a:t>
            </a:r>
          </a:p>
          <a:p>
            <a:pPr lvl="0"/>
            <a:r>
              <a:rPr lang="en-IN" b="1" dirty="0"/>
              <a:t>Multitasking on EPOC</a:t>
            </a:r>
            <a:r>
              <a:rPr lang="en-IN" dirty="0"/>
              <a:t>: EPOC applications can be either synchronous, resembling Palm OS applications, or asynchronous, which do not block the processor and can receive inputs from other processes, allowing for efficient multitasking and power management.</a:t>
            </a:r>
          </a:p>
        </p:txBody>
      </p:sp>
    </p:spTree>
    <p:extLst>
      <p:ext uri="{BB962C8B-B14F-4D97-AF65-F5344CB8AC3E}">
        <p14:creationId xmlns:p14="http://schemas.microsoft.com/office/powerpoint/2010/main" val="1986519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4.3 Windows CE</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Security </a:t>
            </a:r>
            <a:r>
              <a:rPr lang="en-IN" b="1" dirty="0"/>
              <a:t>Features:</a:t>
            </a:r>
            <a:endParaRPr lang="en-IN" dirty="0"/>
          </a:p>
          <a:p>
            <a:pPr lvl="0"/>
            <a:r>
              <a:rPr lang="en-IN" b="1" dirty="0"/>
              <a:t>Cryptographic Support:</a:t>
            </a:r>
            <a:r>
              <a:rPr lang="en-IN" dirty="0"/>
              <a:t> Windows CE incorporates the Cryptographic Application Programming Interface (CAPI), which facilitates the secure storage of information within the device. The system uses public-key signatures to authenticate kernel loaders and prevent unauthorized applications from executing.</a:t>
            </a:r>
          </a:p>
          <a:p>
            <a:pPr lvl="0"/>
            <a:r>
              <a:rPr lang="en-IN" b="1" dirty="0"/>
              <a:t>Smart Card Storage:</a:t>
            </a:r>
            <a:r>
              <a:rPr lang="en-IN" dirty="0"/>
              <a:t> Sensitive data can be securely stored on smart cards. The data stored on these cards is accessible only through the use of a kernel-loader authentication program that utilizes public-key signatures, enhancing the security against unauthorized access.</a:t>
            </a:r>
          </a:p>
        </p:txBody>
      </p:sp>
    </p:spTree>
    <p:extLst>
      <p:ext uri="{BB962C8B-B14F-4D97-AF65-F5344CB8AC3E}">
        <p14:creationId xmlns:p14="http://schemas.microsoft.com/office/powerpoint/2010/main" val="1165903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109"/>
            <a:ext cx="10515600" cy="5742854"/>
          </a:xfrm>
        </p:spPr>
        <p:txBody>
          <a:bodyPr/>
          <a:lstStyle/>
          <a:p>
            <a:pPr marL="0" indent="0">
              <a:buNone/>
            </a:pPr>
            <a:r>
              <a:rPr lang="en-IN" b="1" dirty="0"/>
              <a:t>Software Development:</a:t>
            </a:r>
            <a:endParaRPr lang="en-IN" dirty="0"/>
          </a:p>
          <a:p>
            <a:pPr lvl="0"/>
            <a:r>
              <a:rPr lang="en-IN" b="1" dirty="0"/>
              <a:t>Development Environment:</a:t>
            </a:r>
            <a:r>
              <a:rPr lang="en-IN" dirty="0"/>
              <a:t> Windows CE is built on the Win32 API, which provides significant benefits for developers familiar with Windows programming. The environment supports various programming languages including C++ and Visual Basic.</a:t>
            </a:r>
          </a:p>
          <a:p>
            <a:pPr lvl="0"/>
            <a:r>
              <a:rPr lang="en-IN" b="1" dirty="0"/>
              <a:t>Tools and JVMs:</a:t>
            </a:r>
            <a:r>
              <a:rPr lang="en-IN" dirty="0"/>
              <a:t> The platform supports professional development tools like Visual C++ or Visual Basic. Additionally, there are Java Virtual Machines (JVMs) available for Windows CE, including the KVM (Java 2 Micro Edition) and others from third parties, which facilitate the development and management of applications.</a:t>
            </a:r>
          </a:p>
        </p:txBody>
      </p:sp>
    </p:spTree>
    <p:extLst>
      <p:ext uri="{BB962C8B-B14F-4D97-AF65-F5344CB8AC3E}">
        <p14:creationId xmlns:p14="http://schemas.microsoft.com/office/powerpoint/2010/main" val="1611137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4.4 QNX Neutrino</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System </a:t>
            </a:r>
            <a:r>
              <a:rPr lang="en-IN" b="1" dirty="0"/>
              <a:t>Overview:</a:t>
            </a:r>
            <a:endParaRPr lang="en-IN" dirty="0"/>
          </a:p>
          <a:p>
            <a:pPr lvl="0"/>
            <a:r>
              <a:rPr lang="en-IN" b="1" dirty="0"/>
              <a:t>Real-Time Operating System:</a:t>
            </a:r>
            <a:r>
              <a:rPr lang="en-IN" dirty="0"/>
              <a:t> QNX Neutrino is designed for real-time applications, featuring a microkernel architecture that ensures high reliability and flexibility. It's suitable for environments where system stability and uptime are critical.</a:t>
            </a:r>
          </a:p>
          <a:p>
            <a:pPr lvl="0"/>
            <a:r>
              <a:rPr lang="en-IN" b="1" dirty="0"/>
              <a:t>Modular Architecture:</a:t>
            </a:r>
            <a:r>
              <a:rPr lang="en-IN" dirty="0"/>
              <a:t> The core system is highly modular, with a small microkernel that manages </a:t>
            </a:r>
            <a:r>
              <a:rPr lang="en-IN" dirty="0" err="1"/>
              <a:t>interprocess</a:t>
            </a:r>
            <a:r>
              <a:rPr lang="en-IN" dirty="0"/>
              <a:t> communication, process scheduling, and interrupt dispatching. It’s designed to run with minimal overhead, occupying only 12 KB</a:t>
            </a:r>
            <a:r>
              <a:rPr lang="en-IN" dirty="0" smtClean="0"/>
              <a:t>.</a:t>
            </a:r>
            <a:endParaRPr lang="en-IN" dirty="0"/>
          </a:p>
        </p:txBody>
      </p:sp>
    </p:spTree>
    <p:extLst>
      <p:ext uri="{BB962C8B-B14F-4D97-AF65-F5344CB8AC3E}">
        <p14:creationId xmlns:p14="http://schemas.microsoft.com/office/powerpoint/2010/main" val="3285332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782"/>
            <a:ext cx="10515600" cy="5521181"/>
          </a:xfrm>
        </p:spPr>
        <p:txBody>
          <a:bodyPr/>
          <a:lstStyle/>
          <a:p>
            <a:pPr marL="0" indent="0">
              <a:buNone/>
            </a:pPr>
            <a:r>
              <a:rPr lang="en-IN" b="1" dirty="0"/>
              <a:t>Core Functionality:</a:t>
            </a:r>
            <a:endParaRPr lang="en-IN" dirty="0"/>
          </a:p>
          <a:p>
            <a:pPr lvl="0"/>
            <a:r>
              <a:rPr lang="en-IN" b="1" dirty="0"/>
              <a:t>Resource Management:</a:t>
            </a:r>
            <a:r>
              <a:rPr lang="en-IN" dirty="0"/>
              <a:t> Resource managers in QNX Neutrino handle various system services such as file systems, network services, and graphical interfaces. These managers allow for modular upgrades and changes without system restarts.</a:t>
            </a:r>
          </a:p>
          <a:p>
            <a:pPr lvl="0"/>
            <a:r>
              <a:rPr lang="en-IN" b="1" dirty="0"/>
              <a:t>Process Isolation:</a:t>
            </a:r>
            <a:r>
              <a:rPr lang="en-IN" dirty="0"/>
              <a:t> The microkernel design ensures that a failure in one part does not affect the entire system. This isolation improves system stability and security.</a:t>
            </a:r>
            <a:endParaRPr lang="en-IN" dirty="0"/>
          </a:p>
        </p:txBody>
      </p:sp>
    </p:spTree>
    <p:extLst>
      <p:ext uri="{BB962C8B-B14F-4D97-AF65-F5344CB8AC3E}">
        <p14:creationId xmlns:p14="http://schemas.microsoft.com/office/powerpoint/2010/main" val="670815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4.5 BeOS</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System </a:t>
            </a:r>
            <a:r>
              <a:rPr lang="en-IN" b="1" dirty="0"/>
              <a:t>Features:</a:t>
            </a:r>
            <a:endParaRPr lang="en-IN" dirty="0"/>
          </a:p>
          <a:p>
            <a:pPr lvl="0"/>
            <a:r>
              <a:rPr lang="en-IN" b="1" dirty="0"/>
              <a:t>Optimized for Media:</a:t>
            </a:r>
            <a:r>
              <a:rPr lang="en-IN" dirty="0"/>
              <a:t> Originally designed for media applications, BeOS provides robust support for real-time multimedia processing. It’s optimized for performance in handling large files and multiprocessor tasks.</a:t>
            </a:r>
          </a:p>
          <a:p>
            <a:pPr lvl="0"/>
            <a:r>
              <a:rPr lang="en-IN" b="1" dirty="0"/>
              <a:t>64-bit File System:</a:t>
            </a:r>
            <a:r>
              <a:rPr lang="en-IN" dirty="0"/>
              <a:t> BeOS includes a 64-bit file system capable of handling very large files, making it ideal for multimedia applications that require the manipulation of large data sets</a:t>
            </a:r>
            <a:r>
              <a:rPr lang="en-IN" dirty="0" smtClean="0"/>
              <a:t>.</a:t>
            </a:r>
            <a:endParaRPr lang="en-IN" dirty="0"/>
          </a:p>
        </p:txBody>
      </p:sp>
    </p:spTree>
    <p:extLst>
      <p:ext uri="{BB962C8B-B14F-4D97-AF65-F5344CB8AC3E}">
        <p14:creationId xmlns:p14="http://schemas.microsoft.com/office/powerpoint/2010/main" val="1617223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1345"/>
            <a:ext cx="10515600" cy="5225618"/>
          </a:xfrm>
        </p:spPr>
        <p:txBody>
          <a:bodyPr>
            <a:normAutofit lnSpcReduction="10000"/>
          </a:bodyPr>
          <a:lstStyle/>
          <a:p>
            <a:r>
              <a:rPr lang="en-IN" b="1" dirty="0"/>
              <a:t>Multitasking and Memory Management:</a:t>
            </a:r>
            <a:endParaRPr lang="en-IN" dirty="0"/>
          </a:p>
          <a:p>
            <a:pPr lvl="0"/>
            <a:r>
              <a:rPr lang="en-IN" b="1" dirty="0"/>
              <a:t>Fine-Grained Multitasking:</a:t>
            </a:r>
            <a:r>
              <a:rPr lang="en-IN" dirty="0"/>
              <a:t> BeOS supports </a:t>
            </a:r>
            <a:r>
              <a:rPr lang="en-IN" dirty="0" err="1"/>
              <a:t>preemptive</a:t>
            </a:r>
            <a:r>
              <a:rPr lang="en-IN" dirty="0"/>
              <a:t> multitasking and multithreading, which allows it to manage multiple complex operations simultaneously without performance degradation.</a:t>
            </a:r>
          </a:p>
          <a:p>
            <a:pPr lvl="0"/>
            <a:r>
              <a:rPr lang="en-IN" b="1" dirty="0"/>
              <a:t>Memory Protection:</a:t>
            </a:r>
            <a:r>
              <a:rPr lang="en-IN" dirty="0"/>
              <a:t> The operating system includes advanced memory management capabilities that protect data and program execution, ensuring that applications operate independently and securely</a:t>
            </a:r>
            <a:r>
              <a:rPr lang="en-IN" dirty="0" smtClean="0"/>
              <a:t>.</a:t>
            </a:r>
          </a:p>
          <a:p>
            <a:r>
              <a:rPr lang="en-IN" dirty="0"/>
              <a:t>Each operating system is tailored to specific types of devices and user needs, from embedded systems requiring real-time operations (QNX Neutrino) to multimedia-rich environments (BeOS), offering unique sets of features and development environments to cater to diverse application needs.</a:t>
            </a:r>
          </a:p>
          <a:p>
            <a:pPr lvl="0"/>
            <a:endParaRPr lang="en-IN" dirty="0"/>
          </a:p>
        </p:txBody>
      </p:sp>
    </p:spTree>
    <p:extLst>
      <p:ext uri="{BB962C8B-B14F-4D97-AF65-F5344CB8AC3E}">
        <p14:creationId xmlns:p14="http://schemas.microsoft.com/office/powerpoint/2010/main" val="10397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IN" b="1" dirty="0" smtClean="0"/>
              <a:t>1.1. Battery Evolution</a:t>
            </a:r>
            <a:r>
              <a:rPr lang="en-IN" dirty="0" smtClean="0"/>
              <a:t>:</a:t>
            </a:r>
            <a:endParaRPr lang="en-IN" dirty="0"/>
          </a:p>
        </p:txBody>
      </p:sp>
      <p:sp>
        <p:nvSpPr>
          <p:cNvPr id="3" name="Content Placeholder 2"/>
          <p:cNvSpPr>
            <a:spLocks noGrp="1"/>
          </p:cNvSpPr>
          <p:nvPr>
            <p:ph idx="1"/>
          </p:nvPr>
        </p:nvSpPr>
        <p:spPr>
          <a:xfrm>
            <a:off x="773545" y="1117600"/>
            <a:ext cx="10515600" cy="2044411"/>
          </a:xfrm>
        </p:spPr>
        <p:txBody>
          <a:bodyPr>
            <a:normAutofit/>
          </a:bodyPr>
          <a:lstStyle/>
          <a:p>
            <a:pPr lvl="0" algn="just"/>
            <a:r>
              <a:rPr lang="en-IN" sz="2400" dirty="0" smtClean="0">
                <a:latin typeface="Times New Roman" panose="02020603050405020304" pitchFamily="18" charset="0"/>
                <a:cs typeface="Times New Roman" panose="02020603050405020304" pitchFamily="18" charset="0"/>
              </a:rPr>
              <a:t>Battery </a:t>
            </a:r>
            <a:r>
              <a:rPr lang="en-IN" sz="2400" dirty="0">
                <a:latin typeface="Times New Roman" panose="02020603050405020304" pitchFamily="18" charset="0"/>
                <a:cs typeface="Times New Roman" panose="02020603050405020304" pitchFamily="18" charset="0"/>
              </a:rPr>
              <a:t>technology in mobile devices has evolved from NiCad to lithium-ion and lithium polymer, offering lighter weight and higher energy density. </a:t>
            </a:r>
            <a:endParaRPr lang="en-IN" sz="2400" dirty="0" smtClean="0">
              <a:latin typeface="Times New Roman" panose="02020603050405020304" pitchFamily="18" charset="0"/>
              <a:cs typeface="Times New Roman" panose="02020603050405020304" pitchFamily="18" charset="0"/>
            </a:endParaRPr>
          </a:p>
          <a:p>
            <a:pPr lvl="0" algn="just"/>
            <a:r>
              <a:rPr lang="en-IN" sz="2400" dirty="0" smtClean="0">
                <a:latin typeface="Times New Roman" panose="02020603050405020304" pitchFamily="18" charset="0"/>
                <a:cs typeface="Times New Roman" panose="02020603050405020304" pitchFamily="18" charset="0"/>
              </a:rPr>
              <a:t>Innovations </a:t>
            </a:r>
            <a:r>
              <a:rPr lang="en-IN" sz="2400" dirty="0">
                <a:latin typeface="Times New Roman" panose="02020603050405020304" pitchFamily="18" charset="0"/>
                <a:cs typeface="Times New Roman" panose="02020603050405020304" pitchFamily="18" charset="0"/>
              </a:rPr>
              <a:t>like lithium polymer use gel electrolytes and flexible layers, which do not require rigid, leak-proof casing, allowing for varied battery shapes and sizes.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6291" y="3162011"/>
            <a:ext cx="8515927" cy="3414279"/>
          </a:xfrm>
          <a:prstGeom prst="rect">
            <a:avLst/>
          </a:prstGeom>
          <a:noFill/>
          <a:ln>
            <a:noFill/>
          </a:ln>
        </p:spPr>
      </p:pic>
    </p:spTree>
    <p:extLst>
      <p:ext uri="{BB962C8B-B14F-4D97-AF65-F5344CB8AC3E}">
        <p14:creationId xmlns:p14="http://schemas.microsoft.com/office/powerpoint/2010/main" val="792768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Development for BeOS</a:t>
            </a:r>
            <a:endParaRPr lang="en-IN" dirty="0"/>
          </a:p>
        </p:txBody>
      </p:sp>
      <p:sp>
        <p:nvSpPr>
          <p:cNvPr id="3" name="Content Placeholder 2"/>
          <p:cNvSpPr>
            <a:spLocks noGrp="1"/>
          </p:cNvSpPr>
          <p:nvPr>
            <p:ph idx="1"/>
          </p:nvPr>
        </p:nvSpPr>
        <p:spPr/>
        <p:txBody>
          <a:bodyPr/>
          <a:lstStyle/>
          <a:p>
            <a:pPr algn="just"/>
            <a:r>
              <a:rPr lang="en-IN" dirty="0" smtClean="0"/>
              <a:t>For </a:t>
            </a:r>
            <a:r>
              <a:rPr lang="en-IN" dirty="0"/>
              <a:t>software development on Intel versions of BeOS, developers can use a C/C++ GNU compiler and tools. An integrated C/C++ development environment by Metrowerks is also available, although BeOS may not be ideal for devices with strict memory constraints. BeOS allows for the use of a standard Java environment and is compatible with POSIX systems, allowing easier code reuse from Unix or QNX Neutrino.</a:t>
            </a:r>
          </a:p>
        </p:txBody>
      </p:sp>
    </p:spTree>
    <p:extLst>
      <p:ext uri="{BB962C8B-B14F-4D97-AF65-F5344CB8AC3E}">
        <p14:creationId xmlns:p14="http://schemas.microsoft.com/office/powerpoint/2010/main" val="2286318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2036"/>
            <a:ext cx="10515600" cy="5354927"/>
          </a:xfrm>
        </p:spPr>
        <p:txBody>
          <a:bodyPr>
            <a:normAutofit/>
          </a:bodyPr>
          <a:lstStyle/>
          <a:p>
            <a:pPr marL="0" indent="0">
              <a:buNone/>
            </a:pPr>
            <a:r>
              <a:rPr lang="en-IN" b="1" dirty="0"/>
              <a:t>4.6 Embedded Linux</a:t>
            </a:r>
            <a:endParaRPr lang="en-IN" dirty="0"/>
          </a:p>
          <a:p>
            <a:r>
              <a:rPr lang="en-IN" dirty="0"/>
              <a:t>Embedded Linux is tailored for devices where resource constraints and power efficiency are critical. </a:t>
            </a:r>
            <a:endParaRPr lang="en-IN" dirty="0" smtClean="0"/>
          </a:p>
          <a:p>
            <a:r>
              <a:rPr lang="en-IN" dirty="0" smtClean="0"/>
              <a:t>It </a:t>
            </a:r>
            <a:r>
              <a:rPr lang="en-IN" dirty="0"/>
              <a:t>utilizes a stripped-down Linux kernel, retaining the capabilities for multitasking and network management, which are critical for embedded systems. </a:t>
            </a:r>
            <a:endParaRPr lang="en-IN" dirty="0" smtClean="0"/>
          </a:p>
          <a:p>
            <a:r>
              <a:rPr lang="en-IN" dirty="0" smtClean="0"/>
              <a:t>Embedded </a:t>
            </a:r>
            <a:r>
              <a:rPr lang="en-IN" dirty="0"/>
              <a:t>Linux can be configured for various device needs and supports multitasking with both </a:t>
            </a:r>
            <a:r>
              <a:rPr lang="en-IN" dirty="0" err="1"/>
              <a:t>preemptive</a:t>
            </a:r>
            <a:r>
              <a:rPr lang="en-IN" dirty="0"/>
              <a:t> and real-time scheduling. Security features and system size can be adapted based on device requirements, with the kernel able to run with a minimal footprint.</a:t>
            </a:r>
          </a:p>
          <a:p>
            <a:endParaRPr lang="en-GB" dirty="0" smtClean="0"/>
          </a:p>
          <a:p>
            <a:endParaRPr lang="en-IN" dirty="0"/>
          </a:p>
        </p:txBody>
      </p:sp>
    </p:spTree>
    <p:extLst>
      <p:ext uri="{BB962C8B-B14F-4D97-AF65-F5344CB8AC3E}">
        <p14:creationId xmlns:p14="http://schemas.microsoft.com/office/powerpoint/2010/main" val="212649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QNX Neutrino</a:t>
            </a:r>
            <a:endParaRPr lang="en-IN" b="1" dirty="0"/>
          </a:p>
        </p:txBody>
      </p:sp>
      <p:sp>
        <p:nvSpPr>
          <p:cNvPr id="3" name="Content Placeholder 2"/>
          <p:cNvSpPr>
            <a:spLocks noGrp="1"/>
          </p:cNvSpPr>
          <p:nvPr>
            <p:ph idx="1"/>
          </p:nvPr>
        </p:nvSpPr>
        <p:spPr/>
        <p:txBody>
          <a:bodyPr/>
          <a:lstStyle/>
          <a:p>
            <a:r>
              <a:rPr lang="en-IN" dirty="0" smtClean="0"/>
              <a:t>QNX </a:t>
            </a:r>
            <a:r>
              <a:rPr lang="en-IN" dirty="0"/>
              <a:t>Neutrino is designed for robust, real-time applications, featuring a microkernel architecture. </a:t>
            </a:r>
            <a:endParaRPr lang="en-IN" dirty="0" smtClean="0"/>
          </a:p>
          <a:p>
            <a:r>
              <a:rPr lang="en-IN" dirty="0" smtClean="0"/>
              <a:t>This </a:t>
            </a:r>
            <a:r>
              <a:rPr lang="en-IN" dirty="0"/>
              <a:t>allows it to operate reliably under conditions where system resources are strictly managed and where uptime and stability are crucial. </a:t>
            </a:r>
            <a:endParaRPr lang="en-IN" dirty="0" smtClean="0"/>
          </a:p>
          <a:p>
            <a:r>
              <a:rPr lang="en-IN" dirty="0" smtClean="0"/>
              <a:t>QNX </a:t>
            </a:r>
            <a:r>
              <a:rPr lang="en-IN" dirty="0"/>
              <a:t>supports POSIX standards, making it compatible with a broad range of software and programming environments</a:t>
            </a:r>
            <a:endParaRPr lang="en-IN" dirty="0"/>
          </a:p>
        </p:txBody>
      </p:sp>
    </p:spTree>
    <p:extLst>
      <p:ext uri="{BB962C8B-B14F-4D97-AF65-F5344CB8AC3E}">
        <p14:creationId xmlns:p14="http://schemas.microsoft.com/office/powerpoint/2010/main" val="3088124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Summary of Operating Systems for Pervasive </a:t>
            </a:r>
            <a:r>
              <a:rPr lang="en-IN" b="1" dirty="0" smtClean="0"/>
              <a:t>Devices</a:t>
            </a:r>
            <a:endParaRPr lang="en-IN" b="1" dirty="0"/>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a:t>text summarizes the diverse operating systems available for pervasive devices, each tailored to specific device needs. </a:t>
            </a:r>
            <a:endParaRPr lang="en-IN" dirty="0" smtClean="0"/>
          </a:p>
          <a:p>
            <a:r>
              <a:rPr lang="en-IN" dirty="0" smtClean="0"/>
              <a:t>Palm </a:t>
            </a:r>
            <a:r>
              <a:rPr lang="en-IN" dirty="0"/>
              <a:t>OS is noted for its simplicity and low power usage but lacks multitasking and security features. </a:t>
            </a:r>
            <a:endParaRPr lang="en-IN" dirty="0" smtClean="0"/>
          </a:p>
          <a:p>
            <a:r>
              <a:rPr lang="en-IN" dirty="0" smtClean="0"/>
              <a:t>EPOC</a:t>
            </a:r>
            <a:r>
              <a:rPr lang="en-IN" dirty="0"/>
              <a:t>, now part of the Symbian family, offers robust multitasking capabilities. </a:t>
            </a:r>
            <a:endParaRPr lang="en-IN" dirty="0" smtClean="0"/>
          </a:p>
          <a:p>
            <a:r>
              <a:rPr lang="en-IN" dirty="0" smtClean="0"/>
              <a:t>Windows </a:t>
            </a:r>
            <a:r>
              <a:rPr lang="en-IN" dirty="0"/>
              <a:t>CE is optimized for multimedia capabilities and includes support for real-time operations. </a:t>
            </a:r>
            <a:endParaRPr lang="en-IN" dirty="0" smtClean="0"/>
          </a:p>
          <a:p>
            <a:r>
              <a:rPr lang="en-IN" dirty="0" smtClean="0"/>
              <a:t>QNX </a:t>
            </a:r>
            <a:r>
              <a:rPr lang="en-IN" dirty="0"/>
              <a:t>is suited for environments requiring robust real-time operations. </a:t>
            </a:r>
            <a:endParaRPr lang="en-IN" dirty="0" smtClean="0"/>
          </a:p>
          <a:p>
            <a:r>
              <a:rPr lang="en-IN" dirty="0" smtClean="0"/>
              <a:t>BeOS </a:t>
            </a:r>
            <a:r>
              <a:rPr lang="en-IN" dirty="0"/>
              <a:t>is designed for multimedia applications, leveraging its ability to handle large amounts of data effectively.</a:t>
            </a:r>
          </a:p>
          <a:p>
            <a:r>
              <a:rPr lang="en-IN" dirty="0"/>
              <a:t>These systems show the variability in operating systems designed for embedded and pervasive computing, each with unique strengths tailored to specific application needs and hardware configurations.</a:t>
            </a:r>
          </a:p>
          <a:p>
            <a:pPr marL="0" indent="0">
              <a:buNone/>
            </a:pPr>
            <a:endParaRPr lang="en-IN" dirty="0"/>
          </a:p>
        </p:txBody>
      </p:sp>
    </p:spTree>
    <p:extLst>
      <p:ext uri="{BB962C8B-B14F-4D97-AF65-F5344CB8AC3E}">
        <p14:creationId xmlns:p14="http://schemas.microsoft.com/office/powerpoint/2010/main" val="2096350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4327" y="526473"/>
            <a:ext cx="10317018" cy="5650490"/>
          </a:xfrm>
          <a:prstGeom prst="rect">
            <a:avLst/>
          </a:prstGeom>
        </p:spPr>
      </p:pic>
    </p:spTree>
    <p:extLst>
      <p:ext uri="{BB962C8B-B14F-4D97-AF65-F5344CB8AC3E}">
        <p14:creationId xmlns:p14="http://schemas.microsoft.com/office/powerpoint/2010/main" val="2488956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8465"/>
          </a:xfrm>
        </p:spPr>
        <p:txBody>
          <a:bodyPr>
            <a:normAutofit fontScale="90000"/>
          </a:bodyPr>
          <a:lstStyle/>
          <a:p>
            <a:pPr lvl="0" eaLnBrk="0" fontAlgn="base" hangingPunct="0">
              <a:lnSpc>
                <a:spcPct val="100000"/>
              </a:lnSpc>
              <a:spcAft>
                <a:spcPct val="0"/>
              </a:spcAft>
            </a:pPr>
            <a:r>
              <a:rPr lang="en-US" b="1" dirty="0" smtClean="0">
                <a:latin typeface="Arial" panose="020B0604020202020204" pitchFamily="34" charset="0"/>
              </a:rPr>
              <a:t>5. Java </a:t>
            </a:r>
            <a:r>
              <a:rPr lang="en-US" b="1" dirty="0">
                <a:latin typeface="Arial" panose="020B0604020202020204" pitchFamily="34" charset="0"/>
              </a:rPr>
              <a:t>for Pervasive Devices</a:t>
            </a:r>
            <a:r>
              <a:rPr lang="en-US" dirty="0">
                <a:latin typeface="Arial" panose="020B0604020202020204" pitchFamily="34" charset="0"/>
              </a:rPr>
              <a:t>:</a:t>
            </a:r>
          </a:p>
        </p:txBody>
      </p:sp>
      <p:sp>
        <p:nvSpPr>
          <p:cNvPr id="4" name="Rectangle 1"/>
          <p:cNvSpPr>
            <a:spLocks noGrp="1" noChangeArrowheads="1"/>
          </p:cNvSpPr>
          <p:nvPr>
            <p:ph idx="1"/>
          </p:nvPr>
        </p:nvSpPr>
        <p:spPr bwMode="auto">
          <a:xfrm>
            <a:off x="1062182" y="1240097"/>
            <a:ext cx="9504218"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J</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ava offers a common platform for developing applications on pervasive devices with limited computing resources.</a:t>
            </a:r>
          </a:p>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Versions of Java for Pervasive Devices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Micro Edition (J2ME) and Java Standard Edition (J2SE), </a:t>
            </a: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Origins of Java</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was initially developed in 1991 by James Gosling at Sun Microsystems under the project name "Green Project" and was originally called Oak.</a:t>
            </a: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smtClean="0">
                <a:latin typeface="Times New Roman" panose="02020603050405020304" pitchFamily="18" charset="0"/>
                <a:cs typeface="Times New Roman" panose="02020603050405020304" pitchFamily="18" charset="0"/>
              </a:rPr>
              <a:t>Evolution </a:t>
            </a:r>
            <a:r>
              <a:rPr lang="en-IN" sz="2000" b="1" dirty="0">
                <a:latin typeface="Times New Roman" panose="02020603050405020304" pitchFamily="18" charset="0"/>
                <a:cs typeface="Times New Roman" panose="02020603050405020304" pitchFamily="18" charset="0"/>
              </a:rPr>
              <a:t>of Java</a:t>
            </a:r>
            <a:r>
              <a:rPr lang="en-IN" sz="2000" dirty="0">
                <a:latin typeface="Times New Roman" panose="02020603050405020304" pitchFamily="18" charset="0"/>
                <a:cs typeface="Times New Roman" panose="02020603050405020304" pitchFamily="18" charset="0"/>
              </a:rPr>
              <a:t>:</a:t>
            </a:r>
          </a:p>
          <a:p>
            <a:pPr lvl="0"/>
            <a:r>
              <a:rPr lang="en-IN" sz="2000" dirty="0">
                <a:latin typeface="Times New Roman" panose="02020603050405020304" pitchFamily="18" charset="0"/>
                <a:cs typeface="Times New Roman" panose="02020603050405020304" pitchFamily="18" charset="0"/>
              </a:rPr>
              <a:t>The programming language was renamed to Java and officially announced in 1995, initially focused on small computing devices and later expanded to broader applications including servers and mobile devices.</a:t>
            </a:r>
          </a:p>
          <a:p>
            <a:pPr marL="0" indent="0">
              <a:buNone/>
            </a:pPr>
            <a:r>
              <a:rPr lang="en-IN" sz="2000" b="1" dirty="0" smtClean="0">
                <a:latin typeface="Times New Roman" panose="02020603050405020304" pitchFamily="18" charset="0"/>
                <a:cs typeface="Times New Roman" panose="02020603050405020304" pitchFamily="18" charset="0"/>
              </a:rPr>
              <a:t>Java </a:t>
            </a:r>
            <a:r>
              <a:rPr lang="en-IN" sz="2000" b="1" dirty="0">
                <a:latin typeface="Times New Roman" panose="02020603050405020304" pitchFamily="18" charset="0"/>
                <a:cs typeface="Times New Roman" panose="02020603050405020304" pitchFamily="18" charset="0"/>
              </a:rPr>
              <a:t>2 Platform</a:t>
            </a:r>
            <a:r>
              <a:rPr lang="en-IN" sz="2000" dirty="0">
                <a:latin typeface="Times New Roman" panose="02020603050405020304" pitchFamily="18" charset="0"/>
                <a:cs typeface="Times New Roman" panose="02020603050405020304" pitchFamily="18" charset="0"/>
              </a:rPr>
              <a:t>:</a:t>
            </a:r>
          </a:p>
          <a:p>
            <a:pPr lvl="0"/>
            <a:r>
              <a:rPr lang="en-IN" sz="2000" dirty="0">
                <a:latin typeface="Times New Roman" panose="02020603050405020304" pitchFamily="18" charset="0"/>
                <a:cs typeface="Times New Roman" panose="02020603050405020304" pitchFamily="18" charset="0"/>
              </a:rPr>
              <a:t>Current Java versions are grouped under Java 2 Platform, which includes J2ME for pervasive computing devices with specific APIs for mobile and embedded environments, and J2SE for traditional PCs optimized for performance and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457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930564" y="480564"/>
            <a:ext cx="104775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Enterprise Edition (J2EE)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Designed by Sun specifically for server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Enhances Java 2 Standard Edition (J2SE) with additional APIs for server-based computing like Java Beans, JSPs, and database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Virtual Machines (JVMs)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base layer of the Java platform includes different JVMs for various devices: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Card VM for smart cards.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KVM for pervasive devices.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Standard VM and Client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HotSpot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VM for desktops.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HotSpot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VM for high-performance server applications, which performs intelligent precompiling of frequently-used code fragments.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Compliance and Support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 JVMs are compliant with the Java programming language definition.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KVM and Card VM support only subsets of the full Java programming definition.</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139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0099" y="552048"/>
            <a:ext cx="8611802" cy="5753903"/>
          </a:xfrm>
          <a:prstGeom prst="rect">
            <a:avLst/>
          </a:prstGeom>
        </p:spPr>
      </p:pic>
    </p:spTree>
    <p:extLst>
      <p:ext uri="{BB962C8B-B14F-4D97-AF65-F5344CB8AC3E}">
        <p14:creationId xmlns:p14="http://schemas.microsoft.com/office/powerpoint/2010/main" val="643608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Autofit/>
          </a:bodyPr>
          <a:lstStyle/>
          <a:p>
            <a:pPr marL="0" lvl="0" indent="0" eaLnBrk="0" fontAlgn="base" hangingPunct="0">
              <a:lnSpc>
                <a:spcPct val="100000"/>
              </a:lnSpc>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Core APIs and Profiles</a:t>
            </a:r>
            <a:r>
              <a:rPr 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Char char="•"/>
            </a:pPr>
            <a:r>
              <a:rPr lang="en-US" sz="1800" dirty="0">
                <a:latin typeface="Times New Roman" panose="02020603050405020304" pitchFamily="18" charset="0"/>
                <a:cs typeface="Times New Roman" panose="02020603050405020304" pitchFamily="18" charset="0"/>
              </a:rPr>
              <a:t>Different core APIs are layered on top of the JVMs for various Java editions.</a:t>
            </a:r>
          </a:p>
          <a:p>
            <a:pPr marL="0" lvl="0" indent="0" eaLnBrk="0" fontAlgn="base" hangingPunct="0">
              <a:lnSpc>
                <a:spcPct val="100000"/>
              </a:lnSpc>
              <a:spcBef>
                <a:spcPct val="0"/>
              </a:spcBef>
              <a:spcAft>
                <a:spcPct val="0"/>
              </a:spcAft>
              <a:buFontTx/>
              <a:buChar char="•"/>
            </a:pPr>
            <a:r>
              <a:rPr lang="en-US" sz="1800" dirty="0">
                <a:latin typeface="Times New Roman" panose="02020603050405020304" pitchFamily="18" charset="0"/>
                <a:cs typeface="Times New Roman" panose="02020603050405020304" pitchFamily="18" charset="0"/>
              </a:rPr>
              <a:t>Profiles are created to tailor Java editions for specific environments or device types, enhancing functionality for specific vertical markets or devices.</a:t>
            </a:r>
          </a:p>
          <a:p>
            <a:pPr marL="0" lvl="0" indent="0" eaLnBrk="0" fontAlgn="base" hangingPunct="0">
              <a:lnSpc>
                <a:spcPct val="100000"/>
              </a:lnSpc>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Profiles Include</a:t>
            </a:r>
            <a:r>
              <a:rPr 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Char char="•"/>
            </a:pPr>
            <a:r>
              <a:rPr lang="en-US" sz="1800" dirty="0">
                <a:latin typeface="Times New Roman" panose="02020603050405020304" pitchFamily="18" charset="0"/>
                <a:cs typeface="Times New Roman" panose="02020603050405020304" pitchFamily="18" charset="0"/>
              </a:rPr>
              <a:t>TV profile, Screen phone profile, Car profile, Mobile information device profile, Personal profile, and Smart card profile.</a:t>
            </a:r>
          </a:p>
          <a:p>
            <a:pPr marL="0" lvl="0" indent="0" eaLnBrk="0" fontAlgn="base" hangingPunct="0">
              <a:lnSpc>
                <a:spcPct val="100000"/>
              </a:lnSpc>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Configuration</a:t>
            </a:r>
            <a:r>
              <a:rPr 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Char char="•"/>
            </a:pPr>
            <a:r>
              <a:rPr lang="en-US" sz="1800" dirty="0">
                <a:latin typeface="Times New Roman" panose="02020603050405020304" pitchFamily="18" charset="0"/>
                <a:cs typeface="Times New Roman" panose="02020603050405020304" pitchFamily="18" charset="0"/>
              </a:rPr>
              <a:t>Defines the minimum Java technology libraries and virtual machine capabilities expected to be available across all devices</a:t>
            </a:r>
            <a:r>
              <a:rPr lang="en-US" sz="1800" dirty="0" smtClean="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lang="en-IN" sz="1800" b="1" dirty="0"/>
              <a:t>5.2 Java 2 Micro </a:t>
            </a:r>
            <a:r>
              <a:rPr lang="en-IN" sz="1800" b="1" dirty="0" smtClean="0"/>
              <a:t>Edition </a:t>
            </a:r>
            <a:endParaRPr lang="en-IN" sz="1800" b="1" dirty="0"/>
          </a:p>
          <a:p>
            <a:pPr marL="0" indent="0">
              <a:buNone/>
            </a:pPr>
            <a:r>
              <a:rPr lang="en-IN" sz="1800" dirty="0" smtClean="0"/>
              <a:t>Java </a:t>
            </a:r>
            <a:r>
              <a:rPr lang="en-IN" sz="1800" dirty="0"/>
              <a:t>2 Micro Edition is designed for pervasive computing devices that generally do not have real-time requirements. These devices include smart cards, mobile phones, and set-top </a:t>
            </a:r>
            <a:r>
              <a:rPr lang="en-IN" sz="1800" dirty="0" smtClean="0"/>
              <a:t>boxes.</a:t>
            </a:r>
          </a:p>
          <a:p>
            <a:pPr marL="0" indent="0">
              <a:buNone/>
            </a:pPr>
            <a:r>
              <a:rPr lang="en-IN" sz="1800" b="1" dirty="0" smtClean="0"/>
              <a:t>Characteristics </a:t>
            </a:r>
            <a:r>
              <a:rPr lang="en-IN" sz="1800" b="1" dirty="0"/>
              <a:t>of Devices</a:t>
            </a:r>
            <a:r>
              <a:rPr lang="en-IN" sz="1800" dirty="0"/>
              <a:t>:</a:t>
            </a:r>
          </a:p>
          <a:p>
            <a:pPr lvl="0"/>
            <a:r>
              <a:rPr lang="en-IN" sz="1800" dirty="0"/>
              <a:t>Limited memory availability (128–512 </a:t>
            </a:r>
            <a:r>
              <a:rPr lang="en-IN" sz="1800" dirty="0" err="1"/>
              <a:t>kB</a:t>
            </a:r>
            <a:r>
              <a:rPr lang="en-IN" sz="1800" dirty="0"/>
              <a:t>)</a:t>
            </a:r>
          </a:p>
          <a:p>
            <a:pPr lvl="0"/>
            <a:r>
              <a:rPr lang="en-IN" sz="1800" dirty="0"/>
              <a:t>Battery-operated</a:t>
            </a:r>
          </a:p>
          <a:p>
            <a:pPr lvl="0"/>
            <a:r>
              <a:rPr lang="en-IN" sz="1800" dirty="0"/>
              <a:t>Network connectivity</a:t>
            </a:r>
          </a:p>
          <a:p>
            <a:pPr lvl="0"/>
            <a:r>
              <a:rPr lang="en-IN" sz="1800" dirty="0"/>
              <a:t>Restricted graphical display </a:t>
            </a:r>
            <a:r>
              <a:rPr lang="en-IN" sz="1800" dirty="0" smtClean="0"/>
              <a:t>capabilities</a:t>
            </a:r>
          </a:p>
          <a:p>
            <a:pPr marL="0" lvl="0" indent="0">
              <a:buNone/>
            </a:pPr>
            <a:endParaRPr lang="en-IN" sz="1800" dirty="0"/>
          </a:p>
          <a:p>
            <a:pPr marL="0" lvl="0" indent="0" eaLnBrk="0" fontAlgn="base" hangingPunct="0">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93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normAutofit/>
          </a:bodyPr>
          <a:lstStyle/>
          <a:p>
            <a:r>
              <a:rPr lang="en-GB" sz="1800" b="1" dirty="0">
                <a:latin typeface="Times New Roman" panose="02020603050405020304" pitchFamily="18" charset="0"/>
                <a:cs typeface="Times New Roman" panose="02020603050405020304" pitchFamily="18" charset="0"/>
              </a:rPr>
              <a:t>Configurations</a:t>
            </a:r>
            <a:r>
              <a:rPr lang="en-GB" sz="1800" dirty="0">
                <a:latin typeface="Times New Roman" panose="02020603050405020304" pitchFamily="18" charset="0"/>
                <a:cs typeface="Times New Roman" panose="02020603050405020304" pitchFamily="18" charset="0"/>
              </a:rPr>
              <a:t>:</a:t>
            </a:r>
          </a:p>
          <a:p>
            <a:r>
              <a:rPr lang="en-GB" sz="1800" b="1" dirty="0">
                <a:latin typeface="Times New Roman" panose="02020603050405020304" pitchFamily="18" charset="0"/>
                <a:cs typeface="Times New Roman" panose="02020603050405020304" pitchFamily="18" charset="0"/>
              </a:rPr>
              <a:t>Connected Device Configuration (CDC)</a:t>
            </a:r>
            <a:r>
              <a:rPr lang="en-GB" sz="1800" dirty="0">
                <a:latin typeface="Times New Roman" panose="02020603050405020304" pitchFamily="18" charset="0"/>
                <a:cs typeface="Times New Roman" panose="02020603050405020304" pitchFamily="18" charset="0"/>
              </a:rPr>
              <a:t>: Based on </a:t>
            </a:r>
            <a:r>
              <a:rPr lang="en-GB" sz="1800" dirty="0" err="1">
                <a:latin typeface="Times New Roman" panose="02020603050405020304" pitchFamily="18" charset="0"/>
                <a:cs typeface="Times New Roman" panose="02020603050405020304" pitchFamily="18" charset="0"/>
              </a:rPr>
              <a:t>PersonalJava</a:t>
            </a:r>
            <a:r>
              <a:rPr lang="en-GB" sz="1800" dirty="0">
                <a:latin typeface="Times New Roman" panose="02020603050405020304" pitchFamily="18" charset="0"/>
                <a:cs typeface="Times New Roman" panose="02020603050405020304" pitchFamily="18" charset="0"/>
              </a:rPr>
              <a:t>, targets devices like screen phones and set-top boxes with over 512 </a:t>
            </a:r>
            <a:r>
              <a:rPr lang="en-GB" sz="1800" dirty="0" err="1">
                <a:latin typeface="Times New Roman" panose="02020603050405020304" pitchFamily="18" charset="0"/>
                <a:cs typeface="Times New Roman" panose="02020603050405020304" pitchFamily="18" charset="0"/>
              </a:rPr>
              <a:t>kB</a:t>
            </a:r>
            <a:r>
              <a:rPr lang="en-GB" sz="1800" dirty="0">
                <a:latin typeface="Times New Roman" panose="02020603050405020304" pitchFamily="18" charset="0"/>
                <a:cs typeface="Times New Roman" panose="02020603050405020304" pitchFamily="18" charset="0"/>
              </a:rPr>
              <a:t> ROM and 256 </a:t>
            </a:r>
            <a:r>
              <a:rPr lang="en-GB" sz="1800" dirty="0" err="1">
                <a:latin typeface="Times New Roman" panose="02020603050405020304" pitchFamily="18" charset="0"/>
                <a:cs typeface="Times New Roman" panose="02020603050405020304" pitchFamily="18" charset="0"/>
              </a:rPr>
              <a:t>kB</a:t>
            </a:r>
            <a:r>
              <a:rPr lang="en-GB" sz="1800" dirty="0">
                <a:latin typeface="Times New Roman" panose="02020603050405020304" pitchFamily="18" charset="0"/>
                <a:cs typeface="Times New Roman" panose="02020603050405020304" pitchFamily="18" charset="0"/>
              </a:rPr>
              <a:t> RAM. It focuses on providing core Java APIs and has a restricted user interface library suited for devices with screens.</a:t>
            </a:r>
          </a:p>
          <a:p>
            <a:r>
              <a:rPr lang="en-GB" sz="1800" b="1" dirty="0">
                <a:latin typeface="Times New Roman" panose="02020603050405020304" pitchFamily="18" charset="0"/>
                <a:cs typeface="Times New Roman" panose="02020603050405020304" pitchFamily="18" charset="0"/>
              </a:rPr>
              <a:t>Connected, Limited Device Configuration (CLDC)</a:t>
            </a:r>
            <a:r>
              <a:rPr lang="en-GB" sz="1800" dirty="0">
                <a:latin typeface="Times New Roman" panose="02020603050405020304" pitchFamily="18" charset="0"/>
                <a:cs typeface="Times New Roman" panose="02020603050405020304" pitchFamily="18" charset="0"/>
              </a:rPr>
              <a:t>: Geared towards mobile phones and TV sets, this configuration supports basic applications with requirements for geographical user interface, data storage, messaging, security, and wireless networking within 128–512 </a:t>
            </a:r>
            <a:r>
              <a:rPr lang="en-GB" sz="1800" dirty="0" err="1">
                <a:latin typeface="Times New Roman" panose="02020603050405020304" pitchFamily="18" charset="0"/>
                <a:cs typeface="Times New Roman" panose="02020603050405020304" pitchFamily="18" charset="0"/>
              </a:rPr>
              <a:t>kB</a:t>
            </a:r>
            <a:r>
              <a:rPr lang="en-GB" sz="1800" dirty="0">
                <a:latin typeface="Times New Roman" panose="02020603050405020304" pitchFamily="18" charset="0"/>
                <a:cs typeface="Times New Roman" panose="02020603050405020304" pitchFamily="18" charset="0"/>
              </a:rPr>
              <a:t> RAM. It uses a special Virtual Machine (KVM) optimized for memory-constrained environments</a:t>
            </a:r>
            <a:r>
              <a:rPr lang="en-GB" sz="1800" dirty="0" smtClean="0">
                <a:latin typeface="Times New Roman" panose="02020603050405020304" pitchFamily="18" charset="0"/>
                <a:cs typeface="Times New Roman" panose="02020603050405020304" pitchFamily="18" charset="0"/>
              </a:rPr>
              <a:t>.</a:t>
            </a:r>
          </a:p>
          <a:p>
            <a:r>
              <a:rPr lang="en-GB" sz="1800" b="1" dirty="0"/>
              <a:t>Enhancements</a:t>
            </a:r>
            <a:r>
              <a:rPr lang="en-GB" sz="1800" dirty="0"/>
              <a:t>:</a:t>
            </a:r>
          </a:p>
          <a:p>
            <a:r>
              <a:rPr lang="en-GB" sz="1800" b="1" dirty="0"/>
              <a:t>Embedded Java</a:t>
            </a:r>
            <a:r>
              <a:rPr lang="en-GB" sz="1800" dirty="0"/>
              <a:t>: Allows customization of the Java platform for embedded devices by omitting unnecessary classes and VM features to minimize resource usage and cost.</a:t>
            </a:r>
          </a:p>
          <a:p>
            <a:r>
              <a:rPr lang="en-GB" sz="1800" b="1" dirty="0"/>
              <a:t>Java Card</a:t>
            </a:r>
            <a:r>
              <a:rPr lang="en-GB" sz="1800" dirty="0"/>
              <a:t>: Tailors Java for very small devices with a special compressed </a:t>
            </a:r>
            <a:r>
              <a:rPr lang="en-GB" sz="1800" dirty="0" err="1"/>
              <a:t>bytecode</a:t>
            </a:r>
            <a:r>
              <a:rPr lang="en-GB" sz="1800" dirty="0"/>
              <a:t> format, suitable for devices like SIM cards and credit cards used in mobile phones.</a:t>
            </a:r>
          </a:p>
          <a:p>
            <a:r>
              <a:rPr lang="en-GB" sz="1800" b="1" dirty="0"/>
              <a:t>Real-time Java</a:t>
            </a:r>
            <a:r>
              <a:rPr lang="en-GB" sz="1800" dirty="0"/>
              <a:t>: A specialized version of Java designed to meet the needs of real-time applications (detailed in section </a:t>
            </a:r>
            <a:r>
              <a:rPr lang="en-GB" sz="1800" dirty="0" smtClean="0"/>
              <a:t>5.3</a:t>
            </a:r>
            <a:r>
              <a:rPr lang="en-GB" sz="1800" dirty="0"/>
              <a:t>).</a:t>
            </a:r>
          </a:p>
        </p:txBody>
      </p:sp>
    </p:spTree>
    <p:extLst>
      <p:ext uri="{BB962C8B-B14F-4D97-AF65-F5344CB8AC3E}">
        <p14:creationId xmlns:p14="http://schemas.microsoft.com/office/powerpoint/2010/main" val="360475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a:t>
            </a:r>
            <a:r>
              <a:rPr lang="en-IN" b="1" dirty="0"/>
              <a:t>Display </a:t>
            </a:r>
            <a:r>
              <a:rPr lang="en-IN" b="1" dirty="0" smtClean="0"/>
              <a:t>Technology</a:t>
            </a:r>
            <a:endParaRPr lang="en-IN" dirty="0"/>
          </a:p>
        </p:txBody>
      </p:sp>
      <p:sp>
        <p:nvSpPr>
          <p:cNvPr id="3" name="Content Placeholder 2"/>
          <p:cNvSpPr>
            <a:spLocks noGrp="1"/>
          </p:cNvSpPr>
          <p:nvPr>
            <p:ph idx="1"/>
          </p:nvPr>
        </p:nvSpPr>
        <p:spPr/>
        <p:txBody>
          <a:bodyPr/>
          <a:lstStyle/>
          <a:p>
            <a:pPr lvl="0" algn="just"/>
            <a:r>
              <a:rPr lang="en-IN" dirty="0">
                <a:latin typeface="Times New Roman" panose="02020603050405020304" pitchFamily="18" charset="0"/>
                <a:cs typeface="Times New Roman" panose="02020603050405020304" pitchFamily="18" charset="0"/>
              </a:rPr>
              <a:t>LCDs are being replaced by lighter and more power-efficient technologies like OLED and light-emitting polymer, which allow for thinner, more flexible displays that can be built to almost any size and shape, enhancing portable device usability and aesthetic flexibility.</a:t>
            </a:r>
          </a:p>
        </p:txBody>
      </p:sp>
    </p:spTree>
    <p:extLst>
      <p:ext uri="{BB962C8B-B14F-4D97-AF65-F5344CB8AC3E}">
        <p14:creationId xmlns:p14="http://schemas.microsoft.com/office/powerpoint/2010/main" val="336760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7" y="235816"/>
            <a:ext cx="10515600" cy="1325563"/>
          </a:xfrm>
        </p:spPr>
        <p:txBody>
          <a:bodyPr/>
          <a:lstStyle/>
          <a:p>
            <a:r>
              <a:rPr lang="en-IN" b="1" dirty="0"/>
              <a:t>5.3 Real-time Java</a:t>
            </a:r>
            <a:br>
              <a:rPr lang="en-IN" b="1" dirty="0"/>
            </a:br>
            <a:endParaRPr lang="en-IN" dirty="0"/>
          </a:p>
        </p:txBody>
      </p:sp>
      <p:sp>
        <p:nvSpPr>
          <p:cNvPr id="3" name="Content Placeholder 2"/>
          <p:cNvSpPr>
            <a:spLocks noGrp="1"/>
          </p:cNvSpPr>
          <p:nvPr>
            <p:ph idx="1"/>
          </p:nvPr>
        </p:nvSpPr>
        <p:spPr>
          <a:xfrm>
            <a:off x="718127" y="1142134"/>
            <a:ext cx="10515600" cy="4351338"/>
          </a:xfrm>
        </p:spPr>
        <p:txBody>
          <a:bodyPr>
            <a:normAutofit/>
          </a:bodyPr>
          <a:lstStyle/>
          <a:p>
            <a:pPr lvl="0"/>
            <a:r>
              <a:rPr lang="en-IN" b="1" dirty="0"/>
              <a:t>Inadequacy of Standard Java for Real-Time Applications</a:t>
            </a:r>
            <a:r>
              <a:rPr lang="en-IN" dirty="0"/>
              <a:t>:</a:t>
            </a:r>
            <a:endParaRPr lang="en-IN" sz="2400" dirty="0"/>
          </a:p>
          <a:p>
            <a:pPr lvl="1"/>
            <a:r>
              <a:rPr lang="en-IN" dirty="0"/>
              <a:t>Standard Java does not provide predictable runtime </a:t>
            </a:r>
            <a:r>
              <a:rPr lang="en-IN" dirty="0" err="1"/>
              <a:t>behavior</a:t>
            </a:r>
            <a:r>
              <a:rPr lang="en-IN" dirty="0"/>
              <a:t>.</a:t>
            </a:r>
            <a:endParaRPr lang="en-IN" sz="2000" dirty="0"/>
          </a:p>
          <a:p>
            <a:pPr lvl="1"/>
            <a:r>
              <a:rPr lang="en-IN" dirty="0"/>
              <a:t>It lacks the capability for direct memory access and suffers from non-deterministic issues like garbage collection, which affect execution times.</a:t>
            </a:r>
            <a:endParaRPr lang="en-IN" sz="2000" dirty="0"/>
          </a:p>
          <a:p>
            <a:pPr lvl="0"/>
            <a:r>
              <a:rPr lang="en-IN" b="1" dirty="0"/>
              <a:t>Development of Real-Time Java (RTSJ)</a:t>
            </a:r>
            <a:r>
              <a:rPr lang="en-IN" dirty="0"/>
              <a:t>:</a:t>
            </a:r>
            <a:endParaRPr lang="en-IN" sz="2400" dirty="0"/>
          </a:p>
          <a:p>
            <a:pPr lvl="1"/>
            <a:r>
              <a:rPr lang="en-IN" dirty="0"/>
              <a:t>To address these limitations, a collaboration of companies developed the Real-Time Specification for Java (RTSJ).</a:t>
            </a:r>
            <a:endParaRPr lang="en-IN" sz="2000" dirty="0"/>
          </a:p>
          <a:p>
            <a:pPr lvl="1"/>
            <a:r>
              <a:rPr lang="en-IN" dirty="0"/>
              <a:t>Companies involved include </a:t>
            </a:r>
            <a:r>
              <a:rPr lang="en-IN" dirty="0" err="1"/>
              <a:t>Aonix</a:t>
            </a:r>
            <a:r>
              <a:rPr lang="en-IN" dirty="0"/>
              <a:t>, </a:t>
            </a:r>
            <a:r>
              <a:rPr lang="en-IN" dirty="0" err="1"/>
              <a:t>Cyberonics</a:t>
            </a:r>
            <a:r>
              <a:rPr lang="en-IN" dirty="0"/>
              <a:t>, IBM, Microware Systems, Nortel Networks, QNX, Rockwell-Collins, and Sun.</a:t>
            </a:r>
            <a:endParaRPr lang="en-IN" sz="2000" dirty="0"/>
          </a:p>
          <a:p>
            <a:pPr lvl="1"/>
            <a:r>
              <a:rPr lang="en-IN" dirty="0"/>
              <a:t>The specification is still in its early phases, with a draft available and a reference implementation expected soon</a:t>
            </a:r>
            <a:r>
              <a:rPr lang="en-IN" dirty="0" smtClean="0"/>
              <a:t>.</a:t>
            </a:r>
            <a:endParaRPr lang="en-IN" sz="2000" dirty="0"/>
          </a:p>
        </p:txBody>
      </p:sp>
    </p:spTree>
    <p:extLst>
      <p:ext uri="{BB962C8B-B14F-4D97-AF65-F5344CB8AC3E}">
        <p14:creationId xmlns:p14="http://schemas.microsoft.com/office/powerpoint/2010/main" val="4174177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5"/>
            <a:ext cx="10515600" cy="5299508"/>
          </a:xfrm>
        </p:spPr>
        <p:txBody>
          <a:bodyPr>
            <a:normAutofit/>
          </a:bodyPr>
          <a:lstStyle/>
          <a:p>
            <a:pPr lvl="0"/>
            <a:r>
              <a:rPr lang="en-IN" b="1" dirty="0"/>
              <a:t>Features of Real-Time Java</a:t>
            </a:r>
            <a:r>
              <a:rPr lang="en-IN" dirty="0"/>
              <a:t>:</a:t>
            </a:r>
            <a:endParaRPr lang="en-IN" sz="2400" dirty="0"/>
          </a:p>
          <a:p>
            <a:pPr lvl="1"/>
            <a:r>
              <a:rPr lang="en-IN" b="1" dirty="0"/>
              <a:t>Predictable Execution Speed</a:t>
            </a:r>
            <a:r>
              <a:rPr lang="en-IN" dirty="0"/>
              <a:t>: A primary goal of RTSJ is to ensure predictable execution times, avoiding the pitfalls of standard Java.</a:t>
            </a:r>
            <a:endParaRPr lang="en-IN" sz="2000" dirty="0"/>
          </a:p>
          <a:p>
            <a:pPr lvl="1"/>
            <a:r>
              <a:rPr lang="en-IN" b="1" dirty="0"/>
              <a:t>Customizable Schedulers</a:t>
            </a:r>
            <a:r>
              <a:rPr lang="en-IN" dirty="0"/>
              <a:t>: RTSJ allows for the customization of schedulers, supporting schedulable objects in addition to tasks and threads.</a:t>
            </a:r>
            <a:endParaRPr lang="en-IN" sz="2000" dirty="0"/>
          </a:p>
          <a:p>
            <a:pPr lvl="1"/>
            <a:r>
              <a:rPr lang="en-IN" b="1" dirty="0"/>
              <a:t>Advanced Memory Management</a:t>
            </a:r>
            <a:r>
              <a:rPr lang="en-IN" dirty="0"/>
              <a:t>: RTSJ introduces different memory types to accommodate both short- and long-lived objects outside the regular garbage collection process. This includes scoped memory for data sharing between real-time and non-real-time tasks and physical memory support.</a:t>
            </a:r>
            <a:endParaRPr lang="en-IN" sz="2000" dirty="0"/>
          </a:p>
          <a:p>
            <a:pPr lvl="0"/>
            <a:r>
              <a:rPr lang="en-IN" b="1" dirty="0"/>
              <a:t>Compatibility and Design Objectives</a:t>
            </a:r>
            <a:r>
              <a:rPr lang="en-IN" dirty="0"/>
              <a:t>:</a:t>
            </a:r>
            <a:endParaRPr lang="en-IN" sz="2400" dirty="0"/>
          </a:p>
          <a:p>
            <a:pPr lvl="1"/>
            <a:r>
              <a:rPr lang="en-IN" dirty="0"/>
              <a:t>RTSJ is designed to be backward compatible with standard Java.</a:t>
            </a:r>
            <a:endParaRPr lang="en-IN" sz="2000" dirty="0"/>
          </a:p>
          <a:p>
            <a:pPr lvl="1"/>
            <a:r>
              <a:rPr lang="en-IN" dirty="0"/>
              <a:t>It aims to include all necessary features to support systems with stringent real-time requirements.</a:t>
            </a:r>
            <a:endParaRPr lang="en-IN" sz="2000" dirty="0"/>
          </a:p>
        </p:txBody>
      </p:sp>
    </p:spTree>
    <p:extLst>
      <p:ext uri="{BB962C8B-B14F-4D97-AF65-F5344CB8AC3E}">
        <p14:creationId xmlns:p14="http://schemas.microsoft.com/office/powerpoint/2010/main" val="3930309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655"/>
            <a:ext cx="10515600" cy="5604308"/>
          </a:xfrm>
        </p:spPr>
        <p:txBody>
          <a:bodyPr>
            <a:normAutofit lnSpcReduction="10000"/>
          </a:bodyPr>
          <a:lstStyle/>
          <a:p>
            <a:pPr marL="0" indent="0">
              <a:buNone/>
            </a:pPr>
            <a:r>
              <a:rPr lang="en-IN" b="1" dirty="0"/>
              <a:t>Additional Features of Real-time Java</a:t>
            </a:r>
          </a:p>
          <a:p>
            <a:pPr lvl="0"/>
            <a:r>
              <a:rPr lang="en-IN" b="1" dirty="0"/>
              <a:t>Access to Physical Memory</a:t>
            </a:r>
            <a:r>
              <a:rPr lang="en-IN" dirty="0"/>
              <a:t>:</a:t>
            </a:r>
          </a:p>
          <a:p>
            <a:pPr lvl="1"/>
            <a:r>
              <a:rPr lang="en-IN" dirty="0"/>
              <a:t>RTSJ provides mechanisms for Java to have direct access to the machine memory at specific sandboxed locations. This is crucial for applications that interact directly with physical sensors or actors, allowing them to read or write directly to memory.</a:t>
            </a:r>
          </a:p>
          <a:p>
            <a:pPr lvl="0"/>
            <a:r>
              <a:rPr lang="en-IN" b="1" dirty="0"/>
              <a:t>Object and Thread Synchronization</a:t>
            </a:r>
            <a:r>
              <a:rPr lang="en-IN" dirty="0"/>
              <a:t>:</a:t>
            </a:r>
          </a:p>
          <a:p>
            <a:pPr lvl="1"/>
            <a:r>
              <a:rPr lang="en-IN" dirty="0"/>
              <a:t>To handle the complex synchronization needs of real-time applications involving multiple threads, RTSJ offers synchronized wait-free read and write queues and monitors for mutual exclusion. This approach helps to avoid priority inversion issues common in standard Java implementations.</a:t>
            </a:r>
          </a:p>
          <a:p>
            <a:pPr lvl="0"/>
            <a:r>
              <a:rPr lang="en-IN" b="1" dirty="0"/>
              <a:t>Asynchronous Event Handling</a:t>
            </a:r>
            <a:r>
              <a:rPr lang="en-IN" dirty="0"/>
              <a:t>:</a:t>
            </a:r>
          </a:p>
          <a:p>
            <a:pPr lvl="1"/>
            <a:r>
              <a:rPr lang="en-IN" dirty="0"/>
              <a:t>Real-time systems often rely on event-driven architectures. RTSJ supports extensive use of asynchronous events such as interrupts, enhancing responsiveness and control transfers between objects and threads.</a:t>
            </a:r>
          </a:p>
        </p:txBody>
      </p:sp>
    </p:spTree>
    <p:extLst>
      <p:ext uri="{BB962C8B-B14F-4D97-AF65-F5344CB8AC3E}">
        <p14:creationId xmlns:p14="http://schemas.microsoft.com/office/powerpoint/2010/main" val="431732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5.4 </a:t>
            </a:r>
            <a:r>
              <a:rPr lang="en-IN" b="1" dirty="0"/>
              <a:t>Java Virtual Machines for Pervasive Devices</a:t>
            </a:r>
            <a:endParaRPr lang="en-IN" b="1" dirty="0"/>
          </a:p>
        </p:txBody>
      </p:sp>
      <p:sp>
        <p:nvSpPr>
          <p:cNvPr id="3" name="Content Placeholder 2"/>
          <p:cNvSpPr>
            <a:spLocks noGrp="1"/>
          </p:cNvSpPr>
          <p:nvPr>
            <p:ph idx="1"/>
          </p:nvPr>
        </p:nvSpPr>
        <p:spPr/>
        <p:txBody>
          <a:bodyPr>
            <a:normAutofit lnSpcReduction="10000"/>
          </a:bodyPr>
          <a:lstStyle/>
          <a:p>
            <a:pPr lvl="0"/>
            <a:r>
              <a:rPr lang="en-IN" b="1" dirty="0" smtClean="0"/>
              <a:t>Sun’s </a:t>
            </a:r>
            <a:r>
              <a:rPr lang="en-IN" b="1" dirty="0"/>
              <a:t>KVM</a:t>
            </a:r>
            <a:r>
              <a:rPr lang="en-IN" dirty="0"/>
              <a:t>:</a:t>
            </a:r>
          </a:p>
          <a:p>
            <a:pPr lvl="1"/>
            <a:r>
              <a:rPr lang="en-IN" dirty="0"/>
              <a:t>Implements the J2ME standard and is designed for devices with more than 128 </a:t>
            </a:r>
            <a:r>
              <a:rPr lang="en-IN" dirty="0" err="1"/>
              <a:t>kB</a:t>
            </a:r>
            <a:r>
              <a:rPr lang="en-IN" dirty="0"/>
              <a:t> of memory, bridging the gap between </a:t>
            </a:r>
            <a:r>
              <a:rPr lang="en-IN" dirty="0" err="1"/>
              <a:t>PersonalJava</a:t>
            </a:r>
            <a:r>
              <a:rPr lang="en-IN" dirty="0"/>
              <a:t> VM and Java Card VM, which are aimed at devices with higher and lower memory capacities, respectively.</a:t>
            </a:r>
          </a:p>
          <a:p>
            <a:pPr lvl="0"/>
            <a:r>
              <a:rPr lang="en-IN" b="1" dirty="0" err="1"/>
              <a:t>Waba</a:t>
            </a:r>
            <a:r>
              <a:rPr lang="en-IN" b="1" dirty="0"/>
              <a:t> VM</a:t>
            </a:r>
            <a:r>
              <a:rPr lang="en-IN" dirty="0"/>
              <a:t>:</a:t>
            </a:r>
          </a:p>
          <a:p>
            <a:pPr lvl="1"/>
            <a:r>
              <a:rPr lang="en-IN" dirty="0"/>
              <a:t>Explained as using Java-like technology but with libraries optimized for faster execution and smaller memory footprints.</a:t>
            </a:r>
          </a:p>
          <a:p>
            <a:pPr lvl="0"/>
            <a:r>
              <a:rPr lang="en-IN" b="1" dirty="0"/>
              <a:t>IBM </a:t>
            </a:r>
            <a:r>
              <a:rPr lang="en-IN" b="1" dirty="0" err="1"/>
              <a:t>VisualAge</a:t>
            </a:r>
            <a:r>
              <a:rPr lang="en-IN" b="1" dirty="0"/>
              <a:t> Micro Edition</a:t>
            </a:r>
            <a:r>
              <a:rPr lang="en-IN" dirty="0"/>
              <a:t>:</a:t>
            </a:r>
          </a:p>
          <a:p>
            <a:pPr lvl="1"/>
            <a:r>
              <a:rPr lang="en-IN" dirty="0"/>
              <a:t>Provides a fully integrated development environment for Java on pervasive devices, including a virtual machine, which caters to the specific needs of these technologies.</a:t>
            </a:r>
          </a:p>
        </p:txBody>
      </p:sp>
    </p:spTree>
    <p:extLst>
      <p:ext uri="{BB962C8B-B14F-4D97-AF65-F5344CB8AC3E}">
        <p14:creationId xmlns:p14="http://schemas.microsoft.com/office/powerpoint/2010/main" val="23365566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838200" y="1275347"/>
            <a:ext cx="946785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KVM (Kilobyte Virtual Machine)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Memory Footprint</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Requires 50-70 KB, needs 128 KB at runtime.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CPU Compatibility</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Works on 16-bit processors at 16 MHz and on 32-bit processors.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Supported Platforms</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Includes Palm OS, Solaris, and Windows32.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UI Classes</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Does not support AWT or Swing, uses specialized native I/O drivers.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Restricted Features</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Lacks features like multi-dimensional arrays, class file verification, RMI, thread grouping, and reflection.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Library Subset</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Includes only parts of the J2SE libraries, such as java.net and java.io.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Availability</a:t>
            </a:r>
            <a:r>
              <a:rPr kumimoji="0" 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Development kit available, runs on over 20 platforms including Nokia, Sony, and Motorola phones, with upcoming support for EPOC OS.</a:t>
            </a:r>
          </a:p>
          <a:p>
            <a:pPr marL="0" marR="0" lvl="0" indent="0" algn="l" defTabSz="914400" rtl="0" eaLnBrk="0" fontAlgn="base" latinLnBrk="0" hangingPunct="0">
              <a:lnSpc>
                <a:spcPct val="100000"/>
              </a:lnSpc>
              <a:spcBef>
                <a:spcPct val="0"/>
              </a:spcBef>
              <a:spcAft>
                <a:spcPct val="0"/>
              </a:spcAft>
              <a:buClrTx/>
              <a:buSzTx/>
              <a:buNone/>
              <a:tabLst/>
            </a:pPr>
            <a:r>
              <a:rPr lang="en-IN" sz="1800" b="1" dirty="0" smtClean="0">
                <a:latin typeface="Times New Roman" panose="02020603050405020304" pitchFamily="18" charset="0"/>
                <a:cs typeface="Times New Roman" panose="02020603050405020304" pitchFamily="18" charset="0"/>
              </a:rPr>
              <a:t>5.5 </a:t>
            </a:r>
            <a:r>
              <a:rPr lang="en-IN" sz="1800" b="1" dirty="0" err="1" smtClean="0">
                <a:latin typeface="Times New Roman" panose="02020603050405020304" pitchFamily="18" charset="0"/>
                <a:cs typeface="Times New Roman" panose="02020603050405020304" pitchFamily="18" charset="0"/>
              </a:rPr>
              <a:t>Waba</a:t>
            </a:r>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Programming Platform</a:t>
            </a:r>
          </a:p>
          <a:p>
            <a:r>
              <a:rPr lang="en-IN" sz="1800" b="1" dirty="0">
                <a:latin typeface="Times New Roman" panose="02020603050405020304" pitchFamily="18" charset="0"/>
                <a:cs typeface="Times New Roman" panose="02020603050405020304" pitchFamily="18" charset="0"/>
              </a:rPr>
              <a:t>Platform Components</a:t>
            </a:r>
            <a:r>
              <a:rPr lang="en-IN" sz="1800" dirty="0">
                <a:latin typeface="Times New Roman" panose="02020603050405020304" pitchFamily="18" charset="0"/>
                <a:cs typeface="Times New Roman" panose="02020603050405020304" pitchFamily="18" charset="0"/>
              </a:rPr>
              <a:t>: Includes a VM, class file format, and base classes.</a:t>
            </a:r>
          </a:p>
          <a:p>
            <a:r>
              <a:rPr lang="en-IN" sz="1800" b="1" dirty="0">
                <a:latin typeface="Times New Roman" panose="02020603050405020304" pitchFamily="18" charset="0"/>
                <a:cs typeface="Times New Roman" panose="02020603050405020304" pitchFamily="18" charset="0"/>
              </a:rPr>
              <a:t>Java Compatibility</a:t>
            </a:r>
            <a:r>
              <a:rPr lang="en-IN" sz="1800" dirty="0">
                <a:latin typeface="Times New Roman" panose="02020603050405020304" pitchFamily="18" charset="0"/>
                <a:cs typeface="Times New Roman" panose="02020603050405020304" pitchFamily="18" charset="0"/>
              </a:rPr>
              <a:t>: Similar to Java but not directly compatible; uses Java development tools for </a:t>
            </a:r>
            <a:r>
              <a:rPr lang="en-IN" sz="1800" dirty="0" err="1">
                <a:latin typeface="Times New Roman" panose="02020603050405020304" pitchFamily="18" charset="0"/>
                <a:cs typeface="Times New Roman" panose="02020603050405020304" pitchFamily="18" charset="0"/>
              </a:rPr>
              <a:t>Waba</a:t>
            </a:r>
            <a:r>
              <a:rPr lang="en-IN" sz="1800" dirty="0">
                <a:latin typeface="Times New Roman" panose="02020603050405020304" pitchFamily="18" charset="0"/>
                <a:cs typeface="Times New Roman" panose="02020603050405020304" pitchFamily="18" charset="0"/>
              </a:rPr>
              <a:t> programming.</a:t>
            </a:r>
          </a:p>
          <a:p>
            <a:r>
              <a:rPr lang="en-IN" sz="1800" b="1" dirty="0">
                <a:latin typeface="Times New Roman" panose="02020603050405020304" pitchFamily="18" charset="0"/>
                <a:cs typeface="Times New Roman" panose="02020603050405020304" pitchFamily="18" charset="0"/>
              </a:rPr>
              <a:t>Target Devices</a:t>
            </a:r>
            <a:r>
              <a:rPr lang="en-IN" sz="1800" dirty="0">
                <a:latin typeface="Times New Roman" panose="02020603050405020304" pitchFamily="18" charset="0"/>
                <a:cs typeface="Times New Roman" panose="02020603050405020304" pitchFamily="18" charset="0"/>
              </a:rPr>
              <a:t>: Optimized for devices like Palm and Windows CE, runs </a:t>
            </a:r>
            <a:r>
              <a:rPr lang="en-IN" sz="1800" dirty="0" err="1">
                <a:latin typeface="Times New Roman" panose="02020603050405020304" pitchFamily="18" charset="0"/>
                <a:cs typeface="Times New Roman" panose="02020603050405020304" pitchFamily="18" charset="0"/>
              </a:rPr>
              <a:t>Waba</a:t>
            </a:r>
            <a:r>
              <a:rPr lang="en-IN" sz="1800" dirty="0">
                <a:latin typeface="Times New Roman" panose="02020603050405020304" pitchFamily="18" charset="0"/>
                <a:cs typeface="Times New Roman" panose="02020603050405020304" pitchFamily="18" charset="0"/>
              </a:rPr>
              <a:t> programs without requiring changes.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667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5.5 </a:t>
            </a:r>
            <a:r>
              <a:rPr lang="en-GB" b="1" dirty="0" err="1" smtClean="0"/>
              <a:t>Waba</a:t>
            </a:r>
            <a:r>
              <a:rPr lang="en-GB" b="1" dirty="0" smtClean="0"/>
              <a:t> </a:t>
            </a:r>
            <a:r>
              <a:rPr lang="en-GB" b="1" dirty="0"/>
              <a:t>Programming Platform </a:t>
            </a:r>
            <a:r>
              <a:rPr lang="en-GB" b="1" dirty="0" smtClean="0"/>
              <a:t>Overview</a:t>
            </a:r>
            <a:endParaRPr lang="en-GB" b="1" dirty="0"/>
          </a:p>
        </p:txBody>
      </p:sp>
      <p:sp>
        <p:nvSpPr>
          <p:cNvPr id="3" name="Content Placeholder 2"/>
          <p:cNvSpPr>
            <a:spLocks noGrp="1"/>
          </p:cNvSpPr>
          <p:nvPr>
            <p:ph idx="1"/>
          </p:nvPr>
        </p:nvSpPr>
        <p:spPr/>
        <p:txBody>
          <a:bodyPr>
            <a:normAutofit/>
          </a:bodyPr>
          <a:lstStyle/>
          <a:p>
            <a:r>
              <a:rPr lang="en-GB" b="1" dirty="0" smtClean="0"/>
              <a:t>Licensing</a:t>
            </a:r>
            <a:r>
              <a:rPr lang="en-GB" dirty="0"/>
              <a:t>: </a:t>
            </a:r>
            <a:r>
              <a:rPr lang="en-GB" dirty="0" err="1"/>
              <a:t>Waba</a:t>
            </a:r>
            <a:r>
              <a:rPr lang="en-GB" dirty="0"/>
              <a:t> is open-source, licensed under the GNU license, similar to Linux.</a:t>
            </a:r>
          </a:p>
          <a:p>
            <a:r>
              <a:rPr lang="en-GB" b="1" dirty="0"/>
              <a:t>Software Development Kit (SDK)</a:t>
            </a:r>
            <a:r>
              <a:rPr lang="en-GB" dirty="0"/>
              <a:t>: Includes reference documentation, Java classes, and tools for adapting applications to small devices. It also features bridge classes that facilitate the operation of </a:t>
            </a:r>
            <a:r>
              <a:rPr lang="en-GB" dirty="0" err="1"/>
              <a:t>Waba</a:t>
            </a:r>
            <a:r>
              <a:rPr lang="en-GB" dirty="0"/>
              <a:t> programs under Java, albeit with limited compatibility.</a:t>
            </a:r>
          </a:p>
          <a:p>
            <a:r>
              <a:rPr lang="en-GB" b="1" dirty="0"/>
              <a:t>Java Compatibility</a:t>
            </a:r>
            <a:r>
              <a:rPr lang="en-GB" dirty="0"/>
              <a:t>: Syntax and semantics are similar to Java, but full compatibility is not achieved. </a:t>
            </a:r>
            <a:r>
              <a:rPr lang="en-GB" dirty="0" err="1"/>
              <a:t>Waba</a:t>
            </a:r>
            <a:r>
              <a:rPr lang="en-GB" dirty="0"/>
              <a:t> programs can be compiled using Java SDK and then translated to </a:t>
            </a:r>
            <a:r>
              <a:rPr lang="en-GB" dirty="0" err="1"/>
              <a:t>bytecodes</a:t>
            </a:r>
            <a:r>
              <a:rPr lang="en-GB" dirty="0"/>
              <a:t> suitable for the </a:t>
            </a:r>
            <a:r>
              <a:rPr lang="en-GB" dirty="0" err="1"/>
              <a:t>Waba</a:t>
            </a:r>
            <a:r>
              <a:rPr lang="en-GB" dirty="0"/>
              <a:t> VM using a tool called </a:t>
            </a:r>
            <a:r>
              <a:rPr lang="en-GB" dirty="0" err="1"/>
              <a:t>exegen</a:t>
            </a:r>
            <a:r>
              <a:rPr lang="en-GB" dirty="0"/>
              <a:t>.</a:t>
            </a:r>
          </a:p>
        </p:txBody>
      </p:sp>
    </p:spTree>
    <p:extLst>
      <p:ext uri="{BB962C8B-B14F-4D97-AF65-F5344CB8AC3E}">
        <p14:creationId xmlns:p14="http://schemas.microsoft.com/office/powerpoint/2010/main" val="2987307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IN" b="1" dirty="0"/>
              <a:t>Execution Environment</a:t>
            </a:r>
            <a:r>
              <a:rPr lang="en-IN" dirty="0"/>
              <a:t>: Executed by the </a:t>
            </a:r>
            <a:r>
              <a:rPr lang="en-IN" dirty="0" err="1"/>
              <a:t>Waba</a:t>
            </a:r>
            <a:r>
              <a:rPr lang="en-IN" dirty="0"/>
              <a:t> VM, which is initialized and configured by a device-specific launch program that also manages memory allocation.</a:t>
            </a:r>
          </a:p>
          <a:p>
            <a:pPr lvl="0"/>
            <a:r>
              <a:rPr lang="en-IN" b="1" dirty="0" smtClean="0"/>
              <a:t>Virtual </a:t>
            </a:r>
            <a:r>
              <a:rPr lang="en-IN" b="1" dirty="0"/>
              <a:t>Machine (VM) Specifications</a:t>
            </a:r>
            <a:r>
              <a:rPr lang="en-IN" dirty="0"/>
              <a:t>: The </a:t>
            </a:r>
            <a:r>
              <a:rPr lang="en-IN" dirty="0" err="1"/>
              <a:t>Waba</a:t>
            </a:r>
            <a:r>
              <a:rPr lang="en-IN" dirty="0"/>
              <a:t> VM executes a simplified subset of Java </a:t>
            </a:r>
            <a:r>
              <a:rPr lang="en-IN" dirty="0" err="1"/>
              <a:t>bytecode</a:t>
            </a:r>
            <a:r>
              <a:rPr lang="en-IN" dirty="0"/>
              <a:t>, tailored for devices with limited processing capabilities. It does not support complex data types like long and double, exceptions, or threading.</a:t>
            </a:r>
          </a:p>
          <a:p>
            <a:pPr lvl="0"/>
            <a:r>
              <a:rPr lang="en-IN" b="1" dirty="0" smtClean="0"/>
              <a:t>Memory </a:t>
            </a:r>
            <a:r>
              <a:rPr lang="en-IN" b="1" dirty="0"/>
              <a:t>Efficiency</a:t>
            </a:r>
            <a:r>
              <a:rPr lang="en-IN" dirty="0"/>
              <a:t>: Extremely low memory requirements, e.g., the complete </a:t>
            </a:r>
            <a:r>
              <a:rPr lang="en-IN" dirty="0" err="1"/>
              <a:t>Waba</a:t>
            </a:r>
            <a:r>
              <a:rPr lang="en-IN" dirty="0"/>
              <a:t> VM for Palm OS requires only about 60 </a:t>
            </a:r>
            <a:r>
              <a:rPr lang="en-IN" dirty="0" err="1"/>
              <a:t>kB</a:t>
            </a:r>
            <a:r>
              <a:rPr lang="en-IN" dirty="0"/>
              <a:t>.</a:t>
            </a:r>
          </a:p>
          <a:p>
            <a:pPr lvl="0"/>
            <a:r>
              <a:rPr lang="en-IN" b="1" dirty="0" smtClean="0"/>
              <a:t>Development </a:t>
            </a:r>
            <a:r>
              <a:rPr lang="en-IN" b="1" dirty="0"/>
              <a:t>Considerations</a:t>
            </a:r>
            <a:r>
              <a:rPr lang="en-IN" dirty="0"/>
              <a:t>: The </a:t>
            </a:r>
            <a:r>
              <a:rPr lang="en-IN" dirty="0" err="1"/>
              <a:t>Waba</a:t>
            </a:r>
            <a:r>
              <a:rPr lang="en-IN" dirty="0"/>
              <a:t> VM omits standard Java </a:t>
            </a:r>
            <a:r>
              <a:rPr lang="en-IN" dirty="0" err="1"/>
              <a:t>java.lang</a:t>
            </a:r>
            <a:r>
              <a:rPr lang="en-IN" dirty="0"/>
              <a:t> classes, substituting them with </a:t>
            </a:r>
            <a:r>
              <a:rPr lang="en-IN" dirty="0" err="1"/>
              <a:t>waba.lang</a:t>
            </a:r>
            <a:r>
              <a:rPr lang="en-IN" dirty="0"/>
              <a:t> equivalents to better fit the constrained device environments.</a:t>
            </a:r>
          </a:p>
        </p:txBody>
      </p:sp>
    </p:spTree>
    <p:extLst>
      <p:ext uri="{BB962C8B-B14F-4D97-AF65-F5344CB8AC3E}">
        <p14:creationId xmlns:p14="http://schemas.microsoft.com/office/powerpoint/2010/main" val="2670854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5.6 IBM's </a:t>
            </a:r>
            <a:r>
              <a:rPr lang="en-IN" b="1" dirty="0" err="1"/>
              <a:t>VisualAge</a:t>
            </a:r>
            <a:r>
              <a:rPr lang="en-IN" b="1" dirty="0"/>
              <a:t> Micro Edition J9 </a:t>
            </a:r>
            <a:r>
              <a:rPr lang="en-IN" b="1" dirty="0" smtClean="0"/>
              <a:t>VM </a:t>
            </a:r>
            <a:endParaRPr lang="en-IN" b="1" dirty="0"/>
          </a:p>
        </p:txBody>
      </p:sp>
      <p:sp>
        <p:nvSpPr>
          <p:cNvPr id="3" name="Content Placeholder 2"/>
          <p:cNvSpPr>
            <a:spLocks noGrp="1"/>
          </p:cNvSpPr>
          <p:nvPr>
            <p:ph idx="1"/>
          </p:nvPr>
        </p:nvSpPr>
        <p:spPr/>
        <p:txBody>
          <a:bodyPr>
            <a:normAutofit fontScale="92500"/>
          </a:bodyPr>
          <a:lstStyle/>
          <a:p>
            <a:pPr lvl="0"/>
            <a:r>
              <a:rPr lang="en-IN" b="1" dirty="0" smtClean="0"/>
              <a:t>Foundation </a:t>
            </a:r>
            <a:r>
              <a:rPr lang="en-IN" b="1" dirty="0"/>
              <a:t>for Embedded Systems</a:t>
            </a:r>
            <a:r>
              <a:rPr lang="en-IN" dirty="0"/>
              <a:t>: Serves as IBM’s embedded systems solution, offering a scalable approach to resource management across devices.</a:t>
            </a:r>
          </a:p>
          <a:p>
            <a:pPr lvl="0"/>
            <a:r>
              <a:rPr lang="en-IN" b="1" dirty="0"/>
              <a:t>Library Versions</a:t>
            </a:r>
            <a:r>
              <a:rPr lang="en-IN" dirty="0"/>
              <a:t>: Ranges from minimal to fully featured to accommodate varying device resource requirements.</a:t>
            </a:r>
          </a:p>
          <a:p>
            <a:pPr lvl="0"/>
            <a:r>
              <a:rPr lang="en-IN" b="1" dirty="0"/>
              <a:t>Library Configurations</a:t>
            </a:r>
            <a:r>
              <a:rPr lang="en-IN" dirty="0"/>
              <a:t>: </a:t>
            </a:r>
          </a:p>
          <a:p>
            <a:pPr lvl="1"/>
            <a:r>
              <a:rPr lang="en-IN" b="1" dirty="0" err="1"/>
              <a:t>jclXtr</a:t>
            </a:r>
            <a:r>
              <a:rPr lang="en-IN" dirty="0"/>
              <a:t>: Minimal functionality with 92 </a:t>
            </a:r>
            <a:r>
              <a:rPr lang="en-IN" dirty="0" err="1"/>
              <a:t>kB</a:t>
            </a:r>
            <a:r>
              <a:rPr lang="en-IN" dirty="0"/>
              <a:t> of ROM/Flash.</a:t>
            </a:r>
          </a:p>
          <a:p>
            <a:pPr lvl="1"/>
            <a:r>
              <a:rPr lang="en-IN" b="1" dirty="0" err="1"/>
              <a:t>jclCore</a:t>
            </a:r>
            <a:r>
              <a:rPr lang="en-IN" dirty="0"/>
              <a:t>: Essential functions using 344 </a:t>
            </a:r>
            <a:r>
              <a:rPr lang="en-IN" dirty="0" err="1"/>
              <a:t>kB</a:t>
            </a:r>
            <a:r>
              <a:rPr lang="en-IN" dirty="0"/>
              <a:t> of ROM/Flash.</a:t>
            </a:r>
          </a:p>
          <a:p>
            <a:pPr lvl="1"/>
            <a:r>
              <a:rPr lang="en-IN" b="1" dirty="0" err="1"/>
              <a:t>jclGateway</a:t>
            </a:r>
            <a:r>
              <a:rPr lang="en-IN" dirty="0"/>
              <a:t>: Includes URL and security features, occupying 563 </a:t>
            </a:r>
            <a:r>
              <a:rPr lang="en-IN" dirty="0" err="1"/>
              <a:t>kB</a:t>
            </a:r>
            <a:r>
              <a:rPr lang="en-IN" dirty="0"/>
              <a:t> of ROM/Flash.</a:t>
            </a:r>
          </a:p>
          <a:p>
            <a:pPr lvl="1"/>
            <a:r>
              <a:rPr lang="en-IN" b="1" dirty="0" err="1"/>
              <a:t>jclMax</a:t>
            </a:r>
            <a:r>
              <a:rPr lang="en-IN" dirty="0"/>
              <a:t>: Most extensive library with 2479 </a:t>
            </a:r>
            <a:r>
              <a:rPr lang="en-IN" dirty="0" err="1"/>
              <a:t>kB</a:t>
            </a:r>
            <a:r>
              <a:rPr lang="en-IN" dirty="0"/>
              <a:t> of ROM/Flash and RAM, including advanced security features.</a:t>
            </a:r>
          </a:p>
        </p:txBody>
      </p:sp>
    </p:spTree>
    <p:extLst>
      <p:ext uri="{BB962C8B-B14F-4D97-AF65-F5344CB8AC3E}">
        <p14:creationId xmlns:p14="http://schemas.microsoft.com/office/powerpoint/2010/main" val="21928786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515600" cy="5899872"/>
          </a:xfrm>
        </p:spPr>
        <p:txBody>
          <a:bodyPr>
            <a:normAutofit/>
          </a:bodyPr>
          <a:lstStyle/>
          <a:p>
            <a:pPr lvl="0"/>
            <a:r>
              <a:rPr lang="en-IN" sz="1800" b="1" dirty="0">
                <a:latin typeface="Times New Roman" panose="02020603050405020304" pitchFamily="18" charset="0"/>
                <a:cs typeface="Times New Roman" panose="02020603050405020304" pitchFamily="18" charset="0"/>
              </a:rPr>
              <a:t>Development Environment</a:t>
            </a:r>
            <a:r>
              <a:rPr lang="en-IN" sz="1800" dirty="0">
                <a:latin typeface="Times New Roman" panose="02020603050405020304" pitchFamily="18" charset="0"/>
                <a:cs typeface="Times New Roman" panose="02020603050405020304" pitchFamily="18" charset="0"/>
              </a:rPr>
              <a:t>: </a:t>
            </a:r>
          </a:p>
          <a:p>
            <a:pPr lvl="1"/>
            <a:r>
              <a:rPr lang="en-IN" sz="1800" dirty="0">
                <a:latin typeface="Times New Roman" panose="02020603050405020304" pitchFamily="18" charset="0"/>
                <a:cs typeface="Times New Roman" panose="02020603050405020304" pitchFamily="18" charset="0"/>
              </a:rPr>
              <a:t>Supports JDK 1.2 compatible environments with a suite of platform-specific tools.</a:t>
            </a:r>
          </a:p>
          <a:p>
            <a:pPr lvl="1"/>
            <a:r>
              <a:rPr lang="en-IN" sz="1800" dirty="0">
                <a:latin typeface="Times New Roman" panose="02020603050405020304" pitchFamily="18" charset="0"/>
                <a:cs typeface="Times New Roman" panose="02020603050405020304" pitchFamily="18" charset="0"/>
              </a:rPr>
              <a:t>Available for Windows and Red Hat Linux; supports both local and remote debugging.</a:t>
            </a:r>
          </a:p>
          <a:p>
            <a:pPr lvl="1"/>
            <a:r>
              <a:rPr lang="en-IN" sz="1800" dirty="0">
                <a:latin typeface="Times New Roman" panose="02020603050405020304" pitchFamily="18" charset="0"/>
                <a:cs typeface="Times New Roman" panose="02020603050405020304" pitchFamily="18" charset="0"/>
              </a:rPr>
              <a:t>Features debugging capabilities like setting breakpoints and stepping through code.</a:t>
            </a:r>
          </a:p>
          <a:p>
            <a:pPr lvl="0"/>
            <a:r>
              <a:rPr lang="en-IN" sz="1800" b="1" dirty="0">
                <a:latin typeface="Times New Roman" panose="02020603050405020304" pitchFamily="18" charset="0"/>
                <a:cs typeface="Times New Roman" panose="02020603050405020304" pitchFamily="18" charset="0"/>
              </a:rPr>
              <a:t>Supported Platforms</a:t>
            </a:r>
            <a:r>
              <a:rPr lang="en-IN" sz="1800" dirty="0">
                <a:latin typeface="Times New Roman" panose="02020603050405020304" pitchFamily="18" charset="0"/>
                <a:cs typeface="Times New Roman" panose="02020603050405020304" pitchFamily="18" charset="0"/>
              </a:rPr>
              <a:t>: Includes a variety of operating systems such as Windows, Linux, Palm OS, Neutrino, embedded Linux, and Windows CE.</a:t>
            </a:r>
          </a:p>
          <a:p>
            <a:pPr lvl="0"/>
            <a:r>
              <a:rPr lang="en-IN" sz="1800" b="1" dirty="0">
                <a:latin typeface="Times New Roman" panose="02020603050405020304" pitchFamily="18" charset="0"/>
                <a:cs typeface="Times New Roman" panose="02020603050405020304" pitchFamily="18" charset="0"/>
              </a:rPr>
              <a:t>Real-Time Debugging</a:t>
            </a:r>
            <a:r>
              <a:rPr lang="en-IN" sz="1800" dirty="0">
                <a:latin typeface="Times New Roman" panose="02020603050405020304" pitchFamily="18" charset="0"/>
                <a:cs typeface="Times New Roman" panose="02020603050405020304" pitchFamily="18" charset="0"/>
              </a:rPr>
              <a:t>: Allows for immediate development and debugging on devices using TCP/IP connections, specifically highlighting the capability with Palm OS devices running the J9 VM.</a:t>
            </a:r>
          </a:p>
        </p:txBody>
      </p:sp>
    </p:spTree>
    <p:extLst>
      <p:ext uri="{BB962C8B-B14F-4D97-AF65-F5344CB8AC3E}">
        <p14:creationId xmlns:p14="http://schemas.microsoft.com/office/powerpoint/2010/main" val="1901481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5.7 </a:t>
            </a:r>
            <a:r>
              <a:rPr lang="en-GB" b="1" dirty="0" err="1" smtClean="0"/>
              <a:t>VisualAge</a:t>
            </a:r>
            <a:r>
              <a:rPr lang="en-GB" b="1" dirty="0" smtClean="0"/>
              <a:t> </a:t>
            </a:r>
            <a:r>
              <a:rPr lang="en-GB" b="1" dirty="0"/>
              <a:t>Integrated Development Environment</a:t>
            </a:r>
            <a:endParaRPr lang="en-GB" b="1" dirty="0"/>
          </a:p>
        </p:txBody>
      </p:sp>
      <p:sp>
        <p:nvSpPr>
          <p:cNvPr id="3" name="Content Placeholder 2"/>
          <p:cNvSpPr>
            <a:spLocks noGrp="1"/>
          </p:cNvSpPr>
          <p:nvPr>
            <p:ph idx="1"/>
          </p:nvPr>
        </p:nvSpPr>
        <p:spPr/>
        <p:txBody>
          <a:bodyPr/>
          <a:lstStyle/>
          <a:p>
            <a:r>
              <a:rPr lang="en-GB" b="1" dirty="0" smtClean="0"/>
              <a:t>Code </a:t>
            </a:r>
            <a:r>
              <a:rPr lang="en-GB" b="1" dirty="0"/>
              <a:t>Versioning and Team Collaboration</a:t>
            </a:r>
            <a:r>
              <a:rPr lang="en-GB" dirty="0"/>
              <a:t>: </a:t>
            </a:r>
            <a:r>
              <a:rPr lang="en-GB" dirty="0" err="1"/>
              <a:t>VisualAge</a:t>
            </a:r>
            <a:r>
              <a:rPr lang="en-GB" dirty="0"/>
              <a:t> Micro Edition supports code versioning and includes a repository server for team working, enhancing collaborative efforts in software development.</a:t>
            </a:r>
          </a:p>
          <a:p>
            <a:r>
              <a:rPr lang="en-GB" b="1" dirty="0"/>
              <a:t>Smart Linker</a:t>
            </a:r>
            <a:r>
              <a:rPr lang="en-GB" dirty="0"/>
              <a:t>: Includes a smart linker that creates a </a:t>
            </a:r>
            <a:r>
              <a:rPr lang="en-GB" dirty="0" err="1"/>
              <a:t>prelinked</a:t>
            </a:r>
            <a:r>
              <a:rPr lang="en-GB" dirty="0"/>
              <a:t> class file archive. This archive excludes all unused methods, optimizing the storage space required on the target device.</a:t>
            </a:r>
          </a:p>
          <a:p>
            <a:r>
              <a:rPr lang="en-GB" b="1" dirty="0"/>
              <a:t>Optimization for Device ROMs</a:t>
            </a:r>
            <a:r>
              <a:rPr lang="en-GB" dirty="0"/>
              <a:t>: This environment is designed to facilitate the inclusion of Java applications in device ROMs, with capabilities to create ROM-able class archives.</a:t>
            </a:r>
          </a:p>
        </p:txBody>
      </p:sp>
    </p:spTree>
    <p:extLst>
      <p:ext uri="{BB962C8B-B14F-4D97-AF65-F5344CB8AC3E}">
        <p14:creationId xmlns:p14="http://schemas.microsoft.com/office/powerpoint/2010/main" val="1106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1.3 </a:t>
            </a:r>
            <a:r>
              <a:rPr lang="en-IN" b="1" dirty="0"/>
              <a:t>Memory</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Mobile device memory is becoming cheaper and more integrated, with technologies like flash and non-volatile RAM allowing for more storage capacity without increasing device size, enabling the handling of larger data like digital images and multimedia content efficiently</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92525" y="4043651"/>
            <a:ext cx="4806950" cy="2133312"/>
          </a:xfrm>
          <a:prstGeom prst="rect">
            <a:avLst/>
          </a:prstGeom>
          <a:noFill/>
          <a:ln>
            <a:noFill/>
          </a:ln>
        </p:spPr>
      </p:pic>
    </p:spTree>
    <p:extLst>
      <p:ext uri="{BB962C8B-B14F-4D97-AF65-F5344CB8AC3E}">
        <p14:creationId xmlns:p14="http://schemas.microsoft.com/office/powerpoint/2010/main" val="4176603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91490" y="591128"/>
            <a:ext cx="9273309" cy="6106940"/>
          </a:xfrm>
          <a:prstGeom prst="rect">
            <a:avLst/>
          </a:prstGeom>
          <a:noFill/>
          <a:ln>
            <a:noFill/>
          </a:ln>
        </p:spPr>
      </p:pic>
    </p:spTree>
    <p:extLst>
      <p:ext uri="{BB962C8B-B14F-4D97-AF65-F5344CB8AC3E}">
        <p14:creationId xmlns:p14="http://schemas.microsoft.com/office/powerpoint/2010/main" val="29460920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7455" y="-281092"/>
            <a:ext cx="9595893" cy="6718837"/>
          </a:xfrm>
          <a:prstGeom prst="rect">
            <a:avLst/>
          </a:prstGeom>
        </p:spPr>
      </p:pic>
    </p:spTree>
    <p:extLst>
      <p:ext uri="{BB962C8B-B14F-4D97-AF65-F5344CB8AC3E}">
        <p14:creationId xmlns:p14="http://schemas.microsoft.com/office/powerpoint/2010/main" val="8551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1.4 </a:t>
            </a:r>
            <a:r>
              <a:rPr lang="en-IN" b="1" dirty="0" smtClean="0"/>
              <a:t>Processor</a:t>
            </a:r>
            <a:endParaRPr lang="en-IN" dirty="0"/>
          </a:p>
        </p:txBody>
      </p:sp>
      <p:sp>
        <p:nvSpPr>
          <p:cNvPr id="3" name="Content Placeholder 2"/>
          <p:cNvSpPr>
            <a:spLocks noGrp="1"/>
          </p:cNvSpPr>
          <p:nvPr>
            <p:ph idx="1"/>
          </p:nvPr>
        </p:nvSpPr>
        <p:spPr/>
        <p:txBody>
          <a:bodyPr/>
          <a:lstStyle/>
          <a:p>
            <a:pPr lvl="0" algn="just"/>
            <a:r>
              <a:rPr lang="en-IN" b="1" dirty="0">
                <a:latin typeface="Times New Roman" panose="02020603050405020304" pitchFamily="18" charset="0"/>
                <a:cs typeface="Times New Roman" panose="02020603050405020304" pitchFamily="18" charset="0"/>
              </a:rPr>
              <a:t>Processor Evolution</a:t>
            </a:r>
            <a:r>
              <a:rPr lang="en-IN" dirty="0">
                <a:latin typeface="Times New Roman" panose="02020603050405020304" pitchFamily="18" charset="0"/>
                <a:cs typeface="Times New Roman" panose="02020603050405020304" pitchFamily="18" charset="0"/>
              </a:rPr>
              <a:t>: Increases in processor clock rates and advancements in CMOS manufacturing have led to smaller, more powerful microprocessors, enhancing the computational capabilities of mobile devices without significantly increasing power consumption.</a:t>
            </a:r>
          </a:p>
        </p:txBody>
      </p:sp>
    </p:spTree>
    <p:extLst>
      <p:ext uri="{BB962C8B-B14F-4D97-AF65-F5344CB8AC3E}">
        <p14:creationId xmlns:p14="http://schemas.microsoft.com/office/powerpoint/2010/main" val="1717906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Advanced Processor Technologies and Power Management</a:t>
            </a:r>
            <a:r>
              <a:rPr lang="en-IN" dirty="0" smtClean="0"/>
              <a:t>:</a:t>
            </a:r>
            <a:endParaRPr lang="en-IN" sz="4000" dirty="0"/>
          </a:p>
        </p:txBody>
      </p:sp>
      <p:sp>
        <p:nvSpPr>
          <p:cNvPr id="3" name="Content Placeholder 2"/>
          <p:cNvSpPr>
            <a:spLocks noGrp="1"/>
          </p:cNvSpPr>
          <p:nvPr>
            <p:ph idx="1"/>
          </p:nvPr>
        </p:nvSpPr>
        <p:spPr>
          <a:xfrm>
            <a:off x="838200" y="1816389"/>
            <a:ext cx="10515600" cy="4351338"/>
          </a:xfrm>
        </p:spPr>
        <p:txBody>
          <a:bodyPr/>
          <a:lstStyle/>
          <a:p>
            <a:pPr lvl="1" algn="just"/>
            <a:r>
              <a:rPr lang="en-IN" dirty="0" smtClean="0">
                <a:latin typeface="Times New Roman" panose="02020603050405020304" pitchFamily="18" charset="0"/>
                <a:cs typeface="Times New Roman" panose="02020603050405020304" pitchFamily="18" charset="0"/>
              </a:rPr>
              <a:t>Intel's </a:t>
            </a:r>
            <a:r>
              <a:rPr lang="en-IN" dirty="0" err="1">
                <a:latin typeface="Times New Roman" panose="02020603050405020304" pitchFamily="18" charset="0"/>
                <a:cs typeface="Times New Roman" panose="02020603050405020304" pitchFamily="18" charset="0"/>
              </a:rPr>
              <a:t>SpeedStep</a:t>
            </a:r>
            <a:r>
              <a:rPr lang="en-IN" dirty="0">
                <a:latin typeface="Times New Roman" panose="02020603050405020304" pitchFamily="18" charset="0"/>
                <a:cs typeface="Times New Roman" panose="02020603050405020304" pitchFamily="18" charset="0"/>
              </a:rPr>
              <a:t> technology enhances power management by allowing processors to adjust core voltage and clock frequencies according to the power availability and operational demand. </a:t>
            </a:r>
            <a:endParaRPr lang="en-IN" dirty="0" smtClean="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helps in reducing heat emissions and enabling high performance even with reduced power consumption. </a:t>
            </a:r>
            <a:endParaRPr lang="en-IN" dirty="0" smtClean="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Crusoe processor uses software to emulate more conventional instruction sets, which allows it to operate with fewer transistors and lower power consumption.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92582" y="4765963"/>
            <a:ext cx="4311073" cy="2101273"/>
          </a:xfrm>
          <a:prstGeom prst="rect">
            <a:avLst/>
          </a:prstGeom>
          <a:noFill/>
          <a:ln>
            <a:noFill/>
          </a:ln>
        </p:spPr>
      </p:pic>
    </p:spTree>
    <p:extLst>
      <p:ext uri="{BB962C8B-B14F-4D97-AF65-F5344CB8AC3E}">
        <p14:creationId xmlns:p14="http://schemas.microsoft.com/office/powerpoint/2010/main" val="2538180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Human-Machine Interfaces in Mobile Devices</a:t>
            </a:r>
            <a:r>
              <a:rPr lang="en-IN" dirty="0"/>
              <a:t>:</a:t>
            </a:r>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Mobile devices typically use specialized keyboards and displays to interface with users, featuring smaller and fewer keys to fit the device’s form factor.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GB" dirty="0" smtClean="0"/>
              <a:t>2.1 </a:t>
            </a:r>
            <a:endParaRPr lang="en-IN" dirty="0" smtClean="0">
              <a:effectLst/>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Navigation within these devices is often facilitated by integrated cursor keys or other specialized navigation tools like the </a:t>
            </a:r>
            <a:r>
              <a:rPr lang="en-IN" dirty="0" err="1">
                <a:latin typeface="Times New Roman" panose="02020603050405020304" pitchFamily="18" charset="0"/>
                <a:cs typeface="Times New Roman" panose="02020603050405020304" pitchFamily="18" charset="0"/>
              </a:rPr>
              <a:t>Navi</a:t>
            </a:r>
            <a:r>
              <a:rPr lang="en-IN" dirty="0">
                <a:latin typeface="Times New Roman" panose="02020603050405020304" pitchFamily="18" charset="0"/>
                <a:cs typeface="Times New Roman" panose="02020603050405020304" pitchFamily="18" charset="0"/>
              </a:rPr>
              <a:t> Roller and </a:t>
            </a:r>
            <a:r>
              <a:rPr lang="en-IN" dirty="0" err="1">
                <a:latin typeface="Times New Roman" panose="02020603050405020304" pitchFamily="18" charset="0"/>
                <a:cs typeface="Times New Roman" panose="02020603050405020304" pitchFamily="18" charset="0"/>
              </a:rPr>
              <a:t>JogDial</a:t>
            </a:r>
            <a:r>
              <a:rPr lang="en-IN" dirty="0">
                <a:latin typeface="Times New Roman" panose="02020603050405020304" pitchFamily="18" charset="0"/>
                <a:cs typeface="Times New Roman" panose="02020603050405020304" pitchFamily="18" charset="0"/>
              </a:rPr>
              <a:t>, which provide directional inputs and sometimes haptic feedback.</a:t>
            </a:r>
            <a:endParaRPr lang="en-IN" sz="2000" dirty="0">
              <a:latin typeface="Times New Roman" panose="02020603050405020304" pitchFamily="18" charset="0"/>
              <a:cs typeface="Times New Roman" panose="02020603050405020304" pitchFamily="18" charset="0"/>
            </a:endParaRPr>
          </a:p>
          <a:p>
            <a:pPr marL="0" indent="0">
              <a:buNone/>
            </a:pPr>
            <a:endParaRPr lang="en-IN"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7127" y="4248439"/>
            <a:ext cx="3897746" cy="1808452"/>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912262" y="4361873"/>
            <a:ext cx="3561773" cy="1695018"/>
          </a:xfrm>
          <a:prstGeom prst="rect">
            <a:avLst/>
          </a:prstGeom>
          <a:noFill/>
          <a:ln>
            <a:noFill/>
          </a:ln>
        </p:spPr>
      </p:pic>
    </p:spTree>
    <p:extLst>
      <p:ext uri="{BB962C8B-B14F-4D97-AF65-F5344CB8AC3E}">
        <p14:creationId xmlns:p14="http://schemas.microsoft.com/office/powerpoint/2010/main" val="310111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2.2 Haptic Interfaces</a:t>
            </a:r>
            <a:r>
              <a:rPr lang="en-IN" dirty="0" smtClean="0"/>
              <a:t>:</a:t>
            </a:r>
            <a:endParaRPr lang="en-IN" sz="4000" dirty="0"/>
          </a:p>
        </p:txBody>
      </p:sp>
      <p:sp>
        <p:nvSpPr>
          <p:cNvPr id="3" name="Content Placeholder 2"/>
          <p:cNvSpPr>
            <a:spLocks noGrp="1"/>
          </p:cNvSpPr>
          <p:nvPr>
            <p:ph idx="1"/>
          </p:nvPr>
        </p:nvSpPr>
        <p:spPr>
          <a:xfrm>
            <a:off x="838200" y="1289916"/>
            <a:ext cx="10515600" cy="4351338"/>
          </a:xfrm>
        </p:spPr>
        <p:txBody>
          <a:bodyPr/>
          <a:lstStyle/>
          <a:p>
            <a:pPr lvl="1"/>
            <a:r>
              <a:rPr lang="en-IN" dirty="0" smtClean="0"/>
              <a:t>Haptic </a:t>
            </a:r>
            <a:r>
              <a:rPr lang="en-IN" dirty="0"/>
              <a:t>technology in devices like the programmable rotating actuator with haptic feedback allows for a tactile response to user inputs, simulating mechanical reactions such as resistance or clicks. </a:t>
            </a:r>
            <a:endParaRPr lang="en-IN" dirty="0" smtClean="0"/>
          </a:p>
          <a:p>
            <a:pPr lvl="1"/>
            <a:r>
              <a:rPr lang="en-IN" dirty="0" smtClean="0"/>
              <a:t>These </a:t>
            </a:r>
            <a:r>
              <a:rPr lang="en-IN" dirty="0"/>
              <a:t>features enhance the user's interaction with the device by providing physical feedback for virtual actions.</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044949" y="3105149"/>
            <a:ext cx="3086100" cy="3258706"/>
          </a:xfrm>
          <a:prstGeom prst="rect">
            <a:avLst/>
          </a:prstGeom>
          <a:noFill/>
          <a:ln>
            <a:noFill/>
          </a:ln>
        </p:spPr>
      </p:pic>
    </p:spTree>
    <p:extLst>
      <p:ext uri="{BB962C8B-B14F-4D97-AF65-F5344CB8AC3E}">
        <p14:creationId xmlns:p14="http://schemas.microsoft.com/office/powerpoint/2010/main" val="318738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3897</Words>
  <Application>Microsoft Office PowerPoint</Application>
  <PresentationFormat>Widescreen</PresentationFormat>
  <Paragraphs>217</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UNIT-5  PART-II</vt:lpstr>
      <vt:lpstr>1.  Hardware Limitations and Integration in Mobile Devices:</vt:lpstr>
      <vt:lpstr>1.1. Battery Evolution:</vt:lpstr>
      <vt:lpstr>1.2 Display Technology</vt:lpstr>
      <vt:lpstr>1.3 Memory</vt:lpstr>
      <vt:lpstr>1.4 Processor</vt:lpstr>
      <vt:lpstr>Advanced Processor Technologies and Power Management:</vt:lpstr>
      <vt:lpstr>2. Human-Machine Interfaces in Mobile Devices:</vt:lpstr>
      <vt:lpstr>2.2 Haptic Interfaces:</vt:lpstr>
      <vt:lpstr>2.3 Keyboard Technologies and Adaptations:</vt:lpstr>
      <vt:lpstr>2.3.1 Palm On-screen Keyboard:</vt:lpstr>
      <vt:lpstr>2.3.2 Fitaly Keyboard Layout:</vt:lpstr>
      <vt:lpstr>PowerPoint Presentation</vt:lpstr>
      <vt:lpstr>2.3.3 Text input methods and speech recognition:</vt:lpstr>
      <vt:lpstr>PowerPoint Presentation</vt:lpstr>
      <vt:lpstr>PowerPoint Presentation</vt:lpstr>
      <vt:lpstr>PowerPoint Presentation</vt:lpstr>
      <vt:lpstr>PowerPoint Presentation</vt:lpstr>
      <vt:lpstr>3. Biometrics</vt:lpstr>
      <vt:lpstr>PowerPoint Presentation</vt:lpstr>
      <vt:lpstr>4. Operating Systems for Mobile Devices:</vt:lpstr>
      <vt:lpstr>PowerPoint Presentation</vt:lpstr>
      <vt:lpstr>4.2 EPOC  </vt:lpstr>
      <vt:lpstr>4.3 Windows CE</vt:lpstr>
      <vt:lpstr>PowerPoint Presentation</vt:lpstr>
      <vt:lpstr>4.4 QNX Neutrino</vt:lpstr>
      <vt:lpstr>PowerPoint Presentation</vt:lpstr>
      <vt:lpstr>4.5 BeOS</vt:lpstr>
      <vt:lpstr>PowerPoint Presentation</vt:lpstr>
      <vt:lpstr>Software Development for BeOS</vt:lpstr>
      <vt:lpstr>PowerPoint Presentation</vt:lpstr>
      <vt:lpstr>QNX Neutrino</vt:lpstr>
      <vt:lpstr>Summary of Operating Systems for Pervasive Devices</vt:lpstr>
      <vt:lpstr>PowerPoint Presentation</vt:lpstr>
      <vt:lpstr>5. Java for Pervasive Devices:</vt:lpstr>
      <vt:lpstr>PowerPoint Presentation</vt:lpstr>
      <vt:lpstr>PowerPoint Presentation</vt:lpstr>
      <vt:lpstr>PowerPoint Presentation</vt:lpstr>
      <vt:lpstr>PowerPoint Presentation</vt:lpstr>
      <vt:lpstr>5.3 Real-time Java </vt:lpstr>
      <vt:lpstr>PowerPoint Presentation</vt:lpstr>
      <vt:lpstr>PowerPoint Presentation</vt:lpstr>
      <vt:lpstr>5.4 Java Virtual Machines for Pervasive Devices</vt:lpstr>
      <vt:lpstr>PowerPoint Presentation</vt:lpstr>
      <vt:lpstr>5.5 Waba Programming Platform Overview</vt:lpstr>
      <vt:lpstr>PowerPoint Presentation</vt:lpstr>
      <vt:lpstr>5.6 IBM's VisualAge Micro Edition J9 VM </vt:lpstr>
      <vt:lpstr>PowerPoint Presentation</vt:lpstr>
      <vt:lpstr>5.7 VisualAge Integrated Development Environment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Hardware Limitations and Integration in Mobile Devices:</dc:title>
  <dc:creator>Manasa</dc:creator>
  <cp:lastModifiedBy>Manasa</cp:lastModifiedBy>
  <cp:revision>20</cp:revision>
  <dcterms:created xsi:type="dcterms:W3CDTF">2025-03-02T17:13:13Z</dcterms:created>
  <dcterms:modified xsi:type="dcterms:W3CDTF">2025-03-03T06:25:22Z</dcterms:modified>
</cp:coreProperties>
</file>