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57" r:id="rId5"/>
    <p:sldId id="261" r:id="rId6"/>
    <p:sldId id="262" r:id="rId7"/>
    <p:sldId id="263" r:id="rId8"/>
    <p:sldId id="264" r:id="rId9"/>
    <p:sldId id="300" r:id="rId10"/>
    <p:sldId id="266" r:id="rId11"/>
    <p:sldId id="267" r:id="rId12"/>
    <p:sldId id="292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301" r:id="rId22"/>
    <p:sldId id="277" r:id="rId23"/>
    <p:sldId id="278" r:id="rId24"/>
    <p:sldId id="293" r:id="rId25"/>
    <p:sldId id="280" r:id="rId26"/>
    <p:sldId id="294" r:id="rId27"/>
    <p:sldId id="281" r:id="rId28"/>
    <p:sldId id="285" r:id="rId29"/>
    <p:sldId id="282" r:id="rId30"/>
    <p:sldId id="284" r:id="rId31"/>
    <p:sldId id="283" r:id="rId32"/>
    <p:sldId id="287" r:id="rId33"/>
    <p:sldId id="279" r:id="rId34"/>
    <p:sldId id="288" r:id="rId35"/>
    <p:sldId id="295" r:id="rId36"/>
    <p:sldId id="296" r:id="rId37"/>
    <p:sldId id="289" r:id="rId38"/>
    <p:sldId id="297" r:id="rId39"/>
    <p:sldId id="298" r:id="rId40"/>
    <p:sldId id="299" r:id="rId41"/>
    <p:sldId id="29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4E8F-1383-4B5D-89EE-08D824445E84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4F6C-65BF-4E75-A8AC-8751FC258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48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4E8F-1383-4B5D-89EE-08D824445E84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4F6C-65BF-4E75-A8AC-8751FC258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14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4E8F-1383-4B5D-89EE-08D824445E84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4F6C-65BF-4E75-A8AC-8751FC258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91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4E8F-1383-4B5D-89EE-08D824445E84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4F6C-65BF-4E75-A8AC-8751FC258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1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4E8F-1383-4B5D-89EE-08D824445E84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4F6C-65BF-4E75-A8AC-8751FC258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21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4E8F-1383-4B5D-89EE-08D824445E84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4F6C-65BF-4E75-A8AC-8751FC258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6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4E8F-1383-4B5D-89EE-08D824445E84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4F6C-65BF-4E75-A8AC-8751FC258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14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4E8F-1383-4B5D-89EE-08D824445E84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4F6C-65BF-4E75-A8AC-8751FC258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38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4E8F-1383-4B5D-89EE-08D824445E84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4F6C-65BF-4E75-A8AC-8751FC258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49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4E8F-1383-4B5D-89EE-08D824445E84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4F6C-65BF-4E75-A8AC-8751FC258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54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24E8F-1383-4B5D-89EE-08D824445E84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B4F6C-65BF-4E75-A8AC-8751FC258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29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24E8F-1383-4B5D-89EE-08D824445E84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B4F6C-65BF-4E75-A8AC-8751FC258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70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31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GB" sz="31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1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UNIT-I</a:t>
            </a:r>
            <a:r>
              <a:rPr lang="en-GB" sz="31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GB" sz="31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numerous computing devices in a unified "grid."</a:t>
            </a:r>
          </a:p>
          <a:p>
            <a:pPr lvl="0"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like a utility power grid delivering computing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resources.</a:t>
            </a:r>
          </a:p>
          <a:p>
            <a:pPr marL="0" lvl="0" indent="0" algn="just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infinite computing devices to the grid.</a:t>
            </a:r>
          </a:p>
          <a:p>
            <a:pPr lvl="0"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computing capabilities and problem-solving tasks.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95050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Virtual Organizations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108"/>
            <a:ext cx="10515600" cy="5310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Organizations in Grid Computing: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as dynamic groups of individuals/institutions around resource-sharing rules.</a:t>
            </a: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common concerns but vary in size, scope, duration, and structure.</a:t>
            </a: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negotiate resource sharing based on agreed-upon rules and conditions.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 in Virtual Organizations: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users, resources, and organizations across global domains.</a:t>
            </a: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include: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resource discovery mechanisms.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resource sharing methods and rules.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security, federation, delegation, and access control.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5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73" y="791873"/>
            <a:ext cx="10515600" cy="52487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Virtual Organizations:</a:t>
            </a:r>
          </a:p>
          <a:p>
            <a:pPr lvl="0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CERN Data Grid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Thousands of physicists collaborate across laboratories.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Create, design, and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from a major detector at CERN (European high-energy physics lab).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a "data grid" for intensive resource sharing:</a:t>
            </a:r>
          </a:p>
          <a:p>
            <a:pPr lvl="2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power</a:t>
            </a:r>
          </a:p>
          <a:p>
            <a:pPr lvl="2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</a:p>
          <a:p>
            <a:pPr lvl="2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services</a:t>
            </a:r>
          </a:p>
          <a:p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petabytes of data generated by the detector.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32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73" y="791873"/>
            <a:ext cx="10515600" cy="52487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Organization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virtual organization formed for financial forecasting.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data from internal and external sources.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Provides: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financial market analysis.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and advisory capabilities for investment portfolios.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customer wait times.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reliability using real-time data and advanced computational techniques.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579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Grid Architecture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33813" y="474122"/>
            <a:ext cx="10479151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new architecture developed for managing cross-organizational resource sharing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virtual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Focuses on defining, establishing, and managing interoperability among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Components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components of a grid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 &amp; Functions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Defines their roles and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Emphasis on shared relationships between resource providers and users.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protocols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each layer for seamless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 Protocol Architecture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structured model that ensures standardized communication and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Facilitates efficient and unified resource sharing.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coordination across multiple organizations.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scalable and flexible resource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61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418" y="106824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Figure 1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422" y="1339273"/>
            <a:ext cx="6447591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75145" y="4756799"/>
            <a:ext cx="10515600" cy="1325563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This protocol architecture defines common mechanisms, interfaces, schema, and protocols at each layer, by which users and resources can negotiate, establish, manage, and share resources.</a:t>
            </a:r>
            <a:br>
              <a:rPr lang="en-IN" sz="2000" dirty="0" smtClean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952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039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Fabric Layer: Interface to Local Resources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000473"/>
            <a:ext cx="9769021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Specifies the resources available for sharing in a grid system.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Resources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Physical Resources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Computational resources, data storage, networks, etc.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Logical Resources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Distributed file systems (e.g., NFS).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clusters and pools.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applications.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networking services.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Logical resources rely on internal protocols: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NFS (Network File Systems)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distributed systems.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LFS (Logical File Systems)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clusters.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Logical resources are interconnected to form a network of physical resources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486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548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Layer: Manages Communications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36600" y="1182625"/>
            <a:ext cx="1037474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Defines core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protocols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grid-specific networking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Protocols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Facilitates data exchange between Fabric layer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Works with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networking layer protocols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TCP/IP Internet protocol stack).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aspects like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transport, routing, and naming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networking.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Protocols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data exchange between users and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Sign-On (SSO)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Authenticate once, access all resources without further intervention.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Delegation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Resources can relay user credentials (or subsets) for additional resource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050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091"/>
            <a:ext cx="10515600" cy="5899872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Local Security Solutions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diverse local security methods,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including: Kerberos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Windows, Linux, and UNIX security.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seamless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local environments.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User-Based Trust Relationships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for establishing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users and multiple service providers.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Eliminates the need for provider-to-provider interaction for resource access.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during transactions.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Employs cryptographic and encryption mechanisms to secure data.</a:t>
            </a:r>
          </a:p>
        </p:txBody>
      </p:sp>
    </p:spTree>
    <p:extLst>
      <p:ext uri="{BB962C8B-B14F-4D97-AF65-F5344CB8AC3E}">
        <p14:creationId xmlns:p14="http://schemas.microsoft.com/office/powerpoint/2010/main" val="1334509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Layer: Sharing of a Single Resource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418" y="1151370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Resource Layer controls secure operations (negotiation, initiation, monitoring, metering, accounting, and payment) involving resource sharing.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communication and security protocols defined by the Networking Communications Layer.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 Fabric Layer functions to manage individual local resources.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only individual resources, excluding global states or atomic actions across resource collections (handled by the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Collective Layer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</a:t>
            </a:r>
          </a:p>
          <a:p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Protocols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Retrieve information about a resource's structure and operational state.</a:t>
            </a:r>
          </a:p>
          <a:p>
            <a:pPr lvl="1"/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Configuration, usage policies, service-level agreements (SLAs), and current resource state.</a:t>
            </a:r>
          </a:p>
          <a:p>
            <a:pPr lvl="1"/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Monitor resource capabilities and identify availability constraints</a:t>
            </a:r>
            <a:r>
              <a:rPr lang="en-GB" dirty="0"/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61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9527"/>
            <a:ext cx="10515600" cy="57520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Functions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Negotiation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access agreements for shared resources.</a:t>
            </a:r>
          </a:p>
          <a:p>
            <a:pPr lvl="3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Considers quality of service (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reservations, and scheduling.</a:t>
            </a:r>
          </a:p>
          <a:p>
            <a:pPr lvl="2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Executes processes (e.g., process creation, data access).</a:t>
            </a:r>
          </a:p>
          <a:p>
            <a:pPr lvl="3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 policy enforcement point, ensuring alignment with service/resource policies.</a:t>
            </a:r>
          </a:p>
          <a:p>
            <a:pPr lvl="2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and Payment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usage and handles payment for resource sharing.</a:t>
            </a:r>
          </a:p>
          <a:p>
            <a:pPr lvl="2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Control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operation statuses.</a:t>
            </a:r>
          </a:p>
          <a:p>
            <a:pPr lvl="3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controls (e.g., termination, asynchronous notifications) to ensure operational integrity.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1691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273" y="498763"/>
            <a:ext cx="10515600" cy="5955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cases of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Computing, are as follows:</a:t>
            </a:r>
          </a:p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Use Case: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Pools computational resources for wealth management applications.</a:t>
            </a: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Achieves faster task execution and real-time data access.</a:t>
            </a: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customer satisfaction through reduced turnaround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pPr marL="0" lv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Use Case: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Scientists studying the ozone layer manage massive experimental data.</a:t>
            </a: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geographically dispersed, efficient storage systems.</a:t>
            </a: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effective and efficient scientific research processes.</a:t>
            </a:r>
          </a:p>
        </p:txBody>
      </p:sp>
    </p:spTree>
    <p:extLst>
      <p:ext uri="{BB962C8B-B14F-4D97-AF65-F5344CB8AC3E}">
        <p14:creationId xmlns:p14="http://schemas.microsoft.com/office/powerpoint/2010/main" val="2420309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Collective Layer: Coordinating Multiple Resources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7528"/>
            <a:ext cx="10515600" cy="5179435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global resource interactions and coordination within a collection of resources.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advanced sharing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protocols from the Resource and Connectivity layers.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collective operations that span multiple resources or systems within a virtual organization.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Services in the Collective Layer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 Services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Allows participants to locate and understand available resources within a virtual organization.</a:t>
            </a:r>
          </a:p>
          <a:p>
            <a:pPr marL="457200" lvl="1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resource existence and their properties.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18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7528"/>
            <a:ext cx="10515600" cy="5179435"/>
          </a:xfrm>
        </p:spPr>
        <p:txBody>
          <a:bodyPr>
            <a:noAutofit/>
          </a:bodyPr>
          <a:lstStyle/>
          <a:p>
            <a:pPr lvl="0"/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Coallocation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Scheduling, and Brokering Services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Allocates multiple resources for specific tasks during designated time periods.</a:t>
            </a:r>
          </a:p>
          <a:p>
            <a:pPr marL="457200" lvl="1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 resource allocation.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Schedules tasks on the appropriate resources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Diagnostic Services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resilience and reliability of resources through failure recovery and diagnostic insights.</a:t>
            </a:r>
          </a:p>
          <a:p>
            <a:pPr marL="457200" lvl="1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failure recovery.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of networking and device services.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logging and intrusion detection.</a:t>
            </a:r>
          </a:p>
          <a:p>
            <a:pPr marL="914400" lvl="2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786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6618"/>
            <a:ext cx="10515600" cy="5410345"/>
          </a:xfrm>
        </p:spPr>
        <p:txBody>
          <a:bodyPr>
            <a:normAutofit/>
          </a:bodyPr>
          <a:lstStyle/>
          <a:p>
            <a:pPr lvl="0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 Services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Optimizes storage resource usage for enhanced data access performance.</a:t>
            </a:r>
          </a:p>
          <a:p>
            <a:pPr marL="457200" lvl="1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Balances response time, reliability, and cost.</a:t>
            </a:r>
          </a:p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Grid-Enabled Programming Systems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Facilitates the use of familiar programming models within Grid Computing environments.</a:t>
            </a:r>
          </a:p>
          <a:p>
            <a:pPr marL="457200" lvl="1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grid-specific networking services like resource discovery, allocation, and problem resolution.</a:t>
            </a:r>
          </a:p>
        </p:txBody>
      </p:sp>
    </p:spTree>
    <p:extLst>
      <p:ext uri="{BB962C8B-B14F-4D97-AF65-F5344CB8AC3E}">
        <p14:creationId xmlns:p14="http://schemas.microsoft.com/office/powerpoint/2010/main" val="1332791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5564"/>
            <a:ext cx="10515600" cy="5881399"/>
          </a:xfrm>
        </p:spPr>
        <p:txBody>
          <a:bodyPr>
            <a:noAutofit/>
          </a:bodyPr>
          <a:lstStyle/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Workload Management Systems and Collaborative Frameworks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Manages complex, multi-step workflows across distributed systems.</a:t>
            </a:r>
          </a:p>
          <a:p>
            <a:pPr marL="457200" lvl="1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asynchronous and multi-component workflows.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optimal performance and system integrity.</a:t>
            </a:r>
          </a:p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Discovery Services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and selects the most suitable software for solving specific problems.</a:t>
            </a:r>
          </a:p>
          <a:p>
            <a:pPr marL="457200" lvl="1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Matches software implementations to platform requirements.</a:t>
            </a:r>
          </a:p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Authorization Servers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Enforces resource access policies for virtual organization participants.</a:t>
            </a:r>
          </a:p>
          <a:p>
            <a:pPr marL="457200" lvl="1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policy enforcement agents.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access based on community utilization policies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843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5564"/>
            <a:ext cx="10515600" cy="5881399"/>
          </a:xfrm>
        </p:spPr>
        <p:txBody>
          <a:bodyPr>
            <a:normAutofit/>
          </a:bodyPr>
          <a:lstStyle/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Accounting and Payment Services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Tracks resource usage and generates payment requirements for participants.</a:t>
            </a:r>
          </a:p>
          <a:p>
            <a:pPr marL="457200" lvl="1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usage metrics.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payment processes for resource utilization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Collective Layer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coordination and global management for virtual organizations, enabling complex operations and workflows.</a:t>
            </a: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relies on and extends lower-layer protocols to implement robust, scalable services critical to Grid Computing.</a:t>
            </a: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wide-ranging services ensure resource optimization, operational integrity, and collaborative efficiency.</a:t>
            </a:r>
          </a:p>
        </p:txBody>
      </p:sp>
    </p:spTree>
    <p:extLst>
      <p:ext uri="{BB962C8B-B14F-4D97-AF65-F5344CB8AC3E}">
        <p14:creationId xmlns:p14="http://schemas.microsoft.com/office/powerpoint/2010/main" val="1073997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Layer: User-Defined Grid Applications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709" y="1363805"/>
            <a:ext cx="10515600" cy="4695249"/>
          </a:xfrm>
        </p:spPr>
        <p:txBody>
          <a:bodyPr>
            <a:noAutofit/>
          </a:bodyPr>
          <a:lstStyle/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applications leverage the services and functionalities provided by the underlying layers of the grid architecture.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typically domain-specific and tailored to address specific user needs or problems.</a:t>
            </a:r>
          </a:p>
          <a:p>
            <a:pPr marL="0" indent="0">
              <a:buNone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Resources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can interact with resources in two ways:</a:t>
            </a:r>
          </a:p>
          <a:p>
            <a:pPr lvl="2"/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Access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Bypassing collective services and working directly with the resource layer.</a:t>
            </a:r>
          </a:p>
          <a:p>
            <a:pPr lvl="2"/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Collective Services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Utilizing high-level APIs provided by the Collective Layer for tasks like resource discovery, scheduling, and coordination.</a:t>
            </a:r>
          </a:p>
        </p:txBody>
      </p:sp>
    </p:spTree>
    <p:extLst>
      <p:ext uri="{BB962C8B-B14F-4D97-AF65-F5344CB8AC3E}">
        <p14:creationId xmlns:p14="http://schemas.microsoft.com/office/powerpoint/2010/main" val="1963863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418" y="430934"/>
            <a:ext cx="10515600" cy="6080702"/>
          </a:xfrm>
        </p:spPr>
        <p:txBody>
          <a:bodyPr>
            <a:normAutofit/>
          </a:bodyPr>
          <a:lstStyle/>
          <a:p>
            <a:pPr algn="just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 and SDKs for Integration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layer in the grid architecture exposes a set of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Programming Interfaces (APIs)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Kits (SDKs)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facilitate application development and integration.</a:t>
            </a:r>
          </a:p>
          <a:p>
            <a:pPr lvl="1"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can choose the most appropriate level of abstraction based on their requirements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can decide whether to use collective services for high-level operations or directly manage resources for granular control.</a:t>
            </a:r>
          </a:p>
          <a:p>
            <a:pPr lvl="1"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flexibility allows for:</a:t>
            </a:r>
          </a:p>
          <a:p>
            <a:pPr lvl="2"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 based on specific operational needs.</a:t>
            </a:r>
          </a:p>
          <a:p>
            <a:pPr lvl="2"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for domain-specific applications.</a:t>
            </a:r>
          </a:p>
          <a:p>
            <a:pPr algn="just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Domain-Specific Focus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grid applications are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domain-specific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meaning they are designed to solve particular problems in fields like healthcare, finance, engineering, or scientific research.</a:t>
            </a:r>
          </a:p>
          <a:p>
            <a:pPr marL="457200" lvl="1" indent="0" algn="just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444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6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Architecture and Relationship to Other Distributed Technologies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9127"/>
            <a:ext cx="10515600" cy="50778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Grid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and the World Wide Web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 of the Web for Virtual Organizations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Relies on open and ubiquitous technologies like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TCP, HTTP, SOAP, and XML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technologies make the Web a viable platform for building virtual organizations.</a:t>
            </a:r>
          </a:p>
          <a:p>
            <a:pPr lvl="0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Limitations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primarily operates on a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browser-server messaging model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lacks: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sign-on mechanisms.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Delegation of authority.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authentication mechanisms.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correlation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these issues are addressed, the Web could evolve into a robust platform for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 portals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enabling multiple virtual organizations.</a:t>
            </a:r>
          </a:p>
          <a:p>
            <a:pPr lvl="0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Continuity in Foundations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layers like platforms, fabric, and networking technologies will remain consistent, ensuring compatibility.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53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867" y="323272"/>
            <a:ext cx="10515600" cy="59297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Grid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and Distributed Computing Systems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Technologies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CORBA, J2EE, DCOM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Strengths: Well-suited for distributed computing applications.</a:t>
            </a:r>
          </a:p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for Grid Computing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support for: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discovery across virtual organizations.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security and dynamic virtual organization construction.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for resource sharing.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interoperability among protocols.</a:t>
            </a:r>
          </a:p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Promising Developments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JINI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drawn Grid Computing research attention due to its platform-independent infrastructure for service discovery, negotiation, and leasing.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487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and Storage Service Providers (ASP/SSP)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Model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Providers outsource business, scientific applications, and high-speed storage.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negotiate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(quality of service)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pricing.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executed over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VPNs or dedicated lines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static and limited in scope.</a:t>
            </a:r>
          </a:p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dynamic resource sharing among heterogeneous systems.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inter-domain networking interactions.</a:t>
            </a:r>
          </a:p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Computing Enhancements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Introduces flexible resource sharing across virtual organizations.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the utility model of ASP/SSP, improving flexibility and value proposition.</a:t>
            </a:r>
          </a:p>
          <a:p>
            <a:pPr marL="0" indent="0">
              <a:buNone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72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126"/>
            <a:ext cx="10515600" cy="5936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Massive Multiplayer Gaming Use Case: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numerous servers for real-time, global interactions.</a:t>
            </a: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allocates and manages resources based on workload.</a:t>
            </a: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larger gaming communities with scalable infrastructures.</a:t>
            </a: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profits and customer satisfaction for gaming corporations.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Disaster Management Use Case: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Simulates models for events like chemical spills to assess impacts.</a:t>
            </a: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Collaborates across departments to manage and plan responses.</a:t>
            </a: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public safety, wildlife protection, and ecosystem preservation.</a:t>
            </a:r>
          </a:p>
          <a:p>
            <a:pPr marL="0" indent="0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294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4181"/>
            <a:ext cx="10515600" cy="62345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Grid Computing and Peer-to-Peer (P2P) Systems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Similarities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focus on resource sharing.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utilized in home, commercial, and scientific markets.</a:t>
            </a:r>
          </a:p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Communities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Computing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Smaller, application-focused communities with higher security and application integrity.</a:t>
            </a:r>
          </a:p>
          <a:p>
            <a:pPr lvl="2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P2P Systems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Larger communities with simpler security and resource-sharing requirements.</a:t>
            </a:r>
          </a:p>
          <a:p>
            <a:pPr lvl="1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Characteristics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systems manage more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complex, diverse, and interconnected resources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Potential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Efforts like the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Grid Forum (GGF)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 to merge these technologies to integrate a broader audience.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19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5.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Grid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and Clusters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Localized systems designed to pool computational resources for enhanced power through parallel workload execution.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Strengths: Centrally controlled nodes with dedicated functionality.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to local domains.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Unsuitable for inter-domain resource sharing.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47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AUTONOMIC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436"/>
            <a:ext cx="10515600" cy="494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“autonomic” comes from an analogy to the autonomic central nervous system in the human body, which adjusts to many situations automatically without any external help.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increasing complexity in dealing with distributed systems, solutions, and shared resources in grid environments, we require a significant amount of autonomic functions to manage the grid.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detailed in Figure 3, basic autonomic computing systems must follow the four basic principles: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Self-configuring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(able to adapt to the changes in the system)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Self-optimizing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(able to improve performance)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Self-healing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(able to recover from mistakes)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Self-protecting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(able to anticipate and cure intrusions)</a:t>
            </a:r>
          </a:p>
        </p:txBody>
      </p:sp>
    </p:spTree>
    <p:extLst>
      <p:ext uri="{BB962C8B-B14F-4D97-AF65-F5344CB8AC3E}">
        <p14:creationId xmlns:p14="http://schemas.microsoft.com/office/powerpoint/2010/main" val="1054040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Figure 3</a:t>
            </a:r>
            <a:endParaRPr lang="en-IN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338" y="1910862"/>
            <a:ext cx="7303477" cy="395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207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9420"/>
          </a:xfrm>
        </p:spPr>
        <p:txBody>
          <a:bodyPr>
            <a:normAutofit/>
          </a:bodyPr>
          <a:lstStyle/>
          <a:p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the grid computing efforts (IBM):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546"/>
            <a:ext cx="10515600" cy="50224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IBM's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On Demand Initiative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highlights a comprehensive approach to transforming business practices and operational models. It encompasses the integration of advanced technologies, process optimization, and adaptability to real-time market conditions. Below is a detailed breakdown of the initiative's principles, characteristics, and application in various industries.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408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1745"/>
            <a:ext cx="10515600" cy="5835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Business On Demand</a:t>
            </a:r>
          </a:p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Limited to Utility Computing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Goes beyond providing computational resources on-demand, focusing on overall business transformation.</a:t>
            </a:r>
          </a:p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Responsiveness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companies to adapt dynamically to fluctuating market demands and customer needs.</a:t>
            </a:r>
          </a:p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and Technology Integration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Emphasizes seamless collaboration between business processes and technological infrastructure.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4463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Characteristics of On-Demand Businesses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>
            <a:noAutofit/>
          </a:bodyPr>
          <a:lstStyle/>
          <a:p>
            <a:pPr lvl="0"/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Responsiveness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sense and respond to dynamic market conditions in real-time.</a:t>
            </a:r>
          </a:p>
          <a:p>
            <a:pPr lvl="0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Leverages variable cost structures to optimize resource utilization.</a:t>
            </a:r>
          </a:p>
          <a:p>
            <a:pPr lvl="0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Competency Focus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Concentrates resources on core business areas while outsourcing or automating non-core activities.</a:t>
            </a:r>
          </a:p>
          <a:p>
            <a:pPr lvl="0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Resiliency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consistent availability and robust operations under varying conditions.</a:t>
            </a:r>
          </a:p>
          <a:p>
            <a:pPr lvl="0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Integration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customers, partners, and internal systems for unified operations.</a:t>
            </a:r>
          </a:p>
          <a:p>
            <a:pPr lvl="0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 of Resources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flexible and scalable infrastructure to meet diverse demands.</a:t>
            </a:r>
          </a:p>
          <a:p>
            <a:pPr lvl="0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Autonomic Resources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Introduces self-managing and dependable systems to minimize manual intervention.</a:t>
            </a:r>
          </a:p>
          <a:p>
            <a:pPr lvl="0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Promotes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 across platforms and systems.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889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8923"/>
            <a:ext cx="10515600" cy="5708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pPr lvl="0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Acceleration of Implementation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deployment of solutions to align with business goals.</a:t>
            </a:r>
          </a:p>
          <a:p>
            <a:pPr lvl="0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Collaboration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improved productivity among virtual organizations and distributed teams.</a:t>
            </a:r>
          </a:p>
          <a:p>
            <a:pPr lvl="0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Organizations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dispersed departments and businesses to share data and resources efficiently.</a:t>
            </a:r>
          </a:p>
          <a:p>
            <a:pPr lvl="0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Infrastructure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highly flexible, resilient, and scalable operational models.</a:t>
            </a:r>
          </a:p>
          <a:p>
            <a:pPr lvl="0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Resource Utilization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overprovisioning and reduces costs by leveraging existing capital and operational investments.</a:t>
            </a:r>
          </a:p>
          <a:p>
            <a:pPr lvl="0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Instantaneous Access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immediate availability of vast computing and data resources.</a:t>
            </a: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105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8923"/>
            <a:ext cx="10515600" cy="60057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Areas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IBM's initiative recognizes specific industries where Grid Computing can deliver transformative results:</a:t>
            </a:r>
          </a:p>
          <a:p>
            <a:pPr marL="0" indent="0">
              <a:buNone/>
            </a:pP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Life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Sciences</a:t>
            </a:r>
          </a:p>
          <a:p>
            <a:pPr lvl="0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decode complex biological and chemical data.</a:t>
            </a:r>
          </a:p>
          <a:p>
            <a:pPr lvl="0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Accelerates drug discovery, genomics research, and molecular simulations.</a:t>
            </a:r>
          </a:p>
          <a:p>
            <a:pPr marL="0" indent="0">
              <a:buNone/>
            </a:pP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Financial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pPr lvl="0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complex financial models to enhance decision-making accuracy.</a:t>
            </a:r>
          </a:p>
          <a:p>
            <a:pPr lvl="0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Optimizes risk analysis, portfolio management, and fraud detection.</a:t>
            </a:r>
          </a:p>
          <a:p>
            <a:pPr marL="0" indent="0">
              <a:buNone/>
            </a:pP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Higher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  <a:p>
            <a:pPr lvl="0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advanced research requiring intensive data and computation.</a:t>
            </a:r>
          </a:p>
          <a:p>
            <a:pPr lvl="0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breakthroughs in scientific research and collaborative learning.</a:t>
            </a:r>
          </a:p>
          <a:p>
            <a:pPr marL="0" indent="0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991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8923"/>
            <a:ext cx="10515600" cy="5708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Engineering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pPr lvl="0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collaborative design and testing in automotive and aerospace industries.</a:t>
            </a:r>
          </a:p>
          <a:p>
            <a:pPr lvl="0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innovation and efficiency in product development and testing.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Government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interdepartmental collaboration and resource sharing.</a:t>
            </a:r>
          </a:p>
          <a:p>
            <a:pPr lvl="0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agility and operational efficiency in civil and military projects.</a:t>
            </a:r>
          </a:p>
          <a:p>
            <a:pPr mar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Collaborative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Games</a:t>
            </a:r>
          </a:p>
          <a:p>
            <a:pPr lvl="0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single-server games with massively multiplayer online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Introduces parallel, scalable gaming environments for a better user experience.</a:t>
            </a: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94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7164"/>
            <a:ext cx="10515600" cy="5779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Foundations of Grid Computing: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Coordinated Resources: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systems with coordination based on policies and SLAs.</a:t>
            </a:r>
          </a:p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Standards: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interoperability for resource discovery, access, and coordination.</a:t>
            </a:r>
          </a:p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Service (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include: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 and performance.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scalability.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and failover mechanisms.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Autonomic features like event correlation and configuration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29657125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8923"/>
            <a:ext cx="10515600" cy="5708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Industry-Specific Requirements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sector requires unique Grid Computing capabilities tailored to its operational needs.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include:</a:t>
            </a:r>
          </a:p>
          <a:p>
            <a:pPr marL="0" lv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Sciences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High-performance computing for simulations and data analysis.</a:t>
            </a:r>
          </a:p>
          <a:p>
            <a:pPr marL="0" lv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Services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Secure and scalable platforms for real-time computations.</a:t>
            </a:r>
          </a:p>
          <a:p>
            <a:pPr marL="0" lv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Interoperable systems for multi-agency coordination.</a:t>
            </a:r>
          </a:p>
          <a:p>
            <a:pPr marL="0" indent="0">
              <a:buNone/>
            </a:pP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569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818862"/>
            <a:ext cx="10515600" cy="435133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sz="4400" dirty="0" smtClean="0">
                <a:latin typeface="Gabriola" panose="04040605051002020D02" pitchFamily="82" charset="0"/>
              </a:rPr>
              <a:t>Thank you</a:t>
            </a:r>
            <a:endParaRPr lang="en-GB" sz="44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84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711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and Data Grids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455"/>
            <a:ext cx="10515600" cy="47915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 in Grid Computing: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multiple distributed, heterogeneous, and independent data sources.</a:t>
            </a:r>
          </a:p>
          <a:p>
            <a:pPr lvl="0"/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Transfer: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data transfer to computation locations for scalability.</a:t>
            </a:r>
          </a:p>
          <a:p>
            <a:pPr lvl="0"/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Caching/Replication: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Minimize network traffic via data caching or replication.</a:t>
            </a:r>
          </a:p>
          <a:p>
            <a:pPr lvl="0"/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Discovery: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users to locate data based on specific characteristics.</a:t>
            </a:r>
          </a:p>
          <a:p>
            <a:pPr lvl="0"/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encryption and integrity checks for secure data transport.</a:t>
            </a:r>
          </a:p>
          <a:p>
            <a:pPr lvl="0"/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Backup/Restore: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mechanisms to prevent data loss and minimize downtime.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79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in Grid Computing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independent management of computing resources.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Selection: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intelligent and transparent resource selection mechanisms.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Awareness: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 current/predicted loads, availability, and dynamic configurations.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Management: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failure detection and failover mechanisms.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secure resource management, access, and integrity.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53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1000559" y="716467"/>
            <a:ext cx="1053565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Computing Power: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Home-based PCs are now capable of complex computations once unimaginable.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applications demand more complex computing for tasks like simulations,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scientific experiments, and real-time portfolio management.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Computational Power: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applications exceed the computational capacity of a single organization.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 to the early 1900s' electric power needs, where users had to operate their own generators.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Computational Grids: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shift to computational grids provides demand-driven, reliable, and cost-effective computing power.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Just like the electric grid revolutionized power utilization, computational grids transform the accessibility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computing resources.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38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GRID PROBLEM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85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Computing and its Evolution: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Differentiates from distributed computing with a focus on resource sharing, coordination, and high performance.</a:t>
            </a: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Solves problems of resource sharing among individuals/groups.</a:t>
            </a: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increase when Grid Computing is applied to utility computing, where industrial resources are shared.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IBM's Business On Demand: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resource implementation in Grid Computing.</a:t>
            </a:r>
          </a:p>
          <a:p>
            <a:pPr lvl="0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Introduces challenges such as: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Service-level management.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and utilization metering.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pricing and federated security.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complex networking services.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24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85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Issues in Resource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Sharing: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discovery.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correlation.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Authentication, authorization, and access control.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813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3118</Words>
  <Application>Microsoft Office PowerPoint</Application>
  <PresentationFormat>Widescreen</PresentationFormat>
  <Paragraphs>399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Gabriola</vt:lpstr>
      <vt:lpstr>Times New Roman</vt:lpstr>
      <vt:lpstr>Office Theme</vt:lpstr>
      <vt:lpstr> UNIT-I </vt:lpstr>
      <vt:lpstr>PowerPoint Presentation</vt:lpstr>
      <vt:lpstr>PowerPoint Presentation</vt:lpstr>
      <vt:lpstr>PowerPoint Presentation</vt:lpstr>
      <vt:lpstr>Computational and Data Grids</vt:lpstr>
      <vt:lpstr>PowerPoint Presentation</vt:lpstr>
      <vt:lpstr>PowerPoint Presentation</vt:lpstr>
      <vt:lpstr>THE GRID PROBLEM</vt:lpstr>
      <vt:lpstr>PowerPoint Presentation</vt:lpstr>
      <vt:lpstr>The Concept of Virtual Organizations</vt:lpstr>
      <vt:lpstr>PowerPoint Presentation</vt:lpstr>
      <vt:lpstr>PowerPoint Presentation</vt:lpstr>
      <vt:lpstr>Grid Architecture</vt:lpstr>
      <vt:lpstr>This protocol architecture defines common mechanisms, interfaces, schema, and protocols at each layer, by which users and resources can negotiate, establish, manage, and share resources. </vt:lpstr>
      <vt:lpstr>Fabric Layer: Interface to Local Resources</vt:lpstr>
      <vt:lpstr>Connectivity Layer: Manages Communications</vt:lpstr>
      <vt:lpstr>PowerPoint Presentation</vt:lpstr>
      <vt:lpstr>Resource Layer: Sharing of a Single Resource</vt:lpstr>
      <vt:lpstr>PowerPoint Presentation</vt:lpstr>
      <vt:lpstr>The Collective Layer: Coordinating Multiple Resources</vt:lpstr>
      <vt:lpstr>PowerPoint Presentation</vt:lpstr>
      <vt:lpstr>PowerPoint Presentation</vt:lpstr>
      <vt:lpstr>PowerPoint Presentation</vt:lpstr>
      <vt:lpstr>PowerPoint Presentation</vt:lpstr>
      <vt:lpstr>Application Layer: User-Defined Grid Applications</vt:lpstr>
      <vt:lpstr>PowerPoint Presentation</vt:lpstr>
      <vt:lpstr>Grid Architecture and Relationship to Other Distributed Technologies</vt:lpstr>
      <vt:lpstr>PowerPoint Presentation</vt:lpstr>
      <vt:lpstr>PowerPoint Presentation</vt:lpstr>
      <vt:lpstr>PowerPoint Presentation</vt:lpstr>
      <vt:lpstr>PowerPoint Presentation</vt:lpstr>
      <vt:lpstr>AUTONOMIC COMPUTING</vt:lpstr>
      <vt:lpstr>PowerPoint Presentation</vt:lpstr>
      <vt:lpstr>Examples of the grid computing efforts (IBM):</vt:lpstr>
      <vt:lpstr>PowerPoint Presentation</vt:lpstr>
      <vt:lpstr>Essential Characteristics of On-Demand Businesses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</dc:title>
  <dc:creator>Manasa</dc:creator>
  <cp:lastModifiedBy>Manasa</cp:lastModifiedBy>
  <cp:revision>25</cp:revision>
  <dcterms:created xsi:type="dcterms:W3CDTF">2024-07-29T04:13:30Z</dcterms:created>
  <dcterms:modified xsi:type="dcterms:W3CDTF">2024-12-28T13:13:52Z</dcterms:modified>
</cp:coreProperties>
</file>