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99" r:id="rId2"/>
    <p:sldId id="300" r:id="rId3"/>
    <p:sldId id="257" r:id="rId4"/>
    <p:sldId id="258" r:id="rId5"/>
    <p:sldId id="259" r:id="rId6"/>
    <p:sldId id="260" r:id="rId7"/>
    <p:sldId id="261" r:id="rId8"/>
    <p:sldId id="262" r:id="rId9"/>
    <p:sldId id="263" r:id="rId10"/>
    <p:sldId id="264" r:id="rId11"/>
    <p:sldId id="265" r:id="rId12"/>
    <p:sldId id="266" r:id="rId13"/>
    <p:sldId id="267" r:id="rId14"/>
    <p:sldId id="29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301" r:id="rId28"/>
    <p:sldId id="282" r:id="rId29"/>
    <p:sldId id="283" r:id="rId30"/>
    <p:sldId id="302" r:id="rId31"/>
    <p:sldId id="284" r:id="rId32"/>
    <p:sldId id="298" r:id="rId33"/>
    <p:sldId id="295" r:id="rId34"/>
    <p:sldId id="285" r:id="rId35"/>
    <p:sldId id="286" r:id="rId36"/>
    <p:sldId id="287" r:id="rId37"/>
    <p:sldId id="289" r:id="rId38"/>
    <p:sldId id="290" r:id="rId39"/>
    <p:sldId id="296" r:id="rId40"/>
    <p:sldId id="303" r:id="rId41"/>
    <p:sldId id="293" r:id="rId42"/>
    <p:sldId id="304" r:id="rId43"/>
    <p:sldId id="305" r:id="rId4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659" autoAdjust="0"/>
    <p:restoredTop sz="94660"/>
  </p:normalViewPr>
  <p:slideViewPr>
    <p:cSldViewPr snapToGrid="0">
      <p:cViewPr varScale="1">
        <p:scale>
          <a:sx n="69" d="100"/>
          <a:sy n="69" d="100"/>
        </p:scale>
        <p:origin x="46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69A6782-3546-40FE-BEF5-27B23476E0CE}" type="datetimeFigureOut">
              <a:rPr lang="en-IN" smtClean="0"/>
              <a:t>20-01-2025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EA6C437-21AD-4C49-B24E-43C1F3151498}" type="slidenum">
              <a:rPr lang="en-IN" smtClean="0"/>
              <a:t>‹#›</a:t>
            </a:fld>
            <a:endParaRPr lang="en-IN"/>
          </a:p>
        </p:txBody>
      </p:sp>
    </p:spTree>
    <p:extLst>
      <p:ext uri="{BB962C8B-B14F-4D97-AF65-F5344CB8AC3E}">
        <p14:creationId xmlns:p14="http://schemas.microsoft.com/office/powerpoint/2010/main" val="29860339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69A6782-3546-40FE-BEF5-27B23476E0CE}" type="datetimeFigureOut">
              <a:rPr lang="en-IN" smtClean="0"/>
              <a:t>20-01-2025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EA6C437-21AD-4C49-B24E-43C1F3151498}" type="slidenum">
              <a:rPr lang="en-IN" smtClean="0"/>
              <a:t>‹#›</a:t>
            </a:fld>
            <a:endParaRPr lang="en-IN"/>
          </a:p>
        </p:txBody>
      </p:sp>
    </p:spTree>
    <p:extLst>
      <p:ext uri="{BB962C8B-B14F-4D97-AF65-F5344CB8AC3E}">
        <p14:creationId xmlns:p14="http://schemas.microsoft.com/office/powerpoint/2010/main" val="23526386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69A6782-3546-40FE-BEF5-27B23476E0CE}" type="datetimeFigureOut">
              <a:rPr lang="en-IN" smtClean="0"/>
              <a:t>20-01-2025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EA6C437-21AD-4C49-B24E-43C1F3151498}" type="slidenum">
              <a:rPr lang="en-IN" smtClean="0"/>
              <a:t>‹#›</a:t>
            </a:fld>
            <a:endParaRPr lang="en-IN"/>
          </a:p>
        </p:txBody>
      </p:sp>
    </p:spTree>
    <p:extLst>
      <p:ext uri="{BB962C8B-B14F-4D97-AF65-F5344CB8AC3E}">
        <p14:creationId xmlns:p14="http://schemas.microsoft.com/office/powerpoint/2010/main" val="167764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69A6782-3546-40FE-BEF5-27B23476E0CE}" type="datetimeFigureOut">
              <a:rPr lang="en-IN" smtClean="0"/>
              <a:t>20-01-2025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EA6C437-21AD-4C49-B24E-43C1F3151498}" type="slidenum">
              <a:rPr lang="en-IN" smtClean="0"/>
              <a:t>‹#›</a:t>
            </a:fld>
            <a:endParaRPr lang="en-IN"/>
          </a:p>
        </p:txBody>
      </p:sp>
    </p:spTree>
    <p:extLst>
      <p:ext uri="{BB962C8B-B14F-4D97-AF65-F5344CB8AC3E}">
        <p14:creationId xmlns:p14="http://schemas.microsoft.com/office/powerpoint/2010/main" val="6962239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69A6782-3546-40FE-BEF5-27B23476E0CE}" type="datetimeFigureOut">
              <a:rPr lang="en-IN" smtClean="0"/>
              <a:t>20-01-2025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EA6C437-21AD-4C49-B24E-43C1F3151498}" type="slidenum">
              <a:rPr lang="en-IN" smtClean="0"/>
              <a:t>‹#›</a:t>
            </a:fld>
            <a:endParaRPr lang="en-IN"/>
          </a:p>
        </p:txBody>
      </p:sp>
    </p:spTree>
    <p:extLst>
      <p:ext uri="{BB962C8B-B14F-4D97-AF65-F5344CB8AC3E}">
        <p14:creationId xmlns:p14="http://schemas.microsoft.com/office/powerpoint/2010/main" val="42747214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69A6782-3546-40FE-BEF5-27B23476E0CE}" type="datetimeFigureOut">
              <a:rPr lang="en-IN" smtClean="0"/>
              <a:t>20-01-2025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EA6C437-21AD-4C49-B24E-43C1F3151498}" type="slidenum">
              <a:rPr lang="en-IN" smtClean="0"/>
              <a:t>‹#›</a:t>
            </a:fld>
            <a:endParaRPr lang="en-IN"/>
          </a:p>
        </p:txBody>
      </p:sp>
    </p:spTree>
    <p:extLst>
      <p:ext uri="{BB962C8B-B14F-4D97-AF65-F5344CB8AC3E}">
        <p14:creationId xmlns:p14="http://schemas.microsoft.com/office/powerpoint/2010/main" val="29470263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69A6782-3546-40FE-BEF5-27B23476E0CE}" type="datetimeFigureOut">
              <a:rPr lang="en-IN" smtClean="0"/>
              <a:t>20-01-2025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EA6C437-21AD-4C49-B24E-43C1F3151498}" type="slidenum">
              <a:rPr lang="en-IN" smtClean="0"/>
              <a:t>‹#›</a:t>
            </a:fld>
            <a:endParaRPr lang="en-IN"/>
          </a:p>
        </p:txBody>
      </p:sp>
    </p:spTree>
    <p:extLst>
      <p:ext uri="{BB962C8B-B14F-4D97-AF65-F5344CB8AC3E}">
        <p14:creationId xmlns:p14="http://schemas.microsoft.com/office/powerpoint/2010/main" val="11126460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69A6782-3546-40FE-BEF5-27B23476E0CE}" type="datetimeFigureOut">
              <a:rPr lang="en-IN" smtClean="0"/>
              <a:t>20-01-2025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EA6C437-21AD-4C49-B24E-43C1F3151498}" type="slidenum">
              <a:rPr lang="en-IN" smtClean="0"/>
              <a:t>‹#›</a:t>
            </a:fld>
            <a:endParaRPr lang="en-IN"/>
          </a:p>
        </p:txBody>
      </p:sp>
    </p:spTree>
    <p:extLst>
      <p:ext uri="{BB962C8B-B14F-4D97-AF65-F5344CB8AC3E}">
        <p14:creationId xmlns:p14="http://schemas.microsoft.com/office/powerpoint/2010/main" val="39867988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69A6782-3546-40FE-BEF5-27B23476E0CE}" type="datetimeFigureOut">
              <a:rPr lang="en-IN" smtClean="0"/>
              <a:t>20-01-2025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EA6C437-21AD-4C49-B24E-43C1F3151498}" type="slidenum">
              <a:rPr lang="en-IN" smtClean="0"/>
              <a:t>‹#›</a:t>
            </a:fld>
            <a:endParaRPr lang="en-IN"/>
          </a:p>
        </p:txBody>
      </p:sp>
    </p:spTree>
    <p:extLst>
      <p:ext uri="{BB962C8B-B14F-4D97-AF65-F5344CB8AC3E}">
        <p14:creationId xmlns:p14="http://schemas.microsoft.com/office/powerpoint/2010/main" val="7534812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69A6782-3546-40FE-BEF5-27B23476E0CE}" type="datetimeFigureOut">
              <a:rPr lang="en-IN" smtClean="0"/>
              <a:t>20-01-2025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EA6C437-21AD-4C49-B24E-43C1F3151498}" type="slidenum">
              <a:rPr lang="en-IN" smtClean="0"/>
              <a:t>‹#›</a:t>
            </a:fld>
            <a:endParaRPr lang="en-IN"/>
          </a:p>
        </p:txBody>
      </p:sp>
    </p:spTree>
    <p:extLst>
      <p:ext uri="{BB962C8B-B14F-4D97-AF65-F5344CB8AC3E}">
        <p14:creationId xmlns:p14="http://schemas.microsoft.com/office/powerpoint/2010/main" val="37178228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69A6782-3546-40FE-BEF5-27B23476E0CE}" type="datetimeFigureOut">
              <a:rPr lang="en-IN" smtClean="0"/>
              <a:t>20-01-2025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EA6C437-21AD-4C49-B24E-43C1F3151498}" type="slidenum">
              <a:rPr lang="en-IN" smtClean="0"/>
              <a:t>‹#›</a:t>
            </a:fld>
            <a:endParaRPr lang="en-IN"/>
          </a:p>
        </p:txBody>
      </p:sp>
    </p:spTree>
    <p:extLst>
      <p:ext uri="{BB962C8B-B14F-4D97-AF65-F5344CB8AC3E}">
        <p14:creationId xmlns:p14="http://schemas.microsoft.com/office/powerpoint/2010/main" val="30821249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9A6782-3546-40FE-BEF5-27B23476E0CE}" type="datetimeFigureOut">
              <a:rPr lang="en-IN" smtClean="0"/>
              <a:t>20-01-2025</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EA6C437-21AD-4C49-B24E-43C1F3151498}" type="slidenum">
              <a:rPr lang="en-IN" smtClean="0"/>
              <a:t>‹#›</a:t>
            </a:fld>
            <a:endParaRPr lang="en-IN"/>
          </a:p>
        </p:txBody>
      </p:sp>
    </p:spTree>
    <p:extLst>
      <p:ext uri="{BB962C8B-B14F-4D97-AF65-F5344CB8AC3E}">
        <p14:creationId xmlns:p14="http://schemas.microsoft.com/office/powerpoint/2010/main" val="392419772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842366"/>
          </a:xfrm>
        </p:spPr>
        <p:txBody>
          <a:bodyPr>
            <a:normAutofit fontScale="90000"/>
          </a:bodyPr>
          <a:lstStyle/>
          <a:p>
            <a:pPr algn="ctr">
              <a:lnSpc>
                <a:spcPct val="150000"/>
              </a:lnSpc>
            </a:pPr>
            <a:r>
              <a:rPr lang="en-GB" b="1" dirty="0" smtClean="0">
                <a:latin typeface="Times New Roman" panose="02020603050405020304" pitchFamily="18" charset="0"/>
                <a:cs typeface="Times New Roman" panose="02020603050405020304" pitchFamily="18" charset="0"/>
              </a:rPr>
              <a:t>UNIT-II</a:t>
            </a:r>
            <a:br>
              <a:rPr lang="en-GB" b="1" dirty="0" smtClean="0">
                <a:latin typeface="Times New Roman" panose="02020603050405020304" pitchFamily="18" charset="0"/>
                <a:cs typeface="Times New Roman" panose="02020603050405020304" pitchFamily="18" charset="0"/>
              </a:rPr>
            </a:br>
            <a:r>
              <a:rPr lang="en-GB" b="1" dirty="0" smtClean="0">
                <a:latin typeface="Times New Roman" panose="02020603050405020304" pitchFamily="18" charset="0"/>
                <a:cs typeface="Times New Roman" panose="02020603050405020304" pitchFamily="18" charset="0"/>
              </a:rPr>
              <a:t>Cluster Computing At a Glance</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marL="0" indent="0" algn="ctr">
              <a:buNone/>
            </a:pPr>
            <a:endParaRPr lang="en-GB" dirty="0" smtClean="0"/>
          </a:p>
          <a:p>
            <a:pPr marL="0" indent="0" algn="ctr">
              <a:buNone/>
            </a:pPr>
            <a:endParaRPr lang="en-GB" dirty="0" smtClean="0"/>
          </a:p>
          <a:p>
            <a:pPr marL="0" indent="0" algn="ctr">
              <a:buNone/>
            </a:pPr>
            <a:r>
              <a:rPr lang="en-GB" dirty="0" smtClean="0"/>
              <a:t>by</a:t>
            </a:r>
          </a:p>
          <a:p>
            <a:pPr marL="0" indent="0" algn="ctr">
              <a:buNone/>
            </a:pPr>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3460214352"/>
              </p:ext>
            </p:extLst>
          </p:nvPr>
        </p:nvGraphicFramePr>
        <p:xfrm>
          <a:off x="1048512" y="3589814"/>
          <a:ext cx="10094976" cy="1207200"/>
        </p:xfrm>
        <a:graphic>
          <a:graphicData uri="http://schemas.openxmlformats.org/drawingml/2006/table">
            <a:tbl>
              <a:tblPr/>
              <a:tblGrid>
                <a:gridCol w="10094976"/>
              </a:tblGrid>
              <a:tr h="171450">
                <a:tc>
                  <a:txBody>
                    <a:bodyPr/>
                    <a:lstStyle/>
                    <a:p>
                      <a:pPr algn="ctr">
                        <a:lnSpc>
                          <a:spcPct val="150000"/>
                        </a:lnSpc>
                      </a:pPr>
                      <a:r>
                        <a:rPr lang="en-IN" sz="2000" b="1" dirty="0" err="1">
                          <a:effectLst/>
                          <a:latin typeface="Times New Roman" panose="02020603050405020304" pitchFamily="18" charset="0"/>
                          <a:cs typeface="Times New Roman" panose="02020603050405020304" pitchFamily="18" charset="0"/>
                        </a:rPr>
                        <a:t>Dr.</a:t>
                      </a:r>
                      <a:r>
                        <a:rPr lang="en-IN" sz="2000" b="1" dirty="0">
                          <a:effectLst/>
                          <a:latin typeface="Times New Roman" panose="02020603050405020304" pitchFamily="18" charset="0"/>
                          <a:cs typeface="Times New Roman" panose="02020603050405020304" pitchFamily="18" charset="0"/>
                        </a:rPr>
                        <a:t> K. </a:t>
                      </a:r>
                      <a:r>
                        <a:rPr lang="en-IN" sz="2000" b="1" dirty="0" err="1">
                          <a:effectLst/>
                          <a:latin typeface="Times New Roman" panose="02020603050405020304" pitchFamily="18" charset="0"/>
                          <a:cs typeface="Times New Roman" panose="02020603050405020304" pitchFamily="18" charset="0"/>
                        </a:rPr>
                        <a:t>Shahu</a:t>
                      </a:r>
                      <a:r>
                        <a:rPr lang="en-IN" sz="2000" b="1" dirty="0">
                          <a:effectLst/>
                          <a:latin typeface="Times New Roman" panose="02020603050405020304" pitchFamily="18" charset="0"/>
                          <a:cs typeface="Times New Roman" panose="02020603050405020304" pitchFamily="18" charset="0"/>
                        </a:rPr>
                        <a:t> </a:t>
                      </a:r>
                      <a:r>
                        <a:rPr lang="en-IN" sz="2000" b="1" dirty="0" err="1">
                          <a:effectLst/>
                          <a:latin typeface="Times New Roman" panose="02020603050405020304" pitchFamily="18" charset="0"/>
                          <a:cs typeface="Times New Roman" panose="02020603050405020304" pitchFamily="18" charset="0"/>
                        </a:rPr>
                        <a:t>Chatrapati</a:t>
                      </a:r>
                      <a:endParaRPr lang="en-IN" sz="2000" dirty="0">
                        <a:effectLst/>
                        <a:latin typeface="Times New Roman" panose="02020603050405020304" pitchFamily="18" charset="0"/>
                        <a:cs typeface="Times New Roman" panose="02020603050405020304" pitchFamily="18" charset="0"/>
                      </a:endParaRPr>
                    </a:p>
                  </a:txBody>
                  <a:tcPr marL="0" marR="0" marT="0" marB="0" anchor="ctr">
                    <a:lnL>
                      <a:noFill/>
                    </a:lnL>
                    <a:lnR>
                      <a:noFill/>
                    </a:lnR>
                    <a:lnT>
                      <a:noFill/>
                    </a:lnT>
                    <a:lnB>
                      <a:noFill/>
                    </a:lnB>
                    <a:solidFill>
                      <a:srgbClr val="FFFFFF"/>
                    </a:solidFill>
                  </a:tcPr>
                </a:tc>
              </a:tr>
              <a:tr h="171450">
                <a:tc>
                  <a:txBody>
                    <a:bodyPr/>
                    <a:lstStyle/>
                    <a:p>
                      <a:pPr algn="ctr">
                        <a:lnSpc>
                          <a:spcPct val="150000"/>
                        </a:lnSpc>
                      </a:pPr>
                      <a:r>
                        <a:rPr lang="en-GB" sz="2000" b="1" dirty="0">
                          <a:effectLst/>
                          <a:latin typeface="Times New Roman" panose="02020603050405020304" pitchFamily="18" charset="0"/>
                          <a:cs typeface="Times New Roman" panose="02020603050405020304" pitchFamily="18" charset="0"/>
                        </a:rPr>
                        <a:t>Professor &amp; Addl. Controller of </a:t>
                      </a:r>
                      <a:r>
                        <a:rPr lang="en-GB" sz="2000" b="1" dirty="0" smtClean="0">
                          <a:effectLst/>
                          <a:latin typeface="Times New Roman" panose="02020603050405020304" pitchFamily="18" charset="0"/>
                          <a:cs typeface="Times New Roman" panose="02020603050405020304" pitchFamily="18" charset="0"/>
                        </a:rPr>
                        <a:t>Examinations</a:t>
                      </a:r>
                      <a:endParaRPr lang="en-GB" sz="2000" dirty="0">
                        <a:effectLst/>
                        <a:latin typeface="Times New Roman" panose="02020603050405020304" pitchFamily="18" charset="0"/>
                        <a:cs typeface="Times New Roman" panose="02020603050405020304" pitchFamily="18" charset="0"/>
                      </a:endParaRPr>
                    </a:p>
                  </a:txBody>
                  <a:tcPr marL="0" marR="0" marT="0" marB="0" anchor="ctr">
                    <a:lnL>
                      <a:noFill/>
                    </a:lnL>
                    <a:lnR>
                      <a:noFill/>
                    </a:lnR>
                    <a:lnT>
                      <a:noFill/>
                    </a:lnT>
                    <a:lnB>
                      <a:noFill/>
                    </a:lnB>
                    <a:solidFill>
                      <a:srgbClr val="FFFFFF"/>
                    </a:solidFill>
                  </a:tcPr>
                </a:tc>
              </a:tr>
              <a:tr h="171450">
                <a:tc>
                  <a:txBody>
                    <a:bodyPr/>
                    <a:lstStyle/>
                    <a:p>
                      <a:pPr algn="ctr">
                        <a:lnSpc>
                          <a:spcPct val="150000"/>
                        </a:lnSpc>
                      </a:pPr>
                      <a:r>
                        <a:rPr lang="en-GB" sz="2000" b="1" dirty="0">
                          <a:effectLst/>
                          <a:latin typeface="Times New Roman" panose="02020603050405020304" pitchFamily="18" charset="0"/>
                          <a:cs typeface="Times New Roman" panose="02020603050405020304" pitchFamily="18" charset="0"/>
                        </a:rPr>
                        <a:t>Life Member of CSI, ISTE</a:t>
                      </a:r>
                      <a:endParaRPr lang="en-GB" sz="2000" dirty="0">
                        <a:effectLst/>
                        <a:latin typeface="Times New Roman" panose="02020603050405020304" pitchFamily="18" charset="0"/>
                        <a:cs typeface="Times New Roman" panose="02020603050405020304" pitchFamily="18" charset="0"/>
                      </a:endParaRPr>
                    </a:p>
                  </a:txBody>
                  <a:tcPr marL="0" marR="0" marT="0" marB="0" anchor="ctr">
                    <a:lnL>
                      <a:noFill/>
                    </a:lnL>
                    <a:lnR>
                      <a:noFill/>
                    </a:lnR>
                    <a:lnT>
                      <a:noFill/>
                    </a:lnT>
                    <a:lnB>
                      <a:noFill/>
                    </a:lnB>
                    <a:solidFill>
                      <a:srgbClr val="FFFFFF"/>
                    </a:solidFill>
                  </a:tcPr>
                </a:tc>
              </a:tr>
            </a:tbl>
          </a:graphicData>
        </a:graphic>
      </p:graphicFrame>
    </p:spTree>
    <p:extLst>
      <p:ext uri="{BB962C8B-B14F-4D97-AF65-F5344CB8AC3E}">
        <p14:creationId xmlns:p14="http://schemas.microsoft.com/office/powerpoint/2010/main" val="24576487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011092"/>
          </a:xfrm>
        </p:spPr>
        <p:txBody>
          <a:bodyPr>
            <a:normAutofit fontScale="90000"/>
          </a:bodyPr>
          <a:lstStyle/>
          <a:p>
            <a:pPr algn="ctr"/>
            <a:r>
              <a:rPr lang="en-IN" b="1" dirty="0" smtClean="0">
                <a:latin typeface="Times New Roman" panose="02020603050405020304" pitchFamily="18" charset="0"/>
                <a:cs typeface="Times New Roman" panose="02020603050405020304" pitchFamily="18" charset="0"/>
              </a:rPr>
              <a:t>4. Clusters </a:t>
            </a:r>
            <a:r>
              <a:rPr lang="en-IN" b="1" dirty="0" smtClean="0">
                <a:latin typeface="Times New Roman" panose="02020603050405020304" pitchFamily="18" charset="0"/>
                <a:cs typeface="Times New Roman" panose="02020603050405020304" pitchFamily="18" charset="0"/>
              </a:rPr>
              <a:t>Classifications</a:t>
            </a:r>
            <a:r>
              <a:rPr lang="en-IN" dirty="0" smtClean="0">
                <a:latin typeface="Times New Roman" panose="02020603050405020304" pitchFamily="18" charset="0"/>
                <a:cs typeface="Times New Roman" panose="02020603050405020304" pitchFamily="18" charset="0"/>
              </a:rPr>
              <a:t/>
            </a:r>
            <a:br>
              <a:rPr lang="en-IN" dirty="0" smtClean="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85000" lnSpcReduction="20000"/>
          </a:bodyPr>
          <a:lstStyle/>
          <a:p>
            <a:pPr marL="0" indent="0">
              <a:lnSpc>
                <a:spcPct val="150000"/>
              </a:lnSpc>
              <a:buNone/>
            </a:pPr>
            <a:r>
              <a:rPr lang="en-IN" sz="1800" b="1" dirty="0" smtClean="0">
                <a:latin typeface="Times New Roman" panose="02020603050405020304" pitchFamily="18" charset="0"/>
                <a:cs typeface="Times New Roman" panose="02020603050405020304" pitchFamily="18" charset="0"/>
              </a:rPr>
              <a:t>4.1 Cluster </a:t>
            </a:r>
            <a:r>
              <a:rPr lang="en-IN" sz="1800" b="1" dirty="0">
                <a:latin typeface="Times New Roman" panose="02020603050405020304" pitchFamily="18" charset="0"/>
                <a:cs typeface="Times New Roman" panose="02020603050405020304" pitchFamily="18" charset="0"/>
              </a:rPr>
              <a:t>Technology Overview</a:t>
            </a:r>
            <a:br>
              <a:rPr lang="en-IN" sz="1800" b="1" dirty="0">
                <a:latin typeface="Times New Roman" panose="02020603050405020304" pitchFamily="18" charset="0"/>
                <a:cs typeface="Times New Roman" panose="02020603050405020304" pitchFamily="18" charset="0"/>
              </a:rPr>
            </a:br>
            <a:r>
              <a:rPr lang="en-IN" sz="1800" dirty="0">
                <a:latin typeface="Times New Roman" panose="02020603050405020304" pitchFamily="18" charset="0"/>
                <a:cs typeface="Times New Roman" panose="02020603050405020304" pitchFamily="18" charset="0"/>
              </a:rPr>
              <a:t/>
            </a:r>
            <a:br>
              <a:rPr lang="en-IN" sz="1800" dirty="0">
                <a:latin typeface="Times New Roman" panose="02020603050405020304" pitchFamily="18" charset="0"/>
                <a:cs typeface="Times New Roman" panose="02020603050405020304" pitchFamily="18" charset="0"/>
              </a:rPr>
            </a:br>
            <a:r>
              <a:rPr lang="en-IN" sz="1800" dirty="0">
                <a:latin typeface="Times New Roman" panose="02020603050405020304" pitchFamily="18" charset="0"/>
                <a:cs typeface="Times New Roman" panose="02020603050405020304" pitchFamily="18" charset="0"/>
              </a:rPr>
              <a:t>• Offers High Performance, Expandability and Scalability</a:t>
            </a:r>
            <a:br>
              <a:rPr lang="en-IN" sz="1800" dirty="0">
                <a:latin typeface="Times New Roman" panose="02020603050405020304" pitchFamily="18" charset="0"/>
                <a:cs typeface="Times New Roman" panose="02020603050405020304" pitchFamily="18" charset="0"/>
              </a:rPr>
            </a:br>
            <a:r>
              <a:rPr lang="en-IN" sz="1800" dirty="0">
                <a:latin typeface="Times New Roman" panose="02020603050405020304" pitchFamily="18" charset="0"/>
                <a:cs typeface="Times New Roman" panose="02020603050405020304" pitchFamily="18" charset="0"/>
              </a:rPr>
              <a:t>• Provides high throughput and availability</a:t>
            </a:r>
            <a:br>
              <a:rPr lang="en-IN" sz="1800" dirty="0">
                <a:latin typeface="Times New Roman" panose="02020603050405020304" pitchFamily="18" charset="0"/>
                <a:cs typeface="Times New Roman" panose="02020603050405020304" pitchFamily="18" charset="0"/>
              </a:rPr>
            </a:br>
            <a:r>
              <a:rPr lang="en-IN" sz="1800" dirty="0">
                <a:latin typeface="Times New Roman" panose="02020603050405020304" pitchFamily="18" charset="0"/>
                <a:cs typeface="Times New Roman" panose="02020603050405020304" pitchFamily="18" charset="0"/>
              </a:rPr>
              <a:t>• Allows organizations to increase their processing power using standard technology</a:t>
            </a:r>
            <a:br>
              <a:rPr lang="en-IN" sz="1800" dirty="0">
                <a:latin typeface="Times New Roman" panose="02020603050405020304" pitchFamily="18" charset="0"/>
                <a:cs typeface="Times New Roman" panose="02020603050405020304" pitchFamily="18" charset="0"/>
              </a:rPr>
            </a:br>
            <a:r>
              <a:rPr lang="en-IN" sz="1800" dirty="0">
                <a:latin typeface="Times New Roman" panose="02020603050405020304" pitchFamily="18" charset="0"/>
                <a:cs typeface="Times New Roman" panose="02020603050405020304" pitchFamily="18" charset="0"/>
              </a:rPr>
              <a:t>• Enhances application performance with a scalable software environment</a:t>
            </a:r>
            <a:br>
              <a:rPr lang="en-IN" sz="1800" dirty="0">
                <a:latin typeface="Times New Roman" panose="02020603050405020304" pitchFamily="18" charset="0"/>
                <a:cs typeface="Times New Roman" panose="02020603050405020304" pitchFamily="18" charset="0"/>
              </a:rPr>
            </a:br>
            <a:r>
              <a:rPr lang="en-IN" sz="1800" dirty="0">
                <a:latin typeface="Times New Roman" panose="02020603050405020304" pitchFamily="18" charset="0"/>
                <a:cs typeface="Times New Roman" panose="02020603050405020304" pitchFamily="18" charset="0"/>
              </a:rPr>
              <a:t>• Provides failover capability for a failed computer</a:t>
            </a:r>
            <a:br>
              <a:rPr lang="en-IN" sz="1800" dirty="0">
                <a:latin typeface="Times New Roman" panose="02020603050405020304" pitchFamily="18" charset="0"/>
                <a:cs typeface="Times New Roman" panose="02020603050405020304" pitchFamily="18" charset="0"/>
              </a:rPr>
            </a:br>
            <a:r>
              <a:rPr lang="en-IN" sz="1800" b="1" dirty="0">
                <a:latin typeface="Times New Roman" panose="02020603050405020304" pitchFamily="18" charset="0"/>
                <a:cs typeface="Times New Roman" panose="02020603050405020304" pitchFamily="18" charset="0"/>
              </a:rPr>
              <a:t/>
            </a:r>
            <a:br>
              <a:rPr lang="en-IN" sz="1800" b="1" dirty="0">
                <a:latin typeface="Times New Roman" panose="02020603050405020304" pitchFamily="18" charset="0"/>
                <a:cs typeface="Times New Roman" panose="02020603050405020304" pitchFamily="18" charset="0"/>
              </a:rPr>
            </a:br>
            <a:r>
              <a:rPr lang="en-IN" sz="1800" b="1" dirty="0" smtClean="0">
                <a:latin typeface="Times New Roman" panose="02020603050405020304" pitchFamily="18" charset="0"/>
                <a:cs typeface="Times New Roman" panose="02020603050405020304" pitchFamily="18" charset="0"/>
              </a:rPr>
              <a:t>4.2 </a:t>
            </a:r>
            <a:r>
              <a:rPr lang="en-IN" sz="1800" b="1" dirty="0" smtClean="0">
                <a:latin typeface="Times New Roman" panose="02020603050405020304" pitchFamily="18" charset="0"/>
                <a:cs typeface="Times New Roman" panose="02020603050405020304" pitchFamily="18" charset="0"/>
              </a:rPr>
              <a:t>Clusters </a:t>
            </a:r>
            <a:r>
              <a:rPr lang="en-IN" sz="1800" b="1" dirty="0">
                <a:latin typeface="Times New Roman" panose="02020603050405020304" pitchFamily="18" charset="0"/>
                <a:cs typeface="Times New Roman" panose="02020603050405020304" pitchFamily="18" charset="0"/>
              </a:rPr>
              <a:t>Classification</a:t>
            </a:r>
            <a:r>
              <a:rPr lang="en-IN" sz="1800" dirty="0">
                <a:latin typeface="Times New Roman" panose="02020603050405020304" pitchFamily="18" charset="0"/>
                <a:cs typeface="Times New Roman" panose="02020603050405020304" pitchFamily="18" charset="0"/>
              </a:rPr>
              <a:t/>
            </a:r>
            <a:br>
              <a:rPr lang="en-IN" sz="1800" dirty="0">
                <a:latin typeface="Times New Roman" panose="02020603050405020304" pitchFamily="18" charset="0"/>
                <a:cs typeface="Times New Roman" panose="02020603050405020304" pitchFamily="18" charset="0"/>
              </a:rPr>
            </a:br>
            <a:r>
              <a:rPr lang="en-IN" sz="1800" dirty="0">
                <a:latin typeface="Times New Roman" panose="02020603050405020304" pitchFamily="18" charset="0"/>
                <a:cs typeface="Times New Roman" panose="02020603050405020304" pitchFamily="18" charset="0"/>
              </a:rPr>
              <a:t>• Application Target: Computational science or mission-critical applications</a:t>
            </a:r>
            <a:br>
              <a:rPr lang="en-IN" sz="1800" dirty="0">
                <a:latin typeface="Times New Roman" panose="02020603050405020304" pitchFamily="18" charset="0"/>
                <a:cs typeface="Times New Roman" panose="02020603050405020304" pitchFamily="18" charset="0"/>
              </a:rPr>
            </a:br>
            <a:r>
              <a:rPr lang="en-IN" sz="1800" dirty="0">
                <a:latin typeface="Times New Roman" panose="02020603050405020304" pitchFamily="18" charset="0"/>
                <a:cs typeface="Times New Roman" panose="02020603050405020304" pitchFamily="18" charset="0"/>
              </a:rPr>
              <a:t>• High Performance (HP) Clusters</a:t>
            </a:r>
            <a:br>
              <a:rPr lang="en-IN" sz="1800" dirty="0">
                <a:latin typeface="Times New Roman" panose="02020603050405020304" pitchFamily="18" charset="0"/>
                <a:cs typeface="Times New Roman" panose="02020603050405020304" pitchFamily="18" charset="0"/>
              </a:rPr>
            </a:br>
            <a:r>
              <a:rPr lang="en-IN" sz="1800" dirty="0">
                <a:latin typeface="Times New Roman" panose="02020603050405020304" pitchFamily="18" charset="0"/>
                <a:cs typeface="Times New Roman" panose="02020603050405020304" pitchFamily="18" charset="0"/>
              </a:rPr>
              <a:t>• High Availability (HA) Clusters</a:t>
            </a:r>
            <a:br>
              <a:rPr lang="en-IN" sz="1800" dirty="0">
                <a:latin typeface="Times New Roman" panose="02020603050405020304" pitchFamily="18" charset="0"/>
                <a:cs typeface="Times New Roman" panose="02020603050405020304" pitchFamily="18" charset="0"/>
              </a:rPr>
            </a:br>
            <a:r>
              <a:rPr lang="en-IN" sz="1800" dirty="0">
                <a:latin typeface="Times New Roman" panose="02020603050405020304" pitchFamily="18" charset="0"/>
                <a:cs typeface="Times New Roman" panose="02020603050405020304" pitchFamily="18" charset="0"/>
              </a:rPr>
              <a:t/>
            </a:r>
            <a:br>
              <a:rPr lang="en-IN" sz="1800" dirty="0">
                <a:latin typeface="Times New Roman" panose="02020603050405020304" pitchFamily="18" charset="0"/>
                <a:cs typeface="Times New Roman" panose="02020603050405020304" pitchFamily="18" charset="0"/>
              </a:rPr>
            </a:b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16605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84726"/>
            <a:ext cx="10515600" cy="6705601"/>
          </a:xfrm>
        </p:spPr>
        <p:txBody>
          <a:bodyPr>
            <a:noAutofit/>
          </a:bodyPr>
          <a:lstStyle/>
          <a:p>
            <a:pPr marL="0" indent="0">
              <a:lnSpc>
                <a:spcPct val="150000"/>
              </a:lnSpc>
              <a:buNone/>
            </a:pPr>
            <a:r>
              <a:rPr lang="en-IN" sz="1800" b="1" dirty="0" smtClean="0">
                <a:latin typeface="Times New Roman" panose="02020603050405020304" pitchFamily="18" charset="0"/>
                <a:cs typeface="Times New Roman" panose="02020603050405020304" pitchFamily="18" charset="0"/>
              </a:rPr>
              <a:t>4.3 Node </a:t>
            </a:r>
            <a:r>
              <a:rPr lang="en-IN" sz="1800" b="1" dirty="0" smtClean="0">
                <a:latin typeface="Times New Roman" panose="02020603050405020304" pitchFamily="18" charset="0"/>
                <a:cs typeface="Times New Roman" panose="02020603050405020304" pitchFamily="18" charset="0"/>
              </a:rPr>
              <a:t>Ownership</a:t>
            </a:r>
            <a:br>
              <a:rPr lang="en-IN" sz="1800" b="1" dirty="0" smtClean="0">
                <a:latin typeface="Times New Roman" panose="02020603050405020304" pitchFamily="18" charset="0"/>
                <a:cs typeface="Times New Roman" panose="02020603050405020304" pitchFamily="18" charset="0"/>
              </a:rPr>
            </a:br>
            <a:r>
              <a:rPr lang="en-IN" sz="1800" dirty="0" smtClean="0">
                <a:latin typeface="Times New Roman" panose="02020603050405020304" pitchFamily="18" charset="0"/>
                <a:cs typeface="Times New Roman" panose="02020603050405020304" pitchFamily="18" charset="0"/>
              </a:rPr>
              <a:t>• Dedicated Clusters: Shared resources for parallel computing across the entire cluster</a:t>
            </a:r>
            <a:br>
              <a:rPr lang="en-IN" sz="1800" dirty="0" smtClean="0">
                <a:latin typeface="Times New Roman" panose="02020603050405020304" pitchFamily="18" charset="0"/>
                <a:cs typeface="Times New Roman" panose="02020603050405020304" pitchFamily="18" charset="0"/>
              </a:rPr>
            </a:br>
            <a:r>
              <a:rPr lang="en-IN" sz="1800" dirty="0" smtClean="0">
                <a:latin typeface="Times New Roman" panose="02020603050405020304" pitchFamily="18" charset="0"/>
                <a:cs typeface="Times New Roman" panose="02020603050405020304" pitchFamily="18" charset="0"/>
              </a:rPr>
              <a:t>• </a:t>
            </a:r>
            <a:r>
              <a:rPr lang="en-IN" sz="1800" dirty="0" err="1" smtClean="0">
                <a:latin typeface="Times New Roman" panose="02020603050405020304" pitchFamily="18" charset="0"/>
                <a:cs typeface="Times New Roman" panose="02020603050405020304" pitchFamily="18" charset="0"/>
              </a:rPr>
              <a:t>Nondedicated</a:t>
            </a:r>
            <a:r>
              <a:rPr lang="en-IN" sz="1800" dirty="0" smtClean="0">
                <a:latin typeface="Times New Roman" panose="02020603050405020304" pitchFamily="18" charset="0"/>
                <a:cs typeface="Times New Roman" panose="02020603050405020304" pitchFamily="18" charset="0"/>
              </a:rPr>
              <a:t> Clusters: Individuals own workstations and applications are executed by stealing idle CPU cycles</a:t>
            </a:r>
            <a:br>
              <a:rPr lang="en-IN" sz="1800" dirty="0" smtClean="0">
                <a:latin typeface="Times New Roman" panose="02020603050405020304" pitchFamily="18" charset="0"/>
                <a:cs typeface="Times New Roman" panose="02020603050405020304" pitchFamily="18" charset="0"/>
              </a:rPr>
            </a:br>
            <a:r>
              <a:rPr lang="en-IN" sz="1800" dirty="0" smtClean="0">
                <a:latin typeface="Times New Roman" panose="02020603050405020304" pitchFamily="18" charset="0"/>
                <a:cs typeface="Times New Roman" panose="02020603050405020304" pitchFamily="18" charset="0"/>
              </a:rPr>
              <a:t>4.4 </a:t>
            </a:r>
            <a:r>
              <a:rPr lang="en-IN" sz="1800" b="1" dirty="0" smtClean="0">
                <a:latin typeface="Times New Roman" panose="02020603050405020304" pitchFamily="18" charset="0"/>
                <a:cs typeface="Times New Roman" panose="02020603050405020304" pitchFamily="18" charset="0"/>
              </a:rPr>
              <a:t>Node </a:t>
            </a:r>
            <a:r>
              <a:rPr lang="en-IN" sz="1800" b="1" dirty="0" smtClean="0">
                <a:latin typeface="Times New Roman" panose="02020603050405020304" pitchFamily="18" charset="0"/>
                <a:cs typeface="Times New Roman" panose="02020603050405020304" pitchFamily="18" charset="0"/>
              </a:rPr>
              <a:t>Hardware PC, Workstation, or SMP</a:t>
            </a:r>
            <a:br>
              <a:rPr lang="en-IN" sz="1800" b="1" dirty="0" smtClean="0">
                <a:latin typeface="Times New Roman" panose="02020603050405020304" pitchFamily="18" charset="0"/>
                <a:cs typeface="Times New Roman" panose="02020603050405020304" pitchFamily="18" charset="0"/>
              </a:rPr>
            </a:br>
            <a:r>
              <a:rPr lang="en-IN" sz="1800" dirty="0" smtClean="0">
                <a:latin typeface="Times New Roman" panose="02020603050405020304" pitchFamily="18" charset="0"/>
                <a:cs typeface="Times New Roman" panose="02020603050405020304" pitchFamily="18" charset="0"/>
              </a:rPr>
              <a:t>• Clusters of PCs (</a:t>
            </a:r>
            <a:r>
              <a:rPr lang="en-IN" sz="1800" dirty="0" err="1" smtClean="0">
                <a:latin typeface="Times New Roman" panose="02020603050405020304" pitchFamily="18" charset="0"/>
                <a:cs typeface="Times New Roman" panose="02020603050405020304" pitchFamily="18" charset="0"/>
              </a:rPr>
              <a:t>CoPs</a:t>
            </a:r>
            <a:r>
              <a:rPr lang="en-IN" sz="1800" dirty="0" smtClean="0">
                <a:latin typeface="Times New Roman" panose="02020603050405020304" pitchFamily="18" charset="0"/>
                <a:cs typeface="Times New Roman" panose="02020603050405020304" pitchFamily="18" charset="0"/>
              </a:rPr>
              <a:t>) or Piles of PCs (POPs)</a:t>
            </a:r>
            <a:br>
              <a:rPr lang="en-IN" sz="1800" dirty="0" smtClean="0">
                <a:latin typeface="Times New Roman" panose="02020603050405020304" pitchFamily="18" charset="0"/>
                <a:cs typeface="Times New Roman" panose="02020603050405020304" pitchFamily="18" charset="0"/>
              </a:rPr>
            </a:br>
            <a:r>
              <a:rPr lang="en-IN" sz="1800" dirty="0" smtClean="0">
                <a:latin typeface="Times New Roman" panose="02020603050405020304" pitchFamily="18" charset="0"/>
                <a:cs typeface="Times New Roman" panose="02020603050405020304" pitchFamily="18" charset="0"/>
              </a:rPr>
              <a:t>• Clusters of Workstations (COWS)</a:t>
            </a:r>
            <a:br>
              <a:rPr lang="en-IN" sz="1800" dirty="0" smtClean="0">
                <a:latin typeface="Times New Roman" panose="02020603050405020304" pitchFamily="18" charset="0"/>
                <a:cs typeface="Times New Roman" panose="02020603050405020304" pitchFamily="18" charset="0"/>
              </a:rPr>
            </a:br>
            <a:r>
              <a:rPr lang="en-IN" sz="1800" dirty="0" smtClean="0">
                <a:latin typeface="Times New Roman" panose="02020603050405020304" pitchFamily="18" charset="0"/>
                <a:cs typeface="Times New Roman" panose="02020603050405020304" pitchFamily="18" charset="0"/>
              </a:rPr>
              <a:t>• Clusters of SMPS (CLUMPS)</a:t>
            </a:r>
            <a:br>
              <a:rPr lang="en-IN" sz="1800" dirty="0" smtClean="0">
                <a:latin typeface="Times New Roman" panose="02020603050405020304" pitchFamily="18" charset="0"/>
                <a:cs typeface="Times New Roman" panose="02020603050405020304" pitchFamily="18" charset="0"/>
              </a:rPr>
            </a:br>
            <a:r>
              <a:rPr lang="en-IN" sz="1800" dirty="0" smtClean="0">
                <a:latin typeface="Times New Roman" panose="02020603050405020304" pitchFamily="18" charset="0"/>
                <a:cs typeface="Times New Roman" panose="02020603050405020304" pitchFamily="18" charset="0"/>
              </a:rPr>
              <a:t>4.5 </a:t>
            </a:r>
            <a:r>
              <a:rPr lang="en-IN" sz="1800" b="1" dirty="0" smtClean="0">
                <a:latin typeface="Times New Roman" panose="02020603050405020304" pitchFamily="18" charset="0"/>
                <a:cs typeface="Times New Roman" panose="02020603050405020304" pitchFamily="18" charset="0"/>
              </a:rPr>
              <a:t>Node </a:t>
            </a:r>
            <a:r>
              <a:rPr lang="en-IN" sz="1800" b="1" dirty="0" smtClean="0">
                <a:latin typeface="Times New Roman" panose="02020603050405020304" pitchFamily="18" charset="0"/>
                <a:cs typeface="Times New Roman" panose="02020603050405020304" pitchFamily="18" charset="0"/>
              </a:rPr>
              <a:t>Operating System - Linux, NT, Solaris, AIX, etc.</a:t>
            </a:r>
            <a:br>
              <a:rPr lang="en-IN" sz="1800" b="1" dirty="0" smtClean="0">
                <a:latin typeface="Times New Roman" panose="02020603050405020304" pitchFamily="18" charset="0"/>
                <a:cs typeface="Times New Roman" panose="02020603050405020304" pitchFamily="18" charset="0"/>
              </a:rPr>
            </a:br>
            <a:r>
              <a:rPr lang="en-IN" sz="1800" dirty="0" smtClean="0">
                <a:latin typeface="Times New Roman" panose="02020603050405020304" pitchFamily="18" charset="0"/>
                <a:cs typeface="Times New Roman" panose="02020603050405020304" pitchFamily="18" charset="0"/>
              </a:rPr>
              <a:t>• Linux Clusters (e.g., Beowulf)</a:t>
            </a:r>
            <a:br>
              <a:rPr lang="en-IN" sz="1800" dirty="0" smtClean="0">
                <a:latin typeface="Times New Roman" panose="02020603050405020304" pitchFamily="18" charset="0"/>
                <a:cs typeface="Times New Roman" panose="02020603050405020304" pitchFamily="18" charset="0"/>
              </a:rPr>
            </a:br>
            <a:r>
              <a:rPr lang="en-IN" sz="1800" dirty="0" smtClean="0">
                <a:latin typeface="Times New Roman" panose="02020603050405020304" pitchFamily="18" charset="0"/>
                <a:cs typeface="Times New Roman" panose="02020603050405020304" pitchFamily="18" charset="0"/>
              </a:rPr>
              <a:t>• Solaris Clusters (e.g., Berkeley NOW)</a:t>
            </a:r>
            <a:br>
              <a:rPr lang="en-IN" sz="1800" dirty="0" smtClean="0">
                <a:latin typeface="Times New Roman" panose="02020603050405020304" pitchFamily="18" charset="0"/>
                <a:cs typeface="Times New Roman" panose="02020603050405020304" pitchFamily="18" charset="0"/>
              </a:rPr>
            </a:br>
            <a:r>
              <a:rPr lang="en-IN" sz="1800" dirty="0" smtClean="0">
                <a:latin typeface="Times New Roman" panose="02020603050405020304" pitchFamily="18" charset="0"/>
                <a:cs typeface="Times New Roman" panose="02020603050405020304" pitchFamily="18" charset="0"/>
              </a:rPr>
              <a:t>• NT Clusters (e.g., HPVM)</a:t>
            </a:r>
            <a:br>
              <a:rPr lang="en-IN" sz="1800" dirty="0" smtClean="0">
                <a:latin typeface="Times New Roman" panose="02020603050405020304" pitchFamily="18" charset="0"/>
                <a:cs typeface="Times New Roman" panose="02020603050405020304" pitchFamily="18" charset="0"/>
              </a:rPr>
            </a:br>
            <a:r>
              <a:rPr lang="en-IN" sz="1800" dirty="0" smtClean="0">
                <a:latin typeface="Times New Roman" panose="02020603050405020304" pitchFamily="18" charset="0"/>
                <a:cs typeface="Times New Roman" panose="02020603050405020304" pitchFamily="18" charset="0"/>
              </a:rPr>
              <a:t>• AIX Clusters (e.g., IBM SP2)</a:t>
            </a:r>
            <a:br>
              <a:rPr lang="en-IN" sz="1800" dirty="0" smtClean="0">
                <a:latin typeface="Times New Roman" panose="02020603050405020304" pitchFamily="18" charset="0"/>
                <a:cs typeface="Times New Roman" panose="02020603050405020304" pitchFamily="18" charset="0"/>
              </a:rPr>
            </a:br>
            <a:r>
              <a:rPr lang="en-IN" sz="1800" dirty="0" smtClean="0">
                <a:latin typeface="Times New Roman" panose="02020603050405020304" pitchFamily="18" charset="0"/>
                <a:cs typeface="Times New Roman" panose="02020603050405020304" pitchFamily="18" charset="0"/>
              </a:rPr>
              <a:t>• Digital VMS Clusters</a:t>
            </a:r>
            <a:br>
              <a:rPr lang="en-IN" sz="1800" dirty="0" smtClean="0">
                <a:latin typeface="Times New Roman" panose="02020603050405020304" pitchFamily="18" charset="0"/>
                <a:cs typeface="Times New Roman" panose="02020603050405020304" pitchFamily="18" charset="0"/>
              </a:rPr>
            </a:br>
            <a:r>
              <a:rPr lang="en-IN" sz="1800" dirty="0" smtClean="0">
                <a:latin typeface="Times New Roman" panose="02020603050405020304" pitchFamily="18" charset="0"/>
                <a:cs typeface="Times New Roman" panose="02020603050405020304" pitchFamily="18" charset="0"/>
              </a:rPr>
              <a:t>• HP-UX clusters</a:t>
            </a:r>
            <a:br>
              <a:rPr lang="en-IN" sz="1800" dirty="0" smtClean="0">
                <a:latin typeface="Times New Roman" panose="02020603050405020304" pitchFamily="18" charset="0"/>
                <a:cs typeface="Times New Roman" panose="02020603050405020304" pitchFamily="18" charset="0"/>
              </a:rPr>
            </a:br>
            <a:r>
              <a:rPr lang="en-IN" sz="1800" dirty="0" smtClean="0">
                <a:latin typeface="Times New Roman" panose="02020603050405020304" pitchFamily="18" charset="0"/>
                <a:cs typeface="Times New Roman" panose="02020603050405020304" pitchFamily="18" charset="0"/>
              </a:rPr>
              <a:t>• Microsoft </a:t>
            </a:r>
            <a:r>
              <a:rPr lang="en-IN" sz="1800" dirty="0" err="1" smtClean="0">
                <a:latin typeface="Times New Roman" panose="02020603050405020304" pitchFamily="18" charset="0"/>
                <a:cs typeface="Times New Roman" panose="02020603050405020304" pitchFamily="18" charset="0"/>
              </a:rPr>
              <a:t>Wolfpack</a:t>
            </a:r>
            <a:r>
              <a:rPr lang="en-IN" sz="1800" dirty="0" smtClean="0">
                <a:latin typeface="Times New Roman" panose="02020603050405020304" pitchFamily="18" charset="0"/>
                <a:cs typeface="Times New Roman" panose="02020603050405020304" pitchFamily="18" charset="0"/>
              </a:rPr>
              <a:t> clusters</a:t>
            </a:r>
            <a:br>
              <a:rPr lang="en-IN" sz="1800" dirty="0" smtClean="0">
                <a:latin typeface="Times New Roman" panose="02020603050405020304" pitchFamily="18" charset="0"/>
                <a:cs typeface="Times New Roman" panose="02020603050405020304" pitchFamily="18" charset="0"/>
              </a:rPr>
            </a:br>
            <a:r>
              <a:rPr lang="en-IN" sz="1800" dirty="0" smtClean="0">
                <a:latin typeface="Times New Roman" panose="02020603050405020304" pitchFamily="18" charset="0"/>
                <a:cs typeface="Times New Roman" panose="02020603050405020304" pitchFamily="18" charset="0"/>
              </a:rPr>
              <a:t/>
            </a:r>
            <a:br>
              <a:rPr lang="en-IN" sz="1800" dirty="0" smtClean="0">
                <a:latin typeface="Times New Roman" panose="02020603050405020304" pitchFamily="18" charset="0"/>
                <a:cs typeface="Times New Roman" panose="02020603050405020304" pitchFamily="18" charset="0"/>
              </a:rPr>
            </a:b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823672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24873"/>
            <a:ext cx="10515600" cy="5752090"/>
          </a:xfrm>
        </p:spPr>
        <p:txBody>
          <a:bodyPr>
            <a:normAutofit/>
          </a:bodyPr>
          <a:lstStyle/>
          <a:p>
            <a:pPr marL="0" indent="0">
              <a:lnSpc>
                <a:spcPct val="150000"/>
              </a:lnSpc>
              <a:buNone/>
            </a:pPr>
            <a:r>
              <a:rPr lang="en-IN" sz="1800" b="1" dirty="0" smtClean="0">
                <a:latin typeface="Times New Roman" panose="02020603050405020304" pitchFamily="18" charset="0"/>
                <a:cs typeface="Times New Roman" panose="02020603050405020304" pitchFamily="18" charset="0"/>
              </a:rPr>
              <a:t>4.6 Node </a:t>
            </a:r>
            <a:r>
              <a:rPr lang="en-IN" sz="1800" b="1" dirty="0" smtClean="0">
                <a:latin typeface="Times New Roman" panose="02020603050405020304" pitchFamily="18" charset="0"/>
                <a:cs typeface="Times New Roman" panose="02020603050405020304" pitchFamily="18" charset="0"/>
              </a:rPr>
              <a:t>Configuration</a:t>
            </a:r>
            <a:r>
              <a:rPr lang="en-IN" sz="1800" dirty="0" smtClean="0">
                <a:latin typeface="Times New Roman" panose="02020603050405020304" pitchFamily="18" charset="0"/>
                <a:cs typeface="Times New Roman" panose="02020603050405020304" pitchFamily="18" charset="0"/>
              </a:rPr>
              <a:t/>
            </a:r>
            <a:br>
              <a:rPr lang="en-IN" sz="1800" dirty="0" smtClean="0">
                <a:latin typeface="Times New Roman" panose="02020603050405020304" pitchFamily="18" charset="0"/>
                <a:cs typeface="Times New Roman" panose="02020603050405020304" pitchFamily="18" charset="0"/>
              </a:rPr>
            </a:br>
            <a:r>
              <a:rPr lang="en-IN" sz="1800" dirty="0" smtClean="0">
                <a:latin typeface="Times New Roman" panose="02020603050405020304" pitchFamily="18" charset="0"/>
                <a:cs typeface="Times New Roman" panose="02020603050405020304" pitchFamily="18" charset="0"/>
              </a:rPr>
              <a:t>• Homogeneous Clusters: All nodes will have similar architectures and run the same OSS</a:t>
            </a:r>
            <a:br>
              <a:rPr lang="en-IN" sz="1800" dirty="0" smtClean="0">
                <a:latin typeface="Times New Roman" panose="02020603050405020304" pitchFamily="18" charset="0"/>
                <a:cs typeface="Times New Roman" panose="02020603050405020304" pitchFamily="18" charset="0"/>
              </a:rPr>
            </a:br>
            <a:r>
              <a:rPr lang="en-IN" sz="1800" dirty="0" smtClean="0">
                <a:latin typeface="Times New Roman" panose="02020603050405020304" pitchFamily="18" charset="0"/>
                <a:cs typeface="Times New Roman" panose="02020603050405020304" pitchFamily="18" charset="0"/>
              </a:rPr>
              <a:t>• Heterogeneous Clusters: All nodes will have different architectures and run different OSs</a:t>
            </a:r>
            <a:br>
              <a:rPr lang="en-IN" sz="1800" dirty="0" smtClean="0">
                <a:latin typeface="Times New Roman" panose="02020603050405020304" pitchFamily="18" charset="0"/>
                <a:cs typeface="Times New Roman" panose="02020603050405020304" pitchFamily="18" charset="0"/>
              </a:rPr>
            </a:br>
            <a:r>
              <a:rPr lang="en-IN" sz="1800" b="1" dirty="0" smtClean="0">
                <a:latin typeface="Times New Roman" panose="02020603050405020304" pitchFamily="18" charset="0"/>
                <a:cs typeface="Times New Roman" panose="02020603050405020304" pitchFamily="18" charset="0"/>
              </a:rPr>
              <a:t/>
            </a:r>
            <a:br>
              <a:rPr lang="en-IN" sz="1800" b="1" dirty="0" smtClean="0">
                <a:latin typeface="Times New Roman" panose="02020603050405020304" pitchFamily="18" charset="0"/>
                <a:cs typeface="Times New Roman" panose="02020603050405020304" pitchFamily="18" charset="0"/>
              </a:rPr>
            </a:br>
            <a:r>
              <a:rPr lang="en-IN" sz="1800" b="1" dirty="0" smtClean="0">
                <a:latin typeface="Times New Roman" panose="02020603050405020304" pitchFamily="18" charset="0"/>
                <a:cs typeface="Times New Roman" panose="02020603050405020304" pitchFamily="18" charset="0"/>
              </a:rPr>
              <a:t>4.7 Levels </a:t>
            </a:r>
            <a:r>
              <a:rPr lang="en-IN" sz="1800" b="1" dirty="0" smtClean="0">
                <a:latin typeface="Times New Roman" panose="02020603050405020304" pitchFamily="18" charset="0"/>
                <a:cs typeface="Times New Roman" panose="02020603050405020304" pitchFamily="18" charset="0"/>
              </a:rPr>
              <a:t>of Clustering</a:t>
            </a:r>
            <a:br>
              <a:rPr lang="en-IN" sz="1800" b="1" dirty="0" smtClean="0">
                <a:latin typeface="Times New Roman" panose="02020603050405020304" pitchFamily="18" charset="0"/>
                <a:cs typeface="Times New Roman" panose="02020603050405020304" pitchFamily="18" charset="0"/>
              </a:rPr>
            </a:br>
            <a:r>
              <a:rPr lang="en-IN" sz="1800" dirty="0" smtClean="0">
                <a:latin typeface="Times New Roman" panose="02020603050405020304" pitchFamily="18" charset="0"/>
                <a:cs typeface="Times New Roman" panose="02020603050405020304" pitchFamily="18" charset="0"/>
              </a:rPr>
              <a:t>• Group Clusters (#nodes: 2-99)</a:t>
            </a:r>
            <a:br>
              <a:rPr lang="en-IN" sz="1800" dirty="0" smtClean="0">
                <a:latin typeface="Times New Roman" panose="02020603050405020304" pitchFamily="18" charset="0"/>
                <a:cs typeface="Times New Roman" panose="02020603050405020304" pitchFamily="18" charset="0"/>
              </a:rPr>
            </a:br>
            <a:r>
              <a:rPr lang="en-IN" sz="1800" dirty="0" smtClean="0">
                <a:latin typeface="Times New Roman" panose="02020603050405020304" pitchFamily="18" charset="0"/>
                <a:cs typeface="Times New Roman" panose="02020603050405020304" pitchFamily="18" charset="0"/>
              </a:rPr>
              <a:t>• Departmental Clusters (#nodes: 10s to 100s)</a:t>
            </a:r>
            <a:br>
              <a:rPr lang="en-IN" sz="1800" dirty="0" smtClean="0">
                <a:latin typeface="Times New Roman" panose="02020603050405020304" pitchFamily="18" charset="0"/>
                <a:cs typeface="Times New Roman" panose="02020603050405020304" pitchFamily="18" charset="0"/>
              </a:rPr>
            </a:br>
            <a:r>
              <a:rPr lang="en-IN" sz="1800" dirty="0" smtClean="0">
                <a:latin typeface="Times New Roman" panose="02020603050405020304" pitchFamily="18" charset="0"/>
                <a:cs typeface="Times New Roman" panose="02020603050405020304" pitchFamily="18" charset="0"/>
              </a:rPr>
              <a:t>• Organizational Clusters (#nodes: many 100s)</a:t>
            </a:r>
            <a:br>
              <a:rPr lang="en-IN" sz="1800" dirty="0" smtClean="0">
                <a:latin typeface="Times New Roman" panose="02020603050405020304" pitchFamily="18" charset="0"/>
                <a:cs typeface="Times New Roman" panose="02020603050405020304" pitchFamily="18" charset="0"/>
              </a:rPr>
            </a:br>
            <a:r>
              <a:rPr lang="en-IN" sz="1800" dirty="0" smtClean="0">
                <a:latin typeface="Times New Roman" panose="02020603050405020304" pitchFamily="18" charset="0"/>
                <a:cs typeface="Times New Roman" panose="02020603050405020304" pitchFamily="18" charset="0"/>
              </a:rPr>
              <a:t>• National </a:t>
            </a:r>
            <a:r>
              <a:rPr lang="en-IN" sz="1800" dirty="0" err="1" smtClean="0">
                <a:latin typeface="Times New Roman" panose="02020603050405020304" pitchFamily="18" charset="0"/>
                <a:cs typeface="Times New Roman" panose="02020603050405020304" pitchFamily="18" charset="0"/>
              </a:rPr>
              <a:t>Metacomputers</a:t>
            </a:r>
            <a:r>
              <a:rPr lang="en-IN" sz="1800" dirty="0" smtClean="0">
                <a:latin typeface="Times New Roman" panose="02020603050405020304" pitchFamily="18" charset="0"/>
                <a:cs typeface="Times New Roman" panose="02020603050405020304" pitchFamily="18" charset="0"/>
              </a:rPr>
              <a:t> (WAN/Internet-based)</a:t>
            </a:r>
            <a:br>
              <a:rPr lang="en-IN" sz="1800" dirty="0" smtClean="0">
                <a:latin typeface="Times New Roman" panose="02020603050405020304" pitchFamily="18" charset="0"/>
                <a:cs typeface="Times New Roman" panose="02020603050405020304" pitchFamily="18" charset="0"/>
              </a:rPr>
            </a:br>
            <a:r>
              <a:rPr lang="en-IN" sz="1800" dirty="0" smtClean="0">
                <a:latin typeface="Times New Roman" panose="02020603050405020304" pitchFamily="18" charset="0"/>
                <a:cs typeface="Times New Roman" panose="02020603050405020304" pitchFamily="18" charset="0"/>
              </a:rPr>
              <a:t>• International </a:t>
            </a:r>
            <a:r>
              <a:rPr lang="en-IN" sz="1800" dirty="0" err="1" smtClean="0">
                <a:latin typeface="Times New Roman" panose="02020603050405020304" pitchFamily="18" charset="0"/>
                <a:cs typeface="Times New Roman" panose="02020603050405020304" pitchFamily="18" charset="0"/>
              </a:rPr>
              <a:t>Metacomputers</a:t>
            </a:r>
            <a:r>
              <a:rPr lang="en-IN" sz="1800" dirty="0" smtClean="0">
                <a:latin typeface="Times New Roman" panose="02020603050405020304" pitchFamily="18" charset="0"/>
                <a:cs typeface="Times New Roman" panose="02020603050405020304" pitchFamily="18" charset="0"/>
              </a:rPr>
              <a:t> (Internet-based)</a:t>
            </a:r>
          </a:p>
          <a:p>
            <a:pPr>
              <a:lnSpc>
                <a:spcPct val="150000"/>
              </a:lnSpc>
            </a:pPr>
            <a:endParaRPr lang="en-IN" sz="1800" dirty="0" smtClean="0">
              <a:latin typeface="Times New Roman" panose="02020603050405020304" pitchFamily="18" charset="0"/>
              <a:cs typeface="Times New Roman" panose="02020603050405020304" pitchFamily="18" charset="0"/>
            </a:endParaRPr>
          </a:p>
          <a:p>
            <a:pPr>
              <a:lnSpc>
                <a:spcPct val="150000"/>
              </a:lnSpc>
            </a:pP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258616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484619"/>
          </a:xfrm>
        </p:spPr>
        <p:txBody>
          <a:bodyPr>
            <a:noAutofit/>
          </a:bodyPr>
          <a:lstStyle/>
          <a:p>
            <a:r>
              <a:rPr lang="en-IN" b="1" dirty="0" smtClean="0">
                <a:latin typeface="Times New Roman" panose="02020603050405020304" pitchFamily="18" charset="0"/>
                <a:cs typeface="Times New Roman" panose="02020603050405020304" pitchFamily="18" charset="0"/>
              </a:rPr>
              <a:t/>
            </a:r>
            <a:br>
              <a:rPr lang="en-IN" b="1" dirty="0" smtClean="0">
                <a:latin typeface="Times New Roman" panose="02020603050405020304" pitchFamily="18" charset="0"/>
                <a:cs typeface="Times New Roman" panose="02020603050405020304" pitchFamily="18" charset="0"/>
              </a:rPr>
            </a:br>
            <a:r>
              <a:rPr lang="en-IN" b="1" dirty="0" smtClean="0">
                <a:latin typeface="Times New Roman" panose="02020603050405020304" pitchFamily="18" charset="0"/>
                <a:cs typeface="Times New Roman" panose="02020603050405020304" pitchFamily="18" charset="0"/>
              </a:rPr>
              <a:t>5. Commodity </a:t>
            </a:r>
            <a:r>
              <a:rPr lang="en-IN" b="1" dirty="0" smtClean="0">
                <a:latin typeface="Times New Roman" panose="02020603050405020304" pitchFamily="18" charset="0"/>
                <a:cs typeface="Times New Roman" panose="02020603050405020304" pitchFamily="18" charset="0"/>
              </a:rPr>
              <a:t>Components for Clusters</a:t>
            </a:r>
            <a:r>
              <a:rPr lang="en-IN" dirty="0" smtClean="0">
                <a:latin typeface="Times New Roman" panose="02020603050405020304" pitchFamily="18" charset="0"/>
                <a:cs typeface="Times New Roman" panose="02020603050405020304" pitchFamily="18" charset="0"/>
              </a:rPr>
              <a:t/>
            </a:r>
            <a:br>
              <a:rPr lang="en-IN" dirty="0" smtClean="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51872" y="1339273"/>
            <a:ext cx="10515600" cy="5327218"/>
          </a:xfrm>
        </p:spPr>
        <p:txBody>
          <a:bodyPr>
            <a:noAutofit/>
          </a:bodyPr>
          <a:lstStyle/>
          <a:p>
            <a:pPr marL="0" indent="0">
              <a:lnSpc>
                <a:spcPct val="150000"/>
              </a:lnSpc>
              <a:buNone/>
            </a:pPr>
            <a:r>
              <a:rPr lang="en-IN" sz="1800" b="1" dirty="0" smtClean="0">
                <a:latin typeface="Times New Roman" panose="02020603050405020304" pitchFamily="18" charset="0"/>
                <a:cs typeface="Times New Roman" panose="02020603050405020304" pitchFamily="18" charset="0"/>
              </a:rPr>
              <a:t>Cluster-Based </a:t>
            </a:r>
            <a:r>
              <a:rPr lang="en-IN" sz="1800" b="1" dirty="0">
                <a:latin typeface="Times New Roman" panose="02020603050405020304" pitchFamily="18" charset="0"/>
                <a:cs typeface="Times New Roman" panose="02020603050405020304" pitchFamily="18" charset="0"/>
              </a:rPr>
              <a:t>Parallel Systems: Progress and </a:t>
            </a:r>
            <a:r>
              <a:rPr lang="en-IN" sz="1800" b="1" dirty="0" smtClean="0">
                <a:latin typeface="Times New Roman" panose="02020603050405020304" pitchFamily="18" charset="0"/>
                <a:cs typeface="Times New Roman" panose="02020603050405020304" pitchFamily="18" charset="0"/>
              </a:rPr>
              <a:t>Challenges</a:t>
            </a:r>
            <a:r>
              <a:rPr lang="en-IN" sz="1800" b="1" dirty="0">
                <a:latin typeface="Times New Roman" panose="02020603050405020304" pitchFamily="18" charset="0"/>
                <a:cs typeface="Times New Roman" panose="02020603050405020304" pitchFamily="18" charset="0"/>
              </a:rPr>
              <a:t/>
            </a:r>
            <a:br>
              <a:rPr lang="en-IN" sz="1800" b="1" dirty="0">
                <a:latin typeface="Times New Roman" panose="02020603050405020304" pitchFamily="18" charset="0"/>
                <a:cs typeface="Times New Roman" panose="02020603050405020304" pitchFamily="18" charset="0"/>
              </a:rPr>
            </a:br>
            <a:r>
              <a:rPr lang="en-IN" sz="1800" b="1" dirty="0" smtClean="0">
                <a:latin typeface="Times New Roman" panose="02020603050405020304" pitchFamily="18" charset="0"/>
                <a:cs typeface="Times New Roman" panose="02020603050405020304" pitchFamily="18" charset="0"/>
              </a:rPr>
              <a:t>5.1 Processors</a:t>
            </a:r>
            <a:r>
              <a:rPr lang="en-IN" sz="1800" dirty="0">
                <a:latin typeface="Times New Roman" panose="02020603050405020304" pitchFamily="18" charset="0"/>
                <a:cs typeface="Times New Roman" panose="02020603050405020304" pitchFamily="18" charset="0"/>
              </a:rPr>
              <a:t/>
            </a:r>
            <a:br>
              <a:rPr lang="en-IN" sz="1800" dirty="0">
                <a:latin typeface="Times New Roman" panose="02020603050405020304" pitchFamily="18" charset="0"/>
                <a:cs typeface="Times New Roman" panose="02020603050405020304" pitchFamily="18" charset="0"/>
              </a:rPr>
            </a:br>
            <a:r>
              <a:rPr lang="en-IN" sz="1800" dirty="0">
                <a:latin typeface="Times New Roman" panose="02020603050405020304" pitchFamily="18" charset="0"/>
                <a:cs typeface="Times New Roman" panose="02020603050405020304" pitchFamily="18" charset="0"/>
              </a:rPr>
              <a:t>• Advances in microprocessor architecture have made single-chip CPUs nearly as powerful as supercomputer processors.</a:t>
            </a:r>
            <a:br>
              <a:rPr lang="en-IN" sz="1800" dirty="0">
                <a:latin typeface="Times New Roman" panose="02020603050405020304" pitchFamily="18" charset="0"/>
                <a:cs typeface="Times New Roman" panose="02020603050405020304" pitchFamily="18" charset="0"/>
              </a:rPr>
            </a:br>
            <a:r>
              <a:rPr lang="en-IN" sz="1800" dirty="0">
                <a:latin typeface="Times New Roman" panose="02020603050405020304" pitchFamily="18" charset="0"/>
                <a:cs typeface="Times New Roman" panose="02020603050405020304" pitchFamily="18" charset="0"/>
              </a:rPr>
              <a:t>• Researchers are exploring the integration of processor and memory or network interface into a single chip.</a:t>
            </a:r>
            <a:br>
              <a:rPr lang="en-IN" sz="1800" dirty="0">
                <a:latin typeface="Times New Roman" panose="02020603050405020304" pitchFamily="18" charset="0"/>
                <a:cs typeface="Times New Roman" panose="02020603050405020304" pitchFamily="18" charset="0"/>
              </a:rPr>
            </a:br>
            <a:r>
              <a:rPr lang="en-IN" sz="1800" dirty="0">
                <a:latin typeface="Times New Roman" panose="02020603050405020304" pitchFamily="18" charset="0"/>
                <a:cs typeface="Times New Roman" panose="02020603050405020304" pitchFamily="18" charset="0"/>
              </a:rPr>
              <a:t>• The Berkeley Intelligent RAM (IRAM) project is exploring the entire spectrum of issues involved in designing general purpose computer systems that integrate a processor and DRAM onto a single chip.</a:t>
            </a:r>
            <a:br>
              <a:rPr lang="en-IN" sz="1800" dirty="0">
                <a:latin typeface="Times New Roman" panose="02020603050405020304" pitchFamily="18" charset="0"/>
                <a:cs typeface="Times New Roman" panose="02020603050405020304" pitchFamily="18" charset="0"/>
              </a:rPr>
            </a:br>
            <a:r>
              <a:rPr lang="en-IN" sz="1800" dirty="0">
                <a:latin typeface="Times New Roman" panose="02020603050405020304" pitchFamily="18" charset="0"/>
                <a:cs typeface="Times New Roman" panose="02020603050405020304" pitchFamily="18" charset="0"/>
              </a:rPr>
              <a:t>• Intel processors are most commonly used in PC-based computers, with the Pentium Pro and II offering strong integer performance.</a:t>
            </a:r>
            <a:br>
              <a:rPr lang="en-IN" sz="1800" dirty="0">
                <a:latin typeface="Times New Roman" panose="02020603050405020304" pitchFamily="18" charset="0"/>
                <a:cs typeface="Times New Roman" panose="02020603050405020304" pitchFamily="18" charset="0"/>
              </a:rPr>
            </a:br>
            <a:r>
              <a:rPr lang="en-IN" sz="1800" dirty="0">
                <a:latin typeface="Times New Roman" panose="02020603050405020304" pitchFamily="18" charset="0"/>
                <a:cs typeface="Times New Roman" panose="02020603050405020304" pitchFamily="18" charset="0"/>
              </a:rPr>
              <a:t>• Other popular processors include x86 variants, Digital Alpha, IBM PowerPC, Sun SPARC, SGI MIPS, and HP PA.</a:t>
            </a:r>
            <a:br>
              <a:rPr lang="en-IN" sz="1800" dirty="0">
                <a:latin typeface="Times New Roman" panose="02020603050405020304" pitchFamily="18" charset="0"/>
                <a:cs typeface="Times New Roman" panose="02020603050405020304" pitchFamily="18" charset="0"/>
              </a:rPr>
            </a:br>
            <a:r>
              <a:rPr lang="en-IN" sz="1800" dirty="0">
                <a:latin typeface="Times New Roman" panose="02020603050405020304" pitchFamily="18" charset="0"/>
                <a:cs typeface="Times New Roman" panose="02020603050405020304" pitchFamily="18" charset="0"/>
              </a:rPr>
              <a:t/>
            </a:r>
            <a:br>
              <a:rPr lang="en-IN" sz="1800" dirty="0">
                <a:latin typeface="Times New Roman" panose="02020603050405020304" pitchFamily="18" charset="0"/>
                <a:cs typeface="Times New Roman" panose="02020603050405020304" pitchFamily="18" charset="0"/>
              </a:rPr>
            </a:br>
            <a:r>
              <a:rPr lang="en-IN" sz="1800" dirty="0">
                <a:latin typeface="Times New Roman" panose="02020603050405020304" pitchFamily="18" charset="0"/>
                <a:cs typeface="Times New Roman" panose="02020603050405020304" pitchFamily="18" charset="0"/>
              </a:rPr>
              <a:t/>
            </a:r>
            <a:br>
              <a:rPr lang="en-IN" sz="1800" dirty="0">
                <a:latin typeface="Times New Roman" panose="02020603050405020304" pitchFamily="18" charset="0"/>
                <a:cs typeface="Times New Roman" panose="02020603050405020304" pitchFamily="18" charset="0"/>
              </a:rPr>
            </a:b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298762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748145"/>
            <a:ext cx="10515600" cy="5253328"/>
          </a:xfrm>
        </p:spPr>
        <p:txBody>
          <a:bodyPr>
            <a:normAutofit/>
          </a:bodyPr>
          <a:lstStyle/>
          <a:p>
            <a:pPr marL="0" indent="0">
              <a:lnSpc>
                <a:spcPct val="150000"/>
              </a:lnSpc>
              <a:buNone/>
            </a:pPr>
            <a:r>
              <a:rPr lang="en-IN" sz="1800" b="1" dirty="0" smtClean="0">
                <a:latin typeface="Times New Roman" panose="02020603050405020304" pitchFamily="18" charset="0"/>
                <a:cs typeface="Times New Roman" panose="02020603050405020304" pitchFamily="18" charset="0"/>
              </a:rPr>
              <a:t>5.2 Memory </a:t>
            </a:r>
            <a:r>
              <a:rPr lang="en-IN" sz="1800" b="1" dirty="0" smtClean="0">
                <a:latin typeface="Times New Roman" panose="02020603050405020304" pitchFamily="18" charset="0"/>
                <a:cs typeface="Times New Roman" panose="02020603050405020304" pitchFamily="18" charset="0"/>
              </a:rPr>
              <a:t>and Cache</a:t>
            </a:r>
            <a:r>
              <a:rPr lang="en-IN" sz="1800" dirty="0" smtClean="0">
                <a:latin typeface="Times New Roman" panose="02020603050405020304" pitchFamily="18" charset="0"/>
                <a:cs typeface="Times New Roman" panose="02020603050405020304" pitchFamily="18" charset="0"/>
              </a:rPr>
              <a:t/>
            </a:r>
            <a:br>
              <a:rPr lang="en-IN" sz="1800" dirty="0" smtClean="0">
                <a:latin typeface="Times New Roman" panose="02020603050405020304" pitchFamily="18" charset="0"/>
                <a:cs typeface="Times New Roman" panose="02020603050405020304" pitchFamily="18" charset="0"/>
              </a:rPr>
            </a:br>
            <a:r>
              <a:rPr lang="en-IN" sz="1800" dirty="0" smtClean="0">
                <a:latin typeface="Times New Roman" panose="02020603050405020304" pitchFamily="18" charset="0"/>
                <a:cs typeface="Times New Roman" panose="02020603050405020304" pitchFamily="18" charset="0"/>
              </a:rPr>
              <a:t>• The memory present within a PC was originally 640 </a:t>
            </a:r>
            <a:r>
              <a:rPr lang="en-IN" sz="1800" dirty="0" err="1" smtClean="0">
                <a:latin typeface="Times New Roman" panose="02020603050405020304" pitchFamily="18" charset="0"/>
                <a:cs typeface="Times New Roman" panose="02020603050405020304" pitchFamily="18" charset="0"/>
              </a:rPr>
              <a:t>KBytes</a:t>
            </a:r>
            <a:r>
              <a:rPr lang="en-IN" sz="1800" dirty="0" smtClean="0">
                <a:latin typeface="Times New Roman" panose="02020603050405020304" pitchFamily="18" charset="0"/>
                <a:cs typeface="Times New Roman" panose="02020603050405020304" pitchFamily="18" charset="0"/>
              </a:rPr>
              <a:t>, usually 'hardwired' onto the motherboard.</a:t>
            </a:r>
            <a:br>
              <a:rPr lang="en-IN" sz="1800" dirty="0" smtClean="0">
                <a:latin typeface="Times New Roman" panose="02020603050405020304" pitchFamily="18" charset="0"/>
                <a:cs typeface="Times New Roman" panose="02020603050405020304" pitchFamily="18" charset="0"/>
              </a:rPr>
            </a:br>
            <a:r>
              <a:rPr lang="en-IN" sz="1800" dirty="0" smtClean="0">
                <a:latin typeface="Times New Roman" panose="02020603050405020304" pitchFamily="18" charset="0"/>
                <a:cs typeface="Times New Roman" panose="02020603050405020304" pitchFamily="18" charset="0"/>
              </a:rPr>
              <a:t>• Computer systems can use various types of memory, including Extended Data Out (EDO) and fast page.</a:t>
            </a:r>
            <a:br>
              <a:rPr lang="en-IN" sz="1800" dirty="0" smtClean="0">
                <a:latin typeface="Times New Roman" panose="02020603050405020304" pitchFamily="18" charset="0"/>
                <a:cs typeface="Times New Roman" panose="02020603050405020304" pitchFamily="18" charset="0"/>
              </a:rPr>
            </a:br>
            <a:r>
              <a:rPr lang="en-IN" sz="1800" dirty="0" smtClean="0">
                <a:latin typeface="Times New Roman" panose="02020603050405020304" pitchFamily="18" charset="0"/>
                <a:cs typeface="Times New Roman" panose="02020603050405020304" pitchFamily="18" charset="0"/>
              </a:rPr>
              <a:t>• The amount of memory needed for the cluster is likely to be determined by the cluster target applications.</a:t>
            </a:r>
            <a:br>
              <a:rPr lang="en-IN" sz="1800" dirty="0" smtClean="0">
                <a:latin typeface="Times New Roman" panose="02020603050405020304" pitchFamily="18" charset="0"/>
                <a:cs typeface="Times New Roman" panose="02020603050405020304" pitchFamily="18" charset="0"/>
              </a:rPr>
            </a:br>
            <a:r>
              <a:rPr lang="en-IN" sz="1800" dirty="0" smtClean="0">
                <a:latin typeface="Times New Roman" panose="02020603050405020304" pitchFamily="18" charset="0"/>
                <a:cs typeface="Times New Roman" panose="02020603050405020304" pitchFamily="18" charset="0"/>
              </a:rPr>
              <a:t>• Access to DRAM is extremely slow compared to the speed of the processor, taking up to orders of magnitude more time than a CPU clock cycle.</a:t>
            </a:r>
            <a:br>
              <a:rPr lang="en-IN" sz="1800" dirty="0" smtClean="0">
                <a:latin typeface="Times New Roman" panose="02020603050405020304" pitchFamily="18" charset="0"/>
                <a:cs typeface="Times New Roman" panose="02020603050405020304" pitchFamily="18" charset="0"/>
              </a:rPr>
            </a:br>
            <a:r>
              <a:rPr lang="en-IN" sz="1800" dirty="0" smtClean="0">
                <a:latin typeface="Times New Roman" panose="02020603050405020304" pitchFamily="18" charset="0"/>
                <a:cs typeface="Times New Roman" panose="02020603050405020304" pitchFamily="18" charset="0"/>
              </a:rPr>
              <a:t>• Caches are used to keep recently used blocks of memory for very fast access if the CPU references a word from that block again.</a:t>
            </a:r>
            <a:br>
              <a:rPr lang="en-IN" sz="1800" dirty="0" smtClean="0">
                <a:latin typeface="Times New Roman" panose="02020603050405020304" pitchFamily="18" charset="0"/>
                <a:cs typeface="Times New Roman" panose="02020603050405020304" pitchFamily="18" charset="0"/>
              </a:rPr>
            </a:br>
            <a:r>
              <a:rPr lang="en-IN" sz="1800" dirty="0" smtClean="0">
                <a:latin typeface="Times New Roman" panose="02020603050405020304" pitchFamily="18" charset="0"/>
                <a:cs typeface="Times New Roman" panose="02020603050405020304" pitchFamily="18" charset="0"/>
              </a:rPr>
              <a:t>• Within Pentium-based machines, it is not uncommon to have a 64-bit wide memory bus and a chip set that supports 2 </a:t>
            </a:r>
            <a:r>
              <a:rPr lang="en-IN" sz="1800" dirty="0" err="1" smtClean="0">
                <a:latin typeface="Times New Roman" panose="02020603050405020304" pitchFamily="18" charset="0"/>
                <a:cs typeface="Times New Roman" panose="02020603050405020304" pitchFamily="18" charset="0"/>
              </a:rPr>
              <a:t>MBytes</a:t>
            </a:r>
            <a:r>
              <a:rPr lang="en-IN" sz="1800" dirty="0" smtClean="0">
                <a:latin typeface="Times New Roman" panose="02020603050405020304" pitchFamily="18" charset="0"/>
                <a:cs typeface="Times New Roman" panose="02020603050405020304" pitchFamily="18" charset="0"/>
              </a:rPr>
              <a:t> of external cache.</a:t>
            </a:r>
            <a:br>
              <a:rPr lang="en-IN" sz="1800" dirty="0" smtClean="0">
                <a:latin typeface="Times New Roman" panose="02020603050405020304" pitchFamily="18" charset="0"/>
                <a:cs typeface="Times New Roman" panose="02020603050405020304" pitchFamily="18" charset="0"/>
              </a:rPr>
            </a:br>
            <a:endParaRPr lang="en-IN" sz="1800" dirty="0"/>
          </a:p>
        </p:txBody>
      </p:sp>
    </p:spTree>
    <p:extLst>
      <p:ext uri="{BB962C8B-B14F-4D97-AF65-F5344CB8AC3E}">
        <p14:creationId xmlns:p14="http://schemas.microsoft.com/office/powerpoint/2010/main" val="36508018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1945" y="480291"/>
            <a:ext cx="10515600" cy="6084599"/>
          </a:xfrm>
        </p:spPr>
        <p:txBody>
          <a:bodyPr>
            <a:normAutofit fontScale="92500" lnSpcReduction="10000"/>
          </a:bodyPr>
          <a:lstStyle/>
          <a:p>
            <a:pPr marL="0" indent="0">
              <a:lnSpc>
                <a:spcPct val="150000"/>
              </a:lnSpc>
              <a:buNone/>
            </a:pPr>
            <a:r>
              <a:rPr lang="en-IN" sz="1800" b="1" dirty="0" smtClean="0">
                <a:latin typeface="Times New Roman" panose="02020603050405020304" pitchFamily="18" charset="0"/>
                <a:cs typeface="Times New Roman" panose="02020603050405020304" pitchFamily="18" charset="0"/>
              </a:rPr>
              <a:t>5.3 Disk </a:t>
            </a:r>
            <a:r>
              <a:rPr lang="en-IN" sz="1800" b="1" dirty="0" smtClean="0">
                <a:latin typeface="Times New Roman" panose="02020603050405020304" pitchFamily="18" charset="0"/>
                <a:cs typeface="Times New Roman" panose="02020603050405020304" pitchFamily="18" charset="0"/>
              </a:rPr>
              <a:t>and I/0:</a:t>
            </a:r>
            <a:r>
              <a:rPr lang="en-IN" sz="1800" dirty="0" smtClean="0">
                <a:latin typeface="Times New Roman" panose="02020603050405020304" pitchFamily="18" charset="0"/>
                <a:cs typeface="Times New Roman" panose="02020603050405020304" pitchFamily="18" charset="0"/>
              </a:rPr>
              <a:t/>
            </a:r>
            <a:br>
              <a:rPr lang="en-IN" sz="1800" dirty="0" smtClean="0">
                <a:latin typeface="Times New Roman" panose="02020603050405020304" pitchFamily="18" charset="0"/>
                <a:cs typeface="Times New Roman" panose="02020603050405020304" pitchFamily="18" charset="0"/>
              </a:rPr>
            </a:br>
            <a:r>
              <a:rPr lang="en-IN" sz="1800" dirty="0" smtClean="0">
                <a:latin typeface="Times New Roman" panose="02020603050405020304" pitchFamily="18" charset="0"/>
                <a:cs typeface="Times New Roman" panose="02020603050405020304" pitchFamily="18" charset="0"/>
              </a:rPr>
              <a:t>• Improvements in disk access time have not kept pace with microprocessor performance, which has been improving by 50 percent or more per year.</a:t>
            </a:r>
            <a:br>
              <a:rPr lang="en-IN" sz="1800" dirty="0" smtClean="0">
                <a:latin typeface="Times New Roman" panose="02020603050405020304" pitchFamily="18" charset="0"/>
                <a:cs typeface="Times New Roman" panose="02020603050405020304" pitchFamily="18" charset="0"/>
              </a:rPr>
            </a:br>
            <a:r>
              <a:rPr lang="en-IN" sz="1800" dirty="0" smtClean="0">
                <a:latin typeface="Times New Roman" panose="02020603050405020304" pitchFamily="18" charset="0"/>
                <a:cs typeface="Times New Roman" panose="02020603050405020304" pitchFamily="18" charset="0"/>
              </a:rPr>
              <a:t>• Grand challenge applications often need to process large amounts of data and data sets.</a:t>
            </a:r>
            <a:br>
              <a:rPr lang="en-IN" sz="1800" dirty="0" smtClean="0">
                <a:latin typeface="Times New Roman" panose="02020603050405020304" pitchFamily="18" charset="0"/>
                <a:cs typeface="Times New Roman" panose="02020603050405020304" pitchFamily="18" charset="0"/>
              </a:rPr>
            </a:br>
            <a:r>
              <a:rPr lang="en-IN" sz="1800" dirty="0" smtClean="0">
                <a:latin typeface="Times New Roman" panose="02020603050405020304" pitchFamily="18" charset="0"/>
                <a:cs typeface="Times New Roman" panose="02020603050405020304" pitchFamily="18" charset="0"/>
              </a:rPr>
              <a:t>• To improve I/O performance, parallel file systems based on hardware or software RAID can be constructed by using disks associated with each workstation in the cluster.</a:t>
            </a:r>
            <a:br>
              <a:rPr lang="en-IN" sz="1800" dirty="0" smtClean="0">
                <a:latin typeface="Times New Roman" panose="02020603050405020304" pitchFamily="18" charset="0"/>
                <a:cs typeface="Times New Roman" panose="02020603050405020304" pitchFamily="18" charset="0"/>
              </a:rPr>
            </a:br>
            <a:r>
              <a:rPr lang="en-IN" sz="1800" dirty="0" smtClean="0">
                <a:latin typeface="Times New Roman" panose="02020603050405020304" pitchFamily="18" charset="0"/>
                <a:cs typeface="Times New Roman" panose="02020603050405020304" pitchFamily="18" charset="0"/>
              </a:rPr>
              <a:t/>
            </a:r>
            <a:br>
              <a:rPr lang="en-IN" sz="1800" dirty="0" smtClean="0">
                <a:latin typeface="Times New Roman" panose="02020603050405020304" pitchFamily="18" charset="0"/>
                <a:cs typeface="Times New Roman" panose="02020603050405020304" pitchFamily="18" charset="0"/>
              </a:rPr>
            </a:br>
            <a:r>
              <a:rPr lang="en-IN" sz="1800" b="1" dirty="0" smtClean="0">
                <a:latin typeface="Times New Roman" panose="02020603050405020304" pitchFamily="18" charset="0"/>
                <a:cs typeface="Times New Roman" panose="02020603050405020304" pitchFamily="18" charset="0"/>
              </a:rPr>
              <a:t>5.4 System </a:t>
            </a:r>
            <a:r>
              <a:rPr lang="en-IN" sz="1800" b="1" dirty="0" smtClean="0">
                <a:latin typeface="Times New Roman" panose="02020603050405020304" pitchFamily="18" charset="0"/>
                <a:cs typeface="Times New Roman" panose="02020603050405020304" pitchFamily="18" charset="0"/>
              </a:rPr>
              <a:t>Bus:</a:t>
            </a:r>
            <a:r>
              <a:rPr lang="en-IN" sz="1800" dirty="0" smtClean="0">
                <a:latin typeface="Times New Roman" panose="02020603050405020304" pitchFamily="18" charset="0"/>
                <a:cs typeface="Times New Roman" panose="02020603050405020304" pitchFamily="18" charset="0"/>
              </a:rPr>
              <a:t/>
            </a:r>
            <a:br>
              <a:rPr lang="en-IN" sz="1800" dirty="0" smtClean="0">
                <a:latin typeface="Times New Roman" panose="02020603050405020304" pitchFamily="18" charset="0"/>
                <a:cs typeface="Times New Roman" panose="02020603050405020304" pitchFamily="18" charset="0"/>
              </a:rPr>
            </a:br>
            <a:r>
              <a:rPr lang="en-IN" sz="1800" dirty="0" smtClean="0">
                <a:latin typeface="Times New Roman" panose="02020603050405020304" pitchFamily="18" charset="0"/>
                <a:cs typeface="Times New Roman" panose="02020603050405020304" pitchFamily="18" charset="0"/>
              </a:rPr>
              <a:t>• The initial PC bus (AT, now ISA bus) was clocked at 5 MHz and 8 bits wide.</a:t>
            </a:r>
            <a:br>
              <a:rPr lang="en-IN" sz="1800" dirty="0" smtClean="0">
                <a:latin typeface="Times New Roman" panose="02020603050405020304" pitchFamily="18" charset="0"/>
                <a:cs typeface="Times New Roman" panose="02020603050405020304" pitchFamily="18" charset="0"/>
              </a:rPr>
            </a:br>
            <a:r>
              <a:rPr lang="en-IN" sz="1800" dirty="0" smtClean="0">
                <a:latin typeface="Times New Roman" panose="02020603050405020304" pitchFamily="18" charset="0"/>
                <a:cs typeface="Times New Roman" panose="02020603050405020304" pitchFamily="18" charset="0"/>
              </a:rPr>
              <a:t>• The performance of PCs has increased since the ISA bus was first used, but it has become a bottleneck.</a:t>
            </a:r>
            <a:br>
              <a:rPr lang="en-IN" sz="1800" dirty="0" smtClean="0">
                <a:latin typeface="Times New Roman" panose="02020603050405020304" pitchFamily="18" charset="0"/>
                <a:cs typeface="Times New Roman" panose="02020603050405020304" pitchFamily="18" charset="0"/>
              </a:rPr>
            </a:br>
            <a:r>
              <a:rPr lang="en-IN" sz="1800" dirty="0" smtClean="0">
                <a:latin typeface="Times New Roman" panose="02020603050405020304" pitchFamily="18" charset="0"/>
                <a:cs typeface="Times New Roman" panose="02020603050405020304" pitchFamily="18" charset="0"/>
              </a:rPr>
              <a:t>• The ISA bus was extended to be 16 bits wide and clocked in excess of 13 MHz, but it still doesn't meet the demands of the latest CPUs, disk interfaces, and other peripherals.</a:t>
            </a:r>
            <a:br>
              <a:rPr lang="en-IN" sz="1800" dirty="0" smtClean="0">
                <a:latin typeface="Times New Roman" panose="02020603050405020304" pitchFamily="18" charset="0"/>
                <a:cs typeface="Times New Roman" panose="02020603050405020304" pitchFamily="18" charset="0"/>
              </a:rPr>
            </a:br>
            <a:r>
              <a:rPr lang="en-IN" sz="1800" dirty="0" smtClean="0">
                <a:latin typeface="Times New Roman" panose="02020603050405020304" pitchFamily="18" charset="0"/>
                <a:cs typeface="Times New Roman" panose="02020603050405020304" pitchFamily="18" charset="0"/>
              </a:rPr>
              <a:t>• The VESA local bus, a 32-bit bus, was introduced by PC manufacturers.</a:t>
            </a:r>
            <a:br>
              <a:rPr lang="en-IN" sz="1800" dirty="0" smtClean="0">
                <a:latin typeface="Times New Roman" panose="02020603050405020304" pitchFamily="18" charset="0"/>
                <a:cs typeface="Times New Roman" panose="02020603050405020304" pitchFamily="18" charset="0"/>
              </a:rPr>
            </a:br>
            <a:r>
              <a:rPr lang="en-IN" sz="1800" dirty="0" smtClean="0">
                <a:latin typeface="Times New Roman" panose="02020603050405020304" pitchFamily="18" charset="0"/>
                <a:cs typeface="Times New Roman" panose="02020603050405020304" pitchFamily="18" charset="0"/>
              </a:rPr>
              <a:t>• The Intel-created PCI bus, which allows 133 Mbytes/s transfers, has largely replaced the VESA bus.</a:t>
            </a:r>
            <a:br>
              <a:rPr lang="en-IN" sz="1800" dirty="0" smtClean="0">
                <a:latin typeface="Times New Roman" panose="02020603050405020304" pitchFamily="18" charset="0"/>
                <a:cs typeface="Times New Roman" panose="02020603050405020304" pitchFamily="18" charset="0"/>
              </a:rPr>
            </a:br>
            <a:r>
              <a:rPr lang="en-IN" sz="1800" dirty="0" smtClean="0">
                <a:latin typeface="Times New Roman" panose="02020603050405020304" pitchFamily="18" charset="0"/>
                <a:cs typeface="Times New Roman" panose="02020603050405020304" pitchFamily="18" charset="0"/>
              </a:rPr>
              <a:t/>
            </a:r>
            <a:br>
              <a:rPr lang="en-IN" sz="1800" dirty="0" smtClean="0">
                <a:latin typeface="Times New Roman" panose="02020603050405020304" pitchFamily="18" charset="0"/>
                <a:cs typeface="Times New Roman" panose="02020603050405020304" pitchFamily="18" charset="0"/>
              </a:rPr>
            </a:b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48282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26473"/>
            <a:ext cx="10515600" cy="5650490"/>
          </a:xfrm>
        </p:spPr>
        <p:txBody>
          <a:bodyPr>
            <a:normAutofit/>
          </a:bodyPr>
          <a:lstStyle/>
          <a:p>
            <a:pPr marL="0" indent="0">
              <a:lnSpc>
                <a:spcPct val="150000"/>
              </a:lnSpc>
              <a:buNone/>
            </a:pPr>
            <a:r>
              <a:rPr lang="en-IN" sz="1800" b="1" dirty="0" smtClean="0">
                <a:latin typeface="Times New Roman" panose="02020603050405020304" pitchFamily="18" charset="0"/>
                <a:cs typeface="Times New Roman" panose="02020603050405020304" pitchFamily="18" charset="0"/>
              </a:rPr>
              <a:t>5.5 Cluster </a:t>
            </a:r>
            <a:r>
              <a:rPr lang="en-IN" sz="1800" b="1" dirty="0" smtClean="0">
                <a:latin typeface="Times New Roman" panose="02020603050405020304" pitchFamily="18" charset="0"/>
                <a:cs typeface="Times New Roman" panose="02020603050405020304" pitchFamily="18" charset="0"/>
              </a:rPr>
              <a:t>Interconnects Overview</a:t>
            </a:r>
            <a:r>
              <a:rPr lang="en-IN" sz="1800" dirty="0" smtClean="0">
                <a:latin typeface="Times New Roman" panose="02020603050405020304" pitchFamily="18" charset="0"/>
                <a:cs typeface="Times New Roman" panose="02020603050405020304" pitchFamily="18" charset="0"/>
              </a:rPr>
              <a:t/>
            </a:r>
            <a:br>
              <a:rPr lang="en-IN" sz="1800" dirty="0" smtClean="0">
                <a:latin typeface="Times New Roman" panose="02020603050405020304" pitchFamily="18" charset="0"/>
                <a:cs typeface="Times New Roman" panose="02020603050405020304" pitchFamily="18" charset="0"/>
              </a:rPr>
            </a:br>
            <a:r>
              <a:rPr lang="en-IN" sz="1800" dirty="0" smtClean="0">
                <a:latin typeface="Times New Roman" panose="02020603050405020304" pitchFamily="18" charset="0"/>
                <a:cs typeface="Times New Roman" panose="02020603050405020304" pitchFamily="18" charset="0"/>
              </a:rPr>
              <a:t>• Cluster interconnects use standard networking protocols like TCP/IP or Active Messages.</a:t>
            </a:r>
            <a:br>
              <a:rPr lang="en-IN" sz="1800" dirty="0" smtClean="0">
                <a:latin typeface="Times New Roman" panose="02020603050405020304" pitchFamily="18" charset="0"/>
                <a:cs typeface="Times New Roman" panose="02020603050405020304" pitchFamily="18" charset="0"/>
              </a:rPr>
            </a:br>
            <a:r>
              <a:rPr lang="en-IN" sz="1800" dirty="0" smtClean="0">
                <a:latin typeface="Times New Roman" panose="02020603050405020304" pitchFamily="18" charset="0"/>
                <a:cs typeface="Times New Roman" panose="02020603050405020304" pitchFamily="18" charset="0"/>
              </a:rPr>
              <a:t>• Standard Ethernet is used for file and printer sharing, but its performance is showing its age.</a:t>
            </a:r>
            <a:br>
              <a:rPr lang="en-IN" sz="1800" dirty="0" smtClean="0">
                <a:latin typeface="Times New Roman" panose="02020603050405020304" pitchFamily="18" charset="0"/>
                <a:cs typeface="Times New Roman" panose="02020603050405020304" pitchFamily="18" charset="0"/>
              </a:rPr>
            </a:br>
            <a:r>
              <a:rPr lang="en-IN" sz="1800" dirty="0" smtClean="0">
                <a:latin typeface="Times New Roman" panose="02020603050405020304" pitchFamily="18" charset="0"/>
                <a:cs typeface="Times New Roman" panose="02020603050405020304" pitchFamily="18" charset="0"/>
              </a:rPr>
              <a:t>• Gigabit Ethernet2 is the state-of-the-art Ethernet, offering high bandwidth and support for high-speed server connections, </a:t>
            </a:r>
            <a:r>
              <a:rPr lang="en-IN" sz="1800" dirty="0" err="1" smtClean="0">
                <a:latin typeface="Times New Roman" panose="02020603050405020304" pitchFamily="18" charset="0"/>
                <a:cs typeface="Times New Roman" panose="02020603050405020304" pitchFamily="18" charset="0"/>
              </a:rPr>
              <a:t>interswitch</a:t>
            </a:r>
            <a:r>
              <a:rPr lang="en-IN" sz="1800" dirty="0" smtClean="0">
                <a:latin typeface="Times New Roman" panose="02020603050405020304" pitchFamily="18" charset="0"/>
                <a:cs typeface="Times New Roman" panose="02020603050405020304" pitchFamily="18" charset="0"/>
              </a:rPr>
              <a:t> links, and workgroup networks.</a:t>
            </a:r>
          </a:p>
          <a:p>
            <a:pPr marL="0" indent="0">
              <a:lnSpc>
                <a:spcPct val="150000"/>
              </a:lnSpc>
              <a:buNone/>
            </a:pPr>
            <a:r>
              <a:rPr lang="en-IN" sz="1800" dirty="0" smtClean="0">
                <a:latin typeface="Times New Roman" panose="02020603050405020304" pitchFamily="18" charset="0"/>
                <a:cs typeface="Times New Roman" panose="02020603050405020304" pitchFamily="18" charset="0"/>
              </a:rPr>
              <a:t/>
            </a:r>
            <a:br>
              <a:rPr lang="en-IN" sz="1800" dirty="0" smtClean="0">
                <a:latin typeface="Times New Roman" panose="02020603050405020304" pitchFamily="18" charset="0"/>
                <a:cs typeface="Times New Roman" panose="02020603050405020304" pitchFamily="18" charset="0"/>
              </a:rPr>
            </a:br>
            <a:r>
              <a:rPr lang="en-IN" sz="1800" dirty="0" smtClean="0">
                <a:latin typeface="Times New Roman" panose="02020603050405020304" pitchFamily="18" charset="0"/>
                <a:cs typeface="Times New Roman" panose="02020603050405020304" pitchFamily="18" charset="0"/>
              </a:rPr>
              <a:t>5.6 </a:t>
            </a:r>
            <a:r>
              <a:rPr lang="en-IN" sz="1800" b="1" dirty="0" smtClean="0">
                <a:latin typeface="Times New Roman" panose="02020603050405020304" pitchFamily="18" charset="0"/>
                <a:cs typeface="Times New Roman" panose="02020603050405020304" pitchFamily="18" charset="0"/>
              </a:rPr>
              <a:t>Asynchronous </a:t>
            </a:r>
            <a:r>
              <a:rPr lang="en-IN" sz="1800" b="1" dirty="0" smtClean="0">
                <a:latin typeface="Times New Roman" panose="02020603050405020304" pitchFamily="18" charset="0"/>
                <a:cs typeface="Times New Roman" panose="02020603050405020304" pitchFamily="18" charset="0"/>
              </a:rPr>
              <a:t>Transfer Mode (ATM)</a:t>
            </a:r>
            <a:br>
              <a:rPr lang="en-IN" sz="1800" b="1" dirty="0" smtClean="0">
                <a:latin typeface="Times New Roman" panose="02020603050405020304" pitchFamily="18" charset="0"/>
                <a:cs typeface="Times New Roman" panose="02020603050405020304" pitchFamily="18" charset="0"/>
              </a:rPr>
            </a:br>
            <a:r>
              <a:rPr lang="en-IN" sz="1800" dirty="0" smtClean="0">
                <a:latin typeface="Times New Roman" panose="02020603050405020304" pitchFamily="18" charset="0"/>
                <a:cs typeface="Times New Roman" panose="02020603050405020304" pitchFamily="18" charset="0"/>
              </a:rPr>
              <a:t>• ATM is a switched virtual-circuit technology developed for the telecommunications industry.</a:t>
            </a:r>
            <a:br>
              <a:rPr lang="en-IN" sz="1800" dirty="0" smtClean="0">
                <a:latin typeface="Times New Roman" panose="02020603050405020304" pitchFamily="18" charset="0"/>
                <a:cs typeface="Times New Roman" panose="02020603050405020304" pitchFamily="18" charset="0"/>
              </a:rPr>
            </a:br>
            <a:r>
              <a:rPr lang="en-IN" sz="1800" dirty="0" smtClean="0">
                <a:latin typeface="Times New Roman" panose="02020603050405020304" pitchFamily="18" charset="0"/>
                <a:cs typeface="Times New Roman" panose="02020603050405020304" pitchFamily="18" charset="0"/>
              </a:rPr>
              <a:t>• It is intended for both LAN and WAN, presenting a unified approach to both.</a:t>
            </a:r>
            <a:br>
              <a:rPr lang="en-IN" sz="1800" dirty="0" smtClean="0">
                <a:latin typeface="Times New Roman" panose="02020603050405020304" pitchFamily="18" charset="0"/>
                <a:cs typeface="Times New Roman" panose="02020603050405020304" pitchFamily="18" charset="0"/>
              </a:rPr>
            </a:br>
            <a:r>
              <a:rPr lang="en-IN" sz="1800" dirty="0" smtClean="0">
                <a:latin typeface="Times New Roman" panose="02020603050405020304" pitchFamily="18" charset="0"/>
                <a:cs typeface="Times New Roman" panose="02020603050405020304" pitchFamily="18" charset="0"/>
              </a:rPr>
              <a:t>• ATM uses small fixed-size data packets termed cells, which can be transferred using various media.</a:t>
            </a:r>
            <a:br>
              <a:rPr lang="en-IN" sz="1800" dirty="0" smtClean="0">
                <a:latin typeface="Times New Roman" panose="02020603050405020304" pitchFamily="18" charset="0"/>
                <a:cs typeface="Times New Roman" panose="02020603050405020304" pitchFamily="18" charset="0"/>
              </a:rPr>
            </a:br>
            <a:r>
              <a:rPr lang="en-IN" sz="1800" dirty="0" smtClean="0">
                <a:latin typeface="Times New Roman" panose="02020603050405020304" pitchFamily="18" charset="0"/>
                <a:cs typeface="Times New Roman" panose="02020603050405020304" pitchFamily="18" charset="0"/>
              </a:rPr>
              <a:t>• ATM initially used optical </a:t>
            </a:r>
            <a:r>
              <a:rPr lang="en-IN" sz="1800" dirty="0" err="1" smtClean="0">
                <a:latin typeface="Times New Roman" panose="02020603050405020304" pitchFamily="18" charset="0"/>
                <a:cs typeface="Times New Roman" panose="02020603050405020304" pitchFamily="18" charset="0"/>
              </a:rPr>
              <a:t>fiber</a:t>
            </a:r>
            <a:r>
              <a:rPr lang="en-IN" sz="1800" dirty="0" smtClean="0">
                <a:latin typeface="Times New Roman" panose="02020603050405020304" pitchFamily="18" charset="0"/>
                <a:cs typeface="Times New Roman" panose="02020603050405020304" pitchFamily="18" charset="0"/>
              </a:rPr>
              <a:t> as the link technology, which is undesirable in desktop environments.</a:t>
            </a:r>
            <a:br>
              <a:rPr lang="en-IN" sz="1800" dirty="0" smtClean="0">
                <a:latin typeface="Times New Roman" panose="02020603050405020304" pitchFamily="18" charset="0"/>
                <a:cs typeface="Times New Roman" panose="02020603050405020304" pitchFamily="18" charset="0"/>
              </a:rPr>
            </a:b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705772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04800"/>
            <a:ext cx="10515600" cy="5872163"/>
          </a:xfrm>
        </p:spPr>
        <p:txBody>
          <a:bodyPr>
            <a:normAutofit fontScale="92500" lnSpcReduction="20000"/>
          </a:bodyPr>
          <a:lstStyle/>
          <a:p>
            <a:pPr marL="0" indent="0">
              <a:lnSpc>
                <a:spcPct val="150000"/>
              </a:lnSpc>
              <a:buNone/>
            </a:pPr>
            <a:r>
              <a:rPr lang="en-IN" sz="1800" dirty="0" smtClean="0">
                <a:latin typeface="Times New Roman" panose="02020603050405020304" pitchFamily="18" charset="0"/>
                <a:cs typeface="Times New Roman" panose="02020603050405020304" pitchFamily="18" charset="0"/>
              </a:rPr>
              <a:t/>
            </a:r>
            <a:br>
              <a:rPr lang="en-IN" sz="1800" dirty="0" smtClean="0">
                <a:latin typeface="Times New Roman" panose="02020603050405020304" pitchFamily="18" charset="0"/>
                <a:cs typeface="Times New Roman" panose="02020603050405020304" pitchFamily="18" charset="0"/>
              </a:rPr>
            </a:br>
            <a:r>
              <a:rPr lang="en-IN" sz="1800" b="1" dirty="0" smtClean="0">
                <a:latin typeface="Times New Roman" panose="02020603050405020304" pitchFamily="18" charset="0"/>
                <a:cs typeface="Times New Roman" panose="02020603050405020304" pitchFamily="18" charset="0"/>
              </a:rPr>
              <a:t>5.7 Scalable </a:t>
            </a:r>
            <a:r>
              <a:rPr lang="en-IN" sz="1800" b="1" dirty="0" smtClean="0">
                <a:latin typeface="Times New Roman" panose="02020603050405020304" pitchFamily="18" charset="0"/>
                <a:cs typeface="Times New Roman" panose="02020603050405020304" pitchFamily="18" charset="0"/>
              </a:rPr>
              <a:t>Coherent Interface (SCI)</a:t>
            </a:r>
            <a:br>
              <a:rPr lang="en-IN" sz="1800" b="1" dirty="0" smtClean="0">
                <a:latin typeface="Times New Roman" panose="02020603050405020304" pitchFamily="18" charset="0"/>
                <a:cs typeface="Times New Roman" panose="02020603050405020304" pitchFamily="18" charset="0"/>
              </a:rPr>
            </a:br>
            <a:r>
              <a:rPr lang="en-IN" sz="1800" dirty="0" smtClean="0">
                <a:latin typeface="Times New Roman" panose="02020603050405020304" pitchFamily="18" charset="0"/>
                <a:cs typeface="Times New Roman" panose="02020603050405020304" pitchFamily="18" charset="0"/>
              </a:rPr>
              <a:t/>
            </a:r>
            <a:br>
              <a:rPr lang="en-IN" sz="1800" dirty="0" smtClean="0">
                <a:latin typeface="Times New Roman" panose="02020603050405020304" pitchFamily="18" charset="0"/>
                <a:cs typeface="Times New Roman" panose="02020603050405020304" pitchFamily="18" charset="0"/>
              </a:rPr>
            </a:br>
            <a:r>
              <a:rPr lang="en-IN" sz="1800" dirty="0" smtClean="0">
                <a:latin typeface="Times New Roman" panose="02020603050405020304" pitchFamily="18" charset="0"/>
                <a:cs typeface="Times New Roman" panose="02020603050405020304" pitchFamily="18" charset="0"/>
              </a:rPr>
              <a:t>• SCI is an IEEE 1596-1992 standard aimed at providing low-latency distributed shared memory across a cluster.</a:t>
            </a:r>
            <a:br>
              <a:rPr lang="en-IN" sz="1800" dirty="0" smtClean="0">
                <a:latin typeface="Times New Roman" panose="02020603050405020304" pitchFamily="18" charset="0"/>
                <a:cs typeface="Times New Roman" panose="02020603050405020304" pitchFamily="18" charset="0"/>
              </a:rPr>
            </a:br>
            <a:r>
              <a:rPr lang="en-IN" sz="1800" dirty="0" smtClean="0">
                <a:latin typeface="Times New Roman" panose="02020603050405020304" pitchFamily="18" charset="0"/>
                <a:cs typeface="Times New Roman" panose="02020603050405020304" pitchFamily="18" charset="0"/>
              </a:rPr>
              <a:t>• It is the modern equivalent of a Processor-Memory-I/O bus and LAN combined.</a:t>
            </a:r>
            <a:br>
              <a:rPr lang="en-IN" sz="1800" dirty="0" smtClean="0">
                <a:latin typeface="Times New Roman" panose="02020603050405020304" pitchFamily="18" charset="0"/>
                <a:cs typeface="Times New Roman" panose="02020603050405020304" pitchFamily="18" charset="0"/>
              </a:rPr>
            </a:br>
            <a:r>
              <a:rPr lang="en-IN" sz="1800" dirty="0" smtClean="0">
                <a:latin typeface="Times New Roman" panose="02020603050405020304" pitchFamily="18" charset="0"/>
                <a:cs typeface="Times New Roman" panose="02020603050405020304" pitchFamily="18" charset="0"/>
              </a:rPr>
              <a:t>• SCI is a point-to-point architecture with directory-based cache coherence.</a:t>
            </a:r>
            <a:br>
              <a:rPr lang="en-IN" sz="1800" dirty="0" smtClean="0">
                <a:latin typeface="Times New Roman" panose="02020603050405020304" pitchFamily="18" charset="0"/>
                <a:cs typeface="Times New Roman" panose="02020603050405020304" pitchFamily="18" charset="0"/>
              </a:rPr>
            </a:br>
            <a:r>
              <a:rPr lang="en-IN" sz="1800" dirty="0" smtClean="0">
                <a:latin typeface="Times New Roman" panose="02020603050405020304" pitchFamily="18" charset="0"/>
                <a:cs typeface="Times New Roman" panose="02020603050405020304" pitchFamily="18" charset="0"/>
              </a:rPr>
              <a:t>• SCI has been </a:t>
            </a:r>
            <a:r>
              <a:rPr lang="en-IN" sz="1800" dirty="0" err="1" smtClean="0">
                <a:latin typeface="Times New Roman" panose="02020603050405020304" pitchFamily="18" charset="0"/>
                <a:cs typeface="Times New Roman" panose="02020603050405020304" pitchFamily="18" charset="0"/>
              </a:rPr>
              <a:t>favored</a:t>
            </a:r>
            <a:r>
              <a:rPr lang="en-IN" sz="1800" dirty="0" smtClean="0">
                <a:latin typeface="Times New Roman" panose="02020603050405020304" pitchFamily="18" charset="0"/>
                <a:cs typeface="Times New Roman" panose="02020603050405020304" pitchFamily="18" charset="0"/>
              </a:rPr>
              <a:t> for fast distributed shared memory support, but its scalability is constrained by the current generation of switches and its components are relatively expensive.</a:t>
            </a:r>
            <a:br>
              <a:rPr lang="en-IN" sz="1800" dirty="0" smtClean="0">
                <a:latin typeface="Times New Roman" panose="02020603050405020304" pitchFamily="18" charset="0"/>
                <a:cs typeface="Times New Roman" panose="02020603050405020304" pitchFamily="18" charset="0"/>
              </a:rPr>
            </a:br>
            <a:r>
              <a:rPr lang="en-IN" sz="1800" dirty="0" smtClean="0">
                <a:latin typeface="Times New Roman" panose="02020603050405020304" pitchFamily="18" charset="0"/>
                <a:cs typeface="Times New Roman" panose="02020603050405020304" pitchFamily="18" charset="0"/>
              </a:rPr>
              <a:t/>
            </a:r>
            <a:br>
              <a:rPr lang="en-IN" sz="1800" dirty="0" smtClean="0">
                <a:latin typeface="Times New Roman" panose="02020603050405020304" pitchFamily="18" charset="0"/>
                <a:cs typeface="Times New Roman" panose="02020603050405020304" pitchFamily="18" charset="0"/>
              </a:rPr>
            </a:br>
            <a:r>
              <a:rPr lang="en-IN" sz="1800" b="1" dirty="0" smtClean="0">
                <a:latin typeface="Times New Roman" panose="02020603050405020304" pitchFamily="18" charset="0"/>
                <a:cs typeface="Times New Roman" panose="02020603050405020304" pitchFamily="18" charset="0"/>
              </a:rPr>
              <a:t>5.8 </a:t>
            </a:r>
            <a:r>
              <a:rPr lang="en-IN" sz="1800" b="1" dirty="0" err="1" smtClean="0">
                <a:latin typeface="Times New Roman" panose="02020603050405020304" pitchFamily="18" charset="0"/>
                <a:cs typeface="Times New Roman" panose="02020603050405020304" pitchFamily="18" charset="0"/>
              </a:rPr>
              <a:t>Myrinet</a:t>
            </a:r>
            <a:r>
              <a:rPr lang="en-IN" sz="1800" dirty="0" smtClean="0">
                <a:latin typeface="Times New Roman" panose="02020603050405020304" pitchFamily="18" charset="0"/>
                <a:cs typeface="Times New Roman" panose="02020603050405020304" pitchFamily="18" charset="0"/>
              </a:rPr>
              <a:t/>
            </a:r>
            <a:br>
              <a:rPr lang="en-IN" sz="1800" dirty="0" smtClean="0">
                <a:latin typeface="Times New Roman" panose="02020603050405020304" pitchFamily="18" charset="0"/>
                <a:cs typeface="Times New Roman" panose="02020603050405020304" pitchFamily="18" charset="0"/>
              </a:rPr>
            </a:br>
            <a:r>
              <a:rPr lang="en-IN" sz="1800" dirty="0" smtClean="0">
                <a:latin typeface="Times New Roman" panose="02020603050405020304" pitchFamily="18" charset="0"/>
                <a:cs typeface="Times New Roman" panose="02020603050405020304" pitchFamily="18" charset="0"/>
              </a:rPr>
              <a:t/>
            </a:r>
            <a:br>
              <a:rPr lang="en-IN" sz="1800" dirty="0" smtClean="0">
                <a:latin typeface="Times New Roman" panose="02020603050405020304" pitchFamily="18" charset="0"/>
                <a:cs typeface="Times New Roman" panose="02020603050405020304" pitchFamily="18" charset="0"/>
              </a:rPr>
            </a:br>
            <a:r>
              <a:rPr lang="en-IN" sz="1800" dirty="0" smtClean="0">
                <a:latin typeface="Times New Roman" panose="02020603050405020304" pitchFamily="18" charset="0"/>
                <a:cs typeface="Times New Roman" panose="02020603050405020304" pitchFamily="18" charset="0"/>
              </a:rPr>
              <a:t>• </a:t>
            </a:r>
            <a:r>
              <a:rPr lang="en-IN" sz="1800" dirty="0" err="1" smtClean="0">
                <a:latin typeface="Times New Roman" panose="02020603050405020304" pitchFamily="18" charset="0"/>
                <a:cs typeface="Times New Roman" panose="02020603050405020304" pitchFamily="18" charset="0"/>
              </a:rPr>
              <a:t>Myrinet</a:t>
            </a:r>
            <a:r>
              <a:rPr lang="en-IN" sz="1800" dirty="0" smtClean="0">
                <a:latin typeface="Times New Roman" panose="02020603050405020304" pitchFamily="18" charset="0"/>
                <a:cs typeface="Times New Roman" panose="02020603050405020304" pitchFamily="18" charset="0"/>
              </a:rPr>
              <a:t> is a 1.28 </a:t>
            </a:r>
            <a:r>
              <a:rPr lang="en-IN" sz="1800" dirty="0" err="1" smtClean="0">
                <a:latin typeface="Times New Roman" panose="02020603050405020304" pitchFamily="18" charset="0"/>
                <a:cs typeface="Times New Roman" panose="02020603050405020304" pitchFamily="18" charset="0"/>
              </a:rPr>
              <a:t>Gbps</a:t>
            </a:r>
            <a:r>
              <a:rPr lang="en-IN" sz="1800" dirty="0" smtClean="0">
                <a:latin typeface="Times New Roman" panose="02020603050405020304" pitchFamily="18" charset="0"/>
                <a:cs typeface="Times New Roman" panose="02020603050405020304" pitchFamily="18" charset="0"/>
              </a:rPr>
              <a:t> full duplex interconnection network supplied by </a:t>
            </a:r>
            <a:r>
              <a:rPr lang="en-IN" sz="1800" dirty="0" err="1" smtClean="0">
                <a:latin typeface="Times New Roman" panose="02020603050405020304" pitchFamily="18" charset="0"/>
                <a:cs typeface="Times New Roman" panose="02020603050405020304" pitchFamily="18" charset="0"/>
              </a:rPr>
              <a:t>Myricom</a:t>
            </a:r>
            <a:r>
              <a:rPr lang="en-IN" sz="1800" dirty="0" smtClean="0">
                <a:latin typeface="Times New Roman" panose="02020603050405020304" pitchFamily="18" charset="0"/>
                <a:cs typeface="Times New Roman" panose="02020603050405020304" pitchFamily="18" charset="0"/>
              </a:rPr>
              <a:t>.</a:t>
            </a:r>
            <a:br>
              <a:rPr lang="en-IN" sz="1800" dirty="0" smtClean="0">
                <a:latin typeface="Times New Roman" panose="02020603050405020304" pitchFamily="18" charset="0"/>
                <a:cs typeface="Times New Roman" panose="02020603050405020304" pitchFamily="18" charset="0"/>
              </a:rPr>
            </a:br>
            <a:r>
              <a:rPr lang="en-IN" sz="1800" dirty="0" smtClean="0">
                <a:latin typeface="Times New Roman" panose="02020603050405020304" pitchFamily="18" charset="0"/>
                <a:cs typeface="Times New Roman" panose="02020603050405020304" pitchFamily="18" charset="0"/>
              </a:rPr>
              <a:t>• It uses low latency cut-through routing switches, offering fault tolerance and simplifying network setup.</a:t>
            </a:r>
            <a:br>
              <a:rPr lang="en-IN" sz="1800" dirty="0" smtClean="0">
                <a:latin typeface="Times New Roman" panose="02020603050405020304" pitchFamily="18" charset="0"/>
                <a:cs typeface="Times New Roman" panose="02020603050405020304" pitchFamily="18" charset="0"/>
              </a:rPr>
            </a:br>
            <a:r>
              <a:rPr lang="en-IN" sz="1800" dirty="0" smtClean="0">
                <a:latin typeface="Times New Roman" panose="02020603050405020304" pitchFamily="18" charset="0"/>
                <a:cs typeface="Times New Roman" panose="02020603050405020304" pitchFamily="18" charset="0"/>
              </a:rPr>
              <a:t>• </a:t>
            </a:r>
            <a:r>
              <a:rPr lang="en-IN" sz="1800" dirty="0" err="1" smtClean="0">
                <a:latin typeface="Times New Roman" panose="02020603050405020304" pitchFamily="18" charset="0"/>
                <a:cs typeface="Times New Roman" panose="02020603050405020304" pitchFamily="18" charset="0"/>
              </a:rPr>
              <a:t>Myrinet</a:t>
            </a:r>
            <a:r>
              <a:rPr lang="en-IN" sz="1800" dirty="0" smtClean="0">
                <a:latin typeface="Times New Roman" panose="02020603050405020304" pitchFamily="18" charset="0"/>
                <a:cs typeface="Times New Roman" panose="02020603050405020304" pitchFamily="18" charset="0"/>
              </a:rPr>
              <a:t> is relatively expensive compared to Fast Ethernet but has advantages such as very low-latency, high throughput, and a programmable on-board processor.</a:t>
            </a:r>
            <a:br>
              <a:rPr lang="en-IN" sz="1800" dirty="0" smtClean="0">
                <a:latin typeface="Times New Roman" panose="02020603050405020304" pitchFamily="18" charset="0"/>
                <a:cs typeface="Times New Roman" panose="02020603050405020304" pitchFamily="18" charset="0"/>
              </a:rPr>
            </a:br>
            <a:r>
              <a:rPr lang="en-IN" sz="1800" dirty="0" smtClean="0">
                <a:latin typeface="Times New Roman" panose="02020603050405020304" pitchFamily="18" charset="0"/>
                <a:cs typeface="Times New Roman" panose="02020603050405020304" pitchFamily="18" charset="0"/>
              </a:rPr>
              <a:t>• However, its price compared to Fast Ethernet is in the range of $1,500 per host.</a:t>
            </a:r>
          </a:p>
          <a:p>
            <a:pPr>
              <a:lnSpc>
                <a:spcPct val="150000"/>
              </a:lnSpc>
            </a:pPr>
            <a:endParaRPr lang="en-IN" sz="1800" dirty="0" smtClean="0">
              <a:latin typeface="Times New Roman" panose="02020603050405020304" pitchFamily="18" charset="0"/>
              <a:cs typeface="Times New Roman" panose="02020603050405020304" pitchFamily="18" charset="0"/>
            </a:endParaRPr>
          </a:p>
          <a:p>
            <a:pPr>
              <a:lnSpc>
                <a:spcPct val="150000"/>
              </a:lnSpc>
            </a:pP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731722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80184"/>
          </a:xfrm>
        </p:spPr>
        <p:txBody>
          <a:bodyPr>
            <a:noAutofit/>
          </a:bodyPr>
          <a:lstStyle/>
          <a:p>
            <a:r>
              <a:rPr lang="en-IN" sz="3600" b="1" dirty="0" smtClean="0">
                <a:latin typeface="Times New Roman" panose="02020603050405020304" pitchFamily="18" charset="0"/>
                <a:cs typeface="Times New Roman" panose="02020603050405020304" pitchFamily="18" charset="0"/>
              </a:rPr>
              <a:t/>
            </a:r>
            <a:br>
              <a:rPr lang="en-IN" sz="3600" b="1" dirty="0" smtClean="0">
                <a:latin typeface="Times New Roman" panose="02020603050405020304" pitchFamily="18" charset="0"/>
                <a:cs typeface="Times New Roman" panose="02020603050405020304" pitchFamily="18" charset="0"/>
              </a:rPr>
            </a:br>
            <a:r>
              <a:rPr lang="en-IN" sz="3600" b="1" dirty="0" smtClean="0">
                <a:latin typeface="Times New Roman" panose="02020603050405020304" pitchFamily="18" charset="0"/>
                <a:cs typeface="Times New Roman" panose="02020603050405020304" pitchFamily="18" charset="0"/>
              </a:rPr>
              <a:t>6. Network </a:t>
            </a:r>
            <a:r>
              <a:rPr lang="en-IN" sz="3600" b="1" dirty="0" smtClean="0">
                <a:latin typeface="Times New Roman" panose="02020603050405020304" pitchFamily="18" charset="0"/>
                <a:cs typeface="Times New Roman" panose="02020603050405020304" pitchFamily="18" charset="0"/>
              </a:rPr>
              <a:t>Services/Communication SW Overview</a:t>
            </a:r>
            <a:r>
              <a:rPr lang="en-IN" sz="3600" dirty="0" smtClean="0">
                <a:latin typeface="Times New Roman" panose="02020603050405020304" pitchFamily="18" charset="0"/>
                <a:cs typeface="Times New Roman" panose="02020603050405020304" pitchFamily="18" charset="0"/>
              </a:rPr>
              <a:t/>
            </a:r>
            <a:br>
              <a:rPr lang="en-IN" sz="3600" dirty="0" smtClean="0">
                <a:latin typeface="Times New Roman" panose="02020603050405020304" pitchFamily="18" charset="0"/>
                <a:cs typeface="Times New Roman" panose="02020603050405020304" pitchFamily="18" charset="0"/>
              </a:rPr>
            </a:br>
            <a:endParaRPr lang="en-IN"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145309"/>
            <a:ext cx="10515600" cy="5031654"/>
          </a:xfrm>
        </p:spPr>
        <p:txBody>
          <a:bodyPr>
            <a:normAutofit/>
          </a:bodyPr>
          <a:lstStyle/>
          <a:p>
            <a:pPr marL="0" indent="0">
              <a:lnSpc>
                <a:spcPct val="150000"/>
              </a:lnSpc>
              <a:buNone/>
            </a:pPr>
            <a:r>
              <a:rPr lang="en-IN" sz="1800" dirty="0">
                <a:latin typeface="Times New Roman" panose="02020603050405020304" pitchFamily="18" charset="0"/>
                <a:cs typeface="Times New Roman" panose="02020603050405020304" pitchFamily="18" charset="0"/>
              </a:rPr>
              <a:t/>
            </a:r>
            <a:br>
              <a:rPr lang="en-IN" sz="1800" dirty="0">
                <a:latin typeface="Times New Roman" panose="02020603050405020304" pitchFamily="18" charset="0"/>
                <a:cs typeface="Times New Roman" panose="02020603050405020304" pitchFamily="18" charset="0"/>
              </a:rPr>
            </a:br>
            <a:r>
              <a:rPr lang="en-IN" sz="1800" dirty="0">
                <a:latin typeface="Times New Roman" panose="02020603050405020304" pitchFamily="18" charset="0"/>
                <a:cs typeface="Times New Roman" panose="02020603050405020304" pitchFamily="18" charset="0"/>
              </a:rPr>
              <a:t>• Distributed applications require diverse communication needs, ranging from reliable point-to-point to unreliable multicast communications.</a:t>
            </a:r>
            <a:br>
              <a:rPr lang="en-IN" sz="1800" dirty="0">
                <a:latin typeface="Times New Roman" panose="02020603050405020304" pitchFamily="18" charset="0"/>
                <a:cs typeface="Times New Roman" panose="02020603050405020304" pitchFamily="18" charset="0"/>
              </a:rPr>
            </a:br>
            <a:r>
              <a:rPr lang="en-IN" sz="1800" dirty="0">
                <a:latin typeface="Times New Roman" panose="02020603050405020304" pitchFamily="18" charset="0"/>
                <a:cs typeface="Times New Roman" panose="02020603050405020304" pitchFamily="18" charset="0"/>
              </a:rPr>
              <a:t>• The communications infrastructure supports protocols for bulk data transport, streaming data, group communications, and distributed objects.</a:t>
            </a:r>
            <a:br>
              <a:rPr lang="en-IN" sz="1800" dirty="0">
                <a:latin typeface="Times New Roman" panose="02020603050405020304" pitchFamily="18" charset="0"/>
                <a:cs typeface="Times New Roman" panose="02020603050405020304" pitchFamily="18" charset="0"/>
              </a:rPr>
            </a:br>
            <a:r>
              <a:rPr lang="en-IN" sz="1800" dirty="0">
                <a:latin typeface="Times New Roman" panose="02020603050405020304" pitchFamily="18" charset="0"/>
                <a:cs typeface="Times New Roman" panose="02020603050405020304" pitchFamily="18" charset="0"/>
              </a:rPr>
              <a:t>• Communication services provide basic mechanisms for transporting administrative and user data, and provide quality of service parameters like latency, bandwidth, reliability, fault-tolerance, and jitter control.</a:t>
            </a:r>
            <a:br>
              <a:rPr lang="en-IN" sz="1800" dirty="0">
                <a:latin typeface="Times New Roman" panose="02020603050405020304" pitchFamily="18" charset="0"/>
                <a:cs typeface="Times New Roman" panose="02020603050405020304" pitchFamily="18" charset="0"/>
              </a:rPr>
            </a:b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654940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979055"/>
            <a:ext cx="10515600" cy="5197908"/>
          </a:xfrm>
        </p:spPr>
        <p:txBody>
          <a:bodyPr>
            <a:normAutofit/>
          </a:bodyPr>
          <a:lstStyle/>
          <a:p>
            <a:pPr marL="0" indent="0">
              <a:lnSpc>
                <a:spcPct val="150000"/>
              </a:lnSpc>
              <a:buNone/>
            </a:pPr>
            <a:r>
              <a:rPr lang="en-IN" sz="1800" dirty="0" smtClean="0">
                <a:latin typeface="Times New Roman" panose="02020603050405020304" pitchFamily="18" charset="0"/>
                <a:cs typeface="Times New Roman" panose="02020603050405020304" pitchFamily="18" charset="0"/>
              </a:rPr>
              <a:t>Network services are typically designed as a hierarchical stack of protocols, with each protocol layer exploiting the services provided by the protocols below it.</a:t>
            </a:r>
            <a:br>
              <a:rPr lang="en-IN" sz="1800" dirty="0" smtClean="0">
                <a:latin typeface="Times New Roman" panose="02020603050405020304" pitchFamily="18" charset="0"/>
                <a:cs typeface="Times New Roman" panose="02020603050405020304" pitchFamily="18" charset="0"/>
              </a:rPr>
            </a:br>
            <a:r>
              <a:rPr lang="en-IN" sz="1800" dirty="0" smtClean="0">
                <a:latin typeface="Times New Roman" panose="02020603050405020304" pitchFamily="18" charset="0"/>
                <a:cs typeface="Times New Roman" panose="02020603050405020304" pitchFamily="18" charset="0"/>
              </a:rPr>
              <a:t>• Traditionally, operating system services were used for communication between processes in message passing systems, involving expensive operations.</a:t>
            </a:r>
            <a:br>
              <a:rPr lang="en-IN" sz="1800" dirty="0" smtClean="0">
                <a:latin typeface="Times New Roman" panose="02020603050405020304" pitchFamily="18" charset="0"/>
                <a:cs typeface="Times New Roman" panose="02020603050405020304" pitchFamily="18" charset="0"/>
              </a:rPr>
            </a:br>
            <a:r>
              <a:rPr lang="en-IN" sz="1800" dirty="0" smtClean="0">
                <a:latin typeface="Times New Roman" panose="02020603050405020304" pitchFamily="18" charset="0"/>
                <a:cs typeface="Times New Roman" panose="02020603050405020304" pitchFamily="18" charset="0"/>
              </a:rPr>
              <a:t>• Clusters with special networks/switch like </a:t>
            </a:r>
            <a:r>
              <a:rPr lang="en-IN" sz="1800" dirty="0" err="1" smtClean="0">
                <a:latin typeface="Times New Roman" panose="02020603050405020304" pitchFamily="18" charset="0"/>
                <a:cs typeface="Times New Roman" panose="02020603050405020304" pitchFamily="18" charset="0"/>
              </a:rPr>
              <a:t>Myrinet</a:t>
            </a:r>
            <a:r>
              <a:rPr lang="en-IN" sz="1800" dirty="0" smtClean="0">
                <a:latin typeface="Times New Roman" panose="02020603050405020304" pitchFamily="18" charset="0"/>
                <a:cs typeface="Times New Roman" panose="02020603050405020304" pitchFamily="18" charset="0"/>
              </a:rPr>
              <a:t> use lightweight communication protocols for fast communication among nodes, bypassing the operating system and providing direct, user-level access to the network interface.</a:t>
            </a:r>
            <a:br>
              <a:rPr lang="en-IN" sz="1800" dirty="0" smtClean="0">
                <a:latin typeface="Times New Roman" panose="02020603050405020304" pitchFamily="18" charset="0"/>
                <a:cs typeface="Times New Roman" panose="02020603050405020304" pitchFamily="18" charset="0"/>
              </a:rPr>
            </a:br>
            <a:r>
              <a:rPr lang="en-IN" sz="1800" dirty="0" smtClean="0">
                <a:latin typeface="Times New Roman" panose="02020603050405020304" pitchFamily="18" charset="0"/>
                <a:cs typeface="Times New Roman" panose="02020603050405020304" pitchFamily="18" charset="0"/>
              </a:rPr>
              <a:t>• Network services are often built from a low-level communication API, supporting a wide range of high-level communication libraries and protocols.</a:t>
            </a:r>
          </a:p>
          <a:p>
            <a:endParaRPr lang="en-IN" sz="1800" dirty="0" smtClean="0">
              <a:latin typeface="Times New Roman" panose="02020603050405020304" pitchFamily="18" charset="0"/>
              <a:cs typeface="Times New Roman" panose="02020603050405020304" pitchFamily="18" charset="0"/>
            </a:endParaRPr>
          </a:p>
          <a:p>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406027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200" dirty="0" smtClean="0">
                <a:latin typeface="Times New Roman" panose="02020603050405020304" pitchFamily="18" charset="0"/>
                <a:cs typeface="Times New Roman" panose="02020603050405020304" pitchFamily="18" charset="0"/>
              </a:rPr>
              <a:t>Contents</a:t>
            </a:r>
            <a:endParaRPr lang="en-IN" sz="32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339272"/>
            <a:ext cx="10515600" cy="5144655"/>
          </a:xfrm>
        </p:spPr>
        <p:txBody>
          <a:bodyPr>
            <a:noAutofit/>
          </a:bodyPr>
          <a:lstStyle/>
          <a:p>
            <a:pPr marL="514350" indent="-514350">
              <a:lnSpc>
                <a:spcPct val="120000"/>
              </a:lnSpc>
              <a:buFont typeface="+mj-lt"/>
              <a:buAutoNum type="arabicPeriod"/>
            </a:pPr>
            <a:r>
              <a:rPr lang="en-IN" sz="1600" b="1" dirty="0" smtClean="0">
                <a:latin typeface="Times New Roman" panose="02020603050405020304" pitchFamily="18" charset="0"/>
                <a:cs typeface="Times New Roman" panose="02020603050405020304" pitchFamily="18" charset="0"/>
              </a:rPr>
              <a:t>Introduction(Computing </a:t>
            </a:r>
            <a:r>
              <a:rPr lang="en-IN" sz="1600" b="1" dirty="0">
                <a:latin typeface="Times New Roman" panose="02020603050405020304" pitchFamily="18" charset="0"/>
                <a:cs typeface="Times New Roman" panose="02020603050405020304" pitchFamily="18" charset="0"/>
              </a:rPr>
              <a:t>Power Limitations and Parallel </a:t>
            </a:r>
            <a:r>
              <a:rPr lang="en-IN" sz="1600" b="1" dirty="0" smtClean="0">
                <a:latin typeface="Times New Roman" panose="02020603050405020304" pitchFamily="18" charset="0"/>
                <a:cs typeface="Times New Roman" panose="02020603050405020304" pitchFamily="18" charset="0"/>
              </a:rPr>
              <a:t>Computing)</a:t>
            </a:r>
          </a:p>
          <a:p>
            <a:pPr marL="514350" indent="-514350">
              <a:lnSpc>
                <a:spcPct val="120000"/>
              </a:lnSpc>
              <a:buFont typeface="+mj-lt"/>
              <a:buAutoNum type="arabicPeriod"/>
            </a:pPr>
            <a:r>
              <a:rPr lang="en-IN" sz="1600" b="1" dirty="0">
                <a:latin typeface="Times New Roman" panose="02020603050405020304" pitchFamily="18" charset="0"/>
                <a:cs typeface="Times New Roman" panose="02020603050405020304" pitchFamily="18" charset="0"/>
              </a:rPr>
              <a:t>Eras of </a:t>
            </a:r>
            <a:r>
              <a:rPr lang="en-IN" sz="1600" b="1" dirty="0" smtClean="0">
                <a:latin typeface="Times New Roman" panose="02020603050405020304" pitchFamily="18" charset="0"/>
                <a:cs typeface="Times New Roman" panose="02020603050405020304" pitchFamily="18" charset="0"/>
              </a:rPr>
              <a:t>Computing</a:t>
            </a:r>
          </a:p>
          <a:p>
            <a:pPr marL="514350" indent="-514350">
              <a:lnSpc>
                <a:spcPct val="120000"/>
              </a:lnSpc>
              <a:buFont typeface="+mj-lt"/>
              <a:buAutoNum type="arabicPeriod"/>
            </a:pPr>
            <a:r>
              <a:rPr lang="en-IN" sz="1600" b="1" dirty="0">
                <a:latin typeface="Times New Roman" panose="02020603050405020304" pitchFamily="18" charset="0"/>
                <a:cs typeface="Times New Roman" panose="02020603050405020304" pitchFamily="18" charset="0"/>
              </a:rPr>
              <a:t>A Cluster Computer and its </a:t>
            </a:r>
            <a:r>
              <a:rPr lang="en-IN" sz="1600" b="1" dirty="0" smtClean="0">
                <a:latin typeface="Times New Roman" panose="02020603050405020304" pitchFamily="18" charset="0"/>
                <a:cs typeface="Times New Roman" panose="02020603050405020304" pitchFamily="18" charset="0"/>
              </a:rPr>
              <a:t>Architecture</a:t>
            </a:r>
          </a:p>
          <a:p>
            <a:pPr marL="514350" indent="-514350">
              <a:lnSpc>
                <a:spcPct val="120000"/>
              </a:lnSpc>
              <a:buFont typeface="+mj-lt"/>
              <a:buAutoNum type="arabicPeriod"/>
            </a:pPr>
            <a:r>
              <a:rPr lang="en-IN" sz="1600" b="1" dirty="0">
                <a:latin typeface="Times New Roman" panose="02020603050405020304" pitchFamily="18" charset="0"/>
                <a:cs typeface="Times New Roman" panose="02020603050405020304" pitchFamily="18" charset="0"/>
              </a:rPr>
              <a:t>Clusters </a:t>
            </a:r>
            <a:r>
              <a:rPr lang="en-IN" sz="1600" b="1" dirty="0" smtClean="0">
                <a:latin typeface="Times New Roman" panose="02020603050405020304" pitchFamily="18" charset="0"/>
                <a:cs typeface="Times New Roman" panose="02020603050405020304" pitchFamily="18" charset="0"/>
              </a:rPr>
              <a:t>Classifications</a:t>
            </a:r>
          </a:p>
          <a:p>
            <a:pPr marL="514350" indent="-514350">
              <a:lnSpc>
                <a:spcPct val="120000"/>
              </a:lnSpc>
              <a:buFont typeface="+mj-lt"/>
              <a:buAutoNum type="arabicPeriod"/>
            </a:pPr>
            <a:r>
              <a:rPr lang="en-IN" sz="1600" b="1" dirty="0">
                <a:latin typeface="Times New Roman" panose="02020603050405020304" pitchFamily="18" charset="0"/>
                <a:cs typeface="Times New Roman" panose="02020603050405020304" pitchFamily="18" charset="0"/>
              </a:rPr>
              <a:t>Commodity Components for </a:t>
            </a:r>
            <a:r>
              <a:rPr lang="en-IN" sz="1600" b="1" dirty="0" smtClean="0">
                <a:latin typeface="Times New Roman" panose="02020603050405020304" pitchFamily="18" charset="0"/>
                <a:cs typeface="Times New Roman" panose="02020603050405020304" pitchFamily="18" charset="0"/>
              </a:rPr>
              <a:t>Clusters</a:t>
            </a:r>
          </a:p>
          <a:p>
            <a:pPr marL="514350" indent="-514350">
              <a:lnSpc>
                <a:spcPct val="120000"/>
              </a:lnSpc>
              <a:buFont typeface="+mj-lt"/>
              <a:buAutoNum type="arabicPeriod"/>
            </a:pPr>
            <a:r>
              <a:rPr lang="en-IN" sz="1600" b="1" dirty="0">
                <a:latin typeface="Times New Roman" panose="02020603050405020304" pitchFamily="18" charset="0"/>
                <a:cs typeface="Times New Roman" panose="02020603050405020304" pitchFamily="18" charset="0"/>
              </a:rPr>
              <a:t>Network Services/Communication SW </a:t>
            </a:r>
            <a:r>
              <a:rPr lang="en-IN" sz="1600" b="1" dirty="0" smtClean="0">
                <a:latin typeface="Times New Roman" panose="02020603050405020304" pitchFamily="18" charset="0"/>
                <a:cs typeface="Times New Roman" panose="02020603050405020304" pitchFamily="18" charset="0"/>
              </a:rPr>
              <a:t>Overview</a:t>
            </a:r>
          </a:p>
          <a:p>
            <a:pPr marL="514350" indent="-514350">
              <a:lnSpc>
                <a:spcPct val="120000"/>
              </a:lnSpc>
              <a:buFont typeface="+mj-lt"/>
              <a:buAutoNum type="arabicPeriod"/>
            </a:pPr>
            <a:r>
              <a:rPr lang="en-IN" sz="1600" b="1" dirty="0">
                <a:latin typeface="Times New Roman" panose="02020603050405020304" pitchFamily="18" charset="0"/>
                <a:cs typeface="Times New Roman" panose="02020603050405020304" pitchFamily="18" charset="0"/>
              </a:rPr>
              <a:t>Cluster Middleware and Single System Image (SSI</a:t>
            </a:r>
            <a:r>
              <a:rPr lang="en-IN" sz="1600" b="1" dirty="0" smtClean="0">
                <a:latin typeface="Times New Roman" panose="02020603050405020304" pitchFamily="18" charset="0"/>
                <a:cs typeface="Times New Roman" panose="02020603050405020304" pitchFamily="18" charset="0"/>
              </a:rPr>
              <a:t>)</a:t>
            </a:r>
          </a:p>
          <a:p>
            <a:pPr marL="514350" indent="-514350">
              <a:lnSpc>
                <a:spcPct val="120000"/>
              </a:lnSpc>
              <a:buFont typeface="+mj-lt"/>
              <a:buAutoNum type="arabicPeriod"/>
            </a:pPr>
            <a:r>
              <a:rPr lang="en-IN" sz="1600" b="1" dirty="0">
                <a:latin typeface="Times New Roman" panose="02020603050405020304" pitchFamily="18" charset="0"/>
                <a:cs typeface="Times New Roman" panose="02020603050405020304" pitchFamily="18" charset="0"/>
              </a:rPr>
              <a:t>Key Services of SSI and Availability Infrastructure</a:t>
            </a:r>
          </a:p>
          <a:p>
            <a:pPr marL="514350" indent="-514350">
              <a:lnSpc>
                <a:spcPct val="120000"/>
              </a:lnSpc>
              <a:buFont typeface="+mj-lt"/>
              <a:buAutoNum type="arabicPeriod"/>
            </a:pPr>
            <a:r>
              <a:rPr lang="en-IN" sz="1600" b="1" dirty="0">
                <a:latin typeface="Times New Roman" panose="02020603050405020304" pitchFamily="18" charset="0"/>
                <a:cs typeface="Times New Roman" panose="02020603050405020304" pitchFamily="18" charset="0"/>
              </a:rPr>
              <a:t>Resource Management and Scheduling (RMS) </a:t>
            </a:r>
            <a:r>
              <a:rPr lang="en-IN" sz="1600" b="1" dirty="0" smtClean="0">
                <a:latin typeface="Times New Roman" panose="02020603050405020304" pitchFamily="18" charset="0"/>
                <a:cs typeface="Times New Roman" panose="02020603050405020304" pitchFamily="18" charset="0"/>
              </a:rPr>
              <a:t>Overview</a:t>
            </a:r>
          </a:p>
          <a:p>
            <a:pPr marL="514350" indent="-514350">
              <a:lnSpc>
                <a:spcPct val="120000"/>
              </a:lnSpc>
              <a:buFont typeface="+mj-lt"/>
              <a:buAutoNum type="arabicPeriod"/>
            </a:pPr>
            <a:r>
              <a:rPr lang="en-IN" sz="1600" b="1" dirty="0">
                <a:latin typeface="Times New Roman" panose="02020603050405020304" pitchFamily="18" charset="0"/>
                <a:cs typeface="Times New Roman" panose="02020603050405020304" pitchFamily="18" charset="0"/>
              </a:rPr>
              <a:t>Programming Environments and </a:t>
            </a:r>
            <a:r>
              <a:rPr lang="en-IN" sz="1600" b="1" dirty="0" smtClean="0">
                <a:latin typeface="Times New Roman" panose="02020603050405020304" pitchFamily="18" charset="0"/>
                <a:cs typeface="Times New Roman" panose="02020603050405020304" pitchFamily="18" charset="0"/>
              </a:rPr>
              <a:t>Tools</a:t>
            </a:r>
          </a:p>
          <a:p>
            <a:pPr marL="514350" indent="-514350">
              <a:lnSpc>
                <a:spcPct val="120000"/>
              </a:lnSpc>
              <a:buFont typeface="+mj-lt"/>
              <a:buAutoNum type="arabicPeriod"/>
            </a:pPr>
            <a:r>
              <a:rPr lang="en-IN" sz="1600" b="1" dirty="0" smtClean="0">
                <a:latin typeface="Times New Roman" panose="02020603050405020304" pitchFamily="18" charset="0"/>
                <a:cs typeface="Times New Roman" panose="02020603050405020304" pitchFamily="18" charset="0"/>
              </a:rPr>
              <a:t>Cluster Applications</a:t>
            </a:r>
            <a:r>
              <a:rPr lang="en-IN" sz="1600" b="1" dirty="0">
                <a:latin typeface="Times New Roman" panose="02020603050405020304" pitchFamily="18" charset="0"/>
                <a:cs typeface="Times New Roman" panose="02020603050405020304" pitchFamily="18" charset="0"/>
              </a:rPr>
              <a:t/>
            </a:r>
            <a:br>
              <a:rPr lang="en-IN" sz="1600" b="1" dirty="0">
                <a:latin typeface="Times New Roman" panose="02020603050405020304" pitchFamily="18" charset="0"/>
                <a:cs typeface="Times New Roman" panose="02020603050405020304" pitchFamily="18" charset="0"/>
              </a:rPr>
            </a:br>
            <a:r>
              <a:rPr lang="en-IN" sz="1600" dirty="0">
                <a:latin typeface="Times New Roman" panose="02020603050405020304" pitchFamily="18" charset="0"/>
                <a:cs typeface="Times New Roman" panose="02020603050405020304" pitchFamily="18" charset="0"/>
              </a:rPr>
              <a:t/>
            </a:r>
            <a:br>
              <a:rPr lang="en-IN" sz="1600" dirty="0">
                <a:latin typeface="Times New Roman" panose="02020603050405020304" pitchFamily="18" charset="0"/>
                <a:cs typeface="Times New Roman" panose="02020603050405020304" pitchFamily="18" charset="0"/>
              </a:rPr>
            </a:br>
            <a:r>
              <a:rPr lang="en-IN" sz="1600" dirty="0">
                <a:latin typeface="Times New Roman" panose="02020603050405020304" pitchFamily="18" charset="0"/>
                <a:cs typeface="Times New Roman" panose="02020603050405020304" pitchFamily="18" charset="0"/>
              </a:rPr>
              <a:t/>
            </a:r>
            <a:br>
              <a:rPr lang="en-IN" sz="1600" dirty="0">
                <a:latin typeface="Times New Roman" panose="02020603050405020304" pitchFamily="18" charset="0"/>
                <a:cs typeface="Times New Roman" panose="02020603050405020304" pitchFamily="18" charset="0"/>
              </a:rPr>
            </a:br>
            <a:r>
              <a:rPr lang="en-IN" sz="1600" dirty="0">
                <a:latin typeface="Times New Roman" panose="02020603050405020304" pitchFamily="18" charset="0"/>
                <a:cs typeface="Times New Roman" panose="02020603050405020304" pitchFamily="18" charset="0"/>
              </a:rPr>
              <a:t/>
            </a:r>
            <a:br>
              <a:rPr lang="en-IN" sz="1600" dirty="0">
                <a:latin typeface="Times New Roman" panose="02020603050405020304" pitchFamily="18" charset="0"/>
                <a:cs typeface="Times New Roman" panose="02020603050405020304" pitchFamily="18" charset="0"/>
              </a:rPr>
            </a:br>
            <a:r>
              <a:rPr lang="en-IN" sz="1600" dirty="0">
                <a:latin typeface="Times New Roman" panose="02020603050405020304" pitchFamily="18" charset="0"/>
                <a:cs typeface="Times New Roman" panose="02020603050405020304" pitchFamily="18" charset="0"/>
              </a:rPr>
              <a:t/>
            </a:r>
            <a:br>
              <a:rPr lang="en-IN" sz="1600" dirty="0">
                <a:latin typeface="Times New Roman" panose="02020603050405020304" pitchFamily="18" charset="0"/>
                <a:cs typeface="Times New Roman" panose="02020603050405020304" pitchFamily="18" charset="0"/>
              </a:rPr>
            </a:br>
            <a:endParaRPr lang="en-IN" sz="1600" b="1" dirty="0" smtClean="0">
              <a:latin typeface="Times New Roman" panose="02020603050405020304" pitchFamily="18" charset="0"/>
              <a:cs typeface="Times New Roman" panose="02020603050405020304" pitchFamily="18" charset="0"/>
            </a:endParaRPr>
          </a:p>
          <a:p>
            <a:endParaRPr lang="en-IN" sz="1600" b="1" dirty="0">
              <a:latin typeface="Times New Roman" panose="02020603050405020304" pitchFamily="18" charset="0"/>
              <a:cs typeface="Times New Roman" panose="02020603050405020304" pitchFamily="18" charset="0"/>
            </a:endParaRPr>
          </a:p>
          <a:p>
            <a:endParaRPr lang="en-IN" sz="1600" dirty="0"/>
          </a:p>
        </p:txBody>
      </p:sp>
    </p:spTree>
    <p:extLst>
      <p:ext uri="{BB962C8B-B14F-4D97-AF65-F5344CB8AC3E}">
        <p14:creationId xmlns:p14="http://schemas.microsoft.com/office/powerpoint/2010/main" val="249137362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3000" y="831273"/>
            <a:ext cx="10515600" cy="5530418"/>
          </a:xfrm>
        </p:spPr>
        <p:txBody>
          <a:bodyPr>
            <a:normAutofit/>
          </a:bodyPr>
          <a:lstStyle/>
          <a:p>
            <a:pPr marL="0" indent="0">
              <a:lnSpc>
                <a:spcPct val="150000"/>
              </a:lnSpc>
              <a:buNone/>
            </a:pPr>
            <a:r>
              <a:rPr lang="en-IN" sz="1800" b="1" dirty="0" smtClean="0">
                <a:latin typeface="Times New Roman" panose="02020603050405020304" pitchFamily="18" charset="0"/>
                <a:cs typeface="Times New Roman" panose="02020603050405020304" pitchFamily="18" charset="0"/>
              </a:rPr>
              <a:t>7. Cluster </a:t>
            </a:r>
            <a:r>
              <a:rPr lang="en-IN" sz="1800" b="1" dirty="0">
                <a:latin typeface="Times New Roman" panose="02020603050405020304" pitchFamily="18" charset="0"/>
                <a:cs typeface="Times New Roman" panose="02020603050405020304" pitchFamily="18" charset="0"/>
              </a:rPr>
              <a:t>Middleware and Single System Image (SSI)</a:t>
            </a:r>
            <a:br>
              <a:rPr lang="en-IN" sz="1800" b="1" dirty="0">
                <a:latin typeface="Times New Roman" panose="02020603050405020304" pitchFamily="18" charset="0"/>
                <a:cs typeface="Times New Roman" panose="02020603050405020304" pitchFamily="18" charset="0"/>
              </a:rPr>
            </a:br>
            <a:r>
              <a:rPr lang="en-IN" sz="1800" dirty="0">
                <a:latin typeface="Times New Roman" panose="02020603050405020304" pitchFamily="18" charset="0"/>
                <a:cs typeface="Times New Roman" panose="02020603050405020304" pitchFamily="18" charset="0"/>
              </a:rPr>
              <a:t/>
            </a:r>
            <a:br>
              <a:rPr lang="en-IN" sz="1800" dirty="0">
                <a:latin typeface="Times New Roman" panose="02020603050405020304" pitchFamily="18" charset="0"/>
                <a:cs typeface="Times New Roman" panose="02020603050405020304" pitchFamily="18" charset="0"/>
              </a:rPr>
            </a:br>
            <a:r>
              <a:rPr lang="en-IN" sz="1800" b="1" dirty="0" smtClean="0">
                <a:latin typeface="Times New Roman" panose="02020603050405020304" pitchFamily="18" charset="0"/>
                <a:cs typeface="Times New Roman" panose="02020603050405020304" pitchFamily="18" charset="0"/>
              </a:rPr>
              <a:t>7.1 Single </a:t>
            </a:r>
            <a:r>
              <a:rPr lang="en-IN" sz="1800" b="1" dirty="0">
                <a:latin typeface="Times New Roman" panose="02020603050405020304" pitchFamily="18" charset="0"/>
                <a:cs typeface="Times New Roman" panose="02020603050405020304" pitchFamily="18" charset="0"/>
              </a:rPr>
              <a:t>System Image (SSI) and Middleware Layers</a:t>
            </a:r>
            <a:br>
              <a:rPr lang="en-IN" sz="1800" b="1" dirty="0">
                <a:latin typeface="Times New Roman" panose="02020603050405020304" pitchFamily="18" charset="0"/>
                <a:cs typeface="Times New Roman" panose="02020603050405020304" pitchFamily="18" charset="0"/>
              </a:rPr>
            </a:br>
            <a:r>
              <a:rPr lang="en-IN" sz="1800" dirty="0">
                <a:latin typeface="Times New Roman" panose="02020603050405020304" pitchFamily="18" charset="0"/>
                <a:cs typeface="Times New Roman" panose="02020603050405020304" pitchFamily="18" charset="0"/>
              </a:rPr>
              <a:t>• SSI is a unified resource that is supported by a middleware layer between the operating system and user-level environment.</a:t>
            </a:r>
            <a:br>
              <a:rPr lang="en-IN" sz="1800" dirty="0">
                <a:latin typeface="Times New Roman" panose="02020603050405020304" pitchFamily="18" charset="0"/>
                <a:cs typeface="Times New Roman" panose="02020603050405020304" pitchFamily="18" charset="0"/>
              </a:rPr>
            </a:br>
            <a:r>
              <a:rPr lang="en-IN" sz="1800" dirty="0">
                <a:latin typeface="Times New Roman" panose="02020603050405020304" pitchFamily="18" charset="0"/>
                <a:cs typeface="Times New Roman" panose="02020603050405020304" pitchFamily="18" charset="0"/>
              </a:rPr>
              <a:t>• SSI Infrastructure and System Availability Infrastructure are two </a:t>
            </a:r>
            <a:r>
              <a:rPr lang="en-IN" sz="1800" dirty="0" err="1">
                <a:latin typeface="Times New Roman" panose="02020603050405020304" pitchFamily="18" charset="0"/>
                <a:cs typeface="Times New Roman" panose="02020603050405020304" pitchFamily="18" charset="0"/>
              </a:rPr>
              <a:t>sublayers</a:t>
            </a:r>
            <a:r>
              <a:rPr lang="en-IN" sz="1800" dirty="0">
                <a:latin typeface="Times New Roman" panose="02020603050405020304" pitchFamily="18" charset="0"/>
                <a:cs typeface="Times New Roman" panose="02020603050405020304" pitchFamily="18" charset="0"/>
              </a:rPr>
              <a:t> of software infrastructure.</a:t>
            </a:r>
            <a:br>
              <a:rPr lang="en-IN" sz="1800" dirty="0">
                <a:latin typeface="Times New Roman" panose="02020603050405020304" pitchFamily="18" charset="0"/>
                <a:cs typeface="Times New Roman" panose="02020603050405020304" pitchFamily="18" charset="0"/>
              </a:rPr>
            </a:br>
            <a:r>
              <a:rPr lang="en-IN" sz="1800" dirty="0">
                <a:latin typeface="Times New Roman" panose="02020603050405020304" pitchFamily="18" charset="0"/>
                <a:cs typeface="Times New Roman" panose="02020603050405020304" pitchFamily="18" charset="0"/>
              </a:rPr>
              <a:t>• SSI infrastructure binds operating systems on all nodes to provide unified access to system resources.</a:t>
            </a:r>
            <a:br>
              <a:rPr lang="en-IN" sz="1800" dirty="0">
                <a:latin typeface="Times New Roman" panose="02020603050405020304" pitchFamily="18" charset="0"/>
                <a:cs typeface="Times New Roman" panose="02020603050405020304" pitchFamily="18" charset="0"/>
              </a:rPr>
            </a:br>
            <a:r>
              <a:rPr lang="en-IN" sz="1800" dirty="0">
                <a:latin typeface="Times New Roman" panose="02020603050405020304" pitchFamily="18" charset="0"/>
                <a:cs typeface="Times New Roman" panose="02020603050405020304" pitchFamily="18" charset="0"/>
              </a:rPr>
              <a:t>• System Availability Infrastructure enables cluster services like </a:t>
            </a:r>
            <a:r>
              <a:rPr lang="en-IN" sz="1800" dirty="0" err="1">
                <a:latin typeface="Times New Roman" panose="02020603050405020304" pitchFamily="18" charset="0"/>
                <a:cs typeface="Times New Roman" panose="02020603050405020304" pitchFamily="18" charset="0"/>
              </a:rPr>
              <a:t>checkpointing</a:t>
            </a:r>
            <a:r>
              <a:rPr lang="en-IN" sz="1800" dirty="0">
                <a:latin typeface="Times New Roman" panose="02020603050405020304" pitchFamily="18" charset="0"/>
                <a:cs typeface="Times New Roman" panose="02020603050405020304" pitchFamily="18" charset="0"/>
              </a:rPr>
              <a:t>, automatic failover, recovery from failure, and fault-tolerant support.</a:t>
            </a:r>
            <a:br>
              <a:rPr lang="en-IN" sz="1800" dirty="0">
                <a:latin typeface="Times New Roman" panose="02020603050405020304" pitchFamily="18" charset="0"/>
                <a:cs typeface="Times New Roman" panose="02020603050405020304" pitchFamily="18" charset="0"/>
              </a:rPr>
            </a:br>
            <a:r>
              <a:rPr lang="en-IN" sz="1800" dirty="0">
                <a:latin typeface="Times New Roman" panose="02020603050405020304" pitchFamily="18" charset="0"/>
                <a:cs typeface="Times New Roman" panose="02020603050405020304" pitchFamily="18" charset="0"/>
              </a:rPr>
              <a:t/>
            </a:r>
            <a:br>
              <a:rPr lang="en-IN" sz="1800" dirty="0">
                <a:latin typeface="Times New Roman" panose="02020603050405020304" pitchFamily="18" charset="0"/>
                <a:cs typeface="Times New Roman" panose="02020603050405020304" pitchFamily="18" charset="0"/>
              </a:rPr>
            </a:br>
            <a:r>
              <a:rPr lang="en-IN" sz="1800" dirty="0">
                <a:latin typeface="Times New Roman" panose="02020603050405020304" pitchFamily="18" charset="0"/>
                <a:cs typeface="Times New Roman" panose="02020603050405020304" pitchFamily="18" charset="0"/>
              </a:rPr>
              <a:t/>
            </a:r>
            <a:br>
              <a:rPr lang="en-IN" sz="1800" dirty="0">
                <a:latin typeface="Times New Roman" panose="02020603050405020304" pitchFamily="18" charset="0"/>
                <a:cs typeface="Times New Roman" panose="02020603050405020304" pitchFamily="18" charset="0"/>
              </a:rPr>
            </a:b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455553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29309"/>
            <a:ext cx="10515600" cy="6456217"/>
          </a:xfrm>
        </p:spPr>
        <p:txBody>
          <a:bodyPr>
            <a:noAutofit/>
          </a:bodyPr>
          <a:lstStyle/>
          <a:p>
            <a:pPr marL="0" indent="0">
              <a:lnSpc>
                <a:spcPct val="150000"/>
              </a:lnSpc>
              <a:buNone/>
            </a:pPr>
            <a:r>
              <a:rPr lang="en-IN" sz="1800" b="1" dirty="0" smtClean="0">
                <a:latin typeface="Times New Roman" panose="02020603050405020304" pitchFamily="18" charset="0"/>
                <a:cs typeface="Times New Roman" panose="02020603050405020304" pitchFamily="18" charset="0"/>
              </a:rPr>
              <a:t>7.2 Single </a:t>
            </a:r>
            <a:r>
              <a:rPr lang="en-IN" sz="1800" b="1" dirty="0" smtClean="0">
                <a:latin typeface="Times New Roman" panose="02020603050405020304" pitchFamily="18" charset="0"/>
                <a:cs typeface="Times New Roman" panose="02020603050405020304" pitchFamily="18" charset="0"/>
              </a:rPr>
              <a:t>System Image Levels/Layers</a:t>
            </a:r>
            <a:r>
              <a:rPr lang="en-IN" sz="1800" dirty="0" smtClean="0">
                <a:latin typeface="Times New Roman" panose="02020603050405020304" pitchFamily="18" charset="0"/>
                <a:cs typeface="Times New Roman" panose="02020603050405020304" pitchFamily="18" charset="0"/>
              </a:rPr>
              <a:t/>
            </a:r>
            <a:br>
              <a:rPr lang="en-IN" sz="1800" dirty="0" smtClean="0">
                <a:latin typeface="Times New Roman" panose="02020603050405020304" pitchFamily="18" charset="0"/>
                <a:cs typeface="Times New Roman" panose="02020603050405020304" pitchFamily="18" charset="0"/>
              </a:rPr>
            </a:br>
            <a:r>
              <a:rPr lang="en-IN" sz="1800" dirty="0" smtClean="0">
                <a:latin typeface="Times New Roman" panose="02020603050405020304" pitchFamily="18" charset="0"/>
                <a:cs typeface="Times New Roman" panose="02020603050405020304" pitchFamily="18" charset="0"/>
              </a:rPr>
              <a:t>• SSI can be applied to applications, specific subsystems, or the entire cluster.</a:t>
            </a:r>
            <a:br>
              <a:rPr lang="en-IN" sz="1800" dirty="0" smtClean="0">
                <a:latin typeface="Times New Roman" panose="02020603050405020304" pitchFamily="18" charset="0"/>
                <a:cs typeface="Times New Roman" panose="02020603050405020304" pitchFamily="18" charset="0"/>
              </a:rPr>
            </a:br>
            <a:r>
              <a:rPr lang="en-IN" sz="1800" dirty="0" smtClean="0">
                <a:latin typeface="Times New Roman" panose="02020603050405020304" pitchFamily="18" charset="0"/>
                <a:cs typeface="Times New Roman" panose="02020603050405020304" pitchFamily="18" charset="0"/>
              </a:rPr>
              <a:t>• SSI layers support both cluster-aware (parallel applications developed using MPI) and non-aware applications (typically sequential programs).</a:t>
            </a:r>
            <a:br>
              <a:rPr lang="en-IN" sz="1800" dirty="0" smtClean="0">
                <a:latin typeface="Times New Roman" panose="02020603050405020304" pitchFamily="18" charset="0"/>
                <a:cs typeface="Times New Roman" panose="02020603050405020304" pitchFamily="18" charset="0"/>
              </a:rPr>
            </a:br>
            <a:r>
              <a:rPr lang="en-IN" sz="1800" dirty="0" smtClean="0">
                <a:latin typeface="Times New Roman" panose="02020603050405020304" pitchFamily="18" charset="0"/>
                <a:cs typeface="Times New Roman" panose="02020603050405020304" pitchFamily="18" charset="0"/>
              </a:rPr>
              <a:t>• Clusters can function as an SMP or MPP system with a high degree of SSI, or as a distributed system with multiple system images.</a:t>
            </a:r>
            <a:r>
              <a:rPr lang="en-IN" sz="1800" b="1" dirty="0" smtClean="0">
                <a:latin typeface="Times New Roman" panose="02020603050405020304" pitchFamily="18" charset="0"/>
                <a:cs typeface="Times New Roman" panose="02020603050405020304" pitchFamily="18" charset="0"/>
              </a:rPr>
              <a:t/>
            </a:r>
            <a:br>
              <a:rPr lang="en-IN" sz="1800" b="1" dirty="0" smtClean="0">
                <a:latin typeface="Times New Roman" panose="02020603050405020304" pitchFamily="18" charset="0"/>
                <a:cs typeface="Times New Roman" panose="02020603050405020304" pitchFamily="18" charset="0"/>
              </a:rPr>
            </a:br>
            <a:r>
              <a:rPr lang="en-IN" sz="1800" b="1" dirty="0" smtClean="0">
                <a:latin typeface="Times New Roman" panose="02020603050405020304" pitchFamily="18" charset="0"/>
                <a:cs typeface="Times New Roman" panose="02020603050405020304" pitchFamily="18" charset="0"/>
              </a:rPr>
              <a:t>7.3 Hardware </a:t>
            </a:r>
            <a:r>
              <a:rPr lang="en-IN" sz="1800" b="1" dirty="0" smtClean="0">
                <a:latin typeface="Times New Roman" panose="02020603050405020304" pitchFamily="18" charset="0"/>
                <a:cs typeface="Times New Roman" panose="02020603050405020304" pitchFamily="18" charset="0"/>
              </a:rPr>
              <a:t>Layer</a:t>
            </a:r>
            <a:br>
              <a:rPr lang="en-IN" sz="1800" b="1" dirty="0" smtClean="0">
                <a:latin typeface="Times New Roman" panose="02020603050405020304" pitchFamily="18" charset="0"/>
                <a:cs typeface="Times New Roman" panose="02020603050405020304" pitchFamily="18" charset="0"/>
              </a:rPr>
            </a:br>
            <a:r>
              <a:rPr lang="en-IN" sz="1800" dirty="0" smtClean="0">
                <a:latin typeface="Times New Roman" panose="02020603050405020304" pitchFamily="18" charset="0"/>
                <a:cs typeface="Times New Roman" panose="02020603050405020304" pitchFamily="18" charset="0"/>
              </a:rPr>
              <a:t>• Systems like Digital's Memory Channel and hardware DSM offer SSI at hardware level and allow the user to view the cluster as a shared memory system.</a:t>
            </a:r>
            <a:br>
              <a:rPr lang="en-IN" sz="1800" dirty="0" smtClean="0">
                <a:latin typeface="Times New Roman" panose="02020603050405020304" pitchFamily="18" charset="0"/>
                <a:cs typeface="Times New Roman" panose="02020603050405020304" pitchFamily="18" charset="0"/>
              </a:rPr>
            </a:br>
            <a:r>
              <a:rPr lang="en-IN" sz="1800" dirty="0" smtClean="0">
                <a:latin typeface="Times New Roman" panose="02020603050405020304" pitchFamily="18" charset="0"/>
                <a:cs typeface="Times New Roman" panose="02020603050405020304" pitchFamily="18" charset="0"/>
              </a:rPr>
              <a:t>• Operating System Kernel (</a:t>
            </a:r>
            <a:r>
              <a:rPr lang="en-IN" sz="1800" dirty="0" err="1" smtClean="0">
                <a:latin typeface="Times New Roman" panose="02020603050405020304" pitchFamily="18" charset="0"/>
                <a:cs typeface="Times New Roman" panose="02020603050405020304" pitchFamily="18" charset="0"/>
              </a:rPr>
              <a:t>Underware</a:t>
            </a:r>
            <a:r>
              <a:rPr lang="en-IN" sz="1800" dirty="0" smtClean="0">
                <a:latin typeface="Times New Roman" panose="02020603050405020304" pitchFamily="18" charset="0"/>
                <a:cs typeface="Times New Roman" panose="02020603050405020304" pitchFamily="18" charset="0"/>
              </a:rPr>
              <a:t>) or Gluing Layer supports efficient execution of parallel applications in an environment shared with sequential applications.</a:t>
            </a:r>
            <a:br>
              <a:rPr lang="en-IN" sz="1800" dirty="0" smtClean="0">
                <a:latin typeface="Times New Roman" panose="02020603050405020304" pitchFamily="18" charset="0"/>
                <a:cs typeface="Times New Roman" panose="02020603050405020304" pitchFamily="18" charset="0"/>
              </a:rPr>
            </a:br>
            <a:r>
              <a:rPr lang="en-IN" sz="1800" dirty="0" smtClean="0">
                <a:latin typeface="Times New Roman" panose="02020603050405020304" pitchFamily="18" charset="0"/>
                <a:cs typeface="Times New Roman" panose="02020603050405020304" pitchFamily="18" charset="0"/>
              </a:rPr>
              <a:t>• Full cluster-wide SSI allows all physical resources and kernel resources to be visible and accessible from all nodes within the system.</a:t>
            </a:r>
            <a:br>
              <a:rPr lang="en-IN" sz="1800" dirty="0" smtClean="0">
                <a:latin typeface="Times New Roman" panose="02020603050405020304" pitchFamily="18" charset="0"/>
                <a:cs typeface="Times New Roman" panose="02020603050405020304" pitchFamily="18" charset="0"/>
              </a:rPr>
            </a:br>
            <a:r>
              <a:rPr lang="en-IN" sz="1800" dirty="0" smtClean="0">
                <a:latin typeface="Times New Roman" panose="02020603050405020304" pitchFamily="18" charset="0"/>
                <a:cs typeface="Times New Roman" panose="02020603050405020304" pitchFamily="18" charset="0"/>
              </a:rPr>
              <a:t>• Most operating systems that support SSI are built as a layer on top of existing operating systems and perform global resource allocation.</a:t>
            </a:r>
            <a:br>
              <a:rPr lang="en-IN" sz="1800" dirty="0" smtClean="0">
                <a:latin typeface="Times New Roman" panose="02020603050405020304" pitchFamily="18" charset="0"/>
                <a:cs typeface="Times New Roman" panose="02020603050405020304" pitchFamily="18" charset="0"/>
              </a:rPr>
            </a:b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772992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61818"/>
            <a:ext cx="10515600" cy="5715145"/>
          </a:xfrm>
        </p:spPr>
        <p:txBody>
          <a:bodyPr>
            <a:normAutofit/>
          </a:bodyPr>
          <a:lstStyle/>
          <a:p>
            <a:pPr marL="0" indent="0">
              <a:lnSpc>
                <a:spcPct val="150000"/>
              </a:lnSpc>
              <a:buNone/>
            </a:pPr>
            <a:r>
              <a:rPr lang="en-IN" sz="1800" b="1" dirty="0" smtClean="0">
                <a:latin typeface="Times New Roman" panose="02020603050405020304" pitchFamily="18" charset="0"/>
                <a:cs typeface="Times New Roman" panose="02020603050405020304" pitchFamily="18" charset="0"/>
              </a:rPr>
              <a:t>7.4 Single </a:t>
            </a:r>
            <a:r>
              <a:rPr lang="en-IN" sz="1800" b="1" dirty="0" smtClean="0">
                <a:latin typeface="Times New Roman" panose="02020603050405020304" pitchFamily="18" charset="0"/>
                <a:cs typeface="Times New Roman" panose="02020603050405020304" pitchFamily="18" charset="0"/>
              </a:rPr>
              <a:t>System Image (SSI) Layer in Cluster Management</a:t>
            </a:r>
            <a:br>
              <a:rPr lang="en-IN" sz="1800" b="1" dirty="0" smtClean="0">
                <a:latin typeface="Times New Roman" panose="02020603050405020304" pitchFamily="18" charset="0"/>
                <a:cs typeface="Times New Roman" panose="02020603050405020304" pitchFamily="18" charset="0"/>
              </a:rPr>
            </a:br>
            <a:r>
              <a:rPr lang="en-IN" sz="1800" b="1" dirty="0" smtClean="0">
                <a:latin typeface="Times New Roman" panose="02020603050405020304" pitchFamily="18" charset="0"/>
                <a:cs typeface="Times New Roman" panose="02020603050405020304" pitchFamily="18" charset="0"/>
              </a:rPr>
              <a:t>Applications </a:t>
            </a:r>
            <a:r>
              <a:rPr lang="en-IN" sz="1800" b="1" dirty="0" smtClean="0">
                <a:latin typeface="Times New Roman" panose="02020603050405020304" pitchFamily="18" charset="0"/>
                <a:cs typeface="Times New Roman" panose="02020603050405020304" pitchFamily="18" charset="0"/>
              </a:rPr>
              <a:t>and Subsystems Layer (Middleware)</a:t>
            </a:r>
            <a:r>
              <a:rPr lang="en-IN" sz="1800" dirty="0" smtClean="0">
                <a:latin typeface="Times New Roman" panose="02020603050405020304" pitchFamily="18" charset="0"/>
                <a:cs typeface="Times New Roman" panose="02020603050405020304" pitchFamily="18" charset="0"/>
              </a:rPr>
              <a:t/>
            </a:r>
            <a:br>
              <a:rPr lang="en-IN" sz="1800" dirty="0" smtClean="0">
                <a:latin typeface="Times New Roman" panose="02020603050405020304" pitchFamily="18" charset="0"/>
                <a:cs typeface="Times New Roman" panose="02020603050405020304" pitchFamily="18" charset="0"/>
              </a:rPr>
            </a:br>
            <a:r>
              <a:rPr lang="en-IN" sz="1800" dirty="0" smtClean="0">
                <a:latin typeface="Times New Roman" panose="02020603050405020304" pitchFamily="18" charset="0"/>
                <a:cs typeface="Times New Roman" panose="02020603050405020304" pitchFamily="18" charset="0"/>
              </a:rPr>
              <a:t>• SSI can be supported by applications and subsystems, presenting multiple components of an application as a single application.</a:t>
            </a:r>
            <a:br>
              <a:rPr lang="en-IN" sz="1800" dirty="0" smtClean="0">
                <a:latin typeface="Times New Roman" panose="02020603050405020304" pitchFamily="18" charset="0"/>
                <a:cs typeface="Times New Roman" panose="02020603050405020304" pitchFamily="18" charset="0"/>
              </a:rPr>
            </a:br>
            <a:r>
              <a:rPr lang="en-IN" sz="1800" dirty="0" smtClean="0">
                <a:latin typeface="Times New Roman" panose="02020603050405020304" pitchFamily="18" charset="0"/>
                <a:cs typeface="Times New Roman" panose="02020603050405020304" pitchFamily="18" charset="0"/>
              </a:rPr>
              <a:t>• Application level SSI is crucial as it is what the end user sees.</a:t>
            </a:r>
            <a:br>
              <a:rPr lang="en-IN" sz="1800" dirty="0" smtClean="0">
                <a:latin typeface="Times New Roman" panose="02020603050405020304" pitchFamily="18" charset="0"/>
                <a:cs typeface="Times New Roman" panose="02020603050405020304" pitchFamily="18" charset="0"/>
              </a:rPr>
            </a:br>
            <a:r>
              <a:rPr lang="en-IN" sz="1800" dirty="0" smtClean="0">
                <a:latin typeface="Times New Roman" panose="02020603050405020304" pitchFamily="18" charset="0"/>
                <a:cs typeface="Times New Roman" panose="02020603050405020304" pitchFamily="18" charset="0"/>
              </a:rPr>
              <a:t>• Cluster administration tools offer a single point of management and control SSI services.</a:t>
            </a:r>
            <a:br>
              <a:rPr lang="en-IN" sz="1800" dirty="0" smtClean="0">
                <a:latin typeface="Times New Roman" panose="02020603050405020304" pitchFamily="18" charset="0"/>
                <a:cs typeface="Times New Roman" panose="02020603050405020304" pitchFamily="18" charset="0"/>
              </a:rPr>
            </a:br>
            <a:r>
              <a:rPr lang="en-IN" sz="1800" dirty="0" smtClean="0">
                <a:latin typeface="Times New Roman" panose="02020603050405020304" pitchFamily="18" charset="0"/>
                <a:cs typeface="Times New Roman" panose="02020603050405020304" pitchFamily="18" charset="0"/>
              </a:rPr>
              <a:t>• Subsystems provide software for creating an efficient cluster system.</a:t>
            </a:r>
            <a:br>
              <a:rPr lang="en-IN" sz="1800" dirty="0" smtClean="0">
                <a:latin typeface="Times New Roman" panose="02020603050405020304" pitchFamily="18" charset="0"/>
                <a:cs typeface="Times New Roman" panose="02020603050405020304" pitchFamily="18" charset="0"/>
              </a:rPr>
            </a:br>
            <a:r>
              <a:rPr lang="en-IN" sz="1800" dirty="0" smtClean="0">
                <a:latin typeface="Times New Roman" panose="02020603050405020304" pitchFamily="18" charset="0"/>
                <a:cs typeface="Times New Roman" panose="02020603050405020304" pitchFamily="18" charset="0"/>
              </a:rPr>
              <a:t>• Run time systems, like cluster file systems, make disks attached to cluster nodes appear as a single large storage system.</a:t>
            </a:r>
            <a:br>
              <a:rPr lang="en-IN" sz="1800" dirty="0" smtClean="0">
                <a:latin typeface="Times New Roman" panose="02020603050405020304" pitchFamily="18" charset="0"/>
                <a:cs typeface="Times New Roman" panose="02020603050405020304" pitchFamily="18" charset="0"/>
              </a:rPr>
            </a:br>
            <a:r>
              <a:rPr lang="en-IN" sz="1800" dirty="0" smtClean="0">
                <a:latin typeface="Times New Roman" panose="02020603050405020304" pitchFamily="18" charset="0"/>
                <a:cs typeface="Times New Roman" panose="02020603050405020304" pitchFamily="18" charset="0"/>
              </a:rPr>
              <a:t>• Global job scheduling systems manage resources and enable the scheduling of system activities and execution of applications.</a:t>
            </a:r>
            <a:br>
              <a:rPr lang="en-IN" sz="1800" dirty="0" smtClean="0">
                <a:latin typeface="Times New Roman" panose="02020603050405020304" pitchFamily="18" charset="0"/>
                <a:cs typeface="Times New Roman" panose="02020603050405020304" pitchFamily="18" charset="0"/>
              </a:rPr>
            </a:br>
            <a:r>
              <a:rPr lang="en-IN" sz="1800" dirty="0" smtClean="0">
                <a:latin typeface="Times New Roman" panose="02020603050405020304" pitchFamily="18" charset="0"/>
                <a:cs typeface="Times New Roman" panose="02020603050405020304" pitchFamily="18" charset="0"/>
              </a:rPr>
              <a:t/>
            </a:r>
            <a:br>
              <a:rPr lang="en-IN" sz="1800" dirty="0" smtClean="0">
                <a:latin typeface="Times New Roman" panose="02020603050405020304" pitchFamily="18" charset="0"/>
                <a:cs typeface="Times New Roman" panose="02020603050405020304" pitchFamily="18" charset="0"/>
              </a:rPr>
            </a:b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7541296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56673" y="895928"/>
            <a:ext cx="10515600" cy="2595418"/>
          </a:xfrm>
        </p:spPr>
        <p:txBody>
          <a:bodyPr>
            <a:normAutofit/>
          </a:bodyPr>
          <a:lstStyle/>
          <a:p>
            <a:pPr marL="0" indent="0">
              <a:lnSpc>
                <a:spcPct val="150000"/>
              </a:lnSpc>
              <a:buNone/>
            </a:pPr>
            <a:r>
              <a:rPr lang="en-IN" sz="1800" b="1" dirty="0" smtClean="0">
                <a:latin typeface="Times New Roman" panose="02020603050405020304" pitchFamily="18" charset="0"/>
                <a:cs typeface="Times New Roman" panose="02020603050405020304" pitchFamily="18" charset="0"/>
              </a:rPr>
              <a:t>7.5 Single </a:t>
            </a:r>
            <a:r>
              <a:rPr lang="en-IN" sz="1800" b="1" dirty="0" smtClean="0">
                <a:latin typeface="Times New Roman" panose="02020603050405020304" pitchFamily="18" charset="0"/>
                <a:cs typeface="Times New Roman" panose="02020603050405020304" pitchFamily="18" charset="0"/>
              </a:rPr>
              <a:t>System Image Boundaries</a:t>
            </a:r>
            <a:r>
              <a:rPr lang="en-IN" sz="1800" dirty="0" smtClean="0">
                <a:latin typeface="Times New Roman" panose="02020603050405020304" pitchFamily="18" charset="0"/>
                <a:cs typeface="Times New Roman" panose="02020603050405020304" pitchFamily="18" charset="0"/>
              </a:rPr>
              <a:t/>
            </a:r>
            <a:br>
              <a:rPr lang="en-IN" sz="1800" dirty="0" smtClean="0">
                <a:latin typeface="Times New Roman" panose="02020603050405020304" pitchFamily="18" charset="0"/>
                <a:cs typeface="Times New Roman" panose="02020603050405020304" pitchFamily="18" charset="0"/>
              </a:rPr>
            </a:br>
            <a:r>
              <a:rPr lang="en-IN" sz="1800" dirty="0" smtClean="0">
                <a:latin typeface="Times New Roman" panose="02020603050405020304" pitchFamily="18" charset="0"/>
                <a:cs typeface="Times New Roman" panose="02020603050405020304" pitchFamily="18" charset="0"/>
              </a:rPr>
              <a:t>• Every SSI has a boundary.</a:t>
            </a:r>
            <a:br>
              <a:rPr lang="en-IN" sz="1800" dirty="0" smtClean="0">
                <a:latin typeface="Times New Roman" panose="02020603050405020304" pitchFamily="18" charset="0"/>
                <a:cs typeface="Times New Roman" panose="02020603050405020304" pitchFamily="18" charset="0"/>
              </a:rPr>
            </a:br>
            <a:r>
              <a:rPr lang="en-IN" sz="1800" dirty="0" smtClean="0">
                <a:latin typeface="Times New Roman" panose="02020603050405020304" pitchFamily="18" charset="0"/>
                <a:cs typeface="Times New Roman" panose="02020603050405020304" pitchFamily="18" charset="0"/>
              </a:rPr>
              <a:t>• SSI support can exist at different levels within a system.</a:t>
            </a:r>
            <a:br>
              <a:rPr lang="en-IN" sz="1800" dirty="0" smtClean="0">
                <a:latin typeface="Times New Roman" panose="02020603050405020304" pitchFamily="18" charset="0"/>
                <a:cs typeface="Times New Roman" panose="02020603050405020304" pitchFamily="18" charset="0"/>
              </a:rPr>
            </a:br>
            <a:r>
              <a:rPr lang="en-IN" sz="1800" dirty="0" smtClean="0">
                <a:latin typeface="Times New Roman" panose="02020603050405020304" pitchFamily="18" charset="0"/>
                <a:cs typeface="Times New Roman" panose="02020603050405020304" pitchFamily="18" charset="0"/>
              </a:rPr>
              <a:t>• A subsystem can make a collection of interconnected machines appear as one big machine.</a:t>
            </a:r>
            <a:br>
              <a:rPr lang="en-IN" sz="1800" dirty="0" smtClean="0">
                <a:latin typeface="Times New Roman" panose="02020603050405020304" pitchFamily="18" charset="0"/>
                <a:cs typeface="Times New Roman" panose="02020603050405020304" pitchFamily="18" charset="0"/>
              </a:rPr>
            </a:br>
            <a:r>
              <a:rPr lang="en-IN" sz="1800" dirty="0" smtClean="0">
                <a:latin typeface="Times New Roman" panose="02020603050405020304" pitchFamily="18" charset="0"/>
                <a:cs typeface="Times New Roman" panose="02020603050405020304" pitchFamily="18" charset="0"/>
              </a:rPr>
              <a:t>• Another subsystem/application can make the same set of machines appear as a large database/storage system.</a:t>
            </a:r>
          </a:p>
          <a:p>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037197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969818"/>
            <a:ext cx="10515600" cy="5207145"/>
          </a:xfrm>
        </p:spPr>
        <p:txBody>
          <a:bodyPr>
            <a:normAutofit/>
          </a:bodyPr>
          <a:lstStyle/>
          <a:p>
            <a:pPr marL="0" indent="0">
              <a:lnSpc>
                <a:spcPct val="150000"/>
              </a:lnSpc>
              <a:buNone/>
            </a:pPr>
            <a:r>
              <a:rPr lang="en-IN" sz="1800" b="1" dirty="0" smtClean="0">
                <a:latin typeface="Times New Roman" panose="02020603050405020304" pitchFamily="18" charset="0"/>
                <a:cs typeface="Times New Roman" panose="02020603050405020304" pitchFamily="18" charset="0"/>
              </a:rPr>
              <a:t>7.6 Benefits </a:t>
            </a:r>
            <a:r>
              <a:rPr lang="en-IN" sz="1800" b="1" dirty="0" smtClean="0">
                <a:latin typeface="Times New Roman" panose="02020603050405020304" pitchFamily="18" charset="0"/>
                <a:cs typeface="Times New Roman" panose="02020603050405020304" pitchFamily="18" charset="0"/>
              </a:rPr>
              <a:t>of SSI</a:t>
            </a:r>
            <a:r>
              <a:rPr lang="en-IN" sz="1800" dirty="0" smtClean="0">
                <a:latin typeface="Times New Roman" panose="02020603050405020304" pitchFamily="18" charset="0"/>
                <a:cs typeface="Times New Roman" panose="02020603050405020304" pitchFamily="18" charset="0"/>
              </a:rPr>
              <a:t/>
            </a:r>
            <a:br>
              <a:rPr lang="en-IN" sz="1800" dirty="0" smtClean="0">
                <a:latin typeface="Times New Roman" panose="02020603050405020304" pitchFamily="18" charset="0"/>
                <a:cs typeface="Times New Roman" panose="02020603050405020304" pitchFamily="18" charset="0"/>
              </a:rPr>
            </a:br>
            <a:r>
              <a:rPr lang="en-IN" sz="1800" dirty="0" smtClean="0">
                <a:latin typeface="Times New Roman" panose="02020603050405020304" pitchFamily="18" charset="0"/>
                <a:cs typeface="Times New Roman" panose="02020603050405020304" pitchFamily="18" charset="0"/>
              </a:rPr>
              <a:t>• Provides a simple view of all system resources and activities.</a:t>
            </a:r>
            <a:br>
              <a:rPr lang="en-IN" sz="1800" dirty="0" smtClean="0">
                <a:latin typeface="Times New Roman" panose="02020603050405020304" pitchFamily="18" charset="0"/>
                <a:cs typeface="Times New Roman" panose="02020603050405020304" pitchFamily="18" charset="0"/>
              </a:rPr>
            </a:br>
            <a:r>
              <a:rPr lang="en-IN" sz="1800" dirty="0" smtClean="0">
                <a:latin typeface="Times New Roman" panose="02020603050405020304" pitchFamily="18" charset="0"/>
                <a:cs typeface="Times New Roman" panose="02020603050405020304" pitchFamily="18" charset="0"/>
              </a:rPr>
              <a:t>• Frees the end user from knowing where an application will run.</a:t>
            </a:r>
            <a:br>
              <a:rPr lang="en-IN" sz="1800" dirty="0" smtClean="0">
                <a:latin typeface="Times New Roman" panose="02020603050405020304" pitchFamily="18" charset="0"/>
                <a:cs typeface="Times New Roman" panose="02020603050405020304" pitchFamily="18" charset="0"/>
              </a:rPr>
            </a:br>
            <a:r>
              <a:rPr lang="en-IN" sz="1800" dirty="0" smtClean="0">
                <a:latin typeface="Times New Roman" panose="02020603050405020304" pitchFamily="18" charset="0"/>
                <a:cs typeface="Times New Roman" panose="02020603050405020304" pitchFamily="18" charset="0"/>
              </a:rPr>
              <a:t>• Allows the administrator to manage the entire cluster as a single entity.</a:t>
            </a:r>
            <a:br>
              <a:rPr lang="en-IN" sz="1800" dirty="0" smtClean="0">
                <a:latin typeface="Times New Roman" panose="02020603050405020304" pitchFamily="18" charset="0"/>
                <a:cs typeface="Times New Roman" panose="02020603050405020304" pitchFamily="18" charset="0"/>
              </a:rPr>
            </a:br>
            <a:r>
              <a:rPr lang="en-IN" sz="1800" dirty="0" smtClean="0">
                <a:latin typeface="Times New Roman" panose="02020603050405020304" pitchFamily="18" charset="0"/>
                <a:cs typeface="Times New Roman" panose="02020603050405020304" pitchFamily="18" charset="0"/>
              </a:rPr>
              <a:t>• Reduces the risk of operator errors.</a:t>
            </a:r>
            <a:br>
              <a:rPr lang="en-IN" sz="1800" dirty="0" smtClean="0">
                <a:latin typeface="Times New Roman" panose="02020603050405020304" pitchFamily="18" charset="0"/>
                <a:cs typeface="Times New Roman" panose="02020603050405020304" pitchFamily="18" charset="0"/>
              </a:rPr>
            </a:br>
            <a:r>
              <a:rPr lang="en-IN" sz="1800" dirty="0" smtClean="0">
                <a:latin typeface="Times New Roman" panose="02020603050405020304" pitchFamily="18" charset="0"/>
                <a:cs typeface="Times New Roman" panose="02020603050405020304" pitchFamily="18" charset="0"/>
              </a:rPr>
              <a:t>• Centralizes/decentralizes system management and control.</a:t>
            </a:r>
            <a:br>
              <a:rPr lang="en-IN" sz="1800" dirty="0" smtClean="0">
                <a:latin typeface="Times New Roman" panose="02020603050405020304" pitchFamily="18" charset="0"/>
                <a:cs typeface="Times New Roman" panose="02020603050405020304" pitchFamily="18" charset="0"/>
              </a:rPr>
            </a:br>
            <a:r>
              <a:rPr lang="en-IN" sz="1800" dirty="0" smtClean="0">
                <a:latin typeface="Times New Roman" panose="02020603050405020304" pitchFamily="18" charset="0"/>
                <a:cs typeface="Times New Roman" panose="02020603050405020304" pitchFamily="18" charset="0"/>
              </a:rPr>
              <a:t>• Presents multiple, cooperating components of an application as a single application</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522095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87927"/>
            <a:ext cx="10515600" cy="5789036"/>
          </a:xfrm>
        </p:spPr>
        <p:txBody>
          <a:bodyPr>
            <a:normAutofit/>
          </a:bodyPr>
          <a:lstStyle/>
          <a:p>
            <a:pPr marL="0" indent="0">
              <a:lnSpc>
                <a:spcPct val="150000"/>
              </a:lnSpc>
              <a:buNone/>
            </a:pPr>
            <a:r>
              <a:rPr lang="en-IN" sz="1800" b="1" dirty="0" smtClean="0">
                <a:latin typeface="Times New Roman" panose="02020603050405020304" pitchFamily="18" charset="0"/>
                <a:cs typeface="Times New Roman" panose="02020603050405020304" pitchFamily="18" charset="0"/>
              </a:rPr>
              <a:t>7.7 Middleware </a:t>
            </a:r>
            <a:r>
              <a:rPr lang="en-IN" sz="1800" b="1" dirty="0">
                <a:latin typeface="Times New Roman" panose="02020603050405020304" pitchFamily="18" charset="0"/>
                <a:cs typeface="Times New Roman" panose="02020603050405020304" pitchFamily="18" charset="0"/>
              </a:rPr>
              <a:t>Design Goals for Cluster-Based Systems</a:t>
            </a:r>
            <a:r>
              <a:rPr lang="en-IN" sz="1800" dirty="0">
                <a:latin typeface="Times New Roman" panose="02020603050405020304" pitchFamily="18" charset="0"/>
                <a:cs typeface="Times New Roman" panose="02020603050405020304" pitchFamily="18" charset="0"/>
              </a:rPr>
              <a:t/>
            </a:r>
            <a:br>
              <a:rPr lang="en-IN" sz="1800" dirty="0">
                <a:latin typeface="Times New Roman" panose="02020603050405020304" pitchFamily="18" charset="0"/>
                <a:cs typeface="Times New Roman" panose="02020603050405020304" pitchFamily="18" charset="0"/>
              </a:rPr>
            </a:br>
            <a:r>
              <a:rPr lang="en-IN" sz="1800" b="1" dirty="0">
                <a:latin typeface="Times New Roman" panose="02020603050405020304" pitchFamily="18" charset="0"/>
                <a:cs typeface="Times New Roman" panose="02020603050405020304" pitchFamily="18" charset="0"/>
              </a:rPr>
              <a:t/>
            </a:r>
            <a:br>
              <a:rPr lang="en-IN" sz="1800" b="1" dirty="0">
                <a:latin typeface="Times New Roman" panose="02020603050405020304" pitchFamily="18" charset="0"/>
                <a:cs typeface="Times New Roman" panose="02020603050405020304" pitchFamily="18" charset="0"/>
              </a:rPr>
            </a:br>
            <a:r>
              <a:rPr lang="en-IN" sz="1800" b="1" dirty="0" smtClean="0">
                <a:latin typeface="Times New Roman" panose="02020603050405020304" pitchFamily="18" charset="0"/>
                <a:cs typeface="Times New Roman" panose="02020603050405020304" pitchFamily="18" charset="0"/>
              </a:rPr>
              <a:t>7.7.1 Complete </a:t>
            </a:r>
            <a:r>
              <a:rPr lang="en-IN" sz="1800" b="1" dirty="0">
                <a:latin typeface="Times New Roman" panose="02020603050405020304" pitchFamily="18" charset="0"/>
                <a:cs typeface="Times New Roman" panose="02020603050405020304" pitchFamily="18" charset="0"/>
              </a:rPr>
              <a:t>Transparency</a:t>
            </a:r>
            <a:br>
              <a:rPr lang="en-IN" sz="1800" b="1" dirty="0">
                <a:latin typeface="Times New Roman" panose="02020603050405020304" pitchFamily="18" charset="0"/>
                <a:cs typeface="Times New Roman" panose="02020603050405020304" pitchFamily="18" charset="0"/>
              </a:rPr>
            </a:br>
            <a:r>
              <a:rPr lang="en-IN" sz="1800" dirty="0">
                <a:latin typeface="Times New Roman" panose="02020603050405020304" pitchFamily="18" charset="0"/>
                <a:cs typeface="Times New Roman" panose="02020603050405020304" pitchFamily="18" charset="0"/>
              </a:rPr>
              <a:t>• The SSI layer should allow users to use a cluster easily and effectively without knowledge of the underlying system architecture.</a:t>
            </a:r>
            <a:br>
              <a:rPr lang="en-IN" sz="1800" dirty="0">
                <a:latin typeface="Times New Roman" panose="02020603050405020304" pitchFamily="18" charset="0"/>
                <a:cs typeface="Times New Roman" panose="02020603050405020304" pitchFamily="18" charset="0"/>
              </a:rPr>
            </a:br>
            <a:r>
              <a:rPr lang="en-IN" sz="1800" dirty="0">
                <a:latin typeface="Times New Roman" panose="02020603050405020304" pitchFamily="18" charset="0"/>
                <a:cs typeface="Times New Roman" panose="02020603050405020304" pitchFamily="18" charset="0"/>
              </a:rPr>
              <a:t>• The operating environment should appear familiar and convenient to use, providing a view of a globalized file system, processes, and network.</a:t>
            </a:r>
            <a:br>
              <a:rPr lang="en-IN" sz="1800" dirty="0">
                <a:latin typeface="Times New Roman" panose="02020603050405020304" pitchFamily="18" charset="0"/>
                <a:cs typeface="Times New Roman" panose="02020603050405020304" pitchFamily="18" charset="0"/>
              </a:rPr>
            </a:br>
            <a:r>
              <a:rPr lang="en-IN" sz="1800" dirty="0">
                <a:latin typeface="Times New Roman" panose="02020603050405020304" pitchFamily="18" charset="0"/>
                <a:cs typeface="Times New Roman" panose="02020603050405020304" pitchFamily="18" charset="0"/>
              </a:rPr>
              <a:t>• Resource management and control activities such as resource allocation, de-allocation, and replication are invisible to user processes.</a:t>
            </a:r>
            <a:br>
              <a:rPr lang="en-IN" sz="1800" dirty="0">
                <a:latin typeface="Times New Roman" panose="02020603050405020304" pitchFamily="18" charset="0"/>
                <a:cs typeface="Times New Roman" panose="02020603050405020304" pitchFamily="18" charset="0"/>
              </a:rPr>
            </a:br>
            <a:r>
              <a:rPr lang="en-IN" sz="1800" dirty="0">
                <a:latin typeface="Times New Roman" panose="02020603050405020304" pitchFamily="18" charset="0"/>
                <a:cs typeface="Times New Roman" panose="02020603050405020304" pitchFamily="18" charset="0"/>
              </a:rPr>
              <a:t/>
            </a:r>
            <a:br>
              <a:rPr lang="en-IN" sz="1800" dirty="0">
                <a:latin typeface="Times New Roman" panose="02020603050405020304" pitchFamily="18" charset="0"/>
                <a:cs typeface="Times New Roman" panose="02020603050405020304" pitchFamily="18" charset="0"/>
              </a:rPr>
            </a:b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48366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006764"/>
            <a:ext cx="10515600" cy="5170199"/>
          </a:xfrm>
        </p:spPr>
        <p:txBody>
          <a:bodyPr>
            <a:normAutofit fontScale="92500" lnSpcReduction="10000"/>
          </a:bodyPr>
          <a:lstStyle/>
          <a:p>
            <a:pPr marL="0" indent="0">
              <a:lnSpc>
                <a:spcPct val="150000"/>
              </a:lnSpc>
              <a:buNone/>
            </a:pPr>
            <a:r>
              <a:rPr lang="en-IN" sz="1800" b="1" dirty="0" smtClean="0">
                <a:latin typeface="Times New Roman" panose="02020603050405020304" pitchFamily="18" charset="0"/>
                <a:cs typeface="Times New Roman" panose="02020603050405020304" pitchFamily="18" charset="0"/>
              </a:rPr>
              <a:t>7.7.2 Scalable </a:t>
            </a:r>
            <a:r>
              <a:rPr lang="en-IN" sz="1800" b="1" dirty="0" smtClean="0">
                <a:latin typeface="Times New Roman" panose="02020603050405020304" pitchFamily="18" charset="0"/>
                <a:cs typeface="Times New Roman" panose="02020603050405020304" pitchFamily="18" charset="0"/>
              </a:rPr>
              <a:t>Performance</a:t>
            </a:r>
            <a:br>
              <a:rPr lang="en-IN" sz="1800" b="1" dirty="0" smtClean="0">
                <a:latin typeface="Times New Roman" panose="02020603050405020304" pitchFamily="18" charset="0"/>
                <a:cs typeface="Times New Roman" panose="02020603050405020304" pitchFamily="18" charset="0"/>
              </a:rPr>
            </a:br>
            <a:r>
              <a:rPr lang="en-IN" sz="1800" dirty="0" smtClean="0">
                <a:latin typeface="Times New Roman" panose="02020603050405020304" pitchFamily="18" charset="0"/>
                <a:cs typeface="Times New Roman" panose="02020603050405020304" pitchFamily="18" charset="0"/>
              </a:rPr>
              <a:t>• Clusters should be scalable without the need for new protocols and APIs.</a:t>
            </a:r>
            <a:br>
              <a:rPr lang="en-IN" sz="1800" dirty="0" smtClean="0">
                <a:latin typeface="Times New Roman" panose="02020603050405020304" pitchFamily="18" charset="0"/>
                <a:cs typeface="Times New Roman" panose="02020603050405020304" pitchFamily="18" charset="0"/>
              </a:rPr>
            </a:br>
            <a:r>
              <a:rPr lang="en-IN" sz="1800" dirty="0" smtClean="0">
                <a:latin typeface="Times New Roman" panose="02020603050405020304" pitchFamily="18" charset="0"/>
                <a:cs typeface="Times New Roman" panose="02020603050405020304" pitchFamily="18" charset="0"/>
              </a:rPr>
              <a:t>• The SSI service should support load balancing and parallelism by distributing workload evenly among nodes.</a:t>
            </a:r>
            <a:br>
              <a:rPr lang="en-IN" sz="1800" dirty="0" smtClean="0">
                <a:latin typeface="Times New Roman" panose="02020603050405020304" pitchFamily="18" charset="0"/>
                <a:cs typeface="Times New Roman" panose="02020603050405020304" pitchFamily="18" charset="0"/>
              </a:rPr>
            </a:br>
            <a:r>
              <a:rPr lang="en-IN" sz="1800" dirty="0" smtClean="0">
                <a:latin typeface="Times New Roman" panose="02020603050405020304" pitchFamily="18" charset="0"/>
                <a:cs typeface="Times New Roman" panose="02020603050405020304" pitchFamily="18" charset="0"/>
              </a:rPr>
              <a:t>• The time required to execute the same operation on a cluster should not be larger than on a single workstation.</a:t>
            </a:r>
          </a:p>
          <a:p>
            <a:pPr marL="0" indent="0">
              <a:lnSpc>
                <a:spcPct val="150000"/>
              </a:lnSpc>
              <a:buNone/>
            </a:pPr>
            <a:r>
              <a:rPr lang="en-IN" sz="1800" b="1" dirty="0" smtClean="0">
                <a:latin typeface="Times New Roman" panose="02020603050405020304" pitchFamily="18" charset="0"/>
                <a:cs typeface="Times New Roman" panose="02020603050405020304" pitchFamily="18" charset="0"/>
              </a:rPr>
              <a:t>7.7.3 Enhanced </a:t>
            </a:r>
            <a:r>
              <a:rPr lang="en-IN" sz="1800" b="1" dirty="0" smtClean="0">
                <a:latin typeface="Times New Roman" panose="02020603050405020304" pitchFamily="18" charset="0"/>
                <a:cs typeface="Times New Roman" panose="02020603050405020304" pitchFamily="18" charset="0"/>
              </a:rPr>
              <a:t>Availability</a:t>
            </a:r>
            <a:br>
              <a:rPr lang="en-IN" sz="1800" b="1" dirty="0" smtClean="0">
                <a:latin typeface="Times New Roman" panose="02020603050405020304" pitchFamily="18" charset="0"/>
                <a:cs typeface="Times New Roman" panose="02020603050405020304" pitchFamily="18" charset="0"/>
              </a:rPr>
            </a:br>
            <a:r>
              <a:rPr lang="en-IN" sz="1800" dirty="0" smtClean="0">
                <a:latin typeface="Times New Roman" panose="02020603050405020304" pitchFamily="18" charset="0"/>
                <a:cs typeface="Times New Roman" panose="02020603050405020304" pitchFamily="18" charset="0"/>
              </a:rPr>
              <a:t>• Middleware services should be highly available at all times.</a:t>
            </a:r>
            <a:br>
              <a:rPr lang="en-IN" sz="1800" dirty="0" smtClean="0">
                <a:latin typeface="Times New Roman" panose="02020603050405020304" pitchFamily="18" charset="0"/>
                <a:cs typeface="Times New Roman" panose="02020603050405020304" pitchFamily="18" charset="0"/>
              </a:rPr>
            </a:br>
            <a:r>
              <a:rPr lang="en-IN" sz="1800" dirty="0" smtClean="0">
                <a:latin typeface="Times New Roman" panose="02020603050405020304" pitchFamily="18" charset="0"/>
                <a:cs typeface="Times New Roman" panose="02020603050405020304" pitchFamily="18" charset="0"/>
              </a:rPr>
              <a:t>• A point of failure should be recoverable without affecting a user's application.</a:t>
            </a:r>
            <a:br>
              <a:rPr lang="en-IN" sz="1800" dirty="0" smtClean="0">
                <a:latin typeface="Times New Roman" panose="02020603050405020304" pitchFamily="18" charset="0"/>
                <a:cs typeface="Times New Roman" panose="02020603050405020304" pitchFamily="18" charset="0"/>
              </a:rPr>
            </a:br>
            <a:r>
              <a:rPr lang="en-IN" sz="1800" dirty="0" smtClean="0">
                <a:latin typeface="Times New Roman" panose="02020603050405020304" pitchFamily="18" charset="0"/>
                <a:cs typeface="Times New Roman" panose="02020603050405020304" pitchFamily="18" charset="0"/>
              </a:rPr>
              <a:t>• Check pointing and fault tolerant technologies (hot standby, mirroring, failover, and failback services) should enable rollback recovery.</a:t>
            </a:r>
            <a:br>
              <a:rPr lang="en-IN" sz="1800" dirty="0" smtClean="0">
                <a:latin typeface="Times New Roman" panose="02020603050405020304" pitchFamily="18" charset="0"/>
                <a:cs typeface="Times New Roman" panose="02020603050405020304" pitchFamily="18" charset="0"/>
              </a:rPr>
            </a:br>
            <a:endParaRPr lang="en-IN" sz="1800" dirty="0" smtClean="0">
              <a:latin typeface="Times New Roman" panose="02020603050405020304" pitchFamily="18" charset="0"/>
              <a:cs typeface="Times New Roman" panose="02020603050405020304" pitchFamily="18" charset="0"/>
            </a:endParaRPr>
          </a:p>
          <a:p>
            <a:pPr marL="0" indent="0">
              <a:lnSpc>
                <a:spcPct val="150000"/>
              </a:lnSpc>
              <a:buNone/>
            </a:pPr>
            <a:r>
              <a:rPr lang="en-IN" sz="1800" dirty="0" smtClean="0">
                <a:latin typeface="Times New Roman" panose="02020603050405020304" pitchFamily="18" charset="0"/>
                <a:cs typeface="Times New Roman" panose="02020603050405020304" pitchFamily="18" charset="0"/>
              </a:rPr>
              <a:t/>
            </a:r>
            <a:br>
              <a:rPr lang="en-IN" sz="1800" dirty="0" smtClean="0">
                <a:latin typeface="Times New Roman" panose="02020603050405020304" pitchFamily="18" charset="0"/>
                <a:cs typeface="Times New Roman" panose="02020603050405020304" pitchFamily="18" charset="0"/>
              </a:rPr>
            </a:br>
            <a:r>
              <a:rPr lang="en-IN" sz="1800" dirty="0" smtClean="0">
                <a:latin typeface="Times New Roman" panose="02020603050405020304" pitchFamily="18" charset="0"/>
                <a:cs typeface="Times New Roman" panose="02020603050405020304" pitchFamily="18" charset="0"/>
              </a:rPr>
              <a:t/>
            </a:r>
            <a:br>
              <a:rPr lang="en-IN" sz="1800" dirty="0" smtClean="0">
                <a:latin typeface="Times New Roman" panose="02020603050405020304" pitchFamily="18" charset="0"/>
                <a:cs typeface="Times New Roman" panose="02020603050405020304" pitchFamily="18" charset="0"/>
              </a:rPr>
            </a:b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2646412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92364"/>
            <a:ext cx="10515600" cy="6084599"/>
          </a:xfrm>
        </p:spPr>
        <p:txBody>
          <a:bodyPr>
            <a:normAutofit fontScale="25000" lnSpcReduction="20000"/>
          </a:bodyPr>
          <a:lstStyle/>
          <a:p>
            <a:pPr>
              <a:lnSpc>
                <a:spcPct val="170000"/>
              </a:lnSpc>
            </a:pPr>
            <a:r>
              <a:rPr lang="en-IN" sz="6400" dirty="0" smtClean="0">
                <a:latin typeface="Times New Roman" panose="02020603050405020304" pitchFamily="18" charset="0"/>
                <a:cs typeface="Times New Roman" panose="02020603050405020304" pitchFamily="18" charset="0"/>
              </a:rPr>
              <a:t>In Cluster </a:t>
            </a:r>
            <a:r>
              <a:rPr lang="en-IN" sz="6400" dirty="0">
                <a:latin typeface="Times New Roman" panose="02020603050405020304" pitchFamily="18" charset="0"/>
                <a:cs typeface="Times New Roman" panose="02020603050405020304" pitchFamily="18" charset="0"/>
              </a:rPr>
              <a:t>Middleware and Single System Image (SSI</a:t>
            </a:r>
            <a:r>
              <a:rPr lang="en-IN" sz="6400" dirty="0" smtClean="0">
                <a:latin typeface="Times New Roman" panose="02020603050405020304" pitchFamily="18" charset="0"/>
                <a:cs typeface="Times New Roman" panose="02020603050405020304" pitchFamily="18" charset="0"/>
              </a:rPr>
              <a:t>) </a:t>
            </a:r>
            <a:r>
              <a:rPr lang="en-GB" sz="6400" dirty="0">
                <a:latin typeface="Times New Roman" panose="02020603050405020304" pitchFamily="18" charset="0"/>
                <a:cs typeface="Times New Roman" panose="02020603050405020304" pitchFamily="18" charset="0"/>
              </a:rPr>
              <a:t>We have learned about </a:t>
            </a:r>
            <a:endParaRPr lang="en-GB" sz="6400" dirty="0" smtClean="0">
              <a:latin typeface="Times New Roman" panose="02020603050405020304" pitchFamily="18" charset="0"/>
              <a:cs typeface="Times New Roman" panose="02020603050405020304" pitchFamily="18" charset="0"/>
            </a:endParaRPr>
          </a:p>
          <a:p>
            <a:pPr lvl="1">
              <a:lnSpc>
                <a:spcPct val="170000"/>
              </a:lnSpc>
            </a:pPr>
            <a:r>
              <a:rPr lang="en-IN" sz="6400" dirty="0" smtClean="0">
                <a:latin typeface="Times New Roman" panose="02020603050405020304" pitchFamily="18" charset="0"/>
                <a:cs typeface="Times New Roman" panose="02020603050405020304" pitchFamily="18" charset="0"/>
              </a:rPr>
              <a:t>Single </a:t>
            </a:r>
            <a:r>
              <a:rPr lang="en-IN" sz="6400" dirty="0">
                <a:latin typeface="Times New Roman" panose="02020603050405020304" pitchFamily="18" charset="0"/>
                <a:cs typeface="Times New Roman" panose="02020603050405020304" pitchFamily="18" charset="0"/>
              </a:rPr>
              <a:t>System Image (SSI) and Middleware </a:t>
            </a:r>
            <a:r>
              <a:rPr lang="en-IN" sz="6400" dirty="0" smtClean="0">
                <a:latin typeface="Times New Roman" panose="02020603050405020304" pitchFamily="18" charset="0"/>
                <a:cs typeface="Times New Roman" panose="02020603050405020304" pitchFamily="18" charset="0"/>
              </a:rPr>
              <a:t>Layers</a:t>
            </a:r>
          </a:p>
          <a:p>
            <a:pPr lvl="1">
              <a:lnSpc>
                <a:spcPct val="170000"/>
              </a:lnSpc>
            </a:pPr>
            <a:r>
              <a:rPr lang="en-IN" sz="6400" dirty="0">
                <a:latin typeface="Times New Roman" panose="02020603050405020304" pitchFamily="18" charset="0"/>
                <a:cs typeface="Times New Roman" panose="02020603050405020304" pitchFamily="18" charset="0"/>
              </a:rPr>
              <a:t>Single System Image </a:t>
            </a:r>
            <a:r>
              <a:rPr lang="en-IN" sz="6400" dirty="0" smtClean="0">
                <a:latin typeface="Times New Roman" panose="02020603050405020304" pitchFamily="18" charset="0"/>
                <a:cs typeface="Times New Roman" panose="02020603050405020304" pitchFamily="18" charset="0"/>
              </a:rPr>
              <a:t>Levels/Layers</a:t>
            </a:r>
          </a:p>
          <a:p>
            <a:pPr lvl="1">
              <a:lnSpc>
                <a:spcPct val="170000"/>
              </a:lnSpc>
            </a:pPr>
            <a:r>
              <a:rPr lang="en-IN" sz="6400" dirty="0">
                <a:latin typeface="Times New Roman" panose="02020603050405020304" pitchFamily="18" charset="0"/>
                <a:cs typeface="Times New Roman" panose="02020603050405020304" pitchFamily="18" charset="0"/>
              </a:rPr>
              <a:t>Hardware </a:t>
            </a:r>
            <a:r>
              <a:rPr lang="en-IN" sz="6400" dirty="0" smtClean="0">
                <a:latin typeface="Times New Roman" panose="02020603050405020304" pitchFamily="18" charset="0"/>
                <a:cs typeface="Times New Roman" panose="02020603050405020304" pitchFamily="18" charset="0"/>
              </a:rPr>
              <a:t>Layer</a:t>
            </a:r>
          </a:p>
          <a:p>
            <a:pPr>
              <a:lnSpc>
                <a:spcPct val="170000"/>
              </a:lnSpc>
            </a:pPr>
            <a:r>
              <a:rPr lang="en-IN" sz="6400" dirty="0">
                <a:latin typeface="Times New Roman" panose="02020603050405020304" pitchFamily="18" charset="0"/>
                <a:cs typeface="Times New Roman" panose="02020603050405020304" pitchFamily="18" charset="0"/>
              </a:rPr>
              <a:t>Single System Image (SSI) Layer in Cluster Management</a:t>
            </a:r>
            <a:br>
              <a:rPr lang="en-IN" sz="6400" dirty="0">
                <a:latin typeface="Times New Roman" panose="02020603050405020304" pitchFamily="18" charset="0"/>
                <a:cs typeface="Times New Roman" panose="02020603050405020304" pitchFamily="18" charset="0"/>
              </a:rPr>
            </a:br>
            <a:r>
              <a:rPr lang="en-IN" sz="6400" dirty="0" smtClean="0">
                <a:latin typeface="Times New Roman" panose="02020603050405020304" pitchFamily="18" charset="0"/>
                <a:cs typeface="Times New Roman" panose="02020603050405020304" pitchFamily="18" charset="0"/>
              </a:rPr>
              <a:t>&amp; Applications </a:t>
            </a:r>
            <a:r>
              <a:rPr lang="en-IN" sz="6400" dirty="0">
                <a:latin typeface="Times New Roman" panose="02020603050405020304" pitchFamily="18" charset="0"/>
                <a:cs typeface="Times New Roman" panose="02020603050405020304" pitchFamily="18" charset="0"/>
              </a:rPr>
              <a:t>and Subsystems Layer (Middleware</a:t>
            </a:r>
            <a:r>
              <a:rPr lang="en-IN" sz="6400" dirty="0" smtClean="0">
                <a:latin typeface="Times New Roman" panose="02020603050405020304" pitchFamily="18" charset="0"/>
                <a:cs typeface="Times New Roman" panose="02020603050405020304" pitchFamily="18" charset="0"/>
              </a:rPr>
              <a:t>)</a:t>
            </a:r>
          </a:p>
          <a:p>
            <a:pPr>
              <a:lnSpc>
                <a:spcPct val="170000"/>
              </a:lnSpc>
            </a:pPr>
            <a:r>
              <a:rPr lang="en-IN" sz="6400" dirty="0">
                <a:latin typeface="Times New Roman" panose="02020603050405020304" pitchFamily="18" charset="0"/>
                <a:cs typeface="Times New Roman" panose="02020603050405020304" pitchFamily="18" charset="0"/>
              </a:rPr>
              <a:t>Single System Image </a:t>
            </a:r>
            <a:r>
              <a:rPr lang="en-IN" sz="6400" dirty="0" smtClean="0">
                <a:latin typeface="Times New Roman" panose="02020603050405020304" pitchFamily="18" charset="0"/>
                <a:cs typeface="Times New Roman" panose="02020603050405020304" pitchFamily="18" charset="0"/>
              </a:rPr>
              <a:t>Boundaries</a:t>
            </a:r>
          </a:p>
          <a:p>
            <a:pPr>
              <a:lnSpc>
                <a:spcPct val="170000"/>
              </a:lnSpc>
            </a:pPr>
            <a:r>
              <a:rPr lang="en-IN" sz="6400" dirty="0">
                <a:latin typeface="Times New Roman" panose="02020603050405020304" pitchFamily="18" charset="0"/>
                <a:cs typeface="Times New Roman" panose="02020603050405020304" pitchFamily="18" charset="0"/>
              </a:rPr>
              <a:t>Benefits of </a:t>
            </a:r>
            <a:r>
              <a:rPr lang="en-IN" sz="6400" dirty="0" smtClean="0">
                <a:latin typeface="Times New Roman" panose="02020603050405020304" pitchFamily="18" charset="0"/>
                <a:cs typeface="Times New Roman" panose="02020603050405020304" pitchFamily="18" charset="0"/>
              </a:rPr>
              <a:t>SSI</a:t>
            </a:r>
          </a:p>
          <a:p>
            <a:pPr>
              <a:lnSpc>
                <a:spcPct val="170000"/>
              </a:lnSpc>
            </a:pPr>
            <a:r>
              <a:rPr lang="en-IN" sz="6400" dirty="0" smtClean="0">
                <a:latin typeface="Times New Roman" panose="02020603050405020304" pitchFamily="18" charset="0"/>
                <a:cs typeface="Times New Roman" panose="02020603050405020304" pitchFamily="18" charset="0"/>
              </a:rPr>
              <a:t>Middleware </a:t>
            </a:r>
            <a:r>
              <a:rPr lang="en-IN" sz="6400" dirty="0">
                <a:latin typeface="Times New Roman" panose="02020603050405020304" pitchFamily="18" charset="0"/>
                <a:cs typeface="Times New Roman" panose="02020603050405020304" pitchFamily="18" charset="0"/>
              </a:rPr>
              <a:t>Design Goals for Cluster-Based </a:t>
            </a:r>
            <a:r>
              <a:rPr lang="en-IN" sz="6400" dirty="0" smtClean="0">
                <a:latin typeface="Times New Roman" panose="02020603050405020304" pitchFamily="18" charset="0"/>
                <a:cs typeface="Times New Roman" panose="02020603050405020304" pitchFamily="18" charset="0"/>
              </a:rPr>
              <a:t>Systems</a:t>
            </a:r>
          </a:p>
          <a:p>
            <a:pPr lvl="1">
              <a:lnSpc>
                <a:spcPct val="170000"/>
              </a:lnSpc>
            </a:pPr>
            <a:r>
              <a:rPr lang="en-IN" sz="6400" dirty="0">
                <a:latin typeface="Times New Roman" panose="02020603050405020304" pitchFamily="18" charset="0"/>
                <a:cs typeface="Times New Roman" panose="02020603050405020304" pitchFamily="18" charset="0"/>
              </a:rPr>
              <a:t>Complete </a:t>
            </a:r>
            <a:r>
              <a:rPr lang="en-IN" sz="6400" dirty="0" smtClean="0">
                <a:latin typeface="Times New Roman" panose="02020603050405020304" pitchFamily="18" charset="0"/>
                <a:cs typeface="Times New Roman" panose="02020603050405020304" pitchFamily="18" charset="0"/>
              </a:rPr>
              <a:t>Transparency</a:t>
            </a:r>
          </a:p>
          <a:p>
            <a:pPr lvl="1">
              <a:lnSpc>
                <a:spcPct val="170000"/>
              </a:lnSpc>
            </a:pPr>
            <a:r>
              <a:rPr lang="en-IN" sz="6400" dirty="0">
                <a:latin typeface="Times New Roman" panose="02020603050405020304" pitchFamily="18" charset="0"/>
                <a:cs typeface="Times New Roman" panose="02020603050405020304" pitchFamily="18" charset="0"/>
              </a:rPr>
              <a:t>Scalable </a:t>
            </a:r>
            <a:r>
              <a:rPr lang="en-IN" sz="6400" dirty="0" smtClean="0">
                <a:latin typeface="Times New Roman" panose="02020603050405020304" pitchFamily="18" charset="0"/>
                <a:cs typeface="Times New Roman" panose="02020603050405020304" pitchFamily="18" charset="0"/>
              </a:rPr>
              <a:t>Performance</a:t>
            </a:r>
          </a:p>
          <a:p>
            <a:pPr lvl="1">
              <a:lnSpc>
                <a:spcPct val="170000"/>
              </a:lnSpc>
            </a:pPr>
            <a:r>
              <a:rPr lang="en-IN" sz="6400" dirty="0">
                <a:latin typeface="Times New Roman" panose="02020603050405020304" pitchFamily="18" charset="0"/>
                <a:cs typeface="Times New Roman" panose="02020603050405020304" pitchFamily="18" charset="0"/>
              </a:rPr>
              <a:t>Enhanced Availability</a:t>
            </a:r>
            <a:br>
              <a:rPr lang="en-IN" sz="6400"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
            </a:r>
            <a:br>
              <a:rPr lang="en-IN" dirty="0">
                <a:latin typeface="Times New Roman" panose="02020603050405020304" pitchFamily="18" charset="0"/>
                <a:cs typeface="Times New Roman" panose="02020603050405020304" pitchFamily="18" charset="0"/>
              </a:rPr>
            </a:br>
            <a:r>
              <a:rPr lang="en-IN" b="1" dirty="0">
                <a:latin typeface="Times New Roman" panose="02020603050405020304" pitchFamily="18" charset="0"/>
                <a:cs typeface="Times New Roman" panose="02020603050405020304" pitchFamily="18" charset="0"/>
              </a:rPr>
              <a:t/>
            </a:r>
            <a:br>
              <a:rPr lang="en-IN" b="1" dirty="0">
                <a:latin typeface="Times New Roman" panose="02020603050405020304" pitchFamily="18" charset="0"/>
                <a:cs typeface="Times New Roman" panose="02020603050405020304" pitchFamily="18" charset="0"/>
              </a:rPr>
            </a:br>
            <a:endParaRPr lang="en-GB" dirty="0" smtClean="0"/>
          </a:p>
          <a:p>
            <a:pPr marL="0" indent="0">
              <a:buNone/>
            </a:pPr>
            <a:endParaRPr lang="en-IN" dirty="0"/>
          </a:p>
        </p:txBody>
      </p:sp>
    </p:spTree>
    <p:extLst>
      <p:ext uri="{BB962C8B-B14F-4D97-AF65-F5344CB8AC3E}">
        <p14:creationId xmlns:p14="http://schemas.microsoft.com/office/powerpoint/2010/main" val="125451574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81891"/>
            <a:ext cx="10515600" cy="5595072"/>
          </a:xfrm>
        </p:spPr>
        <p:txBody>
          <a:bodyPr>
            <a:noAutofit/>
          </a:bodyPr>
          <a:lstStyle/>
          <a:p>
            <a:pPr marL="0" indent="0">
              <a:lnSpc>
                <a:spcPct val="150000"/>
              </a:lnSpc>
              <a:buNone/>
            </a:pPr>
            <a:r>
              <a:rPr lang="en-IN" sz="1800" b="1" dirty="0" smtClean="0">
                <a:latin typeface="Times New Roman" panose="02020603050405020304" pitchFamily="18" charset="0"/>
                <a:cs typeface="Times New Roman" panose="02020603050405020304" pitchFamily="18" charset="0"/>
              </a:rPr>
              <a:t>8. Key </a:t>
            </a:r>
            <a:r>
              <a:rPr lang="en-IN" sz="1800" b="1" dirty="0">
                <a:latin typeface="Times New Roman" panose="02020603050405020304" pitchFamily="18" charset="0"/>
                <a:cs typeface="Times New Roman" panose="02020603050405020304" pitchFamily="18" charset="0"/>
              </a:rPr>
              <a:t>Services of SSI and Availability </a:t>
            </a:r>
            <a:r>
              <a:rPr lang="en-IN" sz="1800" b="1" dirty="0" smtClean="0">
                <a:latin typeface="Times New Roman" panose="02020603050405020304" pitchFamily="18" charset="0"/>
                <a:cs typeface="Times New Roman" panose="02020603050405020304" pitchFamily="18" charset="0"/>
              </a:rPr>
              <a:t>Infrastructure</a:t>
            </a:r>
          </a:p>
          <a:p>
            <a:pPr marL="0" indent="0">
              <a:lnSpc>
                <a:spcPct val="150000"/>
              </a:lnSpc>
              <a:buNone/>
            </a:pPr>
            <a:r>
              <a:rPr lang="en-IN" sz="1800" b="1" dirty="0" smtClean="0">
                <a:latin typeface="Times New Roman" panose="02020603050405020304" pitchFamily="18" charset="0"/>
                <a:cs typeface="Times New Roman" panose="02020603050405020304" pitchFamily="18" charset="0"/>
              </a:rPr>
              <a:t>8.1 SSI </a:t>
            </a:r>
            <a:r>
              <a:rPr lang="en-IN" sz="1800" b="1" dirty="0">
                <a:latin typeface="Times New Roman" panose="02020603050405020304" pitchFamily="18" charset="0"/>
                <a:cs typeface="Times New Roman" panose="02020603050405020304" pitchFamily="18" charset="0"/>
              </a:rPr>
              <a:t>Support Services:</a:t>
            </a:r>
            <a:r>
              <a:rPr lang="en-IN" sz="1800" dirty="0">
                <a:latin typeface="Times New Roman" panose="02020603050405020304" pitchFamily="18" charset="0"/>
                <a:cs typeface="Times New Roman" panose="02020603050405020304" pitchFamily="18" charset="0"/>
              </a:rPr>
              <a:t/>
            </a:r>
            <a:br>
              <a:rPr lang="en-IN" sz="1800" dirty="0">
                <a:latin typeface="Times New Roman" panose="02020603050405020304" pitchFamily="18" charset="0"/>
                <a:cs typeface="Times New Roman" panose="02020603050405020304" pitchFamily="18" charset="0"/>
              </a:rPr>
            </a:br>
            <a:r>
              <a:rPr lang="en-IN" sz="1800" dirty="0">
                <a:latin typeface="Times New Roman" panose="02020603050405020304" pitchFamily="18" charset="0"/>
                <a:cs typeface="Times New Roman" panose="02020603050405020304" pitchFamily="18" charset="0"/>
              </a:rPr>
              <a:t>- Single Point of Entry: A user can connect to the cluster as a single system.</a:t>
            </a:r>
            <a:br>
              <a:rPr lang="en-IN" sz="1800" dirty="0">
                <a:latin typeface="Times New Roman" panose="02020603050405020304" pitchFamily="18" charset="0"/>
                <a:cs typeface="Times New Roman" panose="02020603050405020304" pitchFamily="18" charset="0"/>
              </a:rPr>
            </a:br>
            <a:r>
              <a:rPr lang="en-IN" sz="1800" dirty="0">
                <a:latin typeface="Times New Roman" panose="02020603050405020304" pitchFamily="18" charset="0"/>
                <a:cs typeface="Times New Roman" panose="02020603050405020304" pitchFamily="18" charset="0"/>
              </a:rPr>
              <a:t>- Single File Hierarchy: A file system is seen as a single hierarchy of files and directories under the same root directory.</a:t>
            </a:r>
            <a:br>
              <a:rPr lang="en-IN" sz="1800" dirty="0">
                <a:latin typeface="Times New Roman" panose="02020603050405020304" pitchFamily="18" charset="0"/>
                <a:cs typeface="Times New Roman" panose="02020603050405020304" pitchFamily="18" charset="0"/>
              </a:rPr>
            </a:br>
            <a:r>
              <a:rPr lang="en-IN" sz="1800" dirty="0">
                <a:latin typeface="Times New Roman" panose="02020603050405020304" pitchFamily="18" charset="0"/>
                <a:cs typeface="Times New Roman" panose="02020603050405020304" pitchFamily="18" charset="0"/>
              </a:rPr>
              <a:t>- Single Point of Management and Control: The entire cluster can be monitored or controlled from a single window using a single GUI tool.</a:t>
            </a:r>
            <a:br>
              <a:rPr lang="en-IN" sz="1800" dirty="0">
                <a:latin typeface="Times New Roman" panose="02020603050405020304" pitchFamily="18" charset="0"/>
                <a:cs typeface="Times New Roman" panose="02020603050405020304" pitchFamily="18" charset="0"/>
              </a:rPr>
            </a:br>
            <a:r>
              <a:rPr lang="en-IN" sz="1800" dirty="0">
                <a:latin typeface="Times New Roman" panose="02020603050405020304" pitchFamily="18" charset="0"/>
                <a:cs typeface="Times New Roman" panose="02020603050405020304" pitchFamily="18" charset="0"/>
              </a:rPr>
              <a:t>- Single Virtual Networking: Any node can access any network connection throughout the cluster domain.</a:t>
            </a:r>
            <a:br>
              <a:rPr lang="en-IN" sz="1800" dirty="0">
                <a:latin typeface="Times New Roman" panose="02020603050405020304" pitchFamily="18" charset="0"/>
                <a:cs typeface="Times New Roman" panose="02020603050405020304" pitchFamily="18" charset="0"/>
              </a:rPr>
            </a:br>
            <a:r>
              <a:rPr lang="en-IN" sz="1800" dirty="0">
                <a:latin typeface="Times New Roman" panose="02020603050405020304" pitchFamily="18" charset="0"/>
                <a:cs typeface="Times New Roman" panose="02020603050405020304" pitchFamily="18" charset="0"/>
              </a:rPr>
              <a:t>- Single Memory Space: The illusion of shared memory over memories associated with nodes of the cluster.</a:t>
            </a:r>
            <a:br>
              <a:rPr lang="en-IN" sz="1800" dirty="0">
                <a:latin typeface="Times New Roman" panose="02020603050405020304" pitchFamily="18" charset="0"/>
                <a:cs typeface="Times New Roman" panose="02020603050405020304" pitchFamily="18" charset="0"/>
              </a:rPr>
            </a:br>
            <a:r>
              <a:rPr lang="en-IN" sz="1800" dirty="0">
                <a:latin typeface="Times New Roman" panose="02020603050405020304" pitchFamily="18" charset="0"/>
                <a:cs typeface="Times New Roman" panose="02020603050405020304" pitchFamily="18" charset="0"/>
              </a:rPr>
              <a:t>- Single Job Management System: A user can submit a job from any node using a transparent job submission mechanism.</a:t>
            </a:r>
            <a:br>
              <a:rPr lang="en-IN" sz="1800" dirty="0">
                <a:latin typeface="Times New Roman" panose="02020603050405020304" pitchFamily="18" charset="0"/>
                <a:cs typeface="Times New Roman" panose="02020603050405020304" pitchFamily="18" charset="0"/>
              </a:rPr>
            </a:br>
            <a:r>
              <a:rPr lang="en-IN" sz="1800" dirty="0">
                <a:latin typeface="Times New Roman" panose="02020603050405020304" pitchFamily="18" charset="0"/>
                <a:cs typeface="Times New Roman" panose="02020603050405020304" pitchFamily="18" charset="0"/>
              </a:rPr>
              <a:t>- Single User Interface: The user should be able to use the cluster through a single GUI.</a:t>
            </a:r>
            <a:br>
              <a:rPr lang="en-IN" sz="1800" dirty="0">
                <a:latin typeface="Times New Roman" panose="02020603050405020304" pitchFamily="18" charset="0"/>
                <a:cs typeface="Times New Roman" panose="02020603050405020304" pitchFamily="18" charset="0"/>
              </a:rPr>
            </a:br>
            <a:r>
              <a:rPr lang="en-IN" sz="1800" dirty="0">
                <a:latin typeface="Times New Roman" panose="02020603050405020304" pitchFamily="18" charset="0"/>
                <a:cs typeface="Times New Roman" panose="02020603050405020304" pitchFamily="18" charset="0"/>
              </a:rPr>
              <a:t/>
            </a:r>
            <a:br>
              <a:rPr lang="en-IN" sz="1800" dirty="0">
                <a:latin typeface="Times New Roman" panose="02020603050405020304" pitchFamily="18" charset="0"/>
                <a:cs typeface="Times New Roman" panose="02020603050405020304" pitchFamily="18" charset="0"/>
              </a:rPr>
            </a:b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1019052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81891"/>
            <a:ext cx="10515600" cy="2900218"/>
          </a:xfrm>
        </p:spPr>
        <p:txBody>
          <a:bodyPr>
            <a:normAutofit/>
          </a:bodyPr>
          <a:lstStyle/>
          <a:p>
            <a:pPr marL="0" indent="0">
              <a:lnSpc>
                <a:spcPct val="150000"/>
              </a:lnSpc>
              <a:buNone/>
            </a:pPr>
            <a:r>
              <a:rPr lang="en-IN" sz="1800" b="1" dirty="0" smtClean="0">
                <a:latin typeface="Times New Roman" panose="02020603050405020304" pitchFamily="18" charset="0"/>
                <a:cs typeface="Times New Roman" panose="02020603050405020304" pitchFamily="18" charset="0"/>
              </a:rPr>
              <a:t>8.2 Availability </a:t>
            </a:r>
            <a:r>
              <a:rPr lang="en-IN" sz="1800" b="1" dirty="0" smtClean="0">
                <a:latin typeface="Times New Roman" panose="02020603050405020304" pitchFamily="18" charset="0"/>
                <a:cs typeface="Times New Roman" panose="02020603050405020304" pitchFamily="18" charset="0"/>
              </a:rPr>
              <a:t>Support Functions:</a:t>
            </a:r>
            <a:br>
              <a:rPr lang="en-IN" sz="1800" b="1" dirty="0" smtClean="0">
                <a:latin typeface="Times New Roman" panose="02020603050405020304" pitchFamily="18" charset="0"/>
                <a:cs typeface="Times New Roman" panose="02020603050405020304" pitchFamily="18" charset="0"/>
              </a:rPr>
            </a:br>
            <a:r>
              <a:rPr lang="en-IN" sz="1800" dirty="0" smtClean="0">
                <a:latin typeface="Times New Roman" panose="02020603050405020304" pitchFamily="18" charset="0"/>
                <a:cs typeface="Times New Roman" panose="02020603050405020304" pitchFamily="18" charset="0"/>
              </a:rPr>
              <a:t>- Single I/O Space (SIOS): Allows any node to perform I/O operation on local or remotely located peripheral or disk devices.</a:t>
            </a:r>
            <a:br>
              <a:rPr lang="en-IN" sz="1800" dirty="0" smtClean="0">
                <a:latin typeface="Times New Roman" panose="02020603050405020304" pitchFamily="18" charset="0"/>
                <a:cs typeface="Times New Roman" panose="02020603050405020304" pitchFamily="18" charset="0"/>
              </a:rPr>
            </a:br>
            <a:r>
              <a:rPr lang="en-IN" sz="1800" dirty="0" smtClean="0">
                <a:latin typeface="Times New Roman" panose="02020603050405020304" pitchFamily="18" charset="0"/>
                <a:cs typeface="Times New Roman" panose="02020603050405020304" pitchFamily="18" charset="0"/>
              </a:rPr>
              <a:t>- Single Process Space: Processes have a unique cluster-wide process id.</a:t>
            </a:r>
            <a:br>
              <a:rPr lang="en-IN" sz="1800" dirty="0" smtClean="0">
                <a:latin typeface="Times New Roman" panose="02020603050405020304" pitchFamily="18" charset="0"/>
                <a:cs typeface="Times New Roman" panose="02020603050405020304" pitchFamily="18" charset="0"/>
              </a:rPr>
            </a:br>
            <a:r>
              <a:rPr lang="en-IN" sz="1800" dirty="0" smtClean="0">
                <a:latin typeface="Times New Roman" panose="02020603050405020304" pitchFamily="18" charset="0"/>
                <a:cs typeface="Times New Roman" panose="02020603050405020304" pitchFamily="18" charset="0"/>
              </a:rPr>
              <a:t>- Check pointing and Process Migration: Allows process state and intermediate computing results to be saved periodically.</a:t>
            </a:r>
          </a:p>
          <a:p>
            <a:pPr marL="0" indent="0">
              <a:lnSpc>
                <a:spcPct val="150000"/>
              </a:lnSpc>
              <a:buNone/>
            </a:pPr>
            <a:endParaRPr lang="en-IN" sz="1800" dirty="0" smtClean="0">
              <a:latin typeface="Times New Roman" panose="02020603050405020304" pitchFamily="18" charset="0"/>
              <a:cs typeface="Times New Roman" panose="02020603050405020304" pitchFamily="18" charset="0"/>
            </a:endParaRPr>
          </a:p>
          <a:p>
            <a:pPr>
              <a:lnSpc>
                <a:spcPct val="150000"/>
              </a:lnSpc>
            </a:pP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555765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smtClean="0">
                <a:latin typeface="Times New Roman" panose="02020603050405020304" pitchFamily="18" charset="0"/>
                <a:cs typeface="Times New Roman" panose="02020603050405020304" pitchFamily="18" charset="0"/>
              </a:rPr>
              <a:t>1. Introduction</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85982" y="1807152"/>
            <a:ext cx="10515600" cy="4351338"/>
          </a:xfrm>
        </p:spPr>
        <p:txBody>
          <a:bodyPr>
            <a:normAutofit/>
          </a:bodyPr>
          <a:lstStyle/>
          <a:p>
            <a:pPr marL="0" indent="0">
              <a:lnSpc>
                <a:spcPct val="150000"/>
              </a:lnSpc>
              <a:buNone/>
            </a:pPr>
            <a:r>
              <a:rPr lang="en-IN" sz="1800" b="1" dirty="0" smtClean="0">
                <a:latin typeface="Times New Roman" panose="02020603050405020304" pitchFamily="18" charset="0"/>
                <a:cs typeface="Times New Roman" panose="02020603050405020304" pitchFamily="18" charset="0"/>
              </a:rPr>
              <a:t>Computing </a:t>
            </a:r>
            <a:r>
              <a:rPr lang="en-IN" sz="1800" b="1" dirty="0">
                <a:latin typeface="Times New Roman" panose="02020603050405020304" pitchFamily="18" charset="0"/>
                <a:cs typeface="Times New Roman" panose="02020603050405020304" pitchFamily="18" charset="0"/>
              </a:rPr>
              <a:t>Power Limitations and Parallel </a:t>
            </a:r>
            <a:r>
              <a:rPr lang="en-IN" sz="1800" b="1" dirty="0" smtClean="0">
                <a:latin typeface="Times New Roman" panose="02020603050405020304" pitchFamily="18" charset="0"/>
                <a:cs typeface="Times New Roman" panose="02020603050405020304" pitchFamily="18" charset="0"/>
              </a:rPr>
              <a:t>Computing:</a:t>
            </a:r>
            <a:r>
              <a:rPr lang="en-IN" sz="1800" b="1" dirty="0">
                <a:latin typeface="Times New Roman" panose="02020603050405020304" pitchFamily="18" charset="0"/>
                <a:cs typeface="Times New Roman" panose="02020603050405020304" pitchFamily="18" charset="0"/>
              </a:rPr>
              <a:t/>
            </a:r>
            <a:br>
              <a:rPr lang="en-IN" sz="1800" b="1" dirty="0">
                <a:latin typeface="Times New Roman" panose="02020603050405020304" pitchFamily="18" charset="0"/>
                <a:cs typeface="Times New Roman" panose="02020603050405020304" pitchFamily="18" charset="0"/>
              </a:rPr>
            </a:br>
            <a:r>
              <a:rPr lang="en-IN" sz="1800" b="1" dirty="0">
                <a:latin typeface="Times New Roman" panose="02020603050405020304" pitchFamily="18" charset="0"/>
                <a:cs typeface="Times New Roman" panose="02020603050405020304" pitchFamily="18" charset="0"/>
              </a:rPr>
              <a:t/>
            </a:r>
            <a:br>
              <a:rPr lang="en-IN" sz="1800" b="1" dirty="0">
                <a:latin typeface="Times New Roman" panose="02020603050405020304" pitchFamily="18" charset="0"/>
                <a:cs typeface="Times New Roman" panose="02020603050405020304" pitchFamily="18" charset="0"/>
              </a:rPr>
            </a:br>
            <a:r>
              <a:rPr lang="en-IN" sz="1800" dirty="0">
                <a:latin typeface="Times New Roman" panose="02020603050405020304" pitchFamily="18" charset="0"/>
                <a:cs typeface="Times New Roman" panose="02020603050405020304" pitchFamily="18" charset="0"/>
              </a:rPr>
              <a:t>• Parallel computers are systems that connect multiple processors to coordinate their computational efforts.</a:t>
            </a:r>
            <a:br>
              <a:rPr lang="en-IN" sz="1800" dirty="0">
                <a:latin typeface="Times New Roman" panose="02020603050405020304" pitchFamily="18" charset="0"/>
                <a:cs typeface="Times New Roman" panose="02020603050405020304" pitchFamily="18" charset="0"/>
              </a:rPr>
            </a:br>
            <a:r>
              <a:rPr lang="en-IN" sz="1800" dirty="0">
                <a:latin typeface="Times New Roman" panose="02020603050405020304" pitchFamily="18" charset="0"/>
                <a:cs typeface="Times New Roman" panose="02020603050405020304" pitchFamily="18" charset="0"/>
              </a:rPr>
              <a:t>• These systems allow for the sharing of computational tasks among multiple processors</a:t>
            </a:r>
            <a:r>
              <a:rPr lang="en-IN" sz="1800" dirty="0" smtClean="0">
                <a:latin typeface="Times New Roman" panose="02020603050405020304" pitchFamily="18" charset="0"/>
                <a:cs typeface="Times New Roman" panose="02020603050405020304" pitchFamily="18" charset="0"/>
              </a:rPr>
              <a:t>.</a:t>
            </a:r>
            <a:r>
              <a:rPr lang="en-IN" sz="1800" dirty="0">
                <a:latin typeface="Times New Roman" panose="02020603050405020304" pitchFamily="18" charset="0"/>
                <a:cs typeface="Times New Roman" panose="02020603050405020304" pitchFamily="18" charset="0"/>
              </a:rPr>
              <a:t/>
            </a:r>
            <a:br>
              <a:rPr lang="en-IN" sz="1800" dirty="0">
                <a:latin typeface="Times New Roman" panose="02020603050405020304" pitchFamily="18" charset="0"/>
                <a:cs typeface="Times New Roman" panose="02020603050405020304" pitchFamily="18" charset="0"/>
              </a:rPr>
            </a:br>
            <a:r>
              <a:rPr lang="en-IN" sz="1800" dirty="0" err="1" smtClean="0">
                <a:latin typeface="Times New Roman" panose="02020603050405020304" pitchFamily="18" charset="0"/>
                <a:cs typeface="Times New Roman" panose="02020603050405020304" pitchFamily="18" charset="0"/>
              </a:rPr>
              <a:t>Pfister</a:t>
            </a:r>
            <a:r>
              <a:rPr lang="en-IN" sz="1800" dirty="0" smtClean="0">
                <a:latin typeface="Times New Roman" panose="02020603050405020304" pitchFamily="18" charset="0"/>
                <a:cs typeface="Times New Roman" panose="02020603050405020304" pitchFamily="18" charset="0"/>
              </a:rPr>
              <a:t> </a:t>
            </a:r>
            <a:r>
              <a:rPr lang="en-IN" sz="1800" dirty="0">
                <a:latin typeface="Times New Roman" panose="02020603050405020304" pitchFamily="18" charset="0"/>
                <a:cs typeface="Times New Roman" panose="02020603050405020304" pitchFamily="18" charset="0"/>
              </a:rPr>
              <a:t>suggests three ways to improve performance: </a:t>
            </a:r>
            <a:endParaRPr lang="en-IN" sz="1800" dirty="0" smtClean="0">
              <a:latin typeface="Times New Roman" panose="02020603050405020304" pitchFamily="18" charset="0"/>
              <a:cs typeface="Times New Roman" panose="02020603050405020304" pitchFamily="18" charset="0"/>
            </a:endParaRPr>
          </a:p>
          <a:p>
            <a:pPr marL="0" indent="0">
              <a:lnSpc>
                <a:spcPct val="150000"/>
              </a:lnSpc>
              <a:buNone/>
            </a:pPr>
            <a:r>
              <a:rPr lang="en-IN" sz="1800" dirty="0" smtClean="0">
                <a:latin typeface="Times New Roman" panose="02020603050405020304" pitchFamily="18" charset="0"/>
                <a:cs typeface="Times New Roman" panose="02020603050405020304" pitchFamily="18" charset="0"/>
              </a:rPr>
              <a:t>1. work harder 2. work </a:t>
            </a:r>
            <a:r>
              <a:rPr lang="en-IN" sz="1800" dirty="0">
                <a:latin typeface="Times New Roman" panose="02020603050405020304" pitchFamily="18" charset="0"/>
                <a:cs typeface="Times New Roman" panose="02020603050405020304" pitchFamily="18" charset="0"/>
              </a:rPr>
              <a:t>smarter, and </a:t>
            </a:r>
            <a:r>
              <a:rPr lang="en-IN" sz="1800" dirty="0" smtClean="0">
                <a:latin typeface="Times New Roman" panose="02020603050405020304" pitchFamily="18" charset="0"/>
                <a:cs typeface="Times New Roman" panose="02020603050405020304" pitchFamily="18" charset="0"/>
              </a:rPr>
              <a:t>3. Get </a:t>
            </a:r>
            <a:r>
              <a:rPr lang="en-IN" sz="1800" dirty="0">
                <a:latin typeface="Times New Roman" panose="02020603050405020304" pitchFamily="18" charset="0"/>
                <a:cs typeface="Times New Roman" panose="02020603050405020304" pitchFamily="18" charset="0"/>
              </a:rPr>
              <a:t>help.</a:t>
            </a:r>
            <a:br>
              <a:rPr lang="en-IN" sz="1800" dirty="0">
                <a:latin typeface="Times New Roman" panose="02020603050405020304" pitchFamily="18" charset="0"/>
                <a:cs typeface="Times New Roman" panose="02020603050405020304" pitchFamily="18" charset="0"/>
              </a:rPr>
            </a:br>
            <a:r>
              <a:rPr lang="en-IN" sz="1800" dirty="0">
                <a:latin typeface="Times New Roman" panose="02020603050405020304" pitchFamily="18" charset="0"/>
                <a:cs typeface="Times New Roman" panose="02020603050405020304" pitchFamily="18" charset="0"/>
              </a:rPr>
              <a:t>• Working harder involves using faster hardware, working smarter involves efficient algorithms and techniques, and getting help involves using multiple computers to solve a task</a:t>
            </a:r>
            <a:r>
              <a:rPr lang="en-IN" sz="1800" dirty="0" smtClean="0">
                <a:latin typeface="Times New Roman" panose="02020603050405020304" pitchFamily="18" charset="0"/>
                <a:cs typeface="Times New Roman" panose="02020603050405020304" pitchFamily="18" charset="0"/>
              </a:rPr>
              <a:t>.</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7469811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886691"/>
            <a:ext cx="10515600" cy="5290272"/>
          </a:xfrm>
        </p:spPr>
        <p:txBody>
          <a:bodyPr>
            <a:normAutofit/>
          </a:bodyPr>
          <a:lstStyle/>
          <a:p>
            <a:pPr marL="0" indent="0">
              <a:lnSpc>
                <a:spcPct val="150000"/>
              </a:lnSpc>
              <a:buNone/>
            </a:pPr>
            <a:r>
              <a:rPr lang="en-GB" sz="2000" dirty="0" smtClean="0"/>
              <a:t>So In </a:t>
            </a:r>
            <a:r>
              <a:rPr lang="en-IN" sz="2000" dirty="0" smtClean="0">
                <a:latin typeface="Times New Roman" panose="02020603050405020304" pitchFamily="18" charset="0"/>
                <a:cs typeface="Times New Roman" panose="02020603050405020304" pitchFamily="18" charset="0"/>
              </a:rPr>
              <a:t>Key </a:t>
            </a:r>
            <a:r>
              <a:rPr lang="en-IN" sz="2000" dirty="0">
                <a:latin typeface="Times New Roman" panose="02020603050405020304" pitchFamily="18" charset="0"/>
                <a:cs typeface="Times New Roman" panose="02020603050405020304" pitchFamily="18" charset="0"/>
              </a:rPr>
              <a:t>Services of SSI and Availability Infrastructure</a:t>
            </a:r>
          </a:p>
          <a:p>
            <a:pPr>
              <a:lnSpc>
                <a:spcPct val="150000"/>
              </a:lnSpc>
            </a:pPr>
            <a:r>
              <a:rPr lang="en-IN" sz="2000" dirty="0" smtClean="0">
                <a:latin typeface="Times New Roman" panose="02020603050405020304" pitchFamily="18" charset="0"/>
                <a:cs typeface="Times New Roman" panose="02020603050405020304" pitchFamily="18" charset="0"/>
              </a:rPr>
              <a:t>SSI </a:t>
            </a:r>
            <a:r>
              <a:rPr lang="en-IN" sz="2000" dirty="0">
                <a:latin typeface="Times New Roman" panose="02020603050405020304" pitchFamily="18" charset="0"/>
                <a:cs typeface="Times New Roman" panose="02020603050405020304" pitchFamily="18" charset="0"/>
              </a:rPr>
              <a:t>Support </a:t>
            </a:r>
            <a:r>
              <a:rPr lang="en-IN" sz="2000" dirty="0" smtClean="0">
                <a:latin typeface="Times New Roman" panose="02020603050405020304" pitchFamily="18" charset="0"/>
                <a:cs typeface="Times New Roman" panose="02020603050405020304" pitchFamily="18" charset="0"/>
              </a:rPr>
              <a:t>Services</a:t>
            </a:r>
          </a:p>
          <a:p>
            <a:pPr>
              <a:lnSpc>
                <a:spcPct val="150000"/>
              </a:lnSpc>
            </a:pPr>
            <a:r>
              <a:rPr lang="en-IN" sz="2000" dirty="0">
                <a:latin typeface="Times New Roman" panose="02020603050405020304" pitchFamily="18" charset="0"/>
                <a:cs typeface="Times New Roman" panose="02020603050405020304" pitchFamily="18" charset="0"/>
              </a:rPr>
              <a:t>Availability Support Functions:</a:t>
            </a:r>
            <a:br>
              <a:rPr lang="en-IN" sz="2000" dirty="0">
                <a:latin typeface="Times New Roman" panose="02020603050405020304" pitchFamily="18" charset="0"/>
                <a:cs typeface="Times New Roman" panose="02020603050405020304" pitchFamily="18" charset="0"/>
              </a:rPr>
            </a:br>
            <a:endParaRPr lang="en-IN" sz="2000" dirty="0" smtClean="0">
              <a:latin typeface="Times New Roman" panose="02020603050405020304" pitchFamily="18" charset="0"/>
              <a:cs typeface="Times New Roman" panose="02020603050405020304" pitchFamily="18" charset="0"/>
            </a:endParaRPr>
          </a:p>
          <a:p>
            <a:pPr marL="0" indent="0">
              <a:lnSpc>
                <a:spcPct val="150000"/>
              </a:lnSpc>
              <a:buNone/>
            </a:pPr>
            <a:r>
              <a:rPr lang="en-IN" sz="2000" dirty="0">
                <a:latin typeface="Times New Roman" panose="02020603050405020304" pitchFamily="18" charset="0"/>
                <a:cs typeface="Times New Roman" panose="02020603050405020304" pitchFamily="18" charset="0"/>
              </a:rPr>
              <a:t/>
            </a:r>
            <a:br>
              <a:rPr lang="en-IN" sz="2000" dirty="0">
                <a:latin typeface="Times New Roman" panose="02020603050405020304" pitchFamily="18" charset="0"/>
                <a:cs typeface="Times New Roman" panose="02020603050405020304" pitchFamily="18" charset="0"/>
              </a:rPr>
            </a:br>
            <a:r>
              <a:rPr lang="en-GB" sz="2000" dirty="0" smtClean="0"/>
              <a:t> </a:t>
            </a:r>
            <a:endParaRPr lang="en-IN" sz="2000" dirty="0"/>
          </a:p>
        </p:txBody>
      </p:sp>
    </p:spTree>
    <p:extLst>
      <p:ext uri="{BB962C8B-B14F-4D97-AF65-F5344CB8AC3E}">
        <p14:creationId xmlns:p14="http://schemas.microsoft.com/office/powerpoint/2010/main" val="414602644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31800" y="902709"/>
            <a:ext cx="10515600" cy="5964527"/>
          </a:xfrm>
        </p:spPr>
        <p:txBody>
          <a:bodyPr>
            <a:noAutofit/>
          </a:bodyPr>
          <a:lstStyle/>
          <a:p>
            <a:pPr marL="0" indent="0">
              <a:lnSpc>
                <a:spcPct val="150000"/>
              </a:lnSpc>
              <a:buNone/>
            </a:pPr>
            <a:r>
              <a:rPr lang="en-IN" sz="1800" b="1" dirty="0" smtClean="0">
                <a:latin typeface="Times New Roman" panose="02020603050405020304" pitchFamily="18" charset="0"/>
                <a:cs typeface="Times New Roman" panose="02020603050405020304" pitchFamily="18" charset="0"/>
              </a:rPr>
              <a:t>9. Resource </a:t>
            </a:r>
            <a:r>
              <a:rPr lang="en-IN" sz="1800" b="1" dirty="0">
                <a:latin typeface="Times New Roman" panose="02020603050405020304" pitchFamily="18" charset="0"/>
                <a:cs typeface="Times New Roman" panose="02020603050405020304" pitchFamily="18" charset="0"/>
              </a:rPr>
              <a:t>Management and Scheduling (RMS) </a:t>
            </a:r>
            <a:r>
              <a:rPr lang="en-IN" sz="1800" b="1" dirty="0" smtClean="0">
                <a:latin typeface="Times New Roman" panose="02020603050405020304" pitchFamily="18" charset="0"/>
                <a:cs typeface="Times New Roman" panose="02020603050405020304" pitchFamily="18" charset="0"/>
              </a:rPr>
              <a:t>Overview</a:t>
            </a:r>
            <a:r>
              <a:rPr lang="en-IN" sz="1800" dirty="0">
                <a:latin typeface="Times New Roman" panose="02020603050405020304" pitchFamily="18" charset="0"/>
                <a:cs typeface="Times New Roman" panose="02020603050405020304" pitchFamily="18" charset="0"/>
              </a:rPr>
              <a:t/>
            </a:r>
            <a:br>
              <a:rPr lang="en-IN" sz="1800" dirty="0">
                <a:latin typeface="Times New Roman" panose="02020603050405020304" pitchFamily="18" charset="0"/>
                <a:cs typeface="Times New Roman" panose="02020603050405020304" pitchFamily="18" charset="0"/>
              </a:rPr>
            </a:br>
            <a:r>
              <a:rPr lang="en-IN" sz="1800" dirty="0">
                <a:latin typeface="Times New Roman" panose="02020603050405020304" pitchFamily="18" charset="0"/>
                <a:cs typeface="Times New Roman" panose="02020603050405020304" pitchFamily="18" charset="0"/>
              </a:rPr>
              <a:t>• RMS is the process of distributing applications among computers to maximize their throughput and efficiently utilize available resources.</a:t>
            </a:r>
            <a:br>
              <a:rPr lang="en-IN" sz="1800" dirty="0">
                <a:latin typeface="Times New Roman" panose="02020603050405020304" pitchFamily="18" charset="0"/>
                <a:cs typeface="Times New Roman" panose="02020603050405020304" pitchFamily="18" charset="0"/>
              </a:rPr>
            </a:br>
            <a:r>
              <a:rPr lang="en-IN" sz="1800" dirty="0">
                <a:latin typeface="Times New Roman" panose="02020603050405020304" pitchFamily="18" charset="0"/>
                <a:cs typeface="Times New Roman" panose="02020603050405020304" pitchFamily="18" charset="0"/>
              </a:rPr>
              <a:t>• The software consists of a resource manager and a resource scheduler, each responsible for tasks like locating and allocating computational resources, authentication, process creation, and migration.</a:t>
            </a:r>
            <a:br>
              <a:rPr lang="en-IN" sz="1800" dirty="0">
                <a:latin typeface="Times New Roman" panose="02020603050405020304" pitchFamily="18" charset="0"/>
                <a:cs typeface="Times New Roman" panose="02020603050405020304" pitchFamily="18" charset="0"/>
              </a:rPr>
            </a:br>
            <a:r>
              <a:rPr lang="en-IN" sz="1800" dirty="0">
                <a:latin typeface="Times New Roman" panose="02020603050405020304" pitchFamily="18" charset="0"/>
                <a:cs typeface="Times New Roman" panose="02020603050405020304" pitchFamily="18" charset="0"/>
              </a:rPr>
              <a:t>• RMS has various benefits, including load balancing, utilizing spare CPU cycles, providing fault tolerant systems, and managed access to powerful systems.</a:t>
            </a:r>
            <a:br>
              <a:rPr lang="en-IN" sz="1800" dirty="0">
                <a:latin typeface="Times New Roman" panose="02020603050405020304" pitchFamily="18" charset="0"/>
                <a:cs typeface="Times New Roman" panose="02020603050405020304" pitchFamily="18" charset="0"/>
              </a:rPr>
            </a:br>
            <a:r>
              <a:rPr lang="en-IN" sz="1800" dirty="0">
                <a:latin typeface="Times New Roman" panose="02020603050405020304" pitchFamily="18" charset="0"/>
                <a:cs typeface="Times New Roman" panose="02020603050405020304" pitchFamily="18" charset="0"/>
              </a:rPr>
              <a:t>• The basic RMS architecture is a client-server system, with each computer sharing computational resources running a server daemon.</a:t>
            </a:r>
            <a:br>
              <a:rPr lang="en-IN" sz="1800" dirty="0">
                <a:latin typeface="Times New Roman" panose="02020603050405020304" pitchFamily="18" charset="0"/>
                <a:cs typeface="Times New Roman" panose="02020603050405020304" pitchFamily="18" charset="0"/>
              </a:rPr>
            </a:b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3256556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969818"/>
            <a:ext cx="10515600" cy="5207145"/>
          </a:xfrm>
        </p:spPr>
        <p:txBody>
          <a:bodyPr>
            <a:normAutofit/>
          </a:bodyPr>
          <a:lstStyle/>
          <a:p>
            <a:pPr>
              <a:lnSpc>
                <a:spcPct val="150000"/>
              </a:lnSpc>
            </a:pPr>
            <a:r>
              <a:rPr lang="en-IN" sz="1800" dirty="0" smtClean="0">
                <a:latin typeface="Times New Roman" panose="02020603050405020304" pitchFamily="18" charset="0"/>
                <a:cs typeface="Times New Roman" panose="02020603050405020304" pitchFamily="18" charset="0"/>
              </a:rPr>
              <a:t>Applications can be run in interactive or batch mode, with batch mode being the most commonly used.</a:t>
            </a:r>
            <a:endParaRPr lang="en-IN" sz="1800" dirty="0">
              <a:latin typeface="Times New Roman" panose="02020603050405020304" pitchFamily="18" charset="0"/>
              <a:cs typeface="Times New Roman" panose="02020603050405020304" pitchFamily="18" charset="0"/>
            </a:endParaRPr>
          </a:p>
          <a:p>
            <a:pPr>
              <a:lnSpc>
                <a:spcPct val="150000"/>
              </a:lnSpc>
            </a:pPr>
            <a:r>
              <a:rPr lang="en-IN" sz="1800" dirty="0" smtClean="0">
                <a:latin typeface="Times New Roman" panose="02020603050405020304" pitchFamily="18" charset="0"/>
                <a:cs typeface="Times New Roman" panose="02020603050405020304" pitchFamily="18" charset="0"/>
              </a:rPr>
              <a:t>RMS environments provide middleware services to enable heterogeneous environments of workstations, SMPs, and dedicated parallel platforms to be easily and efficiently utilized.</a:t>
            </a:r>
            <a:endParaRPr lang="en-IN" sz="1800" dirty="0">
              <a:latin typeface="Times New Roman" panose="02020603050405020304" pitchFamily="18" charset="0"/>
              <a:cs typeface="Times New Roman" panose="02020603050405020304" pitchFamily="18" charset="0"/>
            </a:endParaRPr>
          </a:p>
          <a:p>
            <a:pPr>
              <a:lnSpc>
                <a:spcPct val="150000"/>
              </a:lnSpc>
            </a:pPr>
            <a:r>
              <a:rPr lang="en-IN" sz="1800" dirty="0" smtClean="0">
                <a:latin typeface="Times New Roman" panose="02020603050405020304" pitchFamily="18" charset="0"/>
                <a:cs typeface="Times New Roman" panose="02020603050405020304" pitchFamily="18" charset="0"/>
              </a:rPr>
              <a:t>Services provided by RMS include Process Migration, </a:t>
            </a:r>
            <a:r>
              <a:rPr lang="en-IN" sz="1800" dirty="0" err="1" smtClean="0">
                <a:latin typeface="Times New Roman" panose="02020603050405020304" pitchFamily="18" charset="0"/>
                <a:cs typeface="Times New Roman" panose="02020603050405020304" pitchFamily="18" charset="0"/>
              </a:rPr>
              <a:t>Checkpointing</a:t>
            </a:r>
            <a:r>
              <a:rPr lang="en-IN" sz="1800" dirty="0" smtClean="0">
                <a:latin typeface="Times New Roman" panose="02020603050405020304" pitchFamily="18" charset="0"/>
                <a:cs typeface="Times New Roman" panose="02020603050405020304" pitchFamily="18" charset="0"/>
              </a:rPr>
              <a:t>, Scavenging Idle Cycles, Fault Tolerance, Minimization of Impact on Users, Load Balancing, and Multiple Application Queues.</a:t>
            </a:r>
            <a:endParaRPr lang="en-IN" sz="1800" dirty="0">
              <a:latin typeface="Times New Roman" panose="02020603050405020304" pitchFamily="18" charset="0"/>
              <a:cs typeface="Times New Roman" panose="02020603050405020304" pitchFamily="18" charset="0"/>
            </a:endParaRPr>
          </a:p>
          <a:p>
            <a:pPr>
              <a:lnSpc>
                <a:spcPct val="150000"/>
              </a:lnSpc>
            </a:pPr>
            <a:r>
              <a:rPr lang="en-IN" sz="1800" dirty="0" smtClean="0">
                <a:latin typeface="Times New Roman" panose="02020603050405020304" pitchFamily="18" charset="0"/>
                <a:cs typeface="Times New Roman" panose="02020603050405020304" pitchFamily="18" charset="0"/>
              </a:rPr>
              <a:t>There are many commercial and research packages available for RMS, with several in-depth reviews of the available RMS systems.</a:t>
            </a:r>
          </a:p>
          <a:p>
            <a:pPr>
              <a:lnSpc>
                <a:spcPct val="150000"/>
              </a:lnSpc>
            </a:pPr>
            <a:endParaRPr lang="en-IN" sz="1800" dirty="0"/>
          </a:p>
        </p:txBody>
      </p:sp>
    </p:spTree>
    <p:extLst>
      <p:ext uri="{BB962C8B-B14F-4D97-AF65-F5344CB8AC3E}">
        <p14:creationId xmlns:p14="http://schemas.microsoft.com/office/powerpoint/2010/main" val="390611271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983265758"/>
              </p:ext>
            </p:extLst>
          </p:nvPr>
        </p:nvGraphicFramePr>
        <p:xfrm>
          <a:off x="1228436" y="526467"/>
          <a:ext cx="9144000" cy="5772732"/>
        </p:xfrm>
        <a:graphic>
          <a:graphicData uri="http://schemas.openxmlformats.org/drawingml/2006/table">
            <a:tbl>
              <a:tblPr firstRow="1" firstCol="1" bandRow="1">
                <a:tableStyleId>{5C22544A-7EE6-4342-B048-85BDC9FD1C3A}</a:tableStyleId>
              </a:tblPr>
              <a:tblGrid>
                <a:gridCol w="3763257"/>
                <a:gridCol w="5380743"/>
              </a:tblGrid>
              <a:tr h="549784">
                <a:tc>
                  <a:txBody>
                    <a:bodyPr/>
                    <a:lstStyle/>
                    <a:p>
                      <a:pPr marL="31750" algn="just">
                        <a:lnSpc>
                          <a:spcPct val="107000"/>
                        </a:lnSpc>
                        <a:spcAft>
                          <a:spcPts val="0"/>
                        </a:spcAft>
                      </a:pPr>
                      <a:r>
                        <a:rPr lang="en-IN" sz="1600" dirty="0">
                          <a:effectLst/>
                          <a:latin typeface="Times New Roman" panose="02020603050405020304" pitchFamily="18" charset="0"/>
                          <a:cs typeface="Times New Roman" panose="02020603050405020304" pitchFamily="18" charset="0"/>
                        </a:rPr>
                        <a:t>Project </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31750" algn="just">
                        <a:lnSpc>
                          <a:spcPct val="107000"/>
                        </a:lnSpc>
                        <a:spcAft>
                          <a:spcPts val="0"/>
                        </a:spcAft>
                      </a:pPr>
                      <a:r>
                        <a:rPr lang="en-IN" sz="1600">
                          <a:effectLst/>
                          <a:latin typeface="Times New Roman" panose="02020603050405020304" pitchFamily="18" charset="0"/>
                          <a:cs typeface="Times New Roman" panose="02020603050405020304" pitchFamily="18" charset="0"/>
                        </a:rPr>
                        <a:t>Commercial Systems URL</a:t>
                      </a:r>
                    </a:p>
                    <a:p>
                      <a:pPr algn="just">
                        <a:lnSpc>
                          <a:spcPct val="107000"/>
                        </a:lnSpc>
                        <a:spcAft>
                          <a:spcPts val="0"/>
                        </a:spcAft>
                      </a:pPr>
                      <a:r>
                        <a:rPr lang="en-IN" sz="1600">
                          <a:effectLst/>
                          <a:latin typeface="Times New Roman" panose="02020603050405020304" pitchFamily="18" charset="0"/>
                          <a:cs typeface="Times New Roman" panose="02020603050405020304" pitchFamily="18" charset="0"/>
                        </a:rPr>
                        <a:t> </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r>
              <a:tr h="274892">
                <a:tc>
                  <a:txBody>
                    <a:bodyPr/>
                    <a:lstStyle/>
                    <a:p>
                      <a:pPr marL="31750" algn="just">
                        <a:lnSpc>
                          <a:spcPct val="107000"/>
                        </a:lnSpc>
                        <a:spcAft>
                          <a:spcPts val="0"/>
                        </a:spcAft>
                      </a:pPr>
                      <a:r>
                        <a:rPr lang="en-IN" sz="1600" dirty="0">
                          <a:effectLst/>
                          <a:latin typeface="Times New Roman" panose="02020603050405020304" pitchFamily="18" charset="0"/>
                          <a:cs typeface="Times New Roman" panose="02020603050405020304" pitchFamily="18" charset="0"/>
                        </a:rPr>
                        <a:t>LSF</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31750" algn="just">
                        <a:lnSpc>
                          <a:spcPct val="107000"/>
                        </a:lnSpc>
                        <a:spcAft>
                          <a:spcPts val="0"/>
                        </a:spcAft>
                      </a:pPr>
                      <a:r>
                        <a:rPr lang="en-IN" sz="1600">
                          <a:effectLst/>
                          <a:latin typeface="Times New Roman" panose="02020603050405020304" pitchFamily="18" charset="0"/>
                          <a:cs typeface="Times New Roman" panose="02020603050405020304" pitchFamily="18" charset="0"/>
                        </a:rPr>
                        <a:t>http://www.platform.com/</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r>
              <a:tr h="549784">
                <a:tc>
                  <a:txBody>
                    <a:bodyPr/>
                    <a:lstStyle/>
                    <a:p>
                      <a:pPr algn="just">
                        <a:lnSpc>
                          <a:spcPct val="107000"/>
                        </a:lnSpc>
                        <a:spcAft>
                          <a:spcPts val="0"/>
                        </a:spcAft>
                      </a:pPr>
                      <a:r>
                        <a:rPr lang="en-IN" sz="1600" dirty="0">
                          <a:effectLst/>
                          <a:latin typeface="Times New Roman" panose="02020603050405020304" pitchFamily="18" charset="0"/>
                          <a:cs typeface="Times New Roman" panose="02020603050405020304" pitchFamily="18" charset="0"/>
                        </a:rPr>
                        <a:t>CODINE</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31750" algn="just">
                        <a:lnSpc>
                          <a:spcPct val="107000"/>
                        </a:lnSpc>
                        <a:spcAft>
                          <a:spcPts val="0"/>
                        </a:spcAft>
                      </a:pPr>
                      <a:r>
                        <a:rPr lang="en-IN" sz="1600">
                          <a:effectLst/>
                          <a:latin typeface="Times New Roman" panose="02020603050405020304" pitchFamily="18" charset="0"/>
                          <a:cs typeface="Times New Roman" panose="02020603050405020304" pitchFamily="18" charset="0"/>
                        </a:rPr>
                        <a:t>http://www.genias.de/products/codine/tech_desc.html</a:t>
                      </a:r>
                    </a:p>
                    <a:p>
                      <a:pPr algn="just">
                        <a:lnSpc>
                          <a:spcPct val="107000"/>
                        </a:lnSpc>
                        <a:spcAft>
                          <a:spcPts val="0"/>
                        </a:spcAft>
                      </a:pPr>
                      <a:r>
                        <a:rPr lang="en-IN" sz="1600">
                          <a:effectLst/>
                          <a:latin typeface="Times New Roman" panose="02020603050405020304" pitchFamily="18" charset="0"/>
                          <a:cs typeface="Times New Roman" panose="02020603050405020304" pitchFamily="18" charset="0"/>
                        </a:rPr>
                        <a:t> </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r>
              <a:tr h="549784">
                <a:tc>
                  <a:txBody>
                    <a:bodyPr/>
                    <a:lstStyle/>
                    <a:p>
                      <a:pPr marL="31750" algn="just">
                        <a:lnSpc>
                          <a:spcPct val="107000"/>
                        </a:lnSpc>
                        <a:spcAft>
                          <a:spcPts val="0"/>
                        </a:spcAft>
                      </a:pPr>
                      <a:r>
                        <a:rPr lang="en-IN" sz="1600" dirty="0">
                          <a:effectLst/>
                          <a:latin typeface="Times New Roman" panose="02020603050405020304" pitchFamily="18" charset="0"/>
                          <a:cs typeface="Times New Roman" panose="02020603050405020304" pitchFamily="18" charset="0"/>
                        </a:rPr>
                        <a:t>Easy-LL</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31750" algn="just">
                        <a:lnSpc>
                          <a:spcPct val="107000"/>
                        </a:lnSpc>
                        <a:spcAft>
                          <a:spcPts val="0"/>
                        </a:spcAft>
                      </a:pPr>
                      <a:r>
                        <a:rPr lang="en-IN" sz="1600">
                          <a:effectLst/>
                          <a:latin typeface="Times New Roman" panose="02020603050405020304" pitchFamily="18" charset="0"/>
                          <a:cs typeface="Times New Roman" panose="02020603050405020304" pitchFamily="18" charset="0"/>
                        </a:rPr>
                        <a:t>http://www.tc.cornell.edu/User Doc/SP/LL12/Easy/</a:t>
                      </a:r>
                    </a:p>
                    <a:p>
                      <a:pPr algn="just">
                        <a:lnSpc>
                          <a:spcPct val="107000"/>
                        </a:lnSpc>
                        <a:spcAft>
                          <a:spcPts val="0"/>
                        </a:spcAft>
                      </a:pPr>
                      <a:r>
                        <a:rPr lang="en-IN" sz="1600">
                          <a:effectLst/>
                          <a:latin typeface="Times New Roman" panose="02020603050405020304" pitchFamily="18" charset="0"/>
                          <a:cs typeface="Times New Roman" panose="02020603050405020304" pitchFamily="18" charset="0"/>
                        </a:rPr>
                        <a:t> </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r>
              <a:tr h="549784">
                <a:tc>
                  <a:txBody>
                    <a:bodyPr/>
                    <a:lstStyle/>
                    <a:p>
                      <a:pPr marL="31750" algn="just">
                        <a:lnSpc>
                          <a:spcPct val="107000"/>
                        </a:lnSpc>
                        <a:spcAft>
                          <a:spcPts val="0"/>
                        </a:spcAft>
                      </a:pPr>
                      <a:r>
                        <a:rPr lang="en-IN" sz="1600" dirty="0">
                          <a:effectLst/>
                          <a:latin typeface="Times New Roman" panose="02020603050405020304" pitchFamily="18" charset="0"/>
                          <a:cs typeface="Times New Roman" panose="02020603050405020304" pitchFamily="18" charset="0"/>
                        </a:rPr>
                        <a:t>NQE</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31750" algn="just">
                        <a:lnSpc>
                          <a:spcPct val="107000"/>
                        </a:lnSpc>
                        <a:spcAft>
                          <a:spcPts val="0"/>
                        </a:spcAft>
                      </a:pPr>
                      <a:r>
                        <a:rPr lang="en-IN" sz="1600" dirty="0">
                          <a:effectLst/>
                          <a:latin typeface="Times New Roman" panose="02020603050405020304" pitchFamily="18" charset="0"/>
                          <a:cs typeface="Times New Roman" panose="02020603050405020304" pitchFamily="18" charset="0"/>
                        </a:rPr>
                        <a:t>http://www.cray.com/products/software/nge/</a:t>
                      </a:r>
                    </a:p>
                    <a:p>
                      <a:pPr algn="just">
                        <a:lnSpc>
                          <a:spcPct val="107000"/>
                        </a:lnSpc>
                        <a:spcAft>
                          <a:spcPts val="0"/>
                        </a:spcAft>
                      </a:pPr>
                      <a:r>
                        <a:rPr lang="en-IN" sz="1600" dirty="0">
                          <a:effectLst/>
                          <a:latin typeface="Times New Roman" panose="02020603050405020304" pitchFamily="18" charset="0"/>
                          <a:cs typeface="Times New Roman" panose="02020603050405020304" pitchFamily="18" charset="0"/>
                        </a:rPr>
                        <a:t> </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r>
              <a:tr h="549784">
                <a:tc>
                  <a:txBody>
                    <a:bodyPr/>
                    <a:lstStyle/>
                    <a:p>
                      <a:pPr marL="31750" algn="just">
                        <a:lnSpc>
                          <a:spcPct val="107000"/>
                        </a:lnSpc>
                        <a:spcAft>
                          <a:spcPts val="0"/>
                        </a:spcAft>
                      </a:pPr>
                      <a:r>
                        <a:rPr lang="en-IN" sz="1600">
                          <a:effectLst/>
                          <a:latin typeface="Times New Roman" panose="02020603050405020304" pitchFamily="18" charset="0"/>
                          <a:cs typeface="Times New Roman" panose="02020603050405020304" pitchFamily="18" charset="0"/>
                        </a:rPr>
                        <a:t> </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31750" algn="just">
                        <a:lnSpc>
                          <a:spcPct val="107000"/>
                        </a:lnSpc>
                        <a:spcAft>
                          <a:spcPts val="0"/>
                        </a:spcAft>
                      </a:pPr>
                      <a:r>
                        <a:rPr lang="en-IN" sz="1600" dirty="0">
                          <a:effectLst/>
                          <a:latin typeface="Times New Roman" panose="02020603050405020304" pitchFamily="18" charset="0"/>
                          <a:cs typeface="Times New Roman" panose="02020603050405020304" pitchFamily="18" charset="0"/>
                        </a:rPr>
                        <a:t>Public Domain Systems --URL</a:t>
                      </a:r>
                    </a:p>
                    <a:p>
                      <a:pPr marL="31750" algn="just">
                        <a:lnSpc>
                          <a:spcPct val="107000"/>
                        </a:lnSpc>
                        <a:spcAft>
                          <a:spcPts val="0"/>
                        </a:spcAft>
                      </a:pPr>
                      <a:r>
                        <a:rPr lang="en-IN" sz="1600" dirty="0">
                          <a:effectLst/>
                          <a:latin typeface="Times New Roman" panose="02020603050405020304" pitchFamily="18" charset="0"/>
                          <a:cs typeface="Times New Roman" panose="02020603050405020304" pitchFamily="18" charset="0"/>
                        </a:rPr>
                        <a:t> </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r>
              <a:tr h="549784">
                <a:tc>
                  <a:txBody>
                    <a:bodyPr/>
                    <a:lstStyle/>
                    <a:p>
                      <a:pPr marL="31750" algn="just">
                        <a:lnSpc>
                          <a:spcPct val="107000"/>
                        </a:lnSpc>
                        <a:spcAft>
                          <a:spcPts val="0"/>
                        </a:spcAft>
                      </a:pPr>
                      <a:r>
                        <a:rPr lang="en-IN" sz="1600">
                          <a:effectLst/>
                          <a:latin typeface="Times New Roman" panose="02020603050405020304" pitchFamily="18" charset="0"/>
                          <a:cs typeface="Times New Roman" panose="02020603050405020304" pitchFamily="18" charset="0"/>
                        </a:rPr>
                        <a:t>CONDOR</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31750" algn="just">
                        <a:lnSpc>
                          <a:spcPct val="107000"/>
                        </a:lnSpc>
                        <a:spcAft>
                          <a:spcPts val="0"/>
                        </a:spcAft>
                      </a:pPr>
                      <a:r>
                        <a:rPr lang="en-IN" sz="1600" dirty="0">
                          <a:effectLst/>
                          <a:latin typeface="Times New Roman" panose="02020603050405020304" pitchFamily="18" charset="0"/>
                          <a:cs typeface="Times New Roman" panose="02020603050405020304" pitchFamily="18" charset="0"/>
                        </a:rPr>
                        <a:t>http://www.cs.wisc.edu/condor/</a:t>
                      </a:r>
                    </a:p>
                    <a:p>
                      <a:pPr algn="just">
                        <a:lnSpc>
                          <a:spcPct val="107000"/>
                        </a:lnSpc>
                        <a:spcAft>
                          <a:spcPts val="0"/>
                        </a:spcAft>
                      </a:pPr>
                      <a:r>
                        <a:rPr lang="en-IN" sz="1600" dirty="0">
                          <a:effectLst/>
                          <a:latin typeface="Times New Roman" panose="02020603050405020304" pitchFamily="18" charset="0"/>
                          <a:cs typeface="Times New Roman" panose="02020603050405020304" pitchFamily="18" charset="0"/>
                        </a:rPr>
                        <a:t> </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r>
              <a:tr h="549784">
                <a:tc>
                  <a:txBody>
                    <a:bodyPr/>
                    <a:lstStyle/>
                    <a:p>
                      <a:pPr marL="31750" algn="just">
                        <a:lnSpc>
                          <a:spcPct val="107000"/>
                        </a:lnSpc>
                        <a:spcAft>
                          <a:spcPts val="0"/>
                        </a:spcAft>
                      </a:pPr>
                      <a:r>
                        <a:rPr lang="en-IN" sz="1600">
                          <a:effectLst/>
                          <a:latin typeface="Times New Roman" panose="02020603050405020304" pitchFamily="18" charset="0"/>
                          <a:cs typeface="Times New Roman" panose="02020603050405020304" pitchFamily="18" charset="0"/>
                        </a:rPr>
                        <a:t>GNQS</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31750" algn="just">
                        <a:lnSpc>
                          <a:spcPct val="107000"/>
                        </a:lnSpc>
                        <a:spcAft>
                          <a:spcPts val="0"/>
                        </a:spcAft>
                      </a:pPr>
                      <a:r>
                        <a:rPr lang="en-IN" sz="1600" dirty="0">
                          <a:effectLst/>
                          <a:latin typeface="Times New Roman" panose="02020603050405020304" pitchFamily="18" charset="0"/>
                          <a:cs typeface="Times New Roman" panose="02020603050405020304" pitchFamily="18" charset="0"/>
                        </a:rPr>
                        <a:t>http://www.gnqs.org/</a:t>
                      </a:r>
                    </a:p>
                    <a:p>
                      <a:pPr algn="just">
                        <a:lnSpc>
                          <a:spcPct val="107000"/>
                        </a:lnSpc>
                        <a:spcAft>
                          <a:spcPts val="0"/>
                        </a:spcAft>
                      </a:pPr>
                      <a:r>
                        <a:rPr lang="en-IN" sz="1600" dirty="0">
                          <a:effectLst/>
                          <a:latin typeface="Times New Roman" panose="02020603050405020304" pitchFamily="18" charset="0"/>
                          <a:cs typeface="Times New Roman" panose="02020603050405020304" pitchFamily="18" charset="0"/>
                        </a:rPr>
                        <a:t> </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r>
              <a:tr h="549784">
                <a:tc>
                  <a:txBody>
                    <a:bodyPr/>
                    <a:lstStyle/>
                    <a:p>
                      <a:pPr marL="31750" algn="just">
                        <a:lnSpc>
                          <a:spcPct val="107000"/>
                        </a:lnSpc>
                        <a:spcAft>
                          <a:spcPts val="0"/>
                        </a:spcAft>
                      </a:pPr>
                      <a:r>
                        <a:rPr lang="en-IN" sz="1600">
                          <a:effectLst/>
                          <a:latin typeface="Times New Roman" panose="02020603050405020304" pitchFamily="18" charset="0"/>
                          <a:cs typeface="Times New Roman" panose="02020603050405020304" pitchFamily="18" charset="0"/>
                        </a:rPr>
                        <a:t>DQS</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31750" algn="just">
                        <a:lnSpc>
                          <a:spcPct val="107000"/>
                        </a:lnSpc>
                        <a:spcAft>
                          <a:spcPts val="0"/>
                        </a:spcAft>
                      </a:pPr>
                      <a:r>
                        <a:rPr lang="en-IN" sz="1600" dirty="0">
                          <a:effectLst/>
                          <a:latin typeface="Times New Roman" panose="02020603050405020304" pitchFamily="18" charset="0"/>
                          <a:cs typeface="Times New Roman" panose="02020603050405020304" pitchFamily="18" charset="0"/>
                        </a:rPr>
                        <a:t>http://www.scri.fsu.edu/~pasko/dqs.html </a:t>
                      </a:r>
                    </a:p>
                    <a:p>
                      <a:pPr algn="just">
                        <a:lnSpc>
                          <a:spcPct val="107000"/>
                        </a:lnSpc>
                        <a:spcAft>
                          <a:spcPts val="0"/>
                        </a:spcAft>
                      </a:pPr>
                      <a:r>
                        <a:rPr lang="en-IN" sz="1600" dirty="0">
                          <a:effectLst/>
                          <a:latin typeface="Times New Roman" panose="02020603050405020304" pitchFamily="18" charset="0"/>
                          <a:cs typeface="Times New Roman" panose="02020603050405020304" pitchFamily="18" charset="0"/>
                        </a:rPr>
                        <a:t> </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r>
              <a:tr h="549784">
                <a:tc>
                  <a:txBody>
                    <a:bodyPr/>
                    <a:lstStyle/>
                    <a:p>
                      <a:pPr marL="31750" algn="just">
                        <a:lnSpc>
                          <a:spcPct val="107000"/>
                        </a:lnSpc>
                        <a:spcAft>
                          <a:spcPts val="0"/>
                        </a:spcAft>
                      </a:pPr>
                      <a:r>
                        <a:rPr lang="en-IN" sz="1600">
                          <a:effectLst/>
                          <a:latin typeface="Times New Roman" panose="02020603050405020304" pitchFamily="18" charset="0"/>
                          <a:cs typeface="Times New Roman" panose="02020603050405020304" pitchFamily="18" charset="0"/>
                        </a:rPr>
                        <a:t>PRM</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31750" algn="just">
                        <a:lnSpc>
                          <a:spcPct val="107000"/>
                        </a:lnSpc>
                        <a:spcAft>
                          <a:spcPts val="0"/>
                        </a:spcAft>
                      </a:pPr>
                      <a:r>
                        <a:rPr lang="en-IN" sz="1600" dirty="0">
                          <a:effectLst/>
                          <a:latin typeface="Times New Roman" panose="02020603050405020304" pitchFamily="18" charset="0"/>
                          <a:cs typeface="Times New Roman" panose="02020603050405020304" pitchFamily="18" charset="0"/>
                        </a:rPr>
                        <a:t>http://gost.isi.edu/gost-group/products/prm/</a:t>
                      </a:r>
                    </a:p>
                    <a:p>
                      <a:pPr algn="just">
                        <a:lnSpc>
                          <a:spcPct val="107000"/>
                        </a:lnSpc>
                        <a:spcAft>
                          <a:spcPts val="0"/>
                        </a:spcAft>
                      </a:pPr>
                      <a:r>
                        <a:rPr lang="en-IN" sz="1600" dirty="0">
                          <a:effectLst/>
                          <a:latin typeface="Times New Roman" panose="02020603050405020304" pitchFamily="18" charset="0"/>
                          <a:cs typeface="Times New Roman" panose="02020603050405020304" pitchFamily="18" charset="0"/>
                        </a:rPr>
                        <a:t> </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r>
              <a:tr h="549784">
                <a:tc>
                  <a:txBody>
                    <a:bodyPr/>
                    <a:lstStyle/>
                    <a:p>
                      <a:pPr marL="31750" algn="just">
                        <a:lnSpc>
                          <a:spcPct val="107000"/>
                        </a:lnSpc>
                        <a:spcAft>
                          <a:spcPts val="0"/>
                        </a:spcAft>
                      </a:pPr>
                      <a:r>
                        <a:rPr lang="en-IN" sz="1600">
                          <a:effectLst/>
                          <a:latin typeface="Times New Roman" panose="02020603050405020304" pitchFamily="18" charset="0"/>
                          <a:cs typeface="Times New Roman" panose="02020603050405020304" pitchFamily="18" charset="0"/>
                        </a:rPr>
                        <a:t>PBS</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31750" algn="just">
                        <a:lnSpc>
                          <a:spcPct val="107000"/>
                        </a:lnSpc>
                        <a:spcAft>
                          <a:spcPts val="0"/>
                        </a:spcAft>
                      </a:pPr>
                      <a:r>
                        <a:rPr lang="en-IN" sz="1600" dirty="0">
                          <a:effectLst/>
                          <a:latin typeface="Times New Roman" panose="02020603050405020304" pitchFamily="18" charset="0"/>
                          <a:cs typeface="Times New Roman" panose="02020603050405020304" pitchFamily="18" charset="0"/>
                        </a:rPr>
                        <a:t>http://pbs.mrj.com/</a:t>
                      </a:r>
                    </a:p>
                    <a:p>
                      <a:pPr algn="just">
                        <a:lnSpc>
                          <a:spcPct val="107000"/>
                        </a:lnSpc>
                        <a:spcAft>
                          <a:spcPts val="0"/>
                        </a:spcAft>
                      </a:pPr>
                      <a:r>
                        <a:rPr lang="en-IN" sz="1600" dirty="0">
                          <a:effectLst/>
                          <a:latin typeface="Times New Roman" panose="02020603050405020304" pitchFamily="18" charset="0"/>
                          <a:cs typeface="Times New Roman" panose="02020603050405020304" pitchFamily="18" charset="0"/>
                        </a:rPr>
                        <a:t> </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411819039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Times New Roman" panose="02020603050405020304" pitchFamily="18" charset="0"/>
                <a:cs typeface="Times New Roman" panose="02020603050405020304" pitchFamily="18" charset="0"/>
              </a:rPr>
              <a:t>10. Programming </a:t>
            </a:r>
            <a:r>
              <a:rPr lang="en-IN" dirty="0" smtClean="0">
                <a:latin typeface="Times New Roman" panose="02020603050405020304" pitchFamily="18" charset="0"/>
                <a:cs typeface="Times New Roman" panose="02020603050405020304" pitchFamily="18" charset="0"/>
              </a:rPr>
              <a:t>Environments and Tools</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Autofit/>
          </a:bodyPr>
          <a:lstStyle/>
          <a:p>
            <a:pPr marL="0" indent="0">
              <a:lnSpc>
                <a:spcPct val="150000"/>
              </a:lnSpc>
              <a:buNone/>
            </a:pPr>
            <a:r>
              <a:rPr lang="en-IN" sz="1800" b="1" dirty="0" smtClean="0">
                <a:latin typeface="Times New Roman" panose="02020603050405020304" pitchFamily="18" charset="0"/>
                <a:cs typeface="Times New Roman" panose="02020603050405020304" pitchFamily="18" charset="0"/>
              </a:rPr>
              <a:t>10.1 Threads</a:t>
            </a:r>
            <a:r>
              <a:rPr lang="en-IN" sz="1800" dirty="0">
                <a:latin typeface="Times New Roman" panose="02020603050405020304" pitchFamily="18" charset="0"/>
                <a:cs typeface="Times New Roman" panose="02020603050405020304" pitchFamily="18" charset="0"/>
              </a:rPr>
              <a:t/>
            </a:r>
            <a:br>
              <a:rPr lang="en-IN" sz="1800" dirty="0">
                <a:latin typeface="Times New Roman" panose="02020603050405020304" pitchFamily="18" charset="0"/>
                <a:cs typeface="Times New Roman" panose="02020603050405020304" pitchFamily="18" charset="0"/>
              </a:rPr>
            </a:br>
            <a:r>
              <a:rPr lang="en-IN" sz="1800" dirty="0">
                <a:latin typeface="Times New Roman" panose="02020603050405020304" pitchFamily="18" charset="0"/>
                <a:cs typeface="Times New Roman" panose="02020603050405020304" pitchFamily="18" charset="0"/>
              </a:rPr>
              <a:t>• Threads are a popular paradigm for concurrent programming on both uniprocessor and multiprocessor machines.</a:t>
            </a:r>
            <a:br>
              <a:rPr lang="en-IN" sz="1800" dirty="0">
                <a:latin typeface="Times New Roman" panose="02020603050405020304" pitchFamily="18" charset="0"/>
                <a:cs typeface="Times New Roman" panose="02020603050405020304" pitchFamily="18" charset="0"/>
              </a:rPr>
            </a:br>
            <a:r>
              <a:rPr lang="en-IN" sz="1800" dirty="0">
                <a:latin typeface="Times New Roman" panose="02020603050405020304" pitchFamily="18" charset="0"/>
                <a:cs typeface="Times New Roman" panose="02020603050405020304" pitchFamily="18" charset="0"/>
              </a:rPr>
              <a:t>• They exploit the asynchronous </a:t>
            </a:r>
            <a:r>
              <a:rPr lang="en-IN" sz="1800" dirty="0" err="1">
                <a:latin typeface="Times New Roman" panose="02020603050405020304" pitchFamily="18" charset="0"/>
                <a:cs typeface="Times New Roman" panose="02020603050405020304" pitchFamily="18" charset="0"/>
              </a:rPr>
              <a:t>behavior</a:t>
            </a:r>
            <a:r>
              <a:rPr lang="en-IN" sz="1800" dirty="0">
                <a:latin typeface="Times New Roman" panose="02020603050405020304" pitchFamily="18" charset="0"/>
                <a:cs typeface="Times New Roman" panose="02020603050405020304" pitchFamily="18" charset="0"/>
              </a:rPr>
              <a:t> of an application for overlapping computation and communication.</a:t>
            </a:r>
            <a:br>
              <a:rPr lang="en-IN" sz="1800" dirty="0">
                <a:latin typeface="Times New Roman" panose="02020603050405020304" pitchFamily="18" charset="0"/>
                <a:cs typeface="Times New Roman" panose="02020603050405020304" pitchFamily="18" charset="0"/>
              </a:rPr>
            </a:br>
            <a:r>
              <a:rPr lang="en-IN" sz="1800" dirty="0">
                <a:latin typeface="Times New Roman" panose="02020603050405020304" pitchFamily="18" charset="0"/>
                <a:cs typeface="Times New Roman" panose="02020603050405020304" pitchFamily="18" charset="0"/>
              </a:rPr>
              <a:t>• Threads are potentially portable, with an IEEE standard for POSIX threads interface, </a:t>
            </a:r>
            <a:r>
              <a:rPr lang="en-IN" sz="1800" dirty="0" err="1">
                <a:latin typeface="Times New Roman" panose="02020603050405020304" pitchFamily="18" charset="0"/>
                <a:cs typeface="Times New Roman" panose="02020603050405020304" pitchFamily="18" charset="0"/>
              </a:rPr>
              <a:t>pthreads</a:t>
            </a:r>
            <a:r>
              <a:rPr lang="en-IN" sz="1800" dirty="0">
                <a:latin typeface="Times New Roman" panose="02020603050405020304" pitchFamily="18" charset="0"/>
                <a:cs typeface="Times New Roman" panose="02020603050405020304" pitchFamily="18" charset="0"/>
              </a:rPr>
              <a:t>.</a:t>
            </a:r>
            <a:br>
              <a:rPr lang="en-IN" sz="1800" dirty="0">
                <a:latin typeface="Times New Roman" panose="02020603050405020304" pitchFamily="18" charset="0"/>
                <a:cs typeface="Times New Roman" panose="02020603050405020304" pitchFamily="18" charset="0"/>
              </a:rPr>
            </a:br>
            <a:r>
              <a:rPr lang="en-IN" sz="1800" dirty="0">
                <a:latin typeface="Times New Roman" panose="02020603050405020304" pitchFamily="18" charset="0"/>
                <a:cs typeface="Times New Roman" panose="02020603050405020304" pitchFamily="18" charset="0"/>
              </a:rPr>
              <a:t>• Programming languages like Java have built-in multithreading support, enabling easy development of multithreaded applications.</a:t>
            </a:r>
            <a:br>
              <a:rPr lang="en-IN" sz="1800" dirty="0">
                <a:latin typeface="Times New Roman" panose="02020603050405020304" pitchFamily="18" charset="0"/>
                <a:cs typeface="Times New Roman" panose="02020603050405020304" pitchFamily="18" charset="0"/>
              </a:rPr>
            </a:br>
            <a:r>
              <a:rPr lang="en-IN" sz="1800" dirty="0">
                <a:latin typeface="Times New Roman" panose="02020603050405020304" pitchFamily="18" charset="0"/>
                <a:cs typeface="Times New Roman" panose="02020603050405020304" pitchFamily="18" charset="0"/>
              </a:rPr>
              <a:t/>
            </a:r>
            <a:br>
              <a:rPr lang="en-IN" sz="1800" dirty="0">
                <a:latin typeface="Times New Roman" panose="02020603050405020304" pitchFamily="18" charset="0"/>
                <a:cs typeface="Times New Roman" panose="02020603050405020304" pitchFamily="18" charset="0"/>
              </a:rPr>
            </a:b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1315236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785091"/>
            <a:ext cx="10515600" cy="5391872"/>
          </a:xfrm>
        </p:spPr>
        <p:txBody>
          <a:bodyPr>
            <a:normAutofit/>
          </a:bodyPr>
          <a:lstStyle/>
          <a:p>
            <a:pPr marL="0" indent="0">
              <a:lnSpc>
                <a:spcPct val="150000"/>
              </a:lnSpc>
              <a:buNone/>
            </a:pPr>
            <a:r>
              <a:rPr lang="en-IN" sz="1800" b="1" dirty="0" smtClean="0">
                <a:latin typeface="Times New Roman" panose="02020603050405020304" pitchFamily="18" charset="0"/>
                <a:cs typeface="Times New Roman" panose="02020603050405020304" pitchFamily="18" charset="0"/>
              </a:rPr>
              <a:t>10.2 Message </a:t>
            </a:r>
            <a:r>
              <a:rPr lang="en-IN" sz="1800" b="1" dirty="0" smtClean="0">
                <a:latin typeface="Times New Roman" panose="02020603050405020304" pitchFamily="18" charset="0"/>
                <a:cs typeface="Times New Roman" panose="02020603050405020304" pitchFamily="18" charset="0"/>
              </a:rPr>
              <a:t>Passing Systems (MPI and PVM)</a:t>
            </a:r>
            <a:r>
              <a:rPr lang="en-IN" sz="1800" dirty="0" smtClean="0">
                <a:latin typeface="Times New Roman" panose="02020603050405020304" pitchFamily="18" charset="0"/>
                <a:cs typeface="Times New Roman" panose="02020603050405020304" pitchFamily="18" charset="0"/>
              </a:rPr>
              <a:t/>
            </a:r>
            <a:br>
              <a:rPr lang="en-IN" sz="1800" dirty="0" smtClean="0">
                <a:latin typeface="Times New Roman" panose="02020603050405020304" pitchFamily="18" charset="0"/>
                <a:cs typeface="Times New Roman" panose="02020603050405020304" pitchFamily="18" charset="0"/>
              </a:rPr>
            </a:br>
            <a:r>
              <a:rPr lang="en-IN" sz="1800" dirty="0" smtClean="0">
                <a:latin typeface="Times New Roman" panose="02020603050405020304" pitchFamily="18" charset="0"/>
                <a:cs typeface="Times New Roman" panose="02020603050405020304" pitchFamily="18" charset="0"/>
              </a:rPr>
              <a:t>• Message passing libraries allow efficient parallel programs to be written for distributed memory systems.</a:t>
            </a:r>
            <a:br>
              <a:rPr lang="en-IN" sz="1800" dirty="0" smtClean="0">
                <a:latin typeface="Times New Roman" panose="02020603050405020304" pitchFamily="18" charset="0"/>
                <a:cs typeface="Times New Roman" panose="02020603050405020304" pitchFamily="18" charset="0"/>
              </a:rPr>
            </a:br>
            <a:r>
              <a:rPr lang="en-IN" sz="1800" dirty="0" smtClean="0">
                <a:latin typeface="Times New Roman" panose="02020603050405020304" pitchFamily="18" charset="0"/>
                <a:cs typeface="Times New Roman" panose="02020603050405020304" pitchFamily="18" charset="0"/>
              </a:rPr>
              <a:t>• PVM is both an environment and a message passing library, used to run parallel applications on systems ranging from high-end supercomputers to clusters of workstations.</a:t>
            </a:r>
            <a:br>
              <a:rPr lang="en-IN" sz="1800" dirty="0" smtClean="0">
                <a:latin typeface="Times New Roman" panose="02020603050405020304" pitchFamily="18" charset="0"/>
                <a:cs typeface="Times New Roman" panose="02020603050405020304" pitchFamily="18" charset="0"/>
              </a:rPr>
            </a:br>
            <a:r>
              <a:rPr lang="en-IN" sz="1800" dirty="0" smtClean="0">
                <a:latin typeface="Times New Roman" panose="02020603050405020304" pitchFamily="18" charset="0"/>
                <a:cs typeface="Times New Roman" panose="02020603050405020304" pitchFamily="18" charset="0"/>
              </a:rPr>
              <a:t>• MPI is a message passing specification designed to be standard for distributed memory parallel computing using explicit message passing.</a:t>
            </a:r>
            <a:br>
              <a:rPr lang="en-IN" sz="1800" dirty="0" smtClean="0">
                <a:latin typeface="Times New Roman" panose="02020603050405020304" pitchFamily="18" charset="0"/>
                <a:cs typeface="Times New Roman" panose="02020603050405020304" pitchFamily="18" charset="0"/>
              </a:rPr>
            </a:br>
            <a:r>
              <a:rPr lang="en-IN" sz="1800" dirty="0" smtClean="0">
                <a:latin typeface="Times New Roman" panose="02020603050405020304" pitchFamily="18" charset="0"/>
                <a:cs typeface="Times New Roman" panose="02020603050405020304" pitchFamily="18" charset="0"/>
              </a:rPr>
              <a:t>• MPI is available on most of the HPC systems, including SMP machines.</a:t>
            </a:r>
            <a:br>
              <a:rPr lang="en-IN" sz="1800" dirty="0" smtClean="0">
                <a:latin typeface="Times New Roman" panose="02020603050405020304" pitchFamily="18" charset="0"/>
                <a:cs typeface="Times New Roman" panose="02020603050405020304" pitchFamily="18" charset="0"/>
              </a:rPr>
            </a:br>
            <a:r>
              <a:rPr lang="en-IN" sz="1800" dirty="0" smtClean="0">
                <a:latin typeface="Times New Roman" panose="02020603050405020304" pitchFamily="18" charset="0"/>
                <a:cs typeface="Times New Roman" panose="02020603050405020304" pitchFamily="18" charset="0"/>
              </a:rPr>
              <a:t/>
            </a:r>
            <a:br>
              <a:rPr lang="en-IN" sz="1800" dirty="0" smtClean="0">
                <a:latin typeface="Times New Roman" panose="02020603050405020304" pitchFamily="18" charset="0"/>
                <a:cs typeface="Times New Roman" panose="02020603050405020304" pitchFamily="18" charset="0"/>
              </a:rPr>
            </a:br>
            <a:endParaRPr lang="en-IN" sz="1800" dirty="0" smtClean="0">
              <a:latin typeface="Times New Roman" panose="02020603050405020304" pitchFamily="18" charset="0"/>
              <a:cs typeface="Times New Roman" panose="02020603050405020304" pitchFamily="18" charset="0"/>
            </a:endParaRPr>
          </a:p>
          <a:p>
            <a:pPr>
              <a:lnSpc>
                <a:spcPct val="150000"/>
              </a:lnSpc>
            </a:pP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2405614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81891"/>
            <a:ext cx="10515600" cy="5595072"/>
          </a:xfrm>
        </p:spPr>
        <p:txBody>
          <a:bodyPr>
            <a:normAutofit fontScale="70000" lnSpcReduction="20000"/>
          </a:bodyPr>
          <a:lstStyle/>
          <a:p>
            <a:pPr marL="0" indent="0">
              <a:lnSpc>
                <a:spcPct val="170000"/>
              </a:lnSpc>
              <a:buNone/>
            </a:pPr>
            <a:r>
              <a:rPr lang="en-IN" sz="2100" b="1" dirty="0" smtClean="0">
                <a:latin typeface="Times New Roman" panose="02020603050405020304" pitchFamily="18" charset="0"/>
                <a:cs typeface="Times New Roman" panose="02020603050405020304" pitchFamily="18" charset="0"/>
              </a:rPr>
              <a:t>10.3 Distributed </a:t>
            </a:r>
            <a:r>
              <a:rPr lang="en-IN" sz="2100" b="1" dirty="0" smtClean="0">
                <a:latin typeface="Times New Roman" panose="02020603050405020304" pitchFamily="18" charset="0"/>
                <a:cs typeface="Times New Roman" panose="02020603050405020304" pitchFamily="18" charset="0"/>
              </a:rPr>
              <a:t>Shared Memory (DSM) Systems</a:t>
            </a:r>
            <a:r>
              <a:rPr lang="en-IN" sz="2100" dirty="0" smtClean="0">
                <a:latin typeface="Times New Roman" panose="02020603050405020304" pitchFamily="18" charset="0"/>
                <a:cs typeface="Times New Roman" panose="02020603050405020304" pitchFamily="18" charset="0"/>
              </a:rPr>
              <a:t/>
            </a:r>
            <a:br>
              <a:rPr lang="en-IN" sz="2100" dirty="0" smtClean="0">
                <a:latin typeface="Times New Roman" panose="02020603050405020304" pitchFamily="18" charset="0"/>
                <a:cs typeface="Times New Roman" panose="02020603050405020304" pitchFamily="18" charset="0"/>
              </a:rPr>
            </a:br>
            <a:r>
              <a:rPr lang="en-IN" sz="2100" dirty="0" smtClean="0">
                <a:latin typeface="Times New Roman" panose="02020603050405020304" pitchFamily="18" charset="0"/>
                <a:cs typeface="Times New Roman" panose="02020603050405020304" pitchFamily="18" charset="0"/>
              </a:rPr>
              <a:t>• Message passing is the most efficient programming paradigm on distributed memory systems.</a:t>
            </a:r>
            <a:br>
              <a:rPr lang="en-IN" sz="2100" dirty="0" smtClean="0">
                <a:latin typeface="Times New Roman" panose="02020603050405020304" pitchFamily="18" charset="0"/>
                <a:cs typeface="Times New Roman" panose="02020603050405020304" pitchFamily="18" charset="0"/>
              </a:rPr>
            </a:br>
            <a:r>
              <a:rPr lang="en-IN" sz="2100" dirty="0" smtClean="0">
                <a:latin typeface="Times New Roman" panose="02020603050405020304" pitchFamily="18" charset="0"/>
                <a:cs typeface="Times New Roman" panose="02020603050405020304" pitchFamily="18" charset="0"/>
              </a:rPr>
              <a:t>• DSM enables shared-variable programming and can be implemented using software or hardware solutions.</a:t>
            </a:r>
            <a:br>
              <a:rPr lang="en-IN" sz="2100" dirty="0" smtClean="0">
                <a:latin typeface="Times New Roman" panose="02020603050405020304" pitchFamily="18" charset="0"/>
                <a:cs typeface="Times New Roman" panose="02020603050405020304" pitchFamily="18" charset="0"/>
              </a:rPr>
            </a:br>
            <a:r>
              <a:rPr lang="en-IN" sz="2100" dirty="0" smtClean="0">
                <a:latin typeface="Times New Roman" panose="02020603050405020304" pitchFamily="18" charset="0"/>
                <a:cs typeface="Times New Roman" panose="02020603050405020304" pitchFamily="18" charset="0"/>
              </a:rPr>
              <a:t>• Software DSM systems are usually built as a separate layer on top of the communications interface, while hardware DSM systems have better performance, no burden on user and software layers, fine granularity of sharing, extensions of the cache coherence schemes, and increased hardware complexity.</a:t>
            </a:r>
          </a:p>
          <a:p>
            <a:pPr marL="0" indent="0">
              <a:lnSpc>
                <a:spcPct val="170000"/>
              </a:lnSpc>
              <a:buNone/>
            </a:pPr>
            <a:r>
              <a:rPr lang="en-IN" sz="2100" b="1" dirty="0" smtClean="0">
                <a:latin typeface="Times New Roman" panose="02020603050405020304" pitchFamily="18" charset="0"/>
                <a:cs typeface="Times New Roman" panose="02020603050405020304" pitchFamily="18" charset="0"/>
              </a:rPr>
              <a:t>10.4 Parallel </a:t>
            </a:r>
            <a:r>
              <a:rPr lang="en-IN" sz="2100" b="1" dirty="0" smtClean="0">
                <a:latin typeface="Times New Roman" panose="02020603050405020304" pitchFamily="18" charset="0"/>
                <a:cs typeface="Times New Roman" panose="02020603050405020304" pitchFamily="18" charset="0"/>
              </a:rPr>
              <a:t>Debuggers and Profilers in High Performance Applications</a:t>
            </a:r>
            <a:r>
              <a:rPr lang="en-IN" sz="2100" dirty="0" smtClean="0">
                <a:latin typeface="Times New Roman" panose="02020603050405020304" pitchFamily="18" charset="0"/>
                <a:cs typeface="Times New Roman" panose="02020603050405020304" pitchFamily="18" charset="0"/>
              </a:rPr>
              <a:t/>
            </a:r>
            <a:br>
              <a:rPr lang="en-IN" sz="2100" dirty="0" smtClean="0">
                <a:latin typeface="Times New Roman" panose="02020603050405020304" pitchFamily="18" charset="0"/>
                <a:cs typeface="Times New Roman" panose="02020603050405020304" pitchFamily="18" charset="0"/>
              </a:rPr>
            </a:br>
            <a:r>
              <a:rPr lang="en-IN" sz="2100" dirty="0" smtClean="0">
                <a:latin typeface="Times New Roman" panose="02020603050405020304" pitchFamily="18" charset="0"/>
                <a:cs typeface="Times New Roman" panose="02020603050405020304" pitchFamily="18" charset="0"/>
              </a:rPr>
              <a:t>• Parallel debuggers and profilers are essential for efficient development of high performance applications.</a:t>
            </a:r>
            <a:br>
              <a:rPr lang="en-IN" sz="2100" dirty="0" smtClean="0">
                <a:latin typeface="Times New Roman" panose="02020603050405020304" pitchFamily="18" charset="0"/>
                <a:cs typeface="Times New Roman" panose="02020603050405020304" pitchFamily="18" charset="0"/>
              </a:rPr>
            </a:br>
            <a:r>
              <a:rPr lang="en-IN" sz="2100" dirty="0" smtClean="0">
                <a:latin typeface="Times New Roman" panose="02020603050405020304" pitchFamily="18" charset="0"/>
                <a:cs typeface="Times New Roman" panose="02020603050405020304" pitchFamily="18" charset="0"/>
              </a:rPr>
              <a:t>• Most vendors of HPC systems provide debuggers and performance </a:t>
            </a:r>
            <a:r>
              <a:rPr lang="en-IN" sz="2100" dirty="0" err="1" smtClean="0">
                <a:latin typeface="Times New Roman" panose="02020603050405020304" pitchFamily="18" charset="0"/>
                <a:cs typeface="Times New Roman" panose="02020603050405020304" pitchFamily="18" charset="0"/>
              </a:rPr>
              <a:t>analyzers</a:t>
            </a:r>
            <a:r>
              <a:rPr lang="en-IN" sz="2100" dirty="0" smtClean="0">
                <a:latin typeface="Times New Roman" panose="02020603050405020304" pitchFamily="18" charset="0"/>
                <a:cs typeface="Times New Roman" panose="02020603050405020304" pitchFamily="18" charset="0"/>
              </a:rPr>
              <a:t> for their platforms.</a:t>
            </a:r>
            <a:br>
              <a:rPr lang="en-IN" sz="2100" dirty="0" smtClean="0">
                <a:latin typeface="Times New Roman" panose="02020603050405020304" pitchFamily="18" charset="0"/>
                <a:cs typeface="Times New Roman" panose="02020603050405020304" pitchFamily="18" charset="0"/>
              </a:rPr>
            </a:br>
            <a:r>
              <a:rPr lang="en-IN" sz="2100" dirty="0" smtClean="0">
                <a:latin typeface="Times New Roman" panose="02020603050405020304" pitchFamily="18" charset="0"/>
                <a:cs typeface="Times New Roman" panose="02020603050405020304" pitchFamily="18" charset="0"/>
              </a:rPr>
              <a:t>• These tools should work in a heterogeneous environment, enabling parallel application development on a NOW and production runs on a dedicated HPC platform.</a:t>
            </a:r>
            <a:br>
              <a:rPr lang="en-IN" sz="2100" dirty="0" smtClean="0">
                <a:latin typeface="Times New Roman" panose="02020603050405020304" pitchFamily="18" charset="0"/>
                <a:cs typeface="Times New Roman" panose="02020603050405020304" pitchFamily="18" charset="0"/>
              </a:rPr>
            </a:br>
            <a:r>
              <a:rPr lang="en-IN" sz="2100" dirty="0" smtClean="0">
                <a:latin typeface="Times New Roman" panose="02020603050405020304" pitchFamily="18" charset="0"/>
                <a:cs typeface="Times New Roman" panose="02020603050405020304" pitchFamily="18" charset="0"/>
              </a:rPr>
              <a:t/>
            </a:r>
            <a:br>
              <a:rPr lang="en-IN" sz="2100" dirty="0" smtClean="0">
                <a:latin typeface="Times New Roman" panose="02020603050405020304" pitchFamily="18" charset="0"/>
                <a:cs typeface="Times New Roman" panose="02020603050405020304" pitchFamily="18" charset="0"/>
              </a:rPr>
            </a:br>
            <a:endParaRPr lang="en-IN" sz="2100" dirty="0" smtClean="0">
              <a:latin typeface="Times New Roman" panose="02020603050405020304" pitchFamily="18" charset="0"/>
              <a:cs typeface="Times New Roman" panose="02020603050405020304" pitchFamily="18" charset="0"/>
            </a:endParaRPr>
          </a:p>
          <a:p>
            <a:pPr marL="0" indent="0">
              <a:lnSpc>
                <a:spcPct val="150000"/>
              </a:lnSpc>
              <a:buNone/>
            </a:pPr>
            <a:r>
              <a:rPr lang="en-IN" sz="1800" dirty="0" smtClean="0">
                <a:latin typeface="Times New Roman" panose="02020603050405020304" pitchFamily="18" charset="0"/>
                <a:cs typeface="Times New Roman" panose="02020603050405020304" pitchFamily="18" charset="0"/>
              </a:rPr>
              <a:t/>
            </a:r>
            <a:br>
              <a:rPr lang="en-IN" sz="1800" dirty="0" smtClean="0">
                <a:latin typeface="Times New Roman" panose="02020603050405020304" pitchFamily="18" charset="0"/>
                <a:cs typeface="Times New Roman" panose="02020603050405020304" pitchFamily="18" charset="0"/>
              </a:rPr>
            </a:br>
            <a:r>
              <a:rPr lang="en-IN" sz="1800" dirty="0" smtClean="0">
                <a:latin typeface="Times New Roman" panose="02020603050405020304" pitchFamily="18" charset="0"/>
                <a:cs typeface="Times New Roman" panose="02020603050405020304" pitchFamily="18" charset="0"/>
              </a:rPr>
              <a:t/>
            </a:r>
            <a:br>
              <a:rPr lang="en-IN" sz="1800" dirty="0" smtClean="0">
                <a:latin typeface="Times New Roman" panose="02020603050405020304" pitchFamily="18" charset="0"/>
                <a:cs typeface="Times New Roman" panose="02020603050405020304" pitchFamily="18" charset="0"/>
              </a:rPr>
            </a:br>
            <a:endParaRPr lang="en-IN" sz="1800" dirty="0" smtClean="0">
              <a:latin typeface="Times New Roman" panose="02020603050405020304" pitchFamily="18" charset="0"/>
              <a:cs typeface="Times New Roman" panose="02020603050405020304" pitchFamily="18" charset="0"/>
            </a:endParaRPr>
          </a:p>
          <a:p>
            <a:pPr>
              <a:lnSpc>
                <a:spcPct val="150000"/>
              </a:lnSpc>
            </a:pP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7833528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35709"/>
            <a:ext cx="10515600" cy="5641254"/>
          </a:xfrm>
        </p:spPr>
        <p:txBody>
          <a:bodyPr>
            <a:normAutofit/>
          </a:bodyPr>
          <a:lstStyle/>
          <a:p>
            <a:pPr marL="0" indent="0">
              <a:lnSpc>
                <a:spcPct val="150000"/>
              </a:lnSpc>
              <a:buNone/>
            </a:pPr>
            <a:r>
              <a:rPr lang="en-IN" sz="1800" b="1" dirty="0" smtClean="0">
                <a:latin typeface="Times New Roman" panose="02020603050405020304" pitchFamily="18" charset="0"/>
                <a:cs typeface="Times New Roman" panose="02020603050405020304" pitchFamily="18" charset="0"/>
              </a:rPr>
              <a:t>10.5 Debuggers</a:t>
            </a:r>
            <a:r>
              <a:rPr lang="en-IN" sz="1800" dirty="0" smtClean="0">
                <a:latin typeface="Times New Roman" panose="02020603050405020304" pitchFamily="18" charset="0"/>
                <a:cs typeface="Times New Roman" panose="02020603050405020304" pitchFamily="18" charset="0"/>
              </a:rPr>
              <a:t/>
            </a:r>
            <a:br>
              <a:rPr lang="en-IN" sz="1800" dirty="0" smtClean="0">
                <a:latin typeface="Times New Roman" panose="02020603050405020304" pitchFamily="18" charset="0"/>
                <a:cs typeface="Times New Roman" panose="02020603050405020304" pitchFamily="18" charset="0"/>
              </a:rPr>
            </a:br>
            <a:r>
              <a:rPr lang="en-IN" sz="1800" dirty="0" smtClean="0">
                <a:latin typeface="Times New Roman" panose="02020603050405020304" pitchFamily="18" charset="0"/>
                <a:cs typeface="Times New Roman" panose="02020603050405020304" pitchFamily="18" charset="0"/>
              </a:rPr>
              <a:t>• The High Performance Debugging Forum (HPDF) was formed in 1996 to define a cross-platform parallel debugging standard.</a:t>
            </a:r>
            <a:br>
              <a:rPr lang="en-IN" sz="1800" dirty="0" smtClean="0">
                <a:latin typeface="Times New Roman" panose="02020603050405020304" pitchFamily="18" charset="0"/>
                <a:cs typeface="Times New Roman" panose="02020603050405020304" pitchFamily="18" charset="0"/>
              </a:rPr>
            </a:br>
            <a:r>
              <a:rPr lang="en-IN" sz="1800" dirty="0" smtClean="0">
                <a:latin typeface="Times New Roman" panose="02020603050405020304" pitchFamily="18" charset="0"/>
                <a:cs typeface="Times New Roman" panose="02020603050405020304" pitchFamily="18" charset="0"/>
              </a:rPr>
              <a:t>• The forum developed a HPD Version specification defining the functionality, semantics, and syntax for a command-line parallel debugger.</a:t>
            </a:r>
            <a:br>
              <a:rPr lang="en-IN" sz="1800" dirty="0" smtClean="0">
                <a:latin typeface="Times New Roman" panose="02020603050405020304" pitchFamily="18" charset="0"/>
                <a:cs typeface="Times New Roman" panose="02020603050405020304" pitchFamily="18" charset="0"/>
              </a:rPr>
            </a:br>
            <a:r>
              <a:rPr lang="en-IN" sz="1800" dirty="0" smtClean="0">
                <a:latin typeface="Times New Roman" panose="02020603050405020304" pitchFamily="18" charset="0"/>
                <a:cs typeface="Times New Roman" panose="02020603050405020304" pitchFamily="18" charset="0"/>
              </a:rPr>
              <a:t>• A parallel debugger should manage multiple processes and threads, display source code, stack trace, and stack frame, and manage code variables and constants.</a:t>
            </a:r>
            <a:br>
              <a:rPr lang="en-IN" sz="1800" dirty="0" smtClean="0">
                <a:latin typeface="Times New Roman" panose="02020603050405020304" pitchFamily="18" charset="0"/>
                <a:cs typeface="Times New Roman" panose="02020603050405020304" pitchFamily="18" charset="0"/>
              </a:rPr>
            </a:br>
            <a:r>
              <a:rPr lang="en-IN" sz="1800" dirty="0" smtClean="0">
                <a:latin typeface="Times New Roman" panose="02020603050405020304" pitchFamily="18" charset="0"/>
                <a:cs typeface="Times New Roman" panose="02020603050405020304" pitchFamily="18" charset="0"/>
              </a:rPr>
              <a:t/>
            </a:r>
            <a:br>
              <a:rPr lang="en-IN" sz="1800" dirty="0" smtClean="0">
                <a:latin typeface="Times New Roman" panose="02020603050405020304" pitchFamily="18" charset="0"/>
                <a:cs typeface="Times New Roman" panose="02020603050405020304" pitchFamily="18" charset="0"/>
              </a:rPr>
            </a:b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0212081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951345"/>
            <a:ext cx="10515600" cy="5225618"/>
          </a:xfrm>
        </p:spPr>
        <p:txBody>
          <a:bodyPr>
            <a:normAutofit/>
          </a:bodyPr>
          <a:lstStyle/>
          <a:p>
            <a:pPr marL="0" indent="0">
              <a:lnSpc>
                <a:spcPct val="150000"/>
              </a:lnSpc>
              <a:buNone/>
            </a:pPr>
            <a:r>
              <a:rPr lang="en-IN" sz="1800" b="1" dirty="0" smtClean="0">
                <a:latin typeface="Times New Roman" panose="02020603050405020304" pitchFamily="18" charset="0"/>
                <a:cs typeface="Times New Roman" panose="02020603050405020304" pitchFamily="18" charset="0"/>
              </a:rPr>
              <a:t>10.6 </a:t>
            </a:r>
            <a:r>
              <a:rPr lang="en-IN" sz="1800" b="1" dirty="0" err="1" smtClean="0">
                <a:latin typeface="Times New Roman" panose="02020603050405020304" pitchFamily="18" charset="0"/>
                <a:cs typeface="Times New Roman" panose="02020603050405020304" pitchFamily="18" charset="0"/>
              </a:rPr>
              <a:t>TotalView</a:t>
            </a:r>
            <a:r>
              <a:rPr lang="en-IN" sz="1800" dirty="0" smtClean="0">
                <a:latin typeface="Times New Roman" panose="02020603050405020304" pitchFamily="18" charset="0"/>
                <a:cs typeface="Times New Roman" panose="02020603050405020304" pitchFamily="18" charset="0"/>
              </a:rPr>
              <a:t/>
            </a:r>
            <a:br>
              <a:rPr lang="en-IN" sz="1800" dirty="0" smtClean="0">
                <a:latin typeface="Times New Roman" panose="02020603050405020304" pitchFamily="18" charset="0"/>
                <a:cs typeface="Times New Roman" panose="02020603050405020304" pitchFamily="18" charset="0"/>
              </a:rPr>
            </a:br>
            <a:r>
              <a:rPr lang="en-IN" sz="1800" dirty="0" smtClean="0">
                <a:latin typeface="Times New Roman" panose="02020603050405020304" pitchFamily="18" charset="0"/>
                <a:cs typeface="Times New Roman" panose="02020603050405020304" pitchFamily="18" charset="0"/>
              </a:rPr>
              <a:t>• Total View is a commercial product from Dolphin Interconnect Solutions that supports multiple HPC platforms.</a:t>
            </a:r>
            <a:br>
              <a:rPr lang="en-IN" sz="1800" dirty="0" smtClean="0">
                <a:latin typeface="Times New Roman" panose="02020603050405020304" pitchFamily="18" charset="0"/>
                <a:cs typeface="Times New Roman" panose="02020603050405020304" pitchFamily="18" charset="0"/>
              </a:rPr>
            </a:br>
            <a:r>
              <a:rPr lang="en-IN" sz="1800" dirty="0" smtClean="0">
                <a:latin typeface="Times New Roman" panose="02020603050405020304" pitchFamily="18" charset="0"/>
                <a:cs typeface="Times New Roman" panose="02020603050405020304" pitchFamily="18" charset="0"/>
              </a:rPr>
              <a:t>• It supports most commonly used scientific languages, message passing libraries, and operating systems.</a:t>
            </a:r>
            <a:br>
              <a:rPr lang="en-IN" sz="1800" dirty="0" smtClean="0">
                <a:latin typeface="Times New Roman" panose="02020603050405020304" pitchFamily="18" charset="0"/>
                <a:cs typeface="Times New Roman" panose="02020603050405020304" pitchFamily="18" charset="0"/>
              </a:rPr>
            </a:br>
            <a:r>
              <a:rPr lang="en-IN" sz="1800" dirty="0" smtClean="0">
                <a:latin typeface="Times New Roman" panose="02020603050405020304" pitchFamily="18" charset="0"/>
                <a:cs typeface="Times New Roman" panose="02020603050405020304" pitchFamily="18" charset="0"/>
              </a:rPr>
              <a:t>• Total View can only be used in homogeneous environments where each process of the parallel application must run under the same OS version.</a:t>
            </a:r>
            <a:br>
              <a:rPr lang="en-IN" sz="1800" dirty="0" smtClean="0">
                <a:latin typeface="Times New Roman" panose="02020603050405020304" pitchFamily="18" charset="0"/>
                <a:cs typeface="Times New Roman" panose="02020603050405020304" pitchFamily="18" charset="0"/>
              </a:rPr>
            </a:br>
            <a:r>
              <a:rPr lang="en-IN" sz="1800" b="1" dirty="0" smtClean="0">
                <a:latin typeface="Times New Roman" panose="02020603050405020304" pitchFamily="18" charset="0"/>
                <a:cs typeface="Times New Roman" panose="02020603050405020304" pitchFamily="18" charset="0"/>
              </a:rPr>
              <a:t>10.7 Performance </a:t>
            </a:r>
            <a:r>
              <a:rPr lang="en-IN" sz="1800" b="1" dirty="0" smtClean="0">
                <a:latin typeface="Times New Roman" panose="02020603050405020304" pitchFamily="18" charset="0"/>
                <a:cs typeface="Times New Roman" panose="02020603050405020304" pitchFamily="18" charset="0"/>
              </a:rPr>
              <a:t>Analysis Tools</a:t>
            </a:r>
            <a:br>
              <a:rPr lang="en-IN" sz="1800" b="1" dirty="0" smtClean="0">
                <a:latin typeface="Times New Roman" panose="02020603050405020304" pitchFamily="18" charset="0"/>
                <a:cs typeface="Times New Roman" panose="02020603050405020304" pitchFamily="18" charset="0"/>
              </a:rPr>
            </a:br>
            <a:r>
              <a:rPr lang="en-IN" sz="1800" dirty="0" smtClean="0">
                <a:latin typeface="Times New Roman" panose="02020603050405020304" pitchFamily="18" charset="0"/>
                <a:cs typeface="Times New Roman" panose="02020603050405020304" pitchFamily="18" charset="0"/>
              </a:rPr>
              <a:t>• Performance analysis tools help programmers understand the performance characteristics of an application.</a:t>
            </a:r>
            <a:br>
              <a:rPr lang="en-IN" sz="1800" dirty="0" smtClean="0">
                <a:latin typeface="Times New Roman" panose="02020603050405020304" pitchFamily="18" charset="0"/>
                <a:cs typeface="Times New Roman" panose="02020603050405020304" pitchFamily="18" charset="0"/>
              </a:rPr>
            </a:br>
            <a:r>
              <a:rPr lang="en-IN" sz="1800" dirty="0" smtClean="0">
                <a:latin typeface="Times New Roman" panose="02020603050405020304" pitchFamily="18" charset="0"/>
                <a:cs typeface="Times New Roman" panose="02020603050405020304" pitchFamily="18" charset="0"/>
              </a:rPr>
              <a:t>• They include a means of inserting instrumentation calls to the performance monitoring routines, a run-time performance library, and tools for processing and displaying performance data.</a:t>
            </a:r>
          </a:p>
          <a:p>
            <a:pPr marL="0" indent="0">
              <a:lnSpc>
                <a:spcPct val="150000"/>
              </a:lnSpc>
              <a:buNone/>
            </a:pPr>
            <a:r>
              <a:rPr lang="en-IN" sz="1800" dirty="0" smtClean="0">
                <a:latin typeface="Times New Roman" panose="02020603050405020304" pitchFamily="18" charset="0"/>
                <a:cs typeface="Times New Roman" panose="02020603050405020304" pitchFamily="18" charset="0"/>
              </a:rPr>
              <a:t/>
            </a:r>
            <a:br>
              <a:rPr lang="en-IN" sz="1800" dirty="0" smtClean="0">
                <a:latin typeface="Times New Roman" panose="02020603050405020304" pitchFamily="18" charset="0"/>
                <a:cs typeface="Times New Roman" panose="02020603050405020304" pitchFamily="18" charset="0"/>
              </a:rPr>
            </a:b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1958759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639331838"/>
              </p:ext>
            </p:extLst>
          </p:nvPr>
        </p:nvGraphicFramePr>
        <p:xfrm>
          <a:off x="822037" y="120075"/>
          <a:ext cx="9818253" cy="6324552"/>
        </p:xfrm>
        <a:graphic>
          <a:graphicData uri="http://schemas.openxmlformats.org/drawingml/2006/table">
            <a:tbl>
              <a:tblPr firstRow="1" firstCol="1" bandRow="1">
                <a:tableStyleId>{5C22544A-7EE6-4342-B048-85BDC9FD1C3A}</a:tableStyleId>
              </a:tblPr>
              <a:tblGrid>
                <a:gridCol w="3272388"/>
                <a:gridCol w="3272388"/>
                <a:gridCol w="3273477"/>
              </a:tblGrid>
              <a:tr h="341428">
                <a:tc>
                  <a:txBody>
                    <a:bodyPr/>
                    <a:lstStyle/>
                    <a:p>
                      <a:pPr marL="31750" algn="just">
                        <a:lnSpc>
                          <a:spcPct val="107000"/>
                        </a:lnSpc>
                        <a:spcAft>
                          <a:spcPts val="0"/>
                        </a:spcAft>
                      </a:pPr>
                      <a:r>
                        <a:rPr lang="en-IN" sz="1200" dirty="0">
                          <a:effectLst/>
                          <a:latin typeface="Times New Roman" panose="02020603050405020304" pitchFamily="18" charset="0"/>
                          <a:cs typeface="Times New Roman" panose="02020603050405020304" pitchFamily="18" charset="0"/>
                        </a:rPr>
                        <a:t>Tool</a:t>
                      </a:r>
                    </a:p>
                    <a:p>
                      <a:pPr algn="just">
                        <a:lnSpc>
                          <a:spcPct val="107000"/>
                        </a:lnSpc>
                        <a:spcAft>
                          <a:spcPts val="0"/>
                        </a:spcAft>
                      </a:pPr>
                      <a:r>
                        <a:rPr lang="en-IN" sz="1200" dirty="0">
                          <a:effectLst/>
                          <a:latin typeface="Times New Roman" panose="02020603050405020304" pitchFamily="18" charset="0"/>
                          <a:cs typeface="Times New Roman" panose="02020603050405020304" pitchFamily="18" charset="0"/>
                        </a:rPr>
                        <a:t> </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3777" marR="43777" marT="0" marB="0"/>
                </a:tc>
                <a:tc>
                  <a:txBody>
                    <a:bodyPr/>
                    <a:lstStyle/>
                    <a:p>
                      <a:pPr marL="31750" algn="just">
                        <a:lnSpc>
                          <a:spcPct val="107000"/>
                        </a:lnSpc>
                        <a:spcAft>
                          <a:spcPts val="0"/>
                        </a:spcAft>
                      </a:pPr>
                      <a:r>
                        <a:rPr lang="en-IN" sz="1200">
                          <a:effectLst/>
                          <a:latin typeface="Times New Roman" panose="02020603050405020304" pitchFamily="18" charset="0"/>
                          <a:cs typeface="Times New Roman" panose="02020603050405020304" pitchFamily="18" charset="0"/>
                        </a:rPr>
                        <a:t>Supports</a:t>
                      </a:r>
                    </a:p>
                    <a:p>
                      <a:pPr algn="just">
                        <a:lnSpc>
                          <a:spcPct val="107000"/>
                        </a:lnSpc>
                        <a:spcAft>
                          <a:spcPts val="0"/>
                        </a:spcAft>
                      </a:pPr>
                      <a:r>
                        <a:rPr lang="en-IN" sz="1200">
                          <a:effectLst/>
                          <a:latin typeface="Times New Roman" panose="02020603050405020304" pitchFamily="18" charset="0"/>
                          <a:cs typeface="Times New Roman" panose="02020603050405020304" pitchFamily="18" charset="0"/>
                        </a:rPr>
                        <a:t> </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43777" marR="43777" marT="0" marB="0"/>
                </a:tc>
                <a:tc>
                  <a:txBody>
                    <a:bodyPr/>
                    <a:lstStyle/>
                    <a:p>
                      <a:pPr marL="31750" algn="just">
                        <a:lnSpc>
                          <a:spcPct val="107000"/>
                        </a:lnSpc>
                        <a:spcAft>
                          <a:spcPts val="0"/>
                        </a:spcAft>
                      </a:pPr>
                      <a:r>
                        <a:rPr lang="en-IN" sz="1200">
                          <a:effectLst/>
                          <a:latin typeface="Times New Roman" panose="02020603050405020304" pitchFamily="18" charset="0"/>
                          <a:cs typeface="Times New Roman" panose="02020603050405020304" pitchFamily="18" charset="0"/>
                        </a:rPr>
                        <a:t>URL</a:t>
                      </a:r>
                    </a:p>
                    <a:p>
                      <a:pPr algn="just">
                        <a:lnSpc>
                          <a:spcPct val="107000"/>
                        </a:lnSpc>
                        <a:spcAft>
                          <a:spcPts val="0"/>
                        </a:spcAft>
                      </a:pPr>
                      <a:r>
                        <a:rPr lang="en-IN" sz="1200">
                          <a:effectLst/>
                          <a:latin typeface="Times New Roman" panose="02020603050405020304" pitchFamily="18" charset="0"/>
                          <a:cs typeface="Times New Roman" panose="02020603050405020304" pitchFamily="18" charset="0"/>
                        </a:rPr>
                        <a:t> </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43777" marR="43777" marT="0" marB="0"/>
                </a:tc>
              </a:tr>
              <a:tr h="518104">
                <a:tc>
                  <a:txBody>
                    <a:bodyPr/>
                    <a:lstStyle/>
                    <a:p>
                      <a:pPr marL="31750" algn="just">
                        <a:lnSpc>
                          <a:spcPct val="107000"/>
                        </a:lnSpc>
                        <a:spcAft>
                          <a:spcPts val="0"/>
                        </a:spcAft>
                      </a:pPr>
                      <a:r>
                        <a:rPr lang="en-IN" sz="1200" dirty="0">
                          <a:effectLst/>
                          <a:latin typeface="Times New Roman" panose="02020603050405020304" pitchFamily="18" charset="0"/>
                          <a:cs typeface="Times New Roman" panose="02020603050405020304" pitchFamily="18" charset="0"/>
                        </a:rPr>
                        <a:t>AIMS</a:t>
                      </a:r>
                    </a:p>
                    <a:p>
                      <a:pPr algn="just">
                        <a:lnSpc>
                          <a:spcPct val="107000"/>
                        </a:lnSpc>
                        <a:spcAft>
                          <a:spcPts val="0"/>
                        </a:spcAft>
                      </a:pPr>
                      <a:r>
                        <a:rPr lang="en-IN" sz="1200" dirty="0">
                          <a:effectLst/>
                          <a:latin typeface="Times New Roman" panose="02020603050405020304" pitchFamily="18" charset="0"/>
                          <a:cs typeface="Times New Roman" panose="02020603050405020304" pitchFamily="18" charset="0"/>
                        </a:rPr>
                        <a:t> </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3777" marR="43777" marT="0" marB="0"/>
                </a:tc>
                <a:tc>
                  <a:txBody>
                    <a:bodyPr/>
                    <a:lstStyle/>
                    <a:p>
                      <a:pPr marL="31750" algn="just">
                        <a:lnSpc>
                          <a:spcPct val="107000"/>
                        </a:lnSpc>
                        <a:spcAft>
                          <a:spcPts val="0"/>
                        </a:spcAft>
                      </a:pPr>
                      <a:r>
                        <a:rPr lang="en-IN" sz="1200" dirty="0">
                          <a:effectLst/>
                          <a:latin typeface="Times New Roman" panose="02020603050405020304" pitchFamily="18" charset="0"/>
                          <a:cs typeface="Times New Roman" panose="02020603050405020304" pitchFamily="18" charset="0"/>
                        </a:rPr>
                        <a:t>instrumentation,</a:t>
                      </a:r>
                    </a:p>
                    <a:p>
                      <a:pPr marL="31750" algn="just">
                        <a:lnSpc>
                          <a:spcPct val="107000"/>
                        </a:lnSpc>
                        <a:spcAft>
                          <a:spcPts val="0"/>
                        </a:spcAft>
                      </a:pPr>
                      <a:r>
                        <a:rPr lang="en-IN" sz="1200" dirty="0">
                          <a:effectLst/>
                          <a:latin typeface="Times New Roman" panose="02020603050405020304" pitchFamily="18" charset="0"/>
                          <a:cs typeface="Times New Roman" panose="02020603050405020304" pitchFamily="18" charset="0"/>
                        </a:rPr>
                        <a:t>monitoring library,</a:t>
                      </a:r>
                    </a:p>
                    <a:p>
                      <a:pPr marL="31750" algn="just">
                        <a:lnSpc>
                          <a:spcPct val="107000"/>
                        </a:lnSpc>
                        <a:spcAft>
                          <a:spcPts val="0"/>
                        </a:spcAft>
                      </a:pPr>
                      <a:r>
                        <a:rPr lang="en-IN" sz="1200" dirty="0" smtClean="0">
                          <a:effectLst/>
                          <a:latin typeface="Times New Roman" panose="02020603050405020304" pitchFamily="18" charset="0"/>
                          <a:cs typeface="Times New Roman" panose="02020603050405020304" pitchFamily="18" charset="0"/>
                        </a:rPr>
                        <a:t>analysis</a:t>
                      </a:r>
                      <a:endParaRPr lang="en-IN" sz="1200" dirty="0">
                        <a:effectLst/>
                        <a:latin typeface="Times New Roman" panose="02020603050405020304" pitchFamily="18" charset="0"/>
                        <a:cs typeface="Times New Roman" panose="02020603050405020304" pitchFamily="18" charset="0"/>
                      </a:endParaRPr>
                    </a:p>
                  </a:txBody>
                  <a:tcPr marL="43777" marR="43777" marT="0" marB="0"/>
                </a:tc>
                <a:tc>
                  <a:txBody>
                    <a:bodyPr/>
                    <a:lstStyle/>
                    <a:p>
                      <a:pPr marL="31750" algn="just">
                        <a:lnSpc>
                          <a:spcPct val="107000"/>
                        </a:lnSpc>
                        <a:spcAft>
                          <a:spcPts val="0"/>
                        </a:spcAft>
                      </a:pPr>
                      <a:r>
                        <a:rPr lang="en-IN" sz="1200">
                          <a:effectLst/>
                          <a:latin typeface="Times New Roman" panose="02020603050405020304" pitchFamily="18" charset="0"/>
                          <a:cs typeface="Times New Roman" panose="02020603050405020304" pitchFamily="18" charset="0"/>
                        </a:rPr>
                        <a:t>http://science.nas.nasa.gov/Software/AIMS</a:t>
                      </a:r>
                    </a:p>
                    <a:p>
                      <a:pPr algn="just">
                        <a:lnSpc>
                          <a:spcPct val="107000"/>
                        </a:lnSpc>
                        <a:spcAft>
                          <a:spcPts val="0"/>
                        </a:spcAft>
                      </a:pPr>
                      <a:r>
                        <a:rPr lang="en-IN" sz="1200">
                          <a:effectLst/>
                          <a:latin typeface="Times New Roman" panose="02020603050405020304" pitchFamily="18" charset="0"/>
                          <a:cs typeface="Times New Roman" panose="02020603050405020304" pitchFamily="18" charset="0"/>
                        </a:rPr>
                        <a:t> </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43777" marR="43777" marT="0" marB="0"/>
                </a:tc>
              </a:tr>
              <a:tr h="871455">
                <a:tc>
                  <a:txBody>
                    <a:bodyPr/>
                    <a:lstStyle/>
                    <a:p>
                      <a:pPr marL="31750" algn="just">
                        <a:lnSpc>
                          <a:spcPct val="107000"/>
                        </a:lnSpc>
                        <a:spcAft>
                          <a:spcPts val="0"/>
                        </a:spcAft>
                      </a:pPr>
                      <a:r>
                        <a:rPr lang="en-IN" sz="1200" dirty="0">
                          <a:effectLst/>
                          <a:latin typeface="Times New Roman" panose="02020603050405020304" pitchFamily="18" charset="0"/>
                          <a:cs typeface="Times New Roman" panose="02020603050405020304" pitchFamily="18" charset="0"/>
                        </a:rPr>
                        <a:t>MPE</a:t>
                      </a:r>
                    </a:p>
                    <a:p>
                      <a:pPr algn="just">
                        <a:lnSpc>
                          <a:spcPct val="107000"/>
                        </a:lnSpc>
                        <a:spcAft>
                          <a:spcPts val="0"/>
                        </a:spcAft>
                      </a:pPr>
                      <a:r>
                        <a:rPr lang="en-IN" sz="1200" dirty="0">
                          <a:effectLst/>
                          <a:latin typeface="Times New Roman" panose="02020603050405020304" pitchFamily="18" charset="0"/>
                          <a:cs typeface="Times New Roman" panose="02020603050405020304" pitchFamily="18" charset="0"/>
                        </a:rPr>
                        <a:t> </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3777" marR="43777" marT="0" marB="0"/>
                </a:tc>
                <a:tc>
                  <a:txBody>
                    <a:bodyPr/>
                    <a:lstStyle/>
                    <a:p>
                      <a:pPr marL="31750" algn="just">
                        <a:lnSpc>
                          <a:spcPct val="107000"/>
                        </a:lnSpc>
                        <a:spcAft>
                          <a:spcPts val="0"/>
                        </a:spcAft>
                      </a:pPr>
                      <a:r>
                        <a:rPr lang="en-IN" sz="1200" dirty="0">
                          <a:effectLst/>
                          <a:latin typeface="Times New Roman" panose="02020603050405020304" pitchFamily="18" charset="0"/>
                          <a:cs typeface="Times New Roman" panose="02020603050405020304" pitchFamily="18" charset="0"/>
                        </a:rPr>
                        <a:t>logging library</a:t>
                      </a:r>
                    </a:p>
                    <a:p>
                      <a:pPr marL="31750" algn="just">
                        <a:lnSpc>
                          <a:spcPct val="107000"/>
                        </a:lnSpc>
                        <a:spcAft>
                          <a:spcPts val="0"/>
                        </a:spcAft>
                      </a:pPr>
                      <a:r>
                        <a:rPr lang="en-IN" sz="1200" dirty="0">
                          <a:effectLst/>
                          <a:latin typeface="Times New Roman" panose="02020603050405020304" pitchFamily="18" charset="0"/>
                          <a:cs typeface="Times New Roman" panose="02020603050405020304" pitchFamily="18" charset="0"/>
                        </a:rPr>
                        <a:t>and snapshot</a:t>
                      </a:r>
                    </a:p>
                    <a:p>
                      <a:pPr marL="31750" algn="just">
                        <a:lnSpc>
                          <a:spcPct val="107000"/>
                        </a:lnSpc>
                        <a:spcAft>
                          <a:spcPts val="0"/>
                        </a:spcAft>
                      </a:pPr>
                      <a:r>
                        <a:rPr lang="en-IN" sz="1200" dirty="0">
                          <a:effectLst/>
                          <a:latin typeface="Times New Roman" panose="02020603050405020304" pitchFamily="18" charset="0"/>
                          <a:cs typeface="Times New Roman" panose="02020603050405020304" pitchFamily="18" charset="0"/>
                        </a:rPr>
                        <a:t>performance</a:t>
                      </a:r>
                    </a:p>
                    <a:p>
                      <a:pPr marL="31750" algn="just">
                        <a:lnSpc>
                          <a:spcPct val="107000"/>
                        </a:lnSpc>
                        <a:spcAft>
                          <a:spcPts val="0"/>
                        </a:spcAft>
                      </a:pPr>
                      <a:r>
                        <a:rPr lang="en-IN" sz="1200" dirty="0">
                          <a:effectLst/>
                          <a:latin typeface="Times New Roman" panose="02020603050405020304" pitchFamily="18" charset="0"/>
                          <a:cs typeface="Times New Roman" panose="02020603050405020304" pitchFamily="18" charset="0"/>
                        </a:rPr>
                        <a:t>visualization</a:t>
                      </a:r>
                    </a:p>
                    <a:p>
                      <a:pPr algn="just">
                        <a:lnSpc>
                          <a:spcPct val="107000"/>
                        </a:lnSpc>
                        <a:spcAft>
                          <a:spcPts val="0"/>
                        </a:spcAft>
                      </a:pPr>
                      <a:r>
                        <a:rPr lang="en-IN" sz="1200" dirty="0">
                          <a:effectLst/>
                          <a:latin typeface="Times New Roman" panose="02020603050405020304" pitchFamily="18" charset="0"/>
                          <a:cs typeface="Times New Roman" panose="02020603050405020304" pitchFamily="18" charset="0"/>
                        </a:rPr>
                        <a:t> </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3777" marR="43777" marT="0" marB="0"/>
                </a:tc>
                <a:tc>
                  <a:txBody>
                    <a:bodyPr/>
                    <a:lstStyle/>
                    <a:p>
                      <a:pPr marL="31750" algn="just">
                        <a:lnSpc>
                          <a:spcPct val="107000"/>
                        </a:lnSpc>
                        <a:spcAft>
                          <a:spcPts val="0"/>
                        </a:spcAft>
                        <a:tabLst>
                          <a:tab pos="2355850" algn="l"/>
                        </a:tabLst>
                      </a:pPr>
                      <a:r>
                        <a:rPr lang="en-IN" sz="1200">
                          <a:effectLst/>
                          <a:latin typeface="Times New Roman" panose="02020603050405020304" pitchFamily="18" charset="0"/>
                          <a:cs typeface="Times New Roman" panose="02020603050405020304" pitchFamily="18" charset="0"/>
                        </a:rPr>
                        <a:t>http://www.mcs.anl.gov/mpi/mpich	</a:t>
                      </a:r>
                    </a:p>
                    <a:p>
                      <a:pPr algn="just">
                        <a:lnSpc>
                          <a:spcPct val="107000"/>
                        </a:lnSpc>
                        <a:spcAft>
                          <a:spcPts val="0"/>
                        </a:spcAft>
                      </a:pPr>
                      <a:r>
                        <a:rPr lang="en-IN" sz="1200">
                          <a:effectLst/>
                          <a:latin typeface="Times New Roman" panose="02020603050405020304" pitchFamily="18" charset="0"/>
                          <a:cs typeface="Times New Roman" panose="02020603050405020304" pitchFamily="18" charset="0"/>
                        </a:rPr>
                        <a:t> </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43777" marR="43777" marT="0" marB="0"/>
                </a:tc>
              </a:tr>
              <a:tr h="518104">
                <a:tc>
                  <a:txBody>
                    <a:bodyPr/>
                    <a:lstStyle/>
                    <a:p>
                      <a:pPr marL="31750" algn="just">
                        <a:lnSpc>
                          <a:spcPct val="107000"/>
                        </a:lnSpc>
                        <a:spcAft>
                          <a:spcPts val="0"/>
                        </a:spcAft>
                      </a:pPr>
                      <a:r>
                        <a:rPr lang="en-IN" sz="1200">
                          <a:effectLst/>
                          <a:latin typeface="Times New Roman" panose="02020603050405020304" pitchFamily="18" charset="0"/>
                          <a:cs typeface="Times New Roman" panose="02020603050405020304" pitchFamily="18" charset="0"/>
                        </a:rPr>
                        <a:t>Pablo</a:t>
                      </a:r>
                    </a:p>
                    <a:p>
                      <a:pPr indent="457200" algn="just">
                        <a:lnSpc>
                          <a:spcPct val="107000"/>
                        </a:lnSpc>
                        <a:spcAft>
                          <a:spcPts val="0"/>
                        </a:spcAft>
                      </a:pPr>
                      <a:r>
                        <a:rPr lang="en-IN" sz="1200">
                          <a:effectLst/>
                          <a:latin typeface="Times New Roman" panose="02020603050405020304" pitchFamily="18" charset="0"/>
                          <a:cs typeface="Times New Roman" panose="02020603050405020304" pitchFamily="18" charset="0"/>
                        </a:rPr>
                        <a:t> </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43777" marR="43777" marT="0" marB="0"/>
                </a:tc>
                <a:tc>
                  <a:txBody>
                    <a:bodyPr/>
                    <a:lstStyle/>
                    <a:p>
                      <a:pPr marL="31750" algn="just">
                        <a:lnSpc>
                          <a:spcPct val="107000"/>
                        </a:lnSpc>
                        <a:spcAft>
                          <a:spcPts val="0"/>
                        </a:spcAft>
                      </a:pPr>
                      <a:r>
                        <a:rPr lang="en-IN" sz="1200">
                          <a:effectLst/>
                          <a:latin typeface="Times New Roman" panose="02020603050405020304" pitchFamily="18" charset="0"/>
                          <a:cs typeface="Times New Roman" panose="02020603050405020304" pitchFamily="18" charset="0"/>
                        </a:rPr>
                        <a:t>monitoring library</a:t>
                      </a:r>
                    </a:p>
                    <a:p>
                      <a:pPr marL="31750" algn="just">
                        <a:lnSpc>
                          <a:spcPct val="107000"/>
                        </a:lnSpc>
                        <a:spcAft>
                          <a:spcPts val="0"/>
                        </a:spcAft>
                      </a:pPr>
                      <a:r>
                        <a:rPr lang="en-IN" sz="1200">
                          <a:effectLst/>
                          <a:latin typeface="Times New Roman" panose="02020603050405020304" pitchFamily="18" charset="0"/>
                          <a:cs typeface="Times New Roman" panose="02020603050405020304" pitchFamily="18" charset="0"/>
                        </a:rPr>
                        <a:t>and analysis</a:t>
                      </a:r>
                    </a:p>
                    <a:p>
                      <a:pPr algn="just">
                        <a:lnSpc>
                          <a:spcPct val="107000"/>
                        </a:lnSpc>
                        <a:spcAft>
                          <a:spcPts val="0"/>
                        </a:spcAft>
                      </a:pPr>
                      <a:r>
                        <a:rPr lang="en-IN" sz="1200">
                          <a:effectLst/>
                          <a:latin typeface="Times New Roman" panose="02020603050405020304" pitchFamily="18" charset="0"/>
                          <a:cs typeface="Times New Roman" panose="02020603050405020304" pitchFamily="18" charset="0"/>
                        </a:rPr>
                        <a:t> </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43777" marR="43777" marT="0" marB="0"/>
                </a:tc>
                <a:tc>
                  <a:txBody>
                    <a:bodyPr/>
                    <a:lstStyle/>
                    <a:p>
                      <a:pPr marL="31750" algn="just">
                        <a:lnSpc>
                          <a:spcPct val="107000"/>
                        </a:lnSpc>
                        <a:spcAft>
                          <a:spcPts val="0"/>
                        </a:spcAft>
                      </a:pPr>
                      <a:r>
                        <a:rPr lang="en-IN" sz="1200">
                          <a:effectLst/>
                          <a:latin typeface="Times New Roman" panose="02020603050405020304" pitchFamily="18" charset="0"/>
                          <a:cs typeface="Times New Roman" panose="02020603050405020304" pitchFamily="18" charset="0"/>
                        </a:rPr>
                        <a:t>http://www-pablo.cs.uiuc.edu/Projects/Pablo/</a:t>
                      </a:r>
                    </a:p>
                    <a:p>
                      <a:pPr algn="just">
                        <a:lnSpc>
                          <a:spcPct val="107000"/>
                        </a:lnSpc>
                        <a:spcAft>
                          <a:spcPts val="0"/>
                        </a:spcAft>
                      </a:pPr>
                      <a:r>
                        <a:rPr lang="en-IN" sz="1200">
                          <a:effectLst/>
                          <a:latin typeface="Times New Roman" panose="02020603050405020304" pitchFamily="18" charset="0"/>
                          <a:cs typeface="Times New Roman" panose="02020603050405020304" pitchFamily="18" charset="0"/>
                        </a:rPr>
                        <a:t> </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43777" marR="43777" marT="0" marB="0"/>
                </a:tc>
              </a:tr>
              <a:tr h="694780">
                <a:tc>
                  <a:txBody>
                    <a:bodyPr/>
                    <a:lstStyle/>
                    <a:p>
                      <a:pPr marL="31750" algn="just">
                        <a:lnSpc>
                          <a:spcPct val="107000"/>
                        </a:lnSpc>
                        <a:spcAft>
                          <a:spcPts val="0"/>
                        </a:spcAft>
                      </a:pPr>
                      <a:r>
                        <a:rPr lang="en-IN" sz="1200" dirty="0" err="1">
                          <a:effectLst/>
                          <a:latin typeface="Times New Roman" panose="02020603050405020304" pitchFamily="18" charset="0"/>
                          <a:cs typeface="Times New Roman" panose="02020603050405020304" pitchFamily="18" charset="0"/>
                        </a:rPr>
                        <a:t>Paradyn</a:t>
                      </a:r>
                      <a:endParaRPr lang="en-IN" sz="1200" dirty="0">
                        <a:effectLst/>
                        <a:latin typeface="Times New Roman" panose="02020603050405020304" pitchFamily="18" charset="0"/>
                        <a:cs typeface="Times New Roman" panose="02020603050405020304" pitchFamily="18" charset="0"/>
                      </a:endParaRPr>
                    </a:p>
                    <a:p>
                      <a:pPr algn="just">
                        <a:lnSpc>
                          <a:spcPct val="107000"/>
                        </a:lnSpc>
                        <a:spcAft>
                          <a:spcPts val="0"/>
                        </a:spcAft>
                      </a:pPr>
                      <a:r>
                        <a:rPr lang="en-IN" sz="1200" dirty="0">
                          <a:effectLst/>
                          <a:latin typeface="Times New Roman" panose="02020603050405020304" pitchFamily="18" charset="0"/>
                          <a:cs typeface="Times New Roman" panose="02020603050405020304" pitchFamily="18" charset="0"/>
                        </a:rPr>
                        <a:t> </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3777" marR="43777" marT="0" marB="0"/>
                </a:tc>
                <a:tc>
                  <a:txBody>
                    <a:bodyPr/>
                    <a:lstStyle/>
                    <a:p>
                      <a:pPr marL="31750" algn="just">
                        <a:lnSpc>
                          <a:spcPct val="107000"/>
                        </a:lnSpc>
                        <a:spcAft>
                          <a:spcPts val="0"/>
                        </a:spcAft>
                      </a:pPr>
                      <a:r>
                        <a:rPr lang="en-IN" sz="1200">
                          <a:effectLst/>
                          <a:latin typeface="Times New Roman" panose="02020603050405020304" pitchFamily="18" charset="0"/>
                          <a:cs typeface="Times New Roman" panose="02020603050405020304" pitchFamily="18" charset="0"/>
                        </a:rPr>
                        <a:t>dynamic</a:t>
                      </a:r>
                    </a:p>
                    <a:p>
                      <a:pPr marL="31750" algn="just">
                        <a:lnSpc>
                          <a:spcPct val="107000"/>
                        </a:lnSpc>
                        <a:spcAft>
                          <a:spcPts val="0"/>
                        </a:spcAft>
                      </a:pPr>
                      <a:r>
                        <a:rPr lang="en-IN" sz="1200">
                          <a:effectLst/>
                          <a:latin typeface="Times New Roman" panose="02020603050405020304" pitchFamily="18" charset="0"/>
                          <a:cs typeface="Times New Roman" panose="02020603050405020304" pitchFamily="18" charset="0"/>
                        </a:rPr>
                        <a:t>instrumentation</a:t>
                      </a:r>
                    </a:p>
                    <a:p>
                      <a:pPr marL="31750" algn="just">
                        <a:lnSpc>
                          <a:spcPct val="107000"/>
                        </a:lnSpc>
                        <a:spcAft>
                          <a:spcPts val="0"/>
                        </a:spcAft>
                      </a:pPr>
                      <a:r>
                        <a:rPr lang="en-IN" sz="1200">
                          <a:effectLst/>
                          <a:latin typeface="Times New Roman" panose="02020603050405020304" pitchFamily="18" charset="0"/>
                          <a:cs typeface="Times New Roman" panose="02020603050405020304" pitchFamily="18" charset="0"/>
                        </a:rPr>
                        <a:t>runtime analysis</a:t>
                      </a:r>
                    </a:p>
                    <a:p>
                      <a:pPr algn="just">
                        <a:lnSpc>
                          <a:spcPct val="107000"/>
                        </a:lnSpc>
                        <a:spcAft>
                          <a:spcPts val="0"/>
                        </a:spcAft>
                      </a:pPr>
                      <a:r>
                        <a:rPr lang="en-IN" sz="1200">
                          <a:effectLst/>
                          <a:latin typeface="Times New Roman" panose="02020603050405020304" pitchFamily="18" charset="0"/>
                          <a:cs typeface="Times New Roman" panose="02020603050405020304" pitchFamily="18" charset="0"/>
                        </a:rPr>
                        <a:t> </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43777" marR="43777" marT="0" marB="0"/>
                </a:tc>
                <a:tc>
                  <a:txBody>
                    <a:bodyPr/>
                    <a:lstStyle/>
                    <a:p>
                      <a:pPr marL="31750" algn="just">
                        <a:lnSpc>
                          <a:spcPct val="107000"/>
                        </a:lnSpc>
                        <a:spcAft>
                          <a:spcPts val="0"/>
                        </a:spcAft>
                      </a:pPr>
                      <a:r>
                        <a:rPr lang="en-IN" sz="1200">
                          <a:effectLst/>
                          <a:latin typeface="Times New Roman" panose="02020603050405020304" pitchFamily="18" charset="0"/>
                          <a:cs typeface="Times New Roman" panose="02020603050405020304" pitchFamily="18" charset="0"/>
                        </a:rPr>
                        <a:t>http://www.cs.wisc.edu/paradyn</a:t>
                      </a:r>
                    </a:p>
                    <a:p>
                      <a:pPr algn="just">
                        <a:lnSpc>
                          <a:spcPct val="107000"/>
                        </a:lnSpc>
                        <a:spcAft>
                          <a:spcPts val="0"/>
                        </a:spcAft>
                      </a:pPr>
                      <a:r>
                        <a:rPr lang="en-IN" sz="1200">
                          <a:effectLst/>
                          <a:latin typeface="Times New Roman" panose="02020603050405020304" pitchFamily="18" charset="0"/>
                          <a:cs typeface="Times New Roman" panose="02020603050405020304" pitchFamily="18" charset="0"/>
                        </a:rPr>
                        <a:t> </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43777" marR="43777" marT="0" marB="0"/>
                </a:tc>
              </a:tr>
              <a:tr h="820106">
                <a:tc>
                  <a:txBody>
                    <a:bodyPr/>
                    <a:lstStyle/>
                    <a:p>
                      <a:pPr marL="31750" algn="just">
                        <a:lnSpc>
                          <a:spcPct val="107000"/>
                        </a:lnSpc>
                        <a:spcAft>
                          <a:spcPts val="0"/>
                        </a:spcAft>
                      </a:pPr>
                      <a:r>
                        <a:rPr lang="en-IN" sz="1200" dirty="0" err="1">
                          <a:effectLst/>
                          <a:latin typeface="Times New Roman" panose="02020603050405020304" pitchFamily="18" charset="0"/>
                          <a:cs typeface="Times New Roman" panose="02020603050405020304" pitchFamily="18" charset="0"/>
                        </a:rPr>
                        <a:t>SvPablo</a:t>
                      </a:r>
                      <a:endParaRPr lang="en-IN" sz="1200" dirty="0">
                        <a:effectLst/>
                        <a:latin typeface="Times New Roman" panose="02020603050405020304" pitchFamily="18" charset="0"/>
                        <a:cs typeface="Times New Roman" panose="02020603050405020304" pitchFamily="18" charset="0"/>
                      </a:endParaRPr>
                    </a:p>
                    <a:p>
                      <a:pPr algn="just">
                        <a:lnSpc>
                          <a:spcPct val="107000"/>
                        </a:lnSpc>
                        <a:spcAft>
                          <a:spcPts val="0"/>
                        </a:spcAft>
                      </a:pPr>
                      <a:r>
                        <a:rPr lang="en-IN" sz="1200" dirty="0">
                          <a:effectLst/>
                          <a:latin typeface="Times New Roman" panose="02020603050405020304" pitchFamily="18" charset="0"/>
                          <a:cs typeface="Times New Roman" panose="02020603050405020304" pitchFamily="18" charset="0"/>
                        </a:rPr>
                        <a:t> </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3777" marR="43777" marT="0" marB="0"/>
                </a:tc>
                <a:tc>
                  <a:txBody>
                    <a:bodyPr/>
                    <a:lstStyle/>
                    <a:p>
                      <a:pPr marL="31750" algn="just">
                        <a:lnSpc>
                          <a:spcPct val="107000"/>
                        </a:lnSpc>
                        <a:spcAft>
                          <a:spcPts val="0"/>
                        </a:spcAft>
                      </a:pPr>
                      <a:r>
                        <a:rPr lang="en-IN" sz="1200" dirty="0">
                          <a:effectLst/>
                          <a:latin typeface="Times New Roman" panose="02020603050405020304" pitchFamily="18" charset="0"/>
                          <a:cs typeface="Times New Roman" panose="02020603050405020304" pitchFamily="18" charset="0"/>
                        </a:rPr>
                        <a:t>integrated</a:t>
                      </a:r>
                    </a:p>
                    <a:p>
                      <a:pPr marL="31750" algn="just">
                        <a:lnSpc>
                          <a:spcPct val="107000"/>
                        </a:lnSpc>
                        <a:spcAft>
                          <a:spcPts val="0"/>
                        </a:spcAft>
                      </a:pPr>
                      <a:r>
                        <a:rPr lang="en-IN" sz="1200" dirty="0" err="1">
                          <a:effectLst/>
                          <a:latin typeface="Times New Roman" panose="02020603050405020304" pitchFamily="18" charset="0"/>
                          <a:cs typeface="Times New Roman" panose="02020603050405020304" pitchFamily="18" charset="0"/>
                        </a:rPr>
                        <a:t>instrumentor</a:t>
                      </a:r>
                      <a:r>
                        <a:rPr lang="en-IN" sz="1200" dirty="0">
                          <a:effectLst/>
                          <a:latin typeface="Times New Roman" panose="02020603050405020304" pitchFamily="18" charset="0"/>
                          <a:cs typeface="Times New Roman" panose="02020603050405020304" pitchFamily="18" charset="0"/>
                        </a:rPr>
                        <a:t>,</a:t>
                      </a:r>
                    </a:p>
                    <a:p>
                      <a:pPr marL="31750" algn="just">
                        <a:lnSpc>
                          <a:spcPct val="107000"/>
                        </a:lnSpc>
                        <a:spcAft>
                          <a:spcPts val="0"/>
                        </a:spcAft>
                      </a:pPr>
                      <a:r>
                        <a:rPr lang="en-IN" sz="1200" dirty="0">
                          <a:effectLst/>
                          <a:latin typeface="Times New Roman" panose="02020603050405020304" pitchFamily="18" charset="0"/>
                          <a:cs typeface="Times New Roman" panose="02020603050405020304" pitchFamily="18" charset="0"/>
                        </a:rPr>
                        <a:t>monitoring library</a:t>
                      </a:r>
                    </a:p>
                    <a:p>
                      <a:pPr marL="31750" algn="just">
                        <a:lnSpc>
                          <a:spcPct val="107000"/>
                        </a:lnSpc>
                        <a:spcAft>
                          <a:spcPts val="0"/>
                        </a:spcAft>
                      </a:pPr>
                      <a:r>
                        <a:rPr lang="en-IN" sz="1200" dirty="0">
                          <a:effectLst/>
                          <a:latin typeface="Times New Roman" panose="02020603050405020304" pitchFamily="18" charset="0"/>
                          <a:cs typeface="Times New Roman" panose="02020603050405020304" pitchFamily="18" charset="0"/>
                        </a:rPr>
                        <a:t>and </a:t>
                      </a:r>
                      <a:r>
                        <a:rPr lang="en-IN" sz="1200" dirty="0" smtClean="0">
                          <a:effectLst/>
                          <a:latin typeface="Times New Roman" panose="02020603050405020304" pitchFamily="18" charset="0"/>
                          <a:cs typeface="Times New Roman" panose="02020603050405020304" pitchFamily="18" charset="0"/>
                        </a:rPr>
                        <a:t>analysis</a:t>
                      </a:r>
                      <a:endParaRPr lang="en-IN" sz="1200" dirty="0">
                        <a:effectLst/>
                        <a:latin typeface="Times New Roman" panose="02020603050405020304" pitchFamily="18" charset="0"/>
                        <a:cs typeface="Times New Roman" panose="02020603050405020304" pitchFamily="18" charset="0"/>
                      </a:endParaRPr>
                    </a:p>
                  </a:txBody>
                  <a:tcPr marL="43777" marR="43777" marT="0" marB="0"/>
                </a:tc>
                <a:tc>
                  <a:txBody>
                    <a:bodyPr/>
                    <a:lstStyle/>
                    <a:p>
                      <a:pPr marL="31750" algn="just">
                        <a:lnSpc>
                          <a:spcPct val="107000"/>
                        </a:lnSpc>
                        <a:spcAft>
                          <a:spcPts val="0"/>
                        </a:spcAft>
                      </a:pPr>
                      <a:r>
                        <a:rPr lang="en-IN" sz="1200">
                          <a:effectLst/>
                          <a:latin typeface="Times New Roman" panose="02020603050405020304" pitchFamily="18" charset="0"/>
                          <a:cs typeface="Times New Roman" panose="02020603050405020304" pitchFamily="18" charset="0"/>
                        </a:rPr>
                        <a:t>http://www-pablo.cs.uiuc.edu/Projects/Pablo/</a:t>
                      </a:r>
                    </a:p>
                    <a:p>
                      <a:pPr algn="just">
                        <a:lnSpc>
                          <a:spcPct val="107000"/>
                        </a:lnSpc>
                        <a:spcAft>
                          <a:spcPts val="0"/>
                        </a:spcAft>
                      </a:pPr>
                      <a:r>
                        <a:rPr lang="en-IN" sz="1200">
                          <a:effectLst/>
                          <a:latin typeface="Times New Roman" panose="02020603050405020304" pitchFamily="18" charset="0"/>
                          <a:cs typeface="Times New Roman" panose="02020603050405020304" pitchFamily="18" charset="0"/>
                        </a:rPr>
                        <a:t> </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43777" marR="43777" marT="0" marB="0"/>
                </a:tc>
              </a:tr>
              <a:tr h="518104">
                <a:tc>
                  <a:txBody>
                    <a:bodyPr/>
                    <a:lstStyle/>
                    <a:p>
                      <a:pPr marL="31750" algn="just">
                        <a:lnSpc>
                          <a:spcPct val="107000"/>
                        </a:lnSpc>
                        <a:spcAft>
                          <a:spcPts val="0"/>
                        </a:spcAft>
                      </a:pPr>
                      <a:r>
                        <a:rPr lang="en-IN" sz="1200">
                          <a:effectLst/>
                          <a:latin typeface="Times New Roman" panose="02020603050405020304" pitchFamily="18" charset="0"/>
                          <a:cs typeface="Times New Roman" panose="02020603050405020304" pitchFamily="18" charset="0"/>
                        </a:rPr>
                        <a:t>Vampir</a:t>
                      </a:r>
                    </a:p>
                    <a:p>
                      <a:pPr algn="just">
                        <a:lnSpc>
                          <a:spcPct val="107000"/>
                        </a:lnSpc>
                        <a:spcAft>
                          <a:spcPts val="0"/>
                        </a:spcAft>
                      </a:pPr>
                      <a:r>
                        <a:rPr lang="en-IN" sz="1200">
                          <a:effectLst/>
                          <a:latin typeface="Times New Roman" panose="02020603050405020304" pitchFamily="18" charset="0"/>
                          <a:cs typeface="Times New Roman" panose="02020603050405020304" pitchFamily="18" charset="0"/>
                        </a:rPr>
                        <a:t> </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43777" marR="43777" marT="0" marB="0"/>
                </a:tc>
                <a:tc>
                  <a:txBody>
                    <a:bodyPr/>
                    <a:lstStyle/>
                    <a:p>
                      <a:pPr marL="31750" algn="just">
                        <a:lnSpc>
                          <a:spcPct val="107000"/>
                        </a:lnSpc>
                        <a:spcAft>
                          <a:spcPts val="0"/>
                        </a:spcAft>
                      </a:pPr>
                      <a:r>
                        <a:rPr lang="en-IN" sz="1200" dirty="0">
                          <a:effectLst/>
                          <a:latin typeface="Times New Roman" panose="02020603050405020304" pitchFamily="18" charset="0"/>
                          <a:cs typeface="Times New Roman" panose="02020603050405020304" pitchFamily="18" charset="0"/>
                        </a:rPr>
                        <a:t>monitoring library </a:t>
                      </a:r>
                    </a:p>
                    <a:p>
                      <a:pPr marL="31750" algn="just">
                        <a:lnSpc>
                          <a:spcPct val="107000"/>
                        </a:lnSpc>
                        <a:spcAft>
                          <a:spcPts val="0"/>
                        </a:spcAft>
                        <a:tabLst>
                          <a:tab pos="2247900" algn="l"/>
                        </a:tabLst>
                      </a:pPr>
                      <a:r>
                        <a:rPr lang="en-IN" sz="1200" dirty="0">
                          <a:effectLst/>
                          <a:latin typeface="Times New Roman" panose="02020603050405020304" pitchFamily="18" charset="0"/>
                          <a:cs typeface="Times New Roman" panose="02020603050405020304" pitchFamily="18" charset="0"/>
                        </a:rPr>
                        <a:t>performance</a:t>
                      </a:r>
                    </a:p>
                    <a:p>
                      <a:pPr marL="31750" algn="just">
                        <a:lnSpc>
                          <a:spcPct val="107000"/>
                        </a:lnSpc>
                        <a:spcAft>
                          <a:spcPts val="0"/>
                        </a:spcAft>
                        <a:tabLst>
                          <a:tab pos="2247900" algn="l"/>
                        </a:tabLst>
                      </a:pPr>
                      <a:r>
                        <a:rPr lang="en-IN" sz="1200" dirty="0">
                          <a:effectLst/>
                          <a:latin typeface="Times New Roman" panose="02020603050405020304" pitchFamily="18" charset="0"/>
                          <a:cs typeface="Times New Roman" panose="02020603050405020304" pitchFamily="18" charset="0"/>
                        </a:rPr>
                        <a:t>visualization</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3777" marR="43777" marT="0" marB="0"/>
                </a:tc>
                <a:tc>
                  <a:txBody>
                    <a:bodyPr/>
                    <a:lstStyle/>
                    <a:p>
                      <a:pPr marL="31750" algn="just">
                        <a:lnSpc>
                          <a:spcPct val="107000"/>
                        </a:lnSpc>
                        <a:spcAft>
                          <a:spcPts val="0"/>
                        </a:spcAft>
                      </a:pPr>
                      <a:r>
                        <a:rPr lang="en-IN" sz="1200">
                          <a:effectLst/>
                          <a:latin typeface="Times New Roman" panose="02020603050405020304" pitchFamily="18" charset="0"/>
                          <a:cs typeface="Times New Roman" panose="02020603050405020304" pitchFamily="18" charset="0"/>
                        </a:rPr>
                        <a:t>http://www.pallas.de/pages/vampir.htm</a:t>
                      </a:r>
                    </a:p>
                    <a:p>
                      <a:pPr algn="just">
                        <a:lnSpc>
                          <a:spcPct val="107000"/>
                        </a:lnSpc>
                        <a:spcAft>
                          <a:spcPts val="0"/>
                        </a:spcAft>
                      </a:pPr>
                      <a:r>
                        <a:rPr lang="en-IN" sz="1200">
                          <a:effectLst/>
                          <a:latin typeface="Times New Roman" panose="02020603050405020304" pitchFamily="18" charset="0"/>
                          <a:cs typeface="Times New Roman" panose="02020603050405020304" pitchFamily="18" charset="0"/>
                        </a:rPr>
                        <a:t> </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43777" marR="43777" marT="0" marB="0"/>
                </a:tc>
              </a:tr>
              <a:tr h="899934">
                <a:tc>
                  <a:txBody>
                    <a:bodyPr/>
                    <a:lstStyle/>
                    <a:p>
                      <a:pPr algn="just">
                        <a:lnSpc>
                          <a:spcPct val="107000"/>
                        </a:lnSpc>
                        <a:spcAft>
                          <a:spcPts val="0"/>
                        </a:spcAft>
                      </a:pPr>
                      <a:r>
                        <a:rPr lang="en-IN" sz="1200">
                          <a:effectLst/>
                          <a:latin typeface="Times New Roman" panose="02020603050405020304" pitchFamily="18" charset="0"/>
                          <a:cs typeface="Times New Roman" panose="02020603050405020304" pitchFamily="18" charset="0"/>
                        </a:rPr>
                        <a:t>Dimemas</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43777" marR="43777" marT="0" marB="0"/>
                </a:tc>
                <a:tc>
                  <a:txBody>
                    <a:bodyPr/>
                    <a:lstStyle/>
                    <a:p>
                      <a:pPr marL="31750" algn="just">
                        <a:lnSpc>
                          <a:spcPct val="107000"/>
                        </a:lnSpc>
                        <a:spcAft>
                          <a:spcPts val="0"/>
                        </a:spcAft>
                      </a:pPr>
                      <a:r>
                        <a:rPr lang="en-IN" sz="1200" dirty="0">
                          <a:effectLst/>
                          <a:latin typeface="Times New Roman" panose="02020603050405020304" pitchFamily="18" charset="0"/>
                          <a:cs typeface="Times New Roman" panose="02020603050405020304" pitchFamily="18" charset="0"/>
                        </a:rPr>
                        <a:t>performance</a:t>
                      </a:r>
                    </a:p>
                    <a:p>
                      <a:pPr marL="31750" algn="just">
                        <a:lnSpc>
                          <a:spcPct val="107000"/>
                        </a:lnSpc>
                        <a:spcAft>
                          <a:spcPts val="0"/>
                        </a:spcAft>
                      </a:pPr>
                      <a:r>
                        <a:rPr lang="en-IN" sz="1200" dirty="0">
                          <a:effectLst/>
                          <a:latin typeface="Times New Roman" panose="02020603050405020304" pitchFamily="18" charset="0"/>
                          <a:cs typeface="Times New Roman" panose="02020603050405020304" pitchFamily="18" charset="0"/>
                        </a:rPr>
                        <a:t>prediction for</a:t>
                      </a:r>
                    </a:p>
                    <a:p>
                      <a:pPr marL="31750" algn="just">
                        <a:lnSpc>
                          <a:spcPct val="107000"/>
                        </a:lnSpc>
                        <a:spcAft>
                          <a:spcPts val="0"/>
                        </a:spcAft>
                      </a:pPr>
                      <a:r>
                        <a:rPr lang="en-IN" sz="1200" dirty="0">
                          <a:effectLst/>
                          <a:latin typeface="Times New Roman" panose="02020603050405020304" pitchFamily="18" charset="0"/>
                          <a:cs typeface="Times New Roman" panose="02020603050405020304" pitchFamily="18" charset="0"/>
                        </a:rPr>
                        <a:t>message </a:t>
                      </a:r>
                    </a:p>
                    <a:p>
                      <a:pPr marL="31750" algn="just">
                        <a:lnSpc>
                          <a:spcPct val="107000"/>
                        </a:lnSpc>
                        <a:spcAft>
                          <a:spcPts val="0"/>
                        </a:spcAft>
                      </a:pPr>
                      <a:r>
                        <a:rPr lang="en-IN" sz="1200" dirty="0">
                          <a:effectLst/>
                          <a:latin typeface="Times New Roman" panose="02020603050405020304" pitchFamily="18" charset="0"/>
                          <a:cs typeface="Times New Roman" panose="02020603050405020304" pitchFamily="18" charset="0"/>
                        </a:rPr>
                        <a:t>passing </a:t>
                      </a:r>
                      <a:r>
                        <a:rPr lang="en-IN" sz="1200" dirty="0" smtClean="0">
                          <a:effectLst/>
                          <a:latin typeface="Times New Roman" panose="02020603050405020304" pitchFamily="18" charset="0"/>
                          <a:cs typeface="Times New Roman" panose="02020603050405020304" pitchFamily="18" charset="0"/>
                        </a:rPr>
                        <a:t>programs</a:t>
                      </a:r>
                      <a:endParaRPr lang="en-IN" sz="1200" dirty="0">
                        <a:effectLst/>
                        <a:latin typeface="Times New Roman" panose="02020603050405020304" pitchFamily="18" charset="0"/>
                        <a:cs typeface="Times New Roman" panose="02020603050405020304" pitchFamily="18" charset="0"/>
                      </a:endParaRPr>
                    </a:p>
                  </a:txBody>
                  <a:tcPr marL="43777" marR="43777" marT="0" marB="0"/>
                </a:tc>
                <a:tc>
                  <a:txBody>
                    <a:bodyPr/>
                    <a:lstStyle/>
                    <a:p>
                      <a:pPr marL="31750" algn="just">
                        <a:lnSpc>
                          <a:spcPct val="107000"/>
                        </a:lnSpc>
                        <a:spcAft>
                          <a:spcPts val="0"/>
                        </a:spcAft>
                      </a:pPr>
                      <a:r>
                        <a:rPr lang="en-IN" sz="1200">
                          <a:effectLst/>
                          <a:latin typeface="Times New Roman" panose="02020603050405020304" pitchFamily="18" charset="0"/>
                          <a:cs typeface="Times New Roman" panose="02020603050405020304" pitchFamily="18" charset="0"/>
                        </a:rPr>
                        <a:t>http://www.pallas.com/pages/dimemas.htm</a:t>
                      </a:r>
                    </a:p>
                    <a:p>
                      <a:pPr algn="just">
                        <a:lnSpc>
                          <a:spcPct val="107000"/>
                        </a:lnSpc>
                        <a:spcAft>
                          <a:spcPts val="0"/>
                        </a:spcAft>
                      </a:pPr>
                      <a:r>
                        <a:rPr lang="en-IN" sz="1200">
                          <a:effectLst/>
                          <a:latin typeface="Times New Roman" panose="02020603050405020304" pitchFamily="18" charset="0"/>
                          <a:cs typeface="Times New Roman" panose="02020603050405020304" pitchFamily="18" charset="0"/>
                        </a:rPr>
                        <a:t> </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43777" marR="43777" marT="0" marB="0"/>
                </a:tc>
              </a:tr>
              <a:tr h="694780">
                <a:tc>
                  <a:txBody>
                    <a:bodyPr/>
                    <a:lstStyle/>
                    <a:p>
                      <a:pPr marL="31750" algn="just">
                        <a:lnSpc>
                          <a:spcPct val="107000"/>
                        </a:lnSpc>
                        <a:spcAft>
                          <a:spcPts val="0"/>
                        </a:spcAft>
                      </a:pPr>
                      <a:r>
                        <a:rPr lang="en-IN" sz="1200">
                          <a:effectLst/>
                          <a:latin typeface="Times New Roman" panose="02020603050405020304" pitchFamily="18" charset="0"/>
                          <a:cs typeface="Times New Roman" panose="02020603050405020304" pitchFamily="18" charset="0"/>
                        </a:rPr>
                        <a:t>Paraver</a:t>
                      </a:r>
                    </a:p>
                    <a:p>
                      <a:pPr algn="just">
                        <a:lnSpc>
                          <a:spcPct val="107000"/>
                        </a:lnSpc>
                        <a:spcAft>
                          <a:spcPts val="0"/>
                        </a:spcAft>
                      </a:pPr>
                      <a:r>
                        <a:rPr lang="en-IN" sz="1200">
                          <a:effectLst/>
                          <a:latin typeface="Times New Roman" panose="02020603050405020304" pitchFamily="18" charset="0"/>
                          <a:cs typeface="Times New Roman" panose="02020603050405020304" pitchFamily="18" charset="0"/>
                        </a:rPr>
                        <a:t> </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43777" marR="43777" marT="0" marB="0"/>
                </a:tc>
                <a:tc>
                  <a:txBody>
                    <a:bodyPr/>
                    <a:lstStyle/>
                    <a:p>
                      <a:pPr marL="31750" algn="just">
                        <a:lnSpc>
                          <a:spcPct val="107000"/>
                        </a:lnSpc>
                        <a:spcAft>
                          <a:spcPts val="0"/>
                        </a:spcAft>
                      </a:pPr>
                      <a:r>
                        <a:rPr lang="en-IN" sz="1200" dirty="0">
                          <a:effectLst/>
                          <a:latin typeface="Times New Roman" panose="02020603050405020304" pitchFamily="18" charset="0"/>
                          <a:cs typeface="Times New Roman" panose="02020603050405020304" pitchFamily="18" charset="0"/>
                        </a:rPr>
                        <a:t>program</a:t>
                      </a:r>
                    </a:p>
                    <a:p>
                      <a:pPr marL="31750" algn="just">
                        <a:lnSpc>
                          <a:spcPct val="107000"/>
                        </a:lnSpc>
                        <a:spcAft>
                          <a:spcPts val="0"/>
                        </a:spcAft>
                      </a:pPr>
                      <a:r>
                        <a:rPr lang="en-IN" sz="1200" dirty="0">
                          <a:effectLst/>
                          <a:latin typeface="Times New Roman" panose="02020603050405020304" pitchFamily="18" charset="0"/>
                          <a:cs typeface="Times New Roman" panose="02020603050405020304" pitchFamily="18" charset="0"/>
                        </a:rPr>
                        <a:t>visualization</a:t>
                      </a:r>
                    </a:p>
                    <a:p>
                      <a:pPr marL="31750" algn="just">
                        <a:lnSpc>
                          <a:spcPct val="107000"/>
                        </a:lnSpc>
                        <a:spcAft>
                          <a:spcPts val="0"/>
                        </a:spcAft>
                      </a:pPr>
                      <a:r>
                        <a:rPr lang="en-IN" sz="1200" dirty="0">
                          <a:effectLst/>
                          <a:latin typeface="Times New Roman" panose="02020603050405020304" pitchFamily="18" charset="0"/>
                          <a:cs typeface="Times New Roman" panose="02020603050405020304" pitchFamily="18" charset="0"/>
                        </a:rPr>
                        <a:t>and analysis</a:t>
                      </a:r>
                    </a:p>
                    <a:p>
                      <a:pPr algn="just">
                        <a:lnSpc>
                          <a:spcPct val="107000"/>
                        </a:lnSpc>
                        <a:spcAft>
                          <a:spcPts val="0"/>
                        </a:spcAft>
                      </a:pPr>
                      <a:r>
                        <a:rPr lang="en-IN" sz="1200" dirty="0">
                          <a:effectLst/>
                          <a:latin typeface="Times New Roman" panose="02020603050405020304" pitchFamily="18" charset="0"/>
                          <a:cs typeface="Times New Roman" panose="02020603050405020304" pitchFamily="18" charset="0"/>
                        </a:rPr>
                        <a:t> </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3777" marR="43777" marT="0" marB="0"/>
                </a:tc>
                <a:tc>
                  <a:txBody>
                    <a:bodyPr/>
                    <a:lstStyle/>
                    <a:p>
                      <a:pPr marL="31750" algn="just">
                        <a:lnSpc>
                          <a:spcPct val="107000"/>
                        </a:lnSpc>
                        <a:spcAft>
                          <a:spcPts val="0"/>
                        </a:spcAft>
                      </a:pPr>
                      <a:r>
                        <a:rPr lang="en-IN" sz="1200" dirty="0">
                          <a:effectLst/>
                          <a:latin typeface="Times New Roman" panose="02020603050405020304" pitchFamily="18" charset="0"/>
                          <a:cs typeface="Times New Roman" panose="02020603050405020304" pitchFamily="18" charset="0"/>
                        </a:rPr>
                        <a:t>http://www.cepba.upc.es/paraver</a:t>
                      </a:r>
                    </a:p>
                    <a:p>
                      <a:pPr algn="just">
                        <a:lnSpc>
                          <a:spcPct val="107000"/>
                        </a:lnSpc>
                        <a:spcAft>
                          <a:spcPts val="0"/>
                        </a:spcAft>
                      </a:pPr>
                      <a:r>
                        <a:rPr lang="en-IN" sz="1200" dirty="0">
                          <a:effectLst/>
                          <a:latin typeface="Times New Roman" panose="02020603050405020304" pitchFamily="18" charset="0"/>
                          <a:cs typeface="Times New Roman" panose="02020603050405020304" pitchFamily="18" charset="0"/>
                        </a:rPr>
                        <a:t> </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3777" marR="43777" marT="0" marB="0"/>
                </a:tc>
              </a:tr>
            </a:tbl>
          </a:graphicData>
        </a:graphic>
      </p:graphicFrame>
    </p:spTree>
    <p:extLst>
      <p:ext uri="{BB962C8B-B14F-4D97-AF65-F5344CB8AC3E}">
        <p14:creationId xmlns:p14="http://schemas.microsoft.com/office/powerpoint/2010/main" val="38194989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482148"/>
          </a:xfrm>
        </p:spPr>
        <p:txBody>
          <a:bodyPr/>
          <a:lstStyle/>
          <a:p>
            <a:pPr algn="ctr"/>
            <a:r>
              <a:rPr lang="en-IN" b="1" dirty="0" smtClean="0">
                <a:latin typeface="Times New Roman" panose="02020603050405020304" pitchFamily="18" charset="0"/>
                <a:cs typeface="Times New Roman" panose="02020603050405020304" pitchFamily="18" charset="0"/>
              </a:rPr>
              <a:t>2. Eras </a:t>
            </a:r>
            <a:r>
              <a:rPr lang="en-IN" b="1" dirty="0" smtClean="0">
                <a:latin typeface="Times New Roman" panose="02020603050405020304" pitchFamily="18" charset="0"/>
                <a:cs typeface="Times New Roman" panose="02020603050405020304" pitchFamily="18" charset="0"/>
              </a:rPr>
              <a:t>of Computing</a:t>
            </a:r>
            <a:r>
              <a:rPr lang="en-IN" dirty="0" smtClean="0">
                <a:latin typeface="Times New Roman" panose="02020603050405020304" pitchFamily="18" charset="0"/>
                <a:cs typeface="Times New Roman" panose="02020603050405020304" pitchFamily="18" charset="0"/>
              </a:rPr>
              <a:t/>
            </a:r>
            <a:br>
              <a:rPr lang="en-IN" dirty="0" smtClean="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690688"/>
            <a:ext cx="10515600" cy="4351338"/>
          </a:xfrm>
        </p:spPr>
        <p:txBody>
          <a:bodyPr>
            <a:normAutofit fontScale="92500"/>
          </a:bodyPr>
          <a:lstStyle/>
          <a:p>
            <a:pPr marL="0" indent="0">
              <a:buNone/>
            </a:pPr>
            <a:r>
              <a:rPr lang="en-IN" b="1" dirty="0"/>
              <a:t> </a:t>
            </a:r>
            <a:endParaRPr lang="en-IN" dirty="0"/>
          </a:p>
          <a:p>
            <a:pPr marL="0" indent="0">
              <a:lnSpc>
                <a:spcPct val="150000"/>
              </a:lnSpc>
              <a:buNone/>
            </a:pPr>
            <a:r>
              <a:rPr lang="en-IN" sz="1900" dirty="0" smtClean="0">
                <a:latin typeface="Times New Roman" panose="02020603050405020304" pitchFamily="18" charset="0"/>
                <a:cs typeface="Times New Roman" panose="02020603050405020304" pitchFamily="18" charset="0"/>
              </a:rPr>
              <a:t>The </a:t>
            </a:r>
            <a:r>
              <a:rPr lang="en-IN" sz="1900" dirty="0">
                <a:latin typeface="Times New Roman" panose="02020603050405020304" pitchFamily="18" charset="0"/>
                <a:cs typeface="Times New Roman" panose="02020603050405020304" pitchFamily="18" charset="0"/>
              </a:rPr>
              <a:t>Computing Industry: Rapid Technological </a:t>
            </a:r>
            <a:r>
              <a:rPr lang="en-IN" sz="1900" dirty="0" smtClean="0">
                <a:latin typeface="Times New Roman" panose="02020603050405020304" pitchFamily="18" charset="0"/>
                <a:cs typeface="Times New Roman" panose="02020603050405020304" pitchFamily="18" charset="0"/>
              </a:rPr>
              <a:t>Developments</a:t>
            </a:r>
            <a:r>
              <a:rPr lang="en-IN" sz="1900" dirty="0">
                <a:latin typeface="Times New Roman" panose="02020603050405020304" pitchFamily="18" charset="0"/>
                <a:cs typeface="Times New Roman" panose="02020603050405020304" pitchFamily="18" charset="0"/>
              </a:rPr>
              <a:t/>
            </a:r>
            <a:br>
              <a:rPr lang="en-IN" sz="1900" dirty="0">
                <a:latin typeface="Times New Roman" panose="02020603050405020304" pitchFamily="18" charset="0"/>
                <a:cs typeface="Times New Roman" panose="02020603050405020304" pitchFamily="18" charset="0"/>
              </a:rPr>
            </a:br>
            <a:r>
              <a:rPr lang="en-IN" sz="1900" dirty="0">
                <a:latin typeface="Times New Roman" panose="02020603050405020304" pitchFamily="18" charset="0"/>
                <a:cs typeface="Times New Roman" panose="02020603050405020304" pitchFamily="18" charset="0"/>
              </a:rPr>
              <a:t>• Rapid technological advancements in computer hardware and software have driven the computing industry.</a:t>
            </a:r>
            <a:br>
              <a:rPr lang="en-IN" sz="1900" dirty="0">
                <a:latin typeface="Times New Roman" panose="02020603050405020304" pitchFamily="18" charset="0"/>
                <a:cs typeface="Times New Roman" panose="02020603050405020304" pitchFamily="18" charset="0"/>
              </a:rPr>
            </a:br>
            <a:r>
              <a:rPr lang="en-IN" sz="1900" dirty="0">
                <a:latin typeface="Times New Roman" panose="02020603050405020304" pitchFamily="18" charset="0"/>
                <a:cs typeface="Times New Roman" panose="02020603050405020304" pitchFamily="18" charset="0"/>
              </a:rPr>
              <a:t>• Hardware advancements include chip development and fabrication technologies, fast and cheap microprocessors, and high bandwidth and low latency interconnection networks.</a:t>
            </a:r>
            <a:br>
              <a:rPr lang="en-IN" sz="1900" dirty="0">
                <a:latin typeface="Times New Roman" panose="02020603050405020304" pitchFamily="18" charset="0"/>
                <a:cs typeface="Times New Roman" panose="02020603050405020304" pitchFamily="18" charset="0"/>
              </a:rPr>
            </a:br>
            <a:r>
              <a:rPr lang="en-IN" sz="1900" dirty="0">
                <a:latin typeface="Times New Roman" panose="02020603050405020304" pitchFamily="18" charset="0"/>
                <a:cs typeface="Times New Roman" panose="02020603050405020304" pitchFamily="18" charset="0"/>
              </a:rPr>
              <a:t>• VLSI technology has significantly contributed to the development of powerful sequential and parallel computers.</a:t>
            </a:r>
            <a:br>
              <a:rPr lang="en-IN" sz="1900" dirty="0">
                <a:latin typeface="Times New Roman" panose="02020603050405020304" pitchFamily="18" charset="0"/>
                <a:cs typeface="Times New Roman" panose="02020603050405020304" pitchFamily="18" charset="0"/>
              </a:rPr>
            </a:br>
            <a:r>
              <a:rPr lang="en-IN" sz="1900" dirty="0">
                <a:latin typeface="Times New Roman" panose="02020603050405020304" pitchFamily="18" charset="0"/>
                <a:cs typeface="Times New Roman" panose="02020603050405020304" pitchFamily="18" charset="0"/>
              </a:rPr>
              <a:t>• Software technology is also rapidly developing, with mature software like Operating Systems, programming languages, development methodologies, and tools now available.</a:t>
            </a:r>
            <a:br>
              <a:rPr lang="en-IN" sz="1900" dirty="0">
                <a:latin typeface="Times New Roman" panose="02020603050405020304" pitchFamily="18" charset="0"/>
                <a:cs typeface="Times New Roman" panose="02020603050405020304" pitchFamily="18" charset="0"/>
              </a:rPr>
            </a:br>
            <a:endParaRPr lang="en-IN" sz="19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3915894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766618"/>
            <a:ext cx="10515600" cy="5410345"/>
          </a:xfrm>
        </p:spPr>
        <p:txBody>
          <a:bodyPr>
            <a:normAutofit lnSpcReduction="10000"/>
          </a:bodyPr>
          <a:lstStyle/>
          <a:p>
            <a:pPr marL="0" indent="0">
              <a:lnSpc>
                <a:spcPct val="150000"/>
              </a:lnSpc>
              <a:buNone/>
            </a:pPr>
            <a:r>
              <a:rPr lang="en-GB" sz="1800" dirty="0" smtClean="0"/>
              <a:t>In Programming environment s and tools we have learned about</a:t>
            </a:r>
          </a:p>
          <a:p>
            <a:pPr>
              <a:lnSpc>
                <a:spcPct val="150000"/>
              </a:lnSpc>
            </a:pPr>
            <a:r>
              <a:rPr lang="en-IN" sz="1800" dirty="0" smtClean="0">
                <a:latin typeface="Times New Roman" panose="02020603050405020304" pitchFamily="18" charset="0"/>
                <a:cs typeface="Times New Roman" panose="02020603050405020304" pitchFamily="18" charset="0"/>
              </a:rPr>
              <a:t>Threads</a:t>
            </a:r>
          </a:p>
          <a:p>
            <a:pPr>
              <a:lnSpc>
                <a:spcPct val="150000"/>
              </a:lnSpc>
            </a:pPr>
            <a:r>
              <a:rPr lang="en-IN" sz="1800" dirty="0">
                <a:latin typeface="Times New Roman" panose="02020603050405020304" pitchFamily="18" charset="0"/>
                <a:cs typeface="Times New Roman" panose="02020603050405020304" pitchFamily="18" charset="0"/>
              </a:rPr>
              <a:t>Message Passing Systems (MPI and PVM</a:t>
            </a:r>
            <a:r>
              <a:rPr lang="en-IN" sz="1800" dirty="0" smtClean="0">
                <a:latin typeface="Times New Roman" panose="02020603050405020304" pitchFamily="18" charset="0"/>
                <a:cs typeface="Times New Roman" panose="02020603050405020304" pitchFamily="18" charset="0"/>
              </a:rPr>
              <a:t>)</a:t>
            </a:r>
          </a:p>
          <a:p>
            <a:pPr>
              <a:lnSpc>
                <a:spcPct val="150000"/>
              </a:lnSpc>
            </a:pPr>
            <a:r>
              <a:rPr lang="en-IN" sz="1800" dirty="0">
                <a:latin typeface="Times New Roman" panose="02020603050405020304" pitchFamily="18" charset="0"/>
                <a:cs typeface="Times New Roman" panose="02020603050405020304" pitchFamily="18" charset="0"/>
              </a:rPr>
              <a:t>Distributed Shared Memory (DSM) </a:t>
            </a:r>
            <a:r>
              <a:rPr lang="en-IN" sz="1800" dirty="0" smtClean="0">
                <a:latin typeface="Times New Roman" panose="02020603050405020304" pitchFamily="18" charset="0"/>
                <a:cs typeface="Times New Roman" panose="02020603050405020304" pitchFamily="18" charset="0"/>
              </a:rPr>
              <a:t>Systems</a:t>
            </a:r>
          </a:p>
          <a:p>
            <a:pPr>
              <a:lnSpc>
                <a:spcPct val="150000"/>
              </a:lnSpc>
            </a:pPr>
            <a:r>
              <a:rPr lang="en-IN" sz="1800" dirty="0">
                <a:latin typeface="Times New Roman" panose="02020603050405020304" pitchFamily="18" charset="0"/>
                <a:cs typeface="Times New Roman" panose="02020603050405020304" pitchFamily="18" charset="0"/>
              </a:rPr>
              <a:t>Parallel Debuggers and Profilers in High Performance </a:t>
            </a:r>
            <a:r>
              <a:rPr lang="en-IN" sz="1800" dirty="0" smtClean="0">
                <a:latin typeface="Times New Roman" panose="02020603050405020304" pitchFamily="18" charset="0"/>
                <a:cs typeface="Times New Roman" panose="02020603050405020304" pitchFamily="18" charset="0"/>
              </a:rPr>
              <a:t>Applications</a:t>
            </a:r>
          </a:p>
          <a:p>
            <a:pPr>
              <a:lnSpc>
                <a:spcPct val="150000"/>
              </a:lnSpc>
            </a:pPr>
            <a:r>
              <a:rPr lang="en-IN" sz="1800" dirty="0" smtClean="0">
                <a:latin typeface="Times New Roman" panose="02020603050405020304" pitchFamily="18" charset="0"/>
                <a:cs typeface="Times New Roman" panose="02020603050405020304" pitchFamily="18" charset="0"/>
              </a:rPr>
              <a:t>Debuggers</a:t>
            </a:r>
          </a:p>
          <a:p>
            <a:pPr>
              <a:lnSpc>
                <a:spcPct val="150000"/>
              </a:lnSpc>
            </a:pPr>
            <a:r>
              <a:rPr lang="en-IN" sz="1800" dirty="0" err="1" smtClean="0">
                <a:latin typeface="Times New Roman" panose="02020603050405020304" pitchFamily="18" charset="0"/>
                <a:cs typeface="Times New Roman" panose="02020603050405020304" pitchFamily="18" charset="0"/>
              </a:rPr>
              <a:t>TotalView</a:t>
            </a:r>
            <a:endParaRPr lang="en-IN" sz="1800" dirty="0" smtClean="0">
              <a:latin typeface="Times New Roman" panose="02020603050405020304" pitchFamily="18" charset="0"/>
              <a:cs typeface="Times New Roman" panose="02020603050405020304" pitchFamily="18" charset="0"/>
            </a:endParaRPr>
          </a:p>
          <a:p>
            <a:pPr>
              <a:lnSpc>
                <a:spcPct val="150000"/>
              </a:lnSpc>
            </a:pPr>
            <a:r>
              <a:rPr lang="en-IN" sz="1800" dirty="0">
                <a:latin typeface="Times New Roman" panose="02020603050405020304" pitchFamily="18" charset="0"/>
                <a:cs typeface="Times New Roman" panose="02020603050405020304" pitchFamily="18" charset="0"/>
              </a:rPr>
              <a:t>Performance Analysis Tools</a:t>
            </a:r>
            <a:br>
              <a:rPr lang="en-IN" sz="1800" dirty="0">
                <a:latin typeface="Times New Roman" panose="02020603050405020304" pitchFamily="18" charset="0"/>
                <a:cs typeface="Times New Roman" panose="02020603050405020304" pitchFamily="18" charset="0"/>
              </a:rPr>
            </a:br>
            <a:r>
              <a:rPr lang="en-IN" sz="1800" dirty="0">
                <a:latin typeface="Times New Roman" panose="02020603050405020304" pitchFamily="18" charset="0"/>
                <a:cs typeface="Times New Roman" panose="02020603050405020304" pitchFamily="18" charset="0"/>
              </a:rPr>
              <a:t/>
            </a:r>
            <a:br>
              <a:rPr lang="en-IN" sz="1800" dirty="0">
                <a:latin typeface="Times New Roman" panose="02020603050405020304" pitchFamily="18" charset="0"/>
                <a:cs typeface="Times New Roman" panose="02020603050405020304" pitchFamily="18" charset="0"/>
              </a:rPr>
            </a:br>
            <a:r>
              <a:rPr lang="en-IN" sz="1800" dirty="0">
                <a:latin typeface="Times New Roman" panose="02020603050405020304" pitchFamily="18" charset="0"/>
                <a:cs typeface="Times New Roman" panose="02020603050405020304" pitchFamily="18" charset="0"/>
              </a:rPr>
              <a:t/>
            </a:r>
            <a:br>
              <a:rPr lang="en-IN" sz="1800" dirty="0">
                <a:latin typeface="Times New Roman" panose="02020603050405020304" pitchFamily="18" charset="0"/>
                <a:cs typeface="Times New Roman" panose="02020603050405020304" pitchFamily="18" charset="0"/>
              </a:rPr>
            </a:br>
            <a:endParaRPr lang="en-IN" sz="1800" dirty="0" smtClean="0">
              <a:latin typeface="Times New Roman" panose="02020603050405020304" pitchFamily="18" charset="0"/>
              <a:cs typeface="Times New Roman" panose="02020603050405020304" pitchFamily="18" charset="0"/>
            </a:endParaRPr>
          </a:p>
          <a:p>
            <a:pPr>
              <a:lnSpc>
                <a:spcPct val="150000"/>
              </a:lnSpc>
            </a:pPr>
            <a:endParaRPr lang="en-GB" sz="1800" dirty="0" smtClean="0"/>
          </a:p>
          <a:p>
            <a:pPr>
              <a:lnSpc>
                <a:spcPct val="150000"/>
              </a:lnSpc>
            </a:pPr>
            <a:endParaRPr lang="en-IN" sz="1800" dirty="0"/>
          </a:p>
        </p:txBody>
      </p:sp>
    </p:spTree>
    <p:extLst>
      <p:ext uri="{BB962C8B-B14F-4D97-AF65-F5344CB8AC3E}">
        <p14:creationId xmlns:p14="http://schemas.microsoft.com/office/powerpoint/2010/main" val="339970420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smtClean="0">
                <a:latin typeface="Times New Roman" panose="02020603050405020304" pitchFamily="18" charset="0"/>
                <a:cs typeface="Times New Roman" panose="02020603050405020304" pitchFamily="18" charset="0"/>
              </a:rPr>
              <a:t>11. Cluster </a:t>
            </a:r>
            <a:r>
              <a:rPr lang="en-IN" b="1" dirty="0" smtClean="0">
                <a:latin typeface="Times New Roman" panose="02020603050405020304" pitchFamily="18" charset="0"/>
                <a:cs typeface="Times New Roman" panose="02020603050405020304" pitchFamily="18" charset="0"/>
              </a:rPr>
              <a:t>Applications</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61109" y="1690688"/>
            <a:ext cx="10515600" cy="4351338"/>
          </a:xfrm>
        </p:spPr>
        <p:txBody>
          <a:bodyPr>
            <a:normAutofit/>
          </a:bodyPr>
          <a:lstStyle/>
          <a:p>
            <a:pPr>
              <a:lnSpc>
                <a:spcPct val="150000"/>
              </a:lnSpc>
            </a:pPr>
            <a:r>
              <a:rPr lang="en-IN" sz="1800" dirty="0" smtClean="0">
                <a:latin typeface="Times New Roman" panose="02020603050405020304" pitchFamily="18" charset="0"/>
                <a:cs typeface="Times New Roman" panose="02020603050405020304" pitchFamily="18" charset="0"/>
              </a:rPr>
              <a:t>Clusters </a:t>
            </a:r>
            <a:r>
              <a:rPr lang="en-IN" sz="1800" dirty="0">
                <a:latin typeface="Times New Roman" panose="02020603050405020304" pitchFamily="18" charset="0"/>
                <a:cs typeface="Times New Roman" panose="02020603050405020304" pitchFamily="18" charset="0"/>
              </a:rPr>
              <a:t>can handle grand challenge or super computing </a:t>
            </a:r>
            <a:r>
              <a:rPr lang="en-IN" sz="1800" dirty="0" smtClean="0">
                <a:latin typeface="Times New Roman" panose="02020603050405020304" pitchFamily="18" charset="0"/>
                <a:cs typeface="Times New Roman" panose="02020603050405020304" pitchFamily="18" charset="0"/>
              </a:rPr>
              <a:t>applications.</a:t>
            </a:r>
          </a:p>
          <a:p>
            <a:pPr>
              <a:lnSpc>
                <a:spcPct val="150000"/>
              </a:lnSpc>
            </a:pPr>
            <a:r>
              <a:rPr lang="en-IN" sz="1800" dirty="0" smtClean="0">
                <a:latin typeface="Times New Roman" panose="02020603050405020304" pitchFamily="18" charset="0"/>
                <a:cs typeface="Times New Roman" panose="02020603050405020304" pitchFamily="18" charset="0"/>
              </a:rPr>
              <a:t>GCAs </a:t>
            </a:r>
            <a:r>
              <a:rPr lang="en-IN" sz="1800" dirty="0">
                <a:latin typeface="Times New Roman" panose="02020603050405020304" pitchFamily="18" charset="0"/>
                <a:cs typeface="Times New Roman" panose="02020603050405020304" pitchFamily="18" charset="0"/>
              </a:rPr>
              <a:t>are fundamental problems in science and engineering with broad economic and scientific </a:t>
            </a:r>
            <a:r>
              <a:rPr lang="en-IN" sz="1800" dirty="0" smtClean="0">
                <a:latin typeface="Times New Roman" panose="02020603050405020304" pitchFamily="18" charset="0"/>
                <a:cs typeface="Times New Roman" panose="02020603050405020304" pitchFamily="18" charset="0"/>
              </a:rPr>
              <a:t>impact.</a:t>
            </a:r>
          </a:p>
          <a:p>
            <a:pPr>
              <a:lnSpc>
                <a:spcPct val="150000"/>
              </a:lnSpc>
            </a:pPr>
            <a:r>
              <a:rPr lang="en-IN" sz="1800" dirty="0" smtClean="0">
                <a:latin typeface="Times New Roman" panose="02020603050405020304" pitchFamily="18" charset="0"/>
                <a:cs typeface="Times New Roman" panose="02020603050405020304" pitchFamily="18" charset="0"/>
              </a:rPr>
              <a:t>GCAs </a:t>
            </a:r>
            <a:r>
              <a:rPr lang="en-IN" sz="1800" dirty="0">
                <a:latin typeface="Times New Roman" panose="02020603050405020304" pitchFamily="18" charset="0"/>
                <a:cs typeface="Times New Roman" panose="02020603050405020304" pitchFamily="18" charset="0"/>
              </a:rPr>
              <a:t>are intractable without state-of-the-art parallel </a:t>
            </a:r>
            <a:r>
              <a:rPr lang="en-IN" sz="1800" dirty="0" smtClean="0">
                <a:latin typeface="Times New Roman" panose="02020603050405020304" pitchFamily="18" charset="0"/>
                <a:cs typeface="Times New Roman" panose="02020603050405020304" pitchFamily="18" charset="0"/>
              </a:rPr>
              <a:t>computers</a:t>
            </a:r>
            <a:endParaRPr lang="en-IN" sz="1800" dirty="0">
              <a:latin typeface="Times New Roman" panose="02020603050405020304" pitchFamily="18" charset="0"/>
              <a:cs typeface="Times New Roman" panose="02020603050405020304" pitchFamily="18" charset="0"/>
            </a:endParaRPr>
          </a:p>
          <a:p>
            <a:pPr>
              <a:lnSpc>
                <a:spcPct val="150000"/>
              </a:lnSpc>
            </a:pPr>
            <a:r>
              <a:rPr lang="en-IN" sz="1800" dirty="0" smtClean="0">
                <a:latin typeface="Times New Roman" panose="02020603050405020304" pitchFamily="18" charset="0"/>
                <a:cs typeface="Times New Roman" panose="02020603050405020304" pitchFamily="18" charset="0"/>
              </a:rPr>
              <a:t>Resource </a:t>
            </a:r>
            <a:r>
              <a:rPr lang="en-IN" sz="1800" dirty="0">
                <a:latin typeface="Times New Roman" panose="02020603050405020304" pitchFamily="18" charset="0"/>
                <a:cs typeface="Times New Roman" panose="02020603050405020304" pitchFamily="18" charset="0"/>
              </a:rPr>
              <a:t>requirements include processing time, memory, and communication </a:t>
            </a:r>
            <a:r>
              <a:rPr lang="en-IN" sz="1800" dirty="0" smtClean="0">
                <a:latin typeface="Times New Roman" panose="02020603050405020304" pitchFamily="18" charset="0"/>
                <a:cs typeface="Times New Roman" panose="02020603050405020304" pitchFamily="18" charset="0"/>
              </a:rPr>
              <a:t>needs.</a:t>
            </a:r>
            <a:endParaRPr lang="en-IN" sz="1800" dirty="0">
              <a:latin typeface="Times New Roman" panose="02020603050405020304" pitchFamily="18" charset="0"/>
              <a:cs typeface="Times New Roman" panose="02020603050405020304" pitchFamily="18" charset="0"/>
            </a:endParaRPr>
          </a:p>
          <a:p>
            <a:pPr>
              <a:lnSpc>
                <a:spcPct val="150000"/>
              </a:lnSpc>
            </a:pPr>
            <a:r>
              <a:rPr lang="en-IN" sz="1800" dirty="0" smtClean="0">
                <a:latin typeface="Times New Roman" panose="02020603050405020304" pitchFamily="18" charset="0"/>
                <a:cs typeface="Times New Roman" panose="02020603050405020304" pitchFamily="18" charset="0"/>
              </a:rPr>
              <a:t>Examples </a:t>
            </a:r>
            <a:r>
              <a:rPr lang="en-IN" sz="1800" dirty="0">
                <a:latin typeface="Times New Roman" panose="02020603050405020304" pitchFamily="18" charset="0"/>
                <a:cs typeface="Times New Roman" panose="02020603050405020304" pitchFamily="18" charset="0"/>
              </a:rPr>
              <a:t>include massive crystallographic and micro tomographic structural problems, protein dynamics, bio catalysis, relativistic quantum chemistry, virtual materials design, global climate </a:t>
            </a:r>
            <a:r>
              <a:rPr lang="en-IN" sz="1800" dirty="0" err="1">
                <a:latin typeface="Times New Roman" panose="02020603050405020304" pitchFamily="18" charset="0"/>
                <a:cs typeface="Times New Roman" panose="02020603050405020304" pitchFamily="18" charset="0"/>
              </a:rPr>
              <a:t>modeling</a:t>
            </a:r>
            <a:r>
              <a:rPr lang="en-IN" sz="1800" dirty="0">
                <a:latin typeface="Times New Roman" panose="02020603050405020304" pitchFamily="18" charset="0"/>
                <a:cs typeface="Times New Roman" panose="02020603050405020304" pitchFamily="18" charset="0"/>
              </a:rPr>
              <a:t>, and discrete event simulation.</a:t>
            </a:r>
          </a:p>
          <a:p>
            <a:endParaRPr lang="en-IN" dirty="0"/>
          </a:p>
        </p:txBody>
      </p:sp>
    </p:spTree>
    <p:extLst>
      <p:ext uri="{BB962C8B-B14F-4D97-AF65-F5344CB8AC3E}">
        <p14:creationId xmlns:p14="http://schemas.microsoft.com/office/powerpoint/2010/main" val="301463963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Concepts covered in Unit- III First Part</a:t>
            </a:r>
            <a:endParaRPr lang="en-IN" b="1" dirty="0"/>
          </a:p>
        </p:txBody>
      </p:sp>
      <p:sp>
        <p:nvSpPr>
          <p:cNvPr id="3" name="Content Placeholder 2"/>
          <p:cNvSpPr>
            <a:spLocks noGrp="1"/>
          </p:cNvSpPr>
          <p:nvPr>
            <p:ph idx="1"/>
          </p:nvPr>
        </p:nvSpPr>
        <p:spPr/>
        <p:txBody>
          <a:bodyPr>
            <a:noAutofit/>
          </a:bodyPr>
          <a:lstStyle/>
          <a:p>
            <a:pPr marL="514350" indent="-514350">
              <a:lnSpc>
                <a:spcPct val="120000"/>
              </a:lnSpc>
              <a:buFont typeface="+mj-lt"/>
              <a:buAutoNum type="arabicPeriod"/>
            </a:pPr>
            <a:r>
              <a:rPr lang="en-IN" sz="1400" b="1" dirty="0">
                <a:latin typeface="Times New Roman" panose="02020603050405020304" pitchFamily="18" charset="0"/>
                <a:cs typeface="Times New Roman" panose="02020603050405020304" pitchFamily="18" charset="0"/>
              </a:rPr>
              <a:t>Introduction(Computing Power Limitations and Parallel Computing)</a:t>
            </a:r>
          </a:p>
          <a:p>
            <a:pPr marL="514350" indent="-514350">
              <a:lnSpc>
                <a:spcPct val="120000"/>
              </a:lnSpc>
              <a:buFont typeface="+mj-lt"/>
              <a:buAutoNum type="arabicPeriod"/>
            </a:pPr>
            <a:r>
              <a:rPr lang="en-IN" sz="1400" b="1" dirty="0">
                <a:latin typeface="Times New Roman" panose="02020603050405020304" pitchFamily="18" charset="0"/>
                <a:cs typeface="Times New Roman" panose="02020603050405020304" pitchFamily="18" charset="0"/>
              </a:rPr>
              <a:t>Eras of Computing</a:t>
            </a:r>
          </a:p>
          <a:p>
            <a:pPr marL="514350" indent="-514350">
              <a:lnSpc>
                <a:spcPct val="120000"/>
              </a:lnSpc>
              <a:buFont typeface="+mj-lt"/>
              <a:buAutoNum type="arabicPeriod"/>
            </a:pPr>
            <a:r>
              <a:rPr lang="en-IN" sz="1400" b="1" dirty="0">
                <a:latin typeface="Times New Roman" panose="02020603050405020304" pitchFamily="18" charset="0"/>
                <a:cs typeface="Times New Roman" panose="02020603050405020304" pitchFamily="18" charset="0"/>
              </a:rPr>
              <a:t>A Cluster Computer and its Architecture</a:t>
            </a:r>
          </a:p>
          <a:p>
            <a:pPr marL="514350" indent="-514350">
              <a:lnSpc>
                <a:spcPct val="120000"/>
              </a:lnSpc>
              <a:buFont typeface="+mj-lt"/>
              <a:buAutoNum type="arabicPeriod"/>
            </a:pPr>
            <a:r>
              <a:rPr lang="en-IN" sz="1400" b="1" dirty="0">
                <a:latin typeface="Times New Roman" panose="02020603050405020304" pitchFamily="18" charset="0"/>
                <a:cs typeface="Times New Roman" panose="02020603050405020304" pitchFamily="18" charset="0"/>
              </a:rPr>
              <a:t>Clusters Classifications</a:t>
            </a:r>
          </a:p>
          <a:p>
            <a:pPr marL="514350" indent="-514350">
              <a:lnSpc>
                <a:spcPct val="120000"/>
              </a:lnSpc>
              <a:buFont typeface="+mj-lt"/>
              <a:buAutoNum type="arabicPeriod"/>
            </a:pPr>
            <a:r>
              <a:rPr lang="en-IN" sz="1400" b="1" dirty="0">
                <a:latin typeface="Times New Roman" panose="02020603050405020304" pitchFamily="18" charset="0"/>
                <a:cs typeface="Times New Roman" panose="02020603050405020304" pitchFamily="18" charset="0"/>
              </a:rPr>
              <a:t>Commodity Components for Clusters</a:t>
            </a:r>
          </a:p>
          <a:p>
            <a:pPr marL="514350" indent="-514350">
              <a:lnSpc>
                <a:spcPct val="120000"/>
              </a:lnSpc>
              <a:buFont typeface="+mj-lt"/>
              <a:buAutoNum type="arabicPeriod"/>
            </a:pPr>
            <a:r>
              <a:rPr lang="en-IN" sz="1400" b="1" dirty="0">
                <a:latin typeface="Times New Roman" panose="02020603050405020304" pitchFamily="18" charset="0"/>
                <a:cs typeface="Times New Roman" panose="02020603050405020304" pitchFamily="18" charset="0"/>
              </a:rPr>
              <a:t>Network Services/Communication SW Overview</a:t>
            </a:r>
          </a:p>
          <a:p>
            <a:pPr marL="514350" indent="-514350">
              <a:lnSpc>
                <a:spcPct val="120000"/>
              </a:lnSpc>
              <a:buFont typeface="+mj-lt"/>
              <a:buAutoNum type="arabicPeriod"/>
            </a:pPr>
            <a:r>
              <a:rPr lang="en-IN" sz="1400" b="1" dirty="0">
                <a:latin typeface="Times New Roman" panose="02020603050405020304" pitchFamily="18" charset="0"/>
                <a:cs typeface="Times New Roman" panose="02020603050405020304" pitchFamily="18" charset="0"/>
              </a:rPr>
              <a:t>Cluster Middleware and Single System Image (SSI</a:t>
            </a:r>
            <a:r>
              <a:rPr lang="en-IN" sz="1400" b="1" dirty="0" smtClean="0">
                <a:latin typeface="Times New Roman" panose="02020603050405020304" pitchFamily="18" charset="0"/>
                <a:cs typeface="Times New Roman" panose="02020603050405020304" pitchFamily="18" charset="0"/>
              </a:rPr>
              <a:t>)</a:t>
            </a:r>
          </a:p>
          <a:p>
            <a:pPr marL="514350" indent="-514350">
              <a:lnSpc>
                <a:spcPct val="120000"/>
              </a:lnSpc>
              <a:buFont typeface="+mj-lt"/>
              <a:buAutoNum type="arabicPeriod"/>
            </a:pPr>
            <a:r>
              <a:rPr lang="en-IN" sz="1400" b="1" dirty="0" smtClean="0">
                <a:latin typeface="Times New Roman" panose="02020603050405020304" pitchFamily="18" charset="0"/>
                <a:cs typeface="Times New Roman" panose="02020603050405020304" pitchFamily="18" charset="0"/>
              </a:rPr>
              <a:t>Key </a:t>
            </a:r>
            <a:r>
              <a:rPr lang="en-IN" sz="1400" b="1" dirty="0">
                <a:latin typeface="Times New Roman" panose="02020603050405020304" pitchFamily="18" charset="0"/>
                <a:cs typeface="Times New Roman" panose="02020603050405020304" pitchFamily="18" charset="0"/>
              </a:rPr>
              <a:t>Services of SSI and Availability Infrastructure</a:t>
            </a:r>
          </a:p>
          <a:p>
            <a:pPr marL="514350" indent="-514350">
              <a:lnSpc>
                <a:spcPct val="120000"/>
              </a:lnSpc>
              <a:buFont typeface="+mj-lt"/>
              <a:buAutoNum type="arabicPeriod"/>
            </a:pPr>
            <a:r>
              <a:rPr lang="en-IN" sz="1400" b="1" dirty="0">
                <a:latin typeface="Times New Roman" panose="02020603050405020304" pitchFamily="18" charset="0"/>
                <a:cs typeface="Times New Roman" panose="02020603050405020304" pitchFamily="18" charset="0"/>
              </a:rPr>
              <a:t>Resource Management and Scheduling (RMS) Overview</a:t>
            </a:r>
          </a:p>
          <a:p>
            <a:pPr marL="514350" indent="-514350">
              <a:lnSpc>
                <a:spcPct val="120000"/>
              </a:lnSpc>
              <a:buFont typeface="+mj-lt"/>
              <a:buAutoNum type="arabicPeriod"/>
            </a:pPr>
            <a:r>
              <a:rPr lang="en-IN" sz="1400" b="1" dirty="0">
                <a:latin typeface="Times New Roman" panose="02020603050405020304" pitchFamily="18" charset="0"/>
                <a:cs typeface="Times New Roman" panose="02020603050405020304" pitchFamily="18" charset="0"/>
              </a:rPr>
              <a:t>Programming Environments and Tools</a:t>
            </a:r>
          </a:p>
          <a:p>
            <a:pPr marL="514350" indent="-514350">
              <a:lnSpc>
                <a:spcPct val="120000"/>
              </a:lnSpc>
              <a:buFont typeface="+mj-lt"/>
              <a:buAutoNum type="arabicPeriod"/>
            </a:pPr>
            <a:r>
              <a:rPr lang="en-IN" sz="1400" b="1" dirty="0">
                <a:latin typeface="Times New Roman" panose="02020603050405020304" pitchFamily="18" charset="0"/>
                <a:cs typeface="Times New Roman" panose="02020603050405020304" pitchFamily="18" charset="0"/>
              </a:rPr>
              <a:t>Cluster Applications</a:t>
            </a:r>
            <a:br>
              <a:rPr lang="en-IN" sz="1400" b="1" dirty="0">
                <a:latin typeface="Times New Roman" panose="02020603050405020304" pitchFamily="18" charset="0"/>
                <a:cs typeface="Times New Roman" panose="02020603050405020304" pitchFamily="18" charset="0"/>
              </a:rPr>
            </a:br>
            <a:r>
              <a:rPr lang="en-IN" sz="1400" dirty="0">
                <a:latin typeface="Times New Roman" panose="02020603050405020304" pitchFamily="18" charset="0"/>
                <a:cs typeface="Times New Roman" panose="02020603050405020304" pitchFamily="18" charset="0"/>
              </a:rPr>
              <a:t/>
            </a:r>
            <a:br>
              <a:rPr lang="en-IN" sz="1400" dirty="0">
                <a:latin typeface="Times New Roman" panose="02020603050405020304" pitchFamily="18" charset="0"/>
                <a:cs typeface="Times New Roman" panose="02020603050405020304" pitchFamily="18" charset="0"/>
              </a:rPr>
            </a:br>
            <a:r>
              <a:rPr lang="en-IN" sz="1400" dirty="0">
                <a:latin typeface="Times New Roman" panose="02020603050405020304" pitchFamily="18" charset="0"/>
                <a:cs typeface="Times New Roman" panose="02020603050405020304" pitchFamily="18" charset="0"/>
              </a:rPr>
              <a:t/>
            </a:r>
            <a:br>
              <a:rPr lang="en-IN" sz="1400" dirty="0">
                <a:latin typeface="Times New Roman" panose="02020603050405020304" pitchFamily="18" charset="0"/>
                <a:cs typeface="Times New Roman" panose="02020603050405020304" pitchFamily="18" charset="0"/>
              </a:rPr>
            </a:br>
            <a:r>
              <a:rPr lang="en-IN" sz="1400" dirty="0">
                <a:latin typeface="Times New Roman" panose="02020603050405020304" pitchFamily="18" charset="0"/>
                <a:cs typeface="Times New Roman" panose="02020603050405020304" pitchFamily="18" charset="0"/>
              </a:rPr>
              <a:t/>
            </a:r>
            <a:br>
              <a:rPr lang="en-IN" sz="1400" dirty="0">
                <a:latin typeface="Times New Roman" panose="02020603050405020304" pitchFamily="18" charset="0"/>
                <a:cs typeface="Times New Roman" panose="02020603050405020304" pitchFamily="18" charset="0"/>
              </a:rPr>
            </a:br>
            <a:r>
              <a:rPr lang="en-IN" sz="1400" dirty="0">
                <a:latin typeface="Times New Roman" panose="02020603050405020304" pitchFamily="18" charset="0"/>
                <a:cs typeface="Times New Roman" panose="02020603050405020304" pitchFamily="18" charset="0"/>
              </a:rPr>
              <a:t/>
            </a:r>
            <a:br>
              <a:rPr lang="en-IN" sz="1400" dirty="0">
                <a:latin typeface="Times New Roman" panose="02020603050405020304" pitchFamily="18" charset="0"/>
                <a:cs typeface="Times New Roman" panose="02020603050405020304" pitchFamily="18" charset="0"/>
              </a:rPr>
            </a:br>
            <a:endParaRPr lang="en-IN" sz="1400" b="1" dirty="0">
              <a:latin typeface="Times New Roman" panose="02020603050405020304" pitchFamily="18" charset="0"/>
              <a:cs typeface="Times New Roman" panose="02020603050405020304" pitchFamily="18" charset="0"/>
            </a:endParaRPr>
          </a:p>
          <a:p>
            <a:endParaRPr lang="en-IN" sz="1400" b="1" dirty="0">
              <a:latin typeface="Times New Roman" panose="02020603050405020304" pitchFamily="18" charset="0"/>
              <a:cs typeface="Times New Roman" panose="02020603050405020304" pitchFamily="18" charset="0"/>
            </a:endParaRPr>
          </a:p>
          <a:p>
            <a:endParaRPr lang="en-IN" sz="1400" dirty="0"/>
          </a:p>
        </p:txBody>
      </p:sp>
    </p:spTree>
    <p:extLst>
      <p:ext uri="{BB962C8B-B14F-4D97-AF65-F5344CB8AC3E}">
        <p14:creationId xmlns:p14="http://schemas.microsoft.com/office/powerpoint/2010/main" val="126917678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75145" y="264680"/>
            <a:ext cx="10515600" cy="4351338"/>
          </a:xfrm>
          <a:ln>
            <a:noFill/>
          </a:ln>
          <a:effectLst>
            <a:outerShdw blurRad="225425" dist="50800" dir="5220000" algn="ctr">
              <a:srgbClr val="000000">
                <a:alpha val="33000"/>
              </a:srgbClr>
            </a:outerShdw>
          </a:effectLst>
          <a:scene3d>
            <a:camera prst="perspectiveRelaxedModerately"/>
            <a:lightRig rig="harsh" dir="t">
              <a:rot lat="0" lon="0" rev="3000000"/>
            </a:lightRig>
          </a:scene3d>
          <a:sp3d extrusionH="254000" contourW="19050">
            <a:bevelT w="82550" h="44450" prst="angle"/>
            <a:bevelB w="82550" h="44450" prst="angle"/>
            <a:contourClr>
              <a:srgbClr val="FFFFFF"/>
            </a:contourClr>
          </a:sp3d>
        </p:spPr>
        <p:txBody>
          <a:bodyPr>
            <a:normAutofit/>
          </a:bodyPr>
          <a:lstStyle/>
          <a:p>
            <a:pPr marL="0" indent="0" algn="ctr">
              <a:buNone/>
            </a:pPr>
            <a:endParaRPr lang="en-GB" sz="5400" dirty="0" smtClean="0"/>
          </a:p>
          <a:p>
            <a:pPr marL="0" indent="0" algn="ctr">
              <a:buNone/>
            </a:pPr>
            <a:endParaRPr lang="en-GB" sz="5400" dirty="0"/>
          </a:p>
          <a:p>
            <a:pPr marL="0" indent="0" algn="ctr">
              <a:buNone/>
            </a:pPr>
            <a:endParaRPr lang="en-GB" sz="5400" dirty="0" smtClean="0"/>
          </a:p>
          <a:p>
            <a:pPr marL="0" indent="0" algn="ctr">
              <a:buNone/>
            </a:pPr>
            <a:r>
              <a:rPr lang="en-GB" sz="5400" dirty="0" smtClean="0"/>
              <a:t>Thank You</a:t>
            </a:r>
            <a:endParaRPr lang="en-IN" sz="5400" dirty="0"/>
          </a:p>
        </p:txBody>
      </p:sp>
    </p:spTree>
    <p:extLst>
      <p:ext uri="{BB962C8B-B14F-4D97-AF65-F5344CB8AC3E}">
        <p14:creationId xmlns:p14="http://schemas.microsoft.com/office/powerpoint/2010/main" val="422690801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06400"/>
            <a:ext cx="10515600" cy="5770563"/>
          </a:xfrm>
        </p:spPr>
        <p:txBody>
          <a:bodyPr>
            <a:normAutofit/>
          </a:bodyPr>
          <a:lstStyle/>
          <a:p>
            <a:pPr marL="0" indent="0">
              <a:lnSpc>
                <a:spcPct val="150000"/>
              </a:lnSpc>
              <a:buNone/>
            </a:pPr>
            <a:r>
              <a:rPr lang="en-IN" sz="1800" dirty="0" smtClean="0">
                <a:latin typeface="Times New Roman" panose="02020603050405020304" pitchFamily="18" charset="0"/>
                <a:cs typeface="Times New Roman" panose="02020603050405020304" pitchFamily="18" charset="0"/>
              </a:rPr>
              <a:t>• Grand challenge applications like weather forecasting and earthquake analysis have driven the development of powerful parallel computers.</a:t>
            </a:r>
            <a:br>
              <a:rPr lang="en-IN" sz="1800" dirty="0" smtClean="0">
                <a:latin typeface="Times New Roman" panose="02020603050405020304" pitchFamily="18" charset="0"/>
                <a:cs typeface="Times New Roman" panose="02020603050405020304" pitchFamily="18" charset="0"/>
              </a:rPr>
            </a:br>
            <a:r>
              <a:rPr lang="en-IN" sz="1800" dirty="0" smtClean="0">
                <a:latin typeface="Times New Roman" panose="02020603050405020304" pitchFamily="18" charset="0"/>
                <a:cs typeface="Times New Roman" panose="02020603050405020304" pitchFamily="18" charset="0"/>
              </a:rPr>
              <a:t>• Computing eras are viewed as Sequential Computing Era and Parallel Computing Era.</a:t>
            </a:r>
            <a:br>
              <a:rPr lang="en-IN" sz="1800" dirty="0" smtClean="0">
                <a:latin typeface="Times New Roman" panose="02020603050405020304" pitchFamily="18" charset="0"/>
                <a:cs typeface="Times New Roman" panose="02020603050405020304" pitchFamily="18" charset="0"/>
              </a:rPr>
            </a:br>
            <a:r>
              <a:rPr lang="en-IN" sz="1800" dirty="0" smtClean="0">
                <a:latin typeface="Times New Roman" panose="02020603050405020304" pitchFamily="18" charset="0"/>
                <a:cs typeface="Times New Roman" panose="02020603050405020304" pitchFamily="18" charset="0"/>
              </a:rPr>
              <a:t>• Parallel computing technology needs to advance as it is not mature enough to be exploited as commodity technology.</a:t>
            </a:r>
            <a:br>
              <a:rPr lang="en-IN" sz="1800" dirty="0" smtClean="0">
                <a:latin typeface="Times New Roman" panose="02020603050405020304" pitchFamily="18" charset="0"/>
                <a:cs typeface="Times New Roman" panose="02020603050405020304" pitchFamily="18" charset="0"/>
              </a:rPr>
            </a:br>
            <a:r>
              <a:rPr lang="en-IN" sz="1800" dirty="0" smtClean="0">
                <a:latin typeface="Times New Roman" panose="02020603050405020304" pitchFamily="18" charset="0"/>
                <a:cs typeface="Times New Roman" panose="02020603050405020304" pitchFamily="18" charset="0"/>
              </a:rPr>
              <a:t>• Parallel computers overcome the speed bottleneck of a single processor and offer a smaller price performance ratio.</a:t>
            </a:r>
            <a:br>
              <a:rPr lang="en-IN" sz="1800" dirty="0" smtClean="0">
                <a:latin typeface="Times New Roman" panose="02020603050405020304" pitchFamily="18" charset="0"/>
                <a:cs typeface="Times New Roman" panose="02020603050405020304" pitchFamily="18" charset="0"/>
              </a:rPr>
            </a:br>
            <a:r>
              <a:rPr lang="en-IN" sz="1800" dirty="0" smtClean="0">
                <a:latin typeface="Times New Roman" panose="02020603050405020304" pitchFamily="18" charset="0"/>
                <a:cs typeface="Times New Roman" panose="02020603050405020304" pitchFamily="18" charset="0"/>
              </a:rPr>
              <a:t>• The chapter covers architecture alternatives for constructing parallel computers, motivations for transition to low cost parallel computing, a generic model of a cluster computer, commodity components used in building clusters, cluster middleware, resource management and scheduling, programming environments and tools, and representative cluster systems.</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152392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637309" y="92364"/>
            <a:ext cx="10390909" cy="6456217"/>
          </a:xfrm>
          <a:prstGeom prst="rect">
            <a:avLst/>
          </a:prstGeom>
          <a:noFill/>
          <a:ln>
            <a:noFill/>
          </a:ln>
        </p:spPr>
      </p:pic>
    </p:spTree>
    <p:extLst>
      <p:ext uri="{BB962C8B-B14F-4D97-AF65-F5344CB8AC3E}">
        <p14:creationId xmlns:p14="http://schemas.microsoft.com/office/powerpoint/2010/main" val="42109313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smtClean="0">
                <a:latin typeface="Times New Roman" panose="02020603050405020304" pitchFamily="18" charset="0"/>
                <a:cs typeface="Times New Roman" panose="02020603050405020304" pitchFamily="18" charset="0"/>
              </a:rPr>
              <a:t>3. A </a:t>
            </a:r>
            <a:r>
              <a:rPr lang="en-IN" b="1" dirty="0" smtClean="0">
                <a:latin typeface="Times New Roman" panose="02020603050405020304" pitchFamily="18" charset="0"/>
                <a:cs typeface="Times New Roman" panose="02020603050405020304" pitchFamily="18" charset="0"/>
              </a:rPr>
              <a:t>Cluster Computer and its Architecture</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0" indent="0">
              <a:lnSpc>
                <a:spcPct val="150000"/>
              </a:lnSpc>
              <a:buNone/>
            </a:pPr>
            <a:r>
              <a:rPr lang="en-IN" sz="1800" b="1" dirty="0" smtClean="0">
                <a:latin typeface="Times New Roman" panose="02020603050405020304" pitchFamily="18" charset="0"/>
                <a:cs typeface="Times New Roman" panose="02020603050405020304" pitchFamily="18" charset="0"/>
              </a:rPr>
              <a:t>Cluster </a:t>
            </a:r>
            <a:r>
              <a:rPr lang="en-IN" sz="1800" b="1" dirty="0">
                <a:latin typeface="Times New Roman" panose="02020603050405020304" pitchFamily="18" charset="0"/>
                <a:cs typeface="Times New Roman" panose="02020603050405020304" pitchFamily="18" charset="0"/>
              </a:rPr>
              <a:t>Computing </a:t>
            </a:r>
            <a:r>
              <a:rPr lang="en-IN" sz="1800" b="1" dirty="0" smtClean="0">
                <a:latin typeface="Times New Roman" panose="02020603050405020304" pitchFamily="18" charset="0"/>
                <a:cs typeface="Times New Roman" panose="02020603050405020304" pitchFamily="18" charset="0"/>
              </a:rPr>
              <a:t>Overview</a:t>
            </a:r>
            <a:r>
              <a:rPr lang="en-IN" sz="1800" dirty="0" smtClean="0">
                <a:latin typeface="Times New Roman" panose="02020603050405020304" pitchFamily="18" charset="0"/>
                <a:cs typeface="Times New Roman" panose="02020603050405020304" pitchFamily="18" charset="0"/>
              </a:rPr>
              <a:t/>
            </a:r>
            <a:br>
              <a:rPr lang="en-IN" sz="1800" dirty="0" smtClean="0">
                <a:latin typeface="Times New Roman" panose="02020603050405020304" pitchFamily="18" charset="0"/>
                <a:cs typeface="Times New Roman" panose="02020603050405020304" pitchFamily="18" charset="0"/>
              </a:rPr>
            </a:br>
            <a:r>
              <a:rPr lang="en-IN" sz="1800" dirty="0" smtClean="0">
                <a:latin typeface="Times New Roman" panose="02020603050405020304" pitchFamily="18" charset="0"/>
                <a:cs typeface="Times New Roman" panose="02020603050405020304" pitchFamily="18" charset="0"/>
              </a:rPr>
              <a:t>• A cluster </a:t>
            </a:r>
            <a:r>
              <a:rPr lang="en-IN" sz="1800" dirty="0">
                <a:latin typeface="Times New Roman" panose="02020603050405020304" pitchFamily="18" charset="0"/>
                <a:cs typeface="Times New Roman" panose="02020603050405020304" pitchFamily="18" charset="0"/>
              </a:rPr>
              <a:t>is a parallel or distributed processing system consisting of interconnected stand-alone computers working together as a single, integrated computing resource.</a:t>
            </a:r>
            <a:br>
              <a:rPr lang="en-IN" sz="1800" dirty="0">
                <a:latin typeface="Times New Roman" panose="02020603050405020304" pitchFamily="18" charset="0"/>
                <a:cs typeface="Times New Roman" panose="02020603050405020304" pitchFamily="18" charset="0"/>
              </a:rPr>
            </a:br>
            <a:r>
              <a:rPr lang="en-IN" sz="1800" dirty="0">
                <a:latin typeface="Times New Roman" panose="02020603050405020304" pitchFamily="18" charset="0"/>
                <a:cs typeface="Times New Roman" panose="02020603050405020304" pitchFamily="18" charset="0"/>
              </a:rPr>
              <a:t>• Computer nodes can be single or multiprocessor systems with memory, I/O facilities, and an operating system.</a:t>
            </a:r>
            <a:br>
              <a:rPr lang="en-IN" sz="1800" dirty="0">
                <a:latin typeface="Times New Roman" panose="02020603050405020304" pitchFamily="18" charset="0"/>
                <a:cs typeface="Times New Roman" panose="02020603050405020304" pitchFamily="18" charset="0"/>
              </a:rPr>
            </a:br>
            <a:r>
              <a:rPr lang="en-IN" sz="1800" dirty="0">
                <a:latin typeface="Times New Roman" panose="02020603050405020304" pitchFamily="18" charset="0"/>
                <a:cs typeface="Times New Roman" panose="02020603050405020304" pitchFamily="18" charset="0"/>
              </a:rPr>
              <a:t>• Clusters can exist in a single cabinet or be physically separated and connected via a LAN.</a:t>
            </a:r>
            <a:br>
              <a:rPr lang="en-IN" sz="1800" dirty="0">
                <a:latin typeface="Times New Roman" panose="02020603050405020304" pitchFamily="18" charset="0"/>
                <a:cs typeface="Times New Roman" panose="02020603050405020304" pitchFamily="18" charset="0"/>
              </a:rPr>
            </a:br>
            <a:r>
              <a:rPr lang="en-IN" sz="1800" dirty="0">
                <a:latin typeface="Times New Roman" panose="02020603050405020304" pitchFamily="18" charset="0"/>
                <a:cs typeface="Times New Roman" panose="02020603050405020304" pitchFamily="18" charset="0"/>
              </a:rPr>
              <a:t>• Cluster computers can provide cost-effective features and benefits found only on more expensive proprietary shared memory systems.</a:t>
            </a:r>
            <a:br>
              <a:rPr lang="en-IN" sz="1800" dirty="0">
                <a:latin typeface="Times New Roman" panose="02020603050405020304" pitchFamily="18" charset="0"/>
                <a:cs typeface="Times New Roman" panose="02020603050405020304" pitchFamily="18" charset="0"/>
              </a:rPr>
            </a:b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33058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21328" y="1330037"/>
            <a:ext cx="10515600" cy="4414982"/>
          </a:xfrm>
        </p:spPr>
        <p:txBody>
          <a:bodyPr>
            <a:normAutofit/>
          </a:bodyPr>
          <a:lstStyle/>
          <a:p>
            <a:pPr marL="0" indent="0">
              <a:lnSpc>
                <a:spcPct val="150000"/>
              </a:lnSpc>
              <a:buNone/>
            </a:pPr>
            <a:r>
              <a:rPr lang="en-IN" sz="1800" dirty="0" smtClean="0">
                <a:latin typeface="Times New Roman" panose="02020603050405020304" pitchFamily="18" charset="0"/>
                <a:cs typeface="Times New Roman" panose="02020603050405020304" pitchFamily="18" charset="0"/>
              </a:rPr>
              <a:t>Key components of cluster computers include multiple high-performance computers, state-of-the-art operating systems, high-performance networks/switches, Network Interface Cards (NICS), fast communication protocols and services, cluster middleware, hardware, and operating system kernel or gluing layer.</a:t>
            </a:r>
            <a:br>
              <a:rPr lang="en-IN" sz="1800" dirty="0" smtClean="0">
                <a:latin typeface="Times New Roman" panose="02020603050405020304" pitchFamily="18" charset="0"/>
                <a:cs typeface="Times New Roman" panose="02020603050405020304" pitchFamily="18" charset="0"/>
              </a:rPr>
            </a:br>
            <a:r>
              <a:rPr lang="en-IN" sz="1800" dirty="0" smtClean="0">
                <a:latin typeface="Times New Roman" panose="02020603050405020304" pitchFamily="18" charset="0"/>
                <a:cs typeface="Times New Roman" panose="02020603050405020304" pitchFamily="18" charset="0"/>
              </a:rPr>
              <a:t>• Applications and subsystems include system management tools, runtime systems, resource management and scheduling software, parallel programming environments and tools, and applications.</a:t>
            </a:r>
            <a:br>
              <a:rPr lang="en-IN" sz="1800" dirty="0" smtClean="0">
                <a:latin typeface="Times New Roman" panose="02020603050405020304" pitchFamily="18" charset="0"/>
                <a:cs typeface="Times New Roman" panose="02020603050405020304" pitchFamily="18" charset="0"/>
              </a:rPr>
            </a:br>
            <a:r>
              <a:rPr lang="en-IN" sz="1800" dirty="0" smtClean="0">
                <a:latin typeface="Times New Roman" panose="02020603050405020304" pitchFamily="18" charset="0"/>
                <a:cs typeface="Times New Roman" panose="02020603050405020304" pitchFamily="18" charset="0"/>
              </a:rPr>
              <a:t>• Network interface hardware acts as a communication processor, transmitting and receiving data packets between cluster nodes via a network/switch.</a:t>
            </a:r>
            <a:br>
              <a:rPr lang="en-IN" sz="1800" dirty="0" smtClean="0">
                <a:latin typeface="Times New Roman" panose="02020603050405020304" pitchFamily="18" charset="0"/>
                <a:cs typeface="Times New Roman" panose="02020603050405020304" pitchFamily="18" charset="0"/>
              </a:rPr>
            </a:br>
            <a:r>
              <a:rPr lang="en-IN" sz="1800" dirty="0" smtClean="0">
                <a:latin typeface="Times New Roman" panose="02020603050405020304" pitchFamily="18" charset="0"/>
                <a:cs typeface="Times New Roman" panose="02020603050405020304" pitchFamily="18" charset="0"/>
              </a:rPr>
              <a:t>• Cluster nodes can work collectively or operate as individual computers.</a:t>
            </a:r>
            <a:br>
              <a:rPr lang="en-IN" sz="1800" dirty="0" smtClean="0">
                <a:latin typeface="Times New Roman" panose="02020603050405020304" pitchFamily="18" charset="0"/>
                <a:cs typeface="Times New Roman" panose="02020603050405020304" pitchFamily="18" charset="0"/>
              </a:rPr>
            </a:br>
            <a:r>
              <a:rPr lang="en-IN" sz="1800" dirty="0" smtClean="0">
                <a:latin typeface="Times New Roman" panose="02020603050405020304" pitchFamily="18" charset="0"/>
                <a:cs typeface="Times New Roman" panose="02020603050405020304" pitchFamily="18" charset="0"/>
              </a:rPr>
              <a:t>• Programming environments offer portable, efficient, and easy-to-use tools for application development, including message passing libraries, debuggers, and profilers.</a:t>
            </a:r>
          </a:p>
          <a:p>
            <a:pPr>
              <a:lnSpc>
                <a:spcPct val="150000"/>
              </a:lnSpc>
            </a:pP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630052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1302327" y="157018"/>
            <a:ext cx="9744364" cy="5551055"/>
          </a:xfrm>
          <a:prstGeom prst="rect">
            <a:avLst/>
          </a:prstGeom>
          <a:noFill/>
          <a:ln>
            <a:noFill/>
          </a:ln>
        </p:spPr>
      </p:pic>
    </p:spTree>
    <p:extLst>
      <p:ext uri="{BB962C8B-B14F-4D97-AF65-F5344CB8AC3E}">
        <p14:creationId xmlns:p14="http://schemas.microsoft.com/office/powerpoint/2010/main" val="361092301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docProps/app.xml><?xml version="1.0" encoding="utf-8"?>
<Properties xmlns="http://schemas.openxmlformats.org/officeDocument/2006/extended-properties" xmlns:vt="http://schemas.openxmlformats.org/officeDocument/2006/docPropsVTypes">
  <Template>Facet</Template>
  <TotalTime>1652</TotalTime>
  <Words>798</Words>
  <Application>Microsoft Office PowerPoint</Application>
  <PresentationFormat>Widescreen</PresentationFormat>
  <Paragraphs>213</Paragraphs>
  <Slides>43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43</vt:i4>
      </vt:variant>
    </vt:vector>
  </HeadingPairs>
  <TitlesOfParts>
    <vt:vector size="48" baseType="lpstr">
      <vt:lpstr>Arial</vt:lpstr>
      <vt:lpstr>Calibri</vt:lpstr>
      <vt:lpstr>Calibri Light</vt:lpstr>
      <vt:lpstr>Times New Roman</vt:lpstr>
      <vt:lpstr>Office Theme</vt:lpstr>
      <vt:lpstr>UNIT-II Cluster Computing At a Glance</vt:lpstr>
      <vt:lpstr>Contents</vt:lpstr>
      <vt:lpstr>1. Introduction</vt:lpstr>
      <vt:lpstr>2. Eras of Computing </vt:lpstr>
      <vt:lpstr>PowerPoint Presentation</vt:lpstr>
      <vt:lpstr>PowerPoint Presentation</vt:lpstr>
      <vt:lpstr>3. A Cluster Computer and its Architecture</vt:lpstr>
      <vt:lpstr>PowerPoint Presentation</vt:lpstr>
      <vt:lpstr>PowerPoint Presentation</vt:lpstr>
      <vt:lpstr>4. Clusters Classifications </vt:lpstr>
      <vt:lpstr>PowerPoint Presentation</vt:lpstr>
      <vt:lpstr>PowerPoint Presentation</vt:lpstr>
      <vt:lpstr> 5. Commodity Components for Clusters </vt:lpstr>
      <vt:lpstr>PowerPoint Presentation</vt:lpstr>
      <vt:lpstr>PowerPoint Presentation</vt:lpstr>
      <vt:lpstr>PowerPoint Presentation</vt:lpstr>
      <vt:lpstr>PowerPoint Presentation</vt:lpstr>
      <vt:lpstr> 6. Network Services/Communication SW Overview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10. Programming Environments and Tools</vt:lpstr>
      <vt:lpstr>PowerPoint Presentation</vt:lpstr>
      <vt:lpstr>PowerPoint Presentation</vt:lpstr>
      <vt:lpstr>PowerPoint Presentation</vt:lpstr>
      <vt:lpstr>PowerPoint Presentation</vt:lpstr>
      <vt:lpstr>PowerPoint Presentation</vt:lpstr>
      <vt:lpstr>PowerPoint Presentation</vt:lpstr>
      <vt:lpstr>11. Cluster Applications</vt:lpstr>
      <vt:lpstr>Concepts covered in Unit- III First Part</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Manasa</dc:creator>
  <cp:lastModifiedBy>Manasa</cp:lastModifiedBy>
  <cp:revision>14</cp:revision>
  <dcterms:created xsi:type="dcterms:W3CDTF">2025-01-13T15:35:54Z</dcterms:created>
  <dcterms:modified xsi:type="dcterms:W3CDTF">2025-01-21T15:59:12Z</dcterms:modified>
</cp:coreProperties>
</file>