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9"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5" r:id="rId27"/>
    <p:sldId id="282" r:id="rId28"/>
    <p:sldId id="284" r:id="rId29"/>
    <p:sldId id="283" r:id="rId30"/>
    <p:sldId id="287" r:id="rId31"/>
    <p:sldId id="279"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9" d="100"/>
          <a:sy n="69" d="100"/>
        </p:scale>
        <p:origin x="4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A24E8F-1383-4B5D-89EE-08D824445E8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CB4F6C-65BF-4E75-A8AC-8751FC25873A}" type="slidenum">
              <a:rPr lang="en-IN" smtClean="0"/>
              <a:t>‹#›</a:t>
            </a:fld>
            <a:endParaRPr lang="en-IN"/>
          </a:p>
        </p:txBody>
      </p:sp>
    </p:spTree>
    <p:extLst>
      <p:ext uri="{BB962C8B-B14F-4D97-AF65-F5344CB8AC3E}">
        <p14:creationId xmlns:p14="http://schemas.microsoft.com/office/powerpoint/2010/main" val="2715483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A24E8F-1383-4B5D-89EE-08D824445E8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CB4F6C-65BF-4E75-A8AC-8751FC25873A}" type="slidenum">
              <a:rPr lang="en-IN" smtClean="0"/>
              <a:t>‹#›</a:t>
            </a:fld>
            <a:endParaRPr lang="en-IN"/>
          </a:p>
        </p:txBody>
      </p:sp>
    </p:spTree>
    <p:extLst>
      <p:ext uri="{BB962C8B-B14F-4D97-AF65-F5344CB8AC3E}">
        <p14:creationId xmlns:p14="http://schemas.microsoft.com/office/powerpoint/2010/main" val="389014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A24E8F-1383-4B5D-89EE-08D824445E8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CB4F6C-65BF-4E75-A8AC-8751FC25873A}" type="slidenum">
              <a:rPr lang="en-IN" smtClean="0"/>
              <a:t>‹#›</a:t>
            </a:fld>
            <a:endParaRPr lang="en-IN"/>
          </a:p>
        </p:txBody>
      </p:sp>
    </p:spTree>
    <p:extLst>
      <p:ext uri="{BB962C8B-B14F-4D97-AF65-F5344CB8AC3E}">
        <p14:creationId xmlns:p14="http://schemas.microsoft.com/office/powerpoint/2010/main" val="215891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A24E8F-1383-4B5D-89EE-08D824445E8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CB4F6C-65BF-4E75-A8AC-8751FC25873A}" type="slidenum">
              <a:rPr lang="en-IN" smtClean="0"/>
              <a:t>‹#›</a:t>
            </a:fld>
            <a:endParaRPr lang="en-IN"/>
          </a:p>
        </p:txBody>
      </p:sp>
    </p:spTree>
    <p:extLst>
      <p:ext uri="{BB962C8B-B14F-4D97-AF65-F5344CB8AC3E}">
        <p14:creationId xmlns:p14="http://schemas.microsoft.com/office/powerpoint/2010/main" val="36541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24E8F-1383-4B5D-89EE-08D824445E8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CB4F6C-65BF-4E75-A8AC-8751FC25873A}" type="slidenum">
              <a:rPr lang="en-IN" smtClean="0"/>
              <a:t>‹#›</a:t>
            </a:fld>
            <a:endParaRPr lang="en-IN"/>
          </a:p>
        </p:txBody>
      </p:sp>
    </p:spTree>
    <p:extLst>
      <p:ext uri="{BB962C8B-B14F-4D97-AF65-F5344CB8AC3E}">
        <p14:creationId xmlns:p14="http://schemas.microsoft.com/office/powerpoint/2010/main" val="399921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A24E8F-1383-4B5D-89EE-08D824445E84}"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CB4F6C-65BF-4E75-A8AC-8751FC25873A}" type="slidenum">
              <a:rPr lang="en-IN" smtClean="0"/>
              <a:t>‹#›</a:t>
            </a:fld>
            <a:endParaRPr lang="en-IN"/>
          </a:p>
        </p:txBody>
      </p:sp>
    </p:spTree>
    <p:extLst>
      <p:ext uri="{BB962C8B-B14F-4D97-AF65-F5344CB8AC3E}">
        <p14:creationId xmlns:p14="http://schemas.microsoft.com/office/powerpoint/2010/main" val="236364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A24E8F-1383-4B5D-89EE-08D824445E84}"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CB4F6C-65BF-4E75-A8AC-8751FC25873A}" type="slidenum">
              <a:rPr lang="en-IN" smtClean="0"/>
              <a:t>‹#›</a:t>
            </a:fld>
            <a:endParaRPr lang="en-IN"/>
          </a:p>
        </p:txBody>
      </p:sp>
    </p:spTree>
    <p:extLst>
      <p:ext uri="{BB962C8B-B14F-4D97-AF65-F5344CB8AC3E}">
        <p14:creationId xmlns:p14="http://schemas.microsoft.com/office/powerpoint/2010/main" val="47414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A24E8F-1383-4B5D-89EE-08D824445E84}" type="datetimeFigureOut">
              <a:rPr lang="en-IN" smtClean="0"/>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CB4F6C-65BF-4E75-A8AC-8751FC25873A}" type="slidenum">
              <a:rPr lang="en-IN" smtClean="0"/>
              <a:t>‹#›</a:t>
            </a:fld>
            <a:endParaRPr lang="en-IN"/>
          </a:p>
        </p:txBody>
      </p:sp>
    </p:spTree>
    <p:extLst>
      <p:ext uri="{BB962C8B-B14F-4D97-AF65-F5344CB8AC3E}">
        <p14:creationId xmlns:p14="http://schemas.microsoft.com/office/powerpoint/2010/main" val="158038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24E8F-1383-4B5D-89EE-08D824445E84}" type="datetimeFigureOut">
              <a:rPr lang="en-IN" smtClean="0"/>
              <a:t>31-07-2024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CB4F6C-65BF-4E75-A8AC-8751FC25873A}" type="slidenum">
              <a:rPr lang="en-IN" smtClean="0"/>
              <a:t>‹#›</a:t>
            </a:fld>
            <a:endParaRPr lang="en-IN"/>
          </a:p>
        </p:txBody>
      </p:sp>
    </p:spTree>
    <p:extLst>
      <p:ext uri="{BB962C8B-B14F-4D97-AF65-F5344CB8AC3E}">
        <p14:creationId xmlns:p14="http://schemas.microsoft.com/office/powerpoint/2010/main" val="204749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24E8F-1383-4B5D-89EE-08D824445E84}"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CB4F6C-65BF-4E75-A8AC-8751FC25873A}" type="slidenum">
              <a:rPr lang="en-IN" smtClean="0"/>
              <a:t>‹#›</a:t>
            </a:fld>
            <a:endParaRPr lang="en-IN"/>
          </a:p>
        </p:txBody>
      </p:sp>
    </p:spTree>
    <p:extLst>
      <p:ext uri="{BB962C8B-B14F-4D97-AF65-F5344CB8AC3E}">
        <p14:creationId xmlns:p14="http://schemas.microsoft.com/office/powerpoint/2010/main" val="191654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24E8F-1383-4B5D-89EE-08D824445E84}"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CB4F6C-65BF-4E75-A8AC-8751FC25873A}" type="slidenum">
              <a:rPr lang="en-IN" smtClean="0"/>
              <a:t>‹#›</a:t>
            </a:fld>
            <a:endParaRPr lang="en-IN"/>
          </a:p>
        </p:txBody>
      </p:sp>
    </p:spTree>
    <p:extLst>
      <p:ext uri="{BB962C8B-B14F-4D97-AF65-F5344CB8AC3E}">
        <p14:creationId xmlns:p14="http://schemas.microsoft.com/office/powerpoint/2010/main" val="165129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24E8F-1383-4B5D-89EE-08D824445E84}" type="datetimeFigureOut">
              <a:rPr lang="en-IN" smtClean="0"/>
              <a:t>31-07-2024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B4F6C-65BF-4E75-A8AC-8751FC25873A}" type="slidenum">
              <a:rPr lang="en-IN" smtClean="0"/>
              <a:t>‹#›</a:t>
            </a:fld>
            <a:endParaRPr lang="en-IN"/>
          </a:p>
        </p:txBody>
      </p:sp>
    </p:spTree>
    <p:extLst>
      <p:ext uri="{BB962C8B-B14F-4D97-AF65-F5344CB8AC3E}">
        <p14:creationId xmlns:p14="http://schemas.microsoft.com/office/powerpoint/2010/main" val="3043700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UNIT-I</a:t>
            </a:r>
            <a:endParaRPr lang="en-IN" dirty="0"/>
          </a:p>
        </p:txBody>
      </p:sp>
    </p:spTree>
    <p:extLst>
      <p:ext uri="{BB962C8B-B14F-4D97-AF65-F5344CB8AC3E}">
        <p14:creationId xmlns:p14="http://schemas.microsoft.com/office/powerpoint/2010/main" val="3817968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837" y="415636"/>
            <a:ext cx="10515600" cy="6038418"/>
          </a:xfrm>
        </p:spPr>
        <p:txBody>
          <a:bodyPr>
            <a:normAutofit fontScale="92500" lnSpcReduction="10000"/>
          </a:bodyPr>
          <a:lstStyle/>
          <a:p>
            <a:r>
              <a:rPr lang="en-IN" dirty="0"/>
              <a:t>These problems become proportionately more complicated when the Grid Computing solution is introduced as a solution for utility computing, where industrial applications and resources become available as sharable. </a:t>
            </a:r>
            <a:endParaRPr lang="en-IN" dirty="0" smtClean="0"/>
          </a:p>
          <a:p>
            <a:r>
              <a:rPr lang="en-IN" dirty="0" smtClean="0"/>
              <a:t>The </a:t>
            </a:r>
            <a:r>
              <a:rPr lang="en-IN" dirty="0"/>
              <a:t>best example of this is in the IBM Corporation's Business On Demand resource implementations in Grid Computing.</a:t>
            </a:r>
          </a:p>
          <a:p>
            <a:r>
              <a:rPr lang="en-IN" dirty="0"/>
              <a:t>This commercial on-demand utility concept spanning across Grid Computing services has introduced a number of challenging problems to the already complicated grid problem domains. </a:t>
            </a:r>
            <a:endParaRPr lang="en-IN" dirty="0" smtClean="0"/>
          </a:p>
          <a:p>
            <a:r>
              <a:rPr lang="en-IN" dirty="0" smtClean="0"/>
              <a:t>These </a:t>
            </a:r>
            <a:r>
              <a:rPr lang="en-IN" dirty="0"/>
              <a:t>challenging problems include service-level management features, complex accounting, and utilization metering, flexible pricing, federated security, scalability, open-ended integration, and a multitude of very difficult arrays of networking services to sustain. </a:t>
            </a:r>
            <a:endParaRPr lang="en-IN" dirty="0" smtClean="0"/>
          </a:p>
          <a:p>
            <a:pPr algn="just"/>
            <a:r>
              <a:rPr lang="en-IN" dirty="0" smtClean="0"/>
              <a:t>It </a:t>
            </a:r>
            <a:r>
              <a:rPr lang="en-IN" dirty="0"/>
              <a:t>is key to understand that the networking services can no longer be taken for granted, as these very important services now become the central nervous system for the enablement of all worldwide Grid Computing environments.</a:t>
            </a:r>
          </a:p>
        </p:txBody>
      </p:sp>
    </p:spTree>
    <p:extLst>
      <p:ext uri="{BB962C8B-B14F-4D97-AF65-F5344CB8AC3E}">
        <p14:creationId xmlns:p14="http://schemas.microsoft.com/office/powerpoint/2010/main" val="2684489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smtClean="0">
                <a:latin typeface="Times New Roman" panose="02020603050405020304" pitchFamily="18" charset="0"/>
                <a:cs typeface="Times New Roman" panose="02020603050405020304" pitchFamily="18" charset="0"/>
              </a:rPr>
              <a:t>The Concept of Virtual Organizations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0108"/>
            <a:ext cx="10515600" cy="5310909"/>
          </a:xfrm>
        </p:spPr>
        <p:txBody>
          <a:bodyPr>
            <a:normAutofit fontScale="85000" lnSpcReduction="20000"/>
          </a:bodyPr>
          <a:lstStyle/>
          <a:p>
            <a:r>
              <a:rPr lang="en-IN" dirty="0" smtClean="0"/>
              <a:t>The </a:t>
            </a:r>
            <a:r>
              <a:rPr lang="en-IN" dirty="0"/>
              <a:t>concept of a virtual organization is the key to Grid Computing. </a:t>
            </a:r>
            <a:endParaRPr lang="en-IN" dirty="0" smtClean="0"/>
          </a:p>
          <a:p>
            <a:r>
              <a:rPr lang="en-IN" dirty="0" smtClean="0"/>
              <a:t>It </a:t>
            </a:r>
            <a:r>
              <a:rPr lang="en-IN" dirty="0"/>
              <a:t>is defined as a dynamic set of individuals and/or institutions defined around a set of resource-sharing rules and conditions</a:t>
            </a:r>
            <a:r>
              <a:rPr lang="en-IN" dirty="0" smtClean="0"/>
              <a:t>.</a:t>
            </a:r>
          </a:p>
          <a:p>
            <a:r>
              <a:rPr lang="en-IN" dirty="0" smtClean="0"/>
              <a:t> </a:t>
            </a:r>
            <a:r>
              <a:rPr lang="en-IN" dirty="0"/>
              <a:t>All these virtual organizations share some commonality among them, including common concerns and requirements, but may vary in size, scope, duration, sociology, and structure.</a:t>
            </a:r>
          </a:p>
          <a:p>
            <a:r>
              <a:rPr lang="en-IN" dirty="0"/>
              <a:t>The members of any virtual organization negotiate on resource sharing based on the rules and conditions defined in order to share the resources from the thereby automatically constructed resource pool. </a:t>
            </a:r>
            <a:endParaRPr lang="en-IN" dirty="0" smtClean="0"/>
          </a:p>
          <a:p>
            <a:r>
              <a:rPr lang="en-IN" dirty="0" smtClean="0"/>
              <a:t>Assigning </a:t>
            </a:r>
            <a:r>
              <a:rPr lang="en-IN" dirty="0"/>
              <a:t>users, resources, and organizations from different domains across multiple, worldwide geographic territories to a virtual organization is one of the fundamental technical challenges in Grid Computing</a:t>
            </a:r>
            <a:r>
              <a:rPr lang="en-IN" dirty="0" smtClean="0"/>
              <a:t>.</a:t>
            </a:r>
          </a:p>
          <a:p>
            <a:r>
              <a:rPr lang="en-IN" dirty="0" smtClean="0"/>
              <a:t> </a:t>
            </a:r>
            <a:r>
              <a:rPr lang="en-IN" dirty="0"/>
              <a:t>This complexity includes the definitions of the resource discovery mechanism, resource sharing methods, rules and conditions by which this can be achieved, security federation and/or delegation, and access controls among the participants of the virtual organization. </a:t>
            </a:r>
            <a:endParaRPr lang="en-IN" dirty="0" smtClean="0"/>
          </a:p>
          <a:p>
            <a:r>
              <a:rPr lang="en-IN" dirty="0" smtClean="0"/>
              <a:t>This </a:t>
            </a:r>
            <a:r>
              <a:rPr lang="en-IN" dirty="0"/>
              <a:t>challenge is both complex and complicated across several dimensions</a:t>
            </a:r>
            <a:r>
              <a:rPr lang="en-IN" dirty="0" smtClean="0"/>
              <a:t>.</a:t>
            </a:r>
            <a:endParaRPr lang="en-IN" dirty="0"/>
          </a:p>
        </p:txBody>
      </p:sp>
    </p:spTree>
    <p:extLst>
      <p:ext uri="{BB962C8B-B14F-4D97-AF65-F5344CB8AC3E}">
        <p14:creationId xmlns:p14="http://schemas.microsoft.com/office/powerpoint/2010/main" val="233755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673" y="791873"/>
            <a:ext cx="10515600" cy="5248709"/>
          </a:xfrm>
        </p:spPr>
        <p:txBody>
          <a:bodyPr>
            <a:normAutofit fontScale="77500" lnSpcReduction="20000"/>
          </a:bodyPr>
          <a:lstStyle/>
          <a:p>
            <a:pPr marL="0" indent="0" algn="just">
              <a:buNone/>
            </a:pPr>
            <a:r>
              <a:rPr lang="en-IN" dirty="0" smtClean="0"/>
              <a:t>Let us explore two examples of virtual organizations in order to better understand their common characteristics. The following describes these two examples in simple-to-understand terms.</a:t>
            </a:r>
          </a:p>
          <a:p>
            <a:pPr algn="just"/>
            <a:r>
              <a:rPr lang="en-IN" dirty="0" smtClean="0"/>
              <a:t>Thousands of physicists from different laboratories join together to create, design, and </a:t>
            </a:r>
            <a:r>
              <a:rPr lang="en-IN" dirty="0" err="1" smtClean="0"/>
              <a:t>analyze</a:t>
            </a:r>
            <a:r>
              <a:rPr lang="en-IN" dirty="0" smtClean="0"/>
              <a:t> the products of a major detector at CERN, the European high energy physics laboratory. This group forms a "data grid," with intensive computing, storage, and net- work services resource sharing, in order to </a:t>
            </a:r>
            <a:r>
              <a:rPr lang="en-IN" dirty="0" err="1" smtClean="0"/>
              <a:t>analyze</a:t>
            </a:r>
            <a:r>
              <a:rPr lang="en-IN" dirty="0" smtClean="0"/>
              <a:t> petabytes of data created by the detector at CERN. This is one example of a virtual organization.</a:t>
            </a:r>
          </a:p>
          <a:p>
            <a:pPr algn="just"/>
            <a:r>
              <a:rPr lang="en-IN" dirty="0" smtClean="0"/>
              <a:t>A company doing financial modelling for a customer based on the data collected from various data sources, both internal and external to the company. This specific virtual organization customer may need a financial forecasting capability and advisory capability on their investment portfolio, which is based on actual historic and current real- time financial market data. This financial institution customer can then be responsive by forming a dynamic virtual organization within the enterprise for achieving more benefit from advanced and massive forms of computational power (i.e., application service provider) and for data (i.e., data access and integration provider). </a:t>
            </a:r>
          </a:p>
          <a:p>
            <a:pPr algn="just"/>
            <a:r>
              <a:rPr lang="en-IN" dirty="0" smtClean="0"/>
              <a:t>This dynamic, financially oriented, virtual organization can now reduce undesirable customer wait time, while increasing reliability on forecasting by using real-time data and financial modelling techniques. This is another example of a virtual organization.</a:t>
            </a:r>
            <a:endParaRPr lang="en-IN" dirty="0"/>
          </a:p>
        </p:txBody>
      </p:sp>
    </p:spTree>
    <p:extLst>
      <p:ext uri="{BB962C8B-B14F-4D97-AF65-F5344CB8AC3E}">
        <p14:creationId xmlns:p14="http://schemas.microsoft.com/office/powerpoint/2010/main" val="304332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Grid Architecture</a:t>
            </a:r>
            <a:endParaRPr lang="en-IN" dirty="0"/>
          </a:p>
        </p:txBody>
      </p:sp>
      <p:sp>
        <p:nvSpPr>
          <p:cNvPr id="3" name="Content Placeholder 2"/>
          <p:cNvSpPr>
            <a:spLocks noGrp="1"/>
          </p:cNvSpPr>
          <p:nvPr>
            <p:ph idx="1"/>
          </p:nvPr>
        </p:nvSpPr>
        <p:spPr/>
        <p:txBody>
          <a:bodyPr>
            <a:normAutofit fontScale="92500" lnSpcReduction="10000"/>
          </a:bodyPr>
          <a:lstStyle/>
          <a:p>
            <a:r>
              <a:rPr lang="en-IN" dirty="0"/>
              <a:t>A new architecture model and technology was developed for the establishment, management, and cross-organizational resource sharing within a virtual organization. </a:t>
            </a:r>
            <a:endParaRPr lang="en-IN" dirty="0" smtClean="0"/>
          </a:p>
          <a:p>
            <a:r>
              <a:rPr lang="en-IN" dirty="0" smtClean="0"/>
              <a:t>This </a:t>
            </a:r>
            <a:r>
              <a:rPr lang="en-IN" dirty="0"/>
              <a:t>new architecture, called grid architecture, identifies the basic components of a grid system, defines the purpose and functions of such components and indicates how each of these components interacts with one another. </a:t>
            </a:r>
            <a:endParaRPr lang="en-IN" dirty="0" smtClean="0"/>
          </a:p>
          <a:p>
            <a:r>
              <a:rPr lang="en-IN" dirty="0" smtClean="0"/>
              <a:t>The </a:t>
            </a:r>
            <a:r>
              <a:rPr lang="en-IN" dirty="0"/>
              <a:t>main attention of the architecture is on the interoperability among resource providers and users to establish the sharing relationships. </a:t>
            </a:r>
            <a:endParaRPr lang="en-IN" dirty="0" smtClean="0"/>
          </a:p>
          <a:p>
            <a:r>
              <a:rPr lang="en-IN" dirty="0" smtClean="0"/>
              <a:t>This </a:t>
            </a:r>
            <a:r>
              <a:rPr lang="en-IN" dirty="0"/>
              <a:t>interoperability means common protocols at each layer of the architecture model, which leads to the definition of a grid protocol architecture as shown in Figure 1</a:t>
            </a:r>
          </a:p>
        </p:txBody>
      </p:sp>
    </p:spTree>
    <p:extLst>
      <p:ext uri="{BB962C8B-B14F-4D97-AF65-F5344CB8AC3E}">
        <p14:creationId xmlns:p14="http://schemas.microsoft.com/office/powerpoint/2010/main" val="236261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18" y="1068243"/>
            <a:ext cx="10515600" cy="4351338"/>
          </a:xfrm>
        </p:spPr>
        <p:txBody>
          <a:bodyPr/>
          <a:lstStyle/>
          <a:p>
            <a:pPr marL="0" indent="0">
              <a:buNone/>
            </a:pPr>
            <a:r>
              <a:rPr lang="en-GB" dirty="0" smtClean="0"/>
              <a:t>Figure 1</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422" y="1339273"/>
            <a:ext cx="6447591" cy="2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875145" y="4756799"/>
            <a:ext cx="10515600" cy="1325563"/>
          </a:xfrm>
        </p:spPr>
        <p:txBody>
          <a:bodyPr>
            <a:normAutofit/>
          </a:bodyPr>
          <a:lstStyle/>
          <a:p>
            <a:r>
              <a:rPr lang="en-IN" sz="2000" dirty="0" smtClean="0"/>
              <a:t>This protocol architecture defines common mechanisms, interfaces, schema, and protocols at each layer, by which users and resources can negotiate, establish, manage, and share resources.</a:t>
            </a:r>
            <a:br>
              <a:rPr lang="en-IN" sz="2000" dirty="0" smtClean="0"/>
            </a:br>
            <a:endParaRPr lang="en-IN" sz="2000" dirty="0"/>
          </a:p>
        </p:txBody>
      </p:sp>
    </p:spTree>
    <p:extLst>
      <p:ext uri="{BB962C8B-B14F-4D97-AF65-F5344CB8AC3E}">
        <p14:creationId xmlns:p14="http://schemas.microsoft.com/office/powerpoint/2010/main" val="5952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b="1" dirty="0" smtClean="0"/>
              <a:t>Fabric Layer: Interface to Local Resources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a:t>
            </a:r>
            <a:r>
              <a:rPr lang="en-IN" dirty="0"/>
              <a:t>Fabric layer defines the resources that can be shared. This could include computational resources, data storage, networks, </a:t>
            </a:r>
            <a:r>
              <a:rPr lang="en-IN" dirty="0" err="1"/>
              <a:t>catalogs</a:t>
            </a:r>
            <a:r>
              <a:rPr lang="en-IN" dirty="0"/>
              <a:t>, and other system resources. </a:t>
            </a:r>
            <a:endParaRPr lang="en-IN" dirty="0" smtClean="0"/>
          </a:p>
          <a:p>
            <a:r>
              <a:rPr lang="en-IN" dirty="0" smtClean="0"/>
              <a:t>These </a:t>
            </a:r>
            <a:r>
              <a:rPr lang="en-IN" dirty="0"/>
              <a:t>resources can be physical resources or logical resources by nature.</a:t>
            </a:r>
          </a:p>
          <a:p>
            <a:r>
              <a:rPr lang="en-IN" dirty="0"/>
              <a:t>Typical examples of the logical resources found in a Grid Computing environment are distributed file systems, computer clusters, distributed computer pools, software applications, and advanced forms of networking services</a:t>
            </a:r>
            <a:r>
              <a:rPr lang="en-IN" dirty="0" smtClean="0"/>
              <a:t>.</a:t>
            </a:r>
          </a:p>
          <a:p>
            <a:pPr algn="just"/>
            <a:r>
              <a:rPr lang="en-IN" dirty="0" smtClean="0"/>
              <a:t> </a:t>
            </a:r>
            <a:r>
              <a:rPr lang="en-IN" dirty="0"/>
              <a:t>These logical resources are implemented by their own internal protocol (e.g</a:t>
            </a:r>
            <a:r>
              <a:rPr lang="en-IN" dirty="0" smtClean="0"/>
              <a:t>., </a:t>
            </a:r>
            <a:r>
              <a:rPr lang="en-IN" dirty="0"/>
              <a:t>network file systems [NFS] for distributed file systems, and clusters using logical file systems [LFS]). </a:t>
            </a:r>
            <a:endParaRPr lang="en-IN" dirty="0" smtClean="0"/>
          </a:p>
          <a:p>
            <a:pPr algn="just"/>
            <a:r>
              <a:rPr lang="en-IN" dirty="0" smtClean="0"/>
              <a:t>These </a:t>
            </a:r>
            <a:r>
              <a:rPr lang="en-IN" dirty="0"/>
              <a:t>resources then comprise their own network of physical resources.</a:t>
            </a:r>
          </a:p>
        </p:txBody>
      </p:sp>
    </p:spTree>
    <p:extLst>
      <p:ext uri="{BB962C8B-B14F-4D97-AF65-F5344CB8AC3E}">
        <p14:creationId xmlns:p14="http://schemas.microsoft.com/office/powerpoint/2010/main" val="2294486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Connectivity Layer: Manages Communications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The </a:t>
            </a:r>
            <a:r>
              <a:rPr lang="en-IN" dirty="0"/>
              <a:t>Connectivity layer defines the core communication and authentication protocols required for grid-specific networking services transactions. Communications protocols, which include aspects of networking transport, routing, and naming, assist in the exchange of data between fabric layers of respective resources. </a:t>
            </a:r>
            <a:endParaRPr lang="en-IN" dirty="0" smtClean="0"/>
          </a:p>
          <a:p>
            <a:r>
              <a:rPr lang="en-IN" dirty="0" smtClean="0"/>
              <a:t>The </a:t>
            </a:r>
            <a:r>
              <a:rPr lang="en-IN" dirty="0"/>
              <a:t>authentication protocol builds on top of the networking communication services in order to provide secure authentication and data exchange between users and respective resources.</a:t>
            </a:r>
          </a:p>
          <a:p>
            <a:pPr algn="just"/>
            <a:r>
              <a:rPr lang="en-IN" dirty="0"/>
              <a:t>The communication protocol can work with any of the networking layer protocols that provide the transport, routing, and naming capabilities in networking services solutions. The most commonly used Network layer protocol is the TCP/IP Internet protocol stack; however, this concept and discussion is not limited to that protocol. </a:t>
            </a:r>
            <a:endParaRPr lang="en-IN" dirty="0" smtClean="0"/>
          </a:p>
          <a:p>
            <a:pPr algn="just"/>
            <a:r>
              <a:rPr lang="en-IN" dirty="0" smtClean="0"/>
              <a:t>The </a:t>
            </a:r>
            <a:r>
              <a:rPr lang="en-IN" dirty="0"/>
              <a:t>authentication solution for virtual organization environments requires significantly more complex characteristics. The following describes the characteristics for consideration:</a:t>
            </a:r>
          </a:p>
          <a:p>
            <a:r>
              <a:rPr lang="en-IN" dirty="0"/>
              <a:t>Single sign-on: This provides any multiple entities in the grid fabric to be authenticated once; the user can then access any available resources in the grid Fabric layer without further user authentication intervention</a:t>
            </a:r>
            <a:r>
              <a:rPr lang="en-IN" dirty="0" smtClean="0"/>
              <a:t>.</a:t>
            </a:r>
            <a:endParaRPr lang="en-IN" dirty="0"/>
          </a:p>
        </p:txBody>
      </p:sp>
    </p:spTree>
    <p:extLst>
      <p:ext uri="{BB962C8B-B14F-4D97-AF65-F5344CB8AC3E}">
        <p14:creationId xmlns:p14="http://schemas.microsoft.com/office/powerpoint/2010/main" val="941050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091"/>
            <a:ext cx="10515600" cy="5899872"/>
          </a:xfrm>
        </p:spPr>
        <p:txBody>
          <a:bodyPr>
            <a:normAutofit fontScale="77500" lnSpcReduction="20000"/>
          </a:bodyPr>
          <a:lstStyle/>
          <a:p>
            <a:pPr marL="0" indent="0" algn="just">
              <a:buNone/>
            </a:pPr>
            <a:endParaRPr lang="en-IN" dirty="0" smtClean="0"/>
          </a:p>
          <a:p>
            <a:pPr algn="just"/>
            <a:r>
              <a:rPr lang="en-IN" dirty="0" smtClean="0"/>
              <a:t>Delegation: This provides the ability to access a resource under the current users permissions set; the resource should be able to relay the same user credentials (or a subset of the credentials) to other resources respective to the chain of access.</a:t>
            </a:r>
          </a:p>
          <a:p>
            <a:pPr algn="just"/>
            <a:r>
              <a:rPr lang="en-IN" dirty="0" smtClean="0"/>
              <a:t>Integration with local resource specific security solutions: Each resource and hosting Integration with local resource specific security solutions has specific security requirements and security solutions that match the local environment. This include (for example) Kerberos security methods, Windows security methods, Linux security methods, and UNIX security methods. Therefore, in order to provide proper security in the grid fabric model, all grid solutions must provide integration with the local environment and respective resources specifically engaged by the security solution mechanisms.</a:t>
            </a:r>
          </a:p>
          <a:p>
            <a:pPr algn="just"/>
            <a:r>
              <a:rPr lang="en-IN" dirty="0" smtClean="0"/>
              <a:t>User-based trust relationships: In Grid Computing, establishing an absolute trust relationship between users and multiple service providers is very critical. This accomplishes the environmental factor to which there is then no need of interaction among the providers to access the resources that each of them provide.</a:t>
            </a:r>
          </a:p>
          <a:p>
            <a:pPr algn="just"/>
            <a:r>
              <a:rPr lang="en-IN" dirty="0" smtClean="0"/>
              <a:t>Data security: The data security topic is important in order to provide data integrity and confidentiality. The data passing through the Grid Computing solution, no matter what complications may exist, should be made secure using various cryptographic and data encryption mechanisms. These mechanisms are well known in the prior technological art, across all global industries.</a:t>
            </a:r>
            <a:endParaRPr lang="en-IN" dirty="0"/>
          </a:p>
        </p:txBody>
      </p:sp>
    </p:spTree>
    <p:extLst>
      <p:ext uri="{BB962C8B-B14F-4D97-AF65-F5344CB8AC3E}">
        <p14:creationId xmlns:p14="http://schemas.microsoft.com/office/powerpoint/2010/main" val="1334509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Resource Layer: Sharing of a Single Resource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a:t>
            </a:r>
            <a:r>
              <a:rPr lang="en-IN" dirty="0"/>
              <a:t>Resource layer utilizes the communication and security protocols defined by the networking communications layer, to control the secure negotiation, initiation, monitoring, metering, accounting, and payment involving the sharing of operations across individual resources.</a:t>
            </a:r>
          </a:p>
          <a:p>
            <a:r>
              <a:rPr lang="en-IN" dirty="0"/>
              <a:t>The way this works is the Resource layer calls the Fabric layer functions in order to access and control the multitude of local resources</a:t>
            </a:r>
            <a:r>
              <a:rPr lang="en-IN" dirty="0" smtClean="0"/>
              <a:t>.</a:t>
            </a:r>
          </a:p>
          <a:p>
            <a:r>
              <a:rPr lang="en-IN" dirty="0" smtClean="0"/>
              <a:t> </a:t>
            </a:r>
            <a:r>
              <a:rPr lang="en-IN" dirty="0"/>
              <a:t>This layer only handles the individual resources and, hence, ignores the global state and atomic actions across the other resource collection, which in the operational context is the responsibility of the Collective layer.</a:t>
            </a:r>
          </a:p>
          <a:p>
            <a:r>
              <a:rPr lang="en-IN" dirty="0"/>
              <a:t>There are two primary classes of resource layer protocols. These protocols are key to the operations and integrity of any single resource. </a:t>
            </a:r>
            <a:endParaRPr lang="en-IN" dirty="0" smtClean="0"/>
          </a:p>
        </p:txBody>
      </p:sp>
    </p:spTree>
    <p:extLst>
      <p:ext uri="{BB962C8B-B14F-4D97-AF65-F5344CB8AC3E}">
        <p14:creationId xmlns:p14="http://schemas.microsoft.com/office/powerpoint/2010/main" val="1875261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4873"/>
            <a:ext cx="10515600" cy="5752090"/>
          </a:xfrm>
        </p:spPr>
        <p:txBody>
          <a:bodyPr>
            <a:normAutofit fontScale="92500" lnSpcReduction="10000"/>
          </a:bodyPr>
          <a:lstStyle/>
          <a:p>
            <a:endParaRPr lang="en-IN" dirty="0" smtClean="0"/>
          </a:p>
          <a:p>
            <a:pPr marL="0" indent="0">
              <a:buNone/>
            </a:pPr>
            <a:r>
              <a:rPr lang="en-IN" dirty="0" smtClean="0"/>
              <a:t>These protocols are as follows:</a:t>
            </a:r>
          </a:p>
          <a:p>
            <a:pPr marL="0" indent="0" algn="just">
              <a:buNone/>
            </a:pPr>
            <a:r>
              <a:rPr lang="en-IN" dirty="0" smtClean="0"/>
              <a:t>Information Protocols. </a:t>
            </a:r>
          </a:p>
          <a:p>
            <a:pPr algn="just"/>
            <a:r>
              <a:rPr lang="en-IN" dirty="0" smtClean="0"/>
              <a:t>These protocols are used to get information about the structure and the operational state of a single resource, including configuration, usage policies, service-level agreements, and the state of the resource. </a:t>
            </a:r>
          </a:p>
          <a:p>
            <a:pPr algn="just"/>
            <a:r>
              <a:rPr lang="en-IN" dirty="0" smtClean="0"/>
              <a:t>In most situations, this information is used to monitor the resource capabilities and availability constraints.</a:t>
            </a:r>
          </a:p>
          <a:p>
            <a:pPr marL="0" indent="0">
              <a:buNone/>
            </a:pPr>
            <a:r>
              <a:rPr lang="en-IN" dirty="0" smtClean="0"/>
              <a:t>Management Protocols. The important functionalities provided by the management protocols are:</a:t>
            </a:r>
          </a:p>
          <a:p>
            <a:r>
              <a:rPr lang="en-IN" dirty="0" smtClean="0"/>
              <a:t>Negotiating access to a shared resource is paramount. These negotiations can include the requirements on quality of service, advanced reservation, scheduling, and other key operational factors.</a:t>
            </a:r>
          </a:p>
          <a:p>
            <a:r>
              <a:rPr lang="en-IN" dirty="0" smtClean="0"/>
              <a:t>Performing operation(s) on the resource, such as process creation or data access, is also a very important operational factor.</a:t>
            </a:r>
          </a:p>
          <a:p>
            <a:endParaRPr lang="en-IN" dirty="0"/>
          </a:p>
        </p:txBody>
      </p:sp>
    </p:spTree>
    <p:extLst>
      <p:ext uri="{BB962C8B-B14F-4D97-AF65-F5344CB8AC3E}">
        <p14:creationId xmlns:p14="http://schemas.microsoft.com/office/powerpoint/2010/main" val="111691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Introduction</a:t>
            </a:r>
            <a:br>
              <a:rPr lang="en-GB" dirty="0" smtClean="0"/>
            </a:b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a:t>The Grid Computing discipline involves the actual networking services and connections of a potentially unlimited number of ubiquitous computing devices within a "grid." </a:t>
            </a:r>
            <a:endParaRPr lang="en-IN" dirty="0" smtClean="0"/>
          </a:p>
          <a:p>
            <a:pPr algn="just"/>
            <a:r>
              <a:rPr lang="en-IN" dirty="0" smtClean="0"/>
              <a:t>This </a:t>
            </a:r>
            <a:r>
              <a:rPr lang="en-IN" dirty="0"/>
              <a:t>new innovative approach to computing can be most simply thought of as a massively large power "utility" grid, such as what provides power to our homes and businesses each and every day. </a:t>
            </a:r>
            <a:endParaRPr lang="en-IN" dirty="0" smtClean="0"/>
          </a:p>
          <a:p>
            <a:pPr algn="just"/>
            <a:r>
              <a:rPr lang="en-IN" dirty="0" smtClean="0"/>
              <a:t>This </a:t>
            </a:r>
            <a:r>
              <a:rPr lang="en-IN" dirty="0"/>
              <a:t>delivery of utility-based power has become second nature to many of us, worldwide. We know that by simply walking into a room and turning on the lights, the power will be directed to the proper devices of our choice for that moment in time. </a:t>
            </a:r>
            <a:endParaRPr lang="en-IN" dirty="0" smtClean="0"/>
          </a:p>
          <a:p>
            <a:pPr algn="just"/>
            <a:r>
              <a:rPr lang="en-IN" dirty="0" smtClean="0"/>
              <a:t>In </a:t>
            </a:r>
            <a:r>
              <a:rPr lang="en-IN" dirty="0"/>
              <a:t>this same utility fashion, Grid Computing openly seeks and is capable of adding an infinite number of computing devices into any grid environment, adding to the computing capability and problem resolution tasks within the operational grid environment.</a:t>
            </a:r>
          </a:p>
          <a:p>
            <a:pPr algn="just"/>
            <a:endParaRPr lang="en-GB" dirty="0" smtClean="0"/>
          </a:p>
          <a:p>
            <a:pPr marL="0" indent="0">
              <a:buNone/>
            </a:pPr>
            <a:endParaRPr lang="en-IN" dirty="0"/>
          </a:p>
        </p:txBody>
      </p:sp>
    </p:spTree>
    <p:extLst>
      <p:ext uri="{BB962C8B-B14F-4D97-AF65-F5344CB8AC3E}">
        <p14:creationId xmlns:p14="http://schemas.microsoft.com/office/powerpoint/2010/main" val="3895050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564" y="200025"/>
            <a:ext cx="10515600" cy="4351338"/>
          </a:xfrm>
        </p:spPr>
        <p:txBody>
          <a:bodyPr/>
          <a:lstStyle/>
          <a:p>
            <a:r>
              <a:rPr lang="en-IN" dirty="0" smtClean="0"/>
              <a:t>Acting as the service/resource policy enforcement point for policy validation between a user and resource is critical to the integrity of the operations.</a:t>
            </a:r>
          </a:p>
          <a:p>
            <a:r>
              <a:rPr lang="en-IN" dirty="0" smtClean="0"/>
              <a:t>Providing accounting and payment management functions on resource sharing is mandatory.</a:t>
            </a:r>
          </a:p>
          <a:p>
            <a:r>
              <a:rPr lang="en-IN" dirty="0" smtClean="0"/>
              <a:t>Monitoring the status of an operation, controlling the operation including terminating the operation, and providing asynchronous notifications on operation status, is extremely critical to the operational state of integrity.</a:t>
            </a:r>
          </a:p>
        </p:txBody>
      </p:sp>
    </p:spTree>
    <p:extLst>
      <p:ext uri="{BB962C8B-B14F-4D97-AF65-F5344CB8AC3E}">
        <p14:creationId xmlns:p14="http://schemas.microsoft.com/office/powerpoint/2010/main" val="908306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Collective Layer: Coordinating Multiple Resources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While </a:t>
            </a:r>
            <a:r>
              <a:rPr lang="en-IN" dirty="0"/>
              <a:t>the Resource layer manages an individual resource, the Collective layer is responsible for all global resource management and interaction with a collection of resources. This layer of protocol implements a wide variety of sharing </a:t>
            </a:r>
            <a:r>
              <a:rPr lang="en-IN" dirty="0" err="1"/>
              <a:t>behaviors</a:t>
            </a:r>
            <a:r>
              <a:rPr lang="en-IN" dirty="0"/>
              <a:t> (protocols) utilizing a small number of Resource layer and Connectivity layer protocols.</a:t>
            </a:r>
          </a:p>
          <a:p>
            <a:r>
              <a:rPr lang="en-IN" dirty="0"/>
              <a:t>Some key examples of the common, more visible collective services in a Grid Computing system are as follows:</a:t>
            </a:r>
          </a:p>
          <a:p>
            <a:r>
              <a:rPr lang="en-IN" dirty="0"/>
              <a:t>Discovery Services. This enables the virtual organization participants to discover the existence and/or properties of that specific available virtual organization's resources.</a:t>
            </a:r>
          </a:p>
          <a:p>
            <a:r>
              <a:rPr lang="en-IN" dirty="0" err="1"/>
              <a:t>Coallocation</a:t>
            </a:r>
            <a:r>
              <a:rPr lang="en-IN" dirty="0"/>
              <a:t>, Scheduling, and Brokering Services. These services allow virtual organization participants to request the allocation of one or more resources for a specific task, during a specific period of time, and to schedule those tasks on the appropriate resources</a:t>
            </a:r>
            <a:r>
              <a:rPr lang="en-IN" dirty="0" smtClean="0"/>
              <a:t>.</a:t>
            </a:r>
            <a:endParaRPr lang="en-IN" dirty="0"/>
          </a:p>
        </p:txBody>
      </p:sp>
    </p:spTree>
    <p:extLst>
      <p:ext uri="{BB962C8B-B14F-4D97-AF65-F5344CB8AC3E}">
        <p14:creationId xmlns:p14="http://schemas.microsoft.com/office/powerpoint/2010/main" val="219518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6618"/>
            <a:ext cx="10515600" cy="5410345"/>
          </a:xfrm>
        </p:spPr>
        <p:txBody>
          <a:bodyPr>
            <a:normAutofit fontScale="92500" lnSpcReduction="10000"/>
          </a:bodyPr>
          <a:lstStyle/>
          <a:p>
            <a:r>
              <a:rPr lang="en-IN" dirty="0" smtClean="0"/>
              <a:t>Monitoring and Diagnostic Services. These services afford the virtual organizations resource failure recovery capabilities, monitoring of the networking and device services, and diagnostic services that include common event logging and intrusion detection..</a:t>
            </a:r>
          </a:p>
          <a:p>
            <a:r>
              <a:rPr lang="en-IN" dirty="0" smtClean="0"/>
              <a:t>Data Replication Services. These services support the management aspects of the virtual organization's storage resources in order to maximize data access performance with respect to response time, reliability, and costs.</a:t>
            </a:r>
          </a:p>
          <a:p>
            <a:r>
              <a:rPr lang="en-IN" dirty="0" smtClean="0"/>
              <a:t>Grid-Enabled Programming Systems. These systems allow familiar programming models to be utilized in the Grid Computing environments, while sustaining various Grid Computing networking services. </a:t>
            </a:r>
          </a:p>
          <a:p>
            <a:pPr algn="just"/>
            <a:r>
              <a:rPr lang="en-IN" dirty="0" smtClean="0"/>
              <a:t>These networking services are integral to the environment in order to address resource discovery, resource allocation, problem resolution, event correlation, network provisioning, and other very critical operational concerns related to the grid networks.</a:t>
            </a:r>
          </a:p>
        </p:txBody>
      </p:sp>
    </p:spTree>
    <p:extLst>
      <p:ext uri="{BB962C8B-B14F-4D97-AF65-F5344CB8AC3E}">
        <p14:creationId xmlns:p14="http://schemas.microsoft.com/office/powerpoint/2010/main" val="133279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564"/>
            <a:ext cx="10515600" cy="5881399"/>
          </a:xfrm>
        </p:spPr>
        <p:txBody>
          <a:bodyPr>
            <a:normAutofit fontScale="92500"/>
          </a:bodyPr>
          <a:lstStyle/>
          <a:p>
            <a:r>
              <a:rPr lang="en-IN" dirty="0" smtClean="0"/>
              <a:t>Workload Management Systems and Collaborative Frameworks. This provides multi- step, asynchronous, multicomponent workflow management. This is a complex topic across several dimensions, yet a fundamental area of concern for enabling optimal performance and functional integrity.</a:t>
            </a:r>
          </a:p>
          <a:p>
            <a:r>
              <a:rPr lang="en-IN" dirty="0" smtClean="0"/>
              <a:t>Software Discovery Services. This provides the mechanisms to discover and select the best software implementation(s) available in the grid environment, and those available to the platform based on the problem being solved.</a:t>
            </a:r>
          </a:p>
          <a:p>
            <a:r>
              <a:rPr lang="en-IN" dirty="0" smtClean="0"/>
              <a:t>Community Authorization Servers. These servers control resource access by enforcing community utilization policies and providing these respective access capabilities by acting as policy enforcement agents.</a:t>
            </a:r>
          </a:p>
          <a:p>
            <a:r>
              <a:rPr lang="en-IN" dirty="0" smtClean="0"/>
              <a:t>Community Accounting and Payment Services. These services provide resource utilization metrics, while at the same time generating payment requirements for members of any community.</a:t>
            </a:r>
            <a:endParaRPr lang="en-IN" dirty="0"/>
          </a:p>
        </p:txBody>
      </p:sp>
    </p:spTree>
    <p:extLst>
      <p:ext uri="{BB962C8B-B14F-4D97-AF65-F5344CB8AC3E}">
        <p14:creationId xmlns:p14="http://schemas.microsoft.com/office/powerpoint/2010/main" val="48984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Layer: User-Defined Grid Applications</a:t>
            </a:r>
            <a:endParaRPr lang="en-IN" dirty="0"/>
          </a:p>
        </p:txBody>
      </p:sp>
      <p:sp>
        <p:nvSpPr>
          <p:cNvPr id="3" name="Content Placeholder 2"/>
          <p:cNvSpPr>
            <a:spLocks noGrp="1"/>
          </p:cNvSpPr>
          <p:nvPr>
            <p:ph idx="1"/>
          </p:nvPr>
        </p:nvSpPr>
        <p:spPr/>
        <p:txBody>
          <a:bodyPr>
            <a:normAutofit lnSpcReduction="10000"/>
          </a:bodyPr>
          <a:lstStyle/>
          <a:p>
            <a:r>
              <a:rPr lang="en-IN" dirty="0" smtClean="0"/>
              <a:t>These </a:t>
            </a:r>
            <a:r>
              <a:rPr lang="en-IN" dirty="0"/>
              <a:t>are user applications, which are constructed by utilizing the services defined at each lower layer. Such an application can directly access the resource, or can access the resource through the Collective Service interface APIs (Application Provider Interface).</a:t>
            </a:r>
          </a:p>
          <a:p>
            <a:r>
              <a:rPr lang="en-IN" dirty="0"/>
              <a:t>Each layer in the grid architecture provides a set of APIs and SDKs (software developer kits) for the higher layers of integration. It is up to the application developers whether they should use the collective services for general-purpose discovery, and other high-level services across a set of resources, or if they choose to start directly working with the exposed resources. These user- defined grid applications are (in most cases) domain specific and provide specific solutions.</a:t>
            </a:r>
          </a:p>
        </p:txBody>
      </p:sp>
    </p:spTree>
    <p:extLst>
      <p:ext uri="{BB962C8B-B14F-4D97-AF65-F5344CB8AC3E}">
        <p14:creationId xmlns:p14="http://schemas.microsoft.com/office/powerpoint/2010/main" val="1963863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Grid Architecture and Relationship to Other Distributed Technologies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World Wide Web</a:t>
            </a:r>
            <a:endParaRPr lang="en-IN" dirty="0"/>
          </a:p>
          <a:p>
            <a:r>
              <a:rPr lang="en-IN" dirty="0"/>
              <a:t>A number of open and ubiquitous technologies are defined for the World Wide Web (TCP, HTTP, SOAP, XML) that in turn makes the Web a suitable candidate for the construction of the virtual organizations. However, as of now, the Web is defined as a browser-server messaging exchange model, and lacks the more complex interaction models required for a realistic virtual organization. As an example, some of these areas of concern include single-sign-on, delegation of authority, complex authentication mechanisms, and event correlation mechanisms. Once this browser-to- server interaction matures, the Web will be suitable for the construction of grid portals to support multiple virtual organizations. This will be possible because the basic platforms, fabric layers and networking connectivity layers of technologies will remain the same.</a:t>
            </a:r>
          </a:p>
          <a:p>
            <a:endParaRPr lang="en-IN" dirty="0"/>
          </a:p>
        </p:txBody>
      </p:sp>
    </p:spTree>
    <p:extLst>
      <p:ext uri="{BB962C8B-B14F-4D97-AF65-F5344CB8AC3E}">
        <p14:creationId xmlns:p14="http://schemas.microsoft.com/office/powerpoint/2010/main" val="1751653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867" y="936625"/>
            <a:ext cx="10515600" cy="4351338"/>
          </a:xfrm>
        </p:spPr>
        <p:txBody>
          <a:bodyPr>
            <a:normAutofit fontScale="77500" lnSpcReduction="20000"/>
          </a:bodyPr>
          <a:lstStyle/>
          <a:p>
            <a:pPr marL="0" indent="0">
              <a:buNone/>
            </a:pPr>
            <a:r>
              <a:rPr lang="en-IN" b="1" dirty="0" smtClean="0"/>
              <a:t>Distributed Computing Systems</a:t>
            </a:r>
            <a:endParaRPr lang="en-IN" dirty="0" smtClean="0"/>
          </a:p>
          <a:p>
            <a:r>
              <a:rPr lang="en-IN" dirty="0" smtClean="0"/>
              <a:t>The major distributed technologies including CORBA, J2EE, and DCOM are well suited for distributed computing applications: however, these do not provide a suitable platform for sharing of resources among the members of the virtual organization. Some of the notable drawbacks include resource discovery across virtual participants, collaborative and declarative security dynamic construction of a virtual organization, and the scale factor involved in potential resource-sharing environments.</a:t>
            </a:r>
          </a:p>
          <a:p>
            <a:r>
              <a:rPr lang="en-IN" dirty="0" smtClean="0"/>
              <a:t>Another major drawback in distributed computing systems involves the lack of interoperability among these technology protocols. However, even with these perceived drawbacks, some of these distributed technologies have attracted considerable Grid Computing research attention toward the construction of grid systems, the most notable of which is Java JINI.! This system, JINI, is focused on a platform-independent infrastructure to deliver services and mobile code in order to enable easier interaction with clients through service discovery, negotiation, and leasing.</a:t>
            </a:r>
            <a:endParaRPr lang="en-IN" dirty="0"/>
          </a:p>
        </p:txBody>
      </p:sp>
    </p:spTree>
    <p:extLst>
      <p:ext uri="{BB962C8B-B14F-4D97-AF65-F5344CB8AC3E}">
        <p14:creationId xmlns:p14="http://schemas.microsoft.com/office/powerpoint/2010/main" val="2713487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6067"/>
            <a:ext cx="10515600" cy="5050896"/>
          </a:xfrm>
        </p:spPr>
        <p:txBody>
          <a:bodyPr>
            <a:normAutofit fontScale="77500" lnSpcReduction="20000"/>
          </a:bodyPr>
          <a:lstStyle/>
          <a:p>
            <a:pPr marL="0" indent="0">
              <a:buNone/>
            </a:pPr>
            <a:r>
              <a:rPr lang="en-IN" b="1" dirty="0" smtClean="0"/>
              <a:t>Application and Storage Service Providers</a:t>
            </a:r>
            <a:endParaRPr lang="en-IN" dirty="0" smtClean="0"/>
          </a:p>
          <a:p>
            <a:r>
              <a:rPr lang="en-IN" dirty="0" smtClean="0"/>
              <a:t>Application and storage service providers normally outsource their business and scientific applications and services, as well as very high-speed storage solutions, to customers outside their organizations. Customers negotiate with these highly effective service providers on </a:t>
            </a:r>
            <a:r>
              <a:rPr lang="en-IN" dirty="0" err="1" smtClean="0"/>
              <a:t>QoS</a:t>
            </a:r>
            <a:r>
              <a:rPr lang="en-IN" dirty="0" smtClean="0"/>
              <a:t> requirements (i.e., hardware, software, and network combinations) and pricing (i.e., utility-based, fixed, or other pricing options).</a:t>
            </a:r>
          </a:p>
          <a:p>
            <a:r>
              <a:rPr lang="en-IN" dirty="0" smtClean="0"/>
              <a:t>These types of advanced services arrangements are executed over some type of virtual private network (VPN), or dedicated line, by narrowing the domain of security and event interactions. This is oftentimes somewhat limited in scope, while the VPN or private line is very static in nature. This, in turn, reduces the visibility of the service provider to a lower and fixed scale, with the lack of complex resource sharing among heterogeneous systems and inter- domain networking service interactions.</a:t>
            </a:r>
          </a:p>
          <a:p>
            <a:r>
              <a:rPr lang="en-IN" dirty="0" smtClean="0"/>
              <a:t>The introduction of the Grid Computing principles related to resource sharing across virtual organizations, along with the construction of virtual organizations yielding inter- domain participation, will alter this situation. Specifically, this will enhance this utility model of application service providers and storage service providers (ASP/SSP) to a more flexible and mature value proposition.</a:t>
            </a:r>
          </a:p>
        </p:txBody>
      </p:sp>
    </p:spTree>
    <p:extLst>
      <p:ext uri="{BB962C8B-B14F-4D97-AF65-F5344CB8AC3E}">
        <p14:creationId xmlns:p14="http://schemas.microsoft.com/office/powerpoint/2010/main" val="1585726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9800"/>
            <a:ext cx="10515600" cy="5245630"/>
          </a:xfrm>
        </p:spPr>
        <p:txBody>
          <a:bodyPr>
            <a:normAutofit fontScale="70000" lnSpcReduction="20000"/>
          </a:bodyPr>
          <a:lstStyle/>
          <a:p>
            <a:pPr marL="0" indent="0">
              <a:buNone/>
            </a:pPr>
            <a:r>
              <a:rPr lang="en-IN" b="1" dirty="0" smtClean="0"/>
              <a:t>Peer-to-Peer Computing Systems</a:t>
            </a:r>
            <a:endParaRPr lang="en-IN" dirty="0" smtClean="0"/>
          </a:p>
          <a:p>
            <a:r>
              <a:rPr lang="en-IN" dirty="0" smtClean="0"/>
              <a:t>Similar to Grid Computing, peer-to-peer (P2P) computing is a relatively new computing discipline in the realm of distributed computing. Both P2P and distributed computing are focused on resource sharing, and are now widely utilized throughout the world by home, commercial, and scientific markets. Some of the major P2P systems are </a:t>
            </a:r>
            <a:r>
              <a:rPr lang="en-IN" dirty="0" err="1" smtClean="0"/>
              <a:t>SETI@home</a:t>
            </a:r>
            <a:r>
              <a:rPr lang="en-IN" dirty="0" smtClean="0"/>
              <a:t> and file sharing system environments.</a:t>
            </a:r>
          </a:p>
          <a:p>
            <a:r>
              <a:rPr lang="en-IN" dirty="0" smtClean="0"/>
              <a:t>The major difference between Grid Computing and P2P computing is </a:t>
            </a:r>
            <a:r>
              <a:rPr lang="en-IN" dirty="0" err="1" smtClean="0"/>
              <a:t>centered</a:t>
            </a:r>
            <a:r>
              <a:rPr lang="en-IN" dirty="0" smtClean="0"/>
              <a:t> on the following notable points:</a:t>
            </a:r>
          </a:p>
          <a:p>
            <a:r>
              <a:rPr lang="en-IN" dirty="0" smtClean="0"/>
              <a:t>They differ in their target communities. Grid communities can be small with regard to number of users, yet will yield a greater applications focus with a higher level of </a:t>
            </a:r>
            <a:r>
              <a:rPr lang="en-IN" dirty="0" err="1" smtClean="0"/>
              <a:t>secu</a:t>
            </a:r>
            <a:r>
              <a:rPr lang="en-IN" dirty="0" smtClean="0"/>
              <a:t>- </a:t>
            </a:r>
            <a:r>
              <a:rPr lang="en-IN" dirty="0" err="1" smtClean="0"/>
              <a:t>rity</a:t>
            </a:r>
            <a:r>
              <a:rPr lang="en-IN" dirty="0" smtClean="0"/>
              <a:t> requirements and application integrity. On the other hand, the P2P systems define collaboration among a larger number of individuals and/or organizations, with a limited set of security requirements and a less complex resource-sharing topology.</a:t>
            </a:r>
          </a:p>
          <a:p>
            <a:r>
              <a:rPr lang="en-IN" dirty="0" smtClean="0"/>
              <a:t>The grid systems deal with more complex, more powerful, more diverse, and a highly interconnected set of resources than that of the P2P environments. </a:t>
            </a:r>
          </a:p>
          <a:p>
            <a:r>
              <a:rPr lang="en-IN" dirty="0" smtClean="0"/>
              <a:t>The convergence of these areas toward Grid Computing is highly probable since each of the disciplines are dealing with the same problem of resource sharing among the participants in a virtual organization. There has been some work, to date, in the Global Grid Forum (GGF) focused on the merger of these complimentary technologies for the interests of integrating the larger audience.</a:t>
            </a:r>
          </a:p>
        </p:txBody>
      </p:sp>
    </p:spTree>
    <p:extLst>
      <p:ext uri="{BB962C8B-B14F-4D97-AF65-F5344CB8AC3E}">
        <p14:creationId xmlns:p14="http://schemas.microsoft.com/office/powerpoint/2010/main" val="1169919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5200"/>
            <a:ext cx="10515600" cy="5211763"/>
          </a:xfrm>
        </p:spPr>
        <p:txBody>
          <a:bodyPr>
            <a:normAutofit/>
          </a:bodyPr>
          <a:lstStyle/>
          <a:p>
            <a:pPr marL="0" indent="0">
              <a:buNone/>
            </a:pPr>
            <a:r>
              <a:rPr lang="en-IN" b="1" dirty="0" smtClean="0"/>
              <a:t>Cluster Computing</a:t>
            </a:r>
            <a:endParaRPr lang="en-IN" dirty="0" smtClean="0"/>
          </a:p>
          <a:p>
            <a:r>
              <a:rPr lang="en-IN" dirty="0" smtClean="0"/>
              <a:t>Clusters are local to the domain and constructed to solve inadequate computing power. It is related to the pooling of computational resources to provide more computing power by parallel execution of the workload. Clusters are limited in scope with dedicated functionality and local to the domain, and are not suitable for resource sharing among participants from different domains. The nodes in a cluster are centrally controlled and the cluster manager is aware of the state of the node. This forms only a subset of the grid principle of more widely available, intra/</a:t>
            </a:r>
            <a:r>
              <a:rPr lang="en-IN" dirty="0" err="1" smtClean="0"/>
              <a:t>interdomain</a:t>
            </a:r>
            <a:r>
              <a:rPr lang="en-IN" dirty="0" smtClean="0"/>
              <a:t>, communication, and resource sharing.</a:t>
            </a:r>
            <a:endParaRPr lang="en-IN" dirty="0"/>
          </a:p>
        </p:txBody>
      </p:sp>
    </p:spTree>
    <p:extLst>
      <p:ext uri="{BB962C8B-B14F-4D97-AF65-F5344CB8AC3E}">
        <p14:creationId xmlns:p14="http://schemas.microsoft.com/office/powerpoint/2010/main" val="252047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6" y="563418"/>
            <a:ext cx="10515600" cy="5955290"/>
          </a:xfrm>
        </p:spPr>
        <p:txBody>
          <a:bodyPr>
            <a:normAutofit fontScale="92500" lnSpcReduction="10000"/>
          </a:bodyPr>
          <a:lstStyle/>
          <a:p>
            <a:pPr marL="0" indent="0">
              <a:buNone/>
            </a:pPr>
            <a:r>
              <a:rPr lang="en-IN" dirty="0" smtClean="0"/>
              <a:t>Simple </a:t>
            </a:r>
            <a:r>
              <a:rPr lang="en-IN" dirty="0"/>
              <a:t>use cases, for purposes of introduction to the concepts of Grid Computing, are as follows:</a:t>
            </a:r>
          </a:p>
          <a:p>
            <a:pPr algn="just"/>
            <a:r>
              <a:rPr lang="en-IN" dirty="0" smtClean="0"/>
              <a:t> </a:t>
            </a:r>
            <a:r>
              <a:rPr lang="en-IN" dirty="0"/>
              <a:t>A financial organization processing wealth management application collaborates with the different departments for more computational power and software </a:t>
            </a:r>
            <a:r>
              <a:rPr lang="en-IN" dirty="0" err="1"/>
              <a:t>modeling</a:t>
            </a:r>
            <a:r>
              <a:rPr lang="en-IN" dirty="0"/>
              <a:t> applications. It pools a number of computing resources, which can thereby perform faster with real-time executions of the tasks and immediate access to complex pools of data storage, all while managing complicated data transfer tasks. This ultimately results in increased customer satisfaction with a faster turnaround time.</a:t>
            </a:r>
          </a:p>
          <a:p>
            <a:pPr algn="just"/>
            <a:r>
              <a:rPr lang="en-IN" dirty="0" smtClean="0"/>
              <a:t>A </a:t>
            </a:r>
            <a:r>
              <a:rPr lang="en-IN" dirty="0"/>
              <a:t>group of scientists studying the atmospheric ozone layer will collect huge amounts of experimental data, each and every day. These scientists need efficient and complex data storage capabilities across wide and geographically dispersed storage facilities, and they need to access this data in an efficient manner based on the processing needs. This ultimately results in a more effective and efficient means of performing important scientific research.</a:t>
            </a:r>
          </a:p>
          <a:p>
            <a:endParaRPr lang="en-IN" dirty="0"/>
          </a:p>
        </p:txBody>
      </p:sp>
    </p:spTree>
    <p:extLst>
      <p:ext uri="{BB962C8B-B14F-4D97-AF65-F5344CB8AC3E}">
        <p14:creationId xmlns:p14="http://schemas.microsoft.com/office/powerpoint/2010/main" val="2420309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AUTONOMIC COMPUTING</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a:t>
            </a:r>
            <a:r>
              <a:rPr lang="en-IN" dirty="0"/>
              <a:t>term “autonomic” comes from an analogy to the autonomic central nervous system in the human body, which adjusts to many situations automatically without any external help. With the increasing complexity in dealing with distributed systems, solutions, and shared resources in grid environments, we require a significant amount of autonomic functions to manage the grid.</a:t>
            </a:r>
          </a:p>
          <a:p>
            <a:r>
              <a:rPr lang="en-IN" dirty="0"/>
              <a:t>As detailed in Figure 3, basic autonomic computing systems must follow the four basic principles:</a:t>
            </a:r>
          </a:p>
          <a:p>
            <a:r>
              <a:rPr lang="en-IN" dirty="0" smtClean="0"/>
              <a:t>Self-configuring </a:t>
            </a:r>
            <a:r>
              <a:rPr lang="en-IN" dirty="0"/>
              <a:t>(able to adapt to the changes in the system)</a:t>
            </a:r>
          </a:p>
          <a:p>
            <a:r>
              <a:rPr lang="en-IN" dirty="0" smtClean="0"/>
              <a:t>Self-optimizing </a:t>
            </a:r>
            <a:r>
              <a:rPr lang="en-IN" dirty="0"/>
              <a:t>(able to improve performance)</a:t>
            </a:r>
          </a:p>
          <a:p>
            <a:r>
              <a:rPr lang="en-IN" dirty="0" smtClean="0"/>
              <a:t>Self-healing </a:t>
            </a:r>
            <a:r>
              <a:rPr lang="en-IN" dirty="0"/>
              <a:t>(able to recover from mistakes)</a:t>
            </a:r>
          </a:p>
          <a:p>
            <a:r>
              <a:rPr lang="en-IN" dirty="0" smtClean="0"/>
              <a:t>Self-protecting </a:t>
            </a:r>
            <a:r>
              <a:rPr lang="en-IN" dirty="0"/>
              <a:t>(able to anticipate and cure intrusions)</a:t>
            </a:r>
          </a:p>
        </p:txBody>
      </p:sp>
    </p:spTree>
    <p:extLst>
      <p:ext uri="{BB962C8B-B14F-4D97-AF65-F5344CB8AC3E}">
        <p14:creationId xmlns:p14="http://schemas.microsoft.com/office/powerpoint/2010/main" val="1054040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smtClean="0"/>
              <a:t>Figure 3</a:t>
            </a:r>
            <a:endParaRPr lang="en-IN"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338" y="1910862"/>
            <a:ext cx="7303477" cy="3950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6207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Examples of the grid computing efforts (IBM):</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IBM </a:t>
            </a:r>
            <a:r>
              <a:rPr lang="en-IN" dirty="0"/>
              <a:t>Business On </a:t>
            </a:r>
            <a:r>
              <a:rPr lang="en-IN" dirty="0" smtClean="0"/>
              <a:t>Demand Initiative Business On Demand  is </a:t>
            </a:r>
            <a:r>
              <a:rPr lang="en-IN" dirty="0"/>
              <a:t>not just about utility computing as it has a much broader set of ideas about the transformation of business practices, process transformation, and technology implementations. Companies striving to achieve the Business On Demand operational models will have the capacity to sense and respond to fluctuating market conditions in real-time, while providing products and services to customers in a Business On Demand operational model. </a:t>
            </a:r>
          </a:p>
          <a:p>
            <a:r>
              <a:rPr lang="en-IN" dirty="0" smtClean="0"/>
              <a:t>The </a:t>
            </a:r>
            <a:r>
              <a:rPr lang="en-IN" dirty="0"/>
              <a:t>essential characteristics of on-demand businesses are responsiveness to the dynamics of business, adapting to variable cost structures, focusing on core business competency, and resiliency for consistent availability. This is achieved through seamless integration of customers and partners, virtualization of resources, autonomic/dependable resources, and open standards. </a:t>
            </a:r>
          </a:p>
        </p:txBody>
      </p:sp>
    </p:spTree>
    <p:extLst>
      <p:ext uri="{BB962C8B-B14F-4D97-AF65-F5344CB8AC3E}">
        <p14:creationId xmlns:p14="http://schemas.microsoft.com/office/powerpoint/2010/main" val="3896408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8923"/>
            <a:ext cx="10515600" cy="5708040"/>
          </a:xfrm>
        </p:spPr>
        <p:txBody>
          <a:bodyPr>
            <a:normAutofit/>
          </a:bodyPr>
          <a:lstStyle/>
          <a:p>
            <a:r>
              <a:rPr lang="en-IN" dirty="0" smtClean="0"/>
              <a:t>Acceleration of implementation time frames in order to intersect with the anticipated business end results. </a:t>
            </a:r>
          </a:p>
          <a:p>
            <a:r>
              <a:rPr lang="en-IN" dirty="0" smtClean="0"/>
              <a:t>Improved productivity and collaboration of virtual organizations and respective computing and data resources.</a:t>
            </a:r>
          </a:p>
          <a:p>
            <a:r>
              <a:rPr lang="en-IN" dirty="0" smtClean="0"/>
              <a:t>Allowing widely dispersed departments and businesses to create virtual organizations to share data and resources. </a:t>
            </a:r>
          </a:p>
          <a:p>
            <a:r>
              <a:rPr lang="en-IN" dirty="0" smtClean="0"/>
              <a:t>Robust and infinitely flexible and resilient operational infrastructures. </a:t>
            </a:r>
          </a:p>
          <a:p>
            <a:r>
              <a:rPr lang="en-IN" dirty="0" smtClean="0"/>
              <a:t>Providing instantaneous access to massive computing and data resources. </a:t>
            </a:r>
          </a:p>
          <a:p>
            <a:r>
              <a:rPr lang="en-IN" dirty="0" smtClean="0"/>
              <a:t>Leveraging existing capital expenditures investments, and operational expenditure investments, which in turn help to ensure optimal utilization and costs of computing capabilities. </a:t>
            </a:r>
          </a:p>
          <a:p>
            <a:endParaRPr lang="en-GB" dirty="0"/>
          </a:p>
        </p:txBody>
      </p:sp>
    </p:spTree>
    <p:extLst>
      <p:ext uri="{BB962C8B-B14F-4D97-AF65-F5344CB8AC3E}">
        <p14:creationId xmlns:p14="http://schemas.microsoft.com/office/powerpoint/2010/main" val="1155105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7877"/>
            <a:ext cx="10515600" cy="5579086"/>
          </a:xfrm>
        </p:spPr>
        <p:txBody>
          <a:bodyPr>
            <a:normAutofit fontScale="85000" lnSpcReduction="20000"/>
          </a:bodyPr>
          <a:lstStyle/>
          <a:p>
            <a:r>
              <a:rPr lang="en-IN" dirty="0" smtClean="0"/>
              <a:t>Avoiding common pitfalls of overprovisioning and incurring excess costs. Many organizations have started identifying the major business areas for Grid Computing business applications. Some examples of major business areas include (but are not limited to):</a:t>
            </a:r>
          </a:p>
          <a:p>
            <a:r>
              <a:rPr lang="en-IN" dirty="0" smtClean="0"/>
              <a:t>Life sciences, for </a:t>
            </a:r>
            <a:r>
              <a:rPr lang="en-IN" dirty="0" err="1" smtClean="0"/>
              <a:t>analyzing</a:t>
            </a:r>
            <a:r>
              <a:rPr lang="en-IN" dirty="0" smtClean="0"/>
              <a:t> and decoding strings of biological and chemical information</a:t>
            </a:r>
          </a:p>
          <a:p>
            <a:r>
              <a:rPr lang="en-IN" dirty="0" smtClean="0"/>
              <a:t>Financial services, for running long, complex financial models and arriving at more accurate decisions</a:t>
            </a:r>
          </a:p>
          <a:p>
            <a:r>
              <a:rPr lang="en-IN" dirty="0" smtClean="0"/>
              <a:t>Higher education for enabling advanced, data- and computation-intensive research </a:t>
            </a:r>
          </a:p>
          <a:p>
            <a:r>
              <a:rPr lang="en-IN" dirty="0" smtClean="0"/>
              <a:t>Engineering services, including automotive and aerospace, for collaborative design and data-intensive testing</a:t>
            </a:r>
          </a:p>
          <a:p>
            <a:r>
              <a:rPr lang="en-IN" dirty="0" smtClean="0"/>
              <a:t>Government, for enabling seamless collaboration and agility in both civil and military departments and other agencies</a:t>
            </a:r>
          </a:p>
          <a:p>
            <a:r>
              <a:rPr lang="en-IN" dirty="0" smtClean="0"/>
              <a:t>Collaborative games for replacing the existing single-server online games with more highly parallel, massively multiplayer online games Let us now introduce and explore the analytics of each of these industry sectors by identifying some of the high-level business-area requirements for Grid Computing systems.</a:t>
            </a:r>
            <a:endParaRPr lang="en-IN" dirty="0"/>
          </a:p>
        </p:txBody>
      </p:sp>
    </p:spTree>
    <p:extLst>
      <p:ext uri="{BB962C8B-B14F-4D97-AF65-F5344CB8AC3E}">
        <p14:creationId xmlns:p14="http://schemas.microsoft.com/office/powerpoint/2010/main" val="1592736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000" y="818862"/>
            <a:ext cx="10515600" cy="4351338"/>
          </a:xfrm>
        </p:spPr>
        <p:txBody>
          <a:bodyPr/>
          <a:lstStyle/>
          <a:p>
            <a:endParaRPr lang="en-GB" dirty="0"/>
          </a:p>
          <a:p>
            <a:endParaRPr lang="en-GB" dirty="0"/>
          </a:p>
          <a:p>
            <a:endParaRPr lang="en-GB" dirty="0"/>
          </a:p>
          <a:p>
            <a:pPr marL="0" indent="0" algn="ctr">
              <a:buNone/>
            </a:pPr>
            <a:r>
              <a:rPr lang="en-GB" sz="4400" dirty="0" smtClean="0">
                <a:latin typeface="Gabriola" panose="04040605051002020D02" pitchFamily="82" charset="0"/>
              </a:rPr>
              <a:t>Thank you</a:t>
            </a:r>
            <a:endParaRPr lang="en-GB" sz="4400" dirty="0">
              <a:latin typeface="Gabriola" panose="04040605051002020D02" pitchFamily="82" charset="0"/>
            </a:endParaRPr>
          </a:p>
        </p:txBody>
      </p:sp>
    </p:spTree>
    <p:extLst>
      <p:ext uri="{BB962C8B-B14F-4D97-AF65-F5344CB8AC3E}">
        <p14:creationId xmlns:p14="http://schemas.microsoft.com/office/powerpoint/2010/main" val="134284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1126"/>
            <a:ext cx="10515600" cy="5936818"/>
          </a:xfrm>
        </p:spPr>
        <p:txBody>
          <a:bodyPr>
            <a:normAutofit fontScale="85000" lnSpcReduction="20000"/>
          </a:bodyPr>
          <a:lstStyle/>
          <a:p>
            <a:pPr algn="just"/>
            <a:r>
              <a:rPr lang="en-IN" dirty="0" smtClean="0"/>
              <a:t>Massive online multiplayer game scenarios for a wide community of international gaming participants are occurring that require a large number of gaming computer servers instead of a dedicated game server. This allows international game players to interact among themselves as a group in a real-time manner. This involves the need for on-demand allocation and provisioning of computer resources, provisioning and self- management of complex networks, and complicated data storage resources. This on- demand need is very dynamic, from moment-to-moment, and it is always based upon the workload in the system at any given moment in time. This ultimately results in larger gaming communities, requiring more complex infrastructures to sustain the traffic loads, delivering more profits to the bottom lines of gaming corporations, and higher degrees of customer satisfaction to the gaming participants.</a:t>
            </a:r>
          </a:p>
          <a:p>
            <a:pPr algn="just"/>
            <a:r>
              <a:rPr lang="en-IN" dirty="0" smtClean="0"/>
              <a:t>A government organization studying a natural disaster such as a chemical spill may need to immediately collaborate with different departments in order to plan for and best manage the disaster. These organizations may need to simulate many computational models related to the spill in order to calculate the spread of the spill, effect of the weather on the spill, or to determine the impact on human health factors. This ultimately results in protection and safety matters being provided for public safety issues, wildlife management and protection issues, and ecosystem protection matters: Needles to say all of which are very key concerns.</a:t>
            </a:r>
            <a:endParaRPr lang="en-IN" dirty="0"/>
          </a:p>
        </p:txBody>
      </p:sp>
    </p:spTree>
    <p:extLst>
      <p:ext uri="{BB962C8B-B14F-4D97-AF65-F5344CB8AC3E}">
        <p14:creationId xmlns:p14="http://schemas.microsoft.com/office/powerpoint/2010/main" val="377129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7164"/>
            <a:ext cx="10515600" cy="5779799"/>
          </a:xfrm>
        </p:spPr>
        <p:txBody>
          <a:bodyPr>
            <a:normAutofit fontScale="92500" lnSpcReduction="20000"/>
          </a:bodyPr>
          <a:lstStyle/>
          <a:p>
            <a:pPr marL="0" indent="0">
              <a:buNone/>
            </a:pPr>
            <a:r>
              <a:rPr lang="en-IN" dirty="0"/>
              <a:t>Grid computing environments must be constructed upon the following foundations:</a:t>
            </a:r>
          </a:p>
          <a:p>
            <a:pPr lvl="0"/>
            <a:r>
              <a:rPr lang="en-IN" dirty="0"/>
              <a:t>Coordinated resources. We should avoid building grid systems with a centralized control; instead, we must provide the necessary infrastructure for coordination among the resources, based on respective policies and service-level agreements.</a:t>
            </a:r>
          </a:p>
          <a:p>
            <a:pPr lvl="0"/>
            <a:r>
              <a:rPr lang="en-IN" dirty="0"/>
              <a:t>Open standard protocols and frameworks. The use of open standards provides interoperability and integration facilities. These standards must be applied for resource discovery, resource access, and resource coordination.</a:t>
            </a:r>
          </a:p>
          <a:p>
            <a:r>
              <a:rPr lang="en-IN" dirty="0"/>
              <a:t>Another basic requirement of a Grid Computing system is the ability to provide the quality of service (</a:t>
            </a:r>
            <a:r>
              <a:rPr lang="en-IN" dirty="0" err="1"/>
              <a:t>QoS</a:t>
            </a:r>
            <a:r>
              <a:rPr lang="en-IN" dirty="0"/>
              <a:t>) requirements necessary for the end-user community. These </a:t>
            </a:r>
            <a:r>
              <a:rPr lang="en-IN" dirty="0" err="1"/>
              <a:t>QoS</a:t>
            </a:r>
            <a:r>
              <a:rPr lang="en-IN" dirty="0"/>
              <a:t> validations must be a basic feature in any Grid system, and must be done in congruence with the available resource matrices. These </a:t>
            </a:r>
            <a:r>
              <a:rPr lang="en-IN" dirty="0" err="1"/>
              <a:t>QoS</a:t>
            </a:r>
            <a:r>
              <a:rPr lang="en-IN" dirty="0"/>
              <a:t> features can be (for example) response time measures, aggregated performance, security </a:t>
            </a:r>
            <a:r>
              <a:rPr lang="en-IN" dirty="0" err="1"/>
              <a:t>fulfillment</a:t>
            </a:r>
            <a:r>
              <a:rPr lang="en-IN" dirty="0"/>
              <a:t>, resource scalability, availability, autonomic features such as event correlation and configuration management, and partial fail over mechanisms.</a:t>
            </a:r>
          </a:p>
        </p:txBody>
      </p:sp>
    </p:spTree>
    <p:extLst>
      <p:ext uri="{BB962C8B-B14F-4D97-AF65-F5344CB8AC3E}">
        <p14:creationId xmlns:p14="http://schemas.microsoft.com/office/powerpoint/2010/main" val="296571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1711"/>
          </a:xfrm>
        </p:spPr>
        <p:txBody>
          <a:bodyPr/>
          <a:lstStyle/>
          <a:p>
            <a:r>
              <a:rPr lang="en-GB" b="1" dirty="0" smtClean="0"/>
              <a:t>Computational and Data Grids</a:t>
            </a:r>
            <a:endParaRPr lang="en-IN" b="1" dirty="0"/>
          </a:p>
        </p:txBody>
      </p:sp>
      <p:sp>
        <p:nvSpPr>
          <p:cNvPr id="3" name="Content Placeholder 2"/>
          <p:cNvSpPr>
            <a:spLocks noGrp="1"/>
          </p:cNvSpPr>
          <p:nvPr>
            <p:ph idx="1"/>
          </p:nvPr>
        </p:nvSpPr>
        <p:spPr>
          <a:xfrm>
            <a:off x="838200" y="1385455"/>
            <a:ext cx="10515600" cy="4791508"/>
          </a:xfrm>
        </p:spPr>
        <p:txBody>
          <a:bodyPr>
            <a:normAutofit fontScale="77500" lnSpcReduction="20000"/>
          </a:bodyPr>
          <a:lstStyle/>
          <a:p>
            <a:pPr marL="0" indent="0">
              <a:buNone/>
            </a:pPr>
            <a:r>
              <a:rPr lang="en-IN" b="1" dirty="0"/>
              <a:t>Data</a:t>
            </a:r>
            <a:endParaRPr lang="en-IN" dirty="0"/>
          </a:p>
          <a:p>
            <a:r>
              <a:rPr lang="en-IN" dirty="0"/>
              <a:t>The data aspects of any Grid Computing environment must be able to effectively manage all aspects of data, including data location, data transfer, data access, and critical aspects of security. The core functional data requirements for Grid Computing applications are:</a:t>
            </a:r>
          </a:p>
          <a:p>
            <a:pPr lvl="0"/>
            <a:r>
              <a:rPr lang="en-IN" dirty="0"/>
              <a:t>The ability to integrate multiple distributed, heterogeneous, and independently managed data sources.</a:t>
            </a:r>
          </a:p>
          <a:p>
            <a:pPr lvl="0"/>
            <a:r>
              <a:rPr lang="en-IN" dirty="0"/>
              <a:t>The ability to provide efficient data transfer mechanisms and to provide data where the computation will take place for better scalability and efficiency.</a:t>
            </a:r>
          </a:p>
          <a:p>
            <a:pPr lvl="0"/>
            <a:r>
              <a:rPr lang="en-IN" dirty="0"/>
              <a:t>The ability to provide data caching and/or replication mechanisms to minimize network traffic.</a:t>
            </a:r>
          </a:p>
          <a:p>
            <a:pPr lvl="0"/>
            <a:r>
              <a:rPr lang="en-IN" dirty="0"/>
              <a:t>The ability to provide necessary data discovery mechanisms, which allow the user to find data based on characteristics of the data.</a:t>
            </a:r>
          </a:p>
          <a:p>
            <a:pPr lvl="0"/>
            <a:r>
              <a:rPr lang="en-IN" dirty="0"/>
              <a:t>The capability to implement data encryption and integrity checks to ensure that data is transported across the network in a secure fashion.</a:t>
            </a:r>
          </a:p>
          <a:p>
            <a:pPr lvl="0"/>
            <a:r>
              <a:rPr lang="en-IN" dirty="0"/>
              <a:t>The ability to provide the backup/restore mechanisms and policies necessary to prevent data loss and minimize unplanned downtime across the grid.</a:t>
            </a:r>
          </a:p>
        </p:txBody>
      </p:sp>
    </p:spTree>
    <p:extLst>
      <p:ext uri="{BB962C8B-B14F-4D97-AF65-F5344CB8AC3E}">
        <p14:creationId xmlns:p14="http://schemas.microsoft.com/office/powerpoint/2010/main" val="157479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8000"/>
            <a:ext cx="10515600" cy="5668963"/>
          </a:xfrm>
        </p:spPr>
        <p:txBody>
          <a:bodyPr>
            <a:normAutofit lnSpcReduction="10000"/>
          </a:bodyPr>
          <a:lstStyle/>
          <a:p>
            <a:pPr marL="0" indent="0">
              <a:buNone/>
            </a:pPr>
            <a:r>
              <a:rPr lang="en-IN" b="1" dirty="0"/>
              <a:t>Computation</a:t>
            </a:r>
            <a:endParaRPr lang="en-IN" dirty="0"/>
          </a:p>
          <a:p>
            <a:pPr algn="just"/>
            <a:r>
              <a:rPr lang="en-IN" dirty="0"/>
              <a:t>The core functional computational requirements for grid applications are:       </a:t>
            </a:r>
          </a:p>
          <a:p>
            <a:pPr lvl="0" algn="just"/>
            <a:r>
              <a:rPr lang="en-IN" dirty="0"/>
              <a:t>The ability to allow for independent management of computing resources</a:t>
            </a:r>
          </a:p>
          <a:p>
            <a:pPr lvl="0" algn="just"/>
            <a:r>
              <a:rPr lang="en-IN" dirty="0"/>
              <a:t>The ability to provide mechanisms that can intelligently and transparently select computing resources capable of running a user's job</a:t>
            </a:r>
          </a:p>
          <a:p>
            <a:pPr lvl="0" algn="just"/>
            <a:r>
              <a:rPr lang="en-IN" dirty="0"/>
              <a:t>The understanding of the current and predicted loads on grid resources, resource availability, dynamic resource configuration, and provisioning</a:t>
            </a:r>
          </a:p>
          <a:p>
            <a:pPr lvl="0" algn="just"/>
            <a:r>
              <a:rPr lang="en-IN" dirty="0"/>
              <a:t>Failure detection and failover mechanisms</a:t>
            </a:r>
          </a:p>
          <a:p>
            <a:pPr lvl="0" algn="just"/>
            <a:r>
              <a:rPr lang="en-IN" dirty="0"/>
              <a:t>Ensure appropriate security mechanisms for secure resource management, access, and integrity</a:t>
            </a:r>
          </a:p>
        </p:txBody>
      </p:sp>
    </p:spTree>
    <p:extLst>
      <p:ext uri="{BB962C8B-B14F-4D97-AF65-F5344CB8AC3E}">
        <p14:creationId xmlns:p14="http://schemas.microsoft.com/office/powerpoint/2010/main" val="2987530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5" y="267854"/>
            <a:ext cx="10515600" cy="6289964"/>
          </a:xfrm>
        </p:spPr>
        <p:txBody>
          <a:bodyPr>
            <a:normAutofit fontScale="70000" lnSpcReduction="20000"/>
          </a:bodyPr>
          <a:lstStyle/>
          <a:p>
            <a:pPr algn="just"/>
            <a:r>
              <a:rPr lang="en-IN" dirty="0"/>
              <a:t>In today's complex world of high speed computing, computers have become extremely </a:t>
            </a:r>
            <a:r>
              <a:rPr lang="en-IN" dirty="0" smtClean="0"/>
              <a:t>powerful. Even </a:t>
            </a:r>
            <a:r>
              <a:rPr lang="en-IN" dirty="0"/>
              <a:t>the home-based PCs available on the commercial markets are powerful enough for accomplishing complex computations that we could not have imagined a decade prior to today.</a:t>
            </a:r>
          </a:p>
          <a:p>
            <a:pPr algn="just"/>
            <a:r>
              <a:rPr lang="en-IN" dirty="0"/>
              <a:t>The quality and quantity requirements for some business-related advanced computing applications are also becoming more and more complex. </a:t>
            </a:r>
            <a:endParaRPr lang="en-IN" dirty="0" smtClean="0"/>
          </a:p>
          <a:p>
            <a:pPr algn="just"/>
            <a:r>
              <a:rPr lang="en-IN" dirty="0" smtClean="0"/>
              <a:t>The </a:t>
            </a:r>
            <a:r>
              <a:rPr lang="en-IN" dirty="0"/>
              <a:t>industry is now realizing that we have a need, and are conducting numerous complex scientific experiments, advanced modelling scenarios, genome matching, and astronomical research, a wide variety of simulations, complex scientific / business modelling scenarios, and real-time personal portfolio management. </a:t>
            </a:r>
            <a:endParaRPr lang="en-IN" dirty="0" smtClean="0"/>
          </a:p>
          <a:p>
            <a:pPr algn="just"/>
            <a:r>
              <a:rPr lang="en-IN" dirty="0" smtClean="0"/>
              <a:t>These </a:t>
            </a:r>
            <a:r>
              <a:rPr lang="en-IN" dirty="0"/>
              <a:t>requirements can actually exceed the demands and availability of installed computational power within an organization. Sometimes, we find that no single organization alone satisfies some of these afore- mentioned computational requirements.</a:t>
            </a:r>
          </a:p>
          <a:p>
            <a:pPr algn="just"/>
            <a:r>
              <a:rPr lang="en-IN" dirty="0"/>
              <a:t>This advanced computing power applications need is indeed analogous to the electric power need in the early 1900s, such that to provide for the availability of electrical power, each user has to build and be prepared to operate an electrical generator. </a:t>
            </a:r>
            <a:endParaRPr lang="en-IN" dirty="0" smtClean="0"/>
          </a:p>
          <a:p>
            <a:pPr algn="just"/>
            <a:r>
              <a:rPr lang="en-IN" dirty="0" smtClean="0"/>
              <a:t>Thus</a:t>
            </a:r>
            <a:r>
              <a:rPr lang="en-IN" dirty="0"/>
              <a:t>, when the electric power grid became a reality, this changed the entire concept of the providing for, and utilization of, electrical power. This, in turn, paved the way for an evolution related to the utilization of electricity. </a:t>
            </a:r>
            <a:endParaRPr lang="en-IN" dirty="0" smtClean="0"/>
          </a:p>
          <a:p>
            <a:pPr algn="just"/>
            <a:r>
              <a:rPr lang="en-IN" dirty="0" smtClean="0"/>
              <a:t>In </a:t>
            </a:r>
            <a:r>
              <a:rPr lang="en-IN" dirty="0"/>
              <a:t>a similar fashion, the computational grids change the perception on the utility and availability of the computer power.</a:t>
            </a:r>
          </a:p>
          <a:p>
            <a:pPr algn="just"/>
            <a:r>
              <a:rPr lang="en-IN" dirty="0"/>
              <a:t>Thus the computational Grid Computing environment became a reality, which provides a demand-driven, reliable, powerful, and yet inexpensive computational power for its customers.</a:t>
            </a:r>
          </a:p>
        </p:txBody>
      </p:sp>
    </p:spTree>
    <p:extLst>
      <p:ext uri="{BB962C8B-B14F-4D97-AF65-F5344CB8AC3E}">
        <p14:creationId xmlns:p14="http://schemas.microsoft.com/office/powerpoint/2010/main" val="2905387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9348"/>
          </a:xfrm>
        </p:spPr>
        <p:txBody>
          <a:bodyPr>
            <a:normAutofit fontScale="90000"/>
          </a:bodyPr>
          <a:lstStyle/>
          <a:p>
            <a:pPr algn="ctr"/>
            <a:r>
              <a:rPr lang="en-IN" b="1" dirty="0" smtClean="0"/>
              <a:t>THE GRID PROBLEM</a:t>
            </a:r>
            <a:endParaRPr lang="en-IN" dirty="0"/>
          </a:p>
        </p:txBody>
      </p:sp>
      <p:sp>
        <p:nvSpPr>
          <p:cNvPr id="3" name="Content Placeholder 2"/>
          <p:cNvSpPr>
            <a:spLocks noGrp="1"/>
          </p:cNvSpPr>
          <p:nvPr>
            <p:ph idx="1"/>
          </p:nvPr>
        </p:nvSpPr>
        <p:spPr>
          <a:xfrm>
            <a:off x="838200" y="1191491"/>
            <a:ext cx="10515600" cy="4985472"/>
          </a:xfrm>
        </p:spPr>
        <p:txBody>
          <a:bodyPr/>
          <a:lstStyle/>
          <a:p>
            <a:pPr algn="just"/>
            <a:r>
              <a:rPr lang="en-IN" dirty="0" smtClean="0"/>
              <a:t>Grid Computing </a:t>
            </a:r>
            <a:r>
              <a:rPr lang="en-IN" dirty="0"/>
              <a:t>has evolved as an important field in the computer industry by differentiating itself from the distributed computing with an increased focus on the resource sharing, coordination, and high-performance orientation. Grid Computing is trying to solve the problems associated with resource sharing among a set of individuals or groups.</a:t>
            </a:r>
          </a:p>
          <a:p>
            <a:r>
              <a:rPr lang="en-IN" dirty="0"/>
              <a:t>These Grid Computing resources include computing power, data storage, hardware instruments, on-demand software, and applications. In this context, the real problems involved with resource sharing are resource discovery, event correlation, authentication, authorization, and access mechanisms.</a:t>
            </a:r>
          </a:p>
        </p:txBody>
      </p:sp>
    </p:spTree>
    <p:extLst>
      <p:ext uri="{BB962C8B-B14F-4D97-AF65-F5344CB8AC3E}">
        <p14:creationId xmlns:p14="http://schemas.microsoft.com/office/powerpoint/2010/main" val="1387245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4953</Words>
  <Application>Microsoft Office PowerPoint</Application>
  <PresentationFormat>Widescreen</PresentationFormat>
  <Paragraphs>161</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Gabriola</vt:lpstr>
      <vt:lpstr>Times New Roman</vt:lpstr>
      <vt:lpstr>Office Theme</vt:lpstr>
      <vt:lpstr>UNIT-I</vt:lpstr>
      <vt:lpstr> Introduction </vt:lpstr>
      <vt:lpstr>PowerPoint Presentation</vt:lpstr>
      <vt:lpstr>PowerPoint Presentation</vt:lpstr>
      <vt:lpstr>PowerPoint Presentation</vt:lpstr>
      <vt:lpstr>Computational and Data Grids</vt:lpstr>
      <vt:lpstr>PowerPoint Presentation</vt:lpstr>
      <vt:lpstr>PowerPoint Presentation</vt:lpstr>
      <vt:lpstr>THE GRID PROBLEM</vt:lpstr>
      <vt:lpstr>PowerPoint Presentation</vt:lpstr>
      <vt:lpstr>The Concept of Virtual Organizations</vt:lpstr>
      <vt:lpstr>PowerPoint Presentation</vt:lpstr>
      <vt:lpstr>Grid Architecture</vt:lpstr>
      <vt:lpstr>This protocol architecture defines common mechanisms, interfaces, schema, and protocols at each layer, by which users and resources can negotiate, establish, manage, and share resources. </vt:lpstr>
      <vt:lpstr>Fabric Layer: Interface to Local Resources</vt:lpstr>
      <vt:lpstr>Connectivity Layer: Manages Communications</vt:lpstr>
      <vt:lpstr>PowerPoint Presentation</vt:lpstr>
      <vt:lpstr>Resource Layer: Sharing of a Single Resource</vt:lpstr>
      <vt:lpstr>PowerPoint Presentation</vt:lpstr>
      <vt:lpstr>PowerPoint Presentation</vt:lpstr>
      <vt:lpstr>The Collective Layer: Coordinating Multiple Resources</vt:lpstr>
      <vt:lpstr>PowerPoint Presentation</vt:lpstr>
      <vt:lpstr>PowerPoint Presentation</vt:lpstr>
      <vt:lpstr>Application Layer: User-Defined Grid Applications</vt:lpstr>
      <vt:lpstr>Grid Architecture and Relationship to Other Distributed Technologies</vt:lpstr>
      <vt:lpstr>PowerPoint Presentation</vt:lpstr>
      <vt:lpstr>PowerPoint Presentation</vt:lpstr>
      <vt:lpstr>PowerPoint Presentation</vt:lpstr>
      <vt:lpstr>PowerPoint Presentation</vt:lpstr>
      <vt:lpstr>AUTONOMIC COMPUTING</vt:lpstr>
      <vt:lpstr>PowerPoint Presentation</vt:lpstr>
      <vt:lpstr>Examples of the grid computing efforts (IBM):</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dc:title>
  <dc:creator>Manasa</dc:creator>
  <cp:lastModifiedBy>Manasa</cp:lastModifiedBy>
  <cp:revision>10</cp:revision>
  <dcterms:created xsi:type="dcterms:W3CDTF">2024-07-29T04:13:30Z</dcterms:created>
  <dcterms:modified xsi:type="dcterms:W3CDTF">2024-07-31T15:54:24Z</dcterms:modified>
</cp:coreProperties>
</file>