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60" r:id="rId5"/>
    <p:sldId id="263"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84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8A2886-466E-4FD9-87EE-11BF38811BF0}" type="datetimeFigureOut">
              <a:rPr lang="en-US" smtClean="0"/>
              <a:pPr/>
              <a:t>11-Apr-18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D80A0-8307-4570-ACDE-635FE232FC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A2886-466E-4FD9-87EE-11BF38811BF0}" type="datetimeFigureOut">
              <a:rPr lang="en-US" smtClean="0"/>
              <a:pPr/>
              <a:t>11-Apr-18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D80A0-8307-4570-ACDE-635FE232FC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A2886-466E-4FD9-87EE-11BF38811BF0}" type="datetimeFigureOut">
              <a:rPr lang="en-US" smtClean="0"/>
              <a:pPr/>
              <a:t>11-Apr-18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D80A0-8307-4570-ACDE-635FE232FC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A2886-466E-4FD9-87EE-11BF38811BF0}" type="datetimeFigureOut">
              <a:rPr lang="en-US" smtClean="0"/>
              <a:pPr/>
              <a:t>11-Apr-18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D80A0-8307-4570-ACDE-635FE232FC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8A2886-466E-4FD9-87EE-11BF38811BF0}" type="datetimeFigureOut">
              <a:rPr lang="en-US" smtClean="0"/>
              <a:pPr/>
              <a:t>11-Apr-18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5D80A0-8307-4570-ACDE-635FE232FC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8A2886-466E-4FD9-87EE-11BF38811BF0}" type="datetimeFigureOut">
              <a:rPr lang="en-US" smtClean="0"/>
              <a:pPr/>
              <a:t>11-Apr-18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D80A0-8307-4570-ACDE-635FE232FC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8A2886-466E-4FD9-87EE-11BF38811BF0}" type="datetimeFigureOut">
              <a:rPr lang="en-US" smtClean="0"/>
              <a:pPr/>
              <a:t>11-Apr-18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5D80A0-8307-4570-ACDE-635FE232FC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8A2886-466E-4FD9-87EE-11BF38811BF0}" type="datetimeFigureOut">
              <a:rPr lang="en-US" smtClean="0"/>
              <a:pPr/>
              <a:t>11-Apr-18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5D80A0-8307-4570-ACDE-635FE232FC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A2886-466E-4FD9-87EE-11BF38811BF0}" type="datetimeFigureOut">
              <a:rPr lang="en-US" smtClean="0"/>
              <a:pPr/>
              <a:t>11-Apr-18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5D80A0-8307-4570-ACDE-635FE232FC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A2886-466E-4FD9-87EE-11BF38811BF0}" type="datetimeFigureOut">
              <a:rPr lang="en-US" smtClean="0"/>
              <a:pPr/>
              <a:t>11-Apr-18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D80A0-8307-4570-ACDE-635FE232FC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A2886-466E-4FD9-87EE-11BF38811BF0}" type="datetimeFigureOut">
              <a:rPr lang="en-US" smtClean="0"/>
              <a:pPr/>
              <a:t>11-Apr-18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5D80A0-8307-4570-ACDE-635FE232FC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A2886-466E-4FD9-87EE-11BF38811BF0}" type="datetimeFigureOut">
              <a:rPr lang="en-US" smtClean="0"/>
              <a:pPr/>
              <a:t>11-Apr-18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D80A0-8307-4570-ACDE-635FE232FC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normAutofit fontScale="90000"/>
          </a:bodyPr>
          <a:lstStyle/>
          <a:p>
            <a:r>
              <a:rPr lang="en-US" sz="6000" b="1" dirty="0" smtClean="0">
                <a:solidFill>
                  <a:schemeClr val="accent4">
                    <a:lumMod val="50000"/>
                  </a:schemeClr>
                </a:solidFill>
              </a:rPr>
              <a:t>Digital Ration</a:t>
            </a:r>
            <a:r>
              <a:rPr lang="bn-IN" sz="6000" b="1" dirty="0" smtClean="0">
                <a:solidFill>
                  <a:schemeClr val="accent4">
                    <a:lumMod val="50000"/>
                  </a:schemeClr>
                </a:solidFill>
              </a:rPr>
              <a:t/>
            </a:r>
            <a:br>
              <a:rPr lang="bn-IN" sz="6000" b="1" dirty="0" smtClean="0">
                <a:solidFill>
                  <a:schemeClr val="accent4">
                    <a:lumMod val="50000"/>
                  </a:schemeClr>
                </a:solidFill>
              </a:rPr>
            </a:br>
            <a:r>
              <a:rPr lang="en-US" sz="2700" b="1" dirty="0" smtClean="0"/>
              <a:t>from</a:t>
            </a:r>
            <a:r>
              <a:rPr lang="bn-IN" sz="6000" b="1" dirty="0">
                <a:solidFill>
                  <a:schemeClr val="accent4">
                    <a:lumMod val="50000"/>
                  </a:schemeClr>
                </a:solidFill>
              </a:rPr>
              <a:t/>
            </a:r>
            <a:br>
              <a:rPr lang="bn-IN" sz="6000" b="1" dirty="0">
                <a:solidFill>
                  <a:schemeClr val="accent4">
                    <a:lumMod val="50000"/>
                  </a:schemeClr>
                </a:solidFill>
              </a:rPr>
            </a:br>
            <a:r>
              <a:rPr lang="en-US" sz="3600" b="1" dirty="0" err="1" smtClean="0">
                <a:solidFill>
                  <a:schemeClr val="accent6">
                    <a:lumMod val="50000"/>
                  </a:schemeClr>
                </a:solidFill>
              </a:rPr>
              <a:t>Shahjalal</a:t>
            </a:r>
            <a:r>
              <a:rPr lang="en-US" sz="3600" b="1" dirty="0" smtClean="0">
                <a:solidFill>
                  <a:schemeClr val="accent6">
                    <a:lumMod val="50000"/>
                  </a:schemeClr>
                </a:solidFill>
              </a:rPr>
              <a:t> University of Science and Technology</a:t>
            </a:r>
            <a:r>
              <a:rPr lang="en-US" sz="6000" b="1" dirty="0" smtClean="0">
                <a:solidFill>
                  <a:schemeClr val="tx1"/>
                </a:solidFill>
              </a:rPr>
              <a:t/>
            </a:r>
            <a:br>
              <a:rPr lang="en-US" sz="6000" b="1" dirty="0" smtClean="0">
                <a:solidFill>
                  <a:schemeClr val="tx1"/>
                </a:solidFill>
              </a:rPr>
            </a:br>
            <a:endParaRPr lang="en-US" sz="6000" b="1" dirty="0">
              <a:solidFill>
                <a:schemeClr val="accent4">
                  <a:lumMod val="50000"/>
                </a:schemeClr>
              </a:solidFill>
            </a:endParaRPr>
          </a:p>
        </p:txBody>
      </p:sp>
      <p:sp>
        <p:nvSpPr>
          <p:cNvPr id="3" name="Subtitle 2"/>
          <p:cNvSpPr>
            <a:spLocks noGrp="1"/>
          </p:cNvSpPr>
          <p:nvPr>
            <p:ph type="subTitle" idx="1"/>
          </p:nvPr>
        </p:nvSpPr>
        <p:spPr>
          <a:xfrm>
            <a:off x="5181600" y="4114800"/>
            <a:ext cx="3962400" cy="1752600"/>
          </a:xfrm>
        </p:spPr>
        <p:txBody>
          <a:bodyPr>
            <a:noAutofit/>
          </a:bodyPr>
          <a:lstStyle/>
          <a:p>
            <a:r>
              <a:rPr lang="en-US" sz="2800" b="1" dirty="0" err="1" smtClean="0">
                <a:solidFill>
                  <a:schemeClr val="tx1"/>
                </a:solidFill>
              </a:rPr>
              <a:t>Munshi</a:t>
            </a:r>
            <a:r>
              <a:rPr lang="en-US" sz="2800" b="1" dirty="0" smtClean="0">
                <a:solidFill>
                  <a:schemeClr val="tx1"/>
                </a:solidFill>
              </a:rPr>
              <a:t> </a:t>
            </a:r>
            <a:r>
              <a:rPr lang="en-US" sz="2800" b="1" dirty="0" err="1" smtClean="0">
                <a:solidFill>
                  <a:schemeClr val="tx1"/>
                </a:solidFill>
              </a:rPr>
              <a:t>Saifuzzaman</a:t>
            </a:r>
            <a:r>
              <a:rPr lang="en-US" sz="2800" b="1" dirty="0">
                <a:solidFill>
                  <a:schemeClr val="tx1"/>
                </a:solidFill>
              </a:rPr>
              <a:t> </a:t>
            </a:r>
            <a:r>
              <a:rPr lang="en-US" sz="2800" b="1" dirty="0" smtClean="0">
                <a:solidFill>
                  <a:schemeClr val="tx1"/>
                </a:solidFill>
              </a:rPr>
              <a:t>               </a:t>
            </a:r>
            <a:endParaRPr lang="bn-IN" sz="2800" b="1" dirty="0" smtClean="0">
              <a:solidFill>
                <a:schemeClr val="tx1"/>
              </a:solidFill>
            </a:endParaRPr>
          </a:p>
          <a:p>
            <a:r>
              <a:rPr lang="en-US" sz="2800" b="1" dirty="0" err="1" smtClean="0">
                <a:solidFill>
                  <a:schemeClr val="tx1"/>
                </a:solidFill>
              </a:rPr>
              <a:t>Tajkia</a:t>
            </a:r>
            <a:r>
              <a:rPr lang="en-US" sz="2800" b="1" dirty="0" smtClean="0">
                <a:solidFill>
                  <a:schemeClr val="tx1"/>
                </a:solidFill>
              </a:rPr>
              <a:t> </a:t>
            </a:r>
            <a:r>
              <a:rPr lang="en-US" sz="2800" b="1" dirty="0" err="1" smtClean="0">
                <a:solidFill>
                  <a:schemeClr val="tx1"/>
                </a:solidFill>
              </a:rPr>
              <a:t>Nuri</a:t>
            </a:r>
            <a:r>
              <a:rPr lang="en-US" sz="2800" b="1" dirty="0" smtClean="0">
                <a:solidFill>
                  <a:schemeClr val="tx1"/>
                </a:solidFill>
              </a:rPr>
              <a:t> </a:t>
            </a:r>
            <a:r>
              <a:rPr lang="en-US" sz="2800" b="1" dirty="0" err="1" smtClean="0">
                <a:solidFill>
                  <a:schemeClr val="tx1"/>
                </a:solidFill>
              </a:rPr>
              <a:t>Anannya</a:t>
            </a:r>
            <a:endParaRPr lang="en-US" sz="2800" b="1" dirty="0" smtClean="0">
              <a:solidFill>
                <a:schemeClr val="tx1"/>
              </a:solidFill>
            </a:endParaRPr>
          </a:p>
          <a:p>
            <a:r>
              <a:rPr lang="en-US" sz="2800" b="1" dirty="0" err="1" smtClean="0">
                <a:solidFill>
                  <a:schemeClr val="tx1"/>
                </a:solidFill>
              </a:rPr>
              <a:t>Tanvir</a:t>
            </a:r>
            <a:r>
              <a:rPr lang="en-US" sz="2800" b="1" dirty="0" smtClean="0">
                <a:solidFill>
                  <a:schemeClr val="tx1"/>
                </a:solidFill>
              </a:rPr>
              <a:t> </a:t>
            </a:r>
            <a:r>
              <a:rPr lang="en-US" sz="2800" b="1" dirty="0" err="1" smtClean="0">
                <a:solidFill>
                  <a:schemeClr val="tx1"/>
                </a:solidFill>
              </a:rPr>
              <a:t>Hossain</a:t>
            </a:r>
            <a:r>
              <a:rPr lang="en-US" sz="2800" b="1" dirty="0" smtClean="0">
                <a:solidFill>
                  <a:schemeClr val="tx1"/>
                </a:solidFill>
              </a:rPr>
              <a:t> </a:t>
            </a:r>
            <a:r>
              <a:rPr lang="en-US" sz="2800" b="1" dirty="0" err="1" smtClean="0">
                <a:solidFill>
                  <a:schemeClr val="tx1"/>
                </a:solidFill>
              </a:rPr>
              <a:t>Yuvraz</a:t>
            </a:r>
            <a:endParaRPr lang="en-US" sz="2800" b="1" dirty="0" smtClean="0">
              <a:solidFill>
                <a:schemeClr val="tx1"/>
              </a:solidFill>
            </a:endParaRPr>
          </a:p>
          <a:p>
            <a:endParaRPr lang="en-US" sz="2400" b="1" dirty="0" smtClean="0">
              <a:solidFill>
                <a:schemeClr val="tx1"/>
              </a:solidFill>
            </a:endParaRPr>
          </a:p>
          <a:p>
            <a:endParaRPr lang="en-US" sz="24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63" name="Rectangle 62"/>
          <p:cNvSpPr/>
          <p:nvPr/>
        </p:nvSpPr>
        <p:spPr>
          <a:xfrm>
            <a:off x="3810000" y="1828800"/>
            <a:ext cx="4166934" cy="3046988"/>
          </a:xfrm>
          <a:prstGeom prst="rect">
            <a:avLst/>
          </a:prstGeom>
        </p:spPr>
        <p:txBody>
          <a:bodyPr wrap="square">
            <a:spAutoFit/>
          </a:bodyPr>
          <a:lstStyle/>
          <a:p>
            <a:r>
              <a:rPr lang="bn-IN" sz="4800" b="1" dirty="0" smtClean="0">
                <a:solidFill>
                  <a:schemeClr val="accent6">
                    <a:lumMod val="40000"/>
                    <a:lumOff val="60000"/>
                  </a:schemeClr>
                </a:solidFill>
                <a:latin typeface="Kozuka Mincho Pro B" pitchFamily="18" charset="-128"/>
                <a:ea typeface="Kozuka Mincho Pro B" pitchFamily="18" charset="-128"/>
              </a:rPr>
              <a:t>বর্তমান রেশন</a:t>
            </a:r>
          </a:p>
          <a:p>
            <a:r>
              <a:rPr lang="bn-IN" sz="4800" b="1" dirty="0" smtClean="0">
                <a:solidFill>
                  <a:schemeClr val="accent6">
                    <a:lumMod val="40000"/>
                    <a:lumOff val="60000"/>
                  </a:schemeClr>
                </a:solidFill>
                <a:latin typeface="Kozuka Mincho Pro B" pitchFamily="18" charset="-128"/>
                <a:ea typeface="Kozuka Mincho Pro B" pitchFamily="18" charset="-128"/>
              </a:rPr>
              <a:t>বিতরণ </a:t>
            </a:r>
          </a:p>
          <a:p>
            <a:r>
              <a:rPr lang="bn-IN" sz="4800" b="1" dirty="0" smtClean="0">
                <a:solidFill>
                  <a:schemeClr val="accent6">
                    <a:lumMod val="40000"/>
                    <a:lumOff val="60000"/>
                  </a:schemeClr>
                </a:solidFill>
                <a:latin typeface="Kozuka Mincho Pro B" pitchFamily="18" charset="-128"/>
                <a:ea typeface="Kozuka Mincho Pro B" pitchFamily="18" charset="-128"/>
              </a:rPr>
              <a:t>কার্যক্রমের </a:t>
            </a:r>
          </a:p>
          <a:p>
            <a:r>
              <a:rPr lang="bn-IN" sz="4800" b="1" dirty="0" smtClean="0">
                <a:solidFill>
                  <a:schemeClr val="accent6">
                    <a:lumMod val="40000"/>
                    <a:lumOff val="60000"/>
                  </a:schemeClr>
                </a:solidFill>
                <a:latin typeface="Kozuka Mincho Pro B" pitchFamily="18" charset="-128"/>
                <a:ea typeface="Kozuka Mincho Pro B" pitchFamily="18" charset="-128"/>
              </a:rPr>
              <a:t>অসুবিধাসমূহ </a:t>
            </a:r>
            <a:endParaRPr lang="en-US" sz="4800" b="1" dirty="0">
              <a:solidFill>
                <a:schemeClr val="accent6">
                  <a:lumMod val="40000"/>
                  <a:lumOff val="60000"/>
                </a:schemeClr>
              </a:solidFill>
              <a:latin typeface="Kozuka Mincho Pro B" pitchFamily="18" charset="-128"/>
              <a:ea typeface="Kozuka Mincho Pro B" pitchFamily="18" charset="-128"/>
            </a:endParaRPr>
          </a:p>
        </p:txBody>
      </p:sp>
      <p:grpSp>
        <p:nvGrpSpPr>
          <p:cNvPr id="52" name="Group 51"/>
          <p:cNvGrpSpPr/>
          <p:nvPr/>
        </p:nvGrpSpPr>
        <p:grpSpPr>
          <a:xfrm>
            <a:off x="-5638800" y="0"/>
            <a:ext cx="8382000" cy="6858000"/>
            <a:chOff x="381000" y="0"/>
            <a:chExt cx="8382000" cy="6858000"/>
          </a:xfrm>
        </p:grpSpPr>
        <p:grpSp>
          <p:nvGrpSpPr>
            <p:cNvPr id="51" name="Group 50"/>
            <p:cNvGrpSpPr/>
            <p:nvPr/>
          </p:nvGrpSpPr>
          <p:grpSpPr>
            <a:xfrm>
              <a:off x="381000" y="0"/>
              <a:ext cx="8382000" cy="6858000"/>
              <a:chOff x="381000" y="0"/>
              <a:chExt cx="8382000" cy="6858000"/>
            </a:xfrm>
          </p:grpSpPr>
          <p:grpSp>
            <p:nvGrpSpPr>
              <p:cNvPr id="36" name="Group 35"/>
              <p:cNvGrpSpPr/>
              <p:nvPr/>
            </p:nvGrpSpPr>
            <p:grpSpPr>
              <a:xfrm>
                <a:off x="381000" y="0"/>
                <a:ext cx="8382000" cy="6858000"/>
                <a:chOff x="-228600" y="0"/>
                <a:chExt cx="8382000" cy="6858000"/>
              </a:xfrm>
            </p:grpSpPr>
            <p:grpSp>
              <p:nvGrpSpPr>
                <p:cNvPr id="30" name="Group 29"/>
                <p:cNvGrpSpPr/>
                <p:nvPr/>
              </p:nvGrpSpPr>
              <p:grpSpPr>
                <a:xfrm>
                  <a:off x="-228600" y="0"/>
                  <a:ext cx="8382000" cy="6858000"/>
                  <a:chOff x="-457200" y="0"/>
                  <a:chExt cx="8382000" cy="6858000"/>
                </a:xfrm>
                <a:effectLst>
                  <a:outerShdw blurRad="254000" dist="88900" algn="l" rotWithShape="0">
                    <a:prstClr val="black">
                      <a:alpha val="51000"/>
                    </a:prstClr>
                  </a:outerShdw>
                </a:effectLst>
              </p:grpSpPr>
              <p:sp>
                <p:nvSpPr>
                  <p:cNvPr id="4" name="Rectangle 3"/>
                  <p:cNvSpPr/>
                  <p:nvPr/>
                </p:nvSpPr>
                <p:spPr>
                  <a:xfrm>
                    <a:off x="-457200" y="0"/>
                    <a:ext cx="7848600" cy="68580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7162800" y="2971800"/>
                    <a:ext cx="762000" cy="914400"/>
                    <a:chOff x="7162800" y="2971800"/>
                    <a:chExt cx="762000" cy="914400"/>
                  </a:xfrm>
                  <a:solidFill>
                    <a:schemeClr val="accent3">
                      <a:lumMod val="60000"/>
                      <a:lumOff val="40000"/>
                    </a:schemeClr>
                  </a:solidFill>
                </p:grpSpPr>
                <p:sp>
                  <p:nvSpPr>
                    <p:cNvPr id="5" name="Rounded Rectangle 4"/>
                    <p:cNvSpPr/>
                    <p:nvPr/>
                  </p:nvSpPr>
                  <p:spPr>
                    <a:xfrm rot="5400000">
                      <a:off x="7086600" y="3048000"/>
                      <a:ext cx="914400" cy="762000"/>
                    </a:xfrm>
                    <a:prstGeom prst="roundRect">
                      <a:avLst>
                        <a:gd name="adj" fmla="val 222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391400" y="3048000"/>
                      <a:ext cx="457200" cy="830997"/>
                    </a:xfrm>
                    <a:prstGeom prst="rect">
                      <a:avLst/>
                    </a:prstGeom>
                    <a:grpFill/>
                  </p:spPr>
                  <p:txBody>
                    <a:bodyPr wrap="square" rtlCol="0">
                      <a:spAutoFit/>
                    </a:bodyPr>
                    <a:lstStyle/>
                    <a:p>
                      <a:pPr algn="ctr"/>
                      <a:r>
                        <a:rPr lang="en-US" sz="4800" b="1" dirty="0" smtClean="0">
                          <a:solidFill>
                            <a:schemeClr val="accent3">
                              <a:lumMod val="75000"/>
                            </a:schemeClr>
                          </a:solidFill>
                          <a:latin typeface="MV Boli" pitchFamily="2" charset="0"/>
                          <a:cs typeface="MV Boli" pitchFamily="2" charset="0"/>
                        </a:rPr>
                        <a:t>A</a:t>
                      </a:r>
                      <a:endParaRPr lang="en-US" sz="4800" b="1" dirty="0">
                        <a:solidFill>
                          <a:schemeClr val="accent3">
                            <a:lumMod val="75000"/>
                          </a:schemeClr>
                        </a:solidFill>
                        <a:latin typeface="MV Boli" pitchFamily="2" charset="0"/>
                        <a:cs typeface="MV Boli" pitchFamily="2" charset="0"/>
                      </a:endParaRPr>
                    </a:p>
                  </p:txBody>
                </p:sp>
              </p:grpSp>
            </p:grpSp>
            <p:grpSp>
              <p:nvGrpSpPr>
                <p:cNvPr id="34" name="Group 33"/>
                <p:cNvGrpSpPr/>
                <p:nvPr/>
              </p:nvGrpSpPr>
              <p:grpSpPr>
                <a:xfrm>
                  <a:off x="1447800" y="228600"/>
                  <a:ext cx="5010979" cy="3209330"/>
                  <a:chOff x="1447800" y="1165637"/>
                  <a:chExt cx="5010979" cy="3531609"/>
                </a:xfrm>
              </p:grpSpPr>
              <p:pic>
                <p:nvPicPr>
                  <p:cNvPr id="31" name="Picture 30" descr="no_monitoring.jpg"/>
                  <p:cNvPicPr>
                    <a:picLocks noChangeAspect="1"/>
                  </p:cNvPicPr>
                  <p:nvPr/>
                </p:nvPicPr>
                <p:blipFill>
                  <a:blip r:embed="rId2" cstate="print"/>
                  <a:stretch>
                    <a:fillRect/>
                  </a:stretch>
                </p:blipFill>
                <p:spPr>
                  <a:xfrm>
                    <a:off x="1447800" y="1165637"/>
                    <a:ext cx="4876800" cy="3379060"/>
                  </a:xfrm>
                  <a:prstGeom prst="rect">
                    <a:avLst/>
                  </a:prstGeom>
                </p:spPr>
              </p:pic>
              <p:sp>
                <p:nvSpPr>
                  <p:cNvPr id="32" name="TextBox 31"/>
                  <p:cNvSpPr txBox="1"/>
                  <p:nvPr/>
                </p:nvSpPr>
                <p:spPr>
                  <a:xfrm>
                    <a:off x="1752600" y="3681196"/>
                    <a:ext cx="3886200" cy="1016050"/>
                  </a:xfrm>
                  <a:prstGeom prst="rect">
                    <a:avLst/>
                  </a:prstGeom>
                  <a:noFill/>
                </p:spPr>
                <p:txBody>
                  <a:bodyPr wrap="square" rtlCol="0">
                    <a:spAutoFit/>
                  </a:bodyPr>
                  <a:lstStyle/>
                  <a:p>
                    <a:r>
                      <a:rPr lang="en-US" sz="5400" b="1" dirty="0" smtClean="0">
                        <a:solidFill>
                          <a:srgbClr val="FF0000"/>
                        </a:solidFill>
                      </a:rPr>
                      <a:t>  </a:t>
                    </a:r>
                    <a:r>
                      <a:rPr lang="bn-IN" sz="3600" b="1" dirty="0" smtClean="0">
                        <a:solidFill>
                          <a:schemeClr val="bg2"/>
                        </a:solidFill>
                      </a:rPr>
                      <a:t>পর্যবেক্ষণ নেই </a:t>
                    </a:r>
                    <a:endParaRPr lang="en-US" sz="3600" b="1" dirty="0">
                      <a:solidFill>
                        <a:schemeClr val="bg2"/>
                      </a:solidFill>
                    </a:endParaRPr>
                  </a:p>
                </p:txBody>
              </p:sp>
              <p:sp>
                <p:nvSpPr>
                  <p:cNvPr id="33" name="TextBox 32"/>
                  <p:cNvSpPr txBox="1"/>
                  <p:nvPr/>
                </p:nvSpPr>
                <p:spPr>
                  <a:xfrm>
                    <a:off x="3124200" y="3765048"/>
                    <a:ext cx="3334579" cy="778972"/>
                  </a:xfrm>
                  <a:prstGeom prst="rect">
                    <a:avLst/>
                  </a:prstGeom>
                  <a:noFill/>
                </p:spPr>
                <p:txBody>
                  <a:bodyPr wrap="square" rtlCol="0">
                    <a:spAutoFit/>
                  </a:bodyPr>
                  <a:lstStyle/>
                  <a:p>
                    <a:endParaRPr lang="en-US" sz="4000" b="1" dirty="0">
                      <a:solidFill>
                        <a:schemeClr val="bg1"/>
                      </a:solidFill>
                    </a:endParaRPr>
                  </a:p>
                </p:txBody>
              </p:sp>
            </p:grpSp>
          </p:grpSp>
          <p:sp>
            <p:nvSpPr>
              <p:cNvPr id="39" name="Rectangle 38"/>
              <p:cNvSpPr/>
              <p:nvPr/>
            </p:nvSpPr>
            <p:spPr>
              <a:xfrm>
                <a:off x="2590800" y="3886200"/>
                <a:ext cx="4572000" cy="2585323"/>
              </a:xfrm>
              <a:prstGeom prst="rect">
                <a:avLst/>
              </a:prstGeom>
            </p:spPr>
            <p:txBody>
              <a:bodyPr>
                <a:spAutoFit/>
              </a:bodyPr>
              <a:lstStyle/>
              <a:p>
                <a:pPr marL="342900" indent="-342900">
                  <a:buFont typeface="Wingdings" pitchFamily="2" charset="2"/>
                  <a:buChar char="q"/>
                </a:pPr>
                <a:r>
                  <a:rPr lang="bn-IN" b="1" dirty="0" smtClean="0">
                    <a:solidFill>
                      <a:schemeClr val="bg2">
                        <a:lumMod val="10000"/>
                      </a:schemeClr>
                    </a:solidFill>
                  </a:rPr>
                  <a:t>সঠিক রক্ষণাবেক্ষণের অভাব। </a:t>
                </a:r>
                <a:endParaRPr lang="en-US" b="1" dirty="0" smtClean="0">
                  <a:solidFill>
                    <a:schemeClr val="bg2">
                      <a:lumMod val="10000"/>
                    </a:schemeClr>
                  </a:solidFill>
                </a:endParaRPr>
              </a:p>
              <a:p>
                <a:pPr marL="342900" indent="-342900">
                  <a:buFont typeface="Wingdings" pitchFamily="2" charset="2"/>
                  <a:buChar char="q"/>
                </a:pPr>
                <a:endParaRPr lang="bn-IN" b="1" dirty="0" smtClean="0">
                  <a:solidFill>
                    <a:schemeClr val="bg2">
                      <a:lumMod val="10000"/>
                    </a:schemeClr>
                  </a:solidFill>
                </a:endParaRPr>
              </a:p>
              <a:p>
                <a:pPr>
                  <a:buFont typeface="Wingdings" pitchFamily="2" charset="2"/>
                  <a:buChar char="q"/>
                </a:pPr>
                <a:r>
                  <a:rPr lang="en-US" b="1" dirty="0" smtClean="0">
                    <a:solidFill>
                      <a:schemeClr val="bg2">
                        <a:lumMod val="10000"/>
                      </a:schemeClr>
                    </a:solidFill>
                  </a:rPr>
                  <a:t> </a:t>
                </a:r>
                <a:r>
                  <a:rPr lang="bn-IN" b="1" dirty="0" smtClean="0">
                    <a:solidFill>
                      <a:schemeClr val="bg2">
                        <a:lumMod val="10000"/>
                      </a:schemeClr>
                    </a:solidFill>
                  </a:rPr>
                  <a:t>আওতাভুক্ত পরিবারের বাইরেও অনেকে সেবা পেয়ে যাচ্ছে</a:t>
                </a:r>
                <a:endParaRPr lang="en-US" b="1" dirty="0" smtClean="0">
                  <a:solidFill>
                    <a:schemeClr val="bg2">
                      <a:lumMod val="10000"/>
                    </a:schemeClr>
                  </a:solidFill>
                </a:endParaRPr>
              </a:p>
              <a:p>
                <a:pPr>
                  <a:buFont typeface="Wingdings" pitchFamily="2" charset="2"/>
                  <a:buChar char="q"/>
                </a:pPr>
                <a:endParaRPr lang="bn-IN" b="1" dirty="0" smtClean="0">
                  <a:solidFill>
                    <a:schemeClr val="bg2">
                      <a:lumMod val="10000"/>
                    </a:schemeClr>
                  </a:solidFill>
                </a:endParaRPr>
              </a:p>
              <a:p>
                <a:pPr>
                  <a:buFont typeface="Wingdings" pitchFamily="2" charset="2"/>
                  <a:buChar char="q"/>
                </a:pPr>
                <a:r>
                  <a:rPr lang="bn-IN" b="1" dirty="0" smtClean="0">
                    <a:solidFill>
                      <a:schemeClr val="bg2">
                        <a:lumMod val="10000"/>
                      </a:schemeClr>
                    </a:solidFill>
                  </a:rPr>
                  <a:t>এক পরিবার দিনে একাধিকবার কার্ড ব্যবহার করে সুবিধা ভোগ করছে </a:t>
                </a:r>
                <a:endParaRPr lang="en-US" b="1" dirty="0" smtClean="0">
                  <a:solidFill>
                    <a:schemeClr val="bg2">
                      <a:lumMod val="10000"/>
                    </a:schemeClr>
                  </a:solidFill>
                </a:endParaRPr>
              </a:p>
              <a:p>
                <a:pPr>
                  <a:buFont typeface="Wingdings" pitchFamily="2" charset="2"/>
                  <a:buChar char="q"/>
                </a:pPr>
                <a:endParaRPr lang="bn-IN" b="1" dirty="0" smtClean="0">
                  <a:solidFill>
                    <a:schemeClr val="bg2">
                      <a:lumMod val="10000"/>
                    </a:schemeClr>
                  </a:solidFill>
                </a:endParaRPr>
              </a:p>
              <a:p>
                <a:pPr>
                  <a:buFont typeface="Wingdings" pitchFamily="2" charset="2"/>
                  <a:buChar char="q"/>
                </a:pPr>
                <a:r>
                  <a:rPr lang="bn-IN" b="1" dirty="0" smtClean="0">
                    <a:solidFill>
                      <a:schemeClr val="bg2">
                        <a:lumMod val="10000"/>
                      </a:schemeClr>
                    </a:solidFill>
                  </a:rPr>
                  <a:t>রেশন চুরি </a:t>
                </a:r>
              </a:p>
            </p:txBody>
          </p:sp>
        </p:grpSp>
        <p:sp>
          <p:nvSpPr>
            <p:cNvPr id="35" name="Multiply 34"/>
            <p:cNvSpPr/>
            <p:nvPr/>
          </p:nvSpPr>
          <p:spPr>
            <a:xfrm>
              <a:off x="3276600" y="609600"/>
              <a:ext cx="1828800" cy="1371600"/>
            </a:xfrm>
            <a:prstGeom prst="mathMultiply">
              <a:avLst>
                <a:gd name="adj1" fmla="val 948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grpSp>
        <p:nvGrpSpPr>
          <p:cNvPr id="43" name="Group 42"/>
          <p:cNvGrpSpPr/>
          <p:nvPr/>
        </p:nvGrpSpPr>
        <p:grpSpPr>
          <a:xfrm>
            <a:off x="-6324600" y="0"/>
            <a:ext cx="8458200" cy="6858000"/>
            <a:chOff x="685800" y="0"/>
            <a:chExt cx="8458200" cy="6858000"/>
          </a:xfrm>
        </p:grpSpPr>
        <p:grpSp>
          <p:nvGrpSpPr>
            <p:cNvPr id="55" name="Group 54"/>
            <p:cNvGrpSpPr/>
            <p:nvPr/>
          </p:nvGrpSpPr>
          <p:grpSpPr>
            <a:xfrm>
              <a:off x="685800" y="0"/>
              <a:ext cx="8458200" cy="6858000"/>
              <a:chOff x="-609600" y="0"/>
              <a:chExt cx="8458200" cy="6858000"/>
            </a:xfrm>
          </p:grpSpPr>
          <p:grpSp>
            <p:nvGrpSpPr>
              <p:cNvPr id="29" name="Group 28"/>
              <p:cNvGrpSpPr/>
              <p:nvPr/>
            </p:nvGrpSpPr>
            <p:grpSpPr>
              <a:xfrm>
                <a:off x="-609600" y="0"/>
                <a:ext cx="8458200" cy="6858000"/>
                <a:chOff x="-914400" y="0"/>
                <a:chExt cx="8458200" cy="6858000"/>
              </a:xfrm>
              <a:effectLst>
                <a:outerShdw blurRad="254000" dist="88900" algn="l" rotWithShape="0">
                  <a:prstClr val="black">
                    <a:alpha val="51000"/>
                  </a:prstClr>
                </a:outerShdw>
              </a:effectLst>
            </p:grpSpPr>
            <p:sp>
              <p:nvSpPr>
                <p:cNvPr id="15" name="Rectangle 14"/>
                <p:cNvSpPr/>
                <p:nvPr/>
              </p:nvSpPr>
              <p:spPr>
                <a:xfrm>
                  <a:off x="-914400" y="0"/>
                  <a:ext cx="7848600"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6781800" y="2438400"/>
                  <a:ext cx="762000" cy="914400"/>
                  <a:chOff x="7696200" y="2971800"/>
                  <a:chExt cx="762000" cy="914400"/>
                </a:xfrm>
                <a:solidFill>
                  <a:schemeClr val="accent6">
                    <a:lumMod val="40000"/>
                    <a:lumOff val="60000"/>
                  </a:schemeClr>
                </a:solidFill>
              </p:grpSpPr>
              <p:sp>
                <p:nvSpPr>
                  <p:cNvPr id="17" name="Rounded Rectangle 16"/>
                  <p:cNvSpPr/>
                  <p:nvPr/>
                </p:nvSpPr>
                <p:spPr>
                  <a:xfrm rot="5400000">
                    <a:off x="7620000" y="3048000"/>
                    <a:ext cx="914400" cy="762000"/>
                  </a:xfrm>
                  <a:prstGeom prst="roundRect">
                    <a:avLst>
                      <a:gd name="adj" fmla="val 222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848600" y="3048000"/>
                    <a:ext cx="457200" cy="830997"/>
                  </a:xfrm>
                  <a:prstGeom prst="rect">
                    <a:avLst/>
                  </a:prstGeom>
                  <a:grpFill/>
                </p:spPr>
                <p:txBody>
                  <a:bodyPr wrap="square" rtlCol="0">
                    <a:spAutoFit/>
                  </a:bodyPr>
                  <a:lstStyle/>
                  <a:p>
                    <a:pPr algn="ctr"/>
                    <a:r>
                      <a:rPr lang="en-US" sz="4800" b="1" dirty="0">
                        <a:solidFill>
                          <a:schemeClr val="accent3">
                            <a:lumMod val="60000"/>
                            <a:lumOff val="40000"/>
                          </a:schemeClr>
                        </a:solidFill>
                        <a:latin typeface="MV Boli" pitchFamily="2" charset="0"/>
                        <a:cs typeface="MV Boli" pitchFamily="2" charset="0"/>
                      </a:rPr>
                      <a:t>B</a:t>
                    </a:r>
                  </a:p>
                </p:txBody>
              </p:sp>
            </p:grpSp>
          </p:grpSp>
          <p:pic>
            <p:nvPicPr>
              <p:cNvPr id="53" name="Picture 52" descr="calculating.jpg"/>
              <p:cNvPicPr>
                <a:picLocks noChangeAspect="1"/>
              </p:cNvPicPr>
              <p:nvPr/>
            </p:nvPicPr>
            <p:blipFill>
              <a:blip r:embed="rId3" cstate="print"/>
              <a:stretch>
                <a:fillRect/>
              </a:stretch>
            </p:blipFill>
            <p:spPr>
              <a:xfrm>
                <a:off x="990600" y="228600"/>
                <a:ext cx="5334000" cy="3124200"/>
              </a:xfrm>
              <a:prstGeom prst="rect">
                <a:avLst/>
              </a:prstGeom>
            </p:spPr>
          </p:pic>
          <p:sp>
            <p:nvSpPr>
              <p:cNvPr id="54" name="Rectangle 53"/>
              <p:cNvSpPr/>
              <p:nvPr/>
            </p:nvSpPr>
            <p:spPr>
              <a:xfrm>
                <a:off x="1752600" y="4495800"/>
                <a:ext cx="4572000" cy="1323439"/>
              </a:xfrm>
              <a:prstGeom prst="rect">
                <a:avLst/>
              </a:prstGeom>
            </p:spPr>
            <p:txBody>
              <a:bodyPr>
                <a:spAutoFit/>
              </a:bodyPr>
              <a:lstStyle/>
              <a:p>
                <a:pPr>
                  <a:buFont typeface="Wingdings" pitchFamily="2" charset="2"/>
                  <a:buChar char="q"/>
                </a:pPr>
                <a:r>
                  <a:rPr lang="en-US" sz="2000" b="1" dirty="0" smtClean="0"/>
                  <a:t>  </a:t>
                </a:r>
                <a:r>
                  <a:rPr lang="bn-IN" sz="2000" b="1" dirty="0" smtClean="0"/>
                  <a:t>উর্ধবতন কর্মকর্তাদের পক্ষে নিয়মিত এবং গুরুত্ব সহকারে</a:t>
                </a:r>
                <a:r>
                  <a:rPr lang="en-US" sz="2000" b="1" dirty="0" smtClean="0"/>
                  <a:t> </a:t>
                </a:r>
                <a:r>
                  <a:rPr lang="bn-IN" sz="2000" b="1" dirty="0" smtClean="0"/>
                  <a:t>রেশন বন্টন, মজুদ এবং ভোক্তার সংখ্যার হিসাবপত্র যাচাই করা সম্ভব হয় না।</a:t>
                </a:r>
              </a:p>
            </p:txBody>
          </p:sp>
        </p:grpSp>
        <p:sp>
          <p:nvSpPr>
            <p:cNvPr id="42" name="Rectangle 41"/>
            <p:cNvSpPr/>
            <p:nvPr/>
          </p:nvSpPr>
          <p:spPr>
            <a:xfrm>
              <a:off x="2590800" y="3276600"/>
              <a:ext cx="4902304" cy="584775"/>
            </a:xfrm>
            <a:prstGeom prst="rect">
              <a:avLst/>
            </a:prstGeom>
          </p:spPr>
          <p:txBody>
            <a:bodyPr wrap="none">
              <a:spAutoFit/>
            </a:bodyPr>
            <a:lstStyle/>
            <a:p>
              <a:r>
                <a:rPr lang="bn-IN" sz="3200" b="1" dirty="0" smtClean="0">
                  <a:solidFill>
                    <a:srgbClr val="002060"/>
                  </a:solidFill>
                </a:rPr>
                <a:t>হিসাব নিরীক্ষণে অসুবিধা</a:t>
              </a:r>
              <a:endParaRPr lang="en-US" sz="3200" b="1" dirty="0">
                <a:solidFill>
                  <a:srgbClr val="002060"/>
                </a:solidFill>
              </a:endParaRPr>
            </a:p>
          </p:txBody>
        </p:sp>
      </p:grpSp>
      <p:grpSp>
        <p:nvGrpSpPr>
          <p:cNvPr id="45" name="Group 44"/>
          <p:cNvGrpSpPr/>
          <p:nvPr/>
        </p:nvGrpSpPr>
        <p:grpSpPr>
          <a:xfrm>
            <a:off x="-7010400" y="0"/>
            <a:ext cx="8458200" cy="6858000"/>
            <a:chOff x="-685800" y="0"/>
            <a:chExt cx="8458200" cy="6858000"/>
          </a:xfrm>
        </p:grpSpPr>
        <p:grpSp>
          <p:nvGrpSpPr>
            <p:cNvPr id="58" name="Group 57"/>
            <p:cNvGrpSpPr/>
            <p:nvPr/>
          </p:nvGrpSpPr>
          <p:grpSpPr>
            <a:xfrm>
              <a:off x="-685800" y="0"/>
              <a:ext cx="8458200" cy="6858000"/>
              <a:chOff x="-1447800" y="0"/>
              <a:chExt cx="8458200" cy="6858000"/>
            </a:xfrm>
          </p:grpSpPr>
          <p:grpSp>
            <p:nvGrpSpPr>
              <p:cNvPr id="28" name="Group 27"/>
              <p:cNvGrpSpPr/>
              <p:nvPr/>
            </p:nvGrpSpPr>
            <p:grpSpPr>
              <a:xfrm>
                <a:off x="-1447800" y="0"/>
                <a:ext cx="8458200" cy="6858000"/>
                <a:chOff x="-1828800" y="0"/>
                <a:chExt cx="8458200" cy="6858000"/>
              </a:xfrm>
              <a:solidFill>
                <a:schemeClr val="accent6">
                  <a:lumMod val="75000"/>
                </a:schemeClr>
              </a:solidFill>
              <a:effectLst>
                <a:outerShdw blurRad="254000" dist="88900" algn="l" rotWithShape="0">
                  <a:prstClr val="black">
                    <a:alpha val="51000"/>
                  </a:prstClr>
                </a:outerShdw>
              </a:effectLst>
            </p:grpSpPr>
            <p:sp>
              <p:nvSpPr>
                <p:cNvPr id="19" name="Rectangle 18"/>
                <p:cNvSpPr/>
                <p:nvPr/>
              </p:nvSpPr>
              <p:spPr>
                <a:xfrm>
                  <a:off x="-1828800" y="0"/>
                  <a:ext cx="78486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p:nvGrpSpPr>
              <p:grpSpPr>
                <a:xfrm>
                  <a:off x="5867400" y="1981200"/>
                  <a:ext cx="762000" cy="914400"/>
                  <a:chOff x="7696200" y="2971800"/>
                  <a:chExt cx="762000" cy="914400"/>
                </a:xfrm>
                <a:grpFill/>
              </p:grpSpPr>
              <p:sp>
                <p:nvSpPr>
                  <p:cNvPr id="21" name="Rounded Rectangle 20"/>
                  <p:cNvSpPr/>
                  <p:nvPr/>
                </p:nvSpPr>
                <p:spPr>
                  <a:xfrm rot="5400000">
                    <a:off x="7620000" y="3048000"/>
                    <a:ext cx="914400" cy="762000"/>
                  </a:xfrm>
                  <a:prstGeom prst="roundRect">
                    <a:avLst>
                      <a:gd name="adj" fmla="val 222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8600" y="3048000"/>
                    <a:ext cx="457200" cy="830997"/>
                  </a:xfrm>
                  <a:prstGeom prst="rect">
                    <a:avLst/>
                  </a:prstGeom>
                  <a:grpFill/>
                </p:spPr>
                <p:txBody>
                  <a:bodyPr wrap="square" rtlCol="0">
                    <a:spAutoFit/>
                  </a:bodyPr>
                  <a:lstStyle/>
                  <a:p>
                    <a:pPr algn="ctr"/>
                    <a:r>
                      <a:rPr lang="en-US" sz="4800" b="1" dirty="0">
                        <a:solidFill>
                          <a:schemeClr val="accent6">
                            <a:lumMod val="40000"/>
                            <a:lumOff val="60000"/>
                          </a:schemeClr>
                        </a:solidFill>
                        <a:latin typeface="MV Boli" pitchFamily="2" charset="0"/>
                        <a:cs typeface="MV Boli" pitchFamily="2" charset="0"/>
                      </a:rPr>
                      <a:t>C</a:t>
                    </a:r>
                  </a:p>
                </p:txBody>
              </p:sp>
            </p:grpSp>
          </p:grpSp>
          <p:pic>
            <p:nvPicPr>
              <p:cNvPr id="56" name="Picture 55" descr="saving-time.jpg"/>
              <p:cNvPicPr>
                <a:picLocks noChangeAspect="1"/>
              </p:cNvPicPr>
              <p:nvPr/>
            </p:nvPicPr>
            <p:blipFill>
              <a:blip r:embed="rId4" cstate="print"/>
              <a:stretch>
                <a:fillRect/>
              </a:stretch>
            </p:blipFill>
            <p:spPr>
              <a:xfrm>
                <a:off x="457200" y="228600"/>
                <a:ext cx="4800600" cy="3124200"/>
              </a:xfrm>
              <a:prstGeom prst="roundRect">
                <a:avLst>
                  <a:gd name="adj" fmla="val 8246"/>
                </a:avLst>
              </a:prstGeom>
              <a:ln>
                <a:noFill/>
              </a:ln>
              <a:effectLst>
                <a:outerShdw blurRad="50800" dist="38100" algn="l" rotWithShape="0">
                  <a:prstClr val="black">
                    <a:alpha val="40000"/>
                  </a:prstClr>
                </a:outerShdw>
              </a:effectLst>
              <a:scene3d>
                <a:camera prst="perspectiveAbove"/>
                <a:lightRig rig="threePt" dir="t"/>
              </a:scene3d>
            </p:spPr>
          </p:pic>
          <p:sp>
            <p:nvSpPr>
              <p:cNvPr id="57" name="Rectangle 56"/>
              <p:cNvSpPr/>
              <p:nvPr/>
            </p:nvSpPr>
            <p:spPr>
              <a:xfrm>
                <a:off x="914400" y="4343400"/>
                <a:ext cx="4572000" cy="1200329"/>
              </a:xfrm>
              <a:prstGeom prst="rect">
                <a:avLst/>
              </a:prstGeom>
            </p:spPr>
            <p:txBody>
              <a:bodyPr>
                <a:spAutoFit/>
              </a:bodyPr>
              <a:lstStyle/>
              <a:p>
                <a:pPr>
                  <a:buFont typeface="Wingdings" pitchFamily="2" charset="2"/>
                  <a:buChar char="q"/>
                </a:pPr>
                <a:r>
                  <a:rPr lang="en-US" b="1" dirty="0" smtClean="0">
                    <a:solidFill>
                      <a:srgbClr val="002060"/>
                    </a:solidFill>
                  </a:rPr>
                  <a:t> </a:t>
                </a:r>
                <a:r>
                  <a:rPr lang="bn-IN" b="1" dirty="0" smtClean="0">
                    <a:solidFill>
                      <a:srgbClr val="002060"/>
                    </a:solidFill>
                  </a:rPr>
                  <a:t>সঠিক উপায়ে রেশন দিতে যেয়ে প্রচুর সময় ক্ষেপণ হ</a:t>
                </a:r>
                <a:r>
                  <a:rPr lang="bn-IN" b="1" dirty="0">
                    <a:solidFill>
                      <a:srgbClr val="002060"/>
                    </a:solidFill>
                  </a:rPr>
                  <a:t>য়</a:t>
                </a:r>
                <a:r>
                  <a:rPr lang="bn-IN" b="1" dirty="0" smtClean="0">
                    <a:solidFill>
                      <a:srgbClr val="002060"/>
                    </a:solidFill>
                  </a:rPr>
                  <a:t> ফলে অনেক পরিবার নির্ধারিত দিনে লাইনে দাঁড়িয়ে থেকেও রেশন পায় না।</a:t>
                </a:r>
              </a:p>
            </p:txBody>
          </p:sp>
        </p:grpSp>
        <p:sp>
          <p:nvSpPr>
            <p:cNvPr id="44" name="TextBox 43"/>
            <p:cNvSpPr txBox="1"/>
            <p:nvPr/>
          </p:nvSpPr>
          <p:spPr>
            <a:xfrm>
              <a:off x="1981200" y="3429000"/>
              <a:ext cx="3048000" cy="646331"/>
            </a:xfrm>
            <a:prstGeom prst="rect">
              <a:avLst/>
            </a:prstGeom>
            <a:noFill/>
          </p:spPr>
          <p:txBody>
            <a:bodyPr wrap="square" rtlCol="0">
              <a:spAutoFit/>
            </a:bodyPr>
            <a:lstStyle/>
            <a:p>
              <a:pPr algn="ctr"/>
              <a:r>
                <a:rPr lang="bn-IN" sz="3600" dirty="0" smtClean="0">
                  <a:solidFill>
                    <a:schemeClr val="tx2">
                      <a:lumMod val="50000"/>
                    </a:schemeClr>
                  </a:solidFill>
                </a:rPr>
                <a:t>সময় সাপেক্ষ</a:t>
              </a:r>
              <a:endParaRPr lang="en-US" sz="3600" dirty="0">
                <a:solidFill>
                  <a:schemeClr val="tx2">
                    <a:lumMod val="50000"/>
                  </a:schemeClr>
                </a:solidFill>
              </a:endParaRPr>
            </a:p>
          </p:txBody>
        </p:sp>
      </p:grpSp>
      <p:grpSp>
        <p:nvGrpSpPr>
          <p:cNvPr id="62" name="Group 61"/>
          <p:cNvGrpSpPr/>
          <p:nvPr/>
        </p:nvGrpSpPr>
        <p:grpSpPr>
          <a:xfrm>
            <a:off x="-7696200" y="0"/>
            <a:ext cx="8458200" cy="6858000"/>
            <a:chOff x="-8229600" y="0"/>
            <a:chExt cx="8458200" cy="6858000"/>
          </a:xfrm>
        </p:grpSpPr>
        <p:grpSp>
          <p:nvGrpSpPr>
            <p:cNvPr id="27" name="Group 26"/>
            <p:cNvGrpSpPr/>
            <p:nvPr/>
          </p:nvGrpSpPr>
          <p:grpSpPr>
            <a:xfrm>
              <a:off x="-8229600" y="0"/>
              <a:ext cx="8458200" cy="6858000"/>
              <a:chOff x="-2743200" y="0"/>
              <a:chExt cx="8458200" cy="6858000"/>
            </a:xfrm>
            <a:solidFill>
              <a:schemeClr val="accent6">
                <a:lumMod val="50000"/>
              </a:schemeClr>
            </a:solidFill>
            <a:effectLst>
              <a:outerShdw blurRad="254000" dist="88900" algn="l" rotWithShape="0">
                <a:prstClr val="black">
                  <a:alpha val="51000"/>
                </a:prstClr>
              </a:outerShdw>
            </a:effectLst>
          </p:grpSpPr>
          <p:sp>
            <p:nvSpPr>
              <p:cNvPr id="23" name="Rectangle 22"/>
              <p:cNvSpPr/>
              <p:nvPr/>
            </p:nvSpPr>
            <p:spPr>
              <a:xfrm>
                <a:off x="-2743200" y="0"/>
                <a:ext cx="78486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4953000" y="1524000"/>
                <a:ext cx="762000" cy="914400"/>
                <a:chOff x="7696200" y="2971800"/>
                <a:chExt cx="762000" cy="914400"/>
              </a:xfrm>
              <a:grpFill/>
            </p:grpSpPr>
            <p:sp>
              <p:nvSpPr>
                <p:cNvPr id="25" name="Rounded Rectangle 24"/>
                <p:cNvSpPr/>
                <p:nvPr/>
              </p:nvSpPr>
              <p:spPr>
                <a:xfrm rot="5400000">
                  <a:off x="7620000" y="3048000"/>
                  <a:ext cx="914400" cy="762000"/>
                </a:xfrm>
                <a:prstGeom prst="roundRect">
                  <a:avLst>
                    <a:gd name="adj" fmla="val 222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848600" y="3048000"/>
                  <a:ext cx="457200" cy="830997"/>
                </a:xfrm>
                <a:prstGeom prst="rect">
                  <a:avLst/>
                </a:prstGeom>
                <a:grpFill/>
              </p:spPr>
              <p:txBody>
                <a:bodyPr wrap="square" rtlCol="0">
                  <a:spAutoFit/>
                </a:bodyPr>
                <a:lstStyle/>
                <a:p>
                  <a:pPr algn="ctr"/>
                  <a:r>
                    <a:rPr lang="en-US" sz="4800" b="1" dirty="0">
                      <a:solidFill>
                        <a:schemeClr val="accent6">
                          <a:lumMod val="60000"/>
                          <a:lumOff val="40000"/>
                        </a:schemeClr>
                      </a:solidFill>
                      <a:latin typeface="MV Boli" pitchFamily="2" charset="0"/>
                      <a:cs typeface="MV Boli" pitchFamily="2" charset="0"/>
                    </a:rPr>
                    <a:t>D</a:t>
                  </a:r>
                </a:p>
              </p:txBody>
            </p:sp>
          </p:grpSp>
        </p:grpSp>
        <p:pic>
          <p:nvPicPr>
            <p:cNvPr id="59" name="Picture 58" descr="economic progress.jpg"/>
            <p:cNvPicPr>
              <a:picLocks noChangeAspect="1"/>
            </p:cNvPicPr>
            <p:nvPr/>
          </p:nvPicPr>
          <p:blipFill>
            <a:blip r:embed="rId5" cstate="print"/>
            <a:stretch>
              <a:fillRect/>
            </a:stretch>
          </p:blipFill>
          <p:spPr>
            <a:xfrm>
              <a:off x="-6324600" y="304800"/>
              <a:ext cx="5410200" cy="3429000"/>
            </a:xfrm>
            <a:prstGeom prst="rect">
              <a:avLst/>
            </a:prstGeom>
          </p:spPr>
        </p:pic>
        <p:sp>
          <p:nvSpPr>
            <p:cNvPr id="60" name="Rectangle 59"/>
            <p:cNvSpPr/>
            <p:nvPr/>
          </p:nvSpPr>
          <p:spPr>
            <a:xfrm>
              <a:off x="-5562600" y="4876800"/>
              <a:ext cx="4114800" cy="1200329"/>
            </a:xfrm>
            <a:prstGeom prst="rect">
              <a:avLst/>
            </a:prstGeom>
          </p:spPr>
          <p:txBody>
            <a:bodyPr wrap="square">
              <a:spAutoFit/>
            </a:bodyPr>
            <a:lstStyle/>
            <a:p>
              <a:pPr>
                <a:buFont typeface="Wingdings" pitchFamily="2" charset="2"/>
                <a:buChar char="q"/>
              </a:pPr>
              <a:r>
                <a:rPr lang="en-US" b="1" dirty="0" smtClean="0">
                  <a:solidFill>
                    <a:schemeClr val="bg1"/>
                  </a:solidFill>
                </a:rPr>
                <a:t> </a:t>
              </a:r>
              <a:r>
                <a:rPr lang="bn-IN" b="1" dirty="0" smtClean="0">
                  <a:solidFill>
                    <a:schemeClr val="bg1"/>
                  </a:solidFill>
                </a:rPr>
                <a:t>কোন ধরণের পরিসংখ্যান  না থাকার ফলে রাষ্ট্র  তার ক্ষুধার্ত নাগরিকদের গ্রাফ সম্পর্কে অজ্ঞাত থাকছে । </a:t>
              </a:r>
              <a:endParaRPr lang="en-US" b="1" dirty="0">
                <a:solidFill>
                  <a:schemeClr val="bg1"/>
                </a:solidFill>
              </a:endParaRPr>
            </a:p>
          </p:txBody>
        </p:sp>
        <p:sp>
          <p:nvSpPr>
            <p:cNvPr id="61" name="TextBox 60"/>
            <p:cNvSpPr txBox="1"/>
            <p:nvPr/>
          </p:nvSpPr>
          <p:spPr>
            <a:xfrm>
              <a:off x="-5410200" y="3733800"/>
              <a:ext cx="3581400" cy="584775"/>
            </a:xfrm>
            <a:prstGeom prst="rect">
              <a:avLst/>
            </a:prstGeom>
            <a:noFill/>
          </p:spPr>
          <p:txBody>
            <a:bodyPr wrap="square" rtlCol="0">
              <a:spAutoFit/>
            </a:bodyPr>
            <a:lstStyle/>
            <a:p>
              <a:pPr algn="ctr"/>
              <a:r>
                <a:rPr lang="bn-IN" sz="3200" b="1" dirty="0" smtClean="0">
                  <a:solidFill>
                    <a:schemeClr val="bg1"/>
                  </a:solidFill>
                </a:rPr>
                <a:t>পরিসংখ্যান নেই</a:t>
              </a:r>
              <a:endParaRPr lang="en-US" sz="3200"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77556E-17 -1.96532E-6 L 0.65 -1.96532E-6 " pathEditMode="relative" rAng="0" ptsTypes="AA">
                                      <p:cBhvr>
                                        <p:cTn id="6" dur="2000" fill="hold"/>
                                        <p:tgtEl>
                                          <p:spTgt spid="52"/>
                                        </p:tgtEl>
                                        <p:attrNameLst>
                                          <p:attrName>ppt_x</p:attrName>
                                          <p:attrName>ppt_y</p:attrName>
                                        </p:attrNameLst>
                                      </p:cBhvr>
                                      <p:rCtr x="325"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96532E-6 L 0.64583 -1.96532E-6 " pathEditMode="relative" rAng="0" ptsTypes="AA">
                                      <p:cBhvr>
                                        <p:cTn id="10" dur="2000" fill="hold"/>
                                        <p:tgtEl>
                                          <p:spTgt spid="43"/>
                                        </p:tgtEl>
                                        <p:attrNameLst>
                                          <p:attrName>ppt_x</p:attrName>
                                          <p:attrName>ppt_y</p:attrName>
                                        </p:attrNameLst>
                                      </p:cBhvr>
                                      <p:rCtr x="323"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3.33333E-6 -1.96532E-6 L 0.6375 -1.96532E-6 " pathEditMode="relative" rAng="0" ptsTypes="AA">
                                      <p:cBhvr>
                                        <p:cTn id="14" dur="2000" fill="hold"/>
                                        <p:tgtEl>
                                          <p:spTgt spid="45"/>
                                        </p:tgtEl>
                                        <p:attrNameLst>
                                          <p:attrName>ppt_x</p:attrName>
                                          <p:attrName>ppt_y</p:attrName>
                                        </p:attrNameLst>
                                      </p:cBhvr>
                                      <p:rCtr x="319"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3.33333E-6 -1.96532E-6 L 0.62083 -1.96532E-6 " pathEditMode="relative" rAng="0" ptsTypes="AA">
                                      <p:cBhvr>
                                        <p:cTn id="18" dur="2000" fill="hold"/>
                                        <p:tgtEl>
                                          <p:spTgt spid="62"/>
                                        </p:tgtEl>
                                        <p:attrNameLst>
                                          <p:attrName>ppt_x</p:attrName>
                                          <p:attrName>ppt_y</p:attrName>
                                        </p:attrNameLst>
                                      </p:cBhvr>
                                      <p:rCtr x="31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3" name="Rectangle 62"/>
          <p:cNvSpPr/>
          <p:nvPr/>
        </p:nvSpPr>
        <p:spPr>
          <a:xfrm>
            <a:off x="3810000" y="2438400"/>
            <a:ext cx="4166934" cy="1569660"/>
          </a:xfrm>
          <a:prstGeom prst="rect">
            <a:avLst/>
          </a:prstGeom>
        </p:spPr>
        <p:txBody>
          <a:bodyPr wrap="square">
            <a:spAutoFit/>
          </a:bodyPr>
          <a:lstStyle/>
          <a:p>
            <a:r>
              <a:rPr lang="bn-IN" sz="4800" b="1" dirty="0" smtClean="0">
                <a:solidFill>
                  <a:schemeClr val="accent6">
                    <a:lumMod val="40000"/>
                    <a:lumOff val="60000"/>
                  </a:schemeClr>
                </a:solidFill>
                <a:latin typeface="Kozuka Mincho Pro B" pitchFamily="18" charset="-128"/>
                <a:ea typeface="Kozuka Mincho Pro B" pitchFamily="18" charset="-128"/>
              </a:rPr>
              <a:t>এপস দিয়ে  সমাধান</a:t>
            </a:r>
            <a:endParaRPr lang="en-US" sz="4800" b="1" dirty="0">
              <a:solidFill>
                <a:schemeClr val="accent6">
                  <a:lumMod val="40000"/>
                  <a:lumOff val="60000"/>
                </a:schemeClr>
              </a:solidFill>
              <a:latin typeface="Kozuka Mincho Pro B" pitchFamily="18" charset="-128"/>
              <a:ea typeface="Kozuka Mincho Pro B" pitchFamily="18" charset="-128"/>
            </a:endParaRPr>
          </a:p>
        </p:txBody>
      </p:sp>
      <p:grpSp>
        <p:nvGrpSpPr>
          <p:cNvPr id="90" name="Group 89"/>
          <p:cNvGrpSpPr/>
          <p:nvPr/>
        </p:nvGrpSpPr>
        <p:grpSpPr>
          <a:xfrm>
            <a:off x="-5638800" y="0"/>
            <a:ext cx="8382000" cy="6858000"/>
            <a:chOff x="457200" y="0"/>
            <a:chExt cx="8382000" cy="6858000"/>
          </a:xfrm>
        </p:grpSpPr>
        <p:grpSp>
          <p:nvGrpSpPr>
            <p:cNvPr id="87" name="Group 86"/>
            <p:cNvGrpSpPr/>
            <p:nvPr/>
          </p:nvGrpSpPr>
          <p:grpSpPr>
            <a:xfrm>
              <a:off x="457200" y="0"/>
              <a:ext cx="8382000" cy="6858000"/>
              <a:chOff x="1371600" y="0"/>
              <a:chExt cx="8382000" cy="6858000"/>
            </a:xfrm>
          </p:grpSpPr>
          <p:grpSp>
            <p:nvGrpSpPr>
              <p:cNvPr id="7" name="Group 29"/>
              <p:cNvGrpSpPr/>
              <p:nvPr/>
            </p:nvGrpSpPr>
            <p:grpSpPr>
              <a:xfrm>
                <a:off x="1371600" y="0"/>
                <a:ext cx="8382000" cy="6858000"/>
                <a:chOff x="-457200" y="0"/>
                <a:chExt cx="8382000" cy="6858000"/>
              </a:xfrm>
              <a:solidFill>
                <a:schemeClr val="accent1">
                  <a:lumMod val="60000"/>
                  <a:lumOff val="40000"/>
                </a:schemeClr>
              </a:solidFill>
              <a:effectLst>
                <a:outerShdw blurRad="254000" dist="88900" algn="l" rotWithShape="0">
                  <a:prstClr val="black">
                    <a:alpha val="51000"/>
                  </a:prstClr>
                </a:outerShdw>
              </a:effectLst>
            </p:grpSpPr>
            <p:sp>
              <p:nvSpPr>
                <p:cNvPr id="4" name="Rectangle 3"/>
                <p:cNvSpPr/>
                <p:nvPr/>
              </p:nvSpPr>
              <p:spPr>
                <a:xfrm>
                  <a:off x="-457200" y="0"/>
                  <a:ext cx="78486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9"/>
                <p:cNvGrpSpPr/>
                <p:nvPr/>
              </p:nvGrpSpPr>
              <p:grpSpPr>
                <a:xfrm>
                  <a:off x="7162800" y="2971800"/>
                  <a:ext cx="762000" cy="914400"/>
                  <a:chOff x="7162800" y="2971800"/>
                  <a:chExt cx="762000" cy="914400"/>
                </a:xfrm>
                <a:grpFill/>
              </p:grpSpPr>
              <p:sp>
                <p:nvSpPr>
                  <p:cNvPr id="5" name="Rounded Rectangle 4"/>
                  <p:cNvSpPr/>
                  <p:nvPr/>
                </p:nvSpPr>
                <p:spPr>
                  <a:xfrm rot="5400000">
                    <a:off x="7086600" y="3048000"/>
                    <a:ext cx="914400" cy="762000"/>
                  </a:xfrm>
                  <a:prstGeom prst="roundRect">
                    <a:avLst>
                      <a:gd name="adj" fmla="val 222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391400" y="3048000"/>
                    <a:ext cx="457200" cy="830997"/>
                  </a:xfrm>
                  <a:prstGeom prst="rect">
                    <a:avLst/>
                  </a:prstGeom>
                  <a:grpFill/>
                </p:spPr>
                <p:txBody>
                  <a:bodyPr wrap="square" rtlCol="0">
                    <a:spAutoFit/>
                  </a:bodyPr>
                  <a:lstStyle/>
                  <a:p>
                    <a:pPr algn="ctr"/>
                    <a:r>
                      <a:rPr lang="en-US" sz="4800" b="1" dirty="0" smtClean="0">
                        <a:solidFill>
                          <a:schemeClr val="accent1">
                            <a:lumMod val="50000"/>
                          </a:schemeClr>
                        </a:solidFill>
                        <a:latin typeface="MV Boli" pitchFamily="2" charset="0"/>
                        <a:cs typeface="MV Boli" pitchFamily="2" charset="0"/>
                      </a:rPr>
                      <a:t>A</a:t>
                    </a:r>
                    <a:endParaRPr lang="en-US" sz="4800" b="1" dirty="0">
                      <a:solidFill>
                        <a:schemeClr val="accent1">
                          <a:lumMod val="50000"/>
                        </a:schemeClr>
                      </a:solidFill>
                      <a:latin typeface="MV Boli" pitchFamily="2" charset="0"/>
                      <a:cs typeface="MV Boli" pitchFamily="2" charset="0"/>
                    </a:endParaRPr>
                  </a:p>
                </p:txBody>
              </p:sp>
            </p:grpSp>
          </p:grpSp>
          <p:pic>
            <p:nvPicPr>
              <p:cNvPr id="44" name="Picture 43" descr="databse storing.jpg"/>
              <p:cNvPicPr>
                <a:picLocks noChangeAspect="1"/>
              </p:cNvPicPr>
              <p:nvPr/>
            </p:nvPicPr>
            <p:blipFill>
              <a:blip r:embed="rId2" cstate="print"/>
              <a:stretch>
                <a:fillRect/>
              </a:stretch>
            </p:blipFill>
            <p:spPr>
              <a:xfrm>
                <a:off x="2362201" y="381001"/>
                <a:ext cx="2667000" cy="1753666"/>
              </a:xfrm>
              <a:prstGeom prst="rect">
                <a:avLst/>
              </a:prstGeom>
            </p:spPr>
          </p:pic>
          <p:pic>
            <p:nvPicPr>
              <p:cNvPr id="45" name="Picture 44" descr="database checking.jpg"/>
              <p:cNvPicPr>
                <a:picLocks noChangeAspect="1"/>
              </p:cNvPicPr>
              <p:nvPr/>
            </p:nvPicPr>
            <p:blipFill>
              <a:blip r:embed="rId3" cstate="print"/>
              <a:stretch>
                <a:fillRect/>
              </a:stretch>
            </p:blipFill>
            <p:spPr>
              <a:xfrm>
                <a:off x="5715000" y="381000"/>
                <a:ext cx="2479193" cy="1752599"/>
              </a:xfrm>
              <a:prstGeom prst="rect">
                <a:avLst/>
              </a:prstGeom>
            </p:spPr>
          </p:pic>
          <p:pic>
            <p:nvPicPr>
              <p:cNvPr id="46" name="Picture 45" descr="person.png"/>
              <p:cNvPicPr>
                <a:picLocks noChangeAspect="1"/>
              </p:cNvPicPr>
              <p:nvPr/>
            </p:nvPicPr>
            <p:blipFill>
              <a:blip r:embed="rId4" cstate="print"/>
              <a:stretch>
                <a:fillRect/>
              </a:stretch>
            </p:blipFill>
            <p:spPr>
              <a:xfrm>
                <a:off x="7010400" y="3429000"/>
                <a:ext cx="1295571" cy="1295571"/>
              </a:xfrm>
              <a:prstGeom prst="rect">
                <a:avLst/>
              </a:prstGeom>
            </p:spPr>
          </p:pic>
          <p:pic>
            <p:nvPicPr>
              <p:cNvPr id="47" name="Picture 46" descr="person.png"/>
              <p:cNvPicPr>
                <a:picLocks noChangeAspect="1"/>
              </p:cNvPicPr>
              <p:nvPr/>
            </p:nvPicPr>
            <p:blipFill>
              <a:blip r:embed="rId4" cstate="print"/>
              <a:stretch>
                <a:fillRect/>
              </a:stretch>
            </p:blipFill>
            <p:spPr>
              <a:xfrm>
                <a:off x="4876800" y="3429000"/>
                <a:ext cx="1295571" cy="1295571"/>
              </a:xfrm>
              <a:prstGeom prst="rect">
                <a:avLst/>
              </a:prstGeom>
            </p:spPr>
          </p:pic>
          <p:cxnSp>
            <p:nvCxnSpPr>
              <p:cNvPr id="58" name="Straight Arrow Connector 57"/>
              <p:cNvCxnSpPr>
                <a:stCxn id="45" idx="2"/>
              </p:cNvCxnSpPr>
              <p:nvPr/>
            </p:nvCxnSpPr>
            <p:spPr>
              <a:xfrm flipH="1">
                <a:off x="5410200" y="2133599"/>
                <a:ext cx="1544397" cy="1219201"/>
              </a:xfrm>
              <a:prstGeom prst="straightConnector1">
                <a:avLst/>
              </a:prstGeom>
              <a:ln w="47625" cmpd="sng">
                <a:solidFill>
                  <a:srgbClr val="FF0000"/>
                </a:solidFill>
                <a:tailEnd type="stealth" w="lg" len="lg"/>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2"/>
              </p:cNvCxnSpPr>
              <p:nvPr/>
            </p:nvCxnSpPr>
            <p:spPr>
              <a:xfrm>
                <a:off x="6954597" y="2133599"/>
                <a:ext cx="360603" cy="1219201"/>
              </a:xfrm>
              <a:prstGeom prst="straightConnector1">
                <a:avLst/>
              </a:prstGeom>
              <a:ln w="47625" cmpd="sng">
                <a:solidFill>
                  <a:srgbClr val="00B050"/>
                </a:solidFill>
                <a:tailEnd type="stealth" w="lg" len="lg"/>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8" name="Multiply 67"/>
              <p:cNvSpPr/>
              <p:nvPr/>
            </p:nvSpPr>
            <p:spPr>
              <a:xfrm>
                <a:off x="5562600" y="2286000"/>
                <a:ext cx="533400" cy="609600"/>
              </a:xfrm>
              <a:prstGeom prst="mathMultiply">
                <a:avLst>
                  <a:gd name="adj1" fmla="val 998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8" name="Picture 77" descr="817721_check_512x512.png"/>
              <p:cNvPicPr>
                <a:picLocks noChangeAspect="1"/>
              </p:cNvPicPr>
              <p:nvPr/>
            </p:nvPicPr>
            <p:blipFill>
              <a:blip r:embed="rId5" cstate="print"/>
              <a:stretch>
                <a:fillRect/>
              </a:stretch>
            </p:blipFill>
            <p:spPr>
              <a:xfrm>
                <a:off x="7315200" y="2362200"/>
                <a:ext cx="533400" cy="533400"/>
              </a:xfrm>
              <a:prstGeom prst="rect">
                <a:avLst/>
              </a:prstGeom>
            </p:spPr>
          </p:pic>
          <p:sp>
            <p:nvSpPr>
              <p:cNvPr id="85" name="TextBox 84"/>
              <p:cNvSpPr txBox="1"/>
              <p:nvPr/>
            </p:nvSpPr>
            <p:spPr>
              <a:xfrm>
                <a:off x="3352800" y="5029200"/>
                <a:ext cx="4648200" cy="646331"/>
              </a:xfrm>
              <a:prstGeom prst="rect">
                <a:avLst/>
              </a:prstGeom>
              <a:noFill/>
            </p:spPr>
            <p:txBody>
              <a:bodyPr wrap="square" rtlCol="0">
                <a:spAutoFit/>
              </a:bodyPr>
              <a:lstStyle/>
              <a:p>
                <a:r>
                  <a:rPr lang="bn-IN" sz="3600" b="1" dirty="0" smtClean="0">
                    <a:solidFill>
                      <a:srgbClr val="002060"/>
                    </a:solidFill>
                  </a:rPr>
                  <a:t>ভোক্তা নিশ্চিতকরণ</a:t>
                </a:r>
                <a:endParaRPr lang="en-US" sz="3600" b="1" dirty="0">
                  <a:solidFill>
                    <a:srgbClr val="002060"/>
                  </a:solidFill>
                </a:endParaRPr>
              </a:p>
            </p:txBody>
          </p:sp>
        </p:grpSp>
        <p:cxnSp>
          <p:nvCxnSpPr>
            <p:cNvPr id="81" name="Straight Arrow Connector 80"/>
            <p:cNvCxnSpPr>
              <a:stCxn id="44" idx="3"/>
              <a:endCxn id="45" idx="1"/>
            </p:cNvCxnSpPr>
            <p:nvPr/>
          </p:nvCxnSpPr>
          <p:spPr>
            <a:xfrm flipV="1">
              <a:off x="4114801" y="1257300"/>
              <a:ext cx="685799" cy="534"/>
            </a:xfrm>
            <a:prstGeom prst="straightConnector1">
              <a:avLst/>
            </a:prstGeom>
            <a:ln w="47625" cmpd="sng">
              <a:solidFill>
                <a:schemeClr val="tx1"/>
              </a:solidFill>
              <a:tailEnd type="stealth" w="lg" len="lg"/>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6400800" y="0"/>
            <a:ext cx="8458200" cy="6858000"/>
            <a:chOff x="-228600" y="0"/>
            <a:chExt cx="8458200" cy="6858000"/>
          </a:xfrm>
        </p:grpSpPr>
        <p:grpSp>
          <p:nvGrpSpPr>
            <p:cNvPr id="11" name="Group 42"/>
            <p:cNvGrpSpPr/>
            <p:nvPr/>
          </p:nvGrpSpPr>
          <p:grpSpPr>
            <a:xfrm>
              <a:off x="-228600" y="0"/>
              <a:ext cx="8458200" cy="6858000"/>
              <a:chOff x="685800" y="0"/>
              <a:chExt cx="8458200" cy="6858000"/>
            </a:xfrm>
            <a:solidFill>
              <a:schemeClr val="accent1">
                <a:lumMod val="20000"/>
                <a:lumOff val="80000"/>
              </a:schemeClr>
            </a:solidFill>
          </p:grpSpPr>
          <p:grpSp>
            <p:nvGrpSpPr>
              <p:cNvPr id="12" name="Group 54"/>
              <p:cNvGrpSpPr/>
              <p:nvPr/>
            </p:nvGrpSpPr>
            <p:grpSpPr>
              <a:xfrm>
                <a:off x="685800" y="0"/>
                <a:ext cx="8458200" cy="6858000"/>
                <a:chOff x="-609600" y="0"/>
                <a:chExt cx="8458200" cy="6858000"/>
              </a:xfrm>
              <a:grpFill/>
            </p:grpSpPr>
            <p:grpSp>
              <p:nvGrpSpPr>
                <p:cNvPr id="13" name="Group 28"/>
                <p:cNvGrpSpPr/>
                <p:nvPr/>
              </p:nvGrpSpPr>
              <p:grpSpPr>
                <a:xfrm>
                  <a:off x="-609600" y="0"/>
                  <a:ext cx="8458200" cy="6858000"/>
                  <a:chOff x="-914400" y="0"/>
                  <a:chExt cx="8458200" cy="6858000"/>
                </a:xfrm>
                <a:grpFill/>
                <a:effectLst>
                  <a:outerShdw blurRad="254000" dist="88900" algn="l" rotWithShape="0">
                    <a:prstClr val="black">
                      <a:alpha val="51000"/>
                    </a:prstClr>
                  </a:outerShdw>
                </a:effectLst>
              </p:grpSpPr>
              <p:sp>
                <p:nvSpPr>
                  <p:cNvPr id="15" name="Rectangle 14"/>
                  <p:cNvSpPr/>
                  <p:nvPr/>
                </p:nvSpPr>
                <p:spPr>
                  <a:xfrm>
                    <a:off x="-914400" y="0"/>
                    <a:ext cx="78486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5"/>
                  <p:cNvGrpSpPr/>
                  <p:nvPr/>
                </p:nvGrpSpPr>
                <p:grpSpPr>
                  <a:xfrm>
                    <a:off x="6781800" y="2438400"/>
                    <a:ext cx="762000" cy="914400"/>
                    <a:chOff x="7696200" y="2971800"/>
                    <a:chExt cx="762000" cy="914400"/>
                  </a:xfrm>
                  <a:grpFill/>
                </p:grpSpPr>
                <p:sp>
                  <p:nvSpPr>
                    <p:cNvPr id="17" name="Rounded Rectangle 16"/>
                    <p:cNvSpPr/>
                    <p:nvPr/>
                  </p:nvSpPr>
                  <p:spPr>
                    <a:xfrm rot="5400000">
                      <a:off x="7620000" y="3048000"/>
                      <a:ext cx="914400" cy="762000"/>
                    </a:xfrm>
                    <a:prstGeom prst="roundRect">
                      <a:avLst>
                        <a:gd name="adj" fmla="val 222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848600" y="3048000"/>
                      <a:ext cx="457200" cy="830997"/>
                    </a:xfrm>
                    <a:prstGeom prst="rect">
                      <a:avLst/>
                    </a:prstGeom>
                    <a:grpFill/>
                  </p:spPr>
                  <p:txBody>
                    <a:bodyPr wrap="square" rtlCol="0">
                      <a:spAutoFit/>
                    </a:bodyPr>
                    <a:lstStyle/>
                    <a:p>
                      <a:pPr algn="ctr"/>
                      <a:r>
                        <a:rPr lang="en-US" sz="4800" b="1" dirty="0">
                          <a:solidFill>
                            <a:schemeClr val="accent1">
                              <a:lumMod val="75000"/>
                            </a:schemeClr>
                          </a:solidFill>
                          <a:latin typeface="MV Boli" pitchFamily="2" charset="0"/>
                          <a:cs typeface="MV Boli" pitchFamily="2" charset="0"/>
                        </a:rPr>
                        <a:t>B</a:t>
                      </a:r>
                    </a:p>
                  </p:txBody>
                </p:sp>
              </p:grpSp>
            </p:grpSp>
            <p:sp>
              <p:nvSpPr>
                <p:cNvPr id="54" name="Rectangle 53"/>
                <p:cNvSpPr/>
                <p:nvPr/>
              </p:nvSpPr>
              <p:spPr>
                <a:xfrm>
                  <a:off x="1752600" y="4495800"/>
                  <a:ext cx="4572000" cy="400110"/>
                </a:xfrm>
                <a:prstGeom prst="rect">
                  <a:avLst/>
                </a:prstGeom>
                <a:grpFill/>
              </p:spPr>
              <p:txBody>
                <a:bodyPr>
                  <a:spAutoFit/>
                </a:bodyPr>
                <a:lstStyle/>
                <a:p>
                  <a:pPr>
                    <a:buFont typeface="Wingdings" pitchFamily="2" charset="2"/>
                    <a:buChar char="q"/>
                  </a:pPr>
                  <a:r>
                    <a:rPr lang="en-US" sz="2000" b="1" dirty="0" smtClean="0"/>
                    <a:t>  </a:t>
                  </a:r>
                  <a:r>
                    <a:rPr lang="bn-IN" sz="2000" b="1" dirty="0" smtClean="0"/>
                    <a:t>স্মার্ট কার্ডের বাস্তবমুখী ব্যবহার। </a:t>
                  </a:r>
                  <a:endParaRPr lang="bn-IN" sz="2000" b="1" dirty="0" smtClean="0"/>
                </a:p>
              </p:txBody>
            </p:sp>
          </p:grpSp>
          <p:sp>
            <p:nvSpPr>
              <p:cNvPr id="42" name="Rectangle 41"/>
              <p:cNvSpPr/>
              <p:nvPr/>
            </p:nvSpPr>
            <p:spPr>
              <a:xfrm>
                <a:off x="2590800" y="3276600"/>
                <a:ext cx="5208477" cy="584775"/>
              </a:xfrm>
              <a:prstGeom prst="rect">
                <a:avLst/>
              </a:prstGeom>
              <a:grpFill/>
            </p:spPr>
            <p:txBody>
              <a:bodyPr wrap="none">
                <a:spAutoFit/>
              </a:bodyPr>
              <a:lstStyle/>
              <a:p>
                <a:r>
                  <a:rPr lang="bn-IN" sz="3200" b="1" dirty="0" smtClean="0">
                    <a:solidFill>
                      <a:srgbClr val="002060"/>
                    </a:solidFill>
                  </a:rPr>
                  <a:t>ন্যাশনাল স্মার্ট আইডি কার্ড</a:t>
                </a:r>
                <a:endParaRPr lang="en-US" sz="3200" b="1" dirty="0">
                  <a:solidFill>
                    <a:srgbClr val="002060"/>
                  </a:solidFill>
                </a:endParaRPr>
              </a:p>
            </p:txBody>
          </p:sp>
        </p:grpSp>
        <p:pic>
          <p:nvPicPr>
            <p:cNvPr id="91" name="Picture 90" descr="NID_card.jpg"/>
            <p:cNvPicPr>
              <a:picLocks noChangeAspect="1"/>
            </p:cNvPicPr>
            <p:nvPr/>
          </p:nvPicPr>
          <p:blipFill>
            <a:blip r:embed="rId6" cstate="print"/>
            <a:stretch>
              <a:fillRect/>
            </a:stretch>
          </p:blipFill>
          <p:spPr>
            <a:xfrm>
              <a:off x="1981200" y="228600"/>
              <a:ext cx="4511040" cy="2819400"/>
            </a:xfrm>
            <a:prstGeom prst="rect">
              <a:avLst/>
            </a:prstGeom>
          </p:spPr>
        </p:pic>
      </p:grpSp>
      <p:grpSp>
        <p:nvGrpSpPr>
          <p:cNvPr id="97" name="Group 96"/>
          <p:cNvGrpSpPr/>
          <p:nvPr/>
        </p:nvGrpSpPr>
        <p:grpSpPr>
          <a:xfrm>
            <a:off x="-7086600" y="0"/>
            <a:ext cx="8458200" cy="6858000"/>
            <a:chOff x="-914400" y="0"/>
            <a:chExt cx="8458200" cy="6858000"/>
          </a:xfrm>
        </p:grpSpPr>
        <p:grpSp>
          <p:nvGrpSpPr>
            <p:cNvPr id="16" name="Group 57"/>
            <p:cNvGrpSpPr/>
            <p:nvPr/>
          </p:nvGrpSpPr>
          <p:grpSpPr>
            <a:xfrm>
              <a:off x="-914400" y="0"/>
              <a:ext cx="8458200" cy="6858000"/>
              <a:chOff x="-1447800" y="0"/>
              <a:chExt cx="8458200" cy="6858000"/>
            </a:xfrm>
            <a:solidFill>
              <a:schemeClr val="accent2">
                <a:lumMod val="50000"/>
              </a:schemeClr>
            </a:solidFill>
          </p:grpSpPr>
          <p:grpSp>
            <p:nvGrpSpPr>
              <p:cNvPr id="20" name="Group 27"/>
              <p:cNvGrpSpPr/>
              <p:nvPr/>
            </p:nvGrpSpPr>
            <p:grpSpPr>
              <a:xfrm>
                <a:off x="-1447800" y="0"/>
                <a:ext cx="8458200" cy="6858000"/>
                <a:chOff x="-1828800" y="0"/>
                <a:chExt cx="8458200" cy="6858000"/>
              </a:xfrm>
              <a:grpFill/>
              <a:effectLst>
                <a:outerShdw blurRad="254000" dist="88900" algn="l" rotWithShape="0">
                  <a:prstClr val="black">
                    <a:alpha val="51000"/>
                  </a:prstClr>
                </a:outerShdw>
              </a:effectLst>
            </p:grpSpPr>
            <p:sp>
              <p:nvSpPr>
                <p:cNvPr id="19" name="Rectangle 18"/>
                <p:cNvSpPr/>
                <p:nvPr/>
              </p:nvSpPr>
              <p:spPr>
                <a:xfrm>
                  <a:off x="-1828800" y="0"/>
                  <a:ext cx="78486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9"/>
                <p:cNvGrpSpPr/>
                <p:nvPr/>
              </p:nvGrpSpPr>
              <p:grpSpPr>
                <a:xfrm>
                  <a:off x="5867400" y="1981200"/>
                  <a:ext cx="762000" cy="914400"/>
                  <a:chOff x="7696200" y="2971800"/>
                  <a:chExt cx="762000" cy="914400"/>
                </a:xfrm>
                <a:grpFill/>
              </p:grpSpPr>
              <p:sp>
                <p:nvSpPr>
                  <p:cNvPr id="21" name="Rounded Rectangle 20"/>
                  <p:cNvSpPr/>
                  <p:nvPr/>
                </p:nvSpPr>
                <p:spPr>
                  <a:xfrm rot="5400000">
                    <a:off x="7620000" y="3048000"/>
                    <a:ext cx="914400" cy="762000"/>
                  </a:xfrm>
                  <a:prstGeom prst="roundRect">
                    <a:avLst>
                      <a:gd name="adj" fmla="val 222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48600" y="3048000"/>
                    <a:ext cx="457200" cy="830997"/>
                  </a:xfrm>
                  <a:prstGeom prst="rect">
                    <a:avLst/>
                  </a:prstGeom>
                  <a:grpFill/>
                </p:spPr>
                <p:txBody>
                  <a:bodyPr wrap="square" rtlCol="0">
                    <a:spAutoFit/>
                  </a:bodyPr>
                  <a:lstStyle/>
                  <a:p>
                    <a:pPr algn="ctr"/>
                    <a:r>
                      <a:rPr lang="en-US" sz="4800" b="1" dirty="0">
                        <a:solidFill>
                          <a:schemeClr val="accent1">
                            <a:lumMod val="60000"/>
                            <a:lumOff val="40000"/>
                          </a:schemeClr>
                        </a:solidFill>
                        <a:latin typeface="MV Boli" pitchFamily="2" charset="0"/>
                        <a:cs typeface="MV Boli" pitchFamily="2" charset="0"/>
                      </a:rPr>
                      <a:t>C</a:t>
                    </a:r>
                  </a:p>
                </p:txBody>
              </p:sp>
            </p:grpSp>
          </p:grpSp>
          <p:sp>
            <p:nvSpPr>
              <p:cNvPr id="57" name="Rectangle 56"/>
              <p:cNvSpPr/>
              <p:nvPr/>
            </p:nvSpPr>
            <p:spPr>
              <a:xfrm>
                <a:off x="914400" y="4876800"/>
                <a:ext cx="4572000" cy="369332"/>
              </a:xfrm>
              <a:prstGeom prst="rect">
                <a:avLst/>
              </a:prstGeom>
              <a:grpFill/>
            </p:spPr>
            <p:txBody>
              <a:bodyPr>
                <a:spAutoFit/>
              </a:bodyPr>
              <a:lstStyle/>
              <a:p>
                <a:endParaRPr lang="bn-IN" b="1" dirty="0" smtClean="0">
                  <a:solidFill>
                    <a:srgbClr val="002060"/>
                  </a:solidFill>
                </a:endParaRPr>
              </a:p>
            </p:txBody>
          </p:sp>
        </p:grpSp>
        <p:pic>
          <p:nvPicPr>
            <p:cNvPr id="94" name="Picture 93" descr="save-time.jpg"/>
            <p:cNvPicPr>
              <a:picLocks noChangeAspect="1"/>
            </p:cNvPicPr>
            <p:nvPr/>
          </p:nvPicPr>
          <p:blipFill>
            <a:blip r:embed="rId7" cstate="print"/>
            <a:stretch>
              <a:fillRect/>
            </a:stretch>
          </p:blipFill>
          <p:spPr>
            <a:xfrm>
              <a:off x="1066800" y="304800"/>
              <a:ext cx="4800600" cy="3191978"/>
            </a:xfrm>
            <a:prstGeom prst="rect">
              <a:avLst/>
            </a:prstGeom>
          </p:spPr>
        </p:pic>
        <p:sp>
          <p:nvSpPr>
            <p:cNvPr id="95" name="TextBox 94"/>
            <p:cNvSpPr txBox="1"/>
            <p:nvPr/>
          </p:nvSpPr>
          <p:spPr>
            <a:xfrm>
              <a:off x="1371600" y="3810000"/>
              <a:ext cx="4191000" cy="646331"/>
            </a:xfrm>
            <a:prstGeom prst="rect">
              <a:avLst/>
            </a:prstGeom>
            <a:noFill/>
          </p:spPr>
          <p:txBody>
            <a:bodyPr wrap="square" rtlCol="0">
              <a:spAutoFit/>
            </a:bodyPr>
            <a:lstStyle/>
            <a:p>
              <a:pPr algn="ctr"/>
              <a:r>
                <a:rPr lang="bn-IN" sz="3600" dirty="0" smtClean="0">
                  <a:solidFill>
                    <a:schemeClr val="bg1"/>
                  </a:solidFill>
                </a:rPr>
                <a:t>সময় সাশ্রয়ী</a:t>
              </a:r>
              <a:endParaRPr lang="en-US" sz="3600" dirty="0">
                <a:solidFill>
                  <a:schemeClr val="bg1"/>
                </a:solidFill>
              </a:endParaRPr>
            </a:p>
          </p:txBody>
        </p:sp>
        <p:sp>
          <p:nvSpPr>
            <p:cNvPr id="96" name="TextBox 95"/>
            <p:cNvSpPr txBox="1"/>
            <p:nvPr/>
          </p:nvSpPr>
          <p:spPr>
            <a:xfrm>
              <a:off x="1676400" y="5181600"/>
              <a:ext cx="4350871" cy="707886"/>
            </a:xfrm>
            <a:prstGeom prst="rect">
              <a:avLst/>
            </a:prstGeom>
            <a:noFill/>
          </p:spPr>
          <p:txBody>
            <a:bodyPr wrap="none" rtlCol="0">
              <a:spAutoFit/>
            </a:bodyPr>
            <a:lstStyle/>
            <a:p>
              <a:pPr>
                <a:buFont typeface="Wingdings" pitchFamily="2" charset="2"/>
                <a:buChar char="q"/>
              </a:pPr>
              <a:r>
                <a:rPr lang="bn-IN" dirty="0" smtClean="0">
                  <a:solidFill>
                    <a:schemeClr val="bg1"/>
                  </a:solidFill>
                </a:rPr>
                <a:t> </a:t>
              </a:r>
              <a:r>
                <a:rPr lang="bn-IN" sz="2000" dirty="0" smtClean="0">
                  <a:solidFill>
                    <a:schemeClr val="bg1"/>
                  </a:solidFill>
                </a:rPr>
                <a:t>খুবই সহজ প্রসেসিং। খুব অল্প সময়ে </a:t>
              </a:r>
            </a:p>
            <a:p>
              <a:r>
                <a:rPr lang="bn-IN" sz="2000" dirty="0" smtClean="0">
                  <a:solidFill>
                    <a:schemeClr val="bg1"/>
                  </a:solidFill>
                </a:rPr>
                <a:t>কার্যক্রম শেষ করা যাবে</a:t>
              </a:r>
              <a:endParaRPr lang="en-US" sz="2000" dirty="0">
                <a:solidFill>
                  <a:schemeClr val="bg1"/>
                </a:solidFill>
              </a:endParaRPr>
            </a:p>
          </p:txBody>
        </p:sp>
      </p:grpSp>
      <p:grpSp>
        <p:nvGrpSpPr>
          <p:cNvPr id="107" name="Group 106"/>
          <p:cNvGrpSpPr/>
          <p:nvPr/>
        </p:nvGrpSpPr>
        <p:grpSpPr>
          <a:xfrm>
            <a:off x="-7924800" y="0"/>
            <a:ext cx="8382000" cy="6858000"/>
            <a:chOff x="-1524000" y="0"/>
            <a:chExt cx="8382000" cy="6858000"/>
          </a:xfrm>
        </p:grpSpPr>
        <p:grpSp>
          <p:nvGrpSpPr>
            <p:cNvPr id="27" name="Group 61"/>
            <p:cNvGrpSpPr/>
            <p:nvPr/>
          </p:nvGrpSpPr>
          <p:grpSpPr>
            <a:xfrm>
              <a:off x="-1524000" y="0"/>
              <a:ext cx="8382000" cy="6858000"/>
              <a:chOff x="-8153400" y="0"/>
              <a:chExt cx="8382000" cy="6858000"/>
            </a:xfrm>
            <a:solidFill>
              <a:schemeClr val="accent2">
                <a:lumMod val="60000"/>
                <a:lumOff val="40000"/>
              </a:schemeClr>
            </a:solidFill>
          </p:grpSpPr>
          <p:grpSp>
            <p:nvGrpSpPr>
              <p:cNvPr id="28" name="Group 26"/>
              <p:cNvGrpSpPr/>
              <p:nvPr/>
            </p:nvGrpSpPr>
            <p:grpSpPr>
              <a:xfrm>
                <a:off x="-8153400" y="0"/>
                <a:ext cx="8382000" cy="6858000"/>
                <a:chOff x="-2667000" y="0"/>
                <a:chExt cx="8382000" cy="6858000"/>
              </a:xfrm>
              <a:grpFill/>
              <a:effectLst>
                <a:outerShdw blurRad="254000" dist="88900" algn="l" rotWithShape="0">
                  <a:prstClr val="black">
                    <a:alpha val="51000"/>
                  </a:prstClr>
                </a:outerShdw>
              </a:effectLst>
            </p:grpSpPr>
            <p:sp>
              <p:nvSpPr>
                <p:cNvPr id="23" name="Rectangle 22"/>
                <p:cNvSpPr/>
                <p:nvPr/>
              </p:nvSpPr>
              <p:spPr>
                <a:xfrm>
                  <a:off x="-2667000" y="0"/>
                  <a:ext cx="78486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3"/>
                <p:cNvGrpSpPr/>
                <p:nvPr/>
              </p:nvGrpSpPr>
              <p:grpSpPr>
                <a:xfrm>
                  <a:off x="4953000" y="1524000"/>
                  <a:ext cx="762000" cy="914400"/>
                  <a:chOff x="7696200" y="2971800"/>
                  <a:chExt cx="762000" cy="914400"/>
                </a:xfrm>
                <a:grpFill/>
              </p:grpSpPr>
              <p:sp>
                <p:nvSpPr>
                  <p:cNvPr id="25" name="Rounded Rectangle 24"/>
                  <p:cNvSpPr/>
                  <p:nvPr/>
                </p:nvSpPr>
                <p:spPr>
                  <a:xfrm rot="5400000">
                    <a:off x="7620000" y="3048000"/>
                    <a:ext cx="914400" cy="762000"/>
                  </a:xfrm>
                  <a:prstGeom prst="roundRect">
                    <a:avLst>
                      <a:gd name="adj" fmla="val 222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848600" y="3048000"/>
                    <a:ext cx="457200" cy="830997"/>
                  </a:xfrm>
                  <a:prstGeom prst="rect">
                    <a:avLst/>
                  </a:prstGeom>
                  <a:grpFill/>
                </p:spPr>
                <p:txBody>
                  <a:bodyPr wrap="square" rtlCol="0">
                    <a:spAutoFit/>
                  </a:bodyPr>
                  <a:lstStyle/>
                  <a:p>
                    <a:pPr algn="ctr"/>
                    <a:r>
                      <a:rPr lang="en-US" sz="4800" b="1" dirty="0">
                        <a:solidFill>
                          <a:schemeClr val="accent2">
                            <a:lumMod val="50000"/>
                          </a:schemeClr>
                        </a:solidFill>
                        <a:latin typeface="MV Boli" pitchFamily="2" charset="0"/>
                        <a:cs typeface="MV Boli" pitchFamily="2" charset="0"/>
                      </a:rPr>
                      <a:t>D</a:t>
                    </a:r>
                  </a:p>
                </p:txBody>
              </p:sp>
            </p:grpSp>
          </p:grpSp>
          <p:sp>
            <p:nvSpPr>
              <p:cNvPr id="60" name="Rectangle 59"/>
              <p:cNvSpPr/>
              <p:nvPr/>
            </p:nvSpPr>
            <p:spPr>
              <a:xfrm>
                <a:off x="-6172200" y="4191000"/>
                <a:ext cx="4114800" cy="2308324"/>
              </a:xfrm>
              <a:prstGeom prst="rect">
                <a:avLst/>
              </a:prstGeom>
              <a:grpFill/>
            </p:spPr>
            <p:txBody>
              <a:bodyPr wrap="square">
                <a:spAutoFit/>
              </a:bodyPr>
              <a:lstStyle/>
              <a:p>
                <a:pPr>
                  <a:buFont typeface="Wingdings" pitchFamily="2" charset="2"/>
                  <a:buChar char="q"/>
                </a:pPr>
                <a:r>
                  <a:rPr lang="bn-IN" b="1" dirty="0" smtClean="0"/>
                  <a:t> দৈনিক, সাপ্তাহিক ও মাসিক ডেটাবেজ সার্ভার আপডেটেড থাকবে। ফলে তদসংশ্লিষ্ট উর্ধবতন কর্মকর্তারা যে কোন স্থান থেকে চোখ বুলিয়ে নিতে পারবে। আর এই প্রক্রিয়া পুরোটাই সয়ংক্রিয় হওয়ায় রেশন চুরি করে ভুল তথ্য দেয়ার কোন সুযোগ নেই। </a:t>
                </a:r>
                <a:endParaRPr lang="en-US" b="1" dirty="0"/>
              </a:p>
            </p:txBody>
          </p:sp>
        </p:grpSp>
        <p:pic>
          <p:nvPicPr>
            <p:cNvPr id="105" name="Picture 104" descr="weekly-updates.jpg"/>
            <p:cNvPicPr>
              <a:picLocks noChangeAspect="1"/>
            </p:cNvPicPr>
            <p:nvPr/>
          </p:nvPicPr>
          <p:blipFill>
            <a:blip r:embed="rId8" cstate="print">
              <a:lum bright="9000" contrast="1000"/>
            </a:blip>
            <a:stretch>
              <a:fillRect/>
            </a:stretch>
          </p:blipFill>
          <p:spPr>
            <a:xfrm>
              <a:off x="-304800" y="228600"/>
              <a:ext cx="5562600" cy="2610620"/>
            </a:xfrm>
            <a:prstGeom prst="rect">
              <a:avLst/>
            </a:prstGeom>
            <a:noFill/>
            <a:effectLst>
              <a:outerShdw blurRad="50800" dist="38100" dir="8100000" algn="tr" rotWithShape="0">
                <a:prstClr val="black">
                  <a:alpha val="40000"/>
                </a:prstClr>
              </a:outerShdw>
            </a:effectLst>
          </p:spPr>
        </p:pic>
        <p:sp>
          <p:nvSpPr>
            <p:cNvPr id="106" name="TextBox 105"/>
            <p:cNvSpPr txBox="1"/>
            <p:nvPr/>
          </p:nvSpPr>
          <p:spPr>
            <a:xfrm>
              <a:off x="-457200" y="2895600"/>
              <a:ext cx="5638800" cy="1200329"/>
            </a:xfrm>
            <a:prstGeom prst="rect">
              <a:avLst/>
            </a:prstGeom>
            <a:noFill/>
          </p:spPr>
          <p:txBody>
            <a:bodyPr wrap="square" rtlCol="0">
              <a:spAutoFit/>
            </a:bodyPr>
            <a:lstStyle/>
            <a:p>
              <a:pPr algn="ctr"/>
              <a:r>
                <a:rPr lang="bn-IN" sz="3600" dirty="0" smtClean="0">
                  <a:solidFill>
                    <a:schemeClr val="tx1">
                      <a:lumMod val="95000"/>
                      <a:lumOff val="5000"/>
                    </a:schemeClr>
                  </a:solidFill>
                </a:rPr>
                <a:t>ডেটাবেজ সংরক্ষণ ও হালনাগাদ</a:t>
              </a:r>
              <a:endParaRPr lang="en-US" sz="3600" dirty="0">
                <a:solidFill>
                  <a:schemeClr val="tx1">
                    <a:lumMod val="95000"/>
                    <a:lumOff val="5000"/>
                  </a:schemeClr>
                </a:solidFill>
              </a:endParaRPr>
            </a:p>
          </p:txBody>
        </p:sp>
      </p:grpSp>
      <p:grpSp>
        <p:nvGrpSpPr>
          <p:cNvPr id="111" name="Group 110"/>
          <p:cNvGrpSpPr/>
          <p:nvPr/>
        </p:nvGrpSpPr>
        <p:grpSpPr>
          <a:xfrm>
            <a:off x="-8915400" y="0"/>
            <a:ext cx="8382000" cy="6858000"/>
            <a:chOff x="-2133600" y="0"/>
            <a:chExt cx="8382000" cy="6858000"/>
          </a:xfrm>
        </p:grpSpPr>
        <p:grpSp>
          <p:nvGrpSpPr>
            <p:cNvPr id="98" name="Group 61"/>
            <p:cNvGrpSpPr/>
            <p:nvPr/>
          </p:nvGrpSpPr>
          <p:grpSpPr>
            <a:xfrm>
              <a:off x="-2133600" y="0"/>
              <a:ext cx="8382000" cy="6858000"/>
              <a:chOff x="-8153400" y="0"/>
              <a:chExt cx="8382000" cy="6858000"/>
            </a:xfrm>
            <a:solidFill>
              <a:schemeClr val="accent6">
                <a:lumMod val="40000"/>
                <a:lumOff val="60000"/>
              </a:schemeClr>
            </a:solidFill>
          </p:grpSpPr>
          <p:grpSp>
            <p:nvGrpSpPr>
              <p:cNvPr id="99" name="Group 26"/>
              <p:cNvGrpSpPr/>
              <p:nvPr/>
            </p:nvGrpSpPr>
            <p:grpSpPr>
              <a:xfrm>
                <a:off x="-8153400" y="0"/>
                <a:ext cx="8382000" cy="6858000"/>
                <a:chOff x="-2667000" y="0"/>
                <a:chExt cx="8382000" cy="6858000"/>
              </a:xfrm>
              <a:grpFill/>
              <a:effectLst>
                <a:outerShdw blurRad="254000" dist="88900" algn="l" rotWithShape="0">
                  <a:prstClr val="black">
                    <a:alpha val="51000"/>
                  </a:prstClr>
                </a:outerShdw>
              </a:effectLst>
            </p:grpSpPr>
            <p:sp>
              <p:nvSpPr>
                <p:cNvPr id="101" name="Rectangle 100"/>
                <p:cNvSpPr/>
                <p:nvPr/>
              </p:nvSpPr>
              <p:spPr>
                <a:xfrm>
                  <a:off x="-2667000" y="0"/>
                  <a:ext cx="78486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23"/>
                <p:cNvGrpSpPr/>
                <p:nvPr/>
              </p:nvGrpSpPr>
              <p:grpSpPr>
                <a:xfrm>
                  <a:off x="4953000" y="994614"/>
                  <a:ext cx="762000" cy="914400"/>
                  <a:chOff x="7696200" y="2442414"/>
                  <a:chExt cx="762000" cy="914400"/>
                </a:xfrm>
                <a:grpFill/>
              </p:grpSpPr>
              <p:sp>
                <p:nvSpPr>
                  <p:cNvPr id="103" name="Rounded Rectangle 102"/>
                  <p:cNvSpPr/>
                  <p:nvPr/>
                </p:nvSpPr>
                <p:spPr>
                  <a:xfrm rot="5400000">
                    <a:off x="7620000" y="2518614"/>
                    <a:ext cx="914400" cy="762000"/>
                  </a:xfrm>
                  <a:prstGeom prst="roundRect">
                    <a:avLst>
                      <a:gd name="adj" fmla="val 222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7848600" y="2470488"/>
                    <a:ext cx="457200" cy="830997"/>
                  </a:xfrm>
                  <a:prstGeom prst="rect">
                    <a:avLst/>
                  </a:prstGeom>
                  <a:grpFill/>
                </p:spPr>
                <p:txBody>
                  <a:bodyPr wrap="square" rtlCol="0">
                    <a:spAutoFit/>
                  </a:bodyPr>
                  <a:lstStyle/>
                  <a:p>
                    <a:pPr algn="ctr"/>
                    <a:r>
                      <a:rPr lang="en-US" sz="4800" b="1" dirty="0" smtClean="0">
                        <a:solidFill>
                          <a:schemeClr val="accent2">
                            <a:lumMod val="60000"/>
                            <a:lumOff val="40000"/>
                          </a:schemeClr>
                        </a:solidFill>
                        <a:latin typeface="MV Boli" pitchFamily="2" charset="0"/>
                        <a:cs typeface="MV Boli" pitchFamily="2" charset="0"/>
                      </a:rPr>
                      <a:t>E</a:t>
                    </a:r>
                    <a:endParaRPr lang="en-US" sz="4800" b="1" dirty="0">
                      <a:solidFill>
                        <a:schemeClr val="accent2">
                          <a:lumMod val="60000"/>
                          <a:lumOff val="40000"/>
                        </a:schemeClr>
                      </a:solidFill>
                      <a:latin typeface="MV Boli" pitchFamily="2" charset="0"/>
                      <a:cs typeface="MV Boli" pitchFamily="2" charset="0"/>
                    </a:endParaRPr>
                  </a:p>
                </p:txBody>
              </p:sp>
            </p:grpSp>
          </p:grpSp>
          <p:sp>
            <p:nvSpPr>
              <p:cNvPr id="100" name="Rectangle 99"/>
              <p:cNvSpPr/>
              <p:nvPr/>
            </p:nvSpPr>
            <p:spPr>
              <a:xfrm>
                <a:off x="-5562600" y="4876800"/>
                <a:ext cx="4114800" cy="369332"/>
              </a:xfrm>
              <a:prstGeom prst="rect">
                <a:avLst/>
              </a:prstGeom>
              <a:grpFill/>
            </p:spPr>
            <p:txBody>
              <a:bodyPr wrap="square">
                <a:spAutoFit/>
              </a:bodyPr>
              <a:lstStyle/>
              <a:p>
                <a:pPr>
                  <a:buFont typeface="Wingdings" pitchFamily="2" charset="2"/>
                  <a:buChar char="q"/>
                </a:pPr>
                <a:endParaRPr lang="en-US" b="1" dirty="0">
                  <a:solidFill>
                    <a:schemeClr val="bg1"/>
                  </a:solidFill>
                </a:endParaRPr>
              </a:p>
            </p:txBody>
          </p:sp>
        </p:grpSp>
        <p:pic>
          <p:nvPicPr>
            <p:cNvPr id="108" name="Picture 107" descr="hunger_graph.jpg"/>
            <p:cNvPicPr>
              <a:picLocks noChangeAspect="1"/>
            </p:cNvPicPr>
            <p:nvPr/>
          </p:nvPicPr>
          <p:blipFill>
            <a:blip r:embed="rId9" cstate="print"/>
            <a:stretch>
              <a:fillRect/>
            </a:stretch>
          </p:blipFill>
          <p:spPr>
            <a:xfrm>
              <a:off x="-152400" y="304800"/>
              <a:ext cx="5181600" cy="3581400"/>
            </a:xfrm>
            <a:prstGeom prst="rect">
              <a:avLst/>
            </a:prstGeom>
          </p:spPr>
        </p:pic>
        <p:sp>
          <p:nvSpPr>
            <p:cNvPr id="109" name="TextBox 108"/>
            <p:cNvSpPr txBox="1"/>
            <p:nvPr/>
          </p:nvSpPr>
          <p:spPr>
            <a:xfrm>
              <a:off x="-152400" y="3886200"/>
              <a:ext cx="5181600" cy="646331"/>
            </a:xfrm>
            <a:prstGeom prst="rect">
              <a:avLst/>
            </a:prstGeom>
            <a:noFill/>
          </p:spPr>
          <p:txBody>
            <a:bodyPr wrap="square" rtlCol="0">
              <a:spAutoFit/>
            </a:bodyPr>
            <a:lstStyle/>
            <a:p>
              <a:pPr algn="ctr"/>
              <a:r>
                <a:rPr lang="bn-IN" sz="3600" dirty="0" smtClean="0"/>
                <a:t>গ্রাফ পর্যবেক্ষণ</a:t>
              </a:r>
              <a:endParaRPr lang="en-US" sz="3600" dirty="0"/>
            </a:p>
          </p:txBody>
        </p:sp>
        <p:sp>
          <p:nvSpPr>
            <p:cNvPr id="110" name="TextBox 109"/>
            <p:cNvSpPr txBox="1"/>
            <p:nvPr/>
          </p:nvSpPr>
          <p:spPr>
            <a:xfrm>
              <a:off x="-228600" y="4572000"/>
              <a:ext cx="5257800" cy="1323439"/>
            </a:xfrm>
            <a:prstGeom prst="rect">
              <a:avLst/>
            </a:prstGeom>
            <a:noFill/>
          </p:spPr>
          <p:txBody>
            <a:bodyPr wrap="square" rtlCol="0">
              <a:spAutoFit/>
            </a:bodyPr>
            <a:lstStyle/>
            <a:p>
              <a:pPr>
                <a:buFont typeface="Wingdings" pitchFamily="2" charset="2"/>
                <a:buChar char="q"/>
              </a:pPr>
              <a:r>
                <a:rPr lang="bn-IN" dirty="0" smtClean="0"/>
                <a:t> </a:t>
              </a:r>
              <a:r>
                <a:rPr lang="bn-IN" sz="2000" dirty="0" smtClean="0"/>
                <a:t>উন্নয়নশীল এ দেশের ক্ষুধার্ত পরিবারের একটা সার্বিক চিত্র পাওয়া যাবে। এতে করে আমাদের অর্থনীতির প্রবাহ সম্পর্কে বিশ্লেষকরা ধারণা পাবেন।</a:t>
              </a:r>
              <a:endParaRPr lang="en-US" sz="20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1.96532E-6 L 0.68333 -1.96532E-6 " pathEditMode="relative" rAng="0" ptsTypes="AA">
                                      <p:cBhvr>
                                        <p:cTn id="6" dur="2000" fill="hold"/>
                                        <p:tgtEl>
                                          <p:spTgt spid="90"/>
                                        </p:tgtEl>
                                        <p:attrNameLst>
                                          <p:attrName>ppt_x</p:attrName>
                                          <p:attrName>ppt_y</p:attrName>
                                        </p:attrNameLst>
                                      </p:cBhvr>
                                      <p:rCtr x="342"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96532E-6 L 0.69583 -1.96532E-6 " pathEditMode="relative" rAng="0" ptsTypes="AA">
                                      <p:cBhvr>
                                        <p:cTn id="10" dur="2000" fill="hold"/>
                                        <p:tgtEl>
                                          <p:spTgt spid="92"/>
                                        </p:tgtEl>
                                        <p:attrNameLst>
                                          <p:attrName>ppt_x</p:attrName>
                                          <p:attrName>ppt_y</p:attrName>
                                        </p:attrNameLst>
                                      </p:cBhvr>
                                      <p:rCtr x="348"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5.55112E-17 -1.96532E-6 L 0.70417 -1.96532E-6 " pathEditMode="relative" rAng="0" ptsTypes="AA">
                                      <p:cBhvr>
                                        <p:cTn id="14" dur="2000" fill="hold"/>
                                        <p:tgtEl>
                                          <p:spTgt spid="97"/>
                                        </p:tgtEl>
                                        <p:attrNameLst>
                                          <p:attrName>ppt_x</p:attrName>
                                          <p:attrName>ppt_y</p:attrName>
                                        </p:attrNameLst>
                                      </p:cBhvr>
                                      <p:rCtr x="352"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3.33333E-6 -1.96532E-6 L 0.73333 -1.96532E-6 " pathEditMode="relative" rAng="0" ptsTypes="AA">
                                      <p:cBhvr>
                                        <p:cTn id="18" dur="2000" fill="hold"/>
                                        <p:tgtEl>
                                          <p:spTgt spid="107"/>
                                        </p:tgtEl>
                                        <p:attrNameLst>
                                          <p:attrName>ppt_x</p:attrName>
                                          <p:attrName>ppt_y</p:attrName>
                                        </p:attrNameLst>
                                      </p:cBhvr>
                                      <p:rCtr x="367" y="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3.33333E-6 -1.96532E-6 L 0.775 -1.96532E-6 " pathEditMode="relative" rAng="0" ptsTypes="AA">
                                      <p:cBhvr>
                                        <p:cTn id="22" dur="2000" fill="hold"/>
                                        <p:tgtEl>
                                          <p:spTgt spid="111"/>
                                        </p:tgtEl>
                                        <p:attrNameLst>
                                          <p:attrName>ppt_x</p:attrName>
                                          <p:attrName>ppt_y</p:attrName>
                                        </p:attrNameLst>
                                      </p:cBhvr>
                                      <p:rCtr x="38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extBox 12"/>
          <p:cNvSpPr txBox="1"/>
          <p:nvPr/>
        </p:nvSpPr>
        <p:spPr>
          <a:xfrm>
            <a:off x="4038600" y="2667000"/>
            <a:ext cx="3886200" cy="1446550"/>
          </a:xfrm>
          <a:prstGeom prst="rect">
            <a:avLst/>
          </a:prstGeom>
          <a:noFill/>
        </p:spPr>
        <p:txBody>
          <a:bodyPr wrap="square" rtlCol="0">
            <a:spAutoFit/>
          </a:bodyPr>
          <a:lstStyle/>
          <a:p>
            <a:pPr algn="ctr"/>
            <a:r>
              <a:rPr lang="bn-IN" sz="4400" b="1" dirty="0" smtClean="0"/>
              <a:t>যেভাবে কাজ করবে </a:t>
            </a:r>
            <a:endParaRPr lang="en-US" sz="4400" b="1" dirty="0"/>
          </a:p>
        </p:txBody>
      </p:sp>
      <p:grpSp>
        <p:nvGrpSpPr>
          <p:cNvPr id="47" name="Group 46"/>
          <p:cNvGrpSpPr/>
          <p:nvPr/>
        </p:nvGrpSpPr>
        <p:grpSpPr>
          <a:xfrm>
            <a:off x="-6858000" y="0"/>
            <a:ext cx="8610600" cy="6858000"/>
            <a:chOff x="-6248400" y="0"/>
            <a:chExt cx="8610600" cy="6858000"/>
          </a:xfrm>
        </p:grpSpPr>
        <p:grpSp>
          <p:nvGrpSpPr>
            <p:cNvPr id="33" name="Group 32"/>
            <p:cNvGrpSpPr/>
            <p:nvPr/>
          </p:nvGrpSpPr>
          <p:grpSpPr>
            <a:xfrm>
              <a:off x="-6248400" y="0"/>
              <a:ext cx="8610600" cy="6858000"/>
              <a:chOff x="-6324600" y="0"/>
              <a:chExt cx="8610600" cy="6858000"/>
            </a:xfrm>
            <a:effectLst>
              <a:outerShdw blurRad="254000" dist="88900" algn="l" rotWithShape="0">
                <a:prstClr val="black">
                  <a:alpha val="51000"/>
                </a:prstClr>
              </a:outerShdw>
            </a:effectLst>
          </p:grpSpPr>
          <p:grpSp>
            <p:nvGrpSpPr>
              <p:cNvPr id="12" name="Group 11"/>
              <p:cNvGrpSpPr/>
              <p:nvPr/>
            </p:nvGrpSpPr>
            <p:grpSpPr>
              <a:xfrm>
                <a:off x="-6324600" y="0"/>
                <a:ext cx="8610600" cy="6858000"/>
                <a:chOff x="0" y="0"/>
                <a:chExt cx="8610600" cy="6858000"/>
              </a:xfrm>
            </p:grpSpPr>
            <p:grpSp>
              <p:nvGrpSpPr>
                <p:cNvPr id="5" name="Group 4"/>
                <p:cNvGrpSpPr/>
                <p:nvPr/>
              </p:nvGrpSpPr>
              <p:grpSpPr>
                <a:xfrm>
                  <a:off x="0" y="0"/>
                  <a:ext cx="8610600" cy="6858000"/>
                  <a:chOff x="0" y="0"/>
                  <a:chExt cx="8610600" cy="6858000"/>
                </a:xfrm>
                <a:solidFill>
                  <a:schemeClr val="accent1">
                    <a:lumMod val="20000"/>
                    <a:lumOff val="80000"/>
                  </a:schemeClr>
                </a:solidFill>
              </p:grpSpPr>
              <p:sp>
                <p:nvSpPr>
                  <p:cNvPr id="4" name="Rounded Rectangle 3"/>
                  <p:cNvSpPr/>
                  <p:nvPr/>
                </p:nvSpPr>
                <p:spPr>
                  <a:xfrm>
                    <a:off x="8001000" y="2819400"/>
                    <a:ext cx="609600" cy="1066800"/>
                  </a:xfrm>
                  <a:prstGeom prst="roundRect">
                    <a:avLst>
                      <a:gd name="adj" fmla="val 3700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8153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poor with bag.jpg"/>
                <p:cNvPicPr>
                  <a:picLocks noChangeAspect="1"/>
                </p:cNvPicPr>
                <p:nvPr/>
              </p:nvPicPr>
              <p:blipFill>
                <a:blip r:embed="rId2" cstate="print"/>
                <a:stretch>
                  <a:fillRect/>
                </a:stretch>
              </p:blipFill>
              <p:spPr>
                <a:xfrm>
                  <a:off x="228600" y="838200"/>
                  <a:ext cx="1600200" cy="1676400"/>
                </a:xfrm>
                <a:prstGeom prst="rect">
                  <a:avLst/>
                </a:prstGeom>
                <a:ln>
                  <a:noFill/>
                </a:ln>
              </p:spPr>
            </p:pic>
            <p:pic>
              <p:nvPicPr>
                <p:cNvPr id="7" name="Picture 6" descr="giving nid card.jpg"/>
                <p:cNvPicPr>
                  <a:picLocks noChangeAspect="1"/>
                </p:cNvPicPr>
                <p:nvPr/>
              </p:nvPicPr>
              <p:blipFill>
                <a:blip r:embed="rId3" cstate="print"/>
                <a:stretch>
                  <a:fillRect/>
                </a:stretch>
              </p:blipFill>
              <p:spPr>
                <a:xfrm>
                  <a:off x="2590800" y="914400"/>
                  <a:ext cx="1447799" cy="1600200"/>
                </a:xfrm>
                <a:prstGeom prst="rect">
                  <a:avLst/>
                </a:prstGeom>
                <a:ln>
                  <a:noFill/>
                </a:ln>
              </p:spPr>
            </p:pic>
            <p:pic>
              <p:nvPicPr>
                <p:cNvPr id="9" name="Picture 8" descr="card reading.jpg"/>
                <p:cNvPicPr>
                  <a:picLocks noChangeAspect="1"/>
                </p:cNvPicPr>
                <p:nvPr/>
              </p:nvPicPr>
              <p:blipFill>
                <a:blip r:embed="rId4" cstate="print"/>
                <a:stretch>
                  <a:fillRect/>
                </a:stretch>
              </p:blipFill>
              <p:spPr>
                <a:xfrm>
                  <a:off x="5105400" y="914400"/>
                  <a:ext cx="2667000" cy="1676400"/>
                </a:xfrm>
                <a:prstGeom prst="rect">
                  <a:avLst/>
                </a:prstGeom>
                <a:ln>
                  <a:noFill/>
                </a:ln>
              </p:spPr>
            </p:pic>
            <p:pic>
              <p:nvPicPr>
                <p:cNvPr id="10" name="Picture 9" descr="giving bag of food.jpg"/>
                <p:cNvPicPr>
                  <a:picLocks noChangeAspect="1"/>
                </p:cNvPicPr>
                <p:nvPr/>
              </p:nvPicPr>
              <p:blipFill>
                <a:blip r:embed="rId5" cstate="print"/>
                <a:stretch>
                  <a:fillRect/>
                </a:stretch>
              </p:blipFill>
              <p:spPr>
                <a:xfrm>
                  <a:off x="5105400" y="4267200"/>
                  <a:ext cx="2743200" cy="1955265"/>
                </a:xfrm>
                <a:prstGeom prst="rect">
                  <a:avLst/>
                </a:prstGeom>
                <a:ln>
                  <a:noFill/>
                </a:ln>
              </p:spPr>
            </p:pic>
            <p:pic>
              <p:nvPicPr>
                <p:cNvPr id="11" name="Picture 10" descr="update databse.jpg"/>
                <p:cNvPicPr>
                  <a:picLocks noChangeAspect="1"/>
                </p:cNvPicPr>
                <p:nvPr/>
              </p:nvPicPr>
              <p:blipFill>
                <a:blip r:embed="rId6" cstate="print"/>
                <a:stretch>
                  <a:fillRect/>
                </a:stretch>
              </p:blipFill>
              <p:spPr>
                <a:xfrm>
                  <a:off x="228600" y="4343400"/>
                  <a:ext cx="2852253" cy="1752600"/>
                </a:xfrm>
                <a:prstGeom prst="rect">
                  <a:avLst/>
                </a:prstGeom>
                <a:ln>
                  <a:noFill/>
                </a:ln>
              </p:spPr>
            </p:pic>
          </p:grpSp>
          <p:cxnSp>
            <p:nvCxnSpPr>
              <p:cNvPr id="15" name="Straight Arrow Connector 14"/>
              <p:cNvCxnSpPr/>
              <p:nvPr/>
            </p:nvCxnSpPr>
            <p:spPr>
              <a:xfrm>
                <a:off x="-4419600" y="1676400"/>
                <a:ext cx="685800" cy="0"/>
              </a:xfrm>
              <a:prstGeom prst="straightConnector1">
                <a:avLst/>
              </a:prstGeom>
              <a:ln w="47625">
                <a:no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1"/>
              </p:cNvCxnSpPr>
              <p:nvPr/>
            </p:nvCxnSpPr>
            <p:spPr>
              <a:xfrm>
                <a:off x="-2209800" y="1752600"/>
                <a:ext cx="990600" cy="0"/>
              </a:xfrm>
              <a:prstGeom prst="straightConnector1">
                <a:avLst/>
              </a:prstGeom>
              <a:ln w="47625">
                <a:no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28600" y="2667000"/>
                <a:ext cx="0" cy="1524000"/>
              </a:xfrm>
              <a:prstGeom prst="straightConnector1">
                <a:avLst/>
              </a:prstGeom>
              <a:ln w="47625">
                <a:no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048000" y="5105400"/>
                <a:ext cx="1752600" cy="0"/>
              </a:xfrm>
              <a:prstGeom prst="straightConnector1">
                <a:avLst/>
              </a:prstGeom>
              <a:ln w="47625">
                <a:no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34000" y="2895600"/>
                <a:ext cx="4191000" cy="707886"/>
              </a:xfrm>
              <a:prstGeom prst="rect">
                <a:avLst/>
              </a:prstGeom>
              <a:noFill/>
              <a:ln>
                <a:noFill/>
              </a:ln>
            </p:spPr>
            <p:txBody>
              <a:bodyPr wrap="square" rtlCol="0">
                <a:spAutoFit/>
              </a:bodyPr>
              <a:lstStyle/>
              <a:p>
                <a:pPr algn="ctr"/>
                <a:r>
                  <a:rPr lang="bn-IN" sz="4000" dirty="0" smtClean="0">
                    <a:solidFill>
                      <a:srgbClr val="002060"/>
                    </a:solidFill>
                  </a:rPr>
                  <a:t>ফ্লো</a:t>
                </a:r>
                <a:endParaRPr lang="en-US" sz="4000" dirty="0">
                  <a:solidFill>
                    <a:srgbClr val="002060"/>
                  </a:solidFill>
                </a:endParaRPr>
              </a:p>
            </p:txBody>
          </p:sp>
        </p:grpSp>
        <p:cxnSp>
          <p:nvCxnSpPr>
            <p:cNvPr id="34" name="Straight Arrow Connector 33"/>
            <p:cNvCxnSpPr/>
            <p:nvPr/>
          </p:nvCxnSpPr>
          <p:spPr>
            <a:xfrm>
              <a:off x="-4419600" y="1752600"/>
              <a:ext cx="685800" cy="0"/>
            </a:xfrm>
            <a:prstGeom prst="straightConnector1">
              <a:avLst/>
            </a:prstGeom>
            <a:ln w="4762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209800" y="1752600"/>
              <a:ext cx="914400" cy="0"/>
            </a:xfrm>
            <a:prstGeom prst="straightConnector1">
              <a:avLst/>
            </a:prstGeom>
            <a:ln w="4762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0" y="2743200"/>
              <a:ext cx="0" cy="1447800"/>
            </a:xfrm>
            <a:prstGeom prst="straightConnector1">
              <a:avLst/>
            </a:prstGeom>
            <a:ln w="4762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3124198" y="5257800"/>
              <a:ext cx="1904998" cy="2"/>
            </a:xfrm>
            <a:prstGeom prst="straightConnector1">
              <a:avLst/>
            </a:prstGeom>
            <a:ln w="4762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125 -1.96532E-6 L 0.70834 -1.96532E-6 " pathEditMode="relative" rAng="0" ptsTypes="AA">
                                      <p:cBhvr>
                                        <p:cTn id="6" dur="2000" fill="hold"/>
                                        <p:tgtEl>
                                          <p:spTgt spid="47"/>
                                        </p:tgtEl>
                                        <p:attrNameLst>
                                          <p:attrName>ppt_x</p:attrName>
                                          <p:attrName>ppt_y</p:attrName>
                                        </p:attrNameLst>
                                      </p:cBhvr>
                                      <p:rCtr x="36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457200"/>
            <a:ext cx="4953000" cy="707886"/>
          </a:xfrm>
          <a:prstGeom prst="rect">
            <a:avLst/>
          </a:prstGeom>
          <a:noFill/>
        </p:spPr>
        <p:txBody>
          <a:bodyPr wrap="square" rtlCol="0">
            <a:spAutoFit/>
          </a:bodyPr>
          <a:lstStyle/>
          <a:p>
            <a:pPr algn="ctr"/>
            <a:r>
              <a:rPr lang="bn-IN" sz="4000" b="1" dirty="0" smtClean="0"/>
              <a:t>কেন এই উদ্ভাবন </a:t>
            </a:r>
            <a:endParaRPr lang="en-US" sz="4000" b="1" dirty="0"/>
          </a:p>
        </p:txBody>
      </p:sp>
      <p:sp>
        <p:nvSpPr>
          <p:cNvPr id="3" name="TextBox 2"/>
          <p:cNvSpPr txBox="1"/>
          <p:nvPr/>
        </p:nvSpPr>
        <p:spPr>
          <a:xfrm>
            <a:off x="6324600" y="914400"/>
            <a:ext cx="184731" cy="369332"/>
          </a:xfrm>
          <a:prstGeom prst="rect">
            <a:avLst/>
          </a:prstGeom>
          <a:noFill/>
        </p:spPr>
        <p:txBody>
          <a:bodyPr wrap="none" rtlCol="0">
            <a:spAutoFit/>
          </a:bodyPr>
          <a:lstStyle/>
          <a:p>
            <a:endParaRPr lang="en-US" dirty="0"/>
          </a:p>
        </p:txBody>
      </p:sp>
      <p:sp>
        <p:nvSpPr>
          <p:cNvPr id="4" name="TextBox 3"/>
          <p:cNvSpPr txBox="1"/>
          <p:nvPr/>
        </p:nvSpPr>
        <p:spPr>
          <a:xfrm>
            <a:off x="1828800" y="1981200"/>
            <a:ext cx="5638800" cy="2585323"/>
          </a:xfrm>
          <a:prstGeom prst="rect">
            <a:avLst/>
          </a:prstGeom>
          <a:noFill/>
        </p:spPr>
        <p:txBody>
          <a:bodyPr wrap="square" rtlCol="0">
            <a:spAutoFit/>
          </a:bodyPr>
          <a:lstStyle/>
          <a:p>
            <a:pPr>
              <a:buFont typeface="Wingdings" pitchFamily="2" charset="2"/>
              <a:buChar char="q"/>
            </a:pPr>
            <a:r>
              <a:rPr lang="bn-IN" b="1" dirty="0" smtClean="0"/>
              <a:t> উন্নয়নশীল দেশ হিসেবে ক্ষুধামুক্তির চ্যালেঞ্জে জয়ী হয়ে আরো এগিয়ে যাওয়া।</a:t>
            </a:r>
          </a:p>
          <a:p>
            <a:r>
              <a:rPr lang="bn-IN" b="1" dirty="0" smtClean="0"/>
              <a:t> </a:t>
            </a:r>
          </a:p>
          <a:p>
            <a:pPr>
              <a:buFont typeface="Wingdings" pitchFamily="2" charset="2"/>
              <a:buChar char="q"/>
            </a:pPr>
            <a:r>
              <a:rPr lang="bn-IN" b="1" dirty="0" smtClean="0"/>
              <a:t> </a:t>
            </a:r>
            <a:r>
              <a:rPr lang="bn-IN" b="1" dirty="0" smtClean="0"/>
              <a:t>প্রতিবেশী দেশ ভারত যেখানে এ ব্যাপারটিকে রাষ্ট্রীয়ভাবে খুব গুরুত্বের সাথে দেখছে সেখানে আমরা কেন অবহেলা করছি। </a:t>
            </a:r>
          </a:p>
          <a:p>
            <a:pPr>
              <a:buFont typeface="Wingdings" pitchFamily="2" charset="2"/>
              <a:buChar char="q"/>
            </a:pPr>
            <a:endParaRPr lang="bn-IN" b="1" dirty="0" smtClean="0"/>
          </a:p>
          <a:p>
            <a:pPr>
              <a:buFont typeface="Wingdings" pitchFamily="2" charset="2"/>
              <a:buChar char="q"/>
            </a:pPr>
            <a:r>
              <a:rPr lang="bn-IN" b="1" dirty="0" smtClean="0"/>
              <a:t> ডিজিটাল এই যুগে, ডেটাবেজের এই যুগে আমাদের অবস্থান আরো দৃঢ় করা।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4" name="Picture 3" descr="SingleCornyBaldeagle-max-1mb.gif"/>
          <p:cNvPicPr>
            <a:picLocks noChangeAspect="1"/>
          </p:cNvPicPr>
          <p:nvPr/>
        </p:nvPicPr>
        <p:blipFill>
          <a:blip r:embed="rId2" cstate="print"/>
          <a:stretch>
            <a:fillRect/>
          </a:stretch>
        </p:blipFill>
        <p:spPr>
          <a:xfrm>
            <a:off x="470960" y="1066801"/>
            <a:ext cx="8368240" cy="482010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TotalTime>
  <Words>267</Words>
  <Application>Microsoft Office PowerPoint</Application>
  <PresentationFormat>On-screen Show (4:3)</PresentationFormat>
  <Paragraphs>50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Digital Ration from Shahjalal University of Science and Technology </vt:lpstr>
      <vt:lpstr>Slide 2</vt:lpstr>
      <vt:lpstr>Slide 3</vt:lpstr>
      <vt:lpstr>Slide 4</vt:lpstr>
      <vt:lpstr>Slide 5</vt:lpstr>
      <vt:lpstr>Slide 6</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Microsoft</dc:creator>
  <cp:lastModifiedBy>Microsoft</cp:lastModifiedBy>
  <cp:revision>41</cp:revision>
  <dcterms:created xsi:type="dcterms:W3CDTF">2018-04-10T15:44:00Z</dcterms:created>
  <dcterms:modified xsi:type="dcterms:W3CDTF">2018-04-11T05:43:27Z</dcterms:modified>
</cp:coreProperties>
</file>